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mo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notesSlides/notesSlide1.xml" ContentType="application/vnd.openxmlformats-officedocument.presentationml.notesSlide+xml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4" r:id="rId2"/>
  </p:sldMasterIdLst>
  <p:notesMasterIdLst>
    <p:notesMasterId r:id="rId58"/>
  </p:notesMasterIdLst>
  <p:sldIdLst>
    <p:sldId id="554" r:id="rId3"/>
    <p:sldId id="555" r:id="rId4"/>
    <p:sldId id="559" r:id="rId5"/>
    <p:sldId id="349" r:id="rId6"/>
    <p:sldId id="353" r:id="rId7"/>
    <p:sldId id="352" r:id="rId8"/>
    <p:sldId id="351" r:id="rId9"/>
    <p:sldId id="350" r:id="rId10"/>
    <p:sldId id="483" r:id="rId11"/>
    <p:sldId id="485" r:id="rId12"/>
    <p:sldId id="563" r:id="rId13"/>
    <p:sldId id="570" r:id="rId14"/>
    <p:sldId id="571" r:id="rId15"/>
    <p:sldId id="572" r:id="rId16"/>
    <p:sldId id="573" r:id="rId17"/>
    <p:sldId id="574" r:id="rId18"/>
    <p:sldId id="575" r:id="rId19"/>
    <p:sldId id="576" r:id="rId20"/>
    <p:sldId id="609" r:id="rId21"/>
    <p:sldId id="610" r:id="rId22"/>
    <p:sldId id="611" r:id="rId23"/>
    <p:sldId id="613" r:id="rId24"/>
    <p:sldId id="590" r:id="rId25"/>
    <p:sldId id="618" r:id="rId26"/>
    <p:sldId id="619" r:id="rId27"/>
    <p:sldId id="620" r:id="rId28"/>
    <p:sldId id="429" r:id="rId29"/>
    <p:sldId id="430" r:id="rId30"/>
    <p:sldId id="431" r:id="rId31"/>
    <p:sldId id="614" r:id="rId32"/>
    <p:sldId id="625" r:id="rId33"/>
    <p:sldId id="432" r:id="rId34"/>
    <p:sldId id="433" r:id="rId35"/>
    <p:sldId id="616" r:id="rId36"/>
    <p:sldId id="617" r:id="rId37"/>
    <p:sldId id="434" r:id="rId38"/>
    <p:sldId id="444" r:id="rId39"/>
    <p:sldId id="449" r:id="rId40"/>
    <p:sldId id="622" r:id="rId41"/>
    <p:sldId id="623" r:id="rId42"/>
    <p:sldId id="621" r:id="rId43"/>
    <p:sldId id="454" r:id="rId44"/>
    <p:sldId id="486" r:id="rId45"/>
    <p:sldId id="487" r:id="rId46"/>
    <p:sldId id="579" r:id="rId47"/>
    <p:sldId id="581" r:id="rId48"/>
    <p:sldId id="580" r:id="rId49"/>
    <p:sldId id="488" r:id="rId50"/>
    <p:sldId id="583" r:id="rId51"/>
    <p:sldId id="584" r:id="rId52"/>
    <p:sldId id="586" r:id="rId53"/>
    <p:sldId id="490" r:id="rId54"/>
    <p:sldId id="587" r:id="rId55"/>
    <p:sldId id="624" r:id="rId56"/>
    <p:sldId id="383" r:id="rId57"/>
  </p:sldIdLst>
  <p:sldSz cx="9144000" cy="6858000" type="screen4x3"/>
  <p:notesSz cx="6858000" cy="9144000"/>
  <p:defaultTextStyle>
    <a:defPPr>
      <a:defRPr lang="sv-SE"/>
    </a:defPPr>
    <a:lvl1pPr marL="0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19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79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39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98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58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17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77" algn="l" defTabSz="9143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B3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4" autoAdjust="0"/>
    <p:restoredTop sz="99646" autoAdjust="0"/>
  </p:normalViewPr>
  <p:slideViewPr>
    <p:cSldViewPr snapToGrid="0">
      <p:cViewPr varScale="1">
        <p:scale>
          <a:sx n="93" d="100"/>
          <a:sy n="93" d="100"/>
        </p:scale>
        <p:origin x="-63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-264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3" Type="http://schemas.openxmlformats.org/officeDocument/2006/relationships/tableStyles" Target="tableStyles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Relationship Id="rId2" Type="http://schemas.openxmlformats.org/officeDocument/2006/relationships/image" Target="../media/image3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Relationship Id="rId2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4" Type="http://schemas.openxmlformats.org/officeDocument/2006/relationships/image" Target="../media/image10.wmf"/><Relationship Id="rId5" Type="http://schemas.openxmlformats.org/officeDocument/2006/relationships/image" Target="../media/image11.wmf"/><Relationship Id="rId6" Type="http://schemas.openxmlformats.org/officeDocument/2006/relationships/image" Target="../media/image12.emf"/><Relationship Id="rId1" Type="http://schemas.openxmlformats.org/officeDocument/2006/relationships/image" Target="../media/image7.emf"/><Relationship Id="rId2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9.wmf"/><Relationship Id="rId6" Type="http://schemas.openxmlformats.org/officeDocument/2006/relationships/image" Target="../media/image10.wmf"/><Relationship Id="rId7" Type="http://schemas.openxmlformats.org/officeDocument/2006/relationships/image" Target="../media/image11.wmf"/><Relationship Id="rId8" Type="http://schemas.openxmlformats.org/officeDocument/2006/relationships/image" Target="../media/image12.emf"/><Relationship Id="rId1" Type="http://schemas.openxmlformats.org/officeDocument/2006/relationships/image" Target="../media/image7.emf"/><Relationship Id="rId2" Type="http://schemas.openxmlformats.org/officeDocument/2006/relationships/image" Target="../media/image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Relationship Id="rId2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Relationship Id="rId2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22/02/16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19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79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39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98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58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17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77" algn="l" defTabSz="9143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4002DA-F1DE-4D4B-B0FB-27D4D04C9F0F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49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22/02/16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9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807CC797-4215-7A42-83FD-DCC46BC199C3}" type="datetimeFigureOut">
              <a:rPr lang="en-US">
                <a:latin typeface="Calibri"/>
              </a:rPr>
              <a:pPr>
                <a:defRPr/>
              </a:pPr>
              <a:t>22/02/16</a:t>
            </a:fld>
            <a:endParaRPr lang="en-US"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48CFF21-52B7-1E44-9D48-9A0D3037DCB5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377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CA69464-B0A5-0B4D-9D9A-090C62ED7532}" type="datetimeFigureOut">
              <a:rPr lang="en-US">
                <a:latin typeface="Calibri"/>
              </a:rPr>
              <a:pPr>
                <a:defRPr/>
              </a:pPr>
              <a:t>22/02/16</a:t>
            </a:fld>
            <a:endParaRPr lang="en-US"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CE202C3-F298-8944-80CC-1DD4954E40C6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6413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DDA9547-CE2B-3B41-A76F-7E55765F19FE}" type="datetimeFigureOut">
              <a:rPr lang="en-US">
                <a:latin typeface="Calibri"/>
              </a:rPr>
              <a:pPr>
                <a:defRPr/>
              </a:pPr>
              <a:t>22/02/16</a:t>
            </a:fld>
            <a:endParaRPr lang="en-US"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50BB01A1-BFF9-C242-B616-7FF4F0647028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434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FDF8E7FF-C4A2-AD42-B89B-6E1ACC289A4F}" type="datetimeFigureOut">
              <a:rPr lang="en-US">
                <a:latin typeface="Calibri"/>
              </a:rPr>
              <a:pPr>
                <a:defRPr/>
              </a:pPr>
              <a:t>22/02/16</a:t>
            </a:fld>
            <a:endParaRPr lang="en-US"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43CBAA3-D496-8E49-A94C-17F0E1D66E3A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7774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D45B24E8-A038-3945-B03D-D0D0EC6FF19A}" type="datetimeFigureOut">
              <a:rPr lang="en-US">
                <a:latin typeface="Calibri"/>
              </a:rPr>
              <a:pPr>
                <a:defRPr/>
              </a:pPr>
              <a:t>22/02/16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C0D9C63-8FE6-DA42-9C66-B7930AE387B5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588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89AA6EB-753A-8044-A7D9-E40DB850CE70}" type="datetimeFigureOut">
              <a:rPr lang="en-US">
                <a:latin typeface="Calibri"/>
              </a:rPr>
              <a:pPr>
                <a:defRPr/>
              </a:pPr>
              <a:t>22/02/16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B436D87C-5371-CE4B-8429-2696AA27A2F3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7131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22/02/16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22/02/16</a:t>
            </a:fld>
            <a:endParaRPr lang="sv-S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9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8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7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0" indent="0">
              <a:buNone/>
              <a:defRPr sz="2000" b="1"/>
            </a:lvl2pPr>
            <a:lvl3pPr marL="914319" indent="0">
              <a:buNone/>
              <a:defRPr sz="1800" b="1"/>
            </a:lvl3pPr>
            <a:lvl4pPr marL="1371479" indent="0">
              <a:buNone/>
              <a:defRPr sz="1600" b="1"/>
            </a:lvl4pPr>
            <a:lvl5pPr marL="1828639" indent="0">
              <a:buNone/>
              <a:defRPr sz="1600" b="1"/>
            </a:lvl5pPr>
            <a:lvl6pPr marL="2285798" indent="0">
              <a:buNone/>
              <a:defRPr sz="1600" b="1"/>
            </a:lvl6pPr>
            <a:lvl7pPr marL="2742958" indent="0">
              <a:buNone/>
              <a:defRPr sz="1600" b="1"/>
            </a:lvl7pPr>
            <a:lvl8pPr marL="3200117" indent="0">
              <a:buNone/>
              <a:defRPr sz="1600" b="1"/>
            </a:lvl8pPr>
            <a:lvl9pPr marL="3657277" indent="0">
              <a:buNone/>
              <a:defRPr sz="1600" b="1"/>
            </a:lvl9pPr>
          </a:lstStyle>
          <a:p>
            <a:pPr lvl="0"/>
            <a:r>
              <a:rPr lang="sv-S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Click to edit Master text styles</a:t>
            </a:r>
          </a:p>
          <a:p>
            <a:pPr lvl="1"/>
            <a:r>
              <a:rPr lang="sv-SE" smtClean="0"/>
              <a:t>Second level</a:t>
            </a:r>
          </a:p>
          <a:p>
            <a:pPr lvl="2"/>
            <a:r>
              <a:rPr lang="sv-SE" smtClean="0"/>
              <a:t>Third level</a:t>
            </a:r>
          </a:p>
          <a:p>
            <a:pPr lvl="3"/>
            <a:r>
              <a:rPr lang="sv-SE" smtClean="0"/>
              <a:t>Fourth level</a:t>
            </a:r>
          </a:p>
          <a:p>
            <a:pPr lvl="4"/>
            <a:r>
              <a:rPr lang="sv-S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22/02/16</a:t>
            </a:fld>
            <a:endParaRPr lang="sv-S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sv-SE" dirty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50BC926-EAB0-A04D-909B-000ACCD6E8CF}" type="datetimeFigureOut">
              <a:rPr lang="en-US">
                <a:latin typeface="Calibri"/>
              </a:rPr>
              <a:pPr>
                <a:defRPr/>
              </a:pPr>
              <a:t>22/02/16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7F36F611-0091-E147-9288-09DDA0E2EA8F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4228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C4F38F91-C787-9A4C-82A8-46F0F3E54FD6}" type="datetimeFigureOut">
              <a:rPr lang="en-US">
                <a:latin typeface="Calibri"/>
              </a:rPr>
              <a:pPr>
                <a:defRPr/>
              </a:pPr>
              <a:t>22/02/16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1C6A7BC6-D683-FA47-A6AB-9C0EB50F0E3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8398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41ADB992-B283-AF49-A508-C80778C47FB2}" type="datetimeFigureOut">
              <a:rPr lang="en-US">
                <a:latin typeface="Calibri"/>
              </a:rPr>
              <a:pPr>
                <a:defRPr/>
              </a:pPr>
              <a:t>22/02/16</a:t>
            </a:fld>
            <a:endParaRPr lang="en-US"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A62B0B88-4A6B-C24D-BDBA-C13FDFA299F0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3596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281A165F-D74D-3643-B62B-2C24F6443A49}" type="datetimeFigureOut">
              <a:rPr lang="en-US">
                <a:latin typeface="Calibri"/>
              </a:rPr>
              <a:pPr>
                <a:defRPr/>
              </a:pPr>
              <a:t>22/02/16</a:t>
            </a:fld>
            <a:endParaRPr lang="en-US"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925E7C83-CE18-6848-9081-D268D1B7E5C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9468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Click to edit Master text styles</a:t>
            </a:r>
          </a:p>
          <a:p>
            <a:pPr lvl="1"/>
            <a:r>
              <a:rPr lang="da-DK" smtClean="0"/>
              <a:t>Second level</a:t>
            </a:r>
          </a:p>
          <a:p>
            <a:pPr lvl="2"/>
            <a:r>
              <a:rPr lang="da-DK" smtClean="0"/>
              <a:t>Third level</a:t>
            </a:r>
          </a:p>
          <a:p>
            <a:pPr lvl="3"/>
            <a:r>
              <a:rPr lang="da-DK" smtClean="0"/>
              <a:t>Fourth level</a:t>
            </a:r>
          </a:p>
          <a:p>
            <a:pPr lvl="4"/>
            <a:r>
              <a:rPr lang="da-DK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3E4D71E8-F317-EC41-8634-F4CEBE8677A3}" type="datetimeFigureOut">
              <a:rPr lang="en-US">
                <a:latin typeface="Calibri"/>
              </a:rPr>
              <a:pPr>
                <a:defRPr/>
              </a:pPr>
              <a:t>22/02/16</a:t>
            </a:fld>
            <a:endParaRPr lang="en-US"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>
              <a:defRPr/>
            </a:lvl1pPr>
          </a:lstStyle>
          <a:p>
            <a:pPr>
              <a:defRPr/>
            </a:pPr>
            <a:fld id="{05A0AE22-2B90-5F49-BDDE-C6C1A1D3AB74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0151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sv-S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6356351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22/02/16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319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870" indent="-342870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884" indent="-285725" algn="l" defTabSz="914319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2899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05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21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78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7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7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6" indent="-228579" algn="l" defTabSz="91431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0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9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8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7" algn="l" defTabSz="9143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defTabSz="457200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B36B11C-2402-E949-9FA7-EC2D0D2E4DBB}" type="datetimeFigureOut">
              <a:rPr lang="en-US">
                <a:latin typeface="Calibri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22/02/16</a:t>
            </a:fld>
            <a:endParaRPr lang="en-US">
              <a:latin typeface="Calibri" charset="0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defTabSz="457200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85618C-E0FF-7E45-8601-94B1122083C0}" type="slidenum">
              <a:rPr lang="en-US">
                <a:latin typeface="Calibri" charset="0"/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.bin"/><Relationship Id="rId12" Type="http://schemas.openxmlformats.org/officeDocument/2006/relationships/image" Target="../media/image11.wmf"/><Relationship Id="rId13" Type="http://schemas.openxmlformats.org/officeDocument/2006/relationships/oleObject" Target="../embeddings/oleObject11.bin"/><Relationship Id="rId14" Type="http://schemas.openxmlformats.org/officeDocument/2006/relationships/image" Target="../media/image1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6.bin"/><Relationship Id="rId4" Type="http://schemas.openxmlformats.org/officeDocument/2006/relationships/image" Target="../media/image7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8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9.wmf"/><Relationship Id="rId9" Type="http://schemas.openxmlformats.org/officeDocument/2006/relationships/oleObject" Target="../embeddings/oleObject9.bin"/><Relationship Id="rId10" Type="http://schemas.openxmlformats.org/officeDocument/2006/relationships/image" Target="../media/image10.wmf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6.bin"/><Relationship Id="rId12" Type="http://schemas.openxmlformats.org/officeDocument/2006/relationships/image" Target="../media/image9.wmf"/><Relationship Id="rId13" Type="http://schemas.openxmlformats.org/officeDocument/2006/relationships/oleObject" Target="../embeddings/oleObject17.bin"/><Relationship Id="rId14" Type="http://schemas.openxmlformats.org/officeDocument/2006/relationships/image" Target="../media/image10.wmf"/><Relationship Id="rId15" Type="http://schemas.openxmlformats.org/officeDocument/2006/relationships/oleObject" Target="../embeddings/oleObject18.bin"/><Relationship Id="rId16" Type="http://schemas.openxmlformats.org/officeDocument/2006/relationships/image" Target="../media/image11.wmf"/><Relationship Id="rId17" Type="http://schemas.openxmlformats.org/officeDocument/2006/relationships/oleObject" Target="../embeddings/oleObject19.bin"/><Relationship Id="rId18" Type="http://schemas.openxmlformats.org/officeDocument/2006/relationships/image" Target="../media/image1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2.bin"/><Relationship Id="rId4" Type="http://schemas.openxmlformats.org/officeDocument/2006/relationships/image" Target="../media/image7.emf"/><Relationship Id="rId5" Type="http://schemas.openxmlformats.org/officeDocument/2006/relationships/oleObject" Target="../embeddings/oleObject13.bin"/><Relationship Id="rId6" Type="http://schemas.openxmlformats.org/officeDocument/2006/relationships/image" Target="../media/image8.emf"/><Relationship Id="rId7" Type="http://schemas.openxmlformats.org/officeDocument/2006/relationships/oleObject" Target="../embeddings/oleObject14.bin"/><Relationship Id="rId8" Type="http://schemas.openxmlformats.org/officeDocument/2006/relationships/image" Target="../media/image13.emf"/><Relationship Id="rId9" Type="http://schemas.openxmlformats.org/officeDocument/2006/relationships/oleObject" Target="../embeddings/oleObject15.bin"/><Relationship Id="rId10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4" Type="http://schemas.openxmlformats.org/officeDocument/2006/relationships/image" Target="../media/image26.png"/><Relationship Id="rId5" Type="http://schemas.openxmlformats.org/officeDocument/2006/relationships/oleObject" Target="../embeddings/oleObject20.bin"/><Relationship Id="rId6" Type="http://schemas.openxmlformats.org/officeDocument/2006/relationships/image" Target="../media/image6.wmf"/><Relationship Id="rId7" Type="http://schemas.openxmlformats.org/officeDocument/2006/relationships/oleObject" Target="../embeddings/oleObject21.bin"/><Relationship Id="rId8" Type="http://schemas.openxmlformats.org/officeDocument/2006/relationships/image" Target="../media/image24.w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.emf"/><Relationship Id="rId5" Type="http://schemas.openxmlformats.org/officeDocument/2006/relationships/oleObject" Target="../embeddings/oleObject22.bin"/><Relationship Id="rId6" Type="http://schemas.openxmlformats.org/officeDocument/2006/relationships/image" Target="../media/image6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3.emf"/><Relationship Id="rId5" Type="http://schemas.openxmlformats.org/officeDocument/2006/relationships/oleObject" Target="../embeddings/oleObject23.bin"/><Relationship Id="rId6" Type="http://schemas.openxmlformats.org/officeDocument/2006/relationships/image" Target="../media/image6.wmf"/><Relationship Id="rId7" Type="http://schemas.openxmlformats.org/officeDocument/2006/relationships/oleObject" Target="../embeddings/oleObject24.bin"/><Relationship Id="rId8" Type="http://schemas.openxmlformats.org/officeDocument/2006/relationships/image" Target="../media/image28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oleObject" Target="../embeddings/oleObject25.bin"/><Relationship Id="rId6" Type="http://schemas.openxmlformats.org/officeDocument/2006/relationships/image" Target="../media/image32.w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4" Type="http://schemas.openxmlformats.org/officeDocument/2006/relationships/image" Target="../media/image35.wmf"/><Relationship Id="rId5" Type="http://schemas.openxmlformats.org/officeDocument/2006/relationships/oleObject" Target="../embeddings/oleObject27.bin"/><Relationship Id="rId6" Type="http://schemas.openxmlformats.org/officeDocument/2006/relationships/image" Target="../media/image36.w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9.png"/><Relationship Id="rId5" Type="http://schemas.openxmlformats.org/officeDocument/2006/relationships/image" Target="../media/image4.jpeg"/><Relationship Id="rId6" Type="http://schemas.openxmlformats.org/officeDocument/2006/relationships/image" Target="../media/image42.emf"/><Relationship Id="rId7" Type="http://schemas.openxmlformats.org/officeDocument/2006/relationships/image" Target="../media/image43.emf"/><Relationship Id="rId8" Type="http://schemas.openxmlformats.org/officeDocument/2006/relationships/image" Target="../media/image4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oleObject" Target="../embeddings/oleObject28.bin"/><Relationship Id="rId5" Type="http://schemas.openxmlformats.org/officeDocument/2006/relationships/image" Target="../media/image60.wmf"/><Relationship Id="rId6" Type="http://schemas.openxmlformats.org/officeDocument/2006/relationships/oleObject" Target="../embeddings/oleObject29.bin"/><Relationship Id="rId7" Type="http://schemas.openxmlformats.org/officeDocument/2006/relationships/oleObject" Target="../embeddings/oleObject30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4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6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4" Type="http://schemas.openxmlformats.org/officeDocument/2006/relationships/image" Target="../media/image4.jpeg"/><Relationship Id="rId5" Type="http://schemas.openxmlformats.org/officeDocument/2006/relationships/oleObject" Target="../embeddings/oleObject3.bin"/><Relationship Id="rId6" Type="http://schemas.openxmlformats.org/officeDocument/2006/relationships/image" Target="../media/image6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7.emf"/><Relationship Id="rId5" Type="http://schemas.openxmlformats.org/officeDocument/2006/relationships/oleObject" Target="../embeddings/oleObject5.bin"/><Relationship Id="rId6" Type="http://schemas.openxmlformats.org/officeDocument/2006/relationships/image" Target="../media/image8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 smtClean="0"/>
              <a:t>Neutron Instruments II:</a:t>
            </a:r>
            <a:br>
              <a:rPr lang="en-GB" sz="4000" dirty="0" smtClean="0"/>
            </a:br>
            <a:r>
              <a:rPr lang="en-GB" sz="4000" dirty="0" smtClean="0"/>
              <a:t>Principles and Technologies</a:t>
            </a:r>
            <a:endParaRPr lang="en-GB" sz="4000" dirty="0"/>
          </a:p>
        </p:txBody>
      </p:sp>
      <p:sp>
        <p:nvSpPr>
          <p:cNvPr id="4" name="Rectangle 3"/>
          <p:cNvSpPr/>
          <p:nvPr/>
        </p:nvSpPr>
        <p:spPr>
          <a:xfrm>
            <a:off x="2286000" y="5949281"/>
            <a:ext cx="4572000" cy="379591"/>
          </a:xfrm>
          <a:prstGeom prst="rect">
            <a:avLst/>
          </a:prstGeom>
        </p:spPr>
        <p:txBody>
          <a:bodyPr lIns="91432" tIns="45716" rIns="91432" bIns="45716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solidFill>
                  <a:srgbClr val="FFFFFF"/>
                </a:solidFill>
              </a:rPr>
              <a:t>Ken Andersen</a:t>
            </a:r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ESS Engineering Lectures</a:t>
            </a:r>
          </a:p>
          <a:p>
            <a:r>
              <a:rPr lang="en-US" sz="2200" dirty="0">
                <a:solidFill>
                  <a:schemeClr val="bg1"/>
                </a:solidFill>
              </a:rPr>
              <a:t>22</a:t>
            </a:r>
            <a:r>
              <a:rPr lang="en-US" sz="2200" baseline="30000" dirty="0">
                <a:solidFill>
                  <a:schemeClr val="bg1"/>
                </a:solidFill>
              </a:rPr>
              <a:t>nd</a:t>
            </a:r>
            <a:r>
              <a:rPr lang="en-US" sz="2200" dirty="0">
                <a:solidFill>
                  <a:schemeClr val="bg1"/>
                </a:solidFill>
              </a:rPr>
              <a:t> February </a:t>
            </a:r>
            <a:r>
              <a:rPr lang="en-US" sz="2200" dirty="0" smtClean="0">
                <a:solidFill>
                  <a:schemeClr val="bg1"/>
                </a:solidFill>
              </a:rPr>
              <a:t>2016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48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4473816"/>
              </p:ext>
            </p:extLst>
          </p:nvPr>
        </p:nvGraphicFramePr>
        <p:xfrm>
          <a:off x="2269649" y="2440297"/>
          <a:ext cx="1507260" cy="706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96" name="Equation" r:id="rId3" imgW="431800" imgH="203200" progId="Equation.3">
                  <p:embed/>
                </p:oleObj>
              </mc:Choice>
              <mc:Fallback>
                <p:oleObj name="Equation" r:id="rId3" imgW="431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69649" y="2440297"/>
                        <a:ext cx="1507260" cy="70691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202692"/>
              </p:ext>
            </p:extLst>
          </p:nvPr>
        </p:nvGraphicFramePr>
        <p:xfrm>
          <a:off x="514156" y="2063798"/>
          <a:ext cx="1574974" cy="1321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97" name="Equation" r:id="rId5" imgW="469900" imgH="393700" progId="Equation.3">
                  <p:embed/>
                </p:oleObj>
              </mc:Choice>
              <mc:Fallback>
                <p:oleObj name="Equation" r:id="rId5" imgW="469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156" y="2063798"/>
                        <a:ext cx="1574974" cy="132159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6482" y="1434545"/>
            <a:ext cx="1720568" cy="434252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400" dirty="0" err="1" smtClean="0"/>
              <a:t>Wavevector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Diffraction: Bragg’s Law</a:t>
            </a:r>
            <a:endParaRPr lang="en-US" dirty="0"/>
          </a:p>
        </p:txBody>
      </p:sp>
      <p:sp>
        <p:nvSpPr>
          <p:cNvPr id="10" name="Pie 9"/>
          <p:cNvSpPr/>
          <p:nvPr/>
        </p:nvSpPr>
        <p:spPr bwMode="auto">
          <a:xfrm>
            <a:off x="4811744" y="1182933"/>
            <a:ext cx="4214842" cy="5643578"/>
          </a:xfrm>
          <a:prstGeom prst="pie">
            <a:avLst>
              <a:gd name="adj1" fmla="val 0"/>
              <a:gd name="adj2" fmla="val 10794200"/>
            </a:avLst>
          </a:prstGeom>
          <a:gradFill flip="none" rotWithShape="1">
            <a:gsLst>
              <a:gs pos="0">
                <a:srgbClr val="99FFCC">
                  <a:shade val="30000"/>
                  <a:satMod val="115000"/>
                </a:srgbClr>
              </a:gs>
              <a:gs pos="50000">
                <a:srgbClr val="99FFCC">
                  <a:shade val="67500"/>
                  <a:satMod val="115000"/>
                </a:srgbClr>
              </a:gs>
              <a:gs pos="100000">
                <a:srgbClr val="99FF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4786314" y="4002498"/>
            <a:ext cx="4286248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rot="16200000" flipH="1">
            <a:off x="5089293" y="2260749"/>
            <a:ext cx="1260000" cy="2160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5400000">
            <a:off x="7285806" y="2242794"/>
            <a:ext cx="1260000" cy="2160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lg" len="lg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16200000" flipH="1">
            <a:off x="5539294" y="5303776"/>
            <a:ext cx="25200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5" name="Arc 14"/>
          <p:cNvSpPr/>
          <p:nvPr/>
        </p:nvSpPr>
        <p:spPr bwMode="auto">
          <a:xfrm>
            <a:off x="6266988" y="3459567"/>
            <a:ext cx="1080000" cy="1080000"/>
          </a:xfrm>
          <a:prstGeom prst="arc">
            <a:avLst>
              <a:gd name="adj1" fmla="val 19505870"/>
              <a:gd name="adj2" fmla="val 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22981" y="3542448"/>
            <a:ext cx="438156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sz="2800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θ</a:t>
            </a:r>
            <a:endParaRPr lang="en-GB" sz="2800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4003496"/>
              </p:ext>
            </p:extLst>
          </p:nvPr>
        </p:nvGraphicFramePr>
        <p:xfrm>
          <a:off x="4791078" y="2972725"/>
          <a:ext cx="511183" cy="851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98" name="Equation" r:id="rId7" imgW="152280" imgH="253800" progId="Equation.3">
                  <p:embed/>
                </p:oleObj>
              </mc:Choice>
              <mc:Fallback>
                <p:oleObj name="Equation" r:id="rId7" imgW="1522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1078" y="2972725"/>
                        <a:ext cx="511183" cy="8519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9804215"/>
              </p:ext>
            </p:extLst>
          </p:nvPr>
        </p:nvGraphicFramePr>
        <p:xfrm>
          <a:off x="8405866" y="2948385"/>
          <a:ext cx="63817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399" name="Equation" r:id="rId9" imgW="190440" imgH="266400" progId="Equation.3">
                  <p:embed/>
                </p:oleObj>
              </mc:Choice>
              <mc:Fallback>
                <p:oleObj name="Equation" r:id="rId9" imgW="1904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5866" y="2948385"/>
                        <a:ext cx="638175" cy="895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0701992"/>
              </p:ext>
            </p:extLst>
          </p:nvPr>
        </p:nvGraphicFramePr>
        <p:xfrm>
          <a:off x="6835806" y="4591471"/>
          <a:ext cx="5111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400" name="Equation" r:id="rId11" imgW="152280" imgH="241200" progId="Equation.3">
                  <p:embed/>
                </p:oleObj>
              </mc:Choice>
              <mc:Fallback>
                <p:oleObj name="Equation" r:id="rId11" imgW="152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806" y="4591471"/>
                        <a:ext cx="511175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7310475" y="3542448"/>
            <a:ext cx="438156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sz="2800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θ</a:t>
            </a:r>
            <a:endParaRPr lang="en-GB" sz="2800" dirty="0"/>
          </a:p>
        </p:txBody>
      </p:sp>
      <p:sp>
        <p:nvSpPr>
          <p:cNvPr id="25" name="Arc 24"/>
          <p:cNvSpPr/>
          <p:nvPr/>
        </p:nvSpPr>
        <p:spPr bwMode="auto">
          <a:xfrm flipH="1">
            <a:off x="6251598" y="3459567"/>
            <a:ext cx="1080000" cy="1080000"/>
          </a:xfrm>
          <a:prstGeom prst="arc">
            <a:avLst>
              <a:gd name="adj1" fmla="val 19505870"/>
              <a:gd name="adj2" fmla="val 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graphicFrame>
        <p:nvGraphicFramePr>
          <p:cNvPr id="2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0655863"/>
              </p:ext>
            </p:extLst>
          </p:nvPr>
        </p:nvGraphicFramePr>
        <p:xfrm>
          <a:off x="5793052" y="2036772"/>
          <a:ext cx="2214563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401" name="Equation" r:id="rId13" imgW="660400" imgH="266700" progId="Equation.3">
                  <p:embed/>
                </p:oleObj>
              </mc:Choice>
              <mc:Fallback>
                <p:oleObj name="Equation" r:id="rId13" imgW="6604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3052" y="2036772"/>
                        <a:ext cx="2214563" cy="893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2263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Diffraction: Bragg’s Law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90915" y="3780016"/>
            <a:ext cx="2336747" cy="588140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3400" dirty="0"/>
              <a:t>Bragg’s Law:</a:t>
            </a: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3776781"/>
              </p:ext>
            </p:extLst>
          </p:nvPr>
        </p:nvGraphicFramePr>
        <p:xfrm>
          <a:off x="2269649" y="2440297"/>
          <a:ext cx="1507260" cy="706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66" name="Equation" r:id="rId3" imgW="431800" imgH="203200" progId="Equation.3">
                  <p:embed/>
                </p:oleObj>
              </mc:Choice>
              <mc:Fallback>
                <p:oleObj name="Equation" r:id="rId3" imgW="431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69649" y="2440297"/>
                        <a:ext cx="1507260" cy="70691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8582379"/>
              </p:ext>
            </p:extLst>
          </p:nvPr>
        </p:nvGraphicFramePr>
        <p:xfrm>
          <a:off x="514156" y="2063798"/>
          <a:ext cx="1574974" cy="1321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67" name="Equation" r:id="rId5" imgW="469900" imgH="393700" progId="Equation.3">
                  <p:embed/>
                </p:oleObj>
              </mc:Choice>
              <mc:Fallback>
                <p:oleObj name="Equation" r:id="rId5" imgW="469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156" y="2063798"/>
                        <a:ext cx="1574974" cy="132159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26482" y="1434545"/>
            <a:ext cx="1720568" cy="434252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400" dirty="0" err="1" smtClean="0"/>
              <a:t>Wavevector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39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27201"/>
              </p:ext>
            </p:extLst>
          </p:nvPr>
        </p:nvGraphicFramePr>
        <p:xfrm>
          <a:off x="829148" y="4515264"/>
          <a:ext cx="2511425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68" name="Equation" r:id="rId7" imgW="749300" imgH="177800" progId="Equation.3">
                  <p:embed/>
                </p:oleObj>
              </mc:Choice>
              <mc:Fallback>
                <p:oleObj name="Equation" r:id="rId7" imgW="7493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148" y="4515264"/>
                        <a:ext cx="2511425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72811"/>
              </p:ext>
            </p:extLst>
          </p:nvPr>
        </p:nvGraphicFramePr>
        <p:xfrm>
          <a:off x="885193" y="5133111"/>
          <a:ext cx="2301875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69" name="Equation" r:id="rId9" imgW="685800" imgH="393700" progId="Equation.3">
                  <p:embed/>
                </p:oleObj>
              </mc:Choice>
              <mc:Fallback>
                <p:oleObj name="Equation" r:id="rId9" imgW="6858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5193" y="5133111"/>
                        <a:ext cx="2301875" cy="1320800"/>
                      </a:xfrm>
                      <a:prstGeom prst="rect">
                        <a:avLst/>
                      </a:prstGeom>
                      <a:noFill/>
                      <a:ln w="25400">
                        <a:noFill/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Pie 40"/>
          <p:cNvSpPr/>
          <p:nvPr/>
        </p:nvSpPr>
        <p:spPr bwMode="auto">
          <a:xfrm>
            <a:off x="4811744" y="1182933"/>
            <a:ext cx="4214842" cy="5643578"/>
          </a:xfrm>
          <a:prstGeom prst="pie">
            <a:avLst>
              <a:gd name="adj1" fmla="val 0"/>
              <a:gd name="adj2" fmla="val 10794200"/>
            </a:avLst>
          </a:prstGeom>
          <a:gradFill flip="none" rotWithShape="1">
            <a:gsLst>
              <a:gs pos="0">
                <a:srgbClr val="99FFCC">
                  <a:shade val="30000"/>
                  <a:satMod val="115000"/>
                </a:srgbClr>
              </a:gs>
              <a:gs pos="50000">
                <a:srgbClr val="99FFCC">
                  <a:shade val="67500"/>
                  <a:satMod val="115000"/>
                </a:srgbClr>
              </a:gs>
              <a:gs pos="100000">
                <a:srgbClr val="99FFCC">
                  <a:shade val="100000"/>
                  <a:satMod val="115000"/>
                </a:srgbClr>
              </a:gs>
            </a:gsLst>
            <a:lin ang="54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cxnSp>
        <p:nvCxnSpPr>
          <p:cNvPr id="42" name="Straight Connector 41"/>
          <p:cNvCxnSpPr/>
          <p:nvPr/>
        </p:nvCxnSpPr>
        <p:spPr bwMode="auto">
          <a:xfrm>
            <a:off x="4786314" y="4002498"/>
            <a:ext cx="4286248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Arrow Connector 42"/>
          <p:cNvCxnSpPr/>
          <p:nvPr/>
        </p:nvCxnSpPr>
        <p:spPr bwMode="auto">
          <a:xfrm rot="16200000" flipH="1">
            <a:off x="5089293" y="2260749"/>
            <a:ext cx="1260000" cy="2160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44" name="Straight Arrow Connector 43"/>
          <p:cNvCxnSpPr/>
          <p:nvPr/>
        </p:nvCxnSpPr>
        <p:spPr bwMode="auto">
          <a:xfrm rot="5400000">
            <a:off x="7285806" y="2242794"/>
            <a:ext cx="1260000" cy="21600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stealth" w="lg" len="lg"/>
            <a:tailEnd type="none" w="lg" len="lg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rot="16200000" flipH="1">
            <a:off x="5539294" y="5303776"/>
            <a:ext cx="25200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46" name="Arc 45"/>
          <p:cNvSpPr/>
          <p:nvPr/>
        </p:nvSpPr>
        <p:spPr bwMode="auto">
          <a:xfrm>
            <a:off x="6266988" y="3459567"/>
            <a:ext cx="1080000" cy="1080000"/>
          </a:xfrm>
          <a:prstGeom prst="arc">
            <a:avLst>
              <a:gd name="adj1" fmla="val 19505870"/>
              <a:gd name="adj2" fmla="val 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922981" y="3542448"/>
            <a:ext cx="438156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sz="2800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θ</a:t>
            </a:r>
            <a:endParaRPr lang="en-GB" sz="2800" dirty="0"/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630806"/>
              </p:ext>
            </p:extLst>
          </p:nvPr>
        </p:nvGraphicFramePr>
        <p:xfrm>
          <a:off x="4791078" y="2972725"/>
          <a:ext cx="511183" cy="851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70" name="Equation" r:id="rId11" imgW="152280" imgH="253800" progId="Equation.3">
                  <p:embed/>
                </p:oleObj>
              </mc:Choice>
              <mc:Fallback>
                <p:oleObj name="Equation" r:id="rId11" imgW="15228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1078" y="2972725"/>
                        <a:ext cx="511183" cy="8519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1708685"/>
              </p:ext>
            </p:extLst>
          </p:nvPr>
        </p:nvGraphicFramePr>
        <p:xfrm>
          <a:off x="8405866" y="2948385"/>
          <a:ext cx="638175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71" name="Equation" r:id="rId13" imgW="190440" imgH="266400" progId="Equation.3">
                  <p:embed/>
                </p:oleObj>
              </mc:Choice>
              <mc:Fallback>
                <p:oleObj name="Equation" r:id="rId13" imgW="19044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05866" y="2948385"/>
                        <a:ext cx="638175" cy="895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511934"/>
              </p:ext>
            </p:extLst>
          </p:nvPr>
        </p:nvGraphicFramePr>
        <p:xfrm>
          <a:off x="6835806" y="4591471"/>
          <a:ext cx="5111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72" name="Equation" r:id="rId15" imgW="152280" imgH="241200" progId="Equation.3">
                  <p:embed/>
                </p:oleObj>
              </mc:Choice>
              <mc:Fallback>
                <p:oleObj name="Equation" r:id="rId15" imgW="152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806" y="4591471"/>
                        <a:ext cx="511175" cy="809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7310475" y="3542448"/>
            <a:ext cx="438156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sz="2800" dirty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θ</a:t>
            </a:r>
            <a:endParaRPr lang="en-GB" sz="2800" dirty="0"/>
          </a:p>
        </p:txBody>
      </p:sp>
      <p:sp>
        <p:nvSpPr>
          <p:cNvPr id="52" name="Arc 51"/>
          <p:cNvSpPr/>
          <p:nvPr/>
        </p:nvSpPr>
        <p:spPr bwMode="auto">
          <a:xfrm flipH="1">
            <a:off x="6251598" y="3459567"/>
            <a:ext cx="1080000" cy="1080000"/>
          </a:xfrm>
          <a:prstGeom prst="arc">
            <a:avLst>
              <a:gd name="adj1" fmla="val 19505870"/>
              <a:gd name="adj2" fmla="val 0"/>
            </a:avLst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graphicFrame>
        <p:nvGraphicFramePr>
          <p:cNvPr id="5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2125216"/>
              </p:ext>
            </p:extLst>
          </p:nvPr>
        </p:nvGraphicFramePr>
        <p:xfrm>
          <a:off x="5793052" y="2036772"/>
          <a:ext cx="2214563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473" name="Equation" r:id="rId17" imgW="660400" imgH="266700" progId="Equation.3">
                  <p:embed/>
                </p:oleObj>
              </mc:Choice>
              <mc:Fallback>
                <p:oleObj name="Equation" r:id="rId17" imgW="660400" imgH="266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3052" y="2036772"/>
                        <a:ext cx="2214563" cy="893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16385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1428750"/>
            <a:ext cx="9055100" cy="4000500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055835" y="5513031"/>
            <a:ext cx="2818705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/>
              <a:t>Courtesy of J. </a:t>
            </a:r>
            <a:r>
              <a:rPr lang="en-GB" sz="2000" dirty="0" err="1"/>
              <a:t>Stahn</a:t>
            </a:r>
            <a:r>
              <a:rPr lang="en-GB" sz="2000" dirty="0"/>
              <a:t>, PSI</a:t>
            </a:r>
            <a:endParaRPr lang="en-GB" sz="2000" baseline="30000" dirty="0"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Supermirrors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6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428750"/>
            <a:ext cx="9042400" cy="4000500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055835" y="5513031"/>
            <a:ext cx="2818705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/>
              <a:t>Courtesy of J. </a:t>
            </a:r>
            <a:r>
              <a:rPr lang="en-GB" sz="2000" dirty="0" err="1"/>
              <a:t>Stahn</a:t>
            </a:r>
            <a:r>
              <a:rPr lang="en-GB" sz="2000" dirty="0"/>
              <a:t>, PSI</a:t>
            </a:r>
            <a:endParaRPr lang="en-GB" sz="2000" baseline="30000" dirty="0"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Supermirrors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70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1428750"/>
            <a:ext cx="9042400" cy="4000500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055835" y="5513031"/>
            <a:ext cx="2818705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/>
              <a:t>Courtesy of J. </a:t>
            </a:r>
            <a:r>
              <a:rPr lang="en-GB" sz="2000" dirty="0" err="1"/>
              <a:t>Stahn</a:t>
            </a:r>
            <a:r>
              <a:rPr lang="en-GB" sz="2000" dirty="0"/>
              <a:t>, PSI</a:t>
            </a:r>
            <a:endParaRPr lang="en-GB" sz="2000" baseline="30000" dirty="0"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Supermirrors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64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Supermirrors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 dirty="0"/>
          </a:p>
        </p:txBody>
      </p:sp>
      <p:sp>
        <p:nvSpPr>
          <p:cNvPr id="6" name="Rectangle 7"/>
          <p:cNvSpPr>
            <a:spLocks noChangeAspect="1" noChangeArrowheads="1"/>
          </p:cNvSpPr>
          <p:nvPr/>
        </p:nvSpPr>
        <p:spPr bwMode="auto">
          <a:xfrm>
            <a:off x="4244759" y="5945465"/>
            <a:ext cx="4110138" cy="20224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7" name="Rectangle 8"/>
          <p:cNvSpPr>
            <a:spLocks noChangeAspect="1" noChangeArrowheads="1"/>
          </p:cNvSpPr>
          <p:nvPr/>
        </p:nvSpPr>
        <p:spPr bwMode="auto">
          <a:xfrm>
            <a:off x="4228740" y="5796593"/>
            <a:ext cx="4112807" cy="1544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8" name="Rectangle 9"/>
          <p:cNvSpPr>
            <a:spLocks noChangeAspect="1" noChangeArrowheads="1"/>
          </p:cNvSpPr>
          <p:nvPr/>
        </p:nvSpPr>
        <p:spPr bwMode="auto">
          <a:xfrm>
            <a:off x="4223401" y="6282534"/>
            <a:ext cx="4118147" cy="1348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9" name="Rectangle 10"/>
          <p:cNvSpPr>
            <a:spLocks noChangeAspect="1" noChangeArrowheads="1"/>
          </p:cNvSpPr>
          <p:nvPr/>
        </p:nvSpPr>
        <p:spPr bwMode="auto">
          <a:xfrm>
            <a:off x="4228740" y="6136471"/>
            <a:ext cx="4110138" cy="1348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0" name="Rectangle 11"/>
          <p:cNvSpPr>
            <a:spLocks noChangeAspect="1" noChangeArrowheads="1"/>
          </p:cNvSpPr>
          <p:nvPr/>
        </p:nvSpPr>
        <p:spPr bwMode="auto">
          <a:xfrm>
            <a:off x="4228740" y="5305033"/>
            <a:ext cx="4112807" cy="28650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1" name="Rectangle 12"/>
          <p:cNvSpPr>
            <a:spLocks noChangeAspect="1" noChangeArrowheads="1"/>
          </p:cNvSpPr>
          <p:nvPr/>
        </p:nvSpPr>
        <p:spPr bwMode="auto">
          <a:xfrm>
            <a:off x="4228740" y="5007289"/>
            <a:ext cx="4112807" cy="27527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2" name="Rectangle 13"/>
          <p:cNvSpPr>
            <a:spLocks noChangeAspect="1" noChangeArrowheads="1"/>
          </p:cNvSpPr>
          <p:nvPr/>
        </p:nvSpPr>
        <p:spPr bwMode="auto">
          <a:xfrm>
            <a:off x="4228740" y="5546600"/>
            <a:ext cx="4112807" cy="22190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3" name="Rectangle 14"/>
          <p:cNvSpPr>
            <a:spLocks noChangeAspect="1" noChangeArrowheads="1"/>
          </p:cNvSpPr>
          <p:nvPr/>
        </p:nvSpPr>
        <p:spPr bwMode="auto">
          <a:xfrm>
            <a:off x="4228740" y="4678646"/>
            <a:ext cx="4112807" cy="2921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4" name="Rectangle 15"/>
          <p:cNvSpPr>
            <a:spLocks noChangeAspect="1" noChangeArrowheads="1"/>
          </p:cNvSpPr>
          <p:nvPr/>
        </p:nvSpPr>
        <p:spPr bwMode="auto">
          <a:xfrm>
            <a:off x="4228740" y="4364048"/>
            <a:ext cx="4112807" cy="2921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5" name="Rectangle 16"/>
          <p:cNvSpPr>
            <a:spLocks noChangeAspect="1" noChangeArrowheads="1"/>
          </p:cNvSpPr>
          <p:nvPr/>
        </p:nvSpPr>
        <p:spPr bwMode="auto">
          <a:xfrm>
            <a:off x="4220731" y="6434216"/>
            <a:ext cx="4104798" cy="1067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6" name="Rectangle 17"/>
          <p:cNvSpPr>
            <a:spLocks noChangeAspect="1" noChangeArrowheads="1"/>
          </p:cNvSpPr>
          <p:nvPr/>
        </p:nvSpPr>
        <p:spPr bwMode="auto">
          <a:xfrm>
            <a:off x="4220731" y="6552190"/>
            <a:ext cx="4112807" cy="955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7" name="Rectangle 18"/>
          <p:cNvSpPr>
            <a:spLocks noChangeAspect="1" noChangeArrowheads="1"/>
          </p:cNvSpPr>
          <p:nvPr/>
        </p:nvSpPr>
        <p:spPr bwMode="auto">
          <a:xfrm>
            <a:off x="8742016" y="4421631"/>
            <a:ext cx="327049" cy="43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2800" dirty="0">
                <a:solidFill>
                  <a:srgbClr val="009688"/>
                </a:solidFill>
                <a:latin typeface="Times New Roman" charset="0"/>
              </a:rPr>
              <a:t>d</a:t>
            </a:r>
            <a:r>
              <a:rPr lang="fr-FR" sz="2800" baseline="-25000" dirty="0">
                <a:solidFill>
                  <a:srgbClr val="009688"/>
                </a:solidFill>
                <a:latin typeface="Times New Roman" charset="0"/>
              </a:rPr>
              <a:t>1</a:t>
            </a:r>
          </a:p>
        </p:txBody>
      </p:sp>
      <p:sp>
        <p:nvSpPr>
          <p:cNvPr id="18" name="Rectangle 19"/>
          <p:cNvSpPr>
            <a:spLocks noChangeAspect="1" noChangeArrowheads="1"/>
          </p:cNvSpPr>
          <p:nvPr/>
        </p:nvSpPr>
        <p:spPr bwMode="auto">
          <a:xfrm>
            <a:off x="8292157" y="4151975"/>
            <a:ext cx="738196" cy="88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5700">
                <a:solidFill>
                  <a:srgbClr val="009688"/>
                </a:solidFill>
                <a:latin typeface="Times New Roman" charset="0"/>
              </a:rPr>
              <a:t>}  </a:t>
            </a:r>
          </a:p>
        </p:txBody>
      </p:sp>
      <p:sp>
        <p:nvSpPr>
          <p:cNvPr id="19" name="Rectangle 20"/>
          <p:cNvSpPr>
            <a:spLocks noChangeAspect="1" noChangeArrowheads="1"/>
          </p:cNvSpPr>
          <p:nvPr/>
        </p:nvSpPr>
        <p:spPr bwMode="auto">
          <a:xfrm>
            <a:off x="6979956" y="2310734"/>
            <a:ext cx="270983" cy="27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1700" b="1">
                <a:solidFill>
                  <a:srgbClr val="EF9100"/>
                </a:solidFill>
                <a:latin typeface="Symbol" charset="0"/>
              </a:rPr>
              <a:t>l </a:t>
            </a:r>
            <a:r>
              <a:rPr lang="fr-FR" sz="1700" b="1" baseline="-25000">
                <a:solidFill>
                  <a:srgbClr val="EF9100"/>
                </a:solidFill>
                <a:latin typeface="Symbol" charset="0"/>
              </a:rPr>
              <a:t>1</a:t>
            </a:r>
          </a:p>
        </p:txBody>
      </p:sp>
      <p:sp>
        <p:nvSpPr>
          <p:cNvPr id="20" name="Line 21"/>
          <p:cNvSpPr>
            <a:spLocks noChangeAspect="1" noChangeShapeType="1"/>
          </p:cNvSpPr>
          <p:nvPr/>
        </p:nvSpPr>
        <p:spPr bwMode="auto">
          <a:xfrm flipV="1">
            <a:off x="6247100" y="4118268"/>
            <a:ext cx="1758055" cy="2167075"/>
          </a:xfrm>
          <a:prstGeom prst="line">
            <a:avLst/>
          </a:prstGeom>
          <a:noFill/>
          <a:ln w="76200">
            <a:solidFill>
              <a:srgbClr val="9234DB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1" name="Line 22"/>
          <p:cNvSpPr>
            <a:spLocks noChangeAspect="1" noChangeShapeType="1"/>
          </p:cNvSpPr>
          <p:nvPr/>
        </p:nvSpPr>
        <p:spPr bwMode="auto">
          <a:xfrm flipV="1">
            <a:off x="6030847" y="3803670"/>
            <a:ext cx="1760725" cy="2172693"/>
          </a:xfrm>
          <a:prstGeom prst="line">
            <a:avLst/>
          </a:prstGeom>
          <a:noFill/>
          <a:ln w="76200">
            <a:solidFill>
              <a:srgbClr val="3365FB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2" name="Line 23"/>
          <p:cNvSpPr>
            <a:spLocks noChangeAspect="1" noChangeShapeType="1"/>
          </p:cNvSpPr>
          <p:nvPr/>
        </p:nvSpPr>
        <p:spPr bwMode="auto">
          <a:xfrm flipV="1">
            <a:off x="5691784" y="3368289"/>
            <a:ext cx="1758055" cy="2167075"/>
          </a:xfrm>
          <a:prstGeom prst="line">
            <a:avLst/>
          </a:prstGeom>
          <a:noFill/>
          <a:ln w="76200">
            <a:solidFill>
              <a:srgbClr val="438E00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3" name="Line 24"/>
          <p:cNvSpPr>
            <a:spLocks noChangeAspect="1" noChangeShapeType="1"/>
          </p:cNvSpPr>
          <p:nvPr/>
        </p:nvSpPr>
        <p:spPr bwMode="auto">
          <a:xfrm flipV="1">
            <a:off x="5232581" y="2826169"/>
            <a:ext cx="1758055" cy="2169884"/>
          </a:xfrm>
          <a:prstGeom prst="line">
            <a:avLst/>
          </a:prstGeom>
          <a:noFill/>
          <a:ln w="76200">
            <a:solidFill>
              <a:srgbClr val="EF9100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4" name="Line 25"/>
          <p:cNvSpPr>
            <a:spLocks noChangeAspect="1" noChangeShapeType="1"/>
          </p:cNvSpPr>
          <p:nvPr/>
        </p:nvSpPr>
        <p:spPr bwMode="auto">
          <a:xfrm flipV="1">
            <a:off x="4722651" y="2174501"/>
            <a:ext cx="1763395" cy="2167075"/>
          </a:xfrm>
          <a:prstGeom prst="line">
            <a:avLst/>
          </a:prstGeom>
          <a:noFill/>
          <a:ln w="76200">
            <a:solidFill>
              <a:srgbClr val="FC0128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5" name="Line 26"/>
          <p:cNvSpPr>
            <a:spLocks noChangeAspect="1" noChangeShapeType="1"/>
          </p:cNvSpPr>
          <p:nvPr/>
        </p:nvSpPr>
        <p:spPr bwMode="auto">
          <a:xfrm>
            <a:off x="3669410" y="3078802"/>
            <a:ext cx="1051896" cy="1292099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6" name="Line 27"/>
          <p:cNvSpPr>
            <a:spLocks noChangeAspect="1" noChangeShapeType="1"/>
          </p:cNvSpPr>
          <p:nvPr/>
        </p:nvSpPr>
        <p:spPr bwMode="auto">
          <a:xfrm>
            <a:off x="4213689" y="3751293"/>
            <a:ext cx="2032221" cy="2507502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7" name="Rectangle 28"/>
          <p:cNvSpPr>
            <a:spLocks noChangeAspect="1" noChangeArrowheads="1"/>
          </p:cNvSpPr>
          <p:nvPr/>
        </p:nvSpPr>
        <p:spPr bwMode="auto">
          <a:xfrm>
            <a:off x="7347052" y="2843022"/>
            <a:ext cx="270983" cy="27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1700" b="1">
                <a:solidFill>
                  <a:srgbClr val="438E00"/>
                </a:solidFill>
                <a:latin typeface="Symbol" charset="0"/>
              </a:rPr>
              <a:t>l </a:t>
            </a:r>
            <a:r>
              <a:rPr lang="fr-FR" sz="1700" b="1" baseline="-25000">
                <a:solidFill>
                  <a:srgbClr val="438E00"/>
                </a:solidFill>
                <a:latin typeface="Symbol" charset="0"/>
              </a:rPr>
              <a:t>2</a:t>
            </a:r>
          </a:p>
        </p:txBody>
      </p:sp>
      <p:sp>
        <p:nvSpPr>
          <p:cNvPr id="28" name="Rectangle 29"/>
          <p:cNvSpPr>
            <a:spLocks noChangeAspect="1" noChangeArrowheads="1"/>
          </p:cNvSpPr>
          <p:nvPr/>
        </p:nvSpPr>
        <p:spPr bwMode="auto">
          <a:xfrm>
            <a:off x="7680776" y="3309302"/>
            <a:ext cx="272318" cy="27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1700" b="1">
                <a:solidFill>
                  <a:srgbClr val="3365FB"/>
                </a:solidFill>
                <a:latin typeface="Symbol" charset="0"/>
              </a:rPr>
              <a:t>l </a:t>
            </a:r>
            <a:r>
              <a:rPr lang="fr-FR" sz="1700" b="1" baseline="-25000">
                <a:solidFill>
                  <a:srgbClr val="3365FB"/>
                </a:solidFill>
                <a:latin typeface="Symbol" charset="0"/>
              </a:rPr>
              <a:t>3</a:t>
            </a:r>
          </a:p>
        </p:txBody>
      </p:sp>
      <p:sp>
        <p:nvSpPr>
          <p:cNvPr id="29" name="Rectangle 30"/>
          <p:cNvSpPr>
            <a:spLocks noChangeAspect="1" noChangeArrowheads="1"/>
          </p:cNvSpPr>
          <p:nvPr/>
        </p:nvSpPr>
        <p:spPr bwMode="auto">
          <a:xfrm>
            <a:off x="7946419" y="3765750"/>
            <a:ext cx="270983" cy="2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1700" b="1">
                <a:solidFill>
                  <a:srgbClr val="9234DB"/>
                </a:solidFill>
                <a:latin typeface="Symbol" charset="0"/>
              </a:rPr>
              <a:t>l </a:t>
            </a:r>
            <a:r>
              <a:rPr lang="fr-FR" sz="1700" b="1" baseline="-25000">
                <a:solidFill>
                  <a:srgbClr val="9234DB"/>
                </a:solidFill>
                <a:latin typeface="Symbol" charset="0"/>
              </a:rPr>
              <a:t>4</a:t>
            </a:r>
          </a:p>
        </p:txBody>
      </p:sp>
      <p:sp>
        <p:nvSpPr>
          <p:cNvPr id="30" name="Rectangle 31"/>
          <p:cNvSpPr>
            <a:spLocks noChangeAspect="1" noChangeArrowheads="1"/>
          </p:cNvSpPr>
          <p:nvPr/>
        </p:nvSpPr>
        <p:spPr bwMode="auto">
          <a:xfrm>
            <a:off x="6440659" y="1994731"/>
            <a:ext cx="262974" cy="27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1700" b="1">
                <a:solidFill>
                  <a:srgbClr val="FC0128"/>
                </a:solidFill>
                <a:latin typeface="Symbol" charset="0"/>
              </a:rPr>
              <a:t>l </a:t>
            </a:r>
            <a:r>
              <a:rPr lang="fr-FR" sz="1700" b="1" baseline="-25000">
                <a:solidFill>
                  <a:srgbClr val="FC0128"/>
                </a:solidFill>
                <a:latin typeface="Times New Roman" charset="0"/>
              </a:rPr>
              <a:t>c</a:t>
            </a:r>
          </a:p>
        </p:txBody>
      </p:sp>
      <p:sp>
        <p:nvSpPr>
          <p:cNvPr id="31" name="Rectangle 32"/>
          <p:cNvSpPr>
            <a:spLocks noChangeAspect="1" noChangeArrowheads="1"/>
          </p:cNvSpPr>
          <p:nvPr/>
        </p:nvSpPr>
        <p:spPr bwMode="auto">
          <a:xfrm>
            <a:off x="8742016" y="5000266"/>
            <a:ext cx="285113" cy="38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2400" dirty="0">
                <a:solidFill>
                  <a:srgbClr val="009688"/>
                </a:solidFill>
                <a:latin typeface="Times New Roman" charset="0"/>
              </a:rPr>
              <a:t>d</a:t>
            </a:r>
            <a:r>
              <a:rPr lang="fr-FR" sz="2400" baseline="-25000" dirty="0">
                <a:solidFill>
                  <a:srgbClr val="009688"/>
                </a:solidFill>
                <a:latin typeface="Times New Roman" charset="0"/>
              </a:rPr>
              <a:t>2</a:t>
            </a:r>
          </a:p>
        </p:txBody>
      </p:sp>
      <p:sp>
        <p:nvSpPr>
          <p:cNvPr id="32" name="Rectangle 33"/>
          <p:cNvSpPr>
            <a:spLocks noChangeAspect="1" noChangeArrowheads="1"/>
          </p:cNvSpPr>
          <p:nvPr/>
        </p:nvSpPr>
        <p:spPr bwMode="auto">
          <a:xfrm>
            <a:off x="8350892" y="4827518"/>
            <a:ext cx="516927" cy="614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4900" dirty="0">
                <a:solidFill>
                  <a:srgbClr val="009688"/>
                </a:solidFill>
                <a:latin typeface="Times New Roman" charset="0"/>
              </a:rPr>
              <a:t>}  </a:t>
            </a:r>
          </a:p>
        </p:txBody>
      </p:sp>
      <p:sp>
        <p:nvSpPr>
          <p:cNvPr id="33" name="Rectangle 34"/>
          <p:cNvSpPr>
            <a:spLocks noChangeAspect="1" noChangeArrowheads="1"/>
          </p:cNvSpPr>
          <p:nvPr/>
        </p:nvSpPr>
        <p:spPr bwMode="auto">
          <a:xfrm>
            <a:off x="8751565" y="5531411"/>
            <a:ext cx="242367" cy="32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2000" dirty="0">
                <a:solidFill>
                  <a:srgbClr val="009688"/>
                </a:solidFill>
                <a:latin typeface="Times New Roman" charset="0"/>
              </a:rPr>
              <a:t>d</a:t>
            </a:r>
            <a:r>
              <a:rPr lang="fr-FR" sz="2000" baseline="-25000" dirty="0">
                <a:solidFill>
                  <a:srgbClr val="009688"/>
                </a:solidFill>
                <a:latin typeface="Times New Roman" charset="0"/>
              </a:rPr>
              <a:t>3</a:t>
            </a:r>
          </a:p>
        </p:txBody>
      </p:sp>
      <p:sp>
        <p:nvSpPr>
          <p:cNvPr id="34" name="Rectangle 35"/>
          <p:cNvSpPr>
            <a:spLocks noChangeAspect="1" noChangeArrowheads="1"/>
          </p:cNvSpPr>
          <p:nvPr/>
        </p:nvSpPr>
        <p:spPr bwMode="auto">
          <a:xfrm>
            <a:off x="8366911" y="5838726"/>
            <a:ext cx="377775" cy="43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2800">
                <a:solidFill>
                  <a:srgbClr val="009688"/>
                </a:solidFill>
                <a:latin typeface="Times New Roman" charset="0"/>
              </a:rPr>
              <a:t>}  </a:t>
            </a:r>
          </a:p>
        </p:txBody>
      </p:sp>
      <p:sp>
        <p:nvSpPr>
          <p:cNvPr id="35" name="Rectangle 36"/>
          <p:cNvSpPr>
            <a:spLocks noChangeAspect="1" noChangeArrowheads="1"/>
          </p:cNvSpPr>
          <p:nvPr/>
        </p:nvSpPr>
        <p:spPr bwMode="auto">
          <a:xfrm>
            <a:off x="8738011" y="5944038"/>
            <a:ext cx="282997" cy="37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dirty="0">
                <a:solidFill>
                  <a:srgbClr val="009688"/>
                </a:solidFill>
                <a:latin typeface="Times New Roman" charset="0"/>
              </a:rPr>
              <a:t>d</a:t>
            </a:r>
            <a:r>
              <a:rPr lang="fr-FR" baseline="-25000" dirty="0">
                <a:solidFill>
                  <a:srgbClr val="009688"/>
                </a:solidFill>
                <a:latin typeface="Times New Roman" charset="0"/>
              </a:rPr>
              <a:t>4</a:t>
            </a:r>
          </a:p>
        </p:txBody>
      </p:sp>
      <p:sp>
        <p:nvSpPr>
          <p:cNvPr id="36" name="Rectangle 37"/>
          <p:cNvSpPr>
            <a:spLocks noChangeAspect="1" noChangeArrowheads="1"/>
          </p:cNvSpPr>
          <p:nvPr/>
        </p:nvSpPr>
        <p:spPr bwMode="auto">
          <a:xfrm>
            <a:off x="8366911" y="5431434"/>
            <a:ext cx="427166" cy="49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3200">
                <a:solidFill>
                  <a:srgbClr val="009688"/>
                </a:solidFill>
                <a:latin typeface="Times New Roman" charset="0"/>
              </a:rPr>
              <a:t>}  </a:t>
            </a:r>
          </a:p>
        </p:txBody>
      </p:sp>
      <p:sp>
        <p:nvSpPr>
          <p:cNvPr id="37" name="Text Box 38"/>
          <p:cNvSpPr txBox="1">
            <a:spLocks noChangeArrowheads="1"/>
          </p:cNvSpPr>
          <p:nvPr/>
        </p:nvSpPr>
        <p:spPr bwMode="auto">
          <a:xfrm>
            <a:off x="154298" y="1979289"/>
            <a:ext cx="4379868" cy="86177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Arial Unicode MS" charset="0"/>
              </a:rPr>
              <a:t>Reflection: </a:t>
            </a:r>
            <a:r>
              <a:rPr lang="el-GR" sz="2000" dirty="0" smtClean="0">
                <a:latin typeface="Arial Unicode MS" charset="0"/>
              </a:rPr>
              <a:t>θ</a:t>
            </a:r>
            <a:r>
              <a:rPr lang="en-GB" sz="2000" baseline="-25000" dirty="0" smtClean="0">
                <a:latin typeface="Arial Unicode MS" charset="0"/>
              </a:rPr>
              <a:t>c</a:t>
            </a:r>
            <a:r>
              <a:rPr lang="en-GB" sz="2000" dirty="0" smtClean="0">
                <a:latin typeface="Arial Unicode MS" charset="0"/>
              </a:rPr>
              <a:t>(Ni</a:t>
            </a:r>
            <a:r>
              <a:rPr lang="en-GB" sz="2000" dirty="0">
                <a:latin typeface="Arial Unicode MS" charset="0"/>
              </a:rPr>
              <a:t>) = </a:t>
            </a:r>
            <a:r>
              <a:rPr lang="el-GR" sz="2000" dirty="0">
                <a:latin typeface="Arial Unicode MS" charset="0"/>
              </a:rPr>
              <a:t>λ</a:t>
            </a:r>
            <a:r>
              <a:rPr lang="en-GB" sz="2000" dirty="0">
                <a:latin typeface="Arial Unicode MS" charset="0"/>
              </a:rPr>
              <a:t>[</a:t>
            </a:r>
            <a:r>
              <a:rPr lang="en-US" sz="2000" dirty="0" err="1">
                <a:latin typeface="Arial Unicode MS" charset="0"/>
                <a:cs typeface="Arial Unicode MS" charset="0"/>
              </a:rPr>
              <a:t>Å</a:t>
            </a:r>
            <a:r>
              <a:rPr lang="en-GB" sz="2000" dirty="0" smtClean="0">
                <a:latin typeface="Arial Unicode MS" charset="0"/>
              </a:rPr>
              <a:t>] </a:t>
            </a:r>
            <a:r>
              <a:rPr lang="el-GR" sz="2000" dirty="0" smtClean="0">
                <a:latin typeface="Arial Unicode MS" charset="0"/>
                <a:sym typeface="Symbol" charset="0"/>
              </a:rPr>
              <a:t></a:t>
            </a:r>
            <a:r>
              <a:rPr lang="en-US" sz="2000" dirty="0" smtClean="0">
                <a:latin typeface="Arial Unicode MS" charset="0"/>
                <a:sym typeface="Symbol" charset="0"/>
              </a:rPr>
              <a:t> </a:t>
            </a:r>
            <a:r>
              <a:rPr lang="en-GB" sz="2000" dirty="0" smtClean="0">
                <a:latin typeface="Arial Unicode MS" charset="0"/>
                <a:sym typeface="Symbol" charset="0"/>
              </a:rPr>
              <a:t>0.10</a:t>
            </a:r>
            <a:r>
              <a:rPr lang="el-GR" sz="2000" dirty="0" smtClean="0">
                <a:latin typeface="Arial Unicode MS" charset="0"/>
                <a:sym typeface="Symbol" charset="0"/>
              </a:rPr>
              <a:t></a:t>
            </a:r>
            <a:endParaRPr lang="en-GB" sz="2000" dirty="0">
              <a:latin typeface="Arial Unicode MS" charset="0"/>
              <a:sym typeface="Symbol" charset="0"/>
            </a:endParaRPr>
          </a:p>
          <a:p>
            <a:pPr>
              <a:spcBef>
                <a:spcPct val="50000"/>
              </a:spcBef>
            </a:pPr>
            <a:r>
              <a:rPr lang="en-GB" sz="2000" dirty="0" smtClean="0">
                <a:latin typeface="Arial Unicode MS" charset="0"/>
                <a:sym typeface="Symbol" charset="0"/>
              </a:rPr>
              <a:t>Multilayer: </a:t>
            </a:r>
            <a:r>
              <a:rPr lang="el-GR" sz="2000" dirty="0">
                <a:latin typeface="Arial Unicode MS" charset="0"/>
              </a:rPr>
              <a:t>θ</a:t>
            </a:r>
            <a:r>
              <a:rPr lang="en-GB" sz="2000" baseline="-25000" dirty="0">
                <a:latin typeface="Arial Unicode MS" charset="0"/>
              </a:rPr>
              <a:t>c</a:t>
            </a:r>
            <a:r>
              <a:rPr lang="en-GB" sz="2000" dirty="0" smtClean="0">
                <a:latin typeface="Arial Unicode MS" charset="0"/>
              </a:rPr>
              <a:t>(SM) </a:t>
            </a:r>
            <a:r>
              <a:rPr lang="en-GB" sz="2000" dirty="0">
                <a:latin typeface="Arial Unicode MS" charset="0"/>
              </a:rPr>
              <a:t>= </a:t>
            </a:r>
            <a:r>
              <a:rPr lang="en-GB" sz="2000" i="1" dirty="0" smtClean="0">
                <a:latin typeface="Arial Unicode MS" charset="0"/>
              </a:rPr>
              <a:t>m</a:t>
            </a:r>
            <a:r>
              <a:rPr lang="en-GB" sz="2000" dirty="0" smtClean="0">
                <a:latin typeface="Arial Unicode MS" charset="0"/>
              </a:rPr>
              <a:t> </a:t>
            </a:r>
            <a:r>
              <a:rPr lang="el-GR" sz="2000" dirty="0" smtClean="0">
                <a:latin typeface="Arial Unicode MS" charset="0"/>
                <a:sym typeface="Symbol" charset="0"/>
              </a:rPr>
              <a:t></a:t>
            </a:r>
            <a:r>
              <a:rPr lang="en-US" sz="2000" dirty="0" smtClean="0">
                <a:latin typeface="Arial Unicode MS" charset="0"/>
                <a:sym typeface="Symbol" charset="0"/>
              </a:rPr>
              <a:t> </a:t>
            </a:r>
            <a:r>
              <a:rPr lang="el-GR" sz="2000" dirty="0" smtClean="0">
                <a:latin typeface="Arial Unicode MS" charset="0"/>
              </a:rPr>
              <a:t>λ</a:t>
            </a:r>
            <a:r>
              <a:rPr lang="en-GB" sz="2000" dirty="0">
                <a:latin typeface="Arial Unicode MS" charset="0"/>
              </a:rPr>
              <a:t>[</a:t>
            </a:r>
            <a:r>
              <a:rPr lang="en-US" sz="2000" dirty="0" err="1">
                <a:latin typeface="Arial Unicode MS" charset="0"/>
                <a:cs typeface="Arial Unicode MS" charset="0"/>
              </a:rPr>
              <a:t>Å</a:t>
            </a:r>
            <a:r>
              <a:rPr lang="en-GB" sz="2000" dirty="0" smtClean="0">
                <a:latin typeface="Arial Unicode MS" charset="0"/>
              </a:rPr>
              <a:t>] </a:t>
            </a:r>
            <a:r>
              <a:rPr lang="el-GR" sz="2000" dirty="0" smtClean="0">
                <a:latin typeface="Arial Unicode MS" charset="0"/>
                <a:sym typeface="Symbol" charset="0"/>
              </a:rPr>
              <a:t></a:t>
            </a:r>
            <a:r>
              <a:rPr lang="en-US" sz="2000" dirty="0" smtClean="0">
                <a:latin typeface="Arial Unicode MS" charset="0"/>
                <a:sym typeface="Symbol" charset="0"/>
              </a:rPr>
              <a:t> </a:t>
            </a:r>
            <a:r>
              <a:rPr lang="en-GB" sz="2000" dirty="0" smtClean="0">
                <a:latin typeface="Arial Unicode MS" charset="0"/>
                <a:sym typeface="Symbol" charset="0"/>
              </a:rPr>
              <a:t>0.10</a:t>
            </a:r>
            <a:r>
              <a:rPr lang="el-GR" sz="2000" dirty="0">
                <a:latin typeface="Arial Unicode MS" charset="0"/>
                <a:sym typeface="Symbol" charset="0"/>
              </a:rPr>
              <a:t></a:t>
            </a:r>
            <a:endParaRPr lang="en-US" sz="2000" dirty="0" smtClean="0">
              <a:latin typeface="Arial Unicode MS" charset="0"/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466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Supermirrors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 dirty="0"/>
          </a:p>
        </p:txBody>
      </p:sp>
      <p:sp>
        <p:nvSpPr>
          <p:cNvPr id="6" name="Rectangle 7"/>
          <p:cNvSpPr>
            <a:spLocks noChangeAspect="1" noChangeArrowheads="1"/>
          </p:cNvSpPr>
          <p:nvPr/>
        </p:nvSpPr>
        <p:spPr bwMode="auto">
          <a:xfrm>
            <a:off x="4244759" y="5945465"/>
            <a:ext cx="4110138" cy="20224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7" name="Rectangle 8"/>
          <p:cNvSpPr>
            <a:spLocks noChangeAspect="1" noChangeArrowheads="1"/>
          </p:cNvSpPr>
          <p:nvPr/>
        </p:nvSpPr>
        <p:spPr bwMode="auto">
          <a:xfrm>
            <a:off x="4228740" y="5796593"/>
            <a:ext cx="4112807" cy="1544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8" name="Rectangle 9"/>
          <p:cNvSpPr>
            <a:spLocks noChangeAspect="1" noChangeArrowheads="1"/>
          </p:cNvSpPr>
          <p:nvPr/>
        </p:nvSpPr>
        <p:spPr bwMode="auto">
          <a:xfrm>
            <a:off x="4223401" y="6282534"/>
            <a:ext cx="4118147" cy="1348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9" name="Rectangle 10"/>
          <p:cNvSpPr>
            <a:spLocks noChangeAspect="1" noChangeArrowheads="1"/>
          </p:cNvSpPr>
          <p:nvPr/>
        </p:nvSpPr>
        <p:spPr bwMode="auto">
          <a:xfrm>
            <a:off x="4228740" y="6136471"/>
            <a:ext cx="4110138" cy="1348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0" name="Rectangle 11"/>
          <p:cNvSpPr>
            <a:spLocks noChangeAspect="1" noChangeArrowheads="1"/>
          </p:cNvSpPr>
          <p:nvPr/>
        </p:nvSpPr>
        <p:spPr bwMode="auto">
          <a:xfrm>
            <a:off x="4228740" y="5305033"/>
            <a:ext cx="4112807" cy="286509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1" name="Rectangle 12"/>
          <p:cNvSpPr>
            <a:spLocks noChangeAspect="1" noChangeArrowheads="1"/>
          </p:cNvSpPr>
          <p:nvPr/>
        </p:nvSpPr>
        <p:spPr bwMode="auto">
          <a:xfrm>
            <a:off x="4228740" y="5007289"/>
            <a:ext cx="4112807" cy="275273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2" name="Rectangle 13"/>
          <p:cNvSpPr>
            <a:spLocks noChangeAspect="1" noChangeArrowheads="1"/>
          </p:cNvSpPr>
          <p:nvPr/>
        </p:nvSpPr>
        <p:spPr bwMode="auto">
          <a:xfrm>
            <a:off x="4228740" y="5546600"/>
            <a:ext cx="4112807" cy="22190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3" name="Rectangle 14"/>
          <p:cNvSpPr>
            <a:spLocks noChangeAspect="1" noChangeArrowheads="1"/>
          </p:cNvSpPr>
          <p:nvPr/>
        </p:nvSpPr>
        <p:spPr bwMode="auto">
          <a:xfrm>
            <a:off x="4228740" y="4678646"/>
            <a:ext cx="4112807" cy="2921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4" name="Rectangle 15"/>
          <p:cNvSpPr>
            <a:spLocks noChangeAspect="1" noChangeArrowheads="1"/>
          </p:cNvSpPr>
          <p:nvPr/>
        </p:nvSpPr>
        <p:spPr bwMode="auto">
          <a:xfrm>
            <a:off x="4228740" y="4364048"/>
            <a:ext cx="4112807" cy="2921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5" name="Rectangle 16"/>
          <p:cNvSpPr>
            <a:spLocks noChangeAspect="1" noChangeArrowheads="1"/>
          </p:cNvSpPr>
          <p:nvPr/>
        </p:nvSpPr>
        <p:spPr bwMode="auto">
          <a:xfrm>
            <a:off x="4220731" y="6434216"/>
            <a:ext cx="4104798" cy="1067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6" name="Rectangle 17"/>
          <p:cNvSpPr>
            <a:spLocks noChangeAspect="1" noChangeArrowheads="1"/>
          </p:cNvSpPr>
          <p:nvPr/>
        </p:nvSpPr>
        <p:spPr bwMode="auto">
          <a:xfrm>
            <a:off x="4220731" y="6552190"/>
            <a:ext cx="4112807" cy="9550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18" name="Rectangle 19"/>
          <p:cNvSpPr>
            <a:spLocks noChangeAspect="1" noChangeArrowheads="1"/>
          </p:cNvSpPr>
          <p:nvPr/>
        </p:nvSpPr>
        <p:spPr bwMode="auto">
          <a:xfrm>
            <a:off x="8292157" y="4151975"/>
            <a:ext cx="738196" cy="88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5700">
                <a:solidFill>
                  <a:srgbClr val="009688"/>
                </a:solidFill>
                <a:latin typeface="Times New Roman" charset="0"/>
              </a:rPr>
              <a:t>}  </a:t>
            </a:r>
          </a:p>
        </p:txBody>
      </p:sp>
      <p:sp>
        <p:nvSpPr>
          <p:cNvPr id="19" name="Rectangle 20"/>
          <p:cNvSpPr>
            <a:spLocks noChangeAspect="1" noChangeArrowheads="1"/>
          </p:cNvSpPr>
          <p:nvPr/>
        </p:nvSpPr>
        <p:spPr bwMode="auto">
          <a:xfrm>
            <a:off x="6979956" y="2310734"/>
            <a:ext cx="270983" cy="27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1700" b="1">
                <a:solidFill>
                  <a:srgbClr val="EF9100"/>
                </a:solidFill>
                <a:latin typeface="Symbol" charset="0"/>
              </a:rPr>
              <a:t>l </a:t>
            </a:r>
            <a:r>
              <a:rPr lang="fr-FR" sz="1700" b="1" baseline="-25000">
                <a:solidFill>
                  <a:srgbClr val="EF9100"/>
                </a:solidFill>
                <a:latin typeface="Symbol" charset="0"/>
              </a:rPr>
              <a:t>1</a:t>
            </a:r>
          </a:p>
        </p:txBody>
      </p:sp>
      <p:sp>
        <p:nvSpPr>
          <p:cNvPr id="20" name="Line 21"/>
          <p:cNvSpPr>
            <a:spLocks noChangeAspect="1" noChangeShapeType="1"/>
          </p:cNvSpPr>
          <p:nvPr/>
        </p:nvSpPr>
        <p:spPr bwMode="auto">
          <a:xfrm flipV="1">
            <a:off x="6247100" y="4118268"/>
            <a:ext cx="1758055" cy="2167075"/>
          </a:xfrm>
          <a:prstGeom prst="line">
            <a:avLst/>
          </a:prstGeom>
          <a:noFill/>
          <a:ln w="76200">
            <a:solidFill>
              <a:srgbClr val="9234DB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1" name="Line 22"/>
          <p:cNvSpPr>
            <a:spLocks noChangeAspect="1" noChangeShapeType="1"/>
          </p:cNvSpPr>
          <p:nvPr/>
        </p:nvSpPr>
        <p:spPr bwMode="auto">
          <a:xfrm flipV="1">
            <a:off x="6030847" y="3803670"/>
            <a:ext cx="1760725" cy="2172693"/>
          </a:xfrm>
          <a:prstGeom prst="line">
            <a:avLst/>
          </a:prstGeom>
          <a:noFill/>
          <a:ln w="76200">
            <a:solidFill>
              <a:srgbClr val="3365FB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2" name="Line 23"/>
          <p:cNvSpPr>
            <a:spLocks noChangeAspect="1" noChangeShapeType="1"/>
          </p:cNvSpPr>
          <p:nvPr/>
        </p:nvSpPr>
        <p:spPr bwMode="auto">
          <a:xfrm flipV="1">
            <a:off x="5691784" y="3368289"/>
            <a:ext cx="1758055" cy="2167075"/>
          </a:xfrm>
          <a:prstGeom prst="line">
            <a:avLst/>
          </a:prstGeom>
          <a:noFill/>
          <a:ln w="76200">
            <a:solidFill>
              <a:srgbClr val="438E00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3" name="Line 24"/>
          <p:cNvSpPr>
            <a:spLocks noChangeAspect="1" noChangeShapeType="1"/>
          </p:cNvSpPr>
          <p:nvPr/>
        </p:nvSpPr>
        <p:spPr bwMode="auto">
          <a:xfrm flipV="1">
            <a:off x="5232581" y="2826169"/>
            <a:ext cx="1758055" cy="2169884"/>
          </a:xfrm>
          <a:prstGeom prst="line">
            <a:avLst/>
          </a:prstGeom>
          <a:noFill/>
          <a:ln w="76200">
            <a:solidFill>
              <a:srgbClr val="EF9100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4" name="Line 25"/>
          <p:cNvSpPr>
            <a:spLocks noChangeAspect="1" noChangeShapeType="1"/>
          </p:cNvSpPr>
          <p:nvPr/>
        </p:nvSpPr>
        <p:spPr bwMode="auto">
          <a:xfrm flipV="1">
            <a:off x="4722651" y="2174501"/>
            <a:ext cx="1763395" cy="2167075"/>
          </a:xfrm>
          <a:prstGeom prst="line">
            <a:avLst/>
          </a:prstGeom>
          <a:noFill/>
          <a:ln w="76200">
            <a:solidFill>
              <a:srgbClr val="FC0128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5" name="Line 26"/>
          <p:cNvSpPr>
            <a:spLocks noChangeAspect="1" noChangeShapeType="1"/>
          </p:cNvSpPr>
          <p:nvPr/>
        </p:nvSpPr>
        <p:spPr bwMode="auto">
          <a:xfrm>
            <a:off x="3669410" y="3078802"/>
            <a:ext cx="1051896" cy="1292099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6" name="Line 27"/>
          <p:cNvSpPr>
            <a:spLocks noChangeAspect="1" noChangeShapeType="1"/>
          </p:cNvSpPr>
          <p:nvPr/>
        </p:nvSpPr>
        <p:spPr bwMode="auto">
          <a:xfrm>
            <a:off x="4213689" y="3751293"/>
            <a:ext cx="2032221" cy="2507502"/>
          </a:xfrm>
          <a:prstGeom prst="line">
            <a:avLst/>
          </a:prstGeom>
          <a:noFill/>
          <a:ln w="762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4178" tIns="7090" rIns="14178" bIns="7090">
            <a:spAutoFit/>
          </a:bodyPr>
          <a:lstStyle/>
          <a:p>
            <a:endParaRPr lang="en-US"/>
          </a:p>
        </p:txBody>
      </p:sp>
      <p:sp>
        <p:nvSpPr>
          <p:cNvPr id="27" name="Rectangle 28"/>
          <p:cNvSpPr>
            <a:spLocks noChangeAspect="1" noChangeArrowheads="1"/>
          </p:cNvSpPr>
          <p:nvPr/>
        </p:nvSpPr>
        <p:spPr bwMode="auto">
          <a:xfrm>
            <a:off x="7347052" y="2843022"/>
            <a:ext cx="270983" cy="27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1700" b="1">
                <a:solidFill>
                  <a:srgbClr val="438E00"/>
                </a:solidFill>
                <a:latin typeface="Symbol" charset="0"/>
              </a:rPr>
              <a:t>l </a:t>
            </a:r>
            <a:r>
              <a:rPr lang="fr-FR" sz="1700" b="1" baseline="-25000">
                <a:solidFill>
                  <a:srgbClr val="438E00"/>
                </a:solidFill>
                <a:latin typeface="Symbol" charset="0"/>
              </a:rPr>
              <a:t>2</a:t>
            </a:r>
          </a:p>
        </p:txBody>
      </p:sp>
      <p:sp>
        <p:nvSpPr>
          <p:cNvPr id="28" name="Rectangle 29"/>
          <p:cNvSpPr>
            <a:spLocks noChangeAspect="1" noChangeArrowheads="1"/>
          </p:cNvSpPr>
          <p:nvPr/>
        </p:nvSpPr>
        <p:spPr bwMode="auto">
          <a:xfrm>
            <a:off x="7680776" y="3309302"/>
            <a:ext cx="272318" cy="27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1700" b="1">
                <a:solidFill>
                  <a:srgbClr val="3365FB"/>
                </a:solidFill>
                <a:latin typeface="Symbol" charset="0"/>
              </a:rPr>
              <a:t>l </a:t>
            </a:r>
            <a:r>
              <a:rPr lang="fr-FR" sz="1700" b="1" baseline="-25000">
                <a:solidFill>
                  <a:srgbClr val="3365FB"/>
                </a:solidFill>
                <a:latin typeface="Symbol" charset="0"/>
              </a:rPr>
              <a:t>3</a:t>
            </a:r>
          </a:p>
        </p:txBody>
      </p:sp>
      <p:sp>
        <p:nvSpPr>
          <p:cNvPr id="29" name="Rectangle 30"/>
          <p:cNvSpPr>
            <a:spLocks noChangeAspect="1" noChangeArrowheads="1"/>
          </p:cNvSpPr>
          <p:nvPr/>
        </p:nvSpPr>
        <p:spPr bwMode="auto">
          <a:xfrm>
            <a:off x="7946419" y="3765750"/>
            <a:ext cx="270983" cy="27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1700" b="1">
                <a:solidFill>
                  <a:srgbClr val="9234DB"/>
                </a:solidFill>
                <a:latin typeface="Symbol" charset="0"/>
              </a:rPr>
              <a:t>l </a:t>
            </a:r>
            <a:r>
              <a:rPr lang="fr-FR" sz="1700" b="1" baseline="-25000">
                <a:solidFill>
                  <a:srgbClr val="9234DB"/>
                </a:solidFill>
                <a:latin typeface="Symbol" charset="0"/>
              </a:rPr>
              <a:t>4</a:t>
            </a:r>
          </a:p>
        </p:txBody>
      </p:sp>
      <p:sp>
        <p:nvSpPr>
          <p:cNvPr id="30" name="Rectangle 31"/>
          <p:cNvSpPr>
            <a:spLocks noChangeAspect="1" noChangeArrowheads="1"/>
          </p:cNvSpPr>
          <p:nvPr/>
        </p:nvSpPr>
        <p:spPr bwMode="auto">
          <a:xfrm>
            <a:off x="6440659" y="1994731"/>
            <a:ext cx="262974" cy="271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1700" b="1">
                <a:solidFill>
                  <a:srgbClr val="FC0128"/>
                </a:solidFill>
                <a:latin typeface="Symbol" charset="0"/>
              </a:rPr>
              <a:t>l </a:t>
            </a:r>
            <a:r>
              <a:rPr lang="fr-FR" sz="1700" b="1" baseline="-25000">
                <a:solidFill>
                  <a:srgbClr val="FC0128"/>
                </a:solidFill>
                <a:latin typeface="Times New Roman" charset="0"/>
              </a:rPr>
              <a:t>c</a:t>
            </a:r>
          </a:p>
        </p:txBody>
      </p:sp>
      <p:sp>
        <p:nvSpPr>
          <p:cNvPr id="32" name="Rectangle 33"/>
          <p:cNvSpPr>
            <a:spLocks noChangeAspect="1" noChangeArrowheads="1"/>
          </p:cNvSpPr>
          <p:nvPr/>
        </p:nvSpPr>
        <p:spPr bwMode="auto">
          <a:xfrm>
            <a:off x="8350892" y="4827518"/>
            <a:ext cx="638079" cy="758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4900">
                <a:solidFill>
                  <a:srgbClr val="009688"/>
                </a:solidFill>
                <a:latin typeface="Times New Roman" charset="0"/>
              </a:rPr>
              <a:t>}  </a:t>
            </a:r>
          </a:p>
        </p:txBody>
      </p:sp>
      <p:sp>
        <p:nvSpPr>
          <p:cNvPr id="34" name="Rectangle 35"/>
          <p:cNvSpPr>
            <a:spLocks noChangeAspect="1" noChangeArrowheads="1"/>
          </p:cNvSpPr>
          <p:nvPr/>
        </p:nvSpPr>
        <p:spPr bwMode="auto">
          <a:xfrm>
            <a:off x="8366911" y="5838726"/>
            <a:ext cx="377775" cy="43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2800">
                <a:solidFill>
                  <a:srgbClr val="009688"/>
                </a:solidFill>
                <a:latin typeface="Times New Roman" charset="0"/>
              </a:rPr>
              <a:t>}  </a:t>
            </a:r>
          </a:p>
        </p:txBody>
      </p:sp>
      <p:sp>
        <p:nvSpPr>
          <p:cNvPr id="36" name="Rectangle 37"/>
          <p:cNvSpPr>
            <a:spLocks noChangeAspect="1" noChangeArrowheads="1"/>
          </p:cNvSpPr>
          <p:nvPr/>
        </p:nvSpPr>
        <p:spPr bwMode="auto">
          <a:xfrm>
            <a:off x="8366911" y="5431434"/>
            <a:ext cx="427166" cy="49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3200">
                <a:solidFill>
                  <a:srgbClr val="009688"/>
                </a:solidFill>
                <a:latin typeface="Times New Roman" charset="0"/>
              </a:rPr>
              <a:t>}  </a:t>
            </a:r>
          </a:p>
        </p:txBody>
      </p:sp>
      <p:sp>
        <p:nvSpPr>
          <p:cNvPr id="37" name="Text Box 38"/>
          <p:cNvSpPr txBox="1">
            <a:spLocks noChangeArrowheads="1"/>
          </p:cNvSpPr>
          <p:nvPr/>
        </p:nvSpPr>
        <p:spPr bwMode="auto">
          <a:xfrm>
            <a:off x="154298" y="1979289"/>
            <a:ext cx="4379868" cy="861774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latin typeface="Arial Unicode MS" charset="0"/>
              </a:rPr>
              <a:t>Reflection: </a:t>
            </a:r>
            <a:r>
              <a:rPr lang="el-GR" sz="2000" dirty="0" smtClean="0">
                <a:latin typeface="Arial Unicode MS" charset="0"/>
              </a:rPr>
              <a:t>θ</a:t>
            </a:r>
            <a:r>
              <a:rPr lang="en-GB" sz="2000" baseline="-25000" dirty="0" smtClean="0">
                <a:latin typeface="Arial Unicode MS" charset="0"/>
              </a:rPr>
              <a:t>c</a:t>
            </a:r>
            <a:r>
              <a:rPr lang="en-GB" sz="2000" dirty="0" smtClean="0">
                <a:latin typeface="Arial Unicode MS" charset="0"/>
              </a:rPr>
              <a:t>(Ni</a:t>
            </a:r>
            <a:r>
              <a:rPr lang="en-GB" sz="2000" dirty="0">
                <a:latin typeface="Arial Unicode MS" charset="0"/>
              </a:rPr>
              <a:t>) = </a:t>
            </a:r>
            <a:r>
              <a:rPr lang="el-GR" sz="2000" dirty="0">
                <a:latin typeface="Arial Unicode MS" charset="0"/>
              </a:rPr>
              <a:t>λ</a:t>
            </a:r>
            <a:r>
              <a:rPr lang="en-GB" sz="2000" dirty="0">
                <a:latin typeface="Arial Unicode MS" charset="0"/>
              </a:rPr>
              <a:t>[</a:t>
            </a:r>
            <a:r>
              <a:rPr lang="en-US" sz="2000" dirty="0" err="1">
                <a:latin typeface="Arial Unicode MS" charset="0"/>
                <a:cs typeface="Arial Unicode MS" charset="0"/>
              </a:rPr>
              <a:t>Å</a:t>
            </a:r>
            <a:r>
              <a:rPr lang="en-GB" sz="2000" dirty="0" smtClean="0">
                <a:latin typeface="Arial Unicode MS" charset="0"/>
              </a:rPr>
              <a:t>] </a:t>
            </a:r>
            <a:r>
              <a:rPr lang="el-GR" sz="2000" dirty="0" smtClean="0">
                <a:latin typeface="Arial Unicode MS" charset="0"/>
                <a:sym typeface="Symbol" charset="0"/>
              </a:rPr>
              <a:t></a:t>
            </a:r>
            <a:r>
              <a:rPr lang="en-US" sz="2000" dirty="0" smtClean="0">
                <a:latin typeface="Arial Unicode MS" charset="0"/>
                <a:sym typeface="Symbol" charset="0"/>
              </a:rPr>
              <a:t> </a:t>
            </a:r>
            <a:r>
              <a:rPr lang="en-GB" sz="2000" dirty="0" smtClean="0">
                <a:latin typeface="Arial Unicode MS" charset="0"/>
                <a:sym typeface="Symbol" charset="0"/>
              </a:rPr>
              <a:t>0.10</a:t>
            </a:r>
            <a:r>
              <a:rPr lang="el-GR" sz="2000" dirty="0" smtClean="0">
                <a:latin typeface="Arial Unicode MS" charset="0"/>
                <a:sym typeface="Symbol" charset="0"/>
              </a:rPr>
              <a:t></a:t>
            </a:r>
            <a:endParaRPr lang="en-GB" sz="2000" dirty="0">
              <a:latin typeface="Arial Unicode MS" charset="0"/>
              <a:sym typeface="Symbol" charset="0"/>
            </a:endParaRPr>
          </a:p>
          <a:p>
            <a:pPr>
              <a:spcBef>
                <a:spcPct val="50000"/>
              </a:spcBef>
            </a:pPr>
            <a:r>
              <a:rPr lang="en-GB" sz="2000" dirty="0" smtClean="0">
                <a:latin typeface="Arial Unicode MS" charset="0"/>
                <a:sym typeface="Symbol" charset="0"/>
              </a:rPr>
              <a:t>Multilayer: </a:t>
            </a:r>
            <a:r>
              <a:rPr lang="el-GR" sz="2000" dirty="0">
                <a:latin typeface="Arial Unicode MS" charset="0"/>
              </a:rPr>
              <a:t>θ</a:t>
            </a:r>
            <a:r>
              <a:rPr lang="en-GB" sz="2000" baseline="-25000" dirty="0">
                <a:latin typeface="Arial Unicode MS" charset="0"/>
              </a:rPr>
              <a:t>c</a:t>
            </a:r>
            <a:r>
              <a:rPr lang="en-GB" sz="2000" dirty="0" smtClean="0">
                <a:latin typeface="Arial Unicode MS" charset="0"/>
              </a:rPr>
              <a:t>(SM) </a:t>
            </a:r>
            <a:r>
              <a:rPr lang="en-GB" sz="2000" dirty="0">
                <a:latin typeface="Arial Unicode MS" charset="0"/>
              </a:rPr>
              <a:t>= </a:t>
            </a:r>
            <a:r>
              <a:rPr lang="en-GB" sz="2000" i="1" dirty="0" smtClean="0">
                <a:latin typeface="Arial Unicode MS" charset="0"/>
              </a:rPr>
              <a:t>m</a:t>
            </a:r>
            <a:r>
              <a:rPr lang="en-GB" sz="2000" dirty="0" smtClean="0">
                <a:latin typeface="Arial Unicode MS" charset="0"/>
              </a:rPr>
              <a:t> </a:t>
            </a:r>
            <a:r>
              <a:rPr lang="el-GR" sz="2000" dirty="0" smtClean="0">
                <a:latin typeface="Arial Unicode MS" charset="0"/>
                <a:sym typeface="Symbol" charset="0"/>
              </a:rPr>
              <a:t></a:t>
            </a:r>
            <a:r>
              <a:rPr lang="en-US" sz="2000" dirty="0" smtClean="0">
                <a:latin typeface="Arial Unicode MS" charset="0"/>
                <a:sym typeface="Symbol" charset="0"/>
              </a:rPr>
              <a:t> </a:t>
            </a:r>
            <a:r>
              <a:rPr lang="el-GR" sz="2000" dirty="0" smtClean="0">
                <a:latin typeface="Arial Unicode MS" charset="0"/>
              </a:rPr>
              <a:t>λ</a:t>
            </a:r>
            <a:r>
              <a:rPr lang="en-GB" sz="2000" dirty="0">
                <a:latin typeface="Arial Unicode MS" charset="0"/>
              </a:rPr>
              <a:t>[</a:t>
            </a:r>
            <a:r>
              <a:rPr lang="en-US" sz="2000" dirty="0" err="1">
                <a:latin typeface="Arial Unicode MS" charset="0"/>
                <a:cs typeface="Arial Unicode MS" charset="0"/>
              </a:rPr>
              <a:t>Å</a:t>
            </a:r>
            <a:r>
              <a:rPr lang="en-GB" sz="2000" dirty="0" smtClean="0">
                <a:latin typeface="Arial Unicode MS" charset="0"/>
              </a:rPr>
              <a:t>] </a:t>
            </a:r>
            <a:r>
              <a:rPr lang="el-GR" sz="2000" dirty="0" smtClean="0">
                <a:latin typeface="Arial Unicode MS" charset="0"/>
                <a:sym typeface="Symbol" charset="0"/>
              </a:rPr>
              <a:t></a:t>
            </a:r>
            <a:r>
              <a:rPr lang="en-US" sz="2000" dirty="0" smtClean="0">
                <a:latin typeface="Arial Unicode MS" charset="0"/>
                <a:sym typeface="Symbol" charset="0"/>
              </a:rPr>
              <a:t> </a:t>
            </a:r>
            <a:r>
              <a:rPr lang="en-GB" sz="2000" dirty="0" smtClean="0">
                <a:latin typeface="Arial Unicode MS" charset="0"/>
                <a:sym typeface="Symbol" charset="0"/>
              </a:rPr>
              <a:t>0.10</a:t>
            </a:r>
            <a:r>
              <a:rPr lang="el-GR" sz="2000" dirty="0">
                <a:latin typeface="Arial Unicode MS" charset="0"/>
                <a:sym typeface="Symbol" charset="0"/>
              </a:rPr>
              <a:t></a:t>
            </a:r>
            <a:endParaRPr lang="en-US" sz="2000" dirty="0" smtClean="0">
              <a:latin typeface="Arial Unicode MS" charset="0"/>
              <a:sym typeface="Symbo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520" y="3893421"/>
            <a:ext cx="3494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“m-number” </a:t>
            </a:r>
            <a:endParaRPr lang="en-US" sz="2400" dirty="0"/>
          </a:p>
          <a:p>
            <a:r>
              <a:rPr lang="en-US" sz="2400" dirty="0" smtClean="0"/>
              <a:t>  Supermirror critical angle</a:t>
            </a:r>
            <a:endParaRPr lang="en-US" sz="2400" dirty="0"/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1068259" y="2825105"/>
            <a:ext cx="1412476" cy="1056446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18"/>
          <p:cNvSpPr>
            <a:spLocks noChangeAspect="1" noChangeArrowheads="1"/>
          </p:cNvSpPr>
          <p:nvPr/>
        </p:nvSpPr>
        <p:spPr bwMode="auto">
          <a:xfrm>
            <a:off x="8742016" y="4421631"/>
            <a:ext cx="327049" cy="43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2800" dirty="0">
                <a:solidFill>
                  <a:srgbClr val="009688"/>
                </a:solidFill>
                <a:latin typeface="Times New Roman" charset="0"/>
              </a:rPr>
              <a:t>d</a:t>
            </a:r>
            <a:r>
              <a:rPr lang="fr-FR" sz="2800" baseline="-25000" dirty="0">
                <a:solidFill>
                  <a:srgbClr val="009688"/>
                </a:solidFill>
                <a:latin typeface="Times New Roman" charset="0"/>
              </a:rPr>
              <a:t>1</a:t>
            </a:r>
          </a:p>
        </p:txBody>
      </p:sp>
      <p:sp>
        <p:nvSpPr>
          <p:cNvPr id="40" name="Rectangle 32"/>
          <p:cNvSpPr>
            <a:spLocks noChangeAspect="1" noChangeArrowheads="1"/>
          </p:cNvSpPr>
          <p:nvPr/>
        </p:nvSpPr>
        <p:spPr bwMode="auto">
          <a:xfrm>
            <a:off x="8742016" y="5000266"/>
            <a:ext cx="285113" cy="38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2400" dirty="0">
                <a:solidFill>
                  <a:srgbClr val="009688"/>
                </a:solidFill>
                <a:latin typeface="Times New Roman" charset="0"/>
              </a:rPr>
              <a:t>d</a:t>
            </a:r>
            <a:r>
              <a:rPr lang="fr-FR" sz="2400" baseline="-25000" dirty="0">
                <a:solidFill>
                  <a:srgbClr val="009688"/>
                </a:solidFill>
                <a:latin typeface="Times New Roman" charset="0"/>
              </a:rPr>
              <a:t>2</a:t>
            </a:r>
          </a:p>
        </p:txBody>
      </p:sp>
      <p:sp>
        <p:nvSpPr>
          <p:cNvPr id="41" name="Rectangle 34"/>
          <p:cNvSpPr>
            <a:spLocks noChangeAspect="1" noChangeArrowheads="1"/>
          </p:cNvSpPr>
          <p:nvPr/>
        </p:nvSpPr>
        <p:spPr bwMode="auto">
          <a:xfrm>
            <a:off x="8751565" y="5531411"/>
            <a:ext cx="242367" cy="32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sz="2000" dirty="0">
                <a:solidFill>
                  <a:srgbClr val="009688"/>
                </a:solidFill>
                <a:latin typeface="Times New Roman" charset="0"/>
              </a:rPr>
              <a:t>d</a:t>
            </a:r>
            <a:r>
              <a:rPr lang="fr-FR" sz="2000" baseline="-25000" dirty="0">
                <a:solidFill>
                  <a:srgbClr val="009688"/>
                </a:solidFill>
                <a:latin typeface="Times New Roman" charset="0"/>
              </a:rPr>
              <a:t>3</a:t>
            </a:r>
          </a:p>
        </p:txBody>
      </p:sp>
      <p:sp>
        <p:nvSpPr>
          <p:cNvPr id="42" name="Rectangle 36"/>
          <p:cNvSpPr>
            <a:spLocks noChangeAspect="1" noChangeArrowheads="1"/>
          </p:cNvSpPr>
          <p:nvPr/>
        </p:nvSpPr>
        <p:spPr bwMode="auto">
          <a:xfrm>
            <a:off x="8738011" y="5944038"/>
            <a:ext cx="282997" cy="377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4178" tIns="7090" rIns="14178" bIns="7090">
            <a:spAutoFit/>
          </a:bodyPr>
          <a:lstStyle/>
          <a:p>
            <a:pPr defTabSz="792163"/>
            <a:r>
              <a:rPr lang="fr-FR" dirty="0">
                <a:solidFill>
                  <a:srgbClr val="009688"/>
                </a:solidFill>
                <a:latin typeface="Times New Roman" charset="0"/>
              </a:rPr>
              <a:t>d</a:t>
            </a:r>
            <a:r>
              <a:rPr lang="fr-FR" baseline="-25000" dirty="0">
                <a:solidFill>
                  <a:srgbClr val="009688"/>
                </a:solidFill>
                <a:latin typeface="Times New Roman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19073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State-of-the-art Supermirrors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 dirty="0"/>
          </a:p>
        </p:txBody>
      </p:sp>
      <p:pic>
        <p:nvPicPr>
          <p:cNvPr id="5" name="Picture 4" descr="Mirrotron reflectivity_Bi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"/>
          <a:stretch/>
        </p:blipFill>
        <p:spPr>
          <a:xfrm>
            <a:off x="471902" y="1911100"/>
            <a:ext cx="4601676" cy="3166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9081" y="1994191"/>
            <a:ext cx="1429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Mirrotron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1248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State-of-the-art Supermirrors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 dirty="0"/>
          </a:p>
        </p:txBody>
      </p:sp>
      <p:pic>
        <p:nvPicPr>
          <p:cNvPr id="5" name="Picture 4" descr="Mirrotron reflectivity_Big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5"/>
          <a:stretch/>
        </p:blipFill>
        <p:spPr>
          <a:xfrm>
            <a:off x="471902" y="1911100"/>
            <a:ext cx="4601676" cy="3166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9081" y="1994191"/>
            <a:ext cx="1429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Mirrotron</a:t>
            </a:r>
            <a:endParaRPr lang="en-US" sz="2400" dirty="0"/>
          </a:p>
        </p:txBody>
      </p:sp>
      <p:pic>
        <p:nvPicPr>
          <p:cNvPr id="3" name="Picture 2" descr="NiTi SMs from SNA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1" r="8132"/>
          <a:stretch/>
        </p:blipFill>
        <p:spPr>
          <a:xfrm>
            <a:off x="2742692" y="3632277"/>
            <a:ext cx="6218814" cy="32257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60172" y="3796547"/>
            <a:ext cx="2296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Swiss </a:t>
            </a:r>
            <a:r>
              <a:rPr lang="en-US" sz="2400" dirty="0" err="1" smtClean="0"/>
              <a:t>Neutronics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93679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07EC4779 ISIS TS2 build progress 18 Dec"/>
          <p:cNvPicPr>
            <a:picLocks noChangeAspect="1" noChangeArrowheads="1"/>
          </p:cNvPicPr>
          <p:nvPr/>
        </p:nvPicPr>
        <p:blipFill rotWithShape="1">
          <a:blip r:embed="rId2"/>
          <a:srcRect l="36088"/>
          <a:stretch/>
        </p:blipFill>
        <p:spPr bwMode="auto">
          <a:xfrm>
            <a:off x="5083275" y="2667965"/>
            <a:ext cx="3777566" cy="395453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818308" y="2142481"/>
            <a:ext cx="1976156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2400" dirty="0" smtClean="0"/>
              <a:t>WISH @ ISIS</a:t>
            </a:r>
            <a:endParaRPr lang="en-GB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guides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0822" y="4567987"/>
            <a:ext cx="3926315" cy="40010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2000" dirty="0" smtClean="0"/>
              <a:t>Swiss </a:t>
            </a:r>
            <a:r>
              <a:rPr lang="en-GB" sz="2000" dirty="0" err="1" smtClean="0"/>
              <a:t>Neutronics</a:t>
            </a:r>
            <a:r>
              <a:rPr lang="en-GB" sz="2000" dirty="0" smtClean="0"/>
              <a:t> guides for NIST</a:t>
            </a:r>
            <a:endParaRPr lang="en-GB" sz="2000" dirty="0"/>
          </a:p>
        </p:txBody>
      </p:sp>
      <p:pic>
        <p:nvPicPr>
          <p:cNvPr id="9" name="Picture 8" descr="ed3f90c6eb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9" b="89967" l="2333" r="93889">
                        <a14:foregroundMark x1="79222" y1="21237" x2="79222" y2="21237"/>
                        <a14:foregroundMark x1="90111" y1="25084" x2="90111" y2="25084"/>
                        <a14:foregroundMark x1="90111" y1="37458" x2="90111" y2="37458"/>
                        <a14:foregroundMark x1="78222" y1="46990" x2="78222" y2="46990"/>
                        <a14:foregroundMark x1="77889" y1="53512" x2="77889" y2="53512"/>
                        <a14:foregroundMark x1="75222" y1="56522" x2="75222" y2="56522"/>
                        <a14:foregroundMark x1="48111" y1="32609" x2="48111" y2="32609"/>
                        <a14:foregroundMark x1="42889" y1="34448" x2="42889" y2="34448"/>
                        <a14:foregroundMark x1="63778" y1="27592" x2="63778" y2="27592"/>
                        <a14:foregroundMark x1="68000" y1="26254" x2="68000" y2="26254"/>
                        <a14:foregroundMark x1="56333" y1="30602" x2="56333" y2="30602"/>
                        <a14:foregroundMark x1="73444" y1="23913" x2="73444" y2="23913"/>
                        <a14:foregroundMark x1="71556" y1="25753" x2="71556" y2="25753"/>
                        <a14:foregroundMark x1="70000" y1="26087" x2="70000" y2="26087"/>
                        <a14:foregroundMark x1="70000" y1="26087" x2="70000" y2="26087"/>
                        <a14:foregroundMark x1="65778" y1="26254" x2="65778" y2="26254"/>
                        <a14:foregroundMark x1="62111" y1="27926" x2="62111" y2="27926"/>
                        <a14:foregroundMark x1="76444" y1="23244" x2="76444" y2="23244"/>
                        <a14:foregroundMark x1="75444" y1="24749" x2="75444" y2="24749"/>
                        <a14:foregroundMark x1="79000" y1="23244" x2="79000" y2="23244"/>
                        <a14:foregroundMark x1="86111" y1="25418" x2="86111" y2="25418"/>
                        <a14:foregroundMark x1="87667" y1="26087" x2="87667" y2="26087"/>
                        <a14:foregroundMark x1="83222" y1="25084" x2="83222" y2="25084"/>
                        <a14:foregroundMark x1="9667" y1="44147" x2="9667" y2="44147"/>
                        <a14:backgroundMark x1="6000" y1="44816" x2="6000" y2="44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02" y="581772"/>
            <a:ext cx="7492370" cy="49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68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Neutron instrument concepts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ime of flight</a:t>
            </a:r>
          </a:p>
          <a:p>
            <a:pPr lvl="1"/>
            <a:r>
              <a:rPr lang="en-US" dirty="0" smtClean="0"/>
              <a:t>Bragg’s law</a:t>
            </a:r>
          </a:p>
          <a:p>
            <a:r>
              <a:rPr lang="en-US" dirty="0" smtClean="0"/>
              <a:t>Neutron Instrumentation</a:t>
            </a:r>
          </a:p>
          <a:p>
            <a:pPr lvl="1"/>
            <a:r>
              <a:rPr lang="en-US" dirty="0" smtClean="0"/>
              <a:t>guides</a:t>
            </a:r>
          </a:p>
          <a:p>
            <a:pPr lvl="1"/>
            <a:r>
              <a:rPr lang="en-US" dirty="0" smtClean="0"/>
              <a:t>detectors</a:t>
            </a:r>
          </a:p>
          <a:p>
            <a:pPr lvl="1"/>
            <a:r>
              <a:rPr lang="en-US" dirty="0" smtClean="0"/>
              <a:t>choppers</a:t>
            </a:r>
          </a:p>
          <a:p>
            <a:r>
              <a:rPr lang="en-US" dirty="0" smtClean="0"/>
              <a:t>Neutron diffractometers</a:t>
            </a:r>
          </a:p>
          <a:p>
            <a:r>
              <a:rPr lang="en-US" dirty="0" smtClean="0"/>
              <a:t>Neutron spectrometers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75900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59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132139" y="179343"/>
            <a:ext cx="5832475" cy="3527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endParaRPr lang="en-GB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54332" y="317466"/>
            <a:ext cx="6589668" cy="1143000"/>
          </a:xfrm>
        </p:spPr>
        <p:txBody>
          <a:bodyPr/>
          <a:lstStyle/>
          <a:p>
            <a:r>
              <a:rPr lang="en-GB" sz="3800" dirty="0"/>
              <a:t>Distribution by Guides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87743" y="520376"/>
            <a:ext cx="53100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Neutron Guides: </a:t>
            </a:r>
          </a:p>
          <a:p>
            <a:r>
              <a:rPr lang="en-US" sz="3200" dirty="0" smtClean="0"/>
              <a:t>Creating space for instruments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11438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00550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Background Reduction</a:t>
            </a:r>
            <a:endParaRPr lang="en-US" dirty="0"/>
          </a:p>
        </p:txBody>
      </p:sp>
      <p:sp>
        <p:nvSpPr>
          <p:cNvPr id="5633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24238" y="2148347"/>
            <a:ext cx="4506057" cy="43339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defTabSz="914400"/>
            <a:r>
              <a:rPr lang="en-GB" dirty="0" smtClean="0"/>
              <a:t>Distance:</a:t>
            </a:r>
          </a:p>
          <a:p>
            <a:pPr marL="742914" lvl="1" indent="-342900" defTabSz="914400"/>
            <a:r>
              <a:rPr lang="en-GB" dirty="0" smtClean="0"/>
              <a:t>move away from fast-neutron source ~ 1/R</a:t>
            </a:r>
            <a:r>
              <a:rPr lang="en-GB" baseline="30000" dirty="0" smtClean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42364" y="1542163"/>
            <a:ext cx="712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Guides can be used to reduce background</a:t>
            </a:r>
          </a:p>
        </p:txBody>
      </p:sp>
    </p:spTree>
    <p:extLst>
      <p:ext uri="{BB962C8B-B14F-4D97-AF65-F5344CB8AC3E}">
        <p14:creationId xmlns:p14="http://schemas.microsoft.com/office/powerpoint/2010/main" val="1731019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00550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dirty="0" smtClean="0"/>
              <a:t>Background Reduction</a:t>
            </a:r>
            <a:endParaRPr lang="en-US" dirty="0"/>
          </a:p>
        </p:txBody>
      </p:sp>
      <p:sp>
        <p:nvSpPr>
          <p:cNvPr id="56327" name="Line 7"/>
          <p:cNvSpPr>
            <a:spLocks noChangeShapeType="1"/>
          </p:cNvSpPr>
          <p:nvPr/>
        </p:nvSpPr>
        <p:spPr bwMode="auto">
          <a:xfrm>
            <a:off x="682870" y="2376343"/>
            <a:ext cx="329125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1" name="Rectangle 11"/>
          <p:cNvSpPr>
            <a:spLocks noChangeArrowheads="1"/>
          </p:cNvSpPr>
          <p:nvPr/>
        </p:nvSpPr>
        <p:spPr bwMode="auto">
          <a:xfrm>
            <a:off x="650631" y="1981056"/>
            <a:ext cx="67408" cy="7223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2" name="Arc 12"/>
          <p:cNvSpPr>
            <a:spLocks/>
          </p:cNvSpPr>
          <p:nvPr/>
        </p:nvSpPr>
        <p:spPr bwMode="auto">
          <a:xfrm>
            <a:off x="1365739" y="2193781"/>
            <a:ext cx="3338146" cy="3598862"/>
          </a:xfrm>
          <a:custGeom>
            <a:avLst/>
            <a:gdLst>
              <a:gd name="G0" fmla="+- 105 0 0"/>
              <a:gd name="G1" fmla="+- 21600 0 0"/>
              <a:gd name="G2" fmla="+- 21600 0 0"/>
              <a:gd name="T0" fmla="*/ 0 w 21705"/>
              <a:gd name="T1" fmla="*/ 0 h 21600"/>
              <a:gd name="T2" fmla="*/ 21705 w 21705"/>
              <a:gd name="T3" fmla="*/ 21600 h 21600"/>
              <a:gd name="T4" fmla="*/ 105 w 21705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705" h="21600" fill="none" extrusionOk="0">
                <a:moveTo>
                  <a:pt x="0" y="0"/>
                </a:moveTo>
                <a:cubicBezTo>
                  <a:pt x="35" y="0"/>
                  <a:pt x="70" y="-1"/>
                  <a:pt x="105" y="-1"/>
                </a:cubicBezTo>
                <a:cubicBezTo>
                  <a:pt x="12034" y="-1"/>
                  <a:pt x="21705" y="9670"/>
                  <a:pt x="21705" y="21600"/>
                </a:cubicBezTo>
              </a:path>
              <a:path w="21705" h="21600" stroke="0" extrusionOk="0">
                <a:moveTo>
                  <a:pt x="0" y="0"/>
                </a:moveTo>
                <a:cubicBezTo>
                  <a:pt x="35" y="0"/>
                  <a:pt x="70" y="-1"/>
                  <a:pt x="105" y="-1"/>
                </a:cubicBezTo>
                <a:cubicBezTo>
                  <a:pt x="12034" y="-1"/>
                  <a:pt x="21705" y="9670"/>
                  <a:pt x="21705" y="21600"/>
                </a:cubicBezTo>
                <a:lnTo>
                  <a:pt x="105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3" name="Arc 13"/>
          <p:cNvSpPr>
            <a:spLocks/>
          </p:cNvSpPr>
          <p:nvPr/>
        </p:nvSpPr>
        <p:spPr bwMode="auto">
          <a:xfrm>
            <a:off x="1377462" y="2554143"/>
            <a:ext cx="2995246" cy="3238500"/>
          </a:xfrm>
          <a:custGeom>
            <a:avLst/>
            <a:gdLst>
              <a:gd name="G0" fmla="+- 42 0 0"/>
              <a:gd name="G1" fmla="+- 21600 0 0"/>
              <a:gd name="G2" fmla="+- 21600 0 0"/>
              <a:gd name="T0" fmla="*/ 0 w 21642"/>
              <a:gd name="T1" fmla="*/ 0 h 21600"/>
              <a:gd name="T2" fmla="*/ 21642 w 21642"/>
              <a:gd name="T3" fmla="*/ 21600 h 21600"/>
              <a:gd name="T4" fmla="*/ 42 w 21642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42" h="21600" fill="none" extrusionOk="0">
                <a:moveTo>
                  <a:pt x="0" y="0"/>
                </a:moveTo>
                <a:cubicBezTo>
                  <a:pt x="14" y="0"/>
                  <a:pt x="28" y="-1"/>
                  <a:pt x="42" y="-1"/>
                </a:cubicBezTo>
                <a:cubicBezTo>
                  <a:pt x="11971" y="-1"/>
                  <a:pt x="21642" y="9670"/>
                  <a:pt x="21642" y="21600"/>
                </a:cubicBezTo>
              </a:path>
              <a:path w="21642" h="21600" stroke="0" extrusionOk="0">
                <a:moveTo>
                  <a:pt x="0" y="0"/>
                </a:moveTo>
                <a:cubicBezTo>
                  <a:pt x="14" y="0"/>
                  <a:pt x="28" y="-1"/>
                  <a:pt x="42" y="-1"/>
                </a:cubicBezTo>
                <a:cubicBezTo>
                  <a:pt x="11971" y="-1"/>
                  <a:pt x="21642" y="9670"/>
                  <a:pt x="21642" y="21600"/>
                </a:cubicBezTo>
                <a:lnTo>
                  <a:pt x="42" y="2160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34" name="Line 14"/>
          <p:cNvSpPr>
            <a:spLocks noChangeShapeType="1"/>
          </p:cNvSpPr>
          <p:nvPr/>
        </p:nvSpPr>
        <p:spPr bwMode="auto">
          <a:xfrm flipV="1">
            <a:off x="716574" y="2268393"/>
            <a:ext cx="1296865" cy="179388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5" name="Line 15"/>
          <p:cNvSpPr>
            <a:spLocks noChangeShapeType="1"/>
          </p:cNvSpPr>
          <p:nvPr/>
        </p:nvSpPr>
        <p:spPr bwMode="auto">
          <a:xfrm>
            <a:off x="2045677" y="2268394"/>
            <a:ext cx="830874" cy="720725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6" name="Line 16"/>
          <p:cNvSpPr>
            <a:spLocks noChangeShapeType="1"/>
          </p:cNvSpPr>
          <p:nvPr/>
        </p:nvSpPr>
        <p:spPr bwMode="auto">
          <a:xfrm>
            <a:off x="2876551" y="2989118"/>
            <a:ext cx="1129811" cy="611188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7" name="Line 17"/>
          <p:cNvSpPr>
            <a:spLocks noChangeShapeType="1"/>
          </p:cNvSpPr>
          <p:nvPr/>
        </p:nvSpPr>
        <p:spPr bwMode="auto">
          <a:xfrm>
            <a:off x="4038600" y="3636818"/>
            <a:ext cx="234462" cy="1260475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8" name="Line 18"/>
          <p:cNvSpPr>
            <a:spLocks noChangeShapeType="1"/>
          </p:cNvSpPr>
          <p:nvPr/>
        </p:nvSpPr>
        <p:spPr bwMode="auto">
          <a:xfrm>
            <a:off x="4273062" y="4932218"/>
            <a:ext cx="531935" cy="1296988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3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24238" y="2148347"/>
            <a:ext cx="4506057" cy="43339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defTabSz="914400"/>
            <a:r>
              <a:rPr lang="en-GB" dirty="0" smtClean="0"/>
              <a:t>Distance:</a:t>
            </a:r>
          </a:p>
          <a:p>
            <a:pPr marL="742914" lvl="1" indent="-342900" defTabSz="914400"/>
            <a:r>
              <a:rPr lang="en-GB" dirty="0" smtClean="0"/>
              <a:t>move away from fast-neutron source ~ 1/R</a:t>
            </a:r>
            <a:r>
              <a:rPr lang="en-GB" baseline="30000" dirty="0" smtClean="0"/>
              <a:t>2</a:t>
            </a:r>
          </a:p>
          <a:p>
            <a:pPr marL="342900" indent="-342900" defTabSz="914400"/>
            <a:r>
              <a:rPr lang="en-GB" dirty="0" smtClean="0"/>
              <a:t>Curved Guides: </a:t>
            </a:r>
          </a:p>
          <a:p>
            <a:pPr marL="742914" lvl="1" indent="-342900" defTabSz="914400"/>
            <a:r>
              <a:rPr lang="en-GB" dirty="0" smtClean="0"/>
              <a:t>avoid </a:t>
            </a:r>
            <a:r>
              <a:rPr lang="en-GB" dirty="0"/>
              <a:t>direct line-of-sight</a:t>
            </a:r>
          </a:p>
          <a:p>
            <a:pPr marL="742914" lvl="1" indent="-342900" defTabSz="914400"/>
            <a:r>
              <a:rPr lang="en-GB" dirty="0" smtClean="0"/>
              <a:t>avoid </a:t>
            </a:r>
            <a:r>
              <a:rPr lang="en-GB" dirty="0"/>
              <a:t>gammas</a:t>
            </a:r>
          </a:p>
          <a:p>
            <a:pPr marL="742914" lvl="1" indent="-342900" defTabSz="914400"/>
            <a:r>
              <a:rPr lang="en-GB" dirty="0" smtClean="0"/>
              <a:t>avoid </a:t>
            </a:r>
            <a:r>
              <a:rPr lang="en-GB" dirty="0"/>
              <a:t>fast </a:t>
            </a:r>
            <a:r>
              <a:rPr lang="en-GB" dirty="0" smtClean="0"/>
              <a:t>neutrons</a:t>
            </a:r>
            <a:endParaRPr lang="en-GB" dirty="0"/>
          </a:p>
          <a:p>
            <a:pPr marL="342900" indent="-342900" defTabSz="914400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42364" y="1542163"/>
            <a:ext cx="712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Guides can be used to reduce background</a:t>
            </a:r>
          </a:p>
        </p:txBody>
      </p:sp>
    </p:spTree>
    <p:extLst>
      <p:ext uri="{BB962C8B-B14F-4D97-AF65-F5344CB8AC3E}">
        <p14:creationId xmlns:p14="http://schemas.microsoft.com/office/powerpoint/2010/main" val="3603705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 dirty="0"/>
          </a:p>
        </p:txBody>
      </p:sp>
      <p:pic>
        <p:nvPicPr>
          <p:cNvPr id="5" name="Picture 4" descr="parabolic_flight_tube_JRR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81" y="2093601"/>
            <a:ext cx="4064000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3397" y="2955669"/>
            <a:ext cx="3561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Converging guide increases flux, but increases divergence</a:t>
            </a:r>
          </a:p>
          <a:p>
            <a:endParaRPr lang="en-US" sz="2000" dirty="0"/>
          </a:p>
          <a:p>
            <a:r>
              <a:rPr lang="en-US" sz="2000" dirty="0" smtClean="0"/>
              <a:t>(</a:t>
            </a:r>
            <a:r>
              <a:rPr lang="en-US" sz="2000" dirty="0" err="1" smtClean="0"/>
              <a:t>Liouville’s</a:t>
            </a:r>
            <a:r>
              <a:rPr lang="en-US" sz="2000" dirty="0" smtClean="0"/>
              <a:t> theorem)</a:t>
            </a:r>
            <a:endParaRPr lang="en-US" sz="2000" dirty="0"/>
          </a:p>
        </p:txBody>
      </p:sp>
      <p:sp>
        <p:nvSpPr>
          <p:cNvPr id="7" name="AutoShape 63"/>
          <p:cNvSpPr>
            <a:spLocks noChangeArrowheads="1"/>
          </p:cNvSpPr>
          <p:nvPr/>
        </p:nvSpPr>
        <p:spPr bwMode="auto">
          <a:xfrm rot="16200000">
            <a:off x="4581434" y="4763370"/>
            <a:ext cx="576262" cy="1795096"/>
          </a:xfrm>
          <a:custGeom>
            <a:avLst/>
            <a:gdLst>
              <a:gd name="G0" fmla="+- 6902 0 0"/>
              <a:gd name="G1" fmla="+- 21600 0 6902"/>
              <a:gd name="G2" fmla="*/ 6902 1 2"/>
              <a:gd name="G3" fmla="+- 21600 0 G2"/>
              <a:gd name="G4" fmla="+/ 6902 21600 2"/>
              <a:gd name="G5" fmla="+/ G1 0 2"/>
              <a:gd name="G6" fmla="*/ 21600 21600 6902"/>
              <a:gd name="G7" fmla="*/ G6 1 2"/>
              <a:gd name="G8" fmla="+- 21600 0 G7"/>
              <a:gd name="G9" fmla="*/ 21600 1 2"/>
              <a:gd name="G10" fmla="+- 6902 0 G9"/>
              <a:gd name="G11" fmla="?: G10 G8 0"/>
              <a:gd name="G12" fmla="?: G10 G7 21600"/>
              <a:gd name="T0" fmla="*/ 18149 w 21600"/>
              <a:gd name="T1" fmla="*/ 10800 h 21600"/>
              <a:gd name="T2" fmla="*/ 10800 w 21600"/>
              <a:gd name="T3" fmla="*/ 21600 h 21600"/>
              <a:gd name="T4" fmla="*/ 3451 w 21600"/>
              <a:gd name="T5" fmla="*/ 10800 h 21600"/>
              <a:gd name="T6" fmla="*/ 10800 w 21600"/>
              <a:gd name="T7" fmla="*/ 0 h 21600"/>
              <a:gd name="T8" fmla="*/ 5251 w 21600"/>
              <a:gd name="T9" fmla="*/ 5251 h 21600"/>
              <a:gd name="T10" fmla="*/ 16349 w 21600"/>
              <a:gd name="T11" fmla="*/ 1634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6902" y="21600"/>
                </a:lnTo>
                <a:lnTo>
                  <a:pt x="14698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64"/>
          <p:cNvSpPr>
            <a:spLocks noChangeArrowheads="1"/>
          </p:cNvSpPr>
          <p:nvPr/>
        </p:nvSpPr>
        <p:spPr bwMode="auto">
          <a:xfrm>
            <a:off x="2974090" y="5372787"/>
            <a:ext cx="997927" cy="576262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65"/>
          <p:cNvSpPr>
            <a:spLocks noChangeShapeType="1"/>
          </p:cNvSpPr>
          <p:nvPr/>
        </p:nvSpPr>
        <p:spPr bwMode="auto">
          <a:xfrm flipV="1">
            <a:off x="2443620" y="5372787"/>
            <a:ext cx="1463920" cy="431800"/>
          </a:xfrm>
          <a:prstGeom prst="line">
            <a:avLst/>
          </a:prstGeom>
          <a:noFill/>
          <a:ln w="9525">
            <a:solidFill>
              <a:srgbClr val="00CC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66"/>
          <p:cNvSpPr>
            <a:spLocks noChangeShapeType="1"/>
          </p:cNvSpPr>
          <p:nvPr/>
        </p:nvSpPr>
        <p:spPr bwMode="auto">
          <a:xfrm flipH="1" flipV="1">
            <a:off x="3907540" y="5372787"/>
            <a:ext cx="1528396" cy="431800"/>
          </a:xfrm>
          <a:prstGeom prst="line">
            <a:avLst/>
          </a:prstGeom>
          <a:noFill/>
          <a:ln w="9525">
            <a:solidFill>
              <a:srgbClr val="00CC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67"/>
          <p:cNvSpPr>
            <a:spLocks noChangeShapeType="1"/>
          </p:cNvSpPr>
          <p:nvPr/>
        </p:nvSpPr>
        <p:spPr bwMode="auto">
          <a:xfrm flipV="1">
            <a:off x="5435936" y="5228325"/>
            <a:ext cx="929054" cy="576263"/>
          </a:xfrm>
          <a:prstGeom prst="line">
            <a:avLst/>
          </a:prstGeom>
          <a:noFill/>
          <a:ln w="9525">
            <a:solidFill>
              <a:srgbClr val="00CC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68"/>
          <p:cNvSpPr>
            <a:spLocks noChangeShapeType="1"/>
          </p:cNvSpPr>
          <p:nvPr/>
        </p:nvSpPr>
        <p:spPr bwMode="auto">
          <a:xfrm>
            <a:off x="2176920" y="5660124"/>
            <a:ext cx="2327031" cy="215900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69"/>
          <p:cNvSpPr>
            <a:spLocks noChangeShapeType="1"/>
          </p:cNvSpPr>
          <p:nvPr/>
        </p:nvSpPr>
        <p:spPr bwMode="auto">
          <a:xfrm flipV="1">
            <a:off x="4503951" y="5515662"/>
            <a:ext cx="996462" cy="360362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70"/>
          <p:cNvSpPr>
            <a:spLocks noChangeShapeType="1"/>
          </p:cNvSpPr>
          <p:nvPr/>
        </p:nvSpPr>
        <p:spPr bwMode="auto">
          <a:xfrm>
            <a:off x="5500413" y="5515662"/>
            <a:ext cx="531935" cy="360362"/>
          </a:xfrm>
          <a:prstGeom prst="line">
            <a:avLst/>
          </a:prstGeom>
          <a:noFill/>
          <a:ln w="9525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71"/>
          <p:cNvSpPr>
            <a:spLocks noChangeShapeType="1"/>
          </p:cNvSpPr>
          <p:nvPr/>
        </p:nvSpPr>
        <p:spPr bwMode="auto">
          <a:xfrm>
            <a:off x="2110978" y="5444225"/>
            <a:ext cx="3257550" cy="73025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72"/>
          <p:cNvSpPr>
            <a:spLocks noChangeShapeType="1"/>
          </p:cNvSpPr>
          <p:nvPr/>
        </p:nvSpPr>
        <p:spPr bwMode="auto">
          <a:xfrm>
            <a:off x="5368528" y="5515662"/>
            <a:ext cx="863112" cy="21590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73"/>
          <p:cNvSpPr>
            <a:spLocks noChangeShapeType="1"/>
          </p:cNvSpPr>
          <p:nvPr/>
        </p:nvSpPr>
        <p:spPr bwMode="auto">
          <a:xfrm flipV="1">
            <a:off x="2244328" y="5588687"/>
            <a:ext cx="4186604" cy="3603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642364" y="1542163"/>
            <a:ext cx="6282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Guides can also be used to increase flux</a:t>
            </a:r>
          </a:p>
        </p:txBody>
      </p:sp>
    </p:spTree>
    <p:extLst>
      <p:ext uri="{BB962C8B-B14F-4D97-AF65-F5344CB8AC3E}">
        <p14:creationId xmlns:p14="http://schemas.microsoft.com/office/powerpoint/2010/main" val="2687973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arallelogram 295"/>
          <p:cNvSpPr/>
          <p:nvPr/>
        </p:nvSpPr>
        <p:spPr>
          <a:xfrm rot="10800000">
            <a:off x="3305148" y="121997"/>
            <a:ext cx="2475963" cy="697521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7" name="Parallelogram 296"/>
          <p:cNvSpPr/>
          <p:nvPr/>
        </p:nvSpPr>
        <p:spPr>
          <a:xfrm rot="10800000">
            <a:off x="2203041" y="121997"/>
            <a:ext cx="2475963" cy="697521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8" name="Parallelogram 297"/>
          <p:cNvSpPr/>
          <p:nvPr/>
        </p:nvSpPr>
        <p:spPr>
          <a:xfrm rot="10800000">
            <a:off x="4430120" y="121997"/>
            <a:ext cx="2475963" cy="697521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9" name="Parallelogram 298"/>
          <p:cNvSpPr/>
          <p:nvPr/>
        </p:nvSpPr>
        <p:spPr>
          <a:xfrm rot="10800000">
            <a:off x="5563451" y="121997"/>
            <a:ext cx="2475963" cy="697521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0" name="Parallelogram 299"/>
          <p:cNvSpPr/>
          <p:nvPr/>
        </p:nvSpPr>
        <p:spPr>
          <a:xfrm rot="10800000">
            <a:off x="6667775" y="121992"/>
            <a:ext cx="2353458" cy="697521"/>
          </a:xfrm>
          <a:prstGeom prst="parallelogram">
            <a:avLst>
              <a:gd name="adj" fmla="val 27867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9" name="Rectangle 258"/>
          <p:cNvSpPr/>
          <p:nvPr/>
        </p:nvSpPr>
        <p:spPr>
          <a:xfrm>
            <a:off x="197846" y="941534"/>
            <a:ext cx="143996" cy="3455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1" name="Parallelogram 260"/>
          <p:cNvSpPr>
            <a:spLocks noChangeAspect="1"/>
          </p:cNvSpPr>
          <p:nvPr/>
        </p:nvSpPr>
        <p:spPr>
          <a:xfrm rot="10800000">
            <a:off x="186190" y="116048"/>
            <a:ext cx="2443798" cy="827998"/>
          </a:xfrm>
          <a:prstGeom prst="parallelogram">
            <a:avLst>
              <a:gd name="adj" fmla="val 2756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7" name="Rectangle 256"/>
          <p:cNvSpPr/>
          <p:nvPr/>
        </p:nvSpPr>
        <p:spPr>
          <a:xfrm>
            <a:off x="939466" y="945766"/>
            <a:ext cx="540000" cy="3445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9" name="Parallelogram 308"/>
          <p:cNvSpPr/>
          <p:nvPr/>
        </p:nvSpPr>
        <p:spPr>
          <a:xfrm rot="10800000">
            <a:off x="942735" y="116034"/>
            <a:ext cx="2824932" cy="830500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2" name="Snip Diagonal Corner Rectangle 191"/>
          <p:cNvSpPr>
            <a:spLocks/>
          </p:cNvSpPr>
          <p:nvPr/>
        </p:nvSpPr>
        <p:spPr bwMode="auto">
          <a:xfrm>
            <a:off x="3352304" y="4854339"/>
            <a:ext cx="1834145" cy="550673"/>
          </a:xfrm>
          <a:custGeom>
            <a:avLst/>
            <a:gdLst>
              <a:gd name="T0" fmla="*/ 0 w 2033588"/>
              <a:gd name="T1" fmla="*/ 0 h 898525"/>
              <a:gd name="T2" fmla="*/ 1883831 w 2033588"/>
              <a:gd name="T3" fmla="*/ 0 h 898525"/>
              <a:gd name="T4" fmla="*/ 2033588 w 2033588"/>
              <a:gd name="T5" fmla="*/ 149757 h 898525"/>
              <a:gd name="T6" fmla="*/ 2033588 w 2033588"/>
              <a:gd name="T7" fmla="*/ 898525 h 898525"/>
              <a:gd name="T8" fmla="*/ 2033588 w 2033588"/>
              <a:gd name="T9" fmla="*/ 898525 h 898525"/>
              <a:gd name="T10" fmla="*/ 149757 w 2033588"/>
              <a:gd name="T11" fmla="*/ 898525 h 898525"/>
              <a:gd name="T12" fmla="*/ 0 w 2033588"/>
              <a:gd name="T13" fmla="*/ 748768 h 898525"/>
              <a:gd name="T14" fmla="*/ 0 w 2033588"/>
              <a:gd name="T15" fmla="*/ 0 h 8985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33588" h="898525">
                <a:moveTo>
                  <a:pt x="0" y="0"/>
                </a:moveTo>
                <a:lnTo>
                  <a:pt x="1883831" y="0"/>
                </a:lnTo>
                <a:lnTo>
                  <a:pt x="2033588" y="149757"/>
                </a:lnTo>
                <a:lnTo>
                  <a:pt x="2033588" y="898525"/>
                </a:lnTo>
                <a:lnTo>
                  <a:pt x="149757" y="898525"/>
                </a:lnTo>
                <a:lnTo>
                  <a:pt x="0" y="748768"/>
                </a:lnTo>
                <a:lnTo>
                  <a:pt x="0" y="0"/>
                </a:lnTo>
                <a:close/>
              </a:path>
            </a:pathLst>
          </a:custGeom>
          <a:solidFill>
            <a:srgbClr val="CCC1DA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25" name="Parallelogram 24"/>
          <p:cNvSpPr/>
          <p:nvPr/>
        </p:nvSpPr>
        <p:spPr>
          <a:xfrm rot="5400000" flipV="1">
            <a:off x="7418362" y="2947688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7" name="Parallelogram 196"/>
          <p:cNvSpPr/>
          <p:nvPr/>
        </p:nvSpPr>
        <p:spPr>
          <a:xfrm rot="5400000" flipV="1">
            <a:off x="7418362" y="2338534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8" name="Parallelogram 197"/>
          <p:cNvSpPr/>
          <p:nvPr/>
        </p:nvSpPr>
        <p:spPr>
          <a:xfrm rot="5400000" flipV="1">
            <a:off x="7418362" y="1729381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0" name="Parallelogram 199"/>
          <p:cNvSpPr/>
          <p:nvPr/>
        </p:nvSpPr>
        <p:spPr>
          <a:xfrm rot="5400000" flipV="1">
            <a:off x="7418362" y="1120228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2" name="Parallelogram 201"/>
          <p:cNvSpPr/>
          <p:nvPr/>
        </p:nvSpPr>
        <p:spPr>
          <a:xfrm rot="5400000" flipV="1">
            <a:off x="7418362" y="511075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>
            <a:off x="3318032" y="2331579"/>
            <a:ext cx="1697303" cy="1583740"/>
          </a:xfrm>
          <a:custGeom>
            <a:avLst/>
            <a:gdLst>
              <a:gd name="T0" fmla="*/ 5993 w 2448148"/>
              <a:gd name="T1" fmla="*/ 262584 h 2398106"/>
              <a:gd name="T2" fmla="*/ 575271 w 2448148"/>
              <a:gd name="T3" fmla="*/ 0 h 2398106"/>
              <a:gd name="T4" fmla="*/ 1749783 w 2448148"/>
              <a:gd name="T5" fmla="*/ 11416 h 2398106"/>
              <a:gd name="T6" fmla="*/ 1755775 w 2448148"/>
              <a:gd name="T7" fmla="*/ 1438507 h 2398106"/>
              <a:gd name="T8" fmla="*/ 1312337 w 2448148"/>
              <a:gd name="T9" fmla="*/ 1638300 h 2398106"/>
              <a:gd name="T10" fmla="*/ 0 w 2448148"/>
              <a:gd name="T11" fmla="*/ 1632591 h 2398106"/>
              <a:gd name="T12" fmla="*/ 5993 w 2448148"/>
              <a:gd name="T13" fmla="*/ 262584 h 23981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48148" h="2398106">
                <a:moveTo>
                  <a:pt x="8356" y="384365"/>
                </a:moveTo>
                <a:lnTo>
                  <a:pt x="802124" y="0"/>
                </a:lnTo>
                <a:lnTo>
                  <a:pt x="2439793" y="16711"/>
                </a:lnTo>
                <a:lnTo>
                  <a:pt x="2448148" y="2105654"/>
                </a:lnTo>
                <a:lnTo>
                  <a:pt x="1829845" y="2398106"/>
                </a:lnTo>
                <a:lnTo>
                  <a:pt x="0" y="2389750"/>
                </a:lnTo>
                <a:cubicBezTo>
                  <a:pt x="2785" y="1721288"/>
                  <a:pt x="5571" y="1052827"/>
                  <a:pt x="8356" y="384365"/>
                </a:cubicBezTo>
                <a:close/>
              </a:path>
            </a:pathLst>
          </a:custGeom>
          <a:solidFill>
            <a:srgbClr val="FFFF00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040469" y="828664"/>
            <a:ext cx="5052757" cy="3583703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8194" y="4427262"/>
            <a:ext cx="7857314" cy="72000"/>
            <a:chOff x="350053" y="4394976"/>
            <a:chExt cx="7857314" cy="720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084897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156238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717475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278712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839949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401186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962423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523660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472527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50053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11290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033764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595001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646134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207367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40" name="TextBox 23"/>
          <p:cNvSpPr txBox="1">
            <a:spLocks noChangeArrowheads="1"/>
          </p:cNvSpPr>
          <p:nvPr/>
        </p:nvSpPr>
        <p:spPr bwMode="auto">
          <a:xfrm>
            <a:off x="7442382" y="4107065"/>
            <a:ext cx="5935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-14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1" name="TextBox 25"/>
          <p:cNvSpPr txBox="1">
            <a:spLocks noChangeArrowheads="1"/>
          </p:cNvSpPr>
          <p:nvPr/>
        </p:nvSpPr>
        <p:spPr bwMode="auto">
          <a:xfrm>
            <a:off x="5748887" y="4107065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2" name="TextBox 26"/>
          <p:cNvSpPr txBox="1">
            <a:spLocks noChangeArrowheads="1"/>
          </p:cNvSpPr>
          <p:nvPr/>
        </p:nvSpPr>
        <p:spPr bwMode="auto">
          <a:xfrm>
            <a:off x="4649845" y="4107065"/>
            <a:ext cx="5263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-9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3" name="TextBox 27"/>
          <p:cNvSpPr txBox="1">
            <a:spLocks noChangeArrowheads="1"/>
          </p:cNvSpPr>
          <p:nvPr/>
        </p:nvSpPr>
        <p:spPr bwMode="auto">
          <a:xfrm>
            <a:off x="3528521" y="4107065"/>
            <a:ext cx="5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-7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4" name="TextBox 29"/>
          <p:cNvSpPr txBox="1">
            <a:spLocks noChangeArrowheads="1"/>
          </p:cNvSpPr>
          <p:nvPr/>
        </p:nvSpPr>
        <p:spPr bwMode="auto">
          <a:xfrm>
            <a:off x="720904" y="4115102"/>
            <a:ext cx="5110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5" name="TextBox 30"/>
          <p:cNvSpPr txBox="1">
            <a:spLocks noChangeArrowheads="1"/>
          </p:cNvSpPr>
          <p:nvPr/>
        </p:nvSpPr>
        <p:spPr bwMode="auto">
          <a:xfrm>
            <a:off x="161788" y="4107065"/>
            <a:ext cx="6936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43" name="Snip Diagonal Corner Rectangle 42"/>
          <p:cNvSpPr>
            <a:spLocks/>
          </p:cNvSpPr>
          <p:nvPr/>
        </p:nvSpPr>
        <p:spPr bwMode="auto">
          <a:xfrm>
            <a:off x="7318218" y="4820655"/>
            <a:ext cx="1187805" cy="335706"/>
          </a:xfrm>
          <a:custGeom>
            <a:avLst/>
            <a:gdLst>
              <a:gd name="T0" fmla="*/ 0 w 1228725"/>
              <a:gd name="T1" fmla="*/ 0 h 677863"/>
              <a:gd name="T2" fmla="*/ 1115746 w 1228725"/>
              <a:gd name="T3" fmla="*/ 0 h 677863"/>
              <a:gd name="T4" fmla="*/ 1228725 w 1228725"/>
              <a:gd name="T5" fmla="*/ 112979 h 677863"/>
              <a:gd name="T6" fmla="*/ 1228725 w 1228725"/>
              <a:gd name="T7" fmla="*/ 677863 h 677863"/>
              <a:gd name="T8" fmla="*/ 1228725 w 1228725"/>
              <a:gd name="T9" fmla="*/ 677863 h 677863"/>
              <a:gd name="T10" fmla="*/ 112979 w 1228725"/>
              <a:gd name="T11" fmla="*/ 677863 h 677863"/>
              <a:gd name="T12" fmla="*/ 0 w 1228725"/>
              <a:gd name="T13" fmla="*/ 564884 h 677863"/>
              <a:gd name="T14" fmla="*/ 0 w 1228725"/>
              <a:gd name="T15" fmla="*/ 0 h 67786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28725" h="677863">
                <a:moveTo>
                  <a:pt x="0" y="0"/>
                </a:moveTo>
                <a:lnTo>
                  <a:pt x="1115746" y="0"/>
                </a:lnTo>
                <a:lnTo>
                  <a:pt x="1228725" y="112979"/>
                </a:lnTo>
                <a:lnTo>
                  <a:pt x="1228725" y="677863"/>
                </a:lnTo>
                <a:lnTo>
                  <a:pt x="112979" y="677863"/>
                </a:lnTo>
                <a:lnTo>
                  <a:pt x="0" y="564884"/>
                </a:lnTo>
                <a:lnTo>
                  <a:pt x="0" y="0"/>
                </a:lnTo>
                <a:close/>
              </a:path>
            </a:pathLst>
          </a:custGeom>
          <a:solidFill>
            <a:srgbClr val="C4BD97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96839" y="4417008"/>
            <a:ext cx="8431266" cy="0"/>
          </a:xfrm>
          <a:prstGeom prst="line">
            <a:avLst/>
          </a:prstGeom>
          <a:ln w="25400" cmpd="sng"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62" name="TextBox 94"/>
          <p:cNvSpPr txBox="1">
            <a:spLocks noChangeArrowheads="1"/>
          </p:cNvSpPr>
          <p:nvPr/>
        </p:nvSpPr>
        <p:spPr bwMode="auto">
          <a:xfrm rot="16200000">
            <a:off x="5956639" y="2295663"/>
            <a:ext cx="16292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noProof="1" smtClean="0">
                <a:solidFill>
                  <a:srgbClr val="000000"/>
                </a:solidFill>
              </a:rPr>
              <a:t>Time [s]</a:t>
            </a:r>
            <a:endParaRPr lang="en-US" sz="2000" noProof="1">
              <a:solidFill>
                <a:srgbClr val="000000"/>
              </a:solidFill>
            </a:endParaRPr>
          </a:p>
        </p:txBody>
      </p:sp>
      <p:sp>
        <p:nvSpPr>
          <p:cNvPr id="13372" name="TextBox 107"/>
          <p:cNvSpPr txBox="1">
            <a:spLocks noChangeArrowheads="1"/>
          </p:cNvSpPr>
          <p:nvPr/>
        </p:nvSpPr>
        <p:spPr bwMode="auto">
          <a:xfrm>
            <a:off x="7118270" y="1816554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73" name="TextBox 108"/>
          <p:cNvSpPr txBox="1">
            <a:spLocks noChangeArrowheads="1"/>
          </p:cNvSpPr>
          <p:nvPr/>
        </p:nvSpPr>
        <p:spPr bwMode="auto">
          <a:xfrm>
            <a:off x="7118270" y="2712815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-9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75" name="TextBox 110"/>
          <p:cNvSpPr txBox="1">
            <a:spLocks noChangeArrowheads="1"/>
          </p:cNvSpPr>
          <p:nvPr/>
        </p:nvSpPr>
        <p:spPr bwMode="auto">
          <a:xfrm>
            <a:off x="7118270" y="892275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-15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76" name="TextBox 111"/>
          <p:cNvSpPr txBox="1">
            <a:spLocks noChangeArrowheads="1"/>
          </p:cNvSpPr>
          <p:nvPr/>
        </p:nvSpPr>
        <p:spPr bwMode="auto">
          <a:xfrm>
            <a:off x="7118270" y="3611616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-6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98" name="TextBox 113"/>
          <p:cNvSpPr txBox="1">
            <a:spLocks noChangeArrowheads="1"/>
          </p:cNvSpPr>
          <p:nvPr/>
        </p:nvSpPr>
        <p:spPr bwMode="auto">
          <a:xfrm>
            <a:off x="1484495" y="2893493"/>
            <a:ext cx="50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-3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99" name="TextBox 114"/>
          <p:cNvSpPr txBox="1">
            <a:spLocks noChangeArrowheads="1"/>
          </p:cNvSpPr>
          <p:nvPr/>
        </p:nvSpPr>
        <p:spPr bwMode="auto">
          <a:xfrm>
            <a:off x="1484495" y="2016521"/>
            <a:ext cx="50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500" name="TextBox 115"/>
          <p:cNvSpPr txBox="1">
            <a:spLocks noChangeArrowheads="1"/>
          </p:cNvSpPr>
          <p:nvPr/>
        </p:nvSpPr>
        <p:spPr bwMode="auto">
          <a:xfrm>
            <a:off x="1484495" y="1082983"/>
            <a:ext cx="50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3501" name="TextBox 116"/>
          <p:cNvSpPr txBox="1">
            <a:spLocks noChangeArrowheads="1"/>
          </p:cNvSpPr>
          <p:nvPr/>
        </p:nvSpPr>
        <p:spPr bwMode="auto">
          <a:xfrm>
            <a:off x="1484495" y="3816269"/>
            <a:ext cx="50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-6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93" name="TextBox 43"/>
          <p:cNvSpPr txBox="1">
            <a:spLocks noChangeArrowheads="1"/>
          </p:cNvSpPr>
          <p:nvPr/>
        </p:nvSpPr>
        <p:spPr bwMode="auto">
          <a:xfrm>
            <a:off x="7327879" y="4807723"/>
            <a:ext cx="115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Particle Physics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sp>
        <p:nvSpPr>
          <p:cNvPr id="13394" name="TextBox 56"/>
          <p:cNvSpPr txBox="1">
            <a:spLocks noChangeArrowheads="1"/>
          </p:cNvSpPr>
          <p:nvPr/>
        </p:nvSpPr>
        <p:spPr bwMode="auto">
          <a:xfrm>
            <a:off x="3601004" y="3137443"/>
            <a:ext cx="105429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noProof="1" smtClean="0">
                <a:solidFill>
                  <a:srgbClr val="000000"/>
                </a:solidFill>
                <a:latin typeface="Arial" charset="0"/>
              </a:rPr>
              <a:t>Spin-echo</a:t>
            </a:r>
            <a:endParaRPr lang="en-US" sz="1100" b="1" noProof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8" name="Snip Diagonal Corner Rectangle 187"/>
          <p:cNvSpPr>
            <a:spLocks/>
          </p:cNvSpPr>
          <p:nvPr/>
        </p:nvSpPr>
        <p:spPr bwMode="auto">
          <a:xfrm>
            <a:off x="122929" y="4609305"/>
            <a:ext cx="2811445" cy="422727"/>
          </a:xfrm>
          <a:custGeom>
            <a:avLst/>
            <a:gdLst>
              <a:gd name="T0" fmla="*/ 0 w 2908300"/>
              <a:gd name="T1" fmla="*/ 0 h 547687"/>
              <a:gd name="T2" fmla="*/ 2817017 w 2908300"/>
              <a:gd name="T3" fmla="*/ 0 h 547687"/>
              <a:gd name="T4" fmla="*/ 2908300 w 2908300"/>
              <a:gd name="T5" fmla="*/ 91283 h 547687"/>
              <a:gd name="T6" fmla="*/ 2908300 w 2908300"/>
              <a:gd name="T7" fmla="*/ 547687 h 547687"/>
              <a:gd name="T8" fmla="*/ 2908300 w 2908300"/>
              <a:gd name="T9" fmla="*/ 547687 h 547687"/>
              <a:gd name="T10" fmla="*/ 91283 w 2908300"/>
              <a:gd name="T11" fmla="*/ 547687 h 547687"/>
              <a:gd name="T12" fmla="*/ 0 w 2908300"/>
              <a:gd name="T13" fmla="*/ 456404 h 547687"/>
              <a:gd name="T14" fmla="*/ 0 w 2908300"/>
              <a:gd name="T15" fmla="*/ 0 h 5476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08300" h="547687">
                <a:moveTo>
                  <a:pt x="0" y="0"/>
                </a:moveTo>
                <a:lnTo>
                  <a:pt x="2817017" y="0"/>
                </a:lnTo>
                <a:lnTo>
                  <a:pt x="2908300" y="91283"/>
                </a:lnTo>
                <a:lnTo>
                  <a:pt x="2908300" y="547687"/>
                </a:lnTo>
                <a:lnTo>
                  <a:pt x="91283" y="547687"/>
                </a:lnTo>
                <a:lnTo>
                  <a:pt x="0" y="456404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429" name="TextBox 226"/>
          <p:cNvSpPr txBox="1">
            <a:spLocks noChangeArrowheads="1"/>
          </p:cNvSpPr>
          <p:nvPr/>
        </p:nvSpPr>
        <p:spPr bwMode="auto">
          <a:xfrm>
            <a:off x="454592" y="4673558"/>
            <a:ext cx="7442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Imaging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sp>
        <p:nvSpPr>
          <p:cNvPr id="13431" name="TextBox 228"/>
          <p:cNvSpPr txBox="1">
            <a:spLocks noChangeArrowheads="1"/>
          </p:cNvSpPr>
          <p:nvPr/>
        </p:nvSpPr>
        <p:spPr bwMode="auto">
          <a:xfrm>
            <a:off x="3383677" y="5105294"/>
            <a:ext cx="11356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Reflectometry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sp>
        <p:nvSpPr>
          <p:cNvPr id="13449" name="TextBox 3"/>
          <p:cNvSpPr txBox="1">
            <a:spLocks noChangeArrowheads="1"/>
          </p:cNvSpPr>
          <p:nvPr/>
        </p:nvSpPr>
        <p:spPr bwMode="auto">
          <a:xfrm>
            <a:off x="5220973" y="4107065"/>
            <a:ext cx="7489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-10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50" name="TextBox 18"/>
          <p:cNvSpPr txBox="1">
            <a:spLocks noChangeArrowheads="1"/>
          </p:cNvSpPr>
          <p:nvPr/>
        </p:nvSpPr>
        <p:spPr bwMode="auto">
          <a:xfrm>
            <a:off x="6319526" y="4107065"/>
            <a:ext cx="7059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51" name="TextBox 24"/>
          <p:cNvSpPr txBox="1">
            <a:spLocks noChangeArrowheads="1"/>
          </p:cNvSpPr>
          <p:nvPr/>
        </p:nvSpPr>
        <p:spPr bwMode="auto">
          <a:xfrm>
            <a:off x="8002278" y="4107065"/>
            <a:ext cx="6519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-15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60" name="TextBox 18"/>
          <p:cNvSpPr txBox="1">
            <a:spLocks noChangeArrowheads="1"/>
          </p:cNvSpPr>
          <p:nvPr/>
        </p:nvSpPr>
        <p:spPr bwMode="auto">
          <a:xfrm>
            <a:off x="4085100" y="4099392"/>
            <a:ext cx="5094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-8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64" name="TextBox 35"/>
          <p:cNvSpPr txBox="1">
            <a:spLocks noChangeArrowheads="1"/>
          </p:cNvSpPr>
          <p:nvPr/>
        </p:nvSpPr>
        <p:spPr bwMode="auto">
          <a:xfrm>
            <a:off x="2047357" y="1648668"/>
            <a:ext cx="11095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sv-SE" sz="1200" b="1" noProof="1" smtClean="0">
              <a:solidFill>
                <a:srgbClr val="000000"/>
              </a:solidFill>
            </a:endParaRP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sv-SE" sz="1200" noProof="1">
              <a:solidFill>
                <a:srgbClr val="000000"/>
              </a:solidFill>
            </a:endParaRPr>
          </a:p>
        </p:txBody>
      </p:sp>
      <p:sp>
        <p:nvSpPr>
          <p:cNvPr id="13466" name="TextBox 12"/>
          <p:cNvSpPr txBox="1">
            <a:spLocks noChangeArrowheads="1"/>
          </p:cNvSpPr>
          <p:nvPr/>
        </p:nvSpPr>
        <p:spPr bwMode="auto">
          <a:xfrm>
            <a:off x="2404925" y="4107065"/>
            <a:ext cx="5038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-5</a:t>
            </a:r>
          </a:p>
        </p:txBody>
      </p:sp>
      <p:sp>
        <p:nvSpPr>
          <p:cNvPr id="13470" name="TextBox 27"/>
          <p:cNvSpPr txBox="1">
            <a:spLocks noChangeArrowheads="1"/>
          </p:cNvSpPr>
          <p:nvPr/>
        </p:nvSpPr>
        <p:spPr bwMode="auto">
          <a:xfrm>
            <a:off x="2956104" y="4107065"/>
            <a:ext cx="5340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-6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04" name="TextBox 65"/>
          <p:cNvSpPr txBox="1">
            <a:spLocks noChangeArrowheads="1"/>
          </p:cNvSpPr>
          <p:nvPr/>
        </p:nvSpPr>
        <p:spPr bwMode="auto">
          <a:xfrm rot="20400000">
            <a:off x="7461490" y="944660"/>
            <a:ext cx="114926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hydrogen modes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15" name="TextBox 65"/>
          <p:cNvSpPr txBox="1">
            <a:spLocks noChangeArrowheads="1"/>
          </p:cNvSpPr>
          <p:nvPr/>
        </p:nvSpPr>
        <p:spPr bwMode="auto">
          <a:xfrm rot="20400000">
            <a:off x="7458832" y="1233898"/>
            <a:ext cx="1152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lattice vibrations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17" name="TextBox 65"/>
          <p:cNvSpPr txBox="1">
            <a:spLocks noChangeArrowheads="1"/>
          </p:cNvSpPr>
          <p:nvPr/>
        </p:nvSpPr>
        <p:spPr bwMode="auto">
          <a:xfrm rot="20400000">
            <a:off x="7458832" y="1548799"/>
            <a:ext cx="1152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spin dynamics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20" name="TextBox 65"/>
          <p:cNvSpPr txBox="1">
            <a:spLocks noChangeArrowheads="1"/>
          </p:cNvSpPr>
          <p:nvPr/>
        </p:nvSpPr>
        <p:spPr bwMode="auto">
          <a:xfrm rot="20400000">
            <a:off x="7354089" y="1860967"/>
            <a:ext cx="1260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rotational tunneling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22" name="TextBox 65"/>
          <p:cNvSpPr txBox="1">
            <a:spLocks noChangeArrowheads="1"/>
          </p:cNvSpPr>
          <p:nvPr/>
        </p:nvSpPr>
        <p:spPr bwMode="auto">
          <a:xfrm rot="20400000">
            <a:off x="7354089" y="2188249"/>
            <a:ext cx="1260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molecular diffusion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24" name="TextBox 65"/>
          <p:cNvSpPr txBox="1">
            <a:spLocks noChangeArrowheads="1"/>
          </p:cNvSpPr>
          <p:nvPr/>
        </p:nvSpPr>
        <p:spPr bwMode="auto">
          <a:xfrm rot="20400000">
            <a:off x="7432516" y="2498493"/>
            <a:ext cx="115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dynamics of macromolecules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26" name="TextBox 65"/>
          <p:cNvSpPr txBox="1">
            <a:spLocks noChangeArrowheads="1"/>
          </p:cNvSpPr>
          <p:nvPr/>
        </p:nvSpPr>
        <p:spPr bwMode="auto">
          <a:xfrm rot="20400000">
            <a:off x="7374071" y="3117702"/>
            <a:ext cx="12122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domain wall dynamics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7542269" y="307644"/>
            <a:ext cx="1446804" cy="522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5409437" y="3297422"/>
            <a:ext cx="112529" cy="345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5657517" y="3354134"/>
            <a:ext cx="112529" cy="287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4312473" y="2493380"/>
            <a:ext cx="1315274" cy="683293"/>
          </a:xfrm>
          <a:prstGeom prst="rect">
            <a:avLst/>
          </a:prstGeom>
          <a:solidFill>
            <a:srgbClr val="FF6600">
              <a:alpha val="81000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 noProof="1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3350" name="TextBox 55"/>
          <p:cNvSpPr txBox="1">
            <a:spLocks noChangeArrowheads="1"/>
          </p:cNvSpPr>
          <p:nvPr/>
        </p:nvSpPr>
        <p:spPr bwMode="auto">
          <a:xfrm>
            <a:off x="4354717" y="2834073"/>
            <a:ext cx="128091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noProof="1" smtClean="0">
                <a:solidFill>
                  <a:srgbClr val="000000"/>
                </a:solidFill>
                <a:latin typeface="Arial" charset="0"/>
              </a:rPr>
              <a:t>Backscattering</a:t>
            </a:r>
            <a:endParaRPr lang="en-US" sz="1100" b="1" noProof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9" name="TextBox 65"/>
          <p:cNvSpPr txBox="1">
            <a:spLocks noChangeArrowheads="1"/>
          </p:cNvSpPr>
          <p:nvPr/>
        </p:nvSpPr>
        <p:spPr bwMode="auto">
          <a:xfrm rot="20400000">
            <a:off x="1946923" y="266161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texture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0" name="TextBox 65"/>
          <p:cNvSpPr txBox="1">
            <a:spLocks noChangeArrowheads="1"/>
          </p:cNvSpPr>
          <p:nvPr/>
        </p:nvSpPr>
        <p:spPr bwMode="auto">
          <a:xfrm rot="20400000">
            <a:off x="1267204" y="212351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industrial components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1" name="TextBox 65"/>
          <p:cNvSpPr txBox="1">
            <a:spLocks noChangeArrowheads="1"/>
          </p:cNvSpPr>
          <p:nvPr/>
        </p:nvSpPr>
        <p:spPr bwMode="auto">
          <a:xfrm rot="20400000">
            <a:off x="2424502" y="244637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bacteria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2" name="TextBox 65"/>
          <p:cNvSpPr txBox="1">
            <a:spLocks noChangeArrowheads="1"/>
          </p:cNvSpPr>
          <p:nvPr/>
        </p:nvSpPr>
        <p:spPr bwMode="auto">
          <a:xfrm rot="20400000">
            <a:off x="4944296" y="266161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cell membranes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4" name="TextBox 65"/>
          <p:cNvSpPr txBox="1">
            <a:spLocks noChangeArrowheads="1"/>
          </p:cNvSpPr>
          <p:nvPr/>
        </p:nvSpPr>
        <p:spPr bwMode="auto">
          <a:xfrm rot="20400000">
            <a:off x="5298169" y="255399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magnetic structures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5" name="TextBox 65"/>
          <p:cNvSpPr txBox="1">
            <a:spLocks noChangeArrowheads="1"/>
          </p:cNvSpPr>
          <p:nvPr/>
        </p:nvSpPr>
        <p:spPr bwMode="auto">
          <a:xfrm rot="20400000">
            <a:off x="5745589" y="244637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atomic structures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9" name="TextBox 65"/>
          <p:cNvSpPr txBox="1">
            <a:spLocks noChangeArrowheads="1"/>
          </p:cNvSpPr>
          <p:nvPr/>
        </p:nvSpPr>
        <p:spPr bwMode="auto">
          <a:xfrm rot="20400000">
            <a:off x="3362846" y="255399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viruses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90" name="TextBox 65"/>
          <p:cNvSpPr txBox="1">
            <a:spLocks noChangeArrowheads="1"/>
          </p:cNvSpPr>
          <p:nvPr/>
        </p:nvSpPr>
        <p:spPr bwMode="auto">
          <a:xfrm rot="20400000">
            <a:off x="3884037" y="244637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magnetic domains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93" name="TextBox 65"/>
          <p:cNvSpPr txBox="1">
            <a:spLocks noChangeArrowheads="1"/>
          </p:cNvSpPr>
          <p:nvPr/>
        </p:nvSpPr>
        <p:spPr bwMode="auto">
          <a:xfrm rot="20400000">
            <a:off x="4607235" y="255399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polymers, proteins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94" name="TextBox 65"/>
          <p:cNvSpPr txBox="1">
            <a:spLocks noChangeArrowheads="1"/>
          </p:cNvSpPr>
          <p:nvPr/>
        </p:nvSpPr>
        <p:spPr bwMode="auto">
          <a:xfrm rot="20400000">
            <a:off x="6295169" y="266161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charge density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 flipH="1">
            <a:off x="4322280" y="1346907"/>
            <a:ext cx="1643289" cy="151783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5910126" y="2185459"/>
            <a:ext cx="109040" cy="418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59" name="TextBox 2"/>
          <p:cNvSpPr txBox="1">
            <a:spLocks noChangeArrowheads="1"/>
          </p:cNvSpPr>
          <p:nvPr/>
        </p:nvSpPr>
        <p:spPr bwMode="auto">
          <a:xfrm>
            <a:off x="4570450" y="1854934"/>
            <a:ext cx="1183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noProof="1" smtClean="0">
                <a:solidFill>
                  <a:srgbClr val="000000"/>
                </a:solidFill>
                <a:latin typeface="Arial" charset="0"/>
              </a:rPr>
              <a:t>TOF &amp; Crystal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noProof="1" smtClean="0">
                <a:solidFill>
                  <a:srgbClr val="000000"/>
                </a:solidFill>
                <a:latin typeface="Arial" charset="0"/>
              </a:rPr>
              <a:t>Spectroscopy</a:t>
            </a:r>
            <a:endParaRPr lang="en-US" sz="1100" b="1" noProof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91" name="Snip Diagonal Corner Rectangle 190"/>
          <p:cNvSpPr>
            <a:spLocks/>
          </p:cNvSpPr>
          <p:nvPr/>
        </p:nvSpPr>
        <p:spPr bwMode="auto">
          <a:xfrm>
            <a:off x="2803929" y="4503842"/>
            <a:ext cx="2025714" cy="467999"/>
          </a:xfrm>
          <a:custGeom>
            <a:avLst/>
            <a:gdLst>
              <a:gd name="T0" fmla="*/ 0 w 2095500"/>
              <a:gd name="T1" fmla="*/ 0 h 736600"/>
              <a:gd name="T2" fmla="*/ 1972731 w 2095500"/>
              <a:gd name="T3" fmla="*/ 0 h 736600"/>
              <a:gd name="T4" fmla="*/ 2095500 w 2095500"/>
              <a:gd name="T5" fmla="*/ 122769 h 736600"/>
              <a:gd name="T6" fmla="*/ 2095500 w 2095500"/>
              <a:gd name="T7" fmla="*/ 736600 h 736600"/>
              <a:gd name="T8" fmla="*/ 2095500 w 2095500"/>
              <a:gd name="T9" fmla="*/ 736600 h 736600"/>
              <a:gd name="T10" fmla="*/ 122769 w 2095500"/>
              <a:gd name="T11" fmla="*/ 736600 h 736600"/>
              <a:gd name="T12" fmla="*/ 0 w 2095500"/>
              <a:gd name="T13" fmla="*/ 613831 h 736600"/>
              <a:gd name="T14" fmla="*/ 0 w 2095500"/>
              <a:gd name="T15" fmla="*/ 0 h 736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95500" h="736600">
                <a:moveTo>
                  <a:pt x="0" y="0"/>
                </a:moveTo>
                <a:lnTo>
                  <a:pt x="1972731" y="0"/>
                </a:lnTo>
                <a:lnTo>
                  <a:pt x="2095500" y="122769"/>
                </a:lnTo>
                <a:lnTo>
                  <a:pt x="2095500" y="736600"/>
                </a:lnTo>
                <a:lnTo>
                  <a:pt x="122769" y="736600"/>
                </a:lnTo>
                <a:lnTo>
                  <a:pt x="0" y="613831"/>
                </a:lnTo>
                <a:lnTo>
                  <a:pt x="0" y="0"/>
                </a:lnTo>
                <a:close/>
              </a:path>
            </a:pathLst>
          </a:custGeom>
          <a:solidFill>
            <a:srgbClr val="D99694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430" name="TextBox 227"/>
          <p:cNvSpPr txBox="1">
            <a:spLocks noChangeArrowheads="1"/>
          </p:cNvSpPr>
          <p:nvPr/>
        </p:nvSpPr>
        <p:spPr bwMode="auto">
          <a:xfrm>
            <a:off x="3032591" y="4529505"/>
            <a:ext cx="9284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SANS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sp>
        <p:nvSpPr>
          <p:cNvPr id="41" name="Snip Diagonal Corner Rectangle 40"/>
          <p:cNvSpPr>
            <a:spLocks/>
          </p:cNvSpPr>
          <p:nvPr/>
        </p:nvSpPr>
        <p:spPr bwMode="auto">
          <a:xfrm>
            <a:off x="4288694" y="4644601"/>
            <a:ext cx="1753851" cy="576000"/>
          </a:xfrm>
          <a:custGeom>
            <a:avLst/>
            <a:gdLst>
              <a:gd name="T0" fmla="*/ 0 w 1882775"/>
              <a:gd name="T1" fmla="*/ 0 h 706438"/>
              <a:gd name="T2" fmla="*/ 1765033 w 1882775"/>
              <a:gd name="T3" fmla="*/ 0 h 706438"/>
              <a:gd name="T4" fmla="*/ 1882775 w 1882775"/>
              <a:gd name="T5" fmla="*/ 117742 h 706438"/>
              <a:gd name="T6" fmla="*/ 1882775 w 1882775"/>
              <a:gd name="T7" fmla="*/ 706438 h 706438"/>
              <a:gd name="T8" fmla="*/ 1882775 w 1882775"/>
              <a:gd name="T9" fmla="*/ 706438 h 706438"/>
              <a:gd name="T10" fmla="*/ 117742 w 1882775"/>
              <a:gd name="T11" fmla="*/ 706438 h 706438"/>
              <a:gd name="T12" fmla="*/ 0 w 1882775"/>
              <a:gd name="T13" fmla="*/ 588696 h 706438"/>
              <a:gd name="T14" fmla="*/ 0 w 1882775"/>
              <a:gd name="T15" fmla="*/ 0 h 70643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882775" h="706438">
                <a:moveTo>
                  <a:pt x="0" y="0"/>
                </a:moveTo>
                <a:lnTo>
                  <a:pt x="1765033" y="0"/>
                </a:lnTo>
                <a:lnTo>
                  <a:pt x="1882775" y="117742"/>
                </a:lnTo>
                <a:lnTo>
                  <a:pt x="1882775" y="706438"/>
                </a:lnTo>
                <a:lnTo>
                  <a:pt x="117742" y="706438"/>
                </a:lnTo>
                <a:lnTo>
                  <a:pt x="0" y="588696"/>
                </a:lnTo>
                <a:lnTo>
                  <a:pt x="0" y="0"/>
                </a:lnTo>
                <a:close/>
              </a:path>
            </a:pathLst>
          </a:custGeom>
          <a:solidFill>
            <a:srgbClr val="B7DEE8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392" name="TextBox 41"/>
          <p:cNvSpPr txBox="1">
            <a:spLocks noChangeArrowheads="1"/>
          </p:cNvSpPr>
          <p:nvPr/>
        </p:nvSpPr>
        <p:spPr bwMode="auto">
          <a:xfrm>
            <a:off x="4728919" y="4730948"/>
            <a:ext cx="874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Diffraction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094811" y="1081306"/>
            <a:ext cx="72526" cy="3037089"/>
            <a:chOff x="7094811" y="1265838"/>
            <a:chExt cx="72526" cy="3037089"/>
          </a:xfrm>
        </p:grpSpPr>
        <p:cxnSp>
          <p:nvCxnSpPr>
            <p:cNvPr id="97" name="Straight Connector 96"/>
            <p:cNvCxnSpPr/>
            <p:nvPr/>
          </p:nvCxnSpPr>
          <p:spPr>
            <a:xfrm>
              <a:off x="7095337" y="156821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7095337" y="1872070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7095337" y="2175927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7095337" y="2479784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7095337" y="2783641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7095337" y="308749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7095337" y="3391355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7095337" y="3695212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7095337" y="3999069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7095337" y="4302927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7094811" y="126583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7" name="Straight Connector 206"/>
          <p:cNvCxnSpPr/>
          <p:nvPr/>
        </p:nvCxnSpPr>
        <p:spPr>
          <a:xfrm flipV="1">
            <a:off x="6970772" y="828347"/>
            <a:ext cx="57599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544181" y="42233"/>
            <a:ext cx="659099" cy="1165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TextBox 65"/>
          <p:cNvSpPr txBox="1">
            <a:spLocks noChangeArrowheads="1"/>
          </p:cNvSpPr>
          <p:nvPr/>
        </p:nvSpPr>
        <p:spPr bwMode="auto">
          <a:xfrm rot="20400000">
            <a:off x="7058803" y="462984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elementary particles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3361" name="TextBox 93"/>
          <p:cNvSpPr txBox="1">
            <a:spLocks noChangeArrowheads="1"/>
          </p:cNvSpPr>
          <p:nvPr/>
        </p:nvSpPr>
        <p:spPr bwMode="auto">
          <a:xfrm rot="16200000">
            <a:off x="504693" y="2333181"/>
            <a:ext cx="16803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noProof="1" smtClean="0">
                <a:solidFill>
                  <a:srgbClr val="000000"/>
                </a:solidFill>
                <a:latin typeface="Symbol" charset="0"/>
              </a:rPr>
              <a:t> </a:t>
            </a:r>
            <a:r>
              <a:rPr lang="en-US" sz="2000" noProof="1" smtClean="0">
                <a:solidFill>
                  <a:srgbClr val="000000"/>
                </a:solidFill>
              </a:rPr>
              <a:t>Energy [meV]</a:t>
            </a:r>
            <a:endParaRPr lang="en-US" sz="2000" noProof="1">
              <a:solidFill>
                <a:srgbClr val="000000"/>
              </a:solidFill>
            </a:endParaRPr>
          </a:p>
        </p:txBody>
      </p:sp>
      <p:sp>
        <p:nvSpPr>
          <p:cNvPr id="13339" name="TextBox 22"/>
          <p:cNvSpPr txBox="1">
            <a:spLocks noChangeArrowheads="1"/>
          </p:cNvSpPr>
          <p:nvPr/>
        </p:nvSpPr>
        <p:spPr bwMode="auto">
          <a:xfrm>
            <a:off x="281037" y="3806707"/>
            <a:ext cx="1312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noProof="1" smtClean="0">
                <a:solidFill>
                  <a:srgbClr val="000000"/>
                </a:solidFill>
              </a:rPr>
              <a:t>Length [m]</a:t>
            </a:r>
            <a:endParaRPr lang="en-US" sz="1800" noProof="1">
              <a:solidFill>
                <a:srgbClr val="000000"/>
              </a:solidFill>
            </a:endParaRPr>
          </a:p>
        </p:txBody>
      </p:sp>
      <p:sp>
        <p:nvSpPr>
          <p:cNvPr id="229" name="TextBox 125"/>
          <p:cNvSpPr txBox="1">
            <a:spLocks noChangeArrowheads="1"/>
          </p:cNvSpPr>
          <p:nvPr/>
        </p:nvSpPr>
        <p:spPr bwMode="auto">
          <a:xfrm>
            <a:off x="5923403" y="489276"/>
            <a:ext cx="5048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38" name="TextBox 127"/>
          <p:cNvSpPr txBox="1">
            <a:spLocks noChangeArrowheads="1"/>
          </p:cNvSpPr>
          <p:nvPr/>
        </p:nvSpPr>
        <p:spPr bwMode="auto">
          <a:xfrm>
            <a:off x="4242486" y="489276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39" name="TextBox 130"/>
          <p:cNvSpPr txBox="1">
            <a:spLocks noChangeArrowheads="1"/>
          </p:cNvSpPr>
          <p:nvPr/>
        </p:nvSpPr>
        <p:spPr bwMode="auto">
          <a:xfrm>
            <a:off x="4854805" y="489276"/>
            <a:ext cx="3115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40" name="TextBox 188"/>
          <p:cNvSpPr txBox="1">
            <a:spLocks noChangeArrowheads="1"/>
          </p:cNvSpPr>
          <p:nvPr/>
        </p:nvSpPr>
        <p:spPr bwMode="auto">
          <a:xfrm>
            <a:off x="3106122" y="489276"/>
            <a:ext cx="5371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-3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41" name="TextBox 30"/>
          <p:cNvSpPr txBox="1">
            <a:spLocks noChangeArrowheads="1"/>
          </p:cNvSpPr>
          <p:nvPr/>
        </p:nvSpPr>
        <p:spPr bwMode="auto">
          <a:xfrm>
            <a:off x="5366936" y="489276"/>
            <a:ext cx="5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44" name="TextBox 37"/>
          <p:cNvSpPr txBox="1">
            <a:spLocks noChangeArrowheads="1"/>
          </p:cNvSpPr>
          <p:nvPr/>
        </p:nvSpPr>
        <p:spPr bwMode="auto">
          <a:xfrm>
            <a:off x="3680075" y="489276"/>
            <a:ext cx="4941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grpSp>
        <p:nvGrpSpPr>
          <p:cNvPr id="245" name="Group 244"/>
          <p:cNvGrpSpPr/>
          <p:nvPr/>
        </p:nvGrpSpPr>
        <p:grpSpPr>
          <a:xfrm>
            <a:off x="2190438" y="767773"/>
            <a:ext cx="4490992" cy="72000"/>
            <a:chOff x="2190438" y="1327397"/>
            <a:chExt cx="4490992" cy="72000"/>
          </a:xfrm>
        </p:grpSpPr>
        <p:cxnSp>
          <p:nvCxnSpPr>
            <p:cNvPr id="246" name="Straight Connector 245"/>
            <p:cNvCxnSpPr/>
            <p:nvPr/>
          </p:nvCxnSpPr>
          <p:spPr>
            <a:xfrm>
              <a:off x="3874560" y="1327397"/>
              <a:ext cx="0" cy="61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>
              <a:off x="4435934" y="1327397"/>
              <a:ext cx="0" cy="6181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4997308" y="1327397"/>
              <a:ext cx="0" cy="6181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>
              <a:off x="5558682" y="1327397"/>
              <a:ext cx="0" cy="61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>
              <a:off x="6120056" y="1327397"/>
              <a:ext cx="0" cy="6181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>
              <a:off x="2751812" y="1327397"/>
              <a:ext cx="0" cy="61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3313186" y="1327397"/>
              <a:ext cx="0" cy="61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>
              <a:cxnSpLocks noChangeShapeType="1"/>
            </p:cNvCxnSpPr>
            <p:nvPr/>
          </p:nvCxnSpPr>
          <p:spPr bwMode="auto">
            <a:xfrm>
              <a:off x="2190438" y="1327397"/>
              <a:ext cx="0" cy="672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4" name="Straight Connector 253"/>
            <p:cNvCxnSpPr>
              <a:cxnSpLocks noChangeShapeType="1"/>
            </p:cNvCxnSpPr>
            <p:nvPr/>
          </p:nvCxnSpPr>
          <p:spPr bwMode="auto">
            <a:xfrm>
              <a:off x="6681430" y="1327397"/>
              <a:ext cx="0" cy="72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5" name="TextBox 52"/>
          <p:cNvSpPr txBox="1">
            <a:spLocks noChangeArrowheads="1"/>
          </p:cNvSpPr>
          <p:nvPr/>
        </p:nvSpPr>
        <p:spPr bwMode="auto">
          <a:xfrm>
            <a:off x="6490781" y="489276"/>
            <a:ext cx="5309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3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62950" y="952826"/>
            <a:ext cx="73732" cy="3341811"/>
            <a:chOff x="1962950" y="952826"/>
            <a:chExt cx="73732" cy="3341811"/>
          </a:xfrm>
        </p:grpSpPr>
        <p:cxnSp>
          <p:nvCxnSpPr>
            <p:cNvPr id="83" name="Straight Connector 82"/>
            <p:cNvCxnSpPr/>
            <p:nvPr/>
          </p:nvCxnSpPr>
          <p:spPr bwMode="auto">
            <a:xfrm>
              <a:off x="1962950" y="156452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 bwMode="auto">
            <a:xfrm>
              <a:off x="1962950" y="186787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 bwMode="auto">
            <a:xfrm>
              <a:off x="1962950" y="217121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 bwMode="auto">
            <a:xfrm>
              <a:off x="1962950" y="247456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 bwMode="auto">
            <a:xfrm>
              <a:off x="1962950" y="277790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 bwMode="auto">
            <a:xfrm>
              <a:off x="1962950" y="308125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 bwMode="auto">
            <a:xfrm>
              <a:off x="1962950" y="338459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 bwMode="auto">
            <a:xfrm>
              <a:off x="1962950" y="368794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 bwMode="auto">
            <a:xfrm>
              <a:off x="1962950" y="399128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 bwMode="auto">
            <a:xfrm>
              <a:off x="1962950" y="4294637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 bwMode="auto">
            <a:xfrm>
              <a:off x="1964682" y="952826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 bwMode="auto">
            <a:xfrm>
              <a:off x="1964682" y="1256171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2" name="TextBox 31"/>
          <p:cNvSpPr txBox="1">
            <a:spLocks noChangeArrowheads="1"/>
          </p:cNvSpPr>
          <p:nvPr/>
        </p:nvSpPr>
        <p:spPr bwMode="auto">
          <a:xfrm>
            <a:off x="1203107" y="397937"/>
            <a:ext cx="20126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noProof="1" smtClean="0">
                <a:solidFill>
                  <a:srgbClr val="000000"/>
                </a:solidFill>
              </a:rPr>
              <a:t>Wavevector </a:t>
            </a:r>
            <a:r>
              <a:rPr lang="sv-SE" sz="1800" noProof="1" smtClean="0">
                <a:solidFill>
                  <a:srgbClr val="000000"/>
                </a:solidFill>
              </a:rPr>
              <a:t>Q </a:t>
            </a:r>
            <a:r>
              <a:rPr lang="en-US" sz="1800" noProof="1" smtClean="0">
                <a:solidFill>
                  <a:srgbClr val="000000"/>
                </a:solidFill>
              </a:rPr>
              <a:t>[Å</a:t>
            </a:r>
            <a:r>
              <a:rPr lang="en-US" sz="1800" baseline="30000" noProof="1" smtClean="0">
                <a:solidFill>
                  <a:srgbClr val="000000"/>
                </a:solidFill>
              </a:rPr>
              <a:t>-1</a:t>
            </a:r>
            <a:r>
              <a:rPr lang="en-US" sz="1800" noProof="1" smtClean="0">
                <a:solidFill>
                  <a:srgbClr val="000000"/>
                </a:solidFill>
              </a:rPr>
              <a:t>]</a:t>
            </a:r>
            <a:endParaRPr lang="en-US" sz="1800" noProof="1">
              <a:solidFill>
                <a:srgbClr val="000000"/>
              </a:solidFill>
            </a:endParaRPr>
          </a:p>
        </p:txBody>
      </p:sp>
      <p:sp>
        <p:nvSpPr>
          <p:cNvPr id="303" name="TextBox 29"/>
          <p:cNvSpPr txBox="1">
            <a:spLocks noChangeArrowheads="1"/>
          </p:cNvSpPr>
          <p:nvPr/>
        </p:nvSpPr>
        <p:spPr bwMode="auto">
          <a:xfrm>
            <a:off x="1282260" y="4116834"/>
            <a:ext cx="5110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-3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664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Rectangle 286"/>
          <p:cNvSpPr/>
          <p:nvPr/>
        </p:nvSpPr>
        <p:spPr>
          <a:xfrm>
            <a:off x="3422442" y="807140"/>
            <a:ext cx="2303151" cy="1786120"/>
          </a:xfrm>
          <a:prstGeom prst="rect">
            <a:avLst/>
          </a:prstGeom>
          <a:solidFill>
            <a:schemeClr val="bg1">
              <a:lumMod val="95000"/>
              <a:alpha val="11000"/>
            </a:schemeClr>
          </a:solidFill>
          <a:ln w="6350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9" name="Rectangle 288"/>
          <p:cNvSpPr/>
          <p:nvPr/>
        </p:nvSpPr>
        <p:spPr>
          <a:xfrm>
            <a:off x="3517928" y="2262433"/>
            <a:ext cx="1882555" cy="2140903"/>
          </a:xfrm>
          <a:prstGeom prst="rect">
            <a:avLst/>
          </a:prstGeom>
          <a:solidFill>
            <a:schemeClr val="bg1">
              <a:lumMod val="95000"/>
              <a:alpha val="11000"/>
            </a:schemeClr>
          </a:solidFill>
          <a:ln w="6350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6" name="Parallelogram 295"/>
          <p:cNvSpPr/>
          <p:nvPr/>
        </p:nvSpPr>
        <p:spPr>
          <a:xfrm rot="10800000">
            <a:off x="3305148" y="121997"/>
            <a:ext cx="2475963" cy="697521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7" name="Parallelogram 296"/>
          <p:cNvSpPr/>
          <p:nvPr/>
        </p:nvSpPr>
        <p:spPr>
          <a:xfrm rot="10800000">
            <a:off x="2203041" y="121997"/>
            <a:ext cx="2475963" cy="697521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8" name="Parallelogram 297"/>
          <p:cNvSpPr/>
          <p:nvPr/>
        </p:nvSpPr>
        <p:spPr>
          <a:xfrm rot="10800000">
            <a:off x="4430120" y="121997"/>
            <a:ext cx="2475963" cy="697521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9" name="Parallelogram 298"/>
          <p:cNvSpPr/>
          <p:nvPr/>
        </p:nvSpPr>
        <p:spPr>
          <a:xfrm rot="10800000">
            <a:off x="5563451" y="121997"/>
            <a:ext cx="2475963" cy="697521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0" name="Parallelogram 299"/>
          <p:cNvSpPr/>
          <p:nvPr/>
        </p:nvSpPr>
        <p:spPr>
          <a:xfrm rot="10800000">
            <a:off x="6667775" y="121992"/>
            <a:ext cx="2353458" cy="697521"/>
          </a:xfrm>
          <a:prstGeom prst="parallelogram">
            <a:avLst>
              <a:gd name="adj" fmla="val 27867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463022" y="807141"/>
            <a:ext cx="1628493" cy="1442090"/>
          </a:xfrm>
          <a:prstGeom prst="rect">
            <a:avLst/>
          </a:prstGeom>
          <a:solidFill>
            <a:schemeClr val="tx2">
              <a:lumMod val="20000"/>
              <a:lumOff val="80000"/>
              <a:alpha val="13000"/>
            </a:schemeClr>
          </a:solidFill>
          <a:ln w="6350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3806786" y="836688"/>
            <a:ext cx="1111629" cy="1412542"/>
          </a:xfrm>
          <a:prstGeom prst="rect">
            <a:avLst/>
          </a:prstGeom>
          <a:solidFill>
            <a:schemeClr val="bg1">
              <a:lumMod val="95000"/>
              <a:alpha val="11000"/>
            </a:schemeClr>
          </a:solidFill>
          <a:ln w="6350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9" name="Rectangle 258"/>
          <p:cNvSpPr/>
          <p:nvPr/>
        </p:nvSpPr>
        <p:spPr>
          <a:xfrm>
            <a:off x="197846" y="941534"/>
            <a:ext cx="143996" cy="3455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1" name="Parallelogram 260"/>
          <p:cNvSpPr>
            <a:spLocks noChangeAspect="1"/>
          </p:cNvSpPr>
          <p:nvPr/>
        </p:nvSpPr>
        <p:spPr>
          <a:xfrm rot="10800000">
            <a:off x="186190" y="116048"/>
            <a:ext cx="2443798" cy="827998"/>
          </a:xfrm>
          <a:prstGeom prst="parallelogram">
            <a:avLst>
              <a:gd name="adj" fmla="val 2756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7" name="Rectangle 256"/>
          <p:cNvSpPr/>
          <p:nvPr/>
        </p:nvSpPr>
        <p:spPr>
          <a:xfrm>
            <a:off x="939466" y="945766"/>
            <a:ext cx="540000" cy="3445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9" name="Parallelogram 308"/>
          <p:cNvSpPr/>
          <p:nvPr/>
        </p:nvSpPr>
        <p:spPr>
          <a:xfrm rot="10800000">
            <a:off x="942735" y="116034"/>
            <a:ext cx="2824932" cy="830500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63" name="Straight Connector 262"/>
          <p:cNvCxnSpPr/>
          <p:nvPr/>
        </p:nvCxnSpPr>
        <p:spPr>
          <a:xfrm>
            <a:off x="5955692" y="1922696"/>
            <a:ext cx="319" cy="2291001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Snip Diagonal Corner Rectangle 191"/>
          <p:cNvSpPr>
            <a:spLocks/>
          </p:cNvSpPr>
          <p:nvPr/>
        </p:nvSpPr>
        <p:spPr bwMode="auto">
          <a:xfrm>
            <a:off x="3352304" y="4854339"/>
            <a:ext cx="1834145" cy="550673"/>
          </a:xfrm>
          <a:custGeom>
            <a:avLst/>
            <a:gdLst>
              <a:gd name="T0" fmla="*/ 0 w 2033588"/>
              <a:gd name="T1" fmla="*/ 0 h 898525"/>
              <a:gd name="T2" fmla="*/ 1883831 w 2033588"/>
              <a:gd name="T3" fmla="*/ 0 h 898525"/>
              <a:gd name="T4" fmla="*/ 2033588 w 2033588"/>
              <a:gd name="T5" fmla="*/ 149757 h 898525"/>
              <a:gd name="T6" fmla="*/ 2033588 w 2033588"/>
              <a:gd name="T7" fmla="*/ 898525 h 898525"/>
              <a:gd name="T8" fmla="*/ 2033588 w 2033588"/>
              <a:gd name="T9" fmla="*/ 898525 h 898525"/>
              <a:gd name="T10" fmla="*/ 149757 w 2033588"/>
              <a:gd name="T11" fmla="*/ 898525 h 898525"/>
              <a:gd name="T12" fmla="*/ 0 w 2033588"/>
              <a:gd name="T13" fmla="*/ 748768 h 898525"/>
              <a:gd name="T14" fmla="*/ 0 w 2033588"/>
              <a:gd name="T15" fmla="*/ 0 h 8985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33588" h="898525">
                <a:moveTo>
                  <a:pt x="0" y="0"/>
                </a:moveTo>
                <a:lnTo>
                  <a:pt x="1883831" y="0"/>
                </a:lnTo>
                <a:lnTo>
                  <a:pt x="2033588" y="149757"/>
                </a:lnTo>
                <a:lnTo>
                  <a:pt x="2033588" y="898525"/>
                </a:lnTo>
                <a:lnTo>
                  <a:pt x="149757" y="898525"/>
                </a:lnTo>
                <a:lnTo>
                  <a:pt x="0" y="748768"/>
                </a:lnTo>
                <a:lnTo>
                  <a:pt x="0" y="0"/>
                </a:lnTo>
                <a:close/>
              </a:path>
            </a:pathLst>
          </a:custGeom>
          <a:solidFill>
            <a:srgbClr val="CCC1DA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5473740" y="2148058"/>
            <a:ext cx="0" cy="2087999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 flipH="1">
            <a:off x="5698798" y="2067058"/>
            <a:ext cx="0" cy="2162714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2053579" y="850188"/>
            <a:ext cx="1109454" cy="3540654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  <a:alpha val="11000"/>
            </a:schemeClr>
          </a:solidFill>
          <a:ln w="6350" cmpd="sng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sv-SE" sz="1400" noProof="1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ounded Rectangle 21"/>
          <p:cNvSpPr>
            <a:spLocks noChangeArrowheads="1"/>
          </p:cNvSpPr>
          <p:nvPr/>
        </p:nvSpPr>
        <p:spPr bwMode="auto">
          <a:xfrm>
            <a:off x="3163035" y="861782"/>
            <a:ext cx="153767" cy="3527999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  <a:alpha val="10000"/>
            </a:schemeClr>
          </a:solidFill>
          <a:ln w="6350" cmpd="sng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sv-SE" noProof="1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Parallelogram 24"/>
          <p:cNvSpPr/>
          <p:nvPr/>
        </p:nvSpPr>
        <p:spPr>
          <a:xfrm rot="5400000" flipV="1">
            <a:off x="7418362" y="2947688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7" name="Parallelogram 196"/>
          <p:cNvSpPr/>
          <p:nvPr/>
        </p:nvSpPr>
        <p:spPr>
          <a:xfrm rot="5400000" flipV="1">
            <a:off x="7418362" y="2338534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8" name="Parallelogram 197"/>
          <p:cNvSpPr/>
          <p:nvPr/>
        </p:nvSpPr>
        <p:spPr>
          <a:xfrm rot="5400000" flipV="1">
            <a:off x="7418362" y="1729381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0" name="Parallelogram 199"/>
          <p:cNvSpPr/>
          <p:nvPr/>
        </p:nvSpPr>
        <p:spPr>
          <a:xfrm rot="5400000" flipV="1">
            <a:off x="7418362" y="1120228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2" name="Parallelogram 201"/>
          <p:cNvSpPr/>
          <p:nvPr/>
        </p:nvSpPr>
        <p:spPr>
          <a:xfrm rot="5400000" flipV="1">
            <a:off x="7418362" y="511075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>
            <a:off x="3318032" y="2331579"/>
            <a:ext cx="1697303" cy="1583740"/>
          </a:xfrm>
          <a:custGeom>
            <a:avLst/>
            <a:gdLst>
              <a:gd name="T0" fmla="*/ 5993 w 2448148"/>
              <a:gd name="T1" fmla="*/ 262584 h 2398106"/>
              <a:gd name="T2" fmla="*/ 575271 w 2448148"/>
              <a:gd name="T3" fmla="*/ 0 h 2398106"/>
              <a:gd name="T4" fmla="*/ 1749783 w 2448148"/>
              <a:gd name="T5" fmla="*/ 11416 h 2398106"/>
              <a:gd name="T6" fmla="*/ 1755775 w 2448148"/>
              <a:gd name="T7" fmla="*/ 1438507 h 2398106"/>
              <a:gd name="T8" fmla="*/ 1312337 w 2448148"/>
              <a:gd name="T9" fmla="*/ 1638300 h 2398106"/>
              <a:gd name="T10" fmla="*/ 0 w 2448148"/>
              <a:gd name="T11" fmla="*/ 1632591 h 2398106"/>
              <a:gd name="T12" fmla="*/ 5993 w 2448148"/>
              <a:gd name="T13" fmla="*/ 262584 h 23981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48148" h="2398106">
                <a:moveTo>
                  <a:pt x="8356" y="384365"/>
                </a:moveTo>
                <a:lnTo>
                  <a:pt x="802124" y="0"/>
                </a:lnTo>
                <a:lnTo>
                  <a:pt x="2439793" y="16711"/>
                </a:lnTo>
                <a:lnTo>
                  <a:pt x="2448148" y="2105654"/>
                </a:lnTo>
                <a:lnTo>
                  <a:pt x="1829845" y="2398106"/>
                </a:lnTo>
                <a:lnTo>
                  <a:pt x="0" y="2389750"/>
                </a:lnTo>
                <a:cubicBezTo>
                  <a:pt x="2785" y="1721288"/>
                  <a:pt x="5571" y="1052827"/>
                  <a:pt x="8356" y="384365"/>
                </a:cubicBezTo>
                <a:close/>
              </a:path>
            </a:pathLst>
          </a:custGeom>
          <a:solidFill>
            <a:srgbClr val="FFFF00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040469" y="828664"/>
            <a:ext cx="5052757" cy="3583703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8194" y="4427262"/>
            <a:ext cx="7857314" cy="72000"/>
            <a:chOff x="350053" y="4394976"/>
            <a:chExt cx="7857314" cy="720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084897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156238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717475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278712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839949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401186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962423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523660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472527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50053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11290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033764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595001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646134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207367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40" name="TextBox 23"/>
          <p:cNvSpPr txBox="1">
            <a:spLocks noChangeArrowheads="1"/>
          </p:cNvSpPr>
          <p:nvPr/>
        </p:nvSpPr>
        <p:spPr bwMode="auto">
          <a:xfrm>
            <a:off x="7442382" y="4107065"/>
            <a:ext cx="5935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-14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1" name="TextBox 25"/>
          <p:cNvSpPr txBox="1">
            <a:spLocks noChangeArrowheads="1"/>
          </p:cNvSpPr>
          <p:nvPr/>
        </p:nvSpPr>
        <p:spPr bwMode="auto">
          <a:xfrm>
            <a:off x="5748887" y="4107065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2" name="TextBox 26"/>
          <p:cNvSpPr txBox="1">
            <a:spLocks noChangeArrowheads="1"/>
          </p:cNvSpPr>
          <p:nvPr/>
        </p:nvSpPr>
        <p:spPr bwMode="auto">
          <a:xfrm>
            <a:off x="4649845" y="4107065"/>
            <a:ext cx="5263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-9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3" name="TextBox 27"/>
          <p:cNvSpPr txBox="1">
            <a:spLocks noChangeArrowheads="1"/>
          </p:cNvSpPr>
          <p:nvPr/>
        </p:nvSpPr>
        <p:spPr bwMode="auto">
          <a:xfrm>
            <a:off x="3528521" y="4107065"/>
            <a:ext cx="5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-7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4" name="TextBox 29"/>
          <p:cNvSpPr txBox="1">
            <a:spLocks noChangeArrowheads="1"/>
          </p:cNvSpPr>
          <p:nvPr/>
        </p:nvSpPr>
        <p:spPr bwMode="auto">
          <a:xfrm>
            <a:off x="720904" y="4115102"/>
            <a:ext cx="5110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5" name="TextBox 30"/>
          <p:cNvSpPr txBox="1">
            <a:spLocks noChangeArrowheads="1"/>
          </p:cNvSpPr>
          <p:nvPr/>
        </p:nvSpPr>
        <p:spPr bwMode="auto">
          <a:xfrm>
            <a:off x="161788" y="4107065"/>
            <a:ext cx="6936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43" name="Snip Diagonal Corner Rectangle 42"/>
          <p:cNvSpPr>
            <a:spLocks/>
          </p:cNvSpPr>
          <p:nvPr/>
        </p:nvSpPr>
        <p:spPr bwMode="auto">
          <a:xfrm>
            <a:off x="7318218" y="4820655"/>
            <a:ext cx="1187805" cy="335706"/>
          </a:xfrm>
          <a:custGeom>
            <a:avLst/>
            <a:gdLst>
              <a:gd name="T0" fmla="*/ 0 w 1228725"/>
              <a:gd name="T1" fmla="*/ 0 h 677863"/>
              <a:gd name="T2" fmla="*/ 1115746 w 1228725"/>
              <a:gd name="T3" fmla="*/ 0 h 677863"/>
              <a:gd name="T4" fmla="*/ 1228725 w 1228725"/>
              <a:gd name="T5" fmla="*/ 112979 h 677863"/>
              <a:gd name="T6" fmla="*/ 1228725 w 1228725"/>
              <a:gd name="T7" fmla="*/ 677863 h 677863"/>
              <a:gd name="T8" fmla="*/ 1228725 w 1228725"/>
              <a:gd name="T9" fmla="*/ 677863 h 677863"/>
              <a:gd name="T10" fmla="*/ 112979 w 1228725"/>
              <a:gd name="T11" fmla="*/ 677863 h 677863"/>
              <a:gd name="T12" fmla="*/ 0 w 1228725"/>
              <a:gd name="T13" fmla="*/ 564884 h 677863"/>
              <a:gd name="T14" fmla="*/ 0 w 1228725"/>
              <a:gd name="T15" fmla="*/ 0 h 67786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28725" h="677863">
                <a:moveTo>
                  <a:pt x="0" y="0"/>
                </a:moveTo>
                <a:lnTo>
                  <a:pt x="1115746" y="0"/>
                </a:lnTo>
                <a:lnTo>
                  <a:pt x="1228725" y="112979"/>
                </a:lnTo>
                <a:lnTo>
                  <a:pt x="1228725" y="677863"/>
                </a:lnTo>
                <a:lnTo>
                  <a:pt x="112979" y="677863"/>
                </a:lnTo>
                <a:lnTo>
                  <a:pt x="0" y="564884"/>
                </a:lnTo>
                <a:lnTo>
                  <a:pt x="0" y="0"/>
                </a:lnTo>
                <a:close/>
              </a:path>
            </a:pathLst>
          </a:custGeom>
          <a:solidFill>
            <a:srgbClr val="C4BD97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96839" y="4417008"/>
            <a:ext cx="8431266" cy="0"/>
          </a:xfrm>
          <a:prstGeom prst="line">
            <a:avLst/>
          </a:prstGeom>
          <a:ln w="25400" cmpd="sng"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62" name="TextBox 94"/>
          <p:cNvSpPr txBox="1">
            <a:spLocks noChangeArrowheads="1"/>
          </p:cNvSpPr>
          <p:nvPr/>
        </p:nvSpPr>
        <p:spPr bwMode="auto">
          <a:xfrm rot="16200000">
            <a:off x="5956639" y="2295663"/>
            <a:ext cx="16292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noProof="1" smtClean="0">
                <a:solidFill>
                  <a:srgbClr val="000000"/>
                </a:solidFill>
              </a:rPr>
              <a:t>Time [s]</a:t>
            </a:r>
            <a:endParaRPr lang="en-US" sz="2000" noProof="1">
              <a:solidFill>
                <a:srgbClr val="000000"/>
              </a:solidFill>
            </a:endParaRPr>
          </a:p>
        </p:txBody>
      </p:sp>
      <p:sp>
        <p:nvSpPr>
          <p:cNvPr id="13372" name="TextBox 107"/>
          <p:cNvSpPr txBox="1">
            <a:spLocks noChangeArrowheads="1"/>
          </p:cNvSpPr>
          <p:nvPr/>
        </p:nvSpPr>
        <p:spPr bwMode="auto">
          <a:xfrm>
            <a:off x="7118270" y="1816554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73" name="TextBox 108"/>
          <p:cNvSpPr txBox="1">
            <a:spLocks noChangeArrowheads="1"/>
          </p:cNvSpPr>
          <p:nvPr/>
        </p:nvSpPr>
        <p:spPr bwMode="auto">
          <a:xfrm>
            <a:off x="7118270" y="2712815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-9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75" name="TextBox 110"/>
          <p:cNvSpPr txBox="1">
            <a:spLocks noChangeArrowheads="1"/>
          </p:cNvSpPr>
          <p:nvPr/>
        </p:nvSpPr>
        <p:spPr bwMode="auto">
          <a:xfrm>
            <a:off x="7118270" y="892275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-15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76" name="TextBox 111"/>
          <p:cNvSpPr txBox="1">
            <a:spLocks noChangeArrowheads="1"/>
          </p:cNvSpPr>
          <p:nvPr/>
        </p:nvSpPr>
        <p:spPr bwMode="auto">
          <a:xfrm>
            <a:off x="7118270" y="3611616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-6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98" name="TextBox 113"/>
          <p:cNvSpPr txBox="1">
            <a:spLocks noChangeArrowheads="1"/>
          </p:cNvSpPr>
          <p:nvPr/>
        </p:nvSpPr>
        <p:spPr bwMode="auto">
          <a:xfrm>
            <a:off x="1484495" y="2893493"/>
            <a:ext cx="50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-3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99" name="TextBox 114"/>
          <p:cNvSpPr txBox="1">
            <a:spLocks noChangeArrowheads="1"/>
          </p:cNvSpPr>
          <p:nvPr/>
        </p:nvSpPr>
        <p:spPr bwMode="auto">
          <a:xfrm>
            <a:off x="1484495" y="2016521"/>
            <a:ext cx="50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500" name="TextBox 115"/>
          <p:cNvSpPr txBox="1">
            <a:spLocks noChangeArrowheads="1"/>
          </p:cNvSpPr>
          <p:nvPr/>
        </p:nvSpPr>
        <p:spPr bwMode="auto">
          <a:xfrm>
            <a:off x="1484495" y="1082983"/>
            <a:ext cx="50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3501" name="TextBox 116"/>
          <p:cNvSpPr txBox="1">
            <a:spLocks noChangeArrowheads="1"/>
          </p:cNvSpPr>
          <p:nvPr/>
        </p:nvSpPr>
        <p:spPr bwMode="auto">
          <a:xfrm>
            <a:off x="1484495" y="3816269"/>
            <a:ext cx="50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-6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93" name="TextBox 43"/>
          <p:cNvSpPr txBox="1">
            <a:spLocks noChangeArrowheads="1"/>
          </p:cNvSpPr>
          <p:nvPr/>
        </p:nvSpPr>
        <p:spPr bwMode="auto">
          <a:xfrm>
            <a:off x="7327879" y="4807723"/>
            <a:ext cx="115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Particle Physics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sp>
        <p:nvSpPr>
          <p:cNvPr id="13394" name="TextBox 56"/>
          <p:cNvSpPr txBox="1">
            <a:spLocks noChangeArrowheads="1"/>
          </p:cNvSpPr>
          <p:nvPr/>
        </p:nvSpPr>
        <p:spPr bwMode="auto">
          <a:xfrm>
            <a:off x="3601004" y="3137443"/>
            <a:ext cx="105429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noProof="1" smtClean="0">
                <a:solidFill>
                  <a:srgbClr val="000000"/>
                </a:solidFill>
                <a:latin typeface="Arial" charset="0"/>
              </a:rPr>
              <a:t>Spin-echo</a:t>
            </a:r>
            <a:endParaRPr lang="en-US" sz="1100" b="1" noProof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8" name="Snip Diagonal Corner Rectangle 187"/>
          <p:cNvSpPr>
            <a:spLocks/>
          </p:cNvSpPr>
          <p:nvPr/>
        </p:nvSpPr>
        <p:spPr bwMode="auto">
          <a:xfrm>
            <a:off x="122929" y="4609305"/>
            <a:ext cx="2811445" cy="422727"/>
          </a:xfrm>
          <a:custGeom>
            <a:avLst/>
            <a:gdLst>
              <a:gd name="T0" fmla="*/ 0 w 2908300"/>
              <a:gd name="T1" fmla="*/ 0 h 547687"/>
              <a:gd name="T2" fmla="*/ 2817017 w 2908300"/>
              <a:gd name="T3" fmla="*/ 0 h 547687"/>
              <a:gd name="T4" fmla="*/ 2908300 w 2908300"/>
              <a:gd name="T5" fmla="*/ 91283 h 547687"/>
              <a:gd name="T6" fmla="*/ 2908300 w 2908300"/>
              <a:gd name="T7" fmla="*/ 547687 h 547687"/>
              <a:gd name="T8" fmla="*/ 2908300 w 2908300"/>
              <a:gd name="T9" fmla="*/ 547687 h 547687"/>
              <a:gd name="T10" fmla="*/ 91283 w 2908300"/>
              <a:gd name="T11" fmla="*/ 547687 h 547687"/>
              <a:gd name="T12" fmla="*/ 0 w 2908300"/>
              <a:gd name="T13" fmla="*/ 456404 h 547687"/>
              <a:gd name="T14" fmla="*/ 0 w 2908300"/>
              <a:gd name="T15" fmla="*/ 0 h 5476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08300" h="547687">
                <a:moveTo>
                  <a:pt x="0" y="0"/>
                </a:moveTo>
                <a:lnTo>
                  <a:pt x="2817017" y="0"/>
                </a:lnTo>
                <a:lnTo>
                  <a:pt x="2908300" y="91283"/>
                </a:lnTo>
                <a:lnTo>
                  <a:pt x="2908300" y="547687"/>
                </a:lnTo>
                <a:lnTo>
                  <a:pt x="91283" y="547687"/>
                </a:lnTo>
                <a:lnTo>
                  <a:pt x="0" y="456404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429" name="TextBox 226"/>
          <p:cNvSpPr txBox="1">
            <a:spLocks noChangeArrowheads="1"/>
          </p:cNvSpPr>
          <p:nvPr/>
        </p:nvSpPr>
        <p:spPr bwMode="auto">
          <a:xfrm>
            <a:off x="454592" y="4673558"/>
            <a:ext cx="7442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Imaging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sp>
        <p:nvSpPr>
          <p:cNvPr id="13431" name="TextBox 228"/>
          <p:cNvSpPr txBox="1">
            <a:spLocks noChangeArrowheads="1"/>
          </p:cNvSpPr>
          <p:nvPr/>
        </p:nvSpPr>
        <p:spPr bwMode="auto">
          <a:xfrm>
            <a:off x="3383677" y="5105294"/>
            <a:ext cx="11356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Reflectometry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sp>
        <p:nvSpPr>
          <p:cNvPr id="13449" name="TextBox 3"/>
          <p:cNvSpPr txBox="1">
            <a:spLocks noChangeArrowheads="1"/>
          </p:cNvSpPr>
          <p:nvPr/>
        </p:nvSpPr>
        <p:spPr bwMode="auto">
          <a:xfrm>
            <a:off x="5220973" y="4107065"/>
            <a:ext cx="7489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-10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50" name="TextBox 18"/>
          <p:cNvSpPr txBox="1">
            <a:spLocks noChangeArrowheads="1"/>
          </p:cNvSpPr>
          <p:nvPr/>
        </p:nvSpPr>
        <p:spPr bwMode="auto">
          <a:xfrm>
            <a:off x="6319526" y="4107065"/>
            <a:ext cx="7059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51" name="TextBox 24"/>
          <p:cNvSpPr txBox="1">
            <a:spLocks noChangeArrowheads="1"/>
          </p:cNvSpPr>
          <p:nvPr/>
        </p:nvSpPr>
        <p:spPr bwMode="auto">
          <a:xfrm>
            <a:off x="8002278" y="4107065"/>
            <a:ext cx="6519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-15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60" name="TextBox 18"/>
          <p:cNvSpPr txBox="1">
            <a:spLocks noChangeArrowheads="1"/>
          </p:cNvSpPr>
          <p:nvPr/>
        </p:nvSpPr>
        <p:spPr bwMode="auto">
          <a:xfrm>
            <a:off x="4085100" y="4099392"/>
            <a:ext cx="5094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-8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64" name="TextBox 35"/>
          <p:cNvSpPr txBox="1">
            <a:spLocks noChangeArrowheads="1"/>
          </p:cNvSpPr>
          <p:nvPr/>
        </p:nvSpPr>
        <p:spPr bwMode="auto">
          <a:xfrm>
            <a:off x="2047357" y="1648668"/>
            <a:ext cx="11095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sv-SE" sz="1200" b="1" noProof="1" smtClean="0">
              <a:solidFill>
                <a:srgbClr val="000000"/>
              </a:solidFill>
            </a:endParaRP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sv-SE" sz="1200" noProof="1">
              <a:solidFill>
                <a:srgbClr val="000000"/>
              </a:solidFill>
            </a:endParaRPr>
          </a:p>
        </p:txBody>
      </p:sp>
      <p:sp>
        <p:nvSpPr>
          <p:cNvPr id="13466" name="TextBox 12"/>
          <p:cNvSpPr txBox="1">
            <a:spLocks noChangeArrowheads="1"/>
          </p:cNvSpPr>
          <p:nvPr/>
        </p:nvSpPr>
        <p:spPr bwMode="auto">
          <a:xfrm>
            <a:off x="2404925" y="4107065"/>
            <a:ext cx="5038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-5</a:t>
            </a:r>
          </a:p>
        </p:txBody>
      </p:sp>
      <p:sp>
        <p:nvSpPr>
          <p:cNvPr id="13468" name="TextBox 22"/>
          <p:cNvSpPr txBox="1">
            <a:spLocks noChangeArrowheads="1"/>
          </p:cNvSpPr>
          <p:nvPr/>
        </p:nvSpPr>
        <p:spPr bwMode="auto">
          <a:xfrm rot="16200000">
            <a:off x="2661104" y="2644174"/>
            <a:ext cx="11413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100" i="1" noProof="1">
                <a:solidFill>
                  <a:srgbClr val="000000"/>
                </a:solidFill>
              </a:rPr>
              <a:t>V</a:t>
            </a:r>
            <a:r>
              <a:rPr lang="sv-SE" sz="1100" i="1" noProof="1" smtClean="0">
                <a:solidFill>
                  <a:srgbClr val="000000"/>
                </a:solidFill>
              </a:rPr>
              <a:t>isible   </a:t>
            </a:r>
            <a:r>
              <a:rPr lang="sv-SE" sz="1100" i="1" noProof="1">
                <a:solidFill>
                  <a:srgbClr val="000000"/>
                </a:solidFill>
              </a:rPr>
              <a:t>L</a:t>
            </a:r>
            <a:r>
              <a:rPr lang="sv-SE" sz="1100" i="1" noProof="1" smtClean="0">
                <a:solidFill>
                  <a:srgbClr val="000000"/>
                </a:solidFill>
              </a:rPr>
              <a:t>ight</a:t>
            </a:r>
            <a:endParaRPr lang="sv-SE" sz="1100" i="1" noProof="1">
              <a:solidFill>
                <a:srgbClr val="000000"/>
              </a:solidFill>
            </a:endParaRPr>
          </a:p>
        </p:txBody>
      </p:sp>
      <p:sp>
        <p:nvSpPr>
          <p:cNvPr id="13469" name="TextBox 23"/>
          <p:cNvSpPr txBox="1">
            <a:spLocks noChangeArrowheads="1"/>
          </p:cNvSpPr>
          <p:nvPr/>
        </p:nvSpPr>
        <p:spPr bwMode="auto">
          <a:xfrm>
            <a:off x="2103967" y="1590352"/>
            <a:ext cx="1037166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Infrared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Light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FTIR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Raman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Brillouin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Dynamic Light Scattering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Laser PCS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13470" name="TextBox 27"/>
          <p:cNvSpPr txBox="1">
            <a:spLocks noChangeArrowheads="1"/>
          </p:cNvSpPr>
          <p:nvPr/>
        </p:nvSpPr>
        <p:spPr bwMode="auto">
          <a:xfrm>
            <a:off x="2956104" y="4107065"/>
            <a:ext cx="5340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-6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86" name="TextBox 37"/>
          <p:cNvSpPr txBox="1">
            <a:spLocks noChangeArrowheads="1"/>
          </p:cNvSpPr>
          <p:nvPr/>
        </p:nvSpPr>
        <p:spPr bwMode="auto">
          <a:xfrm>
            <a:off x="4541731" y="1041675"/>
            <a:ext cx="16681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000" b="1" i="1" noProof="1" smtClean="0">
                <a:solidFill>
                  <a:prstClr val="black"/>
                </a:solidFill>
              </a:rPr>
              <a:t>Inelastic X-ray Scattering</a:t>
            </a:r>
            <a:endParaRPr lang="sv-SE" sz="1000" b="1" i="1" noProof="1">
              <a:solidFill>
                <a:prstClr val="black"/>
              </a:solidFill>
            </a:endParaRPr>
          </a:p>
        </p:txBody>
      </p:sp>
      <p:sp>
        <p:nvSpPr>
          <p:cNvPr id="204" name="TextBox 65"/>
          <p:cNvSpPr txBox="1">
            <a:spLocks noChangeArrowheads="1"/>
          </p:cNvSpPr>
          <p:nvPr/>
        </p:nvSpPr>
        <p:spPr bwMode="auto">
          <a:xfrm rot="20400000">
            <a:off x="7461490" y="944660"/>
            <a:ext cx="114926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hydrogen modes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15" name="TextBox 65"/>
          <p:cNvSpPr txBox="1">
            <a:spLocks noChangeArrowheads="1"/>
          </p:cNvSpPr>
          <p:nvPr/>
        </p:nvSpPr>
        <p:spPr bwMode="auto">
          <a:xfrm rot="20400000">
            <a:off x="7458832" y="1233898"/>
            <a:ext cx="1152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lattice vibrations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17" name="TextBox 65"/>
          <p:cNvSpPr txBox="1">
            <a:spLocks noChangeArrowheads="1"/>
          </p:cNvSpPr>
          <p:nvPr/>
        </p:nvSpPr>
        <p:spPr bwMode="auto">
          <a:xfrm rot="20400000">
            <a:off x="7458832" y="1548799"/>
            <a:ext cx="1152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spin dynamics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20" name="TextBox 65"/>
          <p:cNvSpPr txBox="1">
            <a:spLocks noChangeArrowheads="1"/>
          </p:cNvSpPr>
          <p:nvPr/>
        </p:nvSpPr>
        <p:spPr bwMode="auto">
          <a:xfrm rot="20400000">
            <a:off x="7354089" y="1860967"/>
            <a:ext cx="1260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rotational tunneling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22" name="TextBox 65"/>
          <p:cNvSpPr txBox="1">
            <a:spLocks noChangeArrowheads="1"/>
          </p:cNvSpPr>
          <p:nvPr/>
        </p:nvSpPr>
        <p:spPr bwMode="auto">
          <a:xfrm rot="20400000">
            <a:off x="7354089" y="2188249"/>
            <a:ext cx="1260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molecular diffusion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24" name="TextBox 65"/>
          <p:cNvSpPr txBox="1">
            <a:spLocks noChangeArrowheads="1"/>
          </p:cNvSpPr>
          <p:nvPr/>
        </p:nvSpPr>
        <p:spPr bwMode="auto">
          <a:xfrm rot="20400000">
            <a:off x="7432516" y="2498493"/>
            <a:ext cx="115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dynamics of macromolecules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26" name="TextBox 65"/>
          <p:cNvSpPr txBox="1">
            <a:spLocks noChangeArrowheads="1"/>
          </p:cNvSpPr>
          <p:nvPr/>
        </p:nvSpPr>
        <p:spPr bwMode="auto">
          <a:xfrm rot="20400000">
            <a:off x="7374071" y="3117702"/>
            <a:ext cx="12122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domain wall dynamics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7542269" y="307644"/>
            <a:ext cx="1446804" cy="522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5409437" y="3297422"/>
            <a:ext cx="112529" cy="345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5" name="TextBox 22"/>
          <p:cNvSpPr txBox="1">
            <a:spLocks noChangeArrowheads="1"/>
          </p:cNvSpPr>
          <p:nvPr/>
        </p:nvSpPr>
        <p:spPr bwMode="auto">
          <a:xfrm rot="16200000">
            <a:off x="5204737" y="3331727"/>
            <a:ext cx="50636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200" i="1" noProof="1" smtClean="0">
                <a:solidFill>
                  <a:srgbClr val="000000"/>
                </a:solidFill>
              </a:rPr>
              <a:t>NMR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5657517" y="3354134"/>
            <a:ext cx="112529" cy="287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5905597" y="2850454"/>
            <a:ext cx="122268" cy="9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6" name="TextBox 22"/>
          <p:cNvSpPr txBox="1">
            <a:spLocks noChangeArrowheads="1"/>
          </p:cNvSpPr>
          <p:nvPr/>
        </p:nvSpPr>
        <p:spPr bwMode="auto">
          <a:xfrm rot="16200000">
            <a:off x="5111995" y="3343844"/>
            <a:ext cx="1141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400" i="1" noProof="1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sv-SE" sz="1200" i="1" noProof="1" smtClean="0">
                <a:solidFill>
                  <a:srgbClr val="000000"/>
                </a:solidFill>
              </a:rPr>
              <a:t>SR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163" name="TextBox 22"/>
          <p:cNvSpPr txBox="1">
            <a:spLocks noChangeArrowheads="1"/>
          </p:cNvSpPr>
          <p:nvPr/>
        </p:nvSpPr>
        <p:spPr bwMode="auto">
          <a:xfrm rot="16200000">
            <a:off x="5271597" y="3189840"/>
            <a:ext cx="133851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200" i="1" noProof="1" smtClean="0">
                <a:solidFill>
                  <a:srgbClr val="000000"/>
                </a:solidFill>
              </a:rPr>
              <a:t>Dielectric Spec.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4312473" y="2493380"/>
            <a:ext cx="1315274" cy="683293"/>
          </a:xfrm>
          <a:prstGeom prst="rect">
            <a:avLst/>
          </a:prstGeom>
          <a:solidFill>
            <a:srgbClr val="FF6600">
              <a:alpha val="81000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 noProof="1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3350" name="TextBox 55"/>
          <p:cNvSpPr txBox="1">
            <a:spLocks noChangeArrowheads="1"/>
          </p:cNvSpPr>
          <p:nvPr/>
        </p:nvSpPr>
        <p:spPr bwMode="auto">
          <a:xfrm>
            <a:off x="4354717" y="2834073"/>
            <a:ext cx="128091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noProof="1" smtClean="0">
                <a:solidFill>
                  <a:srgbClr val="000000"/>
                </a:solidFill>
                <a:latin typeface="Arial" charset="0"/>
              </a:rPr>
              <a:t>Backscattering</a:t>
            </a:r>
            <a:endParaRPr lang="en-US" sz="1100" b="1" noProof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3" name="TextBox 37"/>
          <p:cNvSpPr txBox="1">
            <a:spLocks noChangeArrowheads="1"/>
          </p:cNvSpPr>
          <p:nvPr/>
        </p:nvSpPr>
        <p:spPr bwMode="auto">
          <a:xfrm>
            <a:off x="3474534" y="811563"/>
            <a:ext cx="22354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000" b="1" i="1" noProof="1" smtClean="0">
                <a:solidFill>
                  <a:prstClr val="black"/>
                </a:solidFill>
              </a:rPr>
              <a:t>UV &amp; X-ray FEL: Pump &amp; Probe studies</a:t>
            </a:r>
            <a:endParaRPr lang="sv-SE" sz="1000" b="1" i="1" noProof="1">
              <a:solidFill>
                <a:prstClr val="black"/>
              </a:solidFill>
            </a:endParaRPr>
          </a:p>
        </p:txBody>
      </p:sp>
      <p:sp>
        <p:nvSpPr>
          <p:cNvPr id="179" name="TextBox 65"/>
          <p:cNvSpPr txBox="1">
            <a:spLocks noChangeArrowheads="1"/>
          </p:cNvSpPr>
          <p:nvPr/>
        </p:nvSpPr>
        <p:spPr bwMode="auto">
          <a:xfrm rot="20400000">
            <a:off x="1946923" y="266161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texture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0" name="TextBox 65"/>
          <p:cNvSpPr txBox="1">
            <a:spLocks noChangeArrowheads="1"/>
          </p:cNvSpPr>
          <p:nvPr/>
        </p:nvSpPr>
        <p:spPr bwMode="auto">
          <a:xfrm rot="20400000">
            <a:off x="1267204" y="212351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industrial components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1" name="TextBox 65"/>
          <p:cNvSpPr txBox="1">
            <a:spLocks noChangeArrowheads="1"/>
          </p:cNvSpPr>
          <p:nvPr/>
        </p:nvSpPr>
        <p:spPr bwMode="auto">
          <a:xfrm rot="20400000">
            <a:off x="2424502" y="244637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bacteria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2" name="TextBox 65"/>
          <p:cNvSpPr txBox="1">
            <a:spLocks noChangeArrowheads="1"/>
          </p:cNvSpPr>
          <p:nvPr/>
        </p:nvSpPr>
        <p:spPr bwMode="auto">
          <a:xfrm rot="20400000">
            <a:off x="4944296" y="266161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cell membranes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4" name="TextBox 65"/>
          <p:cNvSpPr txBox="1">
            <a:spLocks noChangeArrowheads="1"/>
          </p:cNvSpPr>
          <p:nvPr/>
        </p:nvSpPr>
        <p:spPr bwMode="auto">
          <a:xfrm rot="20400000">
            <a:off x="5298169" y="255399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magnetic structures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5" name="TextBox 65"/>
          <p:cNvSpPr txBox="1">
            <a:spLocks noChangeArrowheads="1"/>
          </p:cNvSpPr>
          <p:nvPr/>
        </p:nvSpPr>
        <p:spPr bwMode="auto">
          <a:xfrm rot="20400000">
            <a:off x="5745589" y="244637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atomic structures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9" name="TextBox 65"/>
          <p:cNvSpPr txBox="1">
            <a:spLocks noChangeArrowheads="1"/>
          </p:cNvSpPr>
          <p:nvPr/>
        </p:nvSpPr>
        <p:spPr bwMode="auto">
          <a:xfrm rot="20400000">
            <a:off x="3362846" y="255399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viruses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90" name="TextBox 65"/>
          <p:cNvSpPr txBox="1">
            <a:spLocks noChangeArrowheads="1"/>
          </p:cNvSpPr>
          <p:nvPr/>
        </p:nvSpPr>
        <p:spPr bwMode="auto">
          <a:xfrm rot="20400000">
            <a:off x="3884037" y="244637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magnetic domains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93" name="TextBox 65"/>
          <p:cNvSpPr txBox="1">
            <a:spLocks noChangeArrowheads="1"/>
          </p:cNvSpPr>
          <p:nvPr/>
        </p:nvSpPr>
        <p:spPr bwMode="auto">
          <a:xfrm rot="20400000">
            <a:off x="4607235" y="255399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polymers, proteins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94" name="TextBox 65"/>
          <p:cNvSpPr txBox="1">
            <a:spLocks noChangeArrowheads="1"/>
          </p:cNvSpPr>
          <p:nvPr/>
        </p:nvSpPr>
        <p:spPr bwMode="auto">
          <a:xfrm rot="20400000">
            <a:off x="6295169" y="266161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charge density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cxnSp>
        <p:nvCxnSpPr>
          <p:cNvPr id="195" name="Straight Connector 194"/>
          <p:cNvCxnSpPr/>
          <p:nvPr/>
        </p:nvCxnSpPr>
        <p:spPr>
          <a:xfrm flipH="1" flipV="1">
            <a:off x="486876" y="6060690"/>
            <a:ext cx="2627999" cy="0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H="1" flipV="1">
            <a:off x="3187741" y="6060690"/>
            <a:ext cx="1502793" cy="0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 flipH="1">
            <a:off x="4771011" y="6060690"/>
            <a:ext cx="1291125" cy="0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" name="TextBox 23"/>
          <p:cNvSpPr txBox="1">
            <a:spLocks noChangeArrowheads="1"/>
          </p:cNvSpPr>
          <p:nvPr/>
        </p:nvSpPr>
        <p:spPr bwMode="auto">
          <a:xfrm>
            <a:off x="1325034" y="5830600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NMR Imaging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05" name="TextBox 23"/>
          <p:cNvSpPr txBox="1">
            <a:spLocks noChangeArrowheads="1"/>
          </p:cNvSpPr>
          <p:nvPr/>
        </p:nvSpPr>
        <p:spPr bwMode="auto">
          <a:xfrm>
            <a:off x="3484034" y="5830600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Triangulation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06" name="TextBox 23"/>
          <p:cNvSpPr txBox="1">
            <a:spLocks noChangeArrowheads="1"/>
          </p:cNvSpPr>
          <p:nvPr/>
        </p:nvSpPr>
        <p:spPr bwMode="auto">
          <a:xfrm>
            <a:off x="4948767" y="5830600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NMR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cxnSp>
        <p:nvCxnSpPr>
          <p:cNvPr id="208" name="Straight Connector 207"/>
          <p:cNvCxnSpPr/>
          <p:nvPr/>
        </p:nvCxnSpPr>
        <p:spPr>
          <a:xfrm flipH="1" flipV="1">
            <a:off x="486835" y="5730354"/>
            <a:ext cx="5295411" cy="494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3"/>
          <p:cNvSpPr txBox="1">
            <a:spLocks noChangeArrowheads="1"/>
          </p:cNvSpPr>
          <p:nvPr/>
        </p:nvSpPr>
        <p:spPr bwMode="auto">
          <a:xfrm>
            <a:off x="931334" y="5509227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X-ray Imaging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11" name="TextBox 23"/>
          <p:cNvSpPr txBox="1">
            <a:spLocks noChangeArrowheads="1"/>
          </p:cNvSpPr>
          <p:nvPr/>
        </p:nvSpPr>
        <p:spPr bwMode="auto">
          <a:xfrm>
            <a:off x="2553409" y="5509227"/>
            <a:ext cx="118114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SAXS, X-ray Refl.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12" name="TextBox 23"/>
          <p:cNvSpPr txBox="1">
            <a:spLocks noChangeArrowheads="1"/>
          </p:cNvSpPr>
          <p:nvPr/>
        </p:nvSpPr>
        <p:spPr bwMode="auto">
          <a:xfrm>
            <a:off x="3734008" y="5509227"/>
            <a:ext cx="1058333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X-ray Diffraction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14" name="TextBox 23"/>
          <p:cNvSpPr txBox="1">
            <a:spLocks noChangeArrowheads="1"/>
          </p:cNvSpPr>
          <p:nvPr/>
        </p:nvSpPr>
        <p:spPr bwMode="auto">
          <a:xfrm>
            <a:off x="4786668" y="5509227"/>
            <a:ext cx="10922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EXAFS &amp; XANES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cxnSp>
        <p:nvCxnSpPr>
          <p:cNvPr id="216" name="Straight Connector 215"/>
          <p:cNvCxnSpPr/>
          <p:nvPr/>
        </p:nvCxnSpPr>
        <p:spPr>
          <a:xfrm flipH="1" flipV="1">
            <a:off x="486876" y="6397239"/>
            <a:ext cx="5327999" cy="0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flipH="1" flipV="1">
            <a:off x="1481708" y="6733789"/>
            <a:ext cx="3864992" cy="0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1" name="TextBox 23"/>
          <p:cNvSpPr txBox="1">
            <a:spLocks noChangeArrowheads="1"/>
          </p:cNvSpPr>
          <p:nvPr/>
        </p:nvSpPr>
        <p:spPr bwMode="auto">
          <a:xfrm>
            <a:off x="5596645" y="6255880"/>
            <a:ext cx="1219200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Microscopy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23" name="TextBox 23"/>
          <p:cNvSpPr txBox="1">
            <a:spLocks noChangeArrowheads="1"/>
          </p:cNvSpPr>
          <p:nvPr/>
        </p:nvSpPr>
        <p:spPr bwMode="auto">
          <a:xfrm>
            <a:off x="817943" y="6172079"/>
            <a:ext cx="1496980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Optical Microscopy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25" name="TextBox 23"/>
          <p:cNvSpPr txBox="1">
            <a:spLocks noChangeArrowheads="1"/>
          </p:cNvSpPr>
          <p:nvPr/>
        </p:nvSpPr>
        <p:spPr bwMode="auto">
          <a:xfrm>
            <a:off x="5295112" y="6590255"/>
            <a:ext cx="131233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Scanning Techniques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27" name="TextBox 23"/>
          <p:cNvSpPr txBox="1">
            <a:spLocks noChangeArrowheads="1"/>
          </p:cNvSpPr>
          <p:nvPr/>
        </p:nvSpPr>
        <p:spPr bwMode="auto">
          <a:xfrm>
            <a:off x="1642534" y="6507933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SNOM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28" name="TextBox 23"/>
          <p:cNvSpPr txBox="1">
            <a:spLocks noChangeArrowheads="1"/>
          </p:cNvSpPr>
          <p:nvPr/>
        </p:nvSpPr>
        <p:spPr bwMode="auto">
          <a:xfrm>
            <a:off x="3107264" y="6507934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AFM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30" name="TextBox 23"/>
          <p:cNvSpPr txBox="1">
            <a:spLocks noChangeArrowheads="1"/>
          </p:cNvSpPr>
          <p:nvPr/>
        </p:nvSpPr>
        <p:spPr bwMode="auto">
          <a:xfrm>
            <a:off x="4241798" y="6516402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STM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" name="Snip Diagonal Corner Rectangle 1"/>
          <p:cNvSpPr/>
          <p:nvPr/>
        </p:nvSpPr>
        <p:spPr>
          <a:xfrm flipH="1">
            <a:off x="4322280" y="1346907"/>
            <a:ext cx="1643289" cy="151783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5910126" y="2185459"/>
            <a:ext cx="109040" cy="418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59" name="TextBox 2"/>
          <p:cNvSpPr txBox="1">
            <a:spLocks noChangeArrowheads="1"/>
          </p:cNvSpPr>
          <p:nvPr/>
        </p:nvSpPr>
        <p:spPr bwMode="auto">
          <a:xfrm>
            <a:off x="4570450" y="1854934"/>
            <a:ext cx="1183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noProof="1" smtClean="0">
                <a:solidFill>
                  <a:srgbClr val="000000"/>
                </a:solidFill>
                <a:latin typeface="Arial" charset="0"/>
              </a:rPr>
              <a:t>TOF &amp; Crystal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noProof="1" smtClean="0">
                <a:solidFill>
                  <a:srgbClr val="000000"/>
                </a:solidFill>
                <a:latin typeface="Arial" charset="0"/>
              </a:rPr>
              <a:t>Spectroscopy</a:t>
            </a:r>
            <a:endParaRPr lang="en-US" sz="1100" b="1" noProof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1" name="TextBox 22"/>
          <p:cNvSpPr txBox="1">
            <a:spLocks noChangeArrowheads="1"/>
          </p:cNvSpPr>
          <p:nvPr/>
        </p:nvSpPr>
        <p:spPr bwMode="auto">
          <a:xfrm rot="16200000">
            <a:off x="5512703" y="2183583"/>
            <a:ext cx="847971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200" i="1" noProof="1" smtClean="0">
                <a:solidFill>
                  <a:srgbClr val="000000"/>
                </a:solidFill>
              </a:rPr>
              <a:t>Infra-red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191" name="Snip Diagonal Corner Rectangle 190"/>
          <p:cNvSpPr>
            <a:spLocks/>
          </p:cNvSpPr>
          <p:nvPr/>
        </p:nvSpPr>
        <p:spPr bwMode="auto">
          <a:xfrm>
            <a:off x="2803929" y="4503842"/>
            <a:ext cx="2025714" cy="467999"/>
          </a:xfrm>
          <a:custGeom>
            <a:avLst/>
            <a:gdLst>
              <a:gd name="T0" fmla="*/ 0 w 2095500"/>
              <a:gd name="T1" fmla="*/ 0 h 736600"/>
              <a:gd name="T2" fmla="*/ 1972731 w 2095500"/>
              <a:gd name="T3" fmla="*/ 0 h 736600"/>
              <a:gd name="T4" fmla="*/ 2095500 w 2095500"/>
              <a:gd name="T5" fmla="*/ 122769 h 736600"/>
              <a:gd name="T6" fmla="*/ 2095500 w 2095500"/>
              <a:gd name="T7" fmla="*/ 736600 h 736600"/>
              <a:gd name="T8" fmla="*/ 2095500 w 2095500"/>
              <a:gd name="T9" fmla="*/ 736600 h 736600"/>
              <a:gd name="T10" fmla="*/ 122769 w 2095500"/>
              <a:gd name="T11" fmla="*/ 736600 h 736600"/>
              <a:gd name="T12" fmla="*/ 0 w 2095500"/>
              <a:gd name="T13" fmla="*/ 613831 h 736600"/>
              <a:gd name="T14" fmla="*/ 0 w 2095500"/>
              <a:gd name="T15" fmla="*/ 0 h 736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95500" h="736600">
                <a:moveTo>
                  <a:pt x="0" y="0"/>
                </a:moveTo>
                <a:lnTo>
                  <a:pt x="1972731" y="0"/>
                </a:lnTo>
                <a:lnTo>
                  <a:pt x="2095500" y="122769"/>
                </a:lnTo>
                <a:lnTo>
                  <a:pt x="2095500" y="736600"/>
                </a:lnTo>
                <a:lnTo>
                  <a:pt x="122769" y="736600"/>
                </a:lnTo>
                <a:lnTo>
                  <a:pt x="0" y="613831"/>
                </a:lnTo>
                <a:lnTo>
                  <a:pt x="0" y="0"/>
                </a:lnTo>
                <a:close/>
              </a:path>
            </a:pathLst>
          </a:custGeom>
          <a:solidFill>
            <a:srgbClr val="D99694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430" name="TextBox 227"/>
          <p:cNvSpPr txBox="1">
            <a:spLocks noChangeArrowheads="1"/>
          </p:cNvSpPr>
          <p:nvPr/>
        </p:nvSpPr>
        <p:spPr bwMode="auto">
          <a:xfrm>
            <a:off x="3032591" y="4529505"/>
            <a:ext cx="9284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SANS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sp>
        <p:nvSpPr>
          <p:cNvPr id="41" name="Snip Diagonal Corner Rectangle 40"/>
          <p:cNvSpPr>
            <a:spLocks/>
          </p:cNvSpPr>
          <p:nvPr/>
        </p:nvSpPr>
        <p:spPr bwMode="auto">
          <a:xfrm>
            <a:off x="4288693" y="4644601"/>
            <a:ext cx="1753851" cy="576000"/>
          </a:xfrm>
          <a:custGeom>
            <a:avLst/>
            <a:gdLst>
              <a:gd name="T0" fmla="*/ 0 w 1882775"/>
              <a:gd name="T1" fmla="*/ 0 h 706438"/>
              <a:gd name="T2" fmla="*/ 1765033 w 1882775"/>
              <a:gd name="T3" fmla="*/ 0 h 706438"/>
              <a:gd name="T4" fmla="*/ 1882775 w 1882775"/>
              <a:gd name="T5" fmla="*/ 117742 h 706438"/>
              <a:gd name="T6" fmla="*/ 1882775 w 1882775"/>
              <a:gd name="T7" fmla="*/ 706438 h 706438"/>
              <a:gd name="T8" fmla="*/ 1882775 w 1882775"/>
              <a:gd name="T9" fmla="*/ 706438 h 706438"/>
              <a:gd name="T10" fmla="*/ 117742 w 1882775"/>
              <a:gd name="T11" fmla="*/ 706438 h 706438"/>
              <a:gd name="T12" fmla="*/ 0 w 1882775"/>
              <a:gd name="T13" fmla="*/ 588696 h 706438"/>
              <a:gd name="T14" fmla="*/ 0 w 1882775"/>
              <a:gd name="T15" fmla="*/ 0 h 70643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882775" h="706438">
                <a:moveTo>
                  <a:pt x="0" y="0"/>
                </a:moveTo>
                <a:lnTo>
                  <a:pt x="1765033" y="0"/>
                </a:lnTo>
                <a:lnTo>
                  <a:pt x="1882775" y="117742"/>
                </a:lnTo>
                <a:lnTo>
                  <a:pt x="1882775" y="706438"/>
                </a:lnTo>
                <a:lnTo>
                  <a:pt x="117742" y="706438"/>
                </a:lnTo>
                <a:lnTo>
                  <a:pt x="0" y="588696"/>
                </a:lnTo>
                <a:lnTo>
                  <a:pt x="0" y="0"/>
                </a:lnTo>
                <a:close/>
              </a:path>
            </a:pathLst>
          </a:custGeom>
          <a:solidFill>
            <a:srgbClr val="B7DEE8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392" name="TextBox 41"/>
          <p:cNvSpPr txBox="1">
            <a:spLocks noChangeArrowheads="1"/>
          </p:cNvSpPr>
          <p:nvPr/>
        </p:nvSpPr>
        <p:spPr bwMode="auto">
          <a:xfrm>
            <a:off x="4728919" y="4730948"/>
            <a:ext cx="874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Diffraction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094811" y="1081306"/>
            <a:ext cx="72526" cy="3037089"/>
            <a:chOff x="7094811" y="1265838"/>
            <a:chExt cx="72526" cy="3037089"/>
          </a:xfrm>
        </p:grpSpPr>
        <p:cxnSp>
          <p:nvCxnSpPr>
            <p:cNvPr id="97" name="Straight Connector 96"/>
            <p:cNvCxnSpPr/>
            <p:nvPr/>
          </p:nvCxnSpPr>
          <p:spPr>
            <a:xfrm>
              <a:off x="7095337" y="156821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7095337" y="1872070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7095337" y="2175927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7095337" y="2479784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7095337" y="2783641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7095337" y="308749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7095337" y="3391355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7095337" y="3695212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7095337" y="3999069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7095337" y="4302927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7094811" y="126583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7" name="Straight Connector 206"/>
          <p:cNvCxnSpPr/>
          <p:nvPr/>
        </p:nvCxnSpPr>
        <p:spPr>
          <a:xfrm flipV="1">
            <a:off x="6970772" y="828347"/>
            <a:ext cx="57599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544181" y="42233"/>
            <a:ext cx="659099" cy="1165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TextBox 65"/>
          <p:cNvSpPr txBox="1">
            <a:spLocks noChangeArrowheads="1"/>
          </p:cNvSpPr>
          <p:nvPr/>
        </p:nvSpPr>
        <p:spPr bwMode="auto">
          <a:xfrm rot="20400000">
            <a:off x="7058803" y="462984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elementary particles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3361" name="TextBox 93"/>
          <p:cNvSpPr txBox="1">
            <a:spLocks noChangeArrowheads="1"/>
          </p:cNvSpPr>
          <p:nvPr/>
        </p:nvSpPr>
        <p:spPr bwMode="auto">
          <a:xfrm rot="16200000">
            <a:off x="504693" y="2333181"/>
            <a:ext cx="16803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noProof="1" smtClean="0">
                <a:solidFill>
                  <a:srgbClr val="000000"/>
                </a:solidFill>
                <a:latin typeface="Symbol" charset="0"/>
              </a:rPr>
              <a:t> </a:t>
            </a:r>
            <a:r>
              <a:rPr lang="en-US" sz="2000" noProof="1" smtClean="0">
                <a:solidFill>
                  <a:srgbClr val="000000"/>
                </a:solidFill>
              </a:rPr>
              <a:t>Energy [meV]</a:t>
            </a:r>
            <a:endParaRPr lang="en-US" sz="2000" noProof="1">
              <a:solidFill>
                <a:srgbClr val="000000"/>
              </a:solidFill>
            </a:endParaRPr>
          </a:p>
        </p:txBody>
      </p:sp>
      <p:sp>
        <p:nvSpPr>
          <p:cNvPr id="13339" name="TextBox 22"/>
          <p:cNvSpPr txBox="1">
            <a:spLocks noChangeArrowheads="1"/>
          </p:cNvSpPr>
          <p:nvPr/>
        </p:nvSpPr>
        <p:spPr bwMode="auto">
          <a:xfrm>
            <a:off x="281037" y="3806707"/>
            <a:ext cx="1312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noProof="1" smtClean="0">
                <a:solidFill>
                  <a:srgbClr val="000000"/>
                </a:solidFill>
              </a:rPr>
              <a:t>Length [m]</a:t>
            </a:r>
            <a:endParaRPr lang="en-US" sz="1800" noProof="1">
              <a:solidFill>
                <a:srgbClr val="000000"/>
              </a:solidFill>
            </a:endParaRPr>
          </a:p>
        </p:txBody>
      </p:sp>
      <p:sp>
        <p:nvSpPr>
          <p:cNvPr id="229" name="TextBox 125"/>
          <p:cNvSpPr txBox="1">
            <a:spLocks noChangeArrowheads="1"/>
          </p:cNvSpPr>
          <p:nvPr/>
        </p:nvSpPr>
        <p:spPr bwMode="auto">
          <a:xfrm>
            <a:off x="5923403" y="489276"/>
            <a:ext cx="5048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38" name="TextBox 127"/>
          <p:cNvSpPr txBox="1">
            <a:spLocks noChangeArrowheads="1"/>
          </p:cNvSpPr>
          <p:nvPr/>
        </p:nvSpPr>
        <p:spPr bwMode="auto">
          <a:xfrm>
            <a:off x="4242486" y="489276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39" name="TextBox 130"/>
          <p:cNvSpPr txBox="1">
            <a:spLocks noChangeArrowheads="1"/>
          </p:cNvSpPr>
          <p:nvPr/>
        </p:nvSpPr>
        <p:spPr bwMode="auto">
          <a:xfrm>
            <a:off x="4854805" y="489276"/>
            <a:ext cx="3115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40" name="TextBox 188"/>
          <p:cNvSpPr txBox="1">
            <a:spLocks noChangeArrowheads="1"/>
          </p:cNvSpPr>
          <p:nvPr/>
        </p:nvSpPr>
        <p:spPr bwMode="auto">
          <a:xfrm>
            <a:off x="3106122" y="489276"/>
            <a:ext cx="5371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-3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41" name="TextBox 30"/>
          <p:cNvSpPr txBox="1">
            <a:spLocks noChangeArrowheads="1"/>
          </p:cNvSpPr>
          <p:nvPr/>
        </p:nvSpPr>
        <p:spPr bwMode="auto">
          <a:xfrm>
            <a:off x="5366936" y="489276"/>
            <a:ext cx="5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44" name="TextBox 37"/>
          <p:cNvSpPr txBox="1">
            <a:spLocks noChangeArrowheads="1"/>
          </p:cNvSpPr>
          <p:nvPr/>
        </p:nvSpPr>
        <p:spPr bwMode="auto">
          <a:xfrm>
            <a:off x="3680075" y="489276"/>
            <a:ext cx="4941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grpSp>
        <p:nvGrpSpPr>
          <p:cNvPr id="245" name="Group 244"/>
          <p:cNvGrpSpPr/>
          <p:nvPr/>
        </p:nvGrpSpPr>
        <p:grpSpPr>
          <a:xfrm>
            <a:off x="2190438" y="767773"/>
            <a:ext cx="4490992" cy="72000"/>
            <a:chOff x="2190438" y="1327397"/>
            <a:chExt cx="4490992" cy="72000"/>
          </a:xfrm>
        </p:grpSpPr>
        <p:cxnSp>
          <p:nvCxnSpPr>
            <p:cNvPr id="246" name="Straight Connector 245"/>
            <p:cNvCxnSpPr/>
            <p:nvPr/>
          </p:nvCxnSpPr>
          <p:spPr>
            <a:xfrm>
              <a:off x="3874560" y="1327397"/>
              <a:ext cx="0" cy="61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>
              <a:off x="4435934" y="1327397"/>
              <a:ext cx="0" cy="6181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4997308" y="1327397"/>
              <a:ext cx="0" cy="6181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>
              <a:off x="5558682" y="1327397"/>
              <a:ext cx="0" cy="61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>
              <a:off x="6120056" y="1327397"/>
              <a:ext cx="0" cy="6181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>
              <a:off x="2751812" y="1327397"/>
              <a:ext cx="0" cy="61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3313186" y="1327397"/>
              <a:ext cx="0" cy="61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>
              <a:cxnSpLocks noChangeShapeType="1"/>
            </p:cNvCxnSpPr>
            <p:nvPr/>
          </p:nvCxnSpPr>
          <p:spPr bwMode="auto">
            <a:xfrm>
              <a:off x="2190438" y="1327397"/>
              <a:ext cx="0" cy="672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4" name="Straight Connector 253"/>
            <p:cNvCxnSpPr>
              <a:cxnSpLocks noChangeShapeType="1"/>
            </p:cNvCxnSpPr>
            <p:nvPr/>
          </p:nvCxnSpPr>
          <p:spPr bwMode="auto">
            <a:xfrm>
              <a:off x="6681430" y="1327397"/>
              <a:ext cx="0" cy="72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5" name="TextBox 52"/>
          <p:cNvSpPr txBox="1">
            <a:spLocks noChangeArrowheads="1"/>
          </p:cNvSpPr>
          <p:nvPr/>
        </p:nvSpPr>
        <p:spPr bwMode="auto">
          <a:xfrm>
            <a:off x="6490781" y="489276"/>
            <a:ext cx="5309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3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62950" y="952826"/>
            <a:ext cx="73732" cy="3341811"/>
            <a:chOff x="1962950" y="952826"/>
            <a:chExt cx="73732" cy="3341811"/>
          </a:xfrm>
        </p:grpSpPr>
        <p:cxnSp>
          <p:nvCxnSpPr>
            <p:cNvPr id="83" name="Straight Connector 82"/>
            <p:cNvCxnSpPr/>
            <p:nvPr/>
          </p:nvCxnSpPr>
          <p:spPr bwMode="auto">
            <a:xfrm>
              <a:off x="1962950" y="156452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 bwMode="auto">
            <a:xfrm>
              <a:off x="1962950" y="186787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 bwMode="auto">
            <a:xfrm>
              <a:off x="1962950" y="217121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 bwMode="auto">
            <a:xfrm>
              <a:off x="1962950" y="247456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 bwMode="auto">
            <a:xfrm>
              <a:off x="1962950" y="277790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 bwMode="auto">
            <a:xfrm>
              <a:off x="1962950" y="308125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 bwMode="auto">
            <a:xfrm>
              <a:off x="1962950" y="338459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 bwMode="auto">
            <a:xfrm>
              <a:off x="1962950" y="368794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 bwMode="auto">
            <a:xfrm>
              <a:off x="1962950" y="399128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 bwMode="auto">
            <a:xfrm>
              <a:off x="1962950" y="4294637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 bwMode="auto">
            <a:xfrm>
              <a:off x="1964682" y="952826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 bwMode="auto">
            <a:xfrm>
              <a:off x="1964682" y="1256171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8" name="TextBox 37"/>
          <p:cNvSpPr txBox="1">
            <a:spLocks noChangeArrowheads="1"/>
          </p:cNvSpPr>
          <p:nvPr/>
        </p:nvSpPr>
        <p:spPr bwMode="auto">
          <a:xfrm>
            <a:off x="3765682" y="1394438"/>
            <a:ext cx="6684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000" b="1" i="1" noProof="1" smtClean="0">
                <a:solidFill>
                  <a:prstClr val="black"/>
                </a:solidFill>
              </a:rPr>
              <a:t>X-ray Spec.</a:t>
            </a:r>
            <a:endParaRPr lang="sv-SE" sz="1000" b="1" i="1" noProof="1">
              <a:solidFill>
                <a:prstClr val="black"/>
              </a:solidFill>
            </a:endParaRPr>
          </a:p>
        </p:txBody>
      </p:sp>
      <p:sp>
        <p:nvSpPr>
          <p:cNvPr id="290" name="TextBox 37"/>
          <p:cNvSpPr txBox="1">
            <a:spLocks noChangeArrowheads="1"/>
          </p:cNvSpPr>
          <p:nvPr/>
        </p:nvSpPr>
        <p:spPr bwMode="auto">
          <a:xfrm>
            <a:off x="4363124" y="3903868"/>
            <a:ext cx="7420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000" b="1" i="1" noProof="1" smtClean="0">
                <a:solidFill>
                  <a:prstClr val="black"/>
                </a:solidFill>
              </a:rPr>
              <a:t>X-ray PCS</a:t>
            </a:r>
            <a:endParaRPr lang="sv-SE" sz="1000" b="1" i="1" noProof="1">
              <a:solidFill>
                <a:prstClr val="black"/>
              </a:solidFill>
            </a:endParaRPr>
          </a:p>
        </p:txBody>
      </p:sp>
      <p:sp>
        <p:nvSpPr>
          <p:cNvPr id="302" name="TextBox 31"/>
          <p:cNvSpPr txBox="1">
            <a:spLocks noChangeArrowheads="1"/>
          </p:cNvSpPr>
          <p:nvPr/>
        </p:nvSpPr>
        <p:spPr bwMode="auto">
          <a:xfrm>
            <a:off x="1203107" y="397937"/>
            <a:ext cx="20126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noProof="1" smtClean="0">
                <a:solidFill>
                  <a:srgbClr val="000000"/>
                </a:solidFill>
              </a:rPr>
              <a:t>Wavevector </a:t>
            </a:r>
            <a:r>
              <a:rPr lang="sv-SE" sz="1800" noProof="1" smtClean="0">
                <a:solidFill>
                  <a:srgbClr val="000000"/>
                </a:solidFill>
              </a:rPr>
              <a:t>Q </a:t>
            </a:r>
            <a:r>
              <a:rPr lang="en-US" sz="1800" noProof="1" smtClean="0">
                <a:solidFill>
                  <a:srgbClr val="000000"/>
                </a:solidFill>
              </a:rPr>
              <a:t>[Å</a:t>
            </a:r>
            <a:r>
              <a:rPr lang="en-US" sz="1800" baseline="30000" noProof="1" smtClean="0">
                <a:solidFill>
                  <a:srgbClr val="000000"/>
                </a:solidFill>
              </a:rPr>
              <a:t>-1</a:t>
            </a:r>
            <a:r>
              <a:rPr lang="en-US" sz="1800" noProof="1" smtClean="0">
                <a:solidFill>
                  <a:srgbClr val="000000"/>
                </a:solidFill>
              </a:rPr>
              <a:t>]</a:t>
            </a:r>
            <a:endParaRPr lang="en-US" sz="1800" noProof="1">
              <a:solidFill>
                <a:srgbClr val="000000"/>
              </a:solidFill>
            </a:endParaRPr>
          </a:p>
        </p:txBody>
      </p:sp>
      <p:sp>
        <p:nvSpPr>
          <p:cNvPr id="303" name="TextBox 29"/>
          <p:cNvSpPr txBox="1">
            <a:spLocks noChangeArrowheads="1"/>
          </p:cNvSpPr>
          <p:nvPr/>
        </p:nvSpPr>
        <p:spPr bwMode="auto">
          <a:xfrm>
            <a:off x="1282260" y="4116834"/>
            <a:ext cx="5110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-3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304" name="TextBox 23"/>
          <p:cNvSpPr txBox="1">
            <a:spLocks noChangeArrowheads="1"/>
          </p:cNvSpPr>
          <p:nvPr/>
        </p:nvSpPr>
        <p:spPr bwMode="auto">
          <a:xfrm>
            <a:off x="5382946" y="5569611"/>
            <a:ext cx="131233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X-rays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310" name="TextBox 23"/>
          <p:cNvSpPr txBox="1">
            <a:spLocks noChangeArrowheads="1"/>
          </p:cNvSpPr>
          <p:nvPr/>
        </p:nvSpPr>
        <p:spPr bwMode="auto">
          <a:xfrm>
            <a:off x="5621447" y="5915725"/>
            <a:ext cx="131233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NMR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311" name="TextBox 23"/>
          <p:cNvSpPr txBox="1">
            <a:spLocks noChangeArrowheads="1"/>
          </p:cNvSpPr>
          <p:nvPr/>
        </p:nvSpPr>
        <p:spPr bwMode="auto">
          <a:xfrm>
            <a:off x="2466316" y="6173812"/>
            <a:ext cx="1496980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Optical Nanoscopy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312" name="TextBox 23"/>
          <p:cNvSpPr txBox="1">
            <a:spLocks noChangeArrowheads="1"/>
          </p:cNvSpPr>
          <p:nvPr/>
        </p:nvSpPr>
        <p:spPr bwMode="auto">
          <a:xfrm>
            <a:off x="4060877" y="6175546"/>
            <a:ext cx="1496980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Electron Microscopy</a:t>
            </a:r>
            <a:endParaRPr lang="sv-SE" sz="1200" i="1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71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Rectangle 286"/>
          <p:cNvSpPr/>
          <p:nvPr/>
        </p:nvSpPr>
        <p:spPr>
          <a:xfrm>
            <a:off x="3422442" y="807140"/>
            <a:ext cx="2303151" cy="1786120"/>
          </a:xfrm>
          <a:prstGeom prst="rect">
            <a:avLst/>
          </a:prstGeom>
          <a:solidFill>
            <a:schemeClr val="bg1">
              <a:lumMod val="95000"/>
              <a:alpha val="11000"/>
            </a:schemeClr>
          </a:solidFill>
          <a:ln w="6350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9" name="Rectangle 288"/>
          <p:cNvSpPr/>
          <p:nvPr/>
        </p:nvSpPr>
        <p:spPr>
          <a:xfrm>
            <a:off x="3517928" y="2262433"/>
            <a:ext cx="1882555" cy="2140903"/>
          </a:xfrm>
          <a:prstGeom prst="rect">
            <a:avLst/>
          </a:prstGeom>
          <a:solidFill>
            <a:schemeClr val="bg1">
              <a:lumMod val="95000"/>
              <a:alpha val="11000"/>
            </a:schemeClr>
          </a:solidFill>
          <a:ln w="6350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6" name="Parallelogram 295"/>
          <p:cNvSpPr/>
          <p:nvPr/>
        </p:nvSpPr>
        <p:spPr>
          <a:xfrm rot="10800000">
            <a:off x="3305148" y="121997"/>
            <a:ext cx="2475963" cy="697521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7" name="Parallelogram 296"/>
          <p:cNvSpPr/>
          <p:nvPr/>
        </p:nvSpPr>
        <p:spPr>
          <a:xfrm rot="10800000">
            <a:off x="2203041" y="121997"/>
            <a:ext cx="2475963" cy="697521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8" name="Parallelogram 297"/>
          <p:cNvSpPr/>
          <p:nvPr/>
        </p:nvSpPr>
        <p:spPr>
          <a:xfrm rot="10800000">
            <a:off x="4430120" y="121997"/>
            <a:ext cx="2475963" cy="697521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9" name="Parallelogram 298"/>
          <p:cNvSpPr/>
          <p:nvPr/>
        </p:nvSpPr>
        <p:spPr>
          <a:xfrm rot="10800000">
            <a:off x="5563451" y="121997"/>
            <a:ext cx="2475963" cy="697521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0" name="Parallelogram 299"/>
          <p:cNvSpPr/>
          <p:nvPr/>
        </p:nvSpPr>
        <p:spPr>
          <a:xfrm rot="10800000">
            <a:off x="6667775" y="121992"/>
            <a:ext cx="2353458" cy="697521"/>
          </a:xfrm>
          <a:prstGeom prst="parallelogram">
            <a:avLst>
              <a:gd name="adj" fmla="val 27867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463022" y="807141"/>
            <a:ext cx="1628493" cy="1442090"/>
          </a:xfrm>
          <a:prstGeom prst="rect">
            <a:avLst/>
          </a:prstGeom>
          <a:solidFill>
            <a:schemeClr val="tx2">
              <a:lumMod val="20000"/>
              <a:lumOff val="80000"/>
              <a:alpha val="13000"/>
            </a:schemeClr>
          </a:solidFill>
          <a:ln w="6350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3806786" y="836688"/>
            <a:ext cx="1111629" cy="1412542"/>
          </a:xfrm>
          <a:prstGeom prst="rect">
            <a:avLst/>
          </a:prstGeom>
          <a:solidFill>
            <a:schemeClr val="bg1">
              <a:lumMod val="95000"/>
              <a:alpha val="11000"/>
            </a:schemeClr>
          </a:solidFill>
          <a:ln w="6350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9" name="Rectangle 258"/>
          <p:cNvSpPr/>
          <p:nvPr/>
        </p:nvSpPr>
        <p:spPr>
          <a:xfrm>
            <a:off x="197846" y="941534"/>
            <a:ext cx="143996" cy="3455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1" name="Parallelogram 260"/>
          <p:cNvSpPr>
            <a:spLocks noChangeAspect="1"/>
          </p:cNvSpPr>
          <p:nvPr/>
        </p:nvSpPr>
        <p:spPr>
          <a:xfrm rot="10800000">
            <a:off x="186190" y="116048"/>
            <a:ext cx="2443798" cy="827998"/>
          </a:xfrm>
          <a:prstGeom prst="parallelogram">
            <a:avLst>
              <a:gd name="adj" fmla="val 2756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7" name="Rectangle 256"/>
          <p:cNvSpPr/>
          <p:nvPr/>
        </p:nvSpPr>
        <p:spPr>
          <a:xfrm>
            <a:off x="939466" y="945766"/>
            <a:ext cx="540000" cy="3445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9" name="Parallelogram 308"/>
          <p:cNvSpPr/>
          <p:nvPr/>
        </p:nvSpPr>
        <p:spPr>
          <a:xfrm rot="10800000">
            <a:off x="942735" y="116034"/>
            <a:ext cx="2824932" cy="830500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63" name="Straight Connector 262"/>
          <p:cNvCxnSpPr/>
          <p:nvPr/>
        </p:nvCxnSpPr>
        <p:spPr>
          <a:xfrm>
            <a:off x="5955692" y="1922696"/>
            <a:ext cx="319" cy="2291001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Snip Diagonal Corner Rectangle 191"/>
          <p:cNvSpPr>
            <a:spLocks/>
          </p:cNvSpPr>
          <p:nvPr/>
        </p:nvSpPr>
        <p:spPr bwMode="auto">
          <a:xfrm>
            <a:off x="3352304" y="4854339"/>
            <a:ext cx="1834145" cy="550673"/>
          </a:xfrm>
          <a:custGeom>
            <a:avLst/>
            <a:gdLst>
              <a:gd name="T0" fmla="*/ 0 w 2033588"/>
              <a:gd name="T1" fmla="*/ 0 h 898525"/>
              <a:gd name="T2" fmla="*/ 1883831 w 2033588"/>
              <a:gd name="T3" fmla="*/ 0 h 898525"/>
              <a:gd name="T4" fmla="*/ 2033588 w 2033588"/>
              <a:gd name="T5" fmla="*/ 149757 h 898525"/>
              <a:gd name="T6" fmla="*/ 2033588 w 2033588"/>
              <a:gd name="T7" fmla="*/ 898525 h 898525"/>
              <a:gd name="T8" fmla="*/ 2033588 w 2033588"/>
              <a:gd name="T9" fmla="*/ 898525 h 898525"/>
              <a:gd name="T10" fmla="*/ 149757 w 2033588"/>
              <a:gd name="T11" fmla="*/ 898525 h 898525"/>
              <a:gd name="T12" fmla="*/ 0 w 2033588"/>
              <a:gd name="T13" fmla="*/ 748768 h 898525"/>
              <a:gd name="T14" fmla="*/ 0 w 2033588"/>
              <a:gd name="T15" fmla="*/ 0 h 8985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33588" h="898525">
                <a:moveTo>
                  <a:pt x="0" y="0"/>
                </a:moveTo>
                <a:lnTo>
                  <a:pt x="1883831" y="0"/>
                </a:lnTo>
                <a:lnTo>
                  <a:pt x="2033588" y="149757"/>
                </a:lnTo>
                <a:lnTo>
                  <a:pt x="2033588" y="898525"/>
                </a:lnTo>
                <a:lnTo>
                  <a:pt x="149757" y="898525"/>
                </a:lnTo>
                <a:lnTo>
                  <a:pt x="0" y="748768"/>
                </a:lnTo>
                <a:lnTo>
                  <a:pt x="0" y="0"/>
                </a:lnTo>
                <a:close/>
              </a:path>
            </a:pathLst>
          </a:custGeom>
          <a:solidFill>
            <a:srgbClr val="CCC1DA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5473740" y="2148058"/>
            <a:ext cx="0" cy="2087999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 flipH="1">
            <a:off x="5698798" y="2067058"/>
            <a:ext cx="0" cy="2162714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2053579" y="850188"/>
            <a:ext cx="1109454" cy="3540654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  <a:alpha val="11000"/>
            </a:schemeClr>
          </a:solidFill>
          <a:ln w="6350" cmpd="sng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sv-SE" sz="1400" noProof="1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ounded Rectangle 21"/>
          <p:cNvSpPr>
            <a:spLocks noChangeArrowheads="1"/>
          </p:cNvSpPr>
          <p:nvPr/>
        </p:nvSpPr>
        <p:spPr bwMode="auto">
          <a:xfrm>
            <a:off x="3163035" y="861782"/>
            <a:ext cx="153767" cy="3527999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  <a:alpha val="10000"/>
            </a:schemeClr>
          </a:solidFill>
          <a:ln w="6350" cmpd="sng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sv-SE" noProof="1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Parallelogram 24"/>
          <p:cNvSpPr/>
          <p:nvPr/>
        </p:nvSpPr>
        <p:spPr>
          <a:xfrm rot="5400000" flipV="1">
            <a:off x="7418362" y="2947688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7" name="Parallelogram 196"/>
          <p:cNvSpPr/>
          <p:nvPr/>
        </p:nvSpPr>
        <p:spPr>
          <a:xfrm rot="5400000" flipV="1">
            <a:off x="7418362" y="2338534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8" name="Parallelogram 197"/>
          <p:cNvSpPr/>
          <p:nvPr/>
        </p:nvSpPr>
        <p:spPr>
          <a:xfrm rot="5400000" flipV="1">
            <a:off x="7418362" y="1729381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0" name="Parallelogram 199"/>
          <p:cNvSpPr/>
          <p:nvPr/>
        </p:nvSpPr>
        <p:spPr>
          <a:xfrm rot="5400000" flipV="1">
            <a:off x="7418362" y="1120228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2" name="Parallelogram 201"/>
          <p:cNvSpPr/>
          <p:nvPr/>
        </p:nvSpPr>
        <p:spPr>
          <a:xfrm rot="5400000" flipV="1">
            <a:off x="7418362" y="511075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>
            <a:off x="3318032" y="2331579"/>
            <a:ext cx="1697303" cy="1583740"/>
          </a:xfrm>
          <a:custGeom>
            <a:avLst/>
            <a:gdLst>
              <a:gd name="T0" fmla="*/ 5993 w 2448148"/>
              <a:gd name="T1" fmla="*/ 262584 h 2398106"/>
              <a:gd name="T2" fmla="*/ 575271 w 2448148"/>
              <a:gd name="T3" fmla="*/ 0 h 2398106"/>
              <a:gd name="T4" fmla="*/ 1749783 w 2448148"/>
              <a:gd name="T5" fmla="*/ 11416 h 2398106"/>
              <a:gd name="T6" fmla="*/ 1755775 w 2448148"/>
              <a:gd name="T7" fmla="*/ 1438507 h 2398106"/>
              <a:gd name="T8" fmla="*/ 1312337 w 2448148"/>
              <a:gd name="T9" fmla="*/ 1638300 h 2398106"/>
              <a:gd name="T10" fmla="*/ 0 w 2448148"/>
              <a:gd name="T11" fmla="*/ 1632591 h 2398106"/>
              <a:gd name="T12" fmla="*/ 5993 w 2448148"/>
              <a:gd name="T13" fmla="*/ 262584 h 23981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48148" h="2398106">
                <a:moveTo>
                  <a:pt x="8356" y="384365"/>
                </a:moveTo>
                <a:lnTo>
                  <a:pt x="802124" y="0"/>
                </a:lnTo>
                <a:lnTo>
                  <a:pt x="2439793" y="16711"/>
                </a:lnTo>
                <a:lnTo>
                  <a:pt x="2448148" y="2105654"/>
                </a:lnTo>
                <a:lnTo>
                  <a:pt x="1829845" y="2398106"/>
                </a:lnTo>
                <a:lnTo>
                  <a:pt x="0" y="2389750"/>
                </a:lnTo>
                <a:cubicBezTo>
                  <a:pt x="2785" y="1721288"/>
                  <a:pt x="5571" y="1052827"/>
                  <a:pt x="8356" y="384365"/>
                </a:cubicBezTo>
                <a:close/>
              </a:path>
            </a:pathLst>
          </a:custGeom>
          <a:solidFill>
            <a:srgbClr val="FFFF00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040469" y="828664"/>
            <a:ext cx="5052757" cy="3583703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8194" y="4427262"/>
            <a:ext cx="7857314" cy="72000"/>
            <a:chOff x="350053" y="4394976"/>
            <a:chExt cx="7857314" cy="720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084897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156238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717475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278712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839949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401186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962423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523660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472527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50053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11290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033764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595001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646134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207367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40" name="TextBox 23"/>
          <p:cNvSpPr txBox="1">
            <a:spLocks noChangeArrowheads="1"/>
          </p:cNvSpPr>
          <p:nvPr/>
        </p:nvSpPr>
        <p:spPr bwMode="auto">
          <a:xfrm>
            <a:off x="7442382" y="4107065"/>
            <a:ext cx="5935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-14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1" name="TextBox 25"/>
          <p:cNvSpPr txBox="1">
            <a:spLocks noChangeArrowheads="1"/>
          </p:cNvSpPr>
          <p:nvPr/>
        </p:nvSpPr>
        <p:spPr bwMode="auto">
          <a:xfrm>
            <a:off x="5748887" y="4107065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2" name="TextBox 26"/>
          <p:cNvSpPr txBox="1">
            <a:spLocks noChangeArrowheads="1"/>
          </p:cNvSpPr>
          <p:nvPr/>
        </p:nvSpPr>
        <p:spPr bwMode="auto">
          <a:xfrm>
            <a:off x="4649845" y="4107065"/>
            <a:ext cx="5263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-9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3" name="TextBox 27"/>
          <p:cNvSpPr txBox="1">
            <a:spLocks noChangeArrowheads="1"/>
          </p:cNvSpPr>
          <p:nvPr/>
        </p:nvSpPr>
        <p:spPr bwMode="auto">
          <a:xfrm>
            <a:off x="3528521" y="4107065"/>
            <a:ext cx="5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-7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4" name="TextBox 29"/>
          <p:cNvSpPr txBox="1">
            <a:spLocks noChangeArrowheads="1"/>
          </p:cNvSpPr>
          <p:nvPr/>
        </p:nvSpPr>
        <p:spPr bwMode="auto">
          <a:xfrm>
            <a:off x="720904" y="4115102"/>
            <a:ext cx="5110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5" name="TextBox 30"/>
          <p:cNvSpPr txBox="1">
            <a:spLocks noChangeArrowheads="1"/>
          </p:cNvSpPr>
          <p:nvPr/>
        </p:nvSpPr>
        <p:spPr bwMode="auto">
          <a:xfrm>
            <a:off x="161788" y="4107065"/>
            <a:ext cx="6936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43" name="Snip Diagonal Corner Rectangle 42"/>
          <p:cNvSpPr>
            <a:spLocks/>
          </p:cNvSpPr>
          <p:nvPr/>
        </p:nvSpPr>
        <p:spPr bwMode="auto">
          <a:xfrm>
            <a:off x="7318218" y="4820655"/>
            <a:ext cx="1187805" cy="335706"/>
          </a:xfrm>
          <a:custGeom>
            <a:avLst/>
            <a:gdLst>
              <a:gd name="T0" fmla="*/ 0 w 1228725"/>
              <a:gd name="T1" fmla="*/ 0 h 677863"/>
              <a:gd name="T2" fmla="*/ 1115746 w 1228725"/>
              <a:gd name="T3" fmla="*/ 0 h 677863"/>
              <a:gd name="T4" fmla="*/ 1228725 w 1228725"/>
              <a:gd name="T5" fmla="*/ 112979 h 677863"/>
              <a:gd name="T6" fmla="*/ 1228725 w 1228725"/>
              <a:gd name="T7" fmla="*/ 677863 h 677863"/>
              <a:gd name="T8" fmla="*/ 1228725 w 1228725"/>
              <a:gd name="T9" fmla="*/ 677863 h 677863"/>
              <a:gd name="T10" fmla="*/ 112979 w 1228725"/>
              <a:gd name="T11" fmla="*/ 677863 h 677863"/>
              <a:gd name="T12" fmla="*/ 0 w 1228725"/>
              <a:gd name="T13" fmla="*/ 564884 h 677863"/>
              <a:gd name="T14" fmla="*/ 0 w 1228725"/>
              <a:gd name="T15" fmla="*/ 0 h 67786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28725" h="677863">
                <a:moveTo>
                  <a:pt x="0" y="0"/>
                </a:moveTo>
                <a:lnTo>
                  <a:pt x="1115746" y="0"/>
                </a:lnTo>
                <a:lnTo>
                  <a:pt x="1228725" y="112979"/>
                </a:lnTo>
                <a:lnTo>
                  <a:pt x="1228725" y="677863"/>
                </a:lnTo>
                <a:lnTo>
                  <a:pt x="112979" y="677863"/>
                </a:lnTo>
                <a:lnTo>
                  <a:pt x="0" y="564884"/>
                </a:lnTo>
                <a:lnTo>
                  <a:pt x="0" y="0"/>
                </a:lnTo>
                <a:close/>
              </a:path>
            </a:pathLst>
          </a:custGeom>
          <a:solidFill>
            <a:srgbClr val="C4BD97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96839" y="4417008"/>
            <a:ext cx="8431266" cy="0"/>
          </a:xfrm>
          <a:prstGeom prst="line">
            <a:avLst/>
          </a:prstGeom>
          <a:ln w="25400" cmpd="sng"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62" name="TextBox 94"/>
          <p:cNvSpPr txBox="1">
            <a:spLocks noChangeArrowheads="1"/>
          </p:cNvSpPr>
          <p:nvPr/>
        </p:nvSpPr>
        <p:spPr bwMode="auto">
          <a:xfrm rot="16200000">
            <a:off x="5956639" y="2295663"/>
            <a:ext cx="16292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noProof="1" smtClean="0">
                <a:solidFill>
                  <a:srgbClr val="000000"/>
                </a:solidFill>
              </a:rPr>
              <a:t>Time [s]</a:t>
            </a:r>
            <a:endParaRPr lang="en-US" sz="2000" noProof="1">
              <a:solidFill>
                <a:srgbClr val="000000"/>
              </a:solidFill>
            </a:endParaRPr>
          </a:p>
        </p:txBody>
      </p:sp>
      <p:sp>
        <p:nvSpPr>
          <p:cNvPr id="13372" name="TextBox 107"/>
          <p:cNvSpPr txBox="1">
            <a:spLocks noChangeArrowheads="1"/>
          </p:cNvSpPr>
          <p:nvPr/>
        </p:nvSpPr>
        <p:spPr bwMode="auto">
          <a:xfrm>
            <a:off x="7118270" y="1816554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73" name="TextBox 108"/>
          <p:cNvSpPr txBox="1">
            <a:spLocks noChangeArrowheads="1"/>
          </p:cNvSpPr>
          <p:nvPr/>
        </p:nvSpPr>
        <p:spPr bwMode="auto">
          <a:xfrm>
            <a:off x="7118270" y="2712815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-9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75" name="TextBox 110"/>
          <p:cNvSpPr txBox="1">
            <a:spLocks noChangeArrowheads="1"/>
          </p:cNvSpPr>
          <p:nvPr/>
        </p:nvSpPr>
        <p:spPr bwMode="auto">
          <a:xfrm>
            <a:off x="7118270" y="892275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-15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76" name="TextBox 111"/>
          <p:cNvSpPr txBox="1">
            <a:spLocks noChangeArrowheads="1"/>
          </p:cNvSpPr>
          <p:nvPr/>
        </p:nvSpPr>
        <p:spPr bwMode="auto">
          <a:xfrm>
            <a:off x="7118270" y="3611616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-6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98" name="TextBox 113"/>
          <p:cNvSpPr txBox="1">
            <a:spLocks noChangeArrowheads="1"/>
          </p:cNvSpPr>
          <p:nvPr/>
        </p:nvSpPr>
        <p:spPr bwMode="auto">
          <a:xfrm>
            <a:off x="1484495" y="2893493"/>
            <a:ext cx="50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-3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99" name="TextBox 114"/>
          <p:cNvSpPr txBox="1">
            <a:spLocks noChangeArrowheads="1"/>
          </p:cNvSpPr>
          <p:nvPr/>
        </p:nvSpPr>
        <p:spPr bwMode="auto">
          <a:xfrm>
            <a:off x="1484495" y="2016521"/>
            <a:ext cx="50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500" name="TextBox 115"/>
          <p:cNvSpPr txBox="1">
            <a:spLocks noChangeArrowheads="1"/>
          </p:cNvSpPr>
          <p:nvPr/>
        </p:nvSpPr>
        <p:spPr bwMode="auto">
          <a:xfrm>
            <a:off x="1484495" y="1082983"/>
            <a:ext cx="50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3501" name="TextBox 116"/>
          <p:cNvSpPr txBox="1">
            <a:spLocks noChangeArrowheads="1"/>
          </p:cNvSpPr>
          <p:nvPr/>
        </p:nvSpPr>
        <p:spPr bwMode="auto">
          <a:xfrm>
            <a:off x="1484495" y="3816269"/>
            <a:ext cx="50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-6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93" name="TextBox 43"/>
          <p:cNvSpPr txBox="1">
            <a:spLocks noChangeArrowheads="1"/>
          </p:cNvSpPr>
          <p:nvPr/>
        </p:nvSpPr>
        <p:spPr bwMode="auto">
          <a:xfrm>
            <a:off x="7327879" y="4807723"/>
            <a:ext cx="115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Particle Physics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sp>
        <p:nvSpPr>
          <p:cNvPr id="13394" name="TextBox 56"/>
          <p:cNvSpPr txBox="1">
            <a:spLocks noChangeArrowheads="1"/>
          </p:cNvSpPr>
          <p:nvPr/>
        </p:nvSpPr>
        <p:spPr bwMode="auto">
          <a:xfrm>
            <a:off x="3601004" y="3137443"/>
            <a:ext cx="105429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noProof="1" smtClean="0">
                <a:solidFill>
                  <a:srgbClr val="000000"/>
                </a:solidFill>
                <a:latin typeface="Arial" charset="0"/>
              </a:rPr>
              <a:t>Spin-echo</a:t>
            </a:r>
            <a:endParaRPr lang="en-US" sz="1100" b="1" noProof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8" name="Snip Diagonal Corner Rectangle 187"/>
          <p:cNvSpPr>
            <a:spLocks/>
          </p:cNvSpPr>
          <p:nvPr/>
        </p:nvSpPr>
        <p:spPr bwMode="auto">
          <a:xfrm>
            <a:off x="122929" y="4609305"/>
            <a:ext cx="2811445" cy="422727"/>
          </a:xfrm>
          <a:custGeom>
            <a:avLst/>
            <a:gdLst>
              <a:gd name="T0" fmla="*/ 0 w 2908300"/>
              <a:gd name="T1" fmla="*/ 0 h 547687"/>
              <a:gd name="T2" fmla="*/ 2817017 w 2908300"/>
              <a:gd name="T3" fmla="*/ 0 h 547687"/>
              <a:gd name="T4" fmla="*/ 2908300 w 2908300"/>
              <a:gd name="T5" fmla="*/ 91283 h 547687"/>
              <a:gd name="T6" fmla="*/ 2908300 w 2908300"/>
              <a:gd name="T7" fmla="*/ 547687 h 547687"/>
              <a:gd name="T8" fmla="*/ 2908300 w 2908300"/>
              <a:gd name="T9" fmla="*/ 547687 h 547687"/>
              <a:gd name="T10" fmla="*/ 91283 w 2908300"/>
              <a:gd name="T11" fmla="*/ 547687 h 547687"/>
              <a:gd name="T12" fmla="*/ 0 w 2908300"/>
              <a:gd name="T13" fmla="*/ 456404 h 547687"/>
              <a:gd name="T14" fmla="*/ 0 w 2908300"/>
              <a:gd name="T15" fmla="*/ 0 h 5476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08300" h="547687">
                <a:moveTo>
                  <a:pt x="0" y="0"/>
                </a:moveTo>
                <a:lnTo>
                  <a:pt x="2817017" y="0"/>
                </a:lnTo>
                <a:lnTo>
                  <a:pt x="2908300" y="91283"/>
                </a:lnTo>
                <a:lnTo>
                  <a:pt x="2908300" y="547687"/>
                </a:lnTo>
                <a:lnTo>
                  <a:pt x="91283" y="547687"/>
                </a:lnTo>
                <a:lnTo>
                  <a:pt x="0" y="456404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429" name="TextBox 226"/>
          <p:cNvSpPr txBox="1">
            <a:spLocks noChangeArrowheads="1"/>
          </p:cNvSpPr>
          <p:nvPr/>
        </p:nvSpPr>
        <p:spPr bwMode="auto">
          <a:xfrm>
            <a:off x="454592" y="4673558"/>
            <a:ext cx="7442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Imaging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sp>
        <p:nvSpPr>
          <p:cNvPr id="13431" name="TextBox 228"/>
          <p:cNvSpPr txBox="1">
            <a:spLocks noChangeArrowheads="1"/>
          </p:cNvSpPr>
          <p:nvPr/>
        </p:nvSpPr>
        <p:spPr bwMode="auto">
          <a:xfrm>
            <a:off x="3383677" y="5105294"/>
            <a:ext cx="11356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Reflectometry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sp>
        <p:nvSpPr>
          <p:cNvPr id="13449" name="TextBox 3"/>
          <p:cNvSpPr txBox="1">
            <a:spLocks noChangeArrowheads="1"/>
          </p:cNvSpPr>
          <p:nvPr/>
        </p:nvSpPr>
        <p:spPr bwMode="auto">
          <a:xfrm>
            <a:off x="5220973" y="4107065"/>
            <a:ext cx="7489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-10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50" name="TextBox 18"/>
          <p:cNvSpPr txBox="1">
            <a:spLocks noChangeArrowheads="1"/>
          </p:cNvSpPr>
          <p:nvPr/>
        </p:nvSpPr>
        <p:spPr bwMode="auto">
          <a:xfrm>
            <a:off x="6319526" y="4107065"/>
            <a:ext cx="7059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51" name="TextBox 24"/>
          <p:cNvSpPr txBox="1">
            <a:spLocks noChangeArrowheads="1"/>
          </p:cNvSpPr>
          <p:nvPr/>
        </p:nvSpPr>
        <p:spPr bwMode="auto">
          <a:xfrm>
            <a:off x="8002278" y="4107065"/>
            <a:ext cx="6519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-15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60" name="TextBox 18"/>
          <p:cNvSpPr txBox="1">
            <a:spLocks noChangeArrowheads="1"/>
          </p:cNvSpPr>
          <p:nvPr/>
        </p:nvSpPr>
        <p:spPr bwMode="auto">
          <a:xfrm>
            <a:off x="4085100" y="4099392"/>
            <a:ext cx="5094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-8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64" name="TextBox 35"/>
          <p:cNvSpPr txBox="1">
            <a:spLocks noChangeArrowheads="1"/>
          </p:cNvSpPr>
          <p:nvPr/>
        </p:nvSpPr>
        <p:spPr bwMode="auto">
          <a:xfrm>
            <a:off x="2047357" y="1648668"/>
            <a:ext cx="11095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sv-SE" sz="1200" b="1" noProof="1" smtClean="0">
              <a:solidFill>
                <a:srgbClr val="000000"/>
              </a:solidFill>
            </a:endParaRP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sv-SE" sz="1200" noProof="1">
              <a:solidFill>
                <a:srgbClr val="000000"/>
              </a:solidFill>
            </a:endParaRPr>
          </a:p>
        </p:txBody>
      </p:sp>
      <p:sp>
        <p:nvSpPr>
          <p:cNvPr id="13466" name="TextBox 12"/>
          <p:cNvSpPr txBox="1">
            <a:spLocks noChangeArrowheads="1"/>
          </p:cNvSpPr>
          <p:nvPr/>
        </p:nvSpPr>
        <p:spPr bwMode="auto">
          <a:xfrm>
            <a:off x="2404925" y="4107065"/>
            <a:ext cx="5038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-5</a:t>
            </a:r>
          </a:p>
        </p:txBody>
      </p:sp>
      <p:sp>
        <p:nvSpPr>
          <p:cNvPr id="13468" name="TextBox 22"/>
          <p:cNvSpPr txBox="1">
            <a:spLocks noChangeArrowheads="1"/>
          </p:cNvSpPr>
          <p:nvPr/>
        </p:nvSpPr>
        <p:spPr bwMode="auto">
          <a:xfrm rot="16200000">
            <a:off x="2661104" y="2644174"/>
            <a:ext cx="11413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100" i="1" noProof="1">
                <a:solidFill>
                  <a:srgbClr val="000000"/>
                </a:solidFill>
              </a:rPr>
              <a:t>V</a:t>
            </a:r>
            <a:r>
              <a:rPr lang="sv-SE" sz="1100" i="1" noProof="1" smtClean="0">
                <a:solidFill>
                  <a:srgbClr val="000000"/>
                </a:solidFill>
              </a:rPr>
              <a:t>isible   </a:t>
            </a:r>
            <a:r>
              <a:rPr lang="sv-SE" sz="1100" i="1" noProof="1">
                <a:solidFill>
                  <a:srgbClr val="000000"/>
                </a:solidFill>
              </a:rPr>
              <a:t>L</a:t>
            </a:r>
            <a:r>
              <a:rPr lang="sv-SE" sz="1100" i="1" noProof="1" smtClean="0">
                <a:solidFill>
                  <a:srgbClr val="000000"/>
                </a:solidFill>
              </a:rPr>
              <a:t>ight</a:t>
            </a:r>
            <a:endParaRPr lang="sv-SE" sz="1100" i="1" noProof="1">
              <a:solidFill>
                <a:srgbClr val="000000"/>
              </a:solidFill>
            </a:endParaRPr>
          </a:p>
        </p:txBody>
      </p:sp>
      <p:sp>
        <p:nvSpPr>
          <p:cNvPr id="13469" name="TextBox 23"/>
          <p:cNvSpPr txBox="1">
            <a:spLocks noChangeArrowheads="1"/>
          </p:cNvSpPr>
          <p:nvPr/>
        </p:nvSpPr>
        <p:spPr bwMode="auto">
          <a:xfrm>
            <a:off x="2103967" y="1590352"/>
            <a:ext cx="1037166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Infrared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Light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FTIR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Raman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Brillouin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Dynamic Light Scattering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Laser PCS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13470" name="TextBox 27"/>
          <p:cNvSpPr txBox="1">
            <a:spLocks noChangeArrowheads="1"/>
          </p:cNvSpPr>
          <p:nvPr/>
        </p:nvSpPr>
        <p:spPr bwMode="auto">
          <a:xfrm>
            <a:off x="2956104" y="4107065"/>
            <a:ext cx="5340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-6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86" name="TextBox 37"/>
          <p:cNvSpPr txBox="1">
            <a:spLocks noChangeArrowheads="1"/>
          </p:cNvSpPr>
          <p:nvPr/>
        </p:nvSpPr>
        <p:spPr bwMode="auto">
          <a:xfrm>
            <a:off x="4541731" y="1041675"/>
            <a:ext cx="16681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000" b="1" i="1" noProof="1" smtClean="0">
                <a:solidFill>
                  <a:prstClr val="black"/>
                </a:solidFill>
              </a:rPr>
              <a:t>Inelastic X-ray Scattering</a:t>
            </a:r>
            <a:endParaRPr lang="sv-SE" sz="1000" b="1" i="1" noProof="1">
              <a:solidFill>
                <a:prstClr val="black"/>
              </a:solidFill>
            </a:endParaRPr>
          </a:p>
        </p:txBody>
      </p:sp>
      <p:sp>
        <p:nvSpPr>
          <p:cNvPr id="204" name="TextBox 65"/>
          <p:cNvSpPr txBox="1">
            <a:spLocks noChangeArrowheads="1"/>
          </p:cNvSpPr>
          <p:nvPr/>
        </p:nvSpPr>
        <p:spPr bwMode="auto">
          <a:xfrm rot="20400000">
            <a:off x="7461490" y="944660"/>
            <a:ext cx="114926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hydrogen modes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15" name="TextBox 65"/>
          <p:cNvSpPr txBox="1">
            <a:spLocks noChangeArrowheads="1"/>
          </p:cNvSpPr>
          <p:nvPr/>
        </p:nvSpPr>
        <p:spPr bwMode="auto">
          <a:xfrm rot="20400000">
            <a:off x="7458832" y="1233898"/>
            <a:ext cx="1152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lattice vibrations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17" name="TextBox 65"/>
          <p:cNvSpPr txBox="1">
            <a:spLocks noChangeArrowheads="1"/>
          </p:cNvSpPr>
          <p:nvPr/>
        </p:nvSpPr>
        <p:spPr bwMode="auto">
          <a:xfrm rot="20400000">
            <a:off x="7458832" y="1548799"/>
            <a:ext cx="1152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spin dynamics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20" name="TextBox 65"/>
          <p:cNvSpPr txBox="1">
            <a:spLocks noChangeArrowheads="1"/>
          </p:cNvSpPr>
          <p:nvPr/>
        </p:nvSpPr>
        <p:spPr bwMode="auto">
          <a:xfrm rot="20400000">
            <a:off x="7354089" y="1860967"/>
            <a:ext cx="1260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rotational tunneling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22" name="TextBox 65"/>
          <p:cNvSpPr txBox="1">
            <a:spLocks noChangeArrowheads="1"/>
          </p:cNvSpPr>
          <p:nvPr/>
        </p:nvSpPr>
        <p:spPr bwMode="auto">
          <a:xfrm rot="20400000">
            <a:off x="7354089" y="2188249"/>
            <a:ext cx="1260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molecular diffusion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24" name="TextBox 65"/>
          <p:cNvSpPr txBox="1">
            <a:spLocks noChangeArrowheads="1"/>
          </p:cNvSpPr>
          <p:nvPr/>
        </p:nvSpPr>
        <p:spPr bwMode="auto">
          <a:xfrm rot="20400000">
            <a:off x="7432516" y="2498493"/>
            <a:ext cx="115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dynamics of macromolecules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26" name="TextBox 65"/>
          <p:cNvSpPr txBox="1">
            <a:spLocks noChangeArrowheads="1"/>
          </p:cNvSpPr>
          <p:nvPr/>
        </p:nvSpPr>
        <p:spPr bwMode="auto">
          <a:xfrm rot="20400000">
            <a:off x="7374071" y="3117702"/>
            <a:ext cx="12122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domain wall dynamics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7542269" y="307644"/>
            <a:ext cx="1446804" cy="522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5409437" y="3297422"/>
            <a:ext cx="112529" cy="345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5" name="TextBox 22"/>
          <p:cNvSpPr txBox="1">
            <a:spLocks noChangeArrowheads="1"/>
          </p:cNvSpPr>
          <p:nvPr/>
        </p:nvSpPr>
        <p:spPr bwMode="auto">
          <a:xfrm rot="16200000">
            <a:off x="5204737" y="3331727"/>
            <a:ext cx="50636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200" i="1" noProof="1" smtClean="0">
                <a:solidFill>
                  <a:srgbClr val="000000"/>
                </a:solidFill>
              </a:rPr>
              <a:t>NMR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5657517" y="3354134"/>
            <a:ext cx="112529" cy="287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5905597" y="2850454"/>
            <a:ext cx="122268" cy="9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6" name="TextBox 22"/>
          <p:cNvSpPr txBox="1">
            <a:spLocks noChangeArrowheads="1"/>
          </p:cNvSpPr>
          <p:nvPr/>
        </p:nvSpPr>
        <p:spPr bwMode="auto">
          <a:xfrm rot="16200000">
            <a:off x="5111995" y="3343844"/>
            <a:ext cx="1141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400" i="1" noProof="1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sv-SE" sz="1200" i="1" noProof="1" smtClean="0">
                <a:solidFill>
                  <a:srgbClr val="000000"/>
                </a:solidFill>
              </a:rPr>
              <a:t>SR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163" name="TextBox 22"/>
          <p:cNvSpPr txBox="1">
            <a:spLocks noChangeArrowheads="1"/>
          </p:cNvSpPr>
          <p:nvPr/>
        </p:nvSpPr>
        <p:spPr bwMode="auto">
          <a:xfrm rot="16200000">
            <a:off x="5271597" y="3189840"/>
            <a:ext cx="133851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200" i="1" noProof="1" smtClean="0">
                <a:solidFill>
                  <a:srgbClr val="000000"/>
                </a:solidFill>
              </a:rPr>
              <a:t>Dielectric Spec.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4312473" y="2493380"/>
            <a:ext cx="1315274" cy="683293"/>
          </a:xfrm>
          <a:prstGeom prst="rect">
            <a:avLst/>
          </a:prstGeom>
          <a:solidFill>
            <a:srgbClr val="FF6600">
              <a:alpha val="81000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 noProof="1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3350" name="TextBox 55"/>
          <p:cNvSpPr txBox="1">
            <a:spLocks noChangeArrowheads="1"/>
          </p:cNvSpPr>
          <p:nvPr/>
        </p:nvSpPr>
        <p:spPr bwMode="auto">
          <a:xfrm>
            <a:off x="4354717" y="2834073"/>
            <a:ext cx="128091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noProof="1" smtClean="0">
                <a:solidFill>
                  <a:srgbClr val="000000"/>
                </a:solidFill>
                <a:latin typeface="Arial" charset="0"/>
              </a:rPr>
              <a:t>Backscattering</a:t>
            </a:r>
            <a:endParaRPr lang="en-US" sz="1100" b="1" noProof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3" name="TextBox 37"/>
          <p:cNvSpPr txBox="1">
            <a:spLocks noChangeArrowheads="1"/>
          </p:cNvSpPr>
          <p:nvPr/>
        </p:nvSpPr>
        <p:spPr bwMode="auto">
          <a:xfrm>
            <a:off x="3474534" y="811563"/>
            <a:ext cx="22354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000" b="1" i="1" noProof="1" smtClean="0">
                <a:solidFill>
                  <a:prstClr val="black"/>
                </a:solidFill>
              </a:rPr>
              <a:t>UV &amp; X-ray FEL: Pump &amp; Probe studies</a:t>
            </a:r>
            <a:endParaRPr lang="sv-SE" sz="1000" b="1" i="1" noProof="1">
              <a:solidFill>
                <a:prstClr val="black"/>
              </a:solidFill>
            </a:endParaRPr>
          </a:p>
        </p:txBody>
      </p:sp>
      <p:sp>
        <p:nvSpPr>
          <p:cNvPr id="179" name="TextBox 65"/>
          <p:cNvSpPr txBox="1">
            <a:spLocks noChangeArrowheads="1"/>
          </p:cNvSpPr>
          <p:nvPr/>
        </p:nvSpPr>
        <p:spPr bwMode="auto">
          <a:xfrm rot="20400000">
            <a:off x="1946923" y="266161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texture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0" name="TextBox 65"/>
          <p:cNvSpPr txBox="1">
            <a:spLocks noChangeArrowheads="1"/>
          </p:cNvSpPr>
          <p:nvPr/>
        </p:nvSpPr>
        <p:spPr bwMode="auto">
          <a:xfrm rot="20400000">
            <a:off x="1267204" y="212351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industrial components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1" name="TextBox 65"/>
          <p:cNvSpPr txBox="1">
            <a:spLocks noChangeArrowheads="1"/>
          </p:cNvSpPr>
          <p:nvPr/>
        </p:nvSpPr>
        <p:spPr bwMode="auto">
          <a:xfrm rot="20400000">
            <a:off x="2424502" y="244637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bacteria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2" name="TextBox 65"/>
          <p:cNvSpPr txBox="1">
            <a:spLocks noChangeArrowheads="1"/>
          </p:cNvSpPr>
          <p:nvPr/>
        </p:nvSpPr>
        <p:spPr bwMode="auto">
          <a:xfrm rot="20400000">
            <a:off x="4944296" y="266161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cell membranes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4" name="TextBox 65"/>
          <p:cNvSpPr txBox="1">
            <a:spLocks noChangeArrowheads="1"/>
          </p:cNvSpPr>
          <p:nvPr/>
        </p:nvSpPr>
        <p:spPr bwMode="auto">
          <a:xfrm rot="20400000">
            <a:off x="5298169" y="255399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magnetic structures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5" name="TextBox 65"/>
          <p:cNvSpPr txBox="1">
            <a:spLocks noChangeArrowheads="1"/>
          </p:cNvSpPr>
          <p:nvPr/>
        </p:nvSpPr>
        <p:spPr bwMode="auto">
          <a:xfrm rot="20400000">
            <a:off x="5745589" y="244637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atomic structures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9" name="TextBox 65"/>
          <p:cNvSpPr txBox="1">
            <a:spLocks noChangeArrowheads="1"/>
          </p:cNvSpPr>
          <p:nvPr/>
        </p:nvSpPr>
        <p:spPr bwMode="auto">
          <a:xfrm rot="20400000">
            <a:off x="3362846" y="255399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viruses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90" name="TextBox 65"/>
          <p:cNvSpPr txBox="1">
            <a:spLocks noChangeArrowheads="1"/>
          </p:cNvSpPr>
          <p:nvPr/>
        </p:nvSpPr>
        <p:spPr bwMode="auto">
          <a:xfrm rot="20400000">
            <a:off x="3884037" y="244637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magnetic domains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93" name="TextBox 65"/>
          <p:cNvSpPr txBox="1">
            <a:spLocks noChangeArrowheads="1"/>
          </p:cNvSpPr>
          <p:nvPr/>
        </p:nvSpPr>
        <p:spPr bwMode="auto">
          <a:xfrm rot="20400000">
            <a:off x="4607235" y="255399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polymers, proteins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94" name="TextBox 65"/>
          <p:cNvSpPr txBox="1">
            <a:spLocks noChangeArrowheads="1"/>
          </p:cNvSpPr>
          <p:nvPr/>
        </p:nvSpPr>
        <p:spPr bwMode="auto">
          <a:xfrm rot="20400000">
            <a:off x="6295169" y="266161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charge density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cxnSp>
        <p:nvCxnSpPr>
          <p:cNvPr id="195" name="Straight Connector 194"/>
          <p:cNvCxnSpPr/>
          <p:nvPr/>
        </p:nvCxnSpPr>
        <p:spPr>
          <a:xfrm flipH="1" flipV="1">
            <a:off x="486876" y="6060690"/>
            <a:ext cx="2627999" cy="0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H="1" flipV="1">
            <a:off x="3187741" y="6060690"/>
            <a:ext cx="1502793" cy="0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 flipH="1">
            <a:off x="4771011" y="6060690"/>
            <a:ext cx="1291125" cy="0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" name="TextBox 23"/>
          <p:cNvSpPr txBox="1">
            <a:spLocks noChangeArrowheads="1"/>
          </p:cNvSpPr>
          <p:nvPr/>
        </p:nvSpPr>
        <p:spPr bwMode="auto">
          <a:xfrm>
            <a:off x="1325034" y="5830600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NMR Imaging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05" name="TextBox 23"/>
          <p:cNvSpPr txBox="1">
            <a:spLocks noChangeArrowheads="1"/>
          </p:cNvSpPr>
          <p:nvPr/>
        </p:nvSpPr>
        <p:spPr bwMode="auto">
          <a:xfrm>
            <a:off x="3484034" y="5830600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Triangulation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06" name="TextBox 23"/>
          <p:cNvSpPr txBox="1">
            <a:spLocks noChangeArrowheads="1"/>
          </p:cNvSpPr>
          <p:nvPr/>
        </p:nvSpPr>
        <p:spPr bwMode="auto">
          <a:xfrm>
            <a:off x="4948767" y="5830600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NMR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cxnSp>
        <p:nvCxnSpPr>
          <p:cNvPr id="208" name="Straight Connector 207"/>
          <p:cNvCxnSpPr/>
          <p:nvPr/>
        </p:nvCxnSpPr>
        <p:spPr>
          <a:xfrm flipH="1" flipV="1">
            <a:off x="486835" y="5730354"/>
            <a:ext cx="5295411" cy="494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3"/>
          <p:cNvSpPr txBox="1">
            <a:spLocks noChangeArrowheads="1"/>
          </p:cNvSpPr>
          <p:nvPr/>
        </p:nvSpPr>
        <p:spPr bwMode="auto">
          <a:xfrm>
            <a:off x="931334" y="5509227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X-ray Imaging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11" name="TextBox 23"/>
          <p:cNvSpPr txBox="1">
            <a:spLocks noChangeArrowheads="1"/>
          </p:cNvSpPr>
          <p:nvPr/>
        </p:nvSpPr>
        <p:spPr bwMode="auto">
          <a:xfrm>
            <a:off x="2553409" y="5509227"/>
            <a:ext cx="118114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SAXS, X-ray Refl.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12" name="TextBox 23"/>
          <p:cNvSpPr txBox="1">
            <a:spLocks noChangeArrowheads="1"/>
          </p:cNvSpPr>
          <p:nvPr/>
        </p:nvSpPr>
        <p:spPr bwMode="auto">
          <a:xfrm>
            <a:off x="3734008" y="5509227"/>
            <a:ext cx="1058333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X-ray Diffraction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14" name="TextBox 23"/>
          <p:cNvSpPr txBox="1">
            <a:spLocks noChangeArrowheads="1"/>
          </p:cNvSpPr>
          <p:nvPr/>
        </p:nvSpPr>
        <p:spPr bwMode="auto">
          <a:xfrm>
            <a:off x="4786668" y="5509227"/>
            <a:ext cx="10922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EXAFS &amp; XANES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cxnSp>
        <p:nvCxnSpPr>
          <p:cNvPr id="216" name="Straight Connector 215"/>
          <p:cNvCxnSpPr/>
          <p:nvPr/>
        </p:nvCxnSpPr>
        <p:spPr>
          <a:xfrm flipH="1" flipV="1">
            <a:off x="486876" y="6397239"/>
            <a:ext cx="5327999" cy="0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flipH="1" flipV="1">
            <a:off x="1481708" y="6733789"/>
            <a:ext cx="3864992" cy="0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1" name="TextBox 23"/>
          <p:cNvSpPr txBox="1">
            <a:spLocks noChangeArrowheads="1"/>
          </p:cNvSpPr>
          <p:nvPr/>
        </p:nvSpPr>
        <p:spPr bwMode="auto">
          <a:xfrm>
            <a:off x="5596645" y="6255880"/>
            <a:ext cx="1219200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Microscopy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23" name="TextBox 23"/>
          <p:cNvSpPr txBox="1">
            <a:spLocks noChangeArrowheads="1"/>
          </p:cNvSpPr>
          <p:nvPr/>
        </p:nvSpPr>
        <p:spPr bwMode="auto">
          <a:xfrm>
            <a:off x="817943" y="6172079"/>
            <a:ext cx="1496980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Optical Microscopy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25" name="TextBox 23"/>
          <p:cNvSpPr txBox="1">
            <a:spLocks noChangeArrowheads="1"/>
          </p:cNvSpPr>
          <p:nvPr/>
        </p:nvSpPr>
        <p:spPr bwMode="auto">
          <a:xfrm>
            <a:off x="5295112" y="6590255"/>
            <a:ext cx="131233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Scanning Techniques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27" name="TextBox 23"/>
          <p:cNvSpPr txBox="1">
            <a:spLocks noChangeArrowheads="1"/>
          </p:cNvSpPr>
          <p:nvPr/>
        </p:nvSpPr>
        <p:spPr bwMode="auto">
          <a:xfrm>
            <a:off x="1642534" y="6507933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SNOM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28" name="TextBox 23"/>
          <p:cNvSpPr txBox="1">
            <a:spLocks noChangeArrowheads="1"/>
          </p:cNvSpPr>
          <p:nvPr/>
        </p:nvSpPr>
        <p:spPr bwMode="auto">
          <a:xfrm>
            <a:off x="3107264" y="6507934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AFM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30" name="TextBox 23"/>
          <p:cNvSpPr txBox="1">
            <a:spLocks noChangeArrowheads="1"/>
          </p:cNvSpPr>
          <p:nvPr/>
        </p:nvSpPr>
        <p:spPr bwMode="auto">
          <a:xfrm>
            <a:off x="4241798" y="6516402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STM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" name="Snip Diagonal Corner Rectangle 1"/>
          <p:cNvSpPr/>
          <p:nvPr/>
        </p:nvSpPr>
        <p:spPr>
          <a:xfrm flipH="1">
            <a:off x="4322280" y="1346907"/>
            <a:ext cx="1643289" cy="151783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5910126" y="2185459"/>
            <a:ext cx="109040" cy="418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59" name="TextBox 2"/>
          <p:cNvSpPr txBox="1">
            <a:spLocks noChangeArrowheads="1"/>
          </p:cNvSpPr>
          <p:nvPr/>
        </p:nvSpPr>
        <p:spPr bwMode="auto">
          <a:xfrm>
            <a:off x="4570450" y="1854934"/>
            <a:ext cx="1183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noProof="1" smtClean="0">
                <a:solidFill>
                  <a:srgbClr val="000000"/>
                </a:solidFill>
                <a:latin typeface="Arial" charset="0"/>
              </a:rPr>
              <a:t>TOF &amp; Crystal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noProof="1" smtClean="0">
                <a:solidFill>
                  <a:srgbClr val="000000"/>
                </a:solidFill>
                <a:latin typeface="Arial" charset="0"/>
              </a:rPr>
              <a:t>Spectroscopy</a:t>
            </a:r>
            <a:endParaRPr lang="en-US" sz="1100" b="1" noProof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1" name="TextBox 22"/>
          <p:cNvSpPr txBox="1">
            <a:spLocks noChangeArrowheads="1"/>
          </p:cNvSpPr>
          <p:nvPr/>
        </p:nvSpPr>
        <p:spPr bwMode="auto">
          <a:xfrm rot="16200000">
            <a:off x="5512703" y="2183583"/>
            <a:ext cx="847971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200" i="1" noProof="1" smtClean="0">
                <a:solidFill>
                  <a:srgbClr val="000000"/>
                </a:solidFill>
              </a:rPr>
              <a:t>Infra-red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191" name="Snip Diagonal Corner Rectangle 190"/>
          <p:cNvSpPr>
            <a:spLocks/>
          </p:cNvSpPr>
          <p:nvPr/>
        </p:nvSpPr>
        <p:spPr bwMode="auto">
          <a:xfrm>
            <a:off x="2803929" y="4503842"/>
            <a:ext cx="2025714" cy="467999"/>
          </a:xfrm>
          <a:custGeom>
            <a:avLst/>
            <a:gdLst>
              <a:gd name="T0" fmla="*/ 0 w 2095500"/>
              <a:gd name="T1" fmla="*/ 0 h 736600"/>
              <a:gd name="T2" fmla="*/ 1972731 w 2095500"/>
              <a:gd name="T3" fmla="*/ 0 h 736600"/>
              <a:gd name="T4" fmla="*/ 2095500 w 2095500"/>
              <a:gd name="T5" fmla="*/ 122769 h 736600"/>
              <a:gd name="T6" fmla="*/ 2095500 w 2095500"/>
              <a:gd name="T7" fmla="*/ 736600 h 736600"/>
              <a:gd name="T8" fmla="*/ 2095500 w 2095500"/>
              <a:gd name="T9" fmla="*/ 736600 h 736600"/>
              <a:gd name="T10" fmla="*/ 122769 w 2095500"/>
              <a:gd name="T11" fmla="*/ 736600 h 736600"/>
              <a:gd name="T12" fmla="*/ 0 w 2095500"/>
              <a:gd name="T13" fmla="*/ 613831 h 736600"/>
              <a:gd name="T14" fmla="*/ 0 w 2095500"/>
              <a:gd name="T15" fmla="*/ 0 h 736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95500" h="736600">
                <a:moveTo>
                  <a:pt x="0" y="0"/>
                </a:moveTo>
                <a:lnTo>
                  <a:pt x="1972731" y="0"/>
                </a:lnTo>
                <a:lnTo>
                  <a:pt x="2095500" y="122769"/>
                </a:lnTo>
                <a:lnTo>
                  <a:pt x="2095500" y="736600"/>
                </a:lnTo>
                <a:lnTo>
                  <a:pt x="122769" y="736600"/>
                </a:lnTo>
                <a:lnTo>
                  <a:pt x="0" y="613831"/>
                </a:lnTo>
                <a:lnTo>
                  <a:pt x="0" y="0"/>
                </a:lnTo>
                <a:close/>
              </a:path>
            </a:pathLst>
          </a:custGeom>
          <a:solidFill>
            <a:srgbClr val="D99694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430" name="TextBox 227"/>
          <p:cNvSpPr txBox="1">
            <a:spLocks noChangeArrowheads="1"/>
          </p:cNvSpPr>
          <p:nvPr/>
        </p:nvSpPr>
        <p:spPr bwMode="auto">
          <a:xfrm>
            <a:off x="3032591" y="4529505"/>
            <a:ext cx="9284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SANS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sp>
        <p:nvSpPr>
          <p:cNvPr id="41" name="Snip Diagonal Corner Rectangle 40"/>
          <p:cNvSpPr>
            <a:spLocks/>
          </p:cNvSpPr>
          <p:nvPr/>
        </p:nvSpPr>
        <p:spPr bwMode="auto">
          <a:xfrm>
            <a:off x="4288693" y="4644601"/>
            <a:ext cx="1753851" cy="576000"/>
          </a:xfrm>
          <a:custGeom>
            <a:avLst/>
            <a:gdLst>
              <a:gd name="T0" fmla="*/ 0 w 1882775"/>
              <a:gd name="T1" fmla="*/ 0 h 706438"/>
              <a:gd name="T2" fmla="*/ 1765033 w 1882775"/>
              <a:gd name="T3" fmla="*/ 0 h 706438"/>
              <a:gd name="T4" fmla="*/ 1882775 w 1882775"/>
              <a:gd name="T5" fmla="*/ 117742 h 706438"/>
              <a:gd name="T6" fmla="*/ 1882775 w 1882775"/>
              <a:gd name="T7" fmla="*/ 706438 h 706438"/>
              <a:gd name="T8" fmla="*/ 1882775 w 1882775"/>
              <a:gd name="T9" fmla="*/ 706438 h 706438"/>
              <a:gd name="T10" fmla="*/ 117742 w 1882775"/>
              <a:gd name="T11" fmla="*/ 706438 h 706438"/>
              <a:gd name="T12" fmla="*/ 0 w 1882775"/>
              <a:gd name="T13" fmla="*/ 588696 h 706438"/>
              <a:gd name="T14" fmla="*/ 0 w 1882775"/>
              <a:gd name="T15" fmla="*/ 0 h 70643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882775" h="706438">
                <a:moveTo>
                  <a:pt x="0" y="0"/>
                </a:moveTo>
                <a:lnTo>
                  <a:pt x="1765033" y="0"/>
                </a:lnTo>
                <a:lnTo>
                  <a:pt x="1882775" y="117742"/>
                </a:lnTo>
                <a:lnTo>
                  <a:pt x="1882775" y="706438"/>
                </a:lnTo>
                <a:lnTo>
                  <a:pt x="117742" y="706438"/>
                </a:lnTo>
                <a:lnTo>
                  <a:pt x="0" y="588696"/>
                </a:lnTo>
                <a:lnTo>
                  <a:pt x="0" y="0"/>
                </a:lnTo>
                <a:close/>
              </a:path>
            </a:pathLst>
          </a:custGeom>
          <a:solidFill>
            <a:srgbClr val="B7DEE8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392" name="TextBox 41"/>
          <p:cNvSpPr txBox="1">
            <a:spLocks noChangeArrowheads="1"/>
          </p:cNvSpPr>
          <p:nvPr/>
        </p:nvSpPr>
        <p:spPr bwMode="auto">
          <a:xfrm>
            <a:off x="4728919" y="4730948"/>
            <a:ext cx="874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Diffraction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094811" y="1081306"/>
            <a:ext cx="72526" cy="3037089"/>
            <a:chOff x="7094811" y="1265838"/>
            <a:chExt cx="72526" cy="3037089"/>
          </a:xfrm>
        </p:grpSpPr>
        <p:cxnSp>
          <p:nvCxnSpPr>
            <p:cNvPr id="97" name="Straight Connector 96"/>
            <p:cNvCxnSpPr/>
            <p:nvPr/>
          </p:nvCxnSpPr>
          <p:spPr>
            <a:xfrm>
              <a:off x="7095337" y="156821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7095337" y="1872070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7095337" y="2175927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7095337" y="2479784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7095337" y="2783641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7095337" y="308749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7095337" y="3391355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7095337" y="3695212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7095337" y="3999069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7095337" y="4302927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7094811" y="126583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7" name="Straight Connector 206"/>
          <p:cNvCxnSpPr/>
          <p:nvPr/>
        </p:nvCxnSpPr>
        <p:spPr>
          <a:xfrm flipV="1">
            <a:off x="6970772" y="828347"/>
            <a:ext cx="57599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544181" y="42233"/>
            <a:ext cx="659099" cy="1165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TextBox 65"/>
          <p:cNvSpPr txBox="1">
            <a:spLocks noChangeArrowheads="1"/>
          </p:cNvSpPr>
          <p:nvPr/>
        </p:nvSpPr>
        <p:spPr bwMode="auto">
          <a:xfrm rot="20400000">
            <a:off x="7058803" y="462984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elementary particles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3361" name="TextBox 93"/>
          <p:cNvSpPr txBox="1">
            <a:spLocks noChangeArrowheads="1"/>
          </p:cNvSpPr>
          <p:nvPr/>
        </p:nvSpPr>
        <p:spPr bwMode="auto">
          <a:xfrm rot="16200000">
            <a:off x="504693" y="2333181"/>
            <a:ext cx="16803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noProof="1" smtClean="0">
                <a:solidFill>
                  <a:srgbClr val="000000"/>
                </a:solidFill>
                <a:latin typeface="Symbol" charset="0"/>
              </a:rPr>
              <a:t> </a:t>
            </a:r>
            <a:r>
              <a:rPr lang="en-US" sz="2000" noProof="1" smtClean="0">
                <a:solidFill>
                  <a:srgbClr val="000000"/>
                </a:solidFill>
              </a:rPr>
              <a:t>Energy [meV]</a:t>
            </a:r>
            <a:endParaRPr lang="en-US" sz="2000" noProof="1">
              <a:solidFill>
                <a:srgbClr val="000000"/>
              </a:solidFill>
            </a:endParaRPr>
          </a:p>
        </p:txBody>
      </p:sp>
      <p:sp>
        <p:nvSpPr>
          <p:cNvPr id="13339" name="TextBox 22"/>
          <p:cNvSpPr txBox="1">
            <a:spLocks noChangeArrowheads="1"/>
          </p:cNvSpPr>
          <p:nvPr/>
        </p:nvSpPr>
        <p:spPr bwMode="auto">
          <a:xfrm>
            <a:off x="281037" y="3806707"/>
            <a:ext cx="1312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noProof="1" smtClean="0">
                <a:solidFill>
                  <a:srgbClr val="000000"/>
                </a:solidFill>
              </a:rPr>
              <a:t>Length [m]</a:t>
            </a:r>
            <a:endParaRPr lang="en-US" sz="1800" noProof="1">
              <a:solidFill>
                <a:srgbClr val="000000"/>
              </a:solidFill>
            </a:endParaRPr>
          </a:p>
        </p:txBody>
      </p:sp>
      <p:sp>
        <p:nvSpPr>
          <p:cNvPr id="229" name="TextBox 125"/>
          <p:cNvSpPr txBox="1">
            <a:spLocks noChangeArrowheads="1"/>
          </p:cNvSpPr>
          <p:nvPr/>
        </p:nvSpPr>
        <p:spPr bwMode="auto">
          <a:xfrm>
            <a:off x="5923403" y="489276"/>
            <a:ext cx="5048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38" name="TextBox 127"/>
          <p:cNvSpPr txBox="1">
            <a:spLocks noChangeArrowheads="1"/>
          </p:cNvSpPr>
          <p:nvPr/>
        </p:nvSpPr>
        <p:spPr bwMode="auto">
          <a:xfrm>
            <a:off x="4242486" y="489276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39" name="TextBox 130"/>
          <p:cNvSpPr txBox="1">
            <a:spLocks noChangeArrowheads="1"/>
          </p:cNvSpPr>
          <p:nvPr/>
        </p:nvSpPr>
        <p:spPr bwMode="auto">
          <a:xfrm>
            <a:off x="4854805" y="489276"/>
            <a:ext cx="3115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40" name="TextBox 188"/>
          <p:cNvSpPr txBox="1">
            <a:spLocks noChangeArrowheads="1"/>
          </p:cNvSpPr>
          <p:nvPr/>
        </p:nvSpPr>
        <p:spPr bwMode="auto">
          <a:xfrm>
            <a:off x="3106122" y="489276"/>
            <a:ext cx="5371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-3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41" name="TextBox 30"/>
          <p:cNvSpPr txBox="1">
            <a:spLocks noChangeArrowheads="1"/>
          </p:cNvSpPr>
          <p:nvPr/>
        </p:nvSpPr>
        <p:spPr bwMode="auto">
          <a:xfrm>
            <a:off x="5366936" y="489276"/>
            <a:ext cx="5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44" name="TextBox 37"/>
          <p:cNvSpPr txBox="1">
            <a:spLocks noChangeArrowheads="1"/>
          </p:cNvSpPr>
          <p:nvPr/>
        </p:nvSpPr>
        <p:spPr bwMode="auto">
          <a:xfrm>
            <a:off x="3680075" y="489276"/>
            <a:ext cx="4941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grpSp>
        <p:nvGrpSpPr>
          <p:cNvPr id="245" name="Group 244"/>
          <p:cNvGrpSpPr/>
          <p:nvPr/>
        </p:nvGrpSpPr>
        <p:grpSpPr>
          <a:xfrm>
            <a:off x="2190438" y="767773"/>
            <a:ext cx="4490992" cy="72000"/>
            <a:chOff x="2190438" y="1327397"/>
            <a:chExt cx="4490992" cy="72000"/>
          </a:xfrm>
        </p:grpSpPr>
        <p:cxnSp>
          <p:nvCxnSpPr>
            <p:cNvPr id="246" name="Straight Connector 245"/>
            <p:cNvCxnSpPr/>
            <p:nvPr/>
          </p:nvCxnSpPr>
          <p:spPr>
            <a:xfrm>
              <a:off x="3874560" y="1327397"/>
              <a:ext cx="0" cy="61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>
              <a:off x="4435934" y="1327397"/>
              <a:ext cx="0" cy="6181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4997308" y="1327397"/>
              <a:ext cx="0" cy="6181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>
              <a:off x="5558682" y="1327397"/>
              <a:ext cx="0" cy="61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>
              <a:off x="6120056" y="1327397"/>
              <a:ext cx="0" cy="6181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>
              <a:off x="2751812" y="1327397"/>
              <a:ext cx="0" cy="61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3313186" y="1327397"/>
              <a:ext cx="0" cy="61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>
              <a:cxnSpLocks noChangeShapeType="1"/>
            </p:cNvCxnSpPr>
            <p:nvPr/>
          </p:nvCxnSpPr>
          <p:spPr bwMode="auto">
            <a:xfrm>
              <a:off x="2190438" y="1327397"/>
              <a:ext cx="0" cy="672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4" name="Straight Connector 253"/>
            <p:cNvCxnSpPr>
              <a:cxnSpLocks noChangeShapeType="1"/>
            </p:cNvCxnSpPr>
            <p:nvPr/>
          </p:nvCxnSpPr>
          <p:spPr bwMode="auto">
            <a:xfrm>
              <a:off x="6681430" y="1327397"/>
              <a:ext cx="0" cy="72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5" name="TextBox 52"/>
          <p:cNvSpPr txBox="1">
            <a:spLocks noChangeArrowheads="1"/>
          </p:cNvSpPr>
          <p:nvPr/>
        </p:nvSpPr>
        <p:spPr bwMode="auto">
          <a:xfrm>
            <a:off x="6490781" y="489276"/>
            <a:ext cx="5309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3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62950" y="952826"/>
            <a:ext cx="73732" cy="3341811"/>
            <a:chOff x="1962950" y="952826"/>
            <a:chExt cx="73732" cy="3341811"/>
          </a:xfrm>
        </p:grpSpPr>
        <p:cxnSp>
          <p:nvCxnSpPr>
            <p:cNvPr id="83" name="Straight Connector 82"/>
            <p:cNvCxnSpPr/>
            <p:nvPr/>
          </p:nvCxnSpPr>
          <p:spPr bwMode="auto">
            <a:xfrm>
              <a:off x="1962950" y="156452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 bwMode="auto">
            <a:xfrm>
              <a:off x="1962950" y="186787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 bwMode="auto">
            <a:xfrm>
              <a:off x="1962950" y="217121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 bwMode="auto">
            <a:xfrm>
              <a:off x="1962950" y="247456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 bwMode="auto">
            <a:xfrm>
              <a:off x="1962950" y="277790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 bwMode="auto">
            <a:xfrm>
              <a:off x="1962950" y="308125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 bwMode="auto">
            <a:xfrm>
              <a:off x="1962950" y="338459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 bwMode="auto">
            <a:xfrm>
              <a:off x="1962950" y="368794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 bwMode="auto">
            <a:xfrm>
              <a:off x="1962950" y="399128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 bwMode="auto">
            <a:xfrm>
              <a:off x="1962950" y="4294637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 bwMode="auto">
            <a:xfrm>
              <a:off x="1964682" y="952826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 bwMode="auto">
            <a:xfrm>
              <a:off x="1964682" y="1256171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8" name="TextBox 37"/>
          <p:cNvSpPr txBox="1">
            <a:spLocks noChangeArrowheads="1"/>
          </p:cNvSpPr>
          <p:nvPr/>
        </p:nvSpPr>
        <p:spPr bwMode="auto">
          <a:xfrm>
            <a:off x="3765682" y="1394438"/>
            <a:ext cx="6684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000" b="1" i="1" noProof="1" smtClean="0">
                <a:solidFill>
                  <a:prstClr val="black"/>
                </a:solidFill>
              </a:rPr>
              <a:t>X-ray Spec.</a:t>
            </a:r>
            <a:endParaRPr lang="sv-SE" sz="1000" b="1" i="1" noProof="1">
              <a:solidFill>
                <a:prstClr val="black"/>
              </a:solidFill>
            </a:endParaRPr>
          </a:p>
        </p:txBody>
      </p:sp>
      <p:sp>
        <p:nvSpPr>
          <p:cNvPr id="290" name="TextBox 37"/>
          <p:cNvSpPr txBox="1">
            <a:spLocks noChangeArrowheads="1"/>
          </p:cNvSpPr>
          <p:nvPr/>
        </p:nvSpPr>
        <p:spPr bwMode="auto">
          <a:xfrm>
            <a:off x="4363124" y="3903868"/>
            <a:ext cx="7420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000" b="1" i="1" noProof="1" smtClean="0">
                <a:solidFill>
                  <a:prstClr val="black"/>
                </a:solidFill>
              </a:rPr>
              <a:t>X-ray PCS</a:t>
            </a:r>
            <a:endParaRPr lang="sv-SE" sz="1000" b="1" i="1" noProof="1">
              <a:solidFill>
                <a:prstClr val="black"/>
              </a:solidFill>
            </a:endParaRPr>
          </a:p>
        </p:txBody>
      </p:sp>
      <p:sp>
        <p:nvSpPr>
          <p:cNvPr id="302" name="TextBox 31"/>
          <p:cNvSpPr txBox="1">
            <a:spLocks noChangeArrowheads="1"/>
          </p:cNvSpPr>
          <p:nvPr/>
        </p:nvSpPr>
        <p:spPr bwMode="auto">
          <a:xfrm>
            <a:off x="1203107" y="397937"/>
            <a:ext cx="20126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noProof="1" smtClean="0">
                <a:solidFill>
                  <a:srgbClr val="000000"/>
                </a:solidFill>
              </a:rPr>
              <a:t>Wavevector </a:t>
            </a:r>
            <a:r>
              <a:rPr lang="sv-SE" sz="1800" noProof="1" smtClean="0">
                <a:solidFill>
                  <a:srgbClr val="000000"/>
                </a:solidFill>
              </a:rPr>
              <a:t>Q </a:t>
            </a:r>
            <a:r>
              <a:rPr lang="en-US" sz="1800" noProof="1" smtClean="0">
                <a:solidFill>
                  <a:srgbClr val="000000"/>
                </a:solidFill>
              </a:rPr>
              <a:t>[Å</a:t>
            </a:r>
            <a:r>
              <a:rPr lang="en-US" sz="1800" baseline="30000" noProof="1" smtClean="0">
                <a:solidFill>
                  <a:srgbClr val="000000"/>
                </a:solidFill>
              </a:rPr>
              <a:t>-1</a:t>
            </a:r>
            <a:r>
              <a:rPr lang="en-US" sz="1800" noProof="1" smtClean="0">
                <a:solidFill>
                  <a:srgbClr val="000000"/>
                </a:solidFill>
              </a:rPr>
              <a:t>]</a:t>
            </a:r>
            <a:endParaRPr lang="en-US" sz="1800" noProof="1">
              <a:solidFill>
                <a:srgbClr val="000000"/>
              </a:solidFill>
            </a:endParaRPr>
          </a:p>
        </p:txBody>
      </p:sp>
      <p:sp>
        <p:nvSpPr>
          <p:cNvPr id="303" name="TextBox 29"/>
          <p:cNvSpPr txBox="1">
            <a:spLocks noChangeArrowheads="1"/>
          </p:cNvSpPr>
          <p:nvPr/>
        </p:nvSpPr>
        <p:spPr bwMode="auto">
          <a:xfrm>
            <a:off x="1282260" y="4116834"/>
            <a:ext cx="5110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-3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304" name="TextBox 23"/>
          <p:cNvSpPr txBox="1">
            <a:spLocks noChangeArrowheads="1"/>
          </p:cNvSpPr>
          <p:nvPr/>
        </p:nvSpPr>
        <p:spPr bwMode="auto">
          <a:xfrm>
            <a:off x="5382946" y="5569611"/>
            <a:ext cx="131233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X-rays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310" name="TextBox 23"/>
          <p:cNvSpPr txBox="1">
            <a:spLocks noChangeArrowheads="1"/>
          </p:cNvSpPr>
          <p:nvPr/>
        </p:nvSpPr>
        <p:spPr bwMode="auto">
          <a:xfrm>
            <a:off x="5621447" y="5915725"/>
            <a:ext cx="131233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NMR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311" name="TextBox 23"/>
          <p:cNvSpPr txBox="1">
            <a:spLocks noChangeArrowheads="1"/>
          </p:cNvSpPr>
          <p:nvPr/>
        </p:nvSpPr>
        <p:spPr bwMode="auto">
          <a:xfrm>
            <a:off x="2466316" y="6173812"/>
            <a:ext cx="1496980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Optical Nanoscopy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312" name="TextBox 23"/>
          <p:cNvSpPr txBox="1">
            <a:spLocks noChangeArrowheads="1"/>
          </p:cNvSpPr>
          <p:nvPr/>
        </p:nvSpPr>
        <p:spPr bwMode="auto">
          <a:xfrm>
            <a:off x="4060877" y="6175546"/>
            <a:ext cx="1496980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Electron Microscopy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4145" y="4451206"/>
            <a:ext cx="6132349" cy="1013387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93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501626" y="1749170"/>
            <a:ext cx="8642374" cy="4502621"/>
          </a:xfrm>
          <a:prstGeom prst="rect">
            <a:avLst/>
          </a:prstGeom>
        </p:spPr>
        <p:txBody>
          <a:bodyPr vert="horz" lIns="91421" tIns="45711" rIns="91421" bIns="45711" rtlCol="0">
            <a:normAutofit fontScale="85000" lnSpcReduction="20000"/>
          </a:bodyPr>
          <a:lstStyle/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>
                <a:ea typeface="ヒラギノ角ゴ ProN W3"/>
                <a:cs typeface="ヒラギノ角ゴ ProN W3"/>
              </a:rPr>
              <a:t>Measure structure (d-</a:t>
            </a:r>
            <a:r>
              <a:rPr lang="en-US" sz="3200" dirty="0" err="1">
                <a:ea typeface="ヒラギノ角ゴ ProN W3"/>
                <a:cs typeface="ヒラギノ角ゴ ProN W3"/>
              </a:rPr>
              <a:t>spacings</a:t>
            </a:r>
            <a:r>
              <a:rPr lang="en-US" sz="3200" dirty="0">
                <a:ea typeface="ヒラギノ角ゴ ProN W3"/>
                <a:cs typeface="ヒラギノ角ゴ ProN W3"/>
              </a:rPr>
              <a:t>)</a:t>
            </a:r>
          </a:p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>
                <a:ea typeface="ヒラギノ角ゴ ProN W3"/>
                <a:cs typeface="ヒラギノ角ゴ ProN W3"/>
              </a:rPr>
              <a:t>Assume </a:t>
            </a:r>
            <a:r>
              <a:rPr lang="en-US" sz="3200" dirty="0" err="1">
                <a:ea typeface="ヒラギノ角ゴ ProN W3"/>
                <a:cs typeface="ヒラギノ角ゴ ProN W3"/>
              </a:rPr>
              <a:t>k</a:t>
            </a:r>
            <a:r>
              <a:rPr lang="en-US" sz="3200" baseline="-25000" dirty="0" err="1">
                <a:ea typeface="ヒラギノ角ゴ ProN W3"/>
                <a:cs typeface="ヒラギノ角ゴ ProN W3"/>
              </a:rPr>
              <a:t>i</a:t>
            </a:r>
            <a:r>
              <a:rPr lang="en-US" sz="3200" dirty="0">
                <a:ea typeface="ヒラギノ角ゴ ProN W3"/>
                <a:cs typeface="ヒラギノ角ゴ ProN W3"/>
              </a:rPr>
              <a:t>=</a:t>
            </a:r>
            <a:r>
              <a:rPr lang="en-US" sz="3200" dirty="0" err="1">
                <a:ea typeface="ヒラギノ角ゴ ProN W3"/>
                <a:cs typeface="ヒラギノ角ゴ ProN W3"/>
              </a:rPr>
              <a:t>k</a:t>
            </a:r>
            <a:r>
              <a:rPr lang="en-US" sz="3200" baseline="-25000" dirty="0" err="1">
                <a:ea typeface="ヒラギノ角ゴ ProN W3"/>
                <a:cs typeface="ヒラギノ角ゴ ProN W3"/>
              </a:rPr>
              <a:t>f</a:t>
            </a:r>
            <a:endParaRPr lang="en-US" sz="3200" dirty="0">
              <a:ea typeface="ヒラギノ角ゴ ProN W3"/>
              <a:cs typeface="ヒラギノ角ゴ ProN W3"/>
            </a:endParaRPr>
          </a:p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>
                <a:ea typeface="ヒラギノ角ゴ ProN W3"/>
                <a:cs typeface="ヒラギノ角ゴ ProN W3"/>
              </a:rPr>
              <a:t>Measure </a:t>
            </a:r>
            <a:r>
              <a:rPr lang="en-US" sz="3200" dirty="0" err="1">
                <a:ea typeface="ヒラギノ角ゴ ProN W3"/>
                <a:cs typeface="ヒラギノ角ゴ ProN W3"/>
              </a:rPr>
              <a:t>k</a:t>
            </a:r>
            <a:r>
              <a:rPr lang="en-US" sz="3200" baseline="-25000" dirty="0" err="1">
                <a:ea typeface="ヒラギノ角ゴ ProN W3"/>
                <a:cs typeface="ヒラギノ角ゴ ProN W3"/>
              </a:rPr>
              <a:t>i</a:t>
            </a:r>
            <a:r>
              <a:rPr lang="en-US" sz="3200" dirty="0">
                <a:ea typeface="ヒラギノ角ゴ ProN W3"/>
                <a:cs typeface="ヒラギノ角ゴ ProN W3"/>
              </a:rPr>
              <a:t> or </a:t>
            </a:r>
            <a:r>
              <a:rPr lang="en-US" sz="3200" dirty="0" err="1">
                <a:ea typeface="ヒラギノ角ゴ ProN W3"/>
                <a:cs typeface="ヒラギノ角ゴ ProN W3"/>
              </a:rPr>
              <a:t>k</a:t>
            </a:r>
            <a:r>
              <a:rPr lang="en-US" sz="3200" baseline="-25000" dirty="0" err="1">
                <a:ea typeface="ヒラギノ角ゴ ProN W3"/>
                <a:cs typeface="ヒラギノ角ゴ ProN W3"/>
              </a:rPr>
              <a:t>f</a:t>
            </a:r>
            <a:r>
              <a:rPr lang="en-US" sz="3200" dirty="0">
                <a:ea typeface="ヒラギノ角ゴ ProN W3"/>
                <a:cs typeface="ヒラギノ角ゴ ProN W3"/>
              </a:rPr>
              <a:t> :</a:t>
            </a:r>
          </a:p>
          <a:p>
            <a:pPr marL="1064207" lvl="2" indent="-285692" defTabSz="457106">
              <a:spcBef>
                <a:spcPct val="20000"/>
              </a:spcBef>
              <a:buFont typeface="Arial"/>
              <a:buChar char="–"/>
            </a:pPr>
            <a:r>
              <a:rPr lang="en-US" sz="2800" dirty="0">
                <a:ea typeface="ヒラギノ角ゴ ProN W3"/>
                <a:cs typeface="ヒラギノ角ゴ ProN W3"/>
              </a:rPr>
              <a:t>Bragg diffraction</a:t>
            </a:r>
          </a:p>
          <a:p>
            <a:pPr marL="1064207" lvl="2" indent="-285692" defTabSz="457106">
              <a:spcBef>
                <a:spcPct val="20000"/>
              </a:spcBef>
              <a:buFont typeface="Arial"/>
              <a:buChar char="–"/>
            </a:pPr>
            <a:r>
              <a:rPr lang="en-US" sz="2800" dirty="0">
                <a:ea typeface="ヒラギノ角ゴ ProN W3"/>
                <a:cs typeface="ヒラギノ角ゴ ProN W3"/>
              </a:rPr>
              <a:t>Time-of-flight</a:t>
            </a:r>
          </a:p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>
                <a:ea typeface="ヒラギノ角ゴ ProN W3"/>
                <a:cs typeface="ヒラギノ角ゴ ProN W3"/>
              </a:rPr>
              <a:t>Samples </a:t>
            </a:r>
            <a:r>
              <a:rPr lang="en-US" sz="3200" dirty="0">
                <a:ea typeface="ヒラギノ角ゴ ProN W3"/>
                <a:cs typeface="ヒラギノ角ゴ ProN W3"/>
              </a:rPr>
              <a:t>:</a:t>
            </a:r>
          </a:p>
          <a:p>
            <a:pPr marL="1064207" lvl="2" indent="-285692" defTabSz="457106">
              <a:spcBef>
                <a:spcPct val="20000"/>
              </a:spcBef>
              <a:buFont typeface="Arial"/>
              <a:buChar char="–"/>
            </a:pPr>
            <a:r>
              <a:rPr lang="en-US" sz="2800" dirty="0">
                <a:ea typeface="ヒラギノ角ゴ ProN W3"/>
                <a:cs typeface="ヒラギノ角ゴ ProN W3"/>
              </a:rPr>
              <a:t>Crystals</a:t>
            </a:r>
          </a:p>
          <a:p>
            <a:pPr marL="1064207" lvl="2" indent="-285692" defTabSz="457106">
              <a:spcBef>
                <a:spcPct val="20000"/>
              </a:spcBef>
              <a:buFont typeface="Arial"/>
              <a:buChar char="–"/>
            </a:pPr>
            <a:r>
              <a:rPr lang="en-US" sz="2800" dirty="0">
                <a:ea typeface="ヒラギノ角ゴ ProN W3"/>
                <a:cs typeface="ヒラギノ角ゴ ProN W3"/>
              </a:rPr>
              <a:t>Powders</a:t>
            </a:r>
          </a:p>
          <a:p>
            <a:pPr marL="1064207" lvl="2" indent="-285692" defTabSz="457106">
              <a:spcBef>
                <a:spcPct val="20000"/>
              </a:spcBef>
              <a:buFont typeface="Arial"/>
              <a:buChar char="–"/>
            </a:pPr>
            <a:r>
              <a:rPr lang="en-US" sz="2800" dirty="0">
                <a:ea typeface="ヒラギノ角ゴ ProN W3"/>
                <a:cs typeface="ヒラギノ角ゴ ProN W3"/>
              </a:rPr>
              <a:t>Liquids</a:t>
            </a:r>
          </a:p>
          <a:p>
            <a:pPr marL="1064207" lvl="2" indent="-285692" defTabSz="457106">
              <a:spcBef>
                <a:spcPct val="20000"/>
              </a:spcBef>
              <a:buFont typeface="Arial"/>
              <a:buChar char="–"/>
            </a:pPr>
            <a:r>
              <a:rPr lang="en-US" sz="2800" dirty="0">
                <a:ea typeface="ヒラギノ角ゴ ProN W3"/>
                <a:cs typeface="ヒラギノ角ゴ ProN W3"/>
              </a:rPr>
              <a:t>Large molecules or structures</a:t>
            </a:r>
          </a:p>
          <a:p>
            <a:pPr marL="1064207" lvl="2" indent="-285692" defTabSz="457106">
              <a:spcBef>
                <a:spcPct val="20000"/>
              </a:spcBef>
              <a:buFont typeface="Arial"/>
              <a:buChar char="–"/>
            </a:pPr>
            <a:r>
              <a:rPr lang="en-US" sz="2800" dirty="0">
                <a:ea typeface="ヒラギノ角ゴ ProN W3"/>
                <a:cs typeface="ヒラギノ角ゴ ProN W3"/>
              </a:rPr>
              <a:t>Surfaces</a:t>
            </a:r>
          </a:p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endParaRPr lang="en-US" sz="3200" dirty="0"/>
          </a:p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endParaRPr lang="en-US" sz="3200" dirty="0"/>
          </a:p>
          <a:p>
            <a:pPr defTabSz="457106">
              <a:spcBef>
                <a:spcPct val="20000"/>
              </a:spcBef>
              <a:defRPr/>
            </a:pP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Diffractometers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98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 lIns="91435" tIns="45718" rIns="91435" bIns="45718"/>
          <a:lstStyle/>
          <a:p>
            <a:r>
              <a:rPr lang="en-GB" sz="4200" dirty="0"/>
              <a:t>Powder </a:t>
            </a:r>
            <a:r>
              <a:rPr lang="en-GB" sz="4200" dirty="0" err="1"/>
              <a:t>diffractometers</a:t>
            </a:r>
            <a:endParaRPr lang="en-GB" sz="4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8638" y="1673374"/>
            <a:ext cx="8337574" cy="994249"/>
          </a:xfrm>
          <a:prstGeom prst="rect">
            <a:avLst/>
          </a:prstGeom>
        </p:spPr>
        <p:txBody>
          <a:bodyPr vert="horz" lIns="91421" tIns="45711" rIns="91421" bIns="45711" rtlCol="0">
            <a:normAutofit fontScale="92500" lnSpcReduction="20000"/>
          </a:bodyPr>
          <a:lstStyle/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/>
              <a:t>Measure crystal structure using Bragg’s Law</a:t>
            </a:r>
          </a:p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/>
              <a:t>Large single crystals are rarely available</a:t>
            </a:r>
          </a:p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endParaRPr lang="en-US" sz="3200" dirty="0"/>
          </a:p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endParaRPr lang="en-US" sz="3200" dirty="0"/>
          </a:p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endParaRPr lang="en-US" sz="3200" dirty="0"/>
          </a:p>
          <a:p>
            <a:pPr defTabSz="457106">
              <a:spcBef>
                <a:spcPct val="20000"/>
              </a:spcBef>
              <a:defRPr/>
            </a:pPr>
            <a:endParaRPr lang="en-US" sz="3200" dirty="0"/>
          </a:p>
        </p:txBody>
      </p:sp>
      <p:pic>
        <p:nvPicPr>
          <p:cNvPr id="134" name="Picture 1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6686" y="2989722"/>
            <a:ext cx="3927242" cy="213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5" name="Group 70"/>
          <p:cNvGrpSpPr>
            <a:grpSpLocks noChangeAspect="1"/>
          </p:cNvGrpSpPr>
          <p:nvPr/>
        </p:nvGrpSpPr>
        <p:grpSpPr>
          <a:xfrm>
            <a:off x="5312368" y="3319286"/>
            <a:ext cx="3673008" cy="3490708"/>
            <a:chOff x="5083182" y="1566837"/>
            <a:chExt cx="3648695" cy="3467602"/>
          </a:xfrm>
        </p:grpSpPr>
        <p:sp>
          <p:nvSpPr>
            <p:cNvPr id="136" name="Freeform 135"/>
            <p:cNvSpPr/>
            <p:nvPr/>
          </p:nvSpPr>
          <p:spPr bwMode="auto">
            <a:xfrm rot="10099995">
              <a:off x="7888310" y="1579744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37" name="Freeform 136"/>
            <p:cNvSpPr/>
            <p:nvPr/>
          </p:nvSpPr>
          <p:spPr bwMode="auto">
            <a:xfrm rot="10112180">
              <a:off x="7313915" y="1578639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38" name="Freeform 137"/>
            <p:cNvSpPr/>
            <p:nvPr/>
          </p:nvSpPr>
          <p:spPr bwMode="auto">
            <a:xfrm rot="14739715">
              <a:off x="6806915" y="1664115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39" name="Freeform 138"/>
            <p:cNvSpPr/>
            <p:nvPr/>
          </p:nvSpPr>
          <p:spPr bwMode="auto">
            <a:xfrm rot="6404842">
              <a:off x="6365557" y="1640579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40" name="Freeform 139"/>
            <p:cNvSpPr/>
            <p:nvPr/>
          </p:nvSpPr>
          <p:spPr bwMode="auto">
            <a:xfrm rot="3462392">
              <a:off x="7977184" y="2040471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41" name="Freeform 140"/>
            <p:cNvSpPr/>
            <p:nvPr/>
          </p:nvSpPr>
          <p:spPr bwMode="auto">
            <a:xfrm rot="15754515">
              <a:off x="7952921" y="2681314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42" name="Freeform 141"/>
            <p:cNvSpPr/>
            <p:nvPr/>
          </p:nvSpPr>
          <p:spPr bwMode="auto">
            <a:xfrm rot="20864696">
              <a:off x="7977132" y="3103695"/>
              <a:ext cx="668210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43" name="Freeform 142"/>
            <p:cNvSpPr/>
            <p:nvPr/>
          </p:nvSpPr>
          <p:spPr bwMode="auto">
            <a:xfrm rot="3210546">
              <a:off x="8010088" y="3874558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44" name="Freeform 143"/>
            <p:cNvSpPr/>
            <p:nvPr/>
          </p:nvSpPr>
          <p:spPr bwMode="auto">
            <a:xfrm rot="17741203">
              <a:off x="7191572" y="4267133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45" name="Freeform 144"/>
            <p:cNvSpPr/>
            <p:nvPr/>
          </p:nvSpPr>
          <p:spPr bwMode="auto">
            <a:xfrm rot="8847156">
              <a:off x="6702624" y="4322145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46" name="Freeform 145"/>
            <p:cNvSpPr/>
            <p:nvPr/>
          </p:nvSpPr>
          <p:spPr bwMode="auto">
            <a:xfrm rot="20972007">
              <a:off x="6141058" y="4289705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47" name="Freeform 146"/>
            <p:cNvSpPr/>
            <p:nvPr/>
          </p:nvSpPr>
          <p:spPr bwMode="auto">
            <a:xfrm rot="9169538">
              <a:off x="5671096" y="4364737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48" name="Freeform 147"/>
            <p:cNvSpPr/>
            <p:nvPr/>
          </p:nvSpPr>
          <p:spPr bwMode="auto">
            <a:xfrm>
              <a:off x="5093513" y="4283405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49" name="Freeform 148"/>
            <p:cNvSpPr/>
            <p:nvPr/>
          </p:nvSpPr>
          <p:spPr bwMode="auto">
            <a:xfrm rot="14482272">
              <a:off x="5039832" y="3805994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50" name="Freeform 149"/>
            <p:cNvSpPr/>
            <p:nvPr/>
          </p:nvSpPr>
          <p:spPr bwMode="auto">
            <a:xfrm rot="4537427">
              <a:off x="5091500" y="3150466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51" name="Freeform 150"/>
            <p:cNvSpPr/>
            <p:nvPr/>
          </p:nvSpPr>
          <p:spPr bwMode="auto">
            <a:xfrm rot="14287569">
              <a:off x="5042904" y="2672129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52" name="Freeform 151"/>
            <p:cNvSpPr/>
            <p:nvPr/>
          </p:nvSpPr>
          <p:spPr bwMode="auto">
            <a:xfrm rot="4937710">
              <a:off x="5083979" y="2069270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53" name="Freeform 152"/>
            <p:cNvSpPr/>
            <p:nvPr/>
          </p:nvSpPr>
          <p:spPr bwMode="auto">
            <a:xfrm rot="1887672">
              <a:off x="5083182" y="1631557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54" name="Freeform 153"/>
            <p:cNvSpPr/>
            <p:nvPr/>
          </p:nvSpPr>
          <p:spPr bwMode="auto">
            <a:xfrm>
              <a:off x="6684749" y="2563042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55" name="Freeform 154"/>
            <p:cNvSpPr/>
            <p:nvPr/>
          </p:nvSpPr>
          <p:spPr bwMode="auto">
            <a:xfrm rot="3626229">
              <a:off x="7227168" y="2815457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56" name="Freeform 155"/>
            <p:cNvSpPr/>
            <p:nvPr/>
          </p:nvSpPr>
          <p:spPr bwMode="auto">
            <a:xfrm rot="19291903">
              <a:off x="6642843" y="3021037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57" name="Freeform 156"/>
            <p:cNvSpPr/>
            <p:nvPr/>
          </p:nvSpPr>
          <p:spPr bwMode="auto">
            <a:xfrm rot="20366251">
              <a:off x="6927468" y="2151959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58" name="Freeform 157"/>
            <p:cNvSpPr/>
            <p:nvPr/>
          </p:nvSpPr>
          <p:spPr bwMode="auto">
            <a:xfrm rot="6866923">
              <a:off x="6304451" y="2161884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59" name="Freeform 158"/>
            <p:cNvSpPr/>
            <p:nvPr/>
          </p:nvSpPr>
          <p:spPr bwMode="auto">
            <a:xfrm rot="15420734">
              <a:off x="6135885" y="2736768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60" name="Freeform 159"/>
            <p:cNvSpPr/>
            <p:nvPr/>
          </p:nvSpPr>
          <p:spPr bwMode="auto">
            <a:xfrm rot="9293597">
              <a:off x="7032989" y="3423708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61" name="Freeform 160"/>
            <p:cNvSpPr/>
            <p:nvPr/>
          </p:nvSpPr>
          <p:spPr bwMode="auto">
            <a:xfrm rot="17902734">
              <a:off x="6171949" y="3280643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62" name="Freeform 161"/>
            <p:cNvSpPr/>
            <p:nvPr/>
          </p:nvSpPr>
          <p:spPr bwMode="auto">
            <a:xfrm rot="2311562">
              <a:off x="6584444" y="3663760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63" name="Freeform 162"/>
            <p:cNvSpPr/>
            <p:nvPr/>
          </p:nvSpPr>
          <p:spPr bwMode="auto">
            <a:xfrm rot="4654031">
              <a:off x="5782418" y="3143376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64" name="Freeform 163"/>
            <p:cNvSpPr/>
            <p:nvPr/>
          </p:nvSpPr>
          <p:spPr bwMode="auto">
            <a:xfrm rot="16200000">
              <a:off x="5706965" y="2496149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65" name="Freeform 164"/>
            <p:cNvSpPr/>
            <p:nvPr/>
          </p:nvSpPr>
          <p:spPr bwMode="auto">
            <a:xfrm rot="9055385">
              <a:off x="7479589" y="2327012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66" name="Freeform 165"/>
            <p:cNvSpPr/>
            <p:nvPr/>
          </p:nvSpPr>
          <p:spPr bwMode="auto">
            <a:xfrm rot="20453341">
              <a:off x="7687612" y="2756764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67" name="Freeform 166"/>
            <p:cNvSpPr/>
            <p:nvPr/>
          </p:nvSpPr>
          <p:spPr bwMode="auto">
            <a:xfrm rot="6390466">
              <a:off x="7497313" y="3305607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68" name="Freeform 167"/>
            <p:cNvSpPr/>
            <p:nvPr/>
          </p:nvSpPr>
          <p:spPr bwMode="auto">
            <a:xfrm rot="15038625">
              <a:off x="7013911" y="3958151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69" name="Freeform 168"/>
            <p:cNvSpPr/>
            <p:nvPr/>
          </p:nvSpPr>
          <p:spPr bwMode="auto">
            <a:xfrm rot="858951">
              <a:off x="7553246" y="3843809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70" name="Freeform 169"/>
            <p:cNvSpPr/>
            <p:nvPr/>
          </p:nvSpPr>
          <p:spPr bwMode="auto">
            <a:xfrm rot="19689005">
              <a:off x="7823288" y="3503353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71" name="Freeform 170"/>
            <p:cNvSpPr/>
            <p:nvPr/>
          </p:nvSpPr>
          <p:spPr bwMode="auto">
            <a:xfrm rot="13783833">
              <a:off x="6082193" y="3847729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72" name="Freeform 171"/>
            <p:cNvSpPr/>
            <p:nvPr/>
          </p:nvSpPr>
          <p:spPr bwMode="auto">
            <a:xfrm rot="8817836">
              <a:off x="6550883" y="4178234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73" name="Freeform 172"/>
            <p:cNvSpPr/>
            <p:nvPr/>
          </p:nvSpPr>
          <p:spPr bwMode="auto">
            <a:xfrm rot="17455115">
              <a:off x="5530943" y="3641776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74" name="Freeform 173"/>
            <p:cNvSpPr/>
            <p:nvPr/>
          </p:nvSpPr>
          <p:spPr bwMode="auto">
            <a:xfrm rot="11936722">
              <a:off x="5876016" y="4099700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75" name="Freeform 174"/>
            <p:cNvSpPr/>
            <p:nvPr/>
          </p:nvSpPr>
          <p:spPr bwMode="auto">
            <a:xfrm rot="19214459">
              <a:off x="5241098" y="3256724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76" name="Freeform 175"/>
            <p:cNvSpPr/>
            <p:nvPr/>
          </p:nvSpPr>
          <p:spPr bwMode="auto">
            <a:xfrm rot="407027">
              <a:off x="5381086" y="2752147"/>
              <a:ext cx="727457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77" name="Freeform 176"/>
            <p:cNvSpPr/>
            <p:nvPr/>
          </p:nvSpPr>
          <p:spPr bwMode="auto">
            <a:xfrm rot="20788970">
              <a:off x="5300814" y="2203913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78" name="Freeform 177"/>
            <p:cNvSpPr/>
            <p:nvPr/>
          </p:nvSpPr>
          <p:spPr bwMode="auto">
            <a:xfrm rot="743618">
              <a:off x="5763481" y="1905888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79" name="Freeform 178"/>
            <p:cNvSpPr/>
            <p:nvPr/>
          </p:nvSpPr>
          <p:spPr bwMode="auto">
            <a:xfrm rot="537114">
              <a:off x="7325384" y="1857564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80" name="Freeform 179"/>
            <p:cNvSpPr/>
            <p:nvPr/>
          </p:nvSpPr>
          <p:spPr bwMode="auto">
            <a:xfrm rot="20972007">
              <a:off x="6718965" y="1720102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81" name="Freeform 180"/>
            <p:cNvSpPr/>
            <p:nvPr/>
          </p:nvSpPr>
          <p:spPr bwMode="auto">
            <a:xfrm rot="2095172">
              <a:off x="6114745" y="1640411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82" name="Freeform 181"/>
            <p:cNvSpPr/>
            <p:nvPr/>
          </p:nvSpPr>
          <p:spPr bwMode="auto">
            <a:xfrm rot="20513934">
              <a:off x="5172099" y="1759031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83" name="Freeform 182"/>
            <p:cNvSpPr/>
            <p:nvPr/>
          </p:nvSpPr>
          <p:spPr bwMode="auto">
            <a:xfrm rot="743618">
              <a:off x="5412956" y="4184300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84" name="Freeform 183"/>
            <p:cNvSpPr/>
            <p:nvPr/>
          </p:nvSpPr>
          <p:spPr bwMode="auto">
            <a:xfrm rot="9724329">
              <a:off x="7420699" y="4328745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85" name="Freeform 184"/>
            <p:cNvSpPr/>
            <p:nvPr/>
          </p:nvSpPr>
          <p:spPr bwMode="auto">
            <a:xfrm rot="16828841">
              <a:off x="7845702" y="1819431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86" name="Freeform 185"/>
            <p:cNvSpPr/>
            <p:nvPr/>
          </p:nvSpPr>
          <p:spPr bwMode="auto">
            <a:xfrm>
              <a:off x="5485635" y="1639399"/>
              <a:ext cx="762429" cy="391518"/>
            </a:xfrm>
            <a:custGeom>
              <a:avLst/>
              <a:gdLst>
                <a:gd name="connsiteX0" fmla="*/ 0 w 953036"/>
                <a:gd name="connsiteY0" fmla="*/ 25758 h 489397"/>
                <a:gd name="connsiteX1" fmla="*/ 0 w 953036"/>
                <a:gd name="connsiteY1" fmla="*/ 218941 h 489397"/>
                <a:gd name="connsiteX2" fmla="*/ 528034 w 953036"/>
                <a:gd name="connsiteY2" fmla="*/ 489397 h 489397"/>
                <a:gd name="connsiteX3" fmla="*/ 927279 w 953036"/>
                <a:gd name="connsiteY3" fmla="*/ 334851 h 489397"/>
                <a:gd name="connsiteX4" fmla="*/ 953036 w 953036"/>
                <a:gd name="connsiteY4" fmla="*/ 0 h 489397"/>
                <a:gd name="connsiteX5" fmla="*/ 0 w 953036"/>
                <a:gd name="connsiteY5" fmla="*/ 25758 h 48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3036" h="489397">
                  <a:moveTo>
                    <a:pt x="0" y="25758"/>
                  </a:moveTo>
                  <a:lnTo>
                    <a:pt x="0" y="218941"/>
                  </a:lnTo>
                  <a:lnTo>
                    <a:pt x="528034" y="489397"/>
                  </a:lnTo>
                  <a:cubicBezTo>
                    <a:pt x="931325" y="346293"/>
                    <a:pt x="927279" y="488941"/>
                    <a:pt x="927279" y="334851"/>
                  </a:cubicBezTo>
                  <a:lnTo>
                    <a:pt x="953036" y="0"/>
                  </a:lnTo>
                  <a:lnTo>
                    <a:pt x="0" y="25758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87" name="Freeform 186"/>
            <p:cNvSpPr/>
            <p:nvPr/>
          </p:nvSpPr>
          <p:spPr bwMode="auto">
            <a:xfrm rot="20972007">
              <a:off x="7893637" y="4289704"/>
              <a:ext cx="773875" cy="669702"/>
            </a:xfrm>
            <a:custGeom>
              <a:avLst/>
              <a:gdLst>
                <a:gd name="connsiteX0" fmla="*/ 374916 w 967344"/>
                <a:gd name="connsiteY0" fmla="*/ 0 h 837127"/>
                <a:gd name="connsiteX1" fmla="*/ 967344 w 967344"/>
                <a:gd name="connsiteY1" fmla="*/ 360608 h 837127"/>
                <a:gd name="connsiteX2" fmla="*/ 799919 w 967344"/>
                <a:gd name="connsiteY2" fmla="*/ 837127 h 837127"/>
                <a:gd name="connsiteX3" fmla="*/ 155975 w 967344"/>
                <a:gd name="connsiteY3" fmla="*/ 721217 h 837127"/>
                <a:gd name="connsiteX4" fmla="*/ 1429 w 967344"/>
                <a:gd name="connsiteY4" fmla="*/ 270456 h 837127"/>
                <a:gd name="connsiteX5" fmla="*/ 374916 w 967344"/>
                <a:gd name="connsiteY5" fmla="*/ 0 h 837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7344" h="837127">
                  <a:moveTo>
                    <a:pt x="374916" y="0"/>
                  </a:moveTo>
                  <a:lnTo>
                    <a:pt x="967344" y="360608"/>
                  </a:lnTo>
                  <a:lnTo>
                    <a:pt x="799919" y="837127"/>
                  </a:lnTo>
                  <a:lnTo>
                    <a:pt x="155975" y="721217"/>
                  </a:lnTo>
                  <a:cubicBezTo>
                    <a:pt x="0" y="279287"/>
                    <a:pt x="1429" y="438120"/>
                    <a:pt x="1429" y="270456"/>
                  </a:cubicBezTo>
                  <a:lnTo>
                    <a:pt x="374916" y="0"/>
                  </a:lnTo>
                  <a:close/>
                </a:path>
              </a:pathLst>
            </a:custGeom>
            <a:blipFill dpi="0" rotWithShape="1">
              <a:blip r:embed="rId4"/>
              <a:srcRect/>
              <a:tile tx="0" ty="0" sx="15000" sy="15000" flip="none" algn="tl"/>
            </a:blip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  <p:sp>
          <p:nvSpPr>
            <p:cNvPr id="188" name="Frame 187"/>
            <p:cNvSpPr/>
            <p:nvPr/>
          </p:nvSpPr>
          <p:spPr bwMode="auto">
            <a:xfrm>
              <a:off x="5093513" y="1566837"/>
              <a:ext cx="3628390" cy="3417617"/>
            </a:xfrm>
            <a:prstGeom prst="frame">
              <a:avLst>
                <a:gd name="adj1" fmla="val 3456"/>
              </a:avLst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GB" sz="1700">
                <a:latin typeface="Arial Unicode MS" pitchFamily="34" charset="-128"/>
              </a:endParaRPr>
            </a:p>
          </p:txBody>
        </p:sp>
      </p:grpSp>
      <p:sp>
        <p:nvSpPr>
          <p:cNvPr id="189" name="TextBox 188"/>
          <p:cNvSpPr txBox="1"/>
          <p:nvPr/>
        </p:nvSpPr>
        <p:spPr>
          <a:xfrm>
            <a:off x="6231405" y="2888867"/>
            <a:ext cx="2049410" cy="434252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ctr"/>
            <a:r>
              <a:rPr lang="en-GB" sz="2400" dirty="0" err="1" smtClean="0"/>
              <a:t>Polycrystal</a:t>
            </a:r>
            <a:endParaRPr lang="en-GB" sz="2400" dirty="0"/>
          </a:p>
        </p:txBody>
      </p:sp>
      <p:graphicFrame>
        <p:nvGraphicFramePr>
          <p:cNvPr id="1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058445"/>
              </p:ext>
            </p:extLst>
          </p:nvPr>
        </p:nvGraphicFramePr>
        <p:xfrm>
          <a:off x="2591135" y="5609119"/>
          <a:ext cx="2129273" cy="489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67" name="Equation" r:id="rId5" imgW="774360" imgH="177480" progId="Equation.3">
                  <p:embed/>
                </p:oleObj>
              </mc:Choice>
              <mc:Fallback>
                <p:oleObj name="Equation" r:id="rId5" imgW="7743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1135" y="5609119"/>
                        <a:ext cx="2129273" cy="4890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493400"/>
              </p:ext>
            </p:extLst>
          </p:nvPr>
        </p:nvGraphicFramePr>
        <p:xfrm>
          <a:off x="624424" y="5326724"/>
          <a:ext cx="1454340" cy="111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68" name="Equation" r:id="rId7" imgW="507960" imgH="393480" progId="Equation.3">
                  <p:embed/>
                </p:oleObj>
              </mc:Choice>
              <mc:Fallback>
                <p:oleObj name="Equation" r:id="rId7" imgW="5079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424" y="5326724"/>
                        <a:ext cx="1454340" cy="11140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8603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964454" y="6395018"/>
            <a:ext cx="64517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964454" y="2433766"/>
            <a:ext cx="0" cy="396125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594984" y="3981000"/>
            <a:ext cx="10371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0" y="0"/>
              </a:cxn>
              <a:cxn ang="0">
                <a:pos x="90" y="0"/>
              </a:cxn>
              <a:cxn ang="0">
                <a:pos x="0" y="1496"/>
              </a:cxn>
            </a:cxnLst>
            <a:rect l="0" t="0" r="r" b="b"/>
            <a:pathLst>
              <a:path w="90" h="1496">
                <a:moveTo>
                  <a:pt x="0" y="1496"/>
                </a:moveTo>
                <a:lnTo>
                  <a:pt x="0" y="0"/>
                </a:lnTo>
                <a:lnTo>
                  <a:pt x="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0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594983" y="3981000"/>
            <a:ext cx="209111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8" y="0"/>
              </a:cxn>
              <a:cxn ang="0">
                <a:pos x="136" y="0"/>
              </a:cxn>
              <a:cxn ang="0">
                <a:pos x="0" y="1496"/>
              </a:cxn>
            </a:cxnLst>
            <a:rect l="0" t="0" r="r" b="b"/>
            <a:pathLst>
              <a:path w="136" h="1496">
                <a:moveTo>
                  <a:pt x="0" y="1496"/>
                </a:moveTo>
                <a:lnTo>
                  <a:pt x="68" y="0"/>
                </a:lnTo>
                <a:lnTo>
                  <a:pt x="13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2A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594984" y="3981000"/>
            <a:ext cx="31282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6" y="0"/>
              </a:cxn>
              <a:cxn ang="0">
                <a:pos x="204" y="0"/>
              </a:cxn>
              <a:cxn ang="0">
                <a:pos x="0" y="1496"/>
              </a:cxn>
            </a:cxnLst>
            <a:rect l="0" t="0" r="r" b="b"/>
            <a:pathLst>
              <a:path w="204" h="1496">
                <a:moveTo>
                  <a:pt x="0" y="1496"/>
                </a:moveTo>
                <a:lnTo>
                  <a:pt x="136" y="0"/>
                </a:lnTo>
                <a:lnTo>
                  <a:pt x="20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5B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594984" y="3981000"/>
            <a:ext cx="4165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4" y="0"/>
              </a:cxn>
              <a:cxn ang="0">
                <a:pos x="272" y="0"/>
              </a:cxn>
              <a:cxn ang="0">
                <a:pos x="0" y="1496"/>
              </a:cxn>
            </a:cxnLst>
            <a:rect l="0" t="0" r="r" b="b"/>
            <a:pathLst>
              <a:path w="272" h="1496">
                <a:moveTo>
                  <a:pt x="0" y="1496"/>
                </a:moveTo>
                <a:lnTo>
                  <a:pt x="204" y="0"/>
                </a:lnTo>
                <a:lnTo>
                  <a:pt x="27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8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1594983" y="3981000"/>
            <a:ext cx="52194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72" y="0"/>
              </a:cxn>
              <a:cxn ang="0">
                <a:pos x="340" y="0"/>
              </a:cxn>
              <a:cxn ang="0">
                <a:pos x="0" y="1496"/>
              </a:cxn>
            </a:cxnLst>
            <a:rect l="0" t="0" r="r" b="b"/>
            <a:pathLst>
              <a:path w="340" h="1496">
                <a:moveTo>
                  <a:pt x="0" y="1496"/>
                </a:moveTo>
                <a:lnTo>
                  <a:pt x="272" y="0"/>
                </a:lnTo>
                <a:lnTo>
                  <a:pt x="34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B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594984" y="3981000"/>
            <a:ext cx="62565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340" y="0"/>
              </a:cxn>
              <a:cxn ang="0">
                <a:pos x="408" y="0"/>
              </a:cxn>
              <a:cxn ang="0">
                <a:pos x="0" y="1496"/>
              </a:cxn>
            </a:cxnLst>
            <a:rect l="0" t="0" r="r" b="b"/>
            <a:pathLst>
              <a:path w="408" h="1496">
                <a:moveTo>
                  <a:pt x="0" y="1496"/>
                </a:moveTo>
                <a:lnTo>
                  <a:pt x="340" y="0"/>
                </a:lnTo>
                <a:lnTo>
                  <a:pt x="40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E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1594984" y="3981000"/>
            <a:ext cx="72937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08" y="0"/>
              </a:cxn>
              <a:cxn ang="0">
                <a:pos x="476" y="0"/>
              </a:cxn>
              <a:cxn ang="0">
                <a:pos x="0" y="1496"/>
              </a:cxn>
            </a:cxnLst>
            <a:rect l="0" t="0" r="r" b="b"/>
            <a:pathLst>
              <a:path w="476" h="1496">
                <a:moveTo>
                  <a:pt x="0" y="1496"/>
                </a:moveTo>
                <a:lnTo>
                  <a:pt x="408" y="0"/>
                </a:lnTo>
                <a:lnTo>
                  <a:pt x="47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1594984" y="3981000"/>
            <a:ext cx="86822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76" y="0"/>
              </a:cxn>
              <a:cxn ang="0">
                <a:pos x="567" y="0"/>
              </a:cxn>
              <a:cxn ang="0">
                <a:pos x="0" y="1496"/>
              </a:cxn>
            </a:cxnLst>
            <a:rect l="0" t="0" r="r" b="b"/>
            <a:pathLst>
              <a:path w="567" h="1496">
                <a:moveTo>
                  <a:pt x="0" y="1496"/>
                </a:moveTo>
                <a:lnTo>
                  <a:pt x="476" y="0"/>
                </a:lnTo>
                <a:lnTo>
                  <a:pt x="56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C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1594984" y="3981000"/>
            <a:ext cx="100707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567" y="0"/>
              </a:cxn>
              <a:cxn ang="0">
                <a:pos x="657" y="0"/>
              </a:cxn>
              <a:cxn ang="0">
                <a:pos x="0" y="1496"/>
              </a:cxn>
            </a:cxnLst>
            <a:rect l="0" t="0" r="r" b="b"/>
            <a:pathLst>
              <a:path w="657" h="1496">
                <a:moveTo>
                  <a:pt x="0" y="1496"/>
                </a:moveTo>
                <a:lnTo>
                  <a:pt x="567" y="0"/>
                </a:lnTo>
                <a:lnTo>
                  <a:pt x="65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9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1594984" y="3981000"/>
            <a:ext cx="114592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57" y="0"/>
              </a:cxn>
              <a:cxn ang="0">
                <a:pos x="748" y="0"/>
              </a:cxn>
              <a:cxn ang="0">
                <a:pos x="0" y="1496"/>
              </a:cxn>
            </a:cxnLst>
            <a:rect l="0" t="0" r="r" b="b"/>
            <a:pathLst>
              <a:path w="748" h="1496">
                <a:moveTo>
                  <a:pt x="0" y="1496"/>
                </a:moveTo>
                <a:lnTo>
                  <a:pt x="657" y="0"/>
                </a:lnTo>
                <a:lnTo>
                  <a:pt x="74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6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1594984" y="3981000"/>
            <a:ext cx="131990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748" y="0"/>
              </a:cxn>
              <a:cxn ang="0">
                <a:pos x="861" y="0"/>
              </a:cxn>
              <a:cxn ang="0">
                <a:pos x="0" y="1496"/>
              </a:cxn>
            </a:cxnLst>
            <a:rect l="0" t="0" r="r" b="b"/>
            <a:pathLst>
              <a:path w="861" h="1496">
                <a:moveTo>
                  <a:pt x="0" y="1496"/>
                </a:moveTo>
                <a:lnTo>
                  <a:pt x="748" y="0"/>
                </a:lnTo>
                <a:lnTo>
                  <a:pt x="86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43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1594984" y="3981000"/>
            <a:ext cx="149388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861" y="0"/>
              </a:cxn>
              <a:cxn ang="0">
                <a:pos x="975" y="0"/>
              </a:cxn>
              <a:cxn ang="0">
                <a:pos x="0" y="1496"/>
              </a:cxn>
            </a:cxnLst>
            <a:rect l="0" t="0" r="r" b="b"/>
            <a:pathLst>
              <a:path w="975" h="1496">
                <a:moveTo>
                  <a:pt x="0" y="1496"/>
                </a:moveTo>
                <a:lnTo>
                  <a:pt x="861" y="0"/>
                </a:lnTo>
                <a:lnTo>
                  <a:pt x="975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12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1594984" y="3981000"/>
            <a:ext cx="166786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975" y="0"/>
              </a:cxn>
              <a:cxn ang="0">
                <a:pos x="1088" y="0"/>
              </a:cxn>
              <a:cxn ang="0">
                <a:pos x="0" y="1496"/>
              </a:cxn>
            </a:cxnLst>
            <a:rect l="0" t="0" r="r" b="b"/>
            <a:pathLst>
              <a:path w="1088" h="1496">
                <a:moveTo>
                  <a:pt x="0" y="1496"/>
                </a:moveTo>
                <a:lnTo>
                  <a:pt x="975" y="0"/>
                </a:lnTo>
                <a:lnTo>
                  <a:pt x="108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1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1594984" y="3981000"/>
            <a:ext cx="184184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088" y="0"/>
              </a:cxn>
              <a:cxn ang="0">
                <a:pos x="1202" y="0"/>
              </a:cxn>
              <a:cxn ang="0">
                <a:pos x="0" y="1496"/>
              </a:cxn>
            </a:cxnLst>
            <a:rect l="0" t="0" r="r" b="b"/>
            <a:pathLst>
              <a:path w="1202" h="1496">
                <a:moveTo>
                  <a:pt x="0" y="1496"/>
                </a:moveTo>
                <a:lnTo>
                  <a:pt x="1088" y="0"/>
                </a:lnTo>
                <a:lnTo>
                  <a:pt x="120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4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1594984" y="3981000"/>
            <a:ext cx="205095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202" y="0"/>
              </a:cxn>
              <a:cxn ang="0">
                <a:pos x="1338" y="0"/>
              </a:cxn>
              <a:cxn ang="0">
                <a:pos x="0" y="1496"/>
              </a:cxn>
            </a:cxnLst>
            <a:rect l="0" t="0" r="r" b="b"/>
            <a:pathLst>
              <a:path w="1338" h="1496">
                <a:moveTo>
                  <a:pt x="0" y="1496"/>
                </a:moveTo>
                <a:lnTo>
                  <a:pt x="1202" y="0"/>
                </a:lnTo>
                <a:lnTo>
                  <a:pt x="133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7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1594984" y="3981000"/>
            <a:ext cx="225839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38" y="0"/>
              </a:cxn>
              <a:cxn ang="0">
                <a:pos x="1474" y="0"/>
              </a:cxn>
              <a:cxn ang="0">
                <a:pos x="0" y="1496"/>
              </a:cxn>
            </a:cxnLst>
            <a:rect l="0" t="0" r="r" b="b"/>
            <a:pathLst>
              <a:path w="1474" h="1496">
                <a:moveTo>
                  <a:pt x="0" y="1496"/>
                </a:moveTo>
                <a:lnTo>
                  <a:pt x="1338" y="0"/>
                </a:lnTo>
                <a:lnTo>
                  <a:pt x="147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9D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594984" y="3981000"/>
            <a:ext cx="24675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474" y="0"/>
              </a:cxn>
              <a:cxn ang="0">
                <a:pos x="1610" y="0"/>
              </a:cxn>
              <a:cxn ang="0">
                <a:pos x="0" y="1496"/>
              </a:cxn>
            </a:cxnLst>
            <a:rect l="0" t="0" r="r" b="b"/>
            <a:pathLst>
              <a:path w="1610" h="1496">
                <a:moveTo>
                  <a:pt x="0" y="1496"/>
                </a:moveTo>
                <a:lnTo>
                  <a:pt x="1474" y="0"/>
                </a:lnTo>
                <a:lnTo>
                  <a:pt x="161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C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1594984" y="3981000"/>
            <a:ext cx="264148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610" y="0"/>
              </a:cxn>
              <a:cxn ang="0">
                <a:pos x="1723" y="0"/>
              </a:cxn>
              <a:cxn ang="0">
                <a:pos x="0" y="1496"/>
              </a:cxn>
            </a:cxnLst>
            <a:rect l="0" t="0" r="r" b="b"/>
            <a:pathLst>
              <a:path w="1723" h="1496">
                <a:moveTo>
                  <a:pt x="0" y="1496"/>
                </a:moveTo>
                <a:lnTo>
                  <a:pt x="1610" y="0"/>
                </a:lnTo>
                <a:lnTo>
                  <a:pt x="172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F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1594984" y="3981000"/>
            <a:ext cx="281546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723" y="0"/>
              </a:cxn>
              <a:cxn ang="0">
                <a:pos x="1837" y="0"/>
              </a:cxn>
              <a:cxn ang="0">
                <a:pos x="0" y="1496"/>
              </a:cxn>
            </a:cxnLst>
            <a:rect l="0" t="0" r="r" b="b"/>
            <a:pathLst>
              <a:path w="1837" h="1496">
                <a:moveTo>
                  <a:pt x="0" y="1496"/>
                </a:moveTo>
                <a:lnTo>
                  <a:pt x="1723" y="0"/>
                </a:lnTo>
                <a:lnTo>
                  <a:pt x="183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E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1594983" y="3981000"/>
            <a:ext cx="298944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837" y="0"/>
              </a:cxn>
              <a:cxn ang="0">
                <a:pos x="1950" y="0"/>
              </a:cxn>
              <a:cxn ang="0">
                <a:pos x="0" y="1496"/>
              </a:cxn>
            </a:cxnLst>
            <a:rect l="0" t="0" r="r" b="b"/>
            <a:pathLst>
              <a:path w="1950" h="1496">
                <a:moveTo>
                  <a:pt x="0" y="1496"/>
                </a:moveTo>
                <a:lnTo>
                  <a:pt x="1837" y="0"/>
                </a:lnTo>
                <a:lnTo>
                  <a:pt x="195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AF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1594984" y="3981000"/>
            <a:ext cx="31617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950" y="0"/>
              </a:cxn>
              <a:cxn ang="0">
                <a:pos x="2063" y="0"/>
              </a:cxn>
              <a:cxn ang="0">
                <a:pos x="0" y="1496"/>
              </a:cxn>
            </a:cxnLst>
            <a:rect l="0" t="0" r="r" b="b"/>
            <a:pathLst>
              <a:path w="2063" h="1496">
                <a:moveTo>
                  <a:pt x="0" y="1496"/>
                </a:moveTo>
                <a:lnTo>
                  <a:pt x="1950" y="0"/>
                </a:lnTo>
                <a:lnTo>
                  <a:pt x="206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8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1594983" y="3981000"/>
            <a:ext cx="33374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63" y="0"/>
              </a:cxn>
              <a:cxn ang="0">
                <a:pos x="2177" y="0"/>
              </a:cxn>
              <a:cxn ang="0">
                <a:pos x="0" y="1496"/>
              </a:cxn>
            </a:cxnLst>
            <a:rect l="0" t="0" r="r" b="b"/>
            <a:pathLst>
              <a:path w="2177" h="1496">
                <a:moveTo>
                  <a:pt x="0" y="1496"/>
                </a:moveTo>
                <a:lnTo>
                  <a:pt x="2063" y="0"/>
                </a:lnTo>
                <a:lnTo>
                  <a:pt x="217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5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1594984" y="3981000"/>
            <a:ext cx="350971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177" y="0"/>
              </a:cxn>
              <a:cxn ang="0">
                <a:pos x="2290" y="0"/>
              </a:cxn>
              <a:cxn ang="0">
                <a:pos x="0" y="1496"/>
              </a:cxn>
            </a:cxnLst>
            <a:rect l="0" t="0" r="r" b="b"/>
            <a:pathLst>
              <a:path w="2290" h="1496">
                <a:moveTo>
                  <a:pt x="0" y="1496"/>
                </a:moveTo>
                <a:lnTo>
                  <a:pt x="2177" y="0"/>
                </a:lnTo>
                <a:lnTo>
                  <a:pt x="22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2A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1594984" y="3981000"/>
            <a:ext cx="371882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290" y="0"/>
              </a:cxn>
              <a:cxn ang="0">
                <a:pos x="2426" y="0"/>
              </a:cxn>
              <a:cxn ang="0">
                <a:pos x="0" y="1496"/>
              </a:cxn>
            </a:cxnLst>
            <a:rect l="0" t="0" r="r" b="b"/>
            <a:pathLst>
              <a:path w="2426" h="1496">
                <a:moveTo>
                  <a:pt x="0" y="1496"/>
                </a:moveTo>
                <a:lnTo>
                  <a:pt x="2290" y="0"/>
                </a:lnTo>
                <a:lnTo>
                  <a:pt x="242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1594984" y="3981000"/>
            <a:ext cx="392625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426" y="0"/>
              </a:cxn>
              <a:cxn ang="0">
                <a:pos x="2562" y="0"/>
              </a:cxn>
              <a:cxn ang="0">
                <a:pos x="0" y="1496"/>
              </a:cxn>
            </a:cxnLst>
            <a:rect l="0" t="0" r="r" b="b"/>
            <a:pathLst>
              <a:path w="2562" h="1496">
                <a:moveTo>
                  <a:pt x="0" y="1496"/>
                </a:moveTo>
                <a:lnTo>
                  <a:pt x="2426" y="0"/>
                </a:lnTo>
                <a:lnTo>
                  <a:pt x="256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3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594984" y="3981000"/>
            <a:ext cx="413536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562" y="0"/>
              </a:cxn>
              <a:cxn ang="0">
                <a:pos x="2698" y="0"/>
              </a:cxn>
              <a:cxn ang="0">
                <a:pos x="0" y="1496"/>
              </a:cxn>
            </a:cxnLst>
            <a:rect l="0" t="0" r="r" b="b"/>
            <a:pathLst>
              <a:path w="2698" h="1496">
                <a:moveTo>
                  <a:pt x="0" y="1496"/>
                </a:moveTo>
                <a:lnTo>
                  <a:pt x="2562" y="0"/>
                </a:lnTo>
                <a:lnTo>
                  <a:pt x="269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5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1594984" y="3981000"/>
            <a:ext cx="434280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698" y="0"/>
              </a:cxn>
              <a:cxn ang="0">
                <a:pos x="2834" y="0"/>
              </a:cxn>
              <a:cxn ang="0">
                <a:pos x="0" y="1496"/>
              </a:cxn>
            </a:cxnLst>
            <a:rect l="0" t="0" r="r" b="b"/>
            <a:pathLst>
              <a:path w="2834" h="1496">
                <a:moveTo>
                  <a:pt x="0" y="1496"/>
                </a:moveTo>
                <a:lnTo>
                  <a:pt x="2698" y="0"/>
                </a:lnTo>
                <a:lnTo>
                  <a:pt x="283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8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>
            <a:off x="1594984" y="3981000"/>
            <a:ext cx="455358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834" y="0"/>
              </a:cxn>
              <a:cxn ang="0">
                <a:pos x="2971" y="0"/>
              </a:cxn>
              <a:cxn ang="0">
                <a:pos x="0" y="1496"/>
              </a:cxn>
            </a:cxnLst>
            <a:rect l="0" t="0" r="r" b="b"/>
            <a:pathLst>
              <a:path w="2971" h="1496">
                <a:moveTo>
                  <a:pt x="0" y="1496"/>
                </a:moveTo>
                <a:lnTo>
                  <a:pt x="2834" y="0"/>
                </a:lnTo>
                <a:lnTo>
                  <a:pt x="297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B5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5" name="Text Box 50"/>
          <p:cNvSpPr txBox="1">
            <a:spLocks noChangeArrowheads="1"/>
          </p:cNvSpPr>
          <p:nvPr/>
        </p:nvSpPr>
        <p:spPr bwMode="auto">
          <a:xfrm>
            <a:off x="275676" y="2029463"/>
            <a:ext cx="1395838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>
                <a:ea typeface="ヒラギノ角ゴ ProN W3" charset="0"/>
                <a:cs typeface="ヒラギノ角ゴ ProN W3" charset="0"/>
              </a:rPr>
              <a:t>distance</a:t>
            </a:r>
            <a:endParaRPr lang="en-US" sz="25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6" name="Text Box 51"/>
          <p:cNvSpPr txBox="1">
            <a:spLocks noChangeArrowheads="1"/>
          </p:cNvSpPr>
          <p:nvPr/>
        </p:nvSpPr>
        <p:spPr bwMode="auto">
          <a:xfrm>
            <a:off x="7228257" y="6395019"/>
            <a:ext cx="1395837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>
                <a:ea typeface="ヒラギノ角ゴ ProN W3" charset="0"/>
                <a:cs typeface="ヒラギノ角ゴ ProN W3" charset="0"/>
              </a:rPr>
              <a:t>time</a:t>
            </a:r>
            <a:endParaRPr lang="en-US" sz="2500" dirty="0"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944471" y="3981001"/>
            <a:ext cx="5816348" cy="16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 Box 51"/>
          <p:cNvSpPr txBox="1">
            <a:spLocks noChangeArrowheads="1"/>
          </p:cNvSpPr>
          <p:nvPr/>
        </p:nvSpPr>
        <p:spPr bwMode="auto">
          <a:xfrm>
            <a:off x="6760820" y="3751408"/>
            <a:ext cx="1395837" cy="37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ea typeface="ヒラギノ角ゴ ProN W3" charset="0"/>
                <a:cs typeface="ヒラギノ角ゴ ProN W3" charset="0"/>
              </a:rPr>
              <a:t>sample</a:t>
            </a:r>
            <a:endParaRPr lang="en-US" sz="2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9" name="Text Box 51"/>
          <p:cNvSpPr txBox="1">
            <a:spLocks noChangeArrowheads="1"/>
          </p:cNvSpPr>
          <p:nvPr/>
        </p:nvSpPr>
        <p:spPr bwMode="auto">
          <a:xfrm>
            <a:off x="7257174" y="2729698"/>
            <a:ext cx="1395837" cy="37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ea typeface="ヒラギノ角ゴ ProN W3" charset="0"/>
                <a:cs typeface="ヒラギノ角ゴ ProN W3" charset="0"/>
              </a:rPr>
              <a:t>detector</a:t>
            </a:r>
            <a:endParaRPr lang="en-US" sz="2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0" name="Freeform 39"/>
          <p:cNvSpPr>
            <a:spLocks noChangeAspect="1"/>
          </p:cNvSpPr>
          <p:nvPr/>
        </p:nvSpPr>
        <p:spPr bwMode="auto">
          <a:xfrm>
            <a:off x="1939373" y="2794772"/>
            <a:ext cx="156415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6" y="0"/>
              </a:cxn>
              <a:cxn ang="0">
                <a:pos x="204" y="0"/>
              </a:cxn>
              <a:cxn ang="0">
                <a:pos x="0" y="1496"/>
              </a:cxn>
            </a:cxnLst>
            <a:rect l="0" t="0" r="r" b="b"/>
            <a:pathLst>
              <a:path w="204" h="1496">
                <a:moveTo>
                  <a:pt x="0" y="1496"/>
                </a:moveTo>
                <a:lnTo>
                  <a:pt x="136" y="0"/>
                </a:lnTo>
                <a:lnTo>
                  <a:pt x="20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5B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1" name="Freeform 40"/>
          <p:cNvSpPr>
            <a:spLocks noChangeAspect="1"/>
          </p:cNvSpPr>
          <p:nvPr/>
        </p:nvSpPr>
        <p:spPr bwMode="auto">
          <a:xfrm>
            <a:off x="2551620" y="2822230"/>
            <a:ext cx="503539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567" y="0"/>
              </a:cxn>
              <a:cxn ang="0">
                <a:pos x="657" y="0"/>
              </a:cxn>
              <a:cxn ang="0">
                <a:pos x="0" y="1496"/>
              </a:cxn>
            </a:cxnLst>
            <a:rect l="0" t="0" r="r" b="b"/>
            <a:pathLst>
              <a:path w="657" h="1496">
                <a:moveTo>
                  <a:pt x="0" y="1496"/>
                </a:moveTo>
                <a:lnTo>
                  <a:pt x="567" y="0"/>
                </a:lnTo>
                <a:lnTo>
                  <a:pt x="65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9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2" name="Freeform 41"/>
          <p:cNvSpPr>
            <a:spLocks noChangeAspect="1"/>
          </p:cNvSpPr>
          <p:nvPr/>
        </p:nvSpPr>
        <p:spPr bwMode="auto">
          <a:xfrm>
            <a:off x="2934275" y="2794772"/>
            <a:ext cx="746943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861" y="0"/>
              </a:cxn>
              <a:cxn ang="0">
                <a:pos x="975" y="0"/>
              </a:cxn>
              <a:cxn ang="0">
                <a:pos x="0" y="1496"/>
              </a:cxn>
            </a:cxnLst>
            <a:rect l="0" t="0" r="r" b="b"/>
            <a:pathLst>
              <a:path w="975" h="1496">
                <a:moveTo>
                  <a:pt x="0" y="1496"/>
                </a:moveTo>
                <a:lnTo>
                  <a:pt x="861" y="0"/>
                </a:lnTo>
                <a:lnTo>
                  <a:pt x="975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12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3" name="Freeform 42"/>
          <p:cNvSpPr>
            <a:spLocks noChangeAspect="1"/>
          </p:cNvSpPr>
          <p:nvPr/>
        </p:nvSpPr>
        <p:spPr bwMode="auto">
          <a:xfrm>
            <a:off x="4539054" y="2794772"/>
            <a:ext cx="1494722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837" y="0"/>
              </a:cxn>
              <a:cxn ang="0">
                <a:pos x="1950" y="0"/>
              </a:cxn>
              <a:cxn ang="0">
                <a:pos x="0" y="1496"/>
              </a:cxn>
            </a:cxnLst>
            <a:rect l="0" t="0" r="r" b="b"/>
            <a:pathLst>
              <a:path w="1950" h="1496">
                <a:moveTo>
                  <a:pt x="0" y="1496"/>
                </a:moveTo>
                <a:lnTo>
                  <a:pt x="1837" y="0"/>
                </a:lnTo>
                <a:lnTo>
                  <a:pt x="195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AF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567" t="38493" r="16534" b="31617"/>
          <a:stretch>
            <a:fillRect/>
          </a:stretch>
        </p:blipFill>
        <p:spPr bwMode="auto">
          <a:xfrm>
            <a:off x="1480188" y="1295703"/>
            <a:ext cx="6390330" cy="15306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5" name="Freeform 44"/>
          <p:cNvSpPr>
            <a:spLocks noChangeAspect="1"/>
          </p:cNvSpPr>
          <p:nvPr/>
        </p:nvSpPr>
        <p:spPr bwMode="auto">
          <a:xfrm>
            <a:off x="5421529" y="2794772"/>
            <a:ext cx="1963129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426" y="0"/>
              </a:cxn>
              <a:cxn ang="0">
                <a:pos x="2562" y="0"/>
              </a:cxn>
              <a:cxn ang="0">
                <a:pos x="0" y="1496"/>
              </a:cxn>
            </a:cxnLst>
            <a:rect l="0" t="0" r="r" b="b"/>
            <a:pathLst>
              <a:path w="2562" h="1496">
                <a:moveTo>
                  <a:pt x="0" y="1496"/>
                </a:moveTo>
                <a:lnTo>
                  <a:pt x="2426" y="0"/>
                </a:lnTo>
                <a:lnTo>
                  <a:pt x="256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3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6" name="Freeform 45"/>
          <p:cNvSpPr>
            <a:spLocks noChangeAspect="1"/>
          </p:cNvSpPr>
          <p:nvPr/>
        </p:nvSpPr>
        <p:spPr bwMode="auto">
          <a:xfrm>
            <a:off x="4358185" y="2794772"/>
            <a:ext cx="1407732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723" y="0"/>
              </a:cxn>
              <a:cxn ang="0">
                <a:pos x="1837" y="0"/>
              </a:cxn>
              <a:cxn ang="0">
                <a:pos x="0" y="1496"/>
              </a:cxn>
            </a:cxnLst>
            <a:rect l="0" t="0" r="r" b="b"/>
            <a:pathLst>
              <a:path w="1837" h="1496">
                <a:moveTo>
                  <a:pt x="0" y="1496"/>
                </a:moveTo>
                <a:lnTo>
                  <a:pt x="1723" y="0"/>
                </a:lnTo>
                <a:lnTo>
                  <a:pt x="183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E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7" name="Freeform 46"/>
          <p:cNvSpPr>
            <a:spLocks noChangeAspect="1"/>
          </p:cNvSpPr>
          <p:nvPr/>
        </p:nvSpPr>
        <p:spPr bwMode="auto">
          <a:xfrm>
            <a:off x="3814380" y="2794772"/>
            <a:ext cx="1233752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474" y="0"/>
              </a:cxn>
              <a:cxn ang="0">
                <a:pos x="1610" y="0"/>
              </a:cxn>
              <a:cxn ang="0">
                <a:pos x="0" y="1496"/>
              </a:cxn>
            </a:cxnLst>
            <a:rect l="0" t="0" r="r" b="b"/>
            <a:pathLst>
              <a:path w="1610" h="1496">
                <a:moveTo>
                  <a:pt x="0" y="1496"/>
                </a:moveTo>
                <a:lnTo>
                  <a:pt x="1474" y="0"/>
                </a:lnTo>
                <a:lnTo>
                  <a:pt x="161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C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982737" y="2793108"/>
            <a:ext cx="6926046" cy="16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4"/>
          <a:srcRect l="29464" t="51129" r="44564" b="23485"/>
          <a:stretch>
            <a:fillRect/>
          </a:stretch>
        </p:blipFill>
        <p:spPr bwMode="auto">
          <a:xfrm>
            <a:off x="1291880" y="5779097"/>
            <a:ext cx="766773" cy="76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2" name="Straight Connector 51"/>
          <p:cNvCxnSpPr/>
          <p:nvPr/>
        </p:nvCxnSpPr>
        <p:spPr bwMode="auto">
          <a:xfrm rot="5400000">
            <a:off x="1254572" y="6436330"/>
            <a:ext cx="58420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rot="5400000">
            <a:off x="1400624" y="6435536"/>
            <a:ext cx="58420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1438957" y="6636357"/>
            <a:ext cx="7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flipH="1">
            <a:off x="1730035" y="6636357"/>
            <a:ext cx="7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1876088" y="6387780"/>
            <a:ext cx="912825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sz="2800" dirty="0">
                <a:latin typeface="Times New Roman" pitchFamily="18" charset="0"/>
                <a:ea typeface="ヒラギノ角ゴ ProN W3" charset="0"/>
                <a:cs typeface="Times New Roman" pitchFamily="18" charset="0"/>
              </a:rPr>
              <a:t>Δ</a:t>
            </a:r>
            <a:r>
              <a:rPr lang="en-GB" sz="2800" i="1" dirty="0">
                <a:latin typeface="Times New Roman" pitchFamily="18" charset="0"/>
                <a:ea typeface="ヒラギノ角ゴ ProN W3" charset="0"/>
                <a:cs typeface="Times New Roman" pitchFamily="18" charset="0"/>
              </a:rPr>
              <a:t>t</a:t>
            </a:r>
          </a:p>
        </p:txBody>
      </p:sp>
      <p:graphicFrame>
        <p:nvGraphicFramePr>
          <p:cNvPr id="5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7018584"/>
              </p:ext>
            </p:extLst>
          </p:nvPr>
        </p:nvGraphicFramePr>
        <p:xfrm>
          <a:off x="6507081" y="3167611"/>
          <a:ext cx="2482223" cy="57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68" name="Equation" r:id="rId5" imgW="774360" imgH="177480" progId="Equation.3">
                  <p:embed/>
                </p:oleObj>
              </mc:Choice>
              <mc:Fallback>
                <p:oleObj name="Equation" r:id="rId5" imgW="7743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7081" y="3167611"/>
                        <a:ext cx="2482223" cy="5701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Time-of-flight (TOF)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time-of-flight (TOF) method</a:t>
            </a:r>
            <a:endParaRPr lang="en-US" dirty="0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964454" y="5949653"/>
            <a:ext cx="64517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964454" y="1988401"/>
            <a:ext cx="0" cy="396125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594984" y="3535635"/>
            <a:ext cx="10371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0" y="0"/>
              </a:cxn>
              <a:cxn ang="0">
                <a:pos x="90" y="0"/>
              </a:cxn>
              <a:cxn ang="0">
                <a:pos x="0" y="1496"/>
              </a:cxn>
            </a:cxnLst>
            <a:rect l="0" t="0" r="r" b="b"/>
            <a:pathLst>
              <a:path w="90" h="1496">
                <a:moveTo>
                  <a:pt x="0" y="1496"/>
                </a:moveTo>
                <a:lnTo>
                  <a:pt x="0" y="0"/>
                </a:lnTo>
                <a:lnTo>
                  <a:pt x="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0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594983" y="3535635"/>
            <a:ext cx="209111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8" y="0"/>
              </a:cxn>
              <a:cxn ang="0">
                <a:pos x="136" y="0"/>
              </a:cxn>
              <a:cxn ang="0">
                <a:pos x="0" y="1496"/>
              </a:cxn>
            </a:cxnLst>
            <a:rect l="0" t="0" r="r" b="b"/>
            <a:pathLst>
              <a:path w="136" h="1496">
                <a:moveTo>
                  <a:pt x="0" y="1496"/>
                </a:moveTo>
                <a:lnTo>
                  <a:pt x="68" y="0"/>
                </a:lnTo>
                <a:lnTo>
                  <a:pt x="13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2A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594984" y="3535635"/>
            <a:ext cx="31282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6" y="0"/>
              </a:cxn>
              <a:cxn ang="0">
                <a:pos x="204" y="0"/>
              </a:cxn>
              <a:cxn ang="0">
                <a:pos x="0" y="1496"/>
              </a:cxn>
            </a:cxnLst>
            <a:rect l="0" t="0" r="r" b="b"/>
            <a:pathLst>
              <a:path w="204" h="1496">
                <a:moveTo>
                  <a:pt x="0" y="1496"/>
                </a:moveTo>
                <a:lnTo>
                  <a:pt x="136" y="0"/>
                </a:lnTo>
                <a:lnTo>
                  <a:pt x="20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5B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594984" y="3535635"/>
            <a:ext cx="4165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4" y="0"/>
              </a:cxn>
              <a:cxn ang="0">
                <a:pos x="272" y="0"/>
              </a:cxn>
              <a:cxn ang="0">
                <a:pos x="0" y="1496"/>
              </a:cxn>
            </a:cxnLst>
            <a:rect l="0" t="0" r="r" b="b"/>
            <a:pathLst>
              <a:path w="272" h="1496">
                <a:moveTo>
                  <a:pt x="0" y="1496"/>
                </a:moveTo>
                <a:lnTo>
                  <a:pt x="204" y="0"/>
                </a:lnTo>
                <a:lnTo>
                  <a:pt x="27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8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1594983" y="3535635"/>
            <a:ext cx="52194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72" y="0"/>
              </a:cxn>
              <a:cxn ang="0">
                <a:pos x="340" y="0"/>
              </a:cxn>
              <a:cxn ang="0">
                <a:pos x="0" y="1496"/>
              </a:cxn>
            </a:cxnLst>
            <a:rect l="0" t="0" r="r" b="b"/>
            <a:pathLst>
              <a:path w="340" h="1496">
                <a:moveTo>
                  <a:pt x="0" y="1496"/>
                </a:moveTo>
                <a:lnTo>
                  <a:pt x="272" y="0"/>
                </a:lnTo>
                <a:lnTo>
                  <a:pt x="34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B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594984" y="3535635"/>
            <a:ext cx="62565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340" y="0"/>
              </a:cxn>
              <a:cxn ang="0">
                <a:pos x="408" y="0"/>
              </a:cxn>
              <a:cxn ang="0">
                <a:pos x="0" y="1496"/>
              </a:cxn>
            </a:cxnLst>
            <a:rect l="0" t="0" r="r" b="b"/>
            <a:pathLst>
              <a:path w="408" h="1496">
                <a:moveTo>
                  <a:pt x="0" y="1496"/>
                </a:moveTo>
                <a:lnTo>
                  <a:pt x="340" y="0"/>
                </a:lnTo>
                <a:lnTo>
                  <a:pt x="40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E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1594984" y="3535635"/>
            <a:ext cx="72937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08" y="0"/>
              </a:cxn>
              <a:cxn ang="0">
                <a:pos x="476" y="0"/>
              </a:cxn>
              <a:cxn ang="0">
                <a:pos x="0" y="1496"/>
              </a:cxn>
            </a:cxnLst>
            <a:rect l="0" t="0" r="r" b="b"/>
            <a:pathLst>
              <a:path w="476" h="1496">
                <a:moveTo>
                  <a:pt x="0" y="1496"/>
                </a:moveTo>
                <a:lnTo>
                  <a:pt x="408" y="0"/>
                </a:lnTo>
                <a:lnTo>
                  <a:pt x="47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1594984" y="3535635"/>
            <a:ext cx="86822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76" y="0"/>
              </a:cxn>
              <a:cxn ang="0">
                <a:pos x="567" y="0"/>
              </a:cxn>
              <a:cxn ang="0">
                <a:pos x="0" y="1496"/>
              </a:cxn>
            </a:cxnLst>
            <a:rect l="0" t="0" r="r" b="b"/>
            <a:pathLst>
              <a:path w="567" h="1496">
                <a:moveTo>
                  <a:pt x="0" y="1496"/>
                </a:moveTo>
                <a:lnTo>
                  <a:pt x="476" y="0"/>
                </a:lnTo>
                <a:lnTo>
                  <a:pt x="56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C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1594984" y="3535635"/>
            <a:ext cx="100707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567" y="0"/>
              </a:cxn>
              <a:cxn ang="0">
                <a:pos x="657" y="0"/>
              </a:cxn>
              <a:cxn ang="0">
                <a:pos x="0" y="1496"/>
              </a:cxn>
            </a:cxnLst>
            <a:rect l="0" t="0" r="r" b="b"/>
            <a:pathLst>
              <a:path w="657" h="1496">
                <a:moveTo>
                  <a:pt x="0" y="1496"/>
                </a:moveTo>
                <a:lnTo>
                  <a:pt x="567" y="0"/>
                </a:lnTo>
                <a:lnTo>
                  <a:pt x="65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9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1594984" y="3535635"/>
            <a:ext cx="114592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57" y="0"/>
              </a:cxn>
              <a:cxn ang="0">
                <a:pos x="748" y="0"/>
              </a:cxn>
              <a:cxn ang="0">
                <a:pos x="0" y="1496"/>
              </a:cxn>
            </a:cxnLst>
            <a:rect l="0" t="0" r="r" b="b"/>
            <a:pathLst>
              <a:path w="748" h="1496">
                <a:moveTo>
                  <a:pt x="0" y="1496"/>
                </a:moveTo>
                <a:lnTo>
                  <a:pt x="657" y="0"/>
                </a:lnTo>
                <a:lnTo>
                  <a:pt x="74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6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1594984" y="3535635"/>
            <a:ext cx="131990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748" y="0"/>
              </a:cxn>
              <a:cxn ang="0">
                <a:pos x="861" y="0"/>
              </a:cxn>
              <a:cxn ang="0">
                <a:pos x="0" y="1496"/>
              </a:cxn>
            </a:cxnLst>
            <a:rect l="0" t="0" r="r" b="b"/>
            <a:pathLst>
              <a:path w="861" h="1496">
                <a:moveTo>
                  <a:pt x="0" y="1496"/>
                </a:moveTo>
                <a:lnTo>
                  <a:pt x="748" y="0"/>
                </a:lnTo>
                <a:lnTo>
                  <a:pt x="86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43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1594984" y="3535635"/>
            <a:ext cx="149388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861" y="0"/>
              </a:cxn>
              <a:cxn ang="0">
                <a:pos x="975" y="0"/>
              </a:cxn>
              <a:cxn ang="0">
                <a:pos x="0" y="1496"/>
              </a:cxn>
            </a:cxnLst>
            <a:rect l="0" t="0" r="r" b="b"/>
            <a:pathLst>
              <a:path w="975" h="1496">
                <a:moveTo>
                  <a:pt x="0" y="1496"/>
                </a:moveTo>
                <a:lnTo>
                  <a:pt x="861" y="0"/>
                </a:lnTo>
                <a:lnTo>
                  <a:pt x="975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12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1594984" y="3535635"/>
            <a:ext cx="166786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975" y="0"/>
              </a:cxn>
              <a:cxn ang="0">
                <a:pos x="1088" y="0"/>
              </a:cxn>
              <a:cxn ang="0">
                <a:pos x="0" y="1496"/>
              </a:cxn>
            </a:cxnLst>
            <a:rect l="0" t="0" r="r" b="b"/>
            <a:pathLst>
              <a:path w="1088" h="1496">
                <a:moveTo>
                  <a:pt x="0" y="1496"/>
                </a:moveTo>
                <a:lnTo>
                  <a:pt x="975" y="0"/>
                </a:lnTo>
                <a:lnTo>
                  <a:pt x="108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1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1594984" y="3535635"/>
            <a:ext cx="184184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088" y="0"/>
              </a:cxn>
              <a:cxn ang="0">
                <a:pos x="1202" y="0"/>
              </a:cxn>
              <a:cxn ang="0">
                <a:pos x="0" y="1496"/>
              </a:cxn>
            </a:cxnLst>
            <a:rect l="0" t="0" r="r" b="b"/>
            <a:pathLst>
              <a:path w="1202" h="1496">
                <a:moveTo>
                  <a:pt x="0" y="1496"/>
                </a:moveTo>
                <a:lnTo>
                  <a:pt x="1088" y="0"/>
                </a:lnTo>
                <a:lnTo>
                  <a:pt x="120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4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1594984" y="3535635"/>
            <a:ext cx="205095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202" y="0"/>
              </a:cxn>
              <a:cxn ang="0">
                <a:pos x="1338" y="0"/>
              </a:cxn>
              <a:cxn ang="0">
                <a:pos x="0" y="1496"/>
              </a:cxn>
            </a:cxnLst>
            <a:rect l="0" t="0" r="r" b="b"/>
            <a:pathLst>
              <a:path w="1338" h="1496">
                <a:moveTo>
                  <a:pt x="0" y="1496"/>
                </a:moveTo>
                <a:lnTo>
                  <a:pt x="1202" y="0"/>
                </a:lnTo>
                <a:lnTo>
                  <a:pt x="133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7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1594984" y="3535635"/>
            <a:ext cx="225839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38" y="0"/>
              </a:cxn>
              <a:cxn ang="0">
                <a:pos x="1474" y="0"/>
              </a:cxn>
              <a:cxn ang="0">
                <a:pos x="0" y="1496"/>
              </a:cxn>
            </a:cxnLst>
            <a:rect l="0" t="0" r="r" b="b"/>
            <a:pathLst>
              <a:path w="1474" h="1496">
                <a:moveTo>
                  <a:pt x="0" y="1496"/>
                </a:moveTo>
                <a:lnTo>
                  <a:pt x="1338" y="0"/>
                </a:lnTo>
                <a:lnTo>
                  <a:pt x="147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9D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594984" y="3535635"/>
            <a:ext cx="24675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474" y="0"/>
              </a:cxn>
              <a:cxn ang="0">
                <a:pos x="1610" y="0"/>
              </a:cxn>
              <a:cxn ang="0">
                <a:pos x="0" y="1496"/>
              </a:cxn>
            </a:cxnLst>
            <a:rect l="0" t="0" r="r" b="b"/>
            <a:pathLst>
              <a:path w="1610" h="1496">
                <a:moveTo>
                  <a:pt x="0" y="1496"/>
                </a:moveTo>
                <a:lnTo>
                  <a:pt x="1474" y="0"/>
                </a:lnTo>
                <a:lnTo>
                  <a:pt x="161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C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1594984" y="3535635"/>
            <a:ext cx="264148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610" y="0"/>
              </a:cxn>
              <a:cxn ang="0">
                <a:pos x="1723" y="0"/>
              </a:cxn>
              <a:cxn ang="0">
                <a:pos x="0" y="1496"/>
              </a:cxn>
            </a:cxnLst>
            <a:rect l="0" t="0" r="r" b="b"/>
            <a:pathLst>
              <a:path w="1723" h="1496">
                <a:moveTo>
                  <a:pt x="0" y="1496"/>
                </a:moveTo>
                <a:lnTo>
                  <a:pt x="1610" y="0"/>
                </a:lnTo>
                <a:lnTo>
                  <a:pt x="172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F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1594984" y="3535635"/>
            <a:ext cx="281546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723" y="0"/>
              </a:cxn>
              <a:cxn ang="0">
                <a:pos x="1837" y="0"/>
              </a:cxn>
              <a:cxn ang="0">
                <a:pos x="0" y="1496"/>
              </a:cxn>
            </a:cxnLst>
            <a:rect l="0" t="0" r="r" b="b"/>
            <a:pathLst>
              <a:path w="1837" h="1496">
                <a:moveTo>
                  <a:pt x="0" y="1496"/>
                </a:moveTo>
                <a:lnTo>
                  <a:pt x="1723" y="0"/>
                </a:lnTo>
                <a:lnTo>
                  <a:pt x="183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E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1594983" y="3535635"/>
            <a:ext cx="298944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837" y="0"/>
              </a:cxn>
              <a:cxn ang="0">
                <a:pos x="1950" y="0"/>
              </a:cxn>
              <a:cxn ang="0">
                <a:pos x="0" y="1496"/>
              </a:cxn>
            </a:cxnLst>
            <a:rect l="0" t="0" r="r" b="b"/>
            <a:pathLst>
              <a:path w="1950" h="1496">
                <a:moveTo>
                  <a:pt x="0" y="1496"/>
                </a:moveTo>
                <a:lnTo>
                  <a:pt x="1837" y="0"/>
                </a:lnTo>
                <a:lnTo>
                  <a:pt x="195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AF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1594984" y="3535635"/>
            <a:ext cx="31617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950" y="0"/>
              </a:cxn>
              <a:cxn ang="0">
                <a:pos x="2063" y="0"/>
              </a:cxn>
              <a:cxn ang="0">
                <a:pos x="0" y="1496"/>
              </a:cxn>
            </a:cxnLst>
            <a:rect l="0" t="0" r="r" b="b"/>
            <a:pathLst>
              <a:path w="2063" h="1496">
                <a:moveTo>
                  <a:pt x="0" y="1496"/>
                </a:moveTo>
                <a:lnTo>
                  <a:pt x="1950" y="0"/>
                </a:lnTo>
                <a:lnTo>
                  <a:pt x="206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8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1594983" y="3535635"/>
            <a:ext cx="33374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63" y="0"/>
              </a:cxn>
              <a:cxn ang="0">
                <a:pos x="2177" y="0"/>
              </a:cxn>
              <a:cxn ang="0">
                <a:pos x="0" y="1496"/>
              </a:cxn>
            </a:cxnLst>
            <a:rect l="0" t="0" r="r" b="b"/>
            <a:pathLst>
              <a:path w="2177" h="1496">
                <a:moveTo>
                  <a:pt x="0" y="1496"/>
                </a:moveTo>
                <a:lnTo>
                  <a:pt x="2063" y="0"/>
                </a:lnTo>
                <a:lnTo>
                  <a:pt x="217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5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1594984" y="3535635"/>
            <a:ext cx="350971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177" y="0"/>
              </a:cxn>
              <a:cxn ang="0">
                <a:pos x="2290" y="0"/>
              </a:cxn>
              <a:cxn ang="0">
                <a:pos x="0" y="1496"/>
              </a:cxn>
            </a:cxnLst>
            <a:rect l="0" t="0" r="r" b="b"/>
            <a:pathLst>
              <a:path w="2290" h="1496">
                <a:moveTo>
                  <a:pt x="0" y="1496"/>
                </a:moveTo>
                <a:lnTo>
                  <a:pt x="2177" y="0"/>
                </a:lnTo>
                <a:lnTo>
                  <a:pt x="22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2A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1594984" y="3535635"/>
            <a:ext cx="371882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290" y="0"/>
              </a:cxn>
              <a:cxn ang="0">
                <a:pos x="2426" y="0"/>
              </a:cxn>
              <a:cxn ang="0">
                <a:pos x="0" y="1496"/>
              </a:cxn>
            </a:cxnLst>
            <a:rect l="0" t="0" r="r" b="b"/>
            <a:pathLst>
              <a:path w="2426" h="1496">
                <a:moveTo>
                  <a:pt x="0" y="1496"/>
                </a:moveTo>
                <a:lnTo>
                  <a:pt x="2290" y="0"/>
                </a:lnTo>
                <a:lnTo>
                  <a:pt x="242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1594984" y="3535635"/>
            <a:ext cx="392625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426" y="0"/>
              </a:cxn>
              <a:cxn ang="0">
                <a:pos x="2562" y="0"/>
              </a:cxn>
              <a:cxn ang="0">
                <a:pos x="0" y="1496"/>
              </a:cxn>
            </a:cxnLst>
            <a:rect l="0" t="0" r="r" b="b"/>
            <a:pathLst>
              <a:path w="2562" h="1496">
                <a:moveTo>
                  <a:pt x="0" y="1496"/>
                </a:moveTo>
                <a:lnTo>
                  <a:pt x="2426" y="0"/>
                </a:lnTo>
                <a:lnTo>
                  <a:pt x="256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3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594984" y="3535635"/>
            <a:ext cx="413536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562" y="0"/>
              </a:cxn>
              <a:cxn ang="0">
                <a:pos x="2698" y="0"/>
              </a:cxn>
              <a:cxn ang="0">
                <a:pos x="0" y="1496"/>
              </a:cxn>
            </a:cxnLst>
            <a:rect l="0" t="0" r="r" b="b"/>
            <a:pathLst>
              <a:path w="2698" h="1496">
                <a:moveTo>
                  <a:pt x="0" y="1496"/>
                </a:moveTo>
                <a:lnTo>
                  <a:pt x="2562" y="0"/>
                </a:lnTo>
                <a:lnTo>
                  <a:pt x="269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5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1594984" y="3535635"/>
            <a:ext cx="434280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698" y="0"/>
              </a:cxn>
              <a:cxn ang="0">
                <a:pos x="2834" y="0"/>
              </a:cxn>
              <a:cxn ang="0">
                <a:pos x="0" y="1496"/>
              </a:cxn>
            </a:cxnLst>
            <a:rect l="0" t="0" r="r" b="b"/>
            <a:pathLst>
              <a:path w="2834" h="1496">
                <a:moveTo>
                  <a:pt x="0" y="1496"/>
                </a:moveTo>
                <a:lnTo>
                  <a:pt x="2698" y="0"/>
                </a:lnTo>
                <a:lnTo>
                  <a:pt x="283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8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>
            <a:off x="1594984" y="3535635"/>
            <a:ext cx="455358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834" y="0"/>
              </a:cxn>
              <a:cxn ang="0">
                <a:pos x="2971" y="0"/>
              </a:cxn>
              <a:cxn ang="0">
                <a:pos x="0" y="1496"/>
              </a:cxn>
            </a:cxnLst>
            <a:rect l="0" t="0" r="r" b="b"/>
            <a:pathLst>
              <a:path w="2971" h="1496">
                <a:moveTo>
                  <a:pt x="0" y="1496"/>
                </a:moveTo>
                <a:lnTo>
                  <a:pt x="2834" y="0"/>
                </a:lnTo>
                <a:lnTo>
                  <a:pt x="297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B5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/>
          </a:p>
        </p:txBody>
      </p:sp>
      <p:sp>
        <p:nvSpPr>
          <p:cNvPr id="35" name="Text Box 50"/>
          <p:cNvSpPr txBox="1">
            <a:spLocks noChangeArrowheads="1"/>
          </p:cNvSpPr>
          <p:nvPr/>
        </p:nvSpPr>
        <p:spPr bwMode="auto">
          <a:xfrm>
            <a:off x="275676" y="1584098"/>
            <a:ext cx="1395838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/>
              <a:t>distance</a:t>
            </a:r>
            <a:endParaRPr lang="en-US" sz="2500" dirty="0"/>
          </a:p>
        </p:txBody>
      </p:sp>
      <p:sp>
        <p:nvSpPr>
          <p:cNvPr id="36" name="Text Box 51"/>
          <p:cNvSpPr txBox="1">
            <a:spLocks noChangeArrowheads="1"/>
          </p:cNvSpPr>
          <p:nvPr/>
        </p:nvSpPr>
        <p:spPr bwMode="auto">
          <a:xfrm>
            <a:off x="7228257" y="5949654"/>
            <a:ext cx="1395837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/>
              <a:t>time</a:t>
            </a:r>
            <a:endParaRPr lang="en-US" sz="2500" dirty="0"/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944471" y="3535636"/>
            <a:ext cx="5816348" cy="16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3"/>
          <a:srcRect l="29464" t="51129" r="44564" b="23485"/>
          <a:stretch>
            <a:fillRect/>
          </a:stretch>
        </p:blipFill>
        <p:spPr bwMode="auto">
          <a:xfrm>
            <a:off x="1291880" y="5333732"/>
            <a:ext cx="766773" cy="76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2" name="Straight Connector 51"/>
          <p:cNvCxnSpPr/>
          <p:nvPr/>
        </p:nvCxnSpPr>
        <p:spPr bwMode="auto">
          <a:xfrm rot="5400000">
            <a:off x="1254572" y="5990965"/>
            <a:ext cx="58420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rot="5400000">
            <a:off x="1400624" y="5990171"/>
            <a:ext cx="58420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1438957" y="6190992"/>
            <a:ext cx="7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flipH="1">
            <a:off x="1730035" y="6190992"/>
            <a:ext cx="7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1876088" y="5942415"/>
            <a:ext cx="912825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sz="2800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GB" sz="2800" i="1" dirty="0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graphicFrame>
        <p:nvGraphicFramePr>
          <p:cNvPr id="4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8386589"/>
              </p:ext>
            </p:extLst>
          </p:nvPr>
        </p:nvGraphicFramePr>
        <p:xfrm>
          <a:off x="2325313" y="1386689"/>
          <a:ext cx="5380137" cy="1539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4" name="Equation" r:id="rId4" imgW="1689100" imgH="482600" progId="Equation.3">
                  <p:embed/>
                </p:oleObj>
              </mc:Choice>
              <mc:Fallback>
                <p:oleObj name="Equation" r:id="rId4" imgW="16891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313" y="1386689"/>
                        <a:ext cx="5380137" cy="153925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770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964454" y="6395018"/>
            <a:ext cx="645179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6" name="Line 9"/>
          <p:cNvSpPr>
            <a:spLocks noChangeShapeType="1"/>
          </p:cNvSpPr>
          <p:nvPr/>
        </p:nvSpPr>
        <p:spPr bwMode="auto">
          <a:xfrm flipV="1">
            <a:off x="964454" y="2433766"/>
            <a:ext cx="0" cy="396125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594984" y="3981000"/>
            <a:ext cx="10371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0" y="0"/>
              </a:cxn>
              <a:cxn ang="0">
                <a:pos x="90" y="0"/>
              </a:cxn>
              <a:cxn ang="0">
                <a:pos x="0" y="1496"/>
              </a:cxn>
            </a:cxnLst>
            <a:rect l="0" t="0" r="r" b="b"/>
            <a:pathLst>
              <a:path w="90" h="1496">
                <a:moveTo>
                  <a:pt x="0" y="1496"/>
                </a:moveTo>
                <a:lnTo>
                  <a:pt x="0" y="0"/>
                </a:lnTo>
                <a:lnTo>
                  <a:pt x="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0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594983" y="3981000"/>
            <a:ext cx="209111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8" y="0"/>
              </a:cxn>
              <a:cxn ang="0">
                <a:pos x="136" y="0"/>
              </a:cxn>
              <a:cxn ang="0">
                <a:pos x="0" y="1496"/>
              </a:cxn>
            </a:cxnLst>
            <a:rect l="0" t="0" r="r" b="b"/>
            <a:pathLst>
              <a:path w="136" h="1496">
                <a:moveTo>
                  <a:pt x="0" y="1496"/>
                </a:moveTo>
                <a:lnTo>
                  <a:pt x="68" y="0"/>
                </a:lnTo>
                <a:lnTo>
                  <a:pt x="13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2A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594984" y="3981000"/>
            <a:ext cx="31282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6" y="0"/>
              </a:cxn>
              <a:cxn ang="0">
                <a:pos x="204" y="0"/>
              </a:cxn>
              <a:cxn ang="0">
                <a:pos x="0" y="1496"/>
              </a:cxn>
            </a:cxnLst>
            <a:rect l="0" t="0" r="r" b="b"/>
            <a:pathLst>
              <a:path w="204" h="1496">
                <a:moveTo>
                  <a:pt x="0" y="1496"/>
                </a:moveTo>
                <a:lnTo>
                  <a:pt x="136" y="0"/>
                </a:lnTo>
                <a:lnTo>
                  <a:pt x="20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5B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594984" y="3981000"/>
            <a:ext cx="4165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4" y="0"/>
              </a:cxn>
              <a:cxn ang="0">
                <a:pos x="272" y="0"/>
              </a:cxn>
              <a:cxn ang="0">
                <a:pos x="0" y="1496"/>
              </a:cxn>
            </a:cxnLst>
            <a:rect l="0" t="0" r="r" b="b"/>
            <a:pathLst>
              <a:path w="272" h="1496">
                <a:moveTo>
                  <a:pt x="0" y="1496"/>
                </a:moveTo>
                <a:lnTo>
                  <a:pt x="204" y="0"/>
                </a:lnTo>
                <a:lnTo>
                  <a:pt x="27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8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1594983" y="3981000"/>
            <a:ext cx="52194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72" y="0"/>
              </a:cxn>
              <a:cxn ang="0">
                <a:pos x="340" y="0"/>
              </a:cxn>
              <a:cxn ang="0">
                <a:pos x="0" y="1496"/>
              </a:cxn>
            </a:cxnLst>
            <a:rect l="0" t="0" r="r" b="b"/>
            <a:pathLst>
              <a:path w="340" h="1496">
                <a:moveTo>
                  <a:pt x="0" y="1496"/>
                </a:moveTo>
                <a:lnTo>
                  <a:pt x="272" y="0"/>
                </a:lnTo>
                <a:lnTo>
                  <a:pt x="34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B5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594984" y="3981000"/>
            <a:ext cx="62565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340" y="0"/>
              </a:cxn>
              <a:cxn ang="0">
                <a:pos x="408" y="0"/>
              </a:cxn>
              <a:cxn ang="0">
                <a:pos x="0" y="1496"/>
              </a:cxn>
            </a:cxnLst>
            <a:rect l="0" t="0" r="r" b="b"/>
            <a:pathLst>
              <a:path w="408" h="1496">
                <a:moveTo>
                  <a:pt x="0" y="1496"/>
                </a:moveTo>
                <a:lnTo>
                  <a:pt x="340" y="0"/>
                </a:lnTo>
                <a:lnTo>
                  <a:pt x="40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E0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1594984" y="3981000"/>
            <a:ext cx="729378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08" y="0"/>
              </a:cxn>
              <a:cxn ang="0">
                <a:pos x="476" y="0"/>
              </a:cxn>
              <a:cxn ang="0">
                <a:pos x="0" y="1496"/>
              </a:cxn>
            </a:cxnLst>
            <a:rect l="0" t="0" r="r" b="b"/>
            <a:pathLst>
              <a:path w="476" h="1496">
                <a:moveTo>
                  <a:pt x="0" y="1496"/>
                </a:moveTo>
                <a:lnTo>
                  <a:pt x="408" y="0"/>
                </a:lnTo>
                <a:lnTo>
                  <a:pt x="47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1594984" y="3981000"/>
            <a:ext cx="86822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76" y="0"/>
              </a:cxn>
              <a:cxn ang="0">
                <a:pos x="567" y="0"/>
              </a:cxn>
              <a:cxn ang="0">
                <a:pos x="0" y="1496"/>
              </a:cxn>
            </a:cxnLst>
            <a:rect l="0" t="0" r="r" b="b"/>
            <a:pathLst>
              <a:path w="567" h="1496">
                <a:moveTo>
                  <a:pt x="0" y="1496"/>
                </a:moveTo>
                <a:lnTo>
                  <a:pt x="476" y="0"/>
                </a:lnTo>
                <a:lnTo>
                  <a:pt x="56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C8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1594984" y="3981000"/>
            <a:ext cx="100707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567" y="0"/>
              </a:cxn>
              <a:cxn ang="0">
                <a:pos x="657" y="0"/>
              </a:cxn>
              <a:cxn ang="0">
                <a:pos x="0" y="1496"/>
              </a:cxn>
            </a:cxnLst>
            <a:rect l="0" t="0" r="r" b="b"/>
            <a:pathLst>
              <a:path w="657" h="1496">
                <a:moveTo>
                  <a:pt x="0" y="1496"/>
                </a:moveTo>
                <a:lnTo>
                  <a:pt x="567" y="0"/>
                </a:lnTo>
                <a:lnTo>
                  <a:pt x="65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9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1594984" y="3981000"/>
            <a:ext cx="114592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57" y="0"/>
              </a:cxn>
              <a:cxn ang="0">
                <a:pos x="748" y="0"/>
              </a:cxn>
              <a:cxn ang="0">
                <a:pos x="0" y="1496"/>
              </a:cxn>
            </a:cxnLst>
            <a:rect l="0" t="0" r="r" b="b"/>
            <a:pathLst>
              <a:path w="748" h="1496">
                <a:moveTo>
                  <a:pt x="0" y="1496"/>
                </a:moveTo>
                <a:lnTo>
                  <a:pt x="657" y="0"/>
                </a:lnTo>
                <a:lnTo>
                  <a:pt x="74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6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1594984" y="3981000"/>
            <a:ext cx="1319906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748" y="0"/>
              </a:cxn>
              <a:cxn ang="0">
                <a:pos x="861" y="0"/>
              </a:cxn>
              <a:cxn ang="0">
                <a:pos x="0" y="1496"/>
              </a:cxn>
            </a:cxnLst>
            <a:rect l="0" t="0" r="r" b="b"/>
            <a:pathLst>
              <a:path w="861" h="1496">
                <a:moveTo>
                  <a:pt x="0" y="1496"/>
                </a:moveTo>
                <a:lnTo>
                  <a:pt x="748" y="0"/>
                </a:lnTo>
                <a:lnTo>
                  <a:pt x="86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43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1594984" y="3981000"/>
            <a:ext cx="149388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861" y="0"/>
              </a:cxn>
              <a:cxn ang="0">
                <a:pos x="975" y="0"/>
              </a:cxn>
              <a:cxn ang="0">
                <a:pos x="0" y="1496"/>
              </a:cxn>
            </a:cxnLst>
            <a:rect l="0" t="0" r="r" b="b"/>
            <a:pathLst>
              <a:path w="975" h="1496">
                <a:moveTo>
                  <a:pt x="0" y="1496"/>
                </a:moveTo>
                <a:lnTo>
                  <a:pt x="861" y="0"/>
                </a:lnTo>
                <a:lnTo>
                  <a:pt x="975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12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1594984" y="3981000"/>
            <a:ext cx="166786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975" y="0"/>
              </a:cxn>
              <a:cxn ang="0">
                <a:pos x="1088" y="0"/>
              </a:cxn>
              <a:cxn ang="0">
                <a:pos x="0" y="1496"/>
              </a:cxn>
            </a:cxnLst>
            <a:rect l="0" t="0" r="r" b="b"/>
            <a:pathLst>
              <a:path w="1088" h="1496">
                <a:moveTo>
                  <a:pt x="0" y="1496"/>
                </a:moveTo>
                <a:lnTo>
                  <a:pt x="975" y="0"/>
                </a:lnTo>
                <a:lnTo>
                  <a:pt x="108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1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1594984" y="3981000"/>
            <a:ext cx="184184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088" y="0"/>
              </a:cxn>
              <a:cxn ang="0">
                <a:pos x="1202" y="0"/>
              </a:cxn>
              <a:cxn ang="0">
                <a:pos x="0" y="1496"/>
              </a:cxn>
            </a:cxnLst>
            <a:rect l="0" t="0" r="r" b="b"/>
            <a:pathLst>
              <a:path w="1202" h="1496">
                <a:moveTo>
                  <a:pt x="0" y="1496"/>
                </a:moveTo>
                <a:lnTo>
                  <a:pt x="1088" y="0"/>
                </a:lnTo>
                <a:lnTo>
                  <a:pt x="120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4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1594984" y="3981000"/>
            <a:ext cx="205095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202" y="0"/>
              </a:cxn>
              <a:cxn ang="0">
                <a:pos x="1338" y="0"/>
              </a:cxn>
              <a:cxn ang="0">
                <a:pos x="0" y="1496"/>
              </a:cxn>
            </a:cxnLst>
            <a:rect l="0" t="0" r="r" b="b"/>
            <a:pathLst>
              <a:path w="1338" h="1496">
                <a:moveTo>
                  <a:pt x="0" y="1496"/>
                </a:moveTo>
                <a:lnTo>
                  <a:pt x="1202" y="0"/>
                </a:lnTo>
                <a:lnTo>
                  <a:pt x="133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73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1594984" y="3981000"/>
            <a:ext cx="225839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38" y="0"/>
              </a:cxn>
              <a:cxn ang="0">
                <a:pos x="1474" y="0"/>
              </a:cxn>
              <a:cxn ang="0">
                <a:pos x="0" y="1496"/>
              </a:cxn>
            </a:cxnLst>
            <a:rect l="0" t="0" r="r" b="b"/>
            <a:pathLst>
              <a:path w="1474" h="1496">
                <a:moveTo>
                  <a:pt x="0" y="1496"/>
                </a:moveTo>
                <a:lnTo>
                  <a:pt x="1338" y="0"/>
                </a:lnTo>
                <a:lnTo>
                  <a:pt x="147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9D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594984" y="3981000"/>
            <a:ext cx="24675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474" y="0"/>
              </a:cxn>
              <a:cxn ang="0">
                <a:pos x="1610" y="0"/>
              </a:cxn>
              <a:cxn ang="0">
                <a:pos x="0" y="1496"/>
              </a:cxn>
            </a:cxnLst>
            <a:rect l="0" t="0" r="r" b="b"/>
            <a:pathLst>
              <a:path w="1610" h="1496">
                <a:moveTo>
                  <a:pt x="0" y="1496"/>
                </a:moveTo>
                <a:lnTo>
                  <a:pt x="1474" y="0"/>
                </a:lnTo>
                <a:lnTo>
                  <a:pt x="161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C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1594984" y="3981000"/>
            <a:ext cx="264148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610" y="0"/>
              </a:cxn>
              <a:cxn ang="0">
                <a:pos x="1723" y="0"/>
              </a:cxn>
              <a:cxn ang="0">
                <a:pos x="0" y="1496"/>
              </a:cxn>
            </a:cxnLst>
            <a:rect l="0" t="0" r="r" b="b"/>
            <a:pathLst>
              <a:path w="1723" h="1496">
                <a:moveTo>
                  <a:pt x="0" y="1496"/>
                </a:moveTo>
                <a:lnTo>
                  <a:pt x="1610" y="0"/>
                </a:lnTo>
                <a:lnTo>
                  <a:pt x="172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F8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1594984" y="3981000"/>
            <a:ext cx="281546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723" y="0"/>
              </a:cxn>
              <a:cxn ang="0">
                <a:pos x="1837" y="0"/>
              </a:cxn>
              <a:cxn ang="0">
                <a:pos x="0" y="1496"/>
              </a:cxn>
            </a:cxnLst>
            <a:rect l="0" t="0" r="r" b="b"/>
            <a:pathLst>
              <a:path w="1837" h="1496">
                <a:moveTo>
                  <a:pt x="0" y="1496"/>
                </a:moveTo>
                <a:lnTo>
                  <a:pt x="1723" y="0"/>
                </a:lnTo>
                <a:lnTo>
                  <a:pt x="183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E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1594983" y="3981000"/>
            <a:ext cx="298944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837" y="0"/>
              </a:cxn>
              <a:cxn ang="0">
                <a:pos x="1950" y="0"/>
              </a:cxn>
              <a:cxn ang="0">
                <a:pos x="0" y="1496"/>
              </a:cxn>
            </a:cxnLst>
            <a:rect l="0" t="0" r="r" b="b"/>
            <a:pathLst>
              <a:path w="1950" h="1496">
                <a:moveTo>
                  <a:pt x="0" y="1496"/>
                </a:moveTo>
                <a:lnTo>
                  <a:pt x="1837" y="0"/>
                </a:lnTo>
                <a:lnTo>
                  <a:pt x="195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AF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1594984" y="3981000"/>
            <a:ext cx="316174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950" y="0"/>
              </a:cxn>
              <a:cxn ang="0">
                <a:pos x="2063" y="0"/>
              </a:cxn>
              <a:cxn ang="0">
                <a:pos x="0" y="1496"/>
              </a:cxn>
            </a:cxnLst>
            <a:rect l="0" t="0" r="r" b="b"/>
            <a:pathLst>
              <a:path w="2063" h="1496">
                <a:moveTo>
                  <a:pt x="0" y="1496"/>
                </a:moveTo>
                <a:lnTo>
                  <a:pt x="1950" y="0"/>
                </a:lnTo>
                <a:lnTo>
                  <a:pt x="206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8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1594983" y="3981000"/>
            <a:ext cx="3337403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63" y="0"/>
              </a:cxn>
              <a:cxn ang="0">
                <a:pos x="2177" y="0"/>
              </a:cxn>
              <a:cxn ang="0">
                <a:pos x="0" y="1496"/>
              </a:cxn>
            </a:cxnLst>
            <a:rect l="0" t="0" r="r" b="b"/>
            <a:pathLst>
              <a:path w="2177" h="1496">
                <a:moveTo>
                  <a:pt x="0" y="1496"/>
                </a:moveTo>
                <a:lnTo>
                  <a:pt x="2063" y="0"/>
                </a:lnTo>
                <a:lnTo>
                  <a:pt x="217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55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1594984" y="3981000"/>
            <a:ext cx="350971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177" y="0"/>
              </a:cxn>
              <a:cxn ang="0">
                <a:pos x="2290" y="0"/>
              </a:cxn>
              <a:cxn ang="0">
                <a:pos x="0" y="1496"/>
              </a:cxn>
            </a:cxnLst>
            <a:rect l="0" t="0" r="r" b="b"/>
            <a:pathLst>
              <a:path w="2290" h="1496">
                <a:moveTo>
                  <a:pt x="0" y="1496"/>
                </a:moveTo>
                <a:lnTo>
                  <a:pt x="2177" y="0"/>
                </a:lnTo>
                <a:lnTo>
                  <a:pt x="22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2A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1594984" y="3981000"/>
            <a:ext cx="3718820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290" y="0"/>
              </a:cxn>
              <a:cxn ang="0">
                <a:pos x="2426" y="0"/>
              </a:cxn>
              <a:cxn ang="0">
                <a:pos x="0" y="1496"/>
              </a:cxn>
            </a:cxnLst>
            <a:rect l="0" t="0" r="r" b="b"/>
            <a:pathLst>
              <a:path w="2426" h="1496">
                <a:moveTo>
                  <a:pt x="0" y="1496"/>
                </a:moveTo>
                <a:lnTo>
                  <a:pt x="2290" y="0"/>
                </a:lnTo>
                <a:lnTo>
                  <a:pt x="242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1594984" y="3981000"/>
            <a:ext cx="392625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426" y="0"/>
              </a:cxn>
              <a:cxn ang="0">
                <a:pos x="2562" y="0"/>
              </a:cxn>
              <a:cxn ang="0">
                <a:pos x="0" y="1496"/>
              </a:cxn>
            </a:cxnLst>
            <a:rect l="0" t="0" r="r" b="b"/>
            <a:pathLst>
              <a:path w="2562" h="1496">
                <a:moveTo>
                  <a:pt x="0" y="1496"/>
                </a:moveTo>
                <a:lnTo>
                  <a:pt x="2426" y="0"/>
                </a:lnTo>
                <a:lnTo>
                  <a:pt x="256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3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594984" y="3981000"/>
            <a:ext cx="4135367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562" y="0"/>
              </a:cxn>
              <a:cxn ang="0">
                <a:pos x="2698" y="0"/>
              </a:cxn>
              <a:cxn ang="0">
                <a:pos x="0" y="1496"/>
              </a:cxn>
            </a:cxnLst>
            <a:rect l="0" t="0" r="r" b="b"/>
            <a:pathLst>
              <a:path w="2698" h="1496">
                <a:moveTo>
                  <a:pt x="0" y="1496"/>
                </a:moveTo>
                <a:lnTo>
                  <a:pt x="2562" y="0"/>
                </a:lnTo>
                <a:lnTo>
                  <a:pt x="269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5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1594984" y="3981000"/>
            <a:ext cx="4342805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698" y="0"/>
              </a:cxn>
              <a:cxn ang="0">
                <a:pos x="2834" y="0"/>
              </a:cxn>
              <a:cxn ang="0">
                <a:pos x="0" y="1496"/>
              </a:cxn>
            </a:cxnLst>
            <a:rect l="0" t="0" r="r" b="b"/>
            <a:pathLst>
              <a:path w="2834" h="1496">
                <a:moveTo>
                  <a:pt x="0" y="1496"/>
                </a:moveTo>
                <a:lnTo>
                  <a:pt x="2698" y="0"/>
                </a:lnTo>
                <a:lnTo>
                  <a:pt x="283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8B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>
            <a:off x="1594984" y="3981000"/>
            <a:ext cx="4553589" cy="2394070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834" y="0"/>
              </a:cxn>
              <a:cxn ang="0">
                <a:pos x="2971" y="0"/>
              </a:cxn>
              <a:cxn ang="0">
                <a:pos x="0" y="1496"/>
              </a:cxn>
            </a:cxnLst>
            <a:rect l="0" t="0" r="r" b="b"/>
            <a:pathLst>
              <a:path w="2971" h="1496">
                <a:moveTo>
                  <a:pt x="0" y="1496"/>
                </a:moveTo>
                <a:lnTo>
                  <a:pt x="2834" y="0"/>
                </a:lnTo>
                <a:lnTo>
                  <a:pt x="297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B5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5" name="Text Box 50"/>
          <p:cNvSpPr txBox="1">
            <a:spLocks noChangeArrowheads="1"/>
          </p:cNvSpPr>
          <p:nvPr/>
        </p:nvSpPr>
        <p:spPr bwMode="auto">
          <a:xfrm>
            <a:off x="275676" y="2029463"/>
            <a:ext cx="1395838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>
                <a:ea typeface="ヒラギノ角ゴ ProN W3" charset="0"/>
                <a:cs typeface="ヒラギノ角ゴ ProN W3" charset="0"/>
              </a:rPr>
              <a:t>distance</a:t>
            </a:r>
            <a:endParaRPr lang="en-US" sz="25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6" name="Text Box 51"/>
          <p:cNvSpPr txBox="1">
            <a:spLocks noChangeArrowheads="1"/>
          </p:cNvSpPr>
          <p:nvPr/>
        </p:nvSpPr>
        <p:spPr bwMode="auto">
          <a:xfrm>
            <a:off x="7228257" y="6395019"/>
            <a:ext cx="1395837" cy="45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500" dirty="0">
                <a:ea typeface="ヒラギノ角ゴ ProN W3" charset="0"/>
                <a:cs typeface="ヒラギノ角ゴ ProN W3" charset="0"/>
              </a:rPr>
              <a:t>time</a:t>
            </a:r>
            <a:endParaRPr lang="en-US" sz="2500" dirty="0"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944471" y="3981001"/>
            <a:ext cx="5816348" cy="16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Text Box 51"/>
          <p:cNvSpPr txBox="1">
            <a:spLocks noChangeArrowheads="1"/>
          </p:cNvSpPr>
          <p:nvPr/>
        </p:nvSpPr>
        <p:spPr bwMode="auto">
          <a:xfrm>
            <a:off x="6760820" y="3751408"/>
            <a:ext cx="1395837" cy="37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ea typeface="ヒラギノ角ゴ ProN W3" charset="0"/>
                <a:cs typeface="ヒラギノ角ゴ ProN W3" charset="0"/>
              </a:rPr>
              <a:t>sample</a:t>
            </a:r>
            <a:endParaRPr lang="en-US" sz="2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9" name="Text Box 51"/>
          <p:cNvSpPr txBox="1">
            <a:spLocks noChangeArrowheads="1"/>
          </p:cNvSpPr>
          <p:nvPr/>
        </p:nvSpPr>
        <p:spPr bwMode="auto">
          <a:xfrm>
            <a:off x="7257174" y="2729698"/>
            <a:ext cx="1395837" cy="37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>
                <a:ea typeface="ヒラギノ角ゴ ProN W3" charset="0"/>
                <a:cs typeface="ヒラギノ角ゴ ProN W3" charset="0"/>
              </a:rPr>
              <a:t>detector</a:t>
            </a:r>
            <a:endParaRPr lang="en-US" sz="2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0" name="Freeform 39"/>
          <p:cNvSpPr>
            <a:spLocks noChangeAspect="1"/>
          </p:cNvSpPr>
          <p:nvPr/>
        </p:nvSpPr>
        <p:spPr bwMode="auto">
          <a:xfrm>
            <a:off x="1939373" y="2794772"/>
            <a:ext cx="156415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6" y="0"/>
              </a:cxn>
              <a:cxn ang="0">
                <a:pos x="204" y="0"/>
              </a:cxn>
              <a:cxn ang="0">
                <a:pos x="0" y="1496"/>
              </a:cxn>
            </a:cxnLst>
            <a:rect l="0" t="0" r="r" b="b"/>
            <a:pathLst>
              <a:path w="204" h="1496">
                <a:moveTo>
                  <a:pt x="0" y="1496"/>
                </a:moveTo>
                <a:lnTo>
                  <a:pt x="136" y="0"/>
                </a:lnTo>
                <a:lnTo>
                  <a:pt x="20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5B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1" name="Freeform 40"/>
          <p:cNvSpPr>
            <a:spLocks noChangeAspect="1"/>
          </p:cNvSpPr>
          <p:nvPr/>
        </p:nvSpPr>
        <p:spPr bwMode="auto">
          <a:xfrm>
            <a:off x="2551620" y="2822230"/>
            <a:ext cx="503539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567" y="0"/>
              </a:cxn>
              <a:cxn ang="0">
                <a:pos x="657" y="0"/>
              </a:cxn>
              <a:cxn ang="0">
                <a:pos x="0" y="1496"/>
              </a:cxn>
            </a:cxnLst>
            <a:rect l="0" t="0" r="r" b="b"/>
            <a:pathLst>
              <a:path w="657" h="1496">
                <a:moveTo>
                  <a:pt x="0" y="1496"/>
                </a:moveTo>
                <a:lnTo>
                  <a:pt x="567" y="0"/>
                </a:lnTo>
                <a:lnTo>
                  <a:pt x="65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9D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2" name="Freeform 41"/>
          <p:cNvSpPr>
            <a:spLocks noChangeAspect="1"/>
          </p:cNvSpPr>
          <p:nvPr/>
        </p:nvSpPr>
        <p:spPr bwMode="auto">
          <a:xfrm>
            <a:off x="2934275" y="2794772"/>
            <a:ext cx="746943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861" y="0"/>
              </a:cxn>
              <a:cxn ang="0">
                <a:pos x="975" y="0"/>
              </a:cxn>
              <a:cxn ang="0">
                <a:pos x="0" y="1496"/>
              </a:cxn>
            </a:cxnLst>
            <a:rect l="0" t="0" r="r" b="b"/>
            <a:pathLst>
              <a:path w="975" h="1496">
                <a:moveTo>
                  <a:pt x="0" y="1496"/>
                </a:moveTo>
                <a:lnTo>
                  <a:pt x="861" y="0"/>
                </a:lnTo>
                <a:lnTo>
                  <a:pt x="975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12FE00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3" name="Freeform 42"/>
          <p:cNvSpPr>
            <a:spLocks noChangeAspect="1"/>
          </p:cNvSpPr>
          <p:nvPr/>
        </p:nvSpPr>
        <p:spPr bwMode="auto">
          <a:xfrm>
            <a:off x="4539054" y="2794772"/>
            <a:ext cx="1494722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837" y="0"/>
              </a:cxn>
              <a:cxn ang="0">
                <a:pos x="1950" y="0"/>
              </a:cxn>
              <a:cxn ang="0">
                <a:pos x="0" y="1496"/>
              </a:cxn>
            </a:cxnLst>
            <a:rect l="0" t="0" r="r" b="b"/>
            <a:pathLst>
              <a:path w="1950" h="1496">
                <a:moveTo>
                  <a:pt x="0" y="1496"/>
                </a:moveTo>
                <a:lnTo>
                  <a:pt x="1837" y="0"/>
                </a:lnTo>
                <a:lnTo>
                  <a:pt x="195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AF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567" t="38493" r="16534" b="31617"/>
          <a:stretch>
            <a:fillRect/>
          </a:stretch>
        </p:blipFill>
        <p:spPr bwMode="auto">
          <a:xfrm>
            <a:off x="1480188" y="1295703"/>
            <a:ext cx="6390330" cy="153061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5" name="Freeform 44"/>
          <p:cNvSpPr>
            <a:spLocks noChangeAspect="1"/>
          </p:cNvSpPr>
          <p:nvPr/>
        </p:nvSpPr>
        <p:spPr bwMode="auto">
          <a:xfrm>
            <a:off x="5421529" y="2794772"/>
            <a:ext cx="1963129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426" y="0"/>
              </a:cxn>
              <a:cxn ang="0">
                <a:pos x="2562" y="0"/>
              </a:cxn>
              <a:cxn ang="0">
                <a:pos x="0" y="1496"/>
              </a:cxn>
            </a:cxnLst>
            <a:rect l="0" t="0" r="r" b="b"/>
            <a:pathLst>
              <a:path w="2562" h="1496">
                <a:moveTo>
                  <a:pt x="0" y="1496"/>
                </a:moveTo>
                <a:lnTo>
                  <a:pt x="2426" y="0"/>
                </a:lnTo>
                <a:lnTo>
                  <a:pt x="256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300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6" name="Freeform 45"/>
          <p:cNvSpPr>
            <a:spLocks noChangeAspect="1"/>
          </p:cNvSpPr>
          <p:nvPr/>
        </p:nvSpPr>
        <p:spPr bwMode="auto">
          <a:xfrm>
            <a:off x="4358185" y="2794772"/>
            <a:ext cx="1407732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723" y="0"/>
              </a:cxn>
              <a:cxn ang="0">
                <a:pos x="1837" y="0"/>
              </a:cxn>
              <a:cxn ang="0">
                <a:pos x="0" y="1496"/>
              </a:cxn>
            </a:cxnLst>
            <a:rect l="0" t="0" r="r" b="b"/>
            <a:pathLst>
              <a:path w="1837" h="1496">
                <a:moveTo>
                  <a:pt x="0" y="1496"/>
                </a:moveTo>
                <a:lnTo>
                  <a:pt x="1723" y="0"/>
                </a:lnTo>
                <a:lnTo>
                  <a:pt x="183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E0F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7" name="Freeform 46"/>
          <p:cNvSpPr>
            <a:spLocks noChangeAspect="1"/>
          </p:cNvSpPr>
          <p:nvPr/>
        </p:nvSpPr>
        <p:spPr bwMode="auto">
          <a:xfrm>
            <a:off x="3814380" y="2794772"/>
            <a:ext cx="1233752" cy="1197036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474" y="0"/>
              </a:cxn>
              <a:cxn ang="0">
                <a:pos x="1610" y="0"/>
              </a:cxn>
              <a:cxn ang="0">
                <a:pos x="0" y="1496"/>
              </a:cxn>
            </a:cxnLst>
            <a:rect l="0" t="0" r="r" b="b"/>
            <a:pathLst>
              <a:path w="1610" h="1496">
                <a:moveTo>
                  <a:pt x="0" y="1496"/>
                </a:moveTo>
                <a:lnTo>
                  <a:pt x="1474" y="0"/>
                </a:lnTo>
                <a:lnTo>
                  <a:pt x="161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CE"/>
          </a:solidFill>
          <a:ln w="9525">
            <a:noFill/>
            <a:round/>
            <a:headEnd/>
            <a:tailEnd/>
          </a:ln>
          <a:effectLst/>
        </p:spPr>
        <p:txBody>
          <a:bodyPr lIns="64291" tIns="32146" rIns="64291" bIns="32146"/>
          <a:lstStyle/>
          <a:p>
            <a:endParaRPr lang="en-GB" sz="3000"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>
            <a:off x="982737" y="2793108"/>
            <a:ext cx="6926046" cy="16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1" name="Picture 8"/>
          <p:cNvPicPr>
            <a:picLocks noChangeAspect="1" noChangeArrowheads="1"/>
          </p:cNvPicPr>
          <p:nvPr/>
        </p:nvPicPr>
        <p:blipFill>
          <a:blip r:embed="rId4"/>
          <a:srcRect l="29464" t="51129" r="44564" b="23485"/>
          <a:stretch>
            <a:fillRect/>
          </a:stretch>
        </p:blipFill>
        <p:spPr bwMode="auto">
          <a:xfrm>
            <a:off x="1291880" y="5779097"/>
            <a:ext cx="766773" cy="76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2" name="Straight Connector 51"/>
          <p:cNvCxnSpPr/>
          <p:nvPr/>
        </p:nvCxnSpPr>
        <p:spPr bwMode="auto">
          <a:xfrm rot="5400000">
            <a:off x="1254572" y="6436330"/>
            <a:ext cx="58420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rot="5400000">
            <a:off x="1400624" y="6435536"/>
            <a:ext cx="58420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Arrow Connector 53"/>
          <p:cNvCxnSpPr/>
          <p:nvPr/>
        </p:nvCxnSpPr>
        <p:spPr bwMode="auto">
          <a:xfrm>
            <a:off x="1438957" y="6636357"/>
            <a:ext cx="7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5" name="Straight Arrow Connector 54"/>
          <p:cNvCxnSpPr/>
          <p:nvPr/>
        </p:nvCxnSpPr>
        <p:spPr bwMode="auto">
          <a:xfrm flipH="1">
            <a:off x="1730035" y="6636357"/>
            <a:ext cx="72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1876088" y="6387780"/>
            <a:ext cx="912825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l-GR" sz="2800" dirty="0">
                <a:latin typeface="Times New Roman" pitchFamily="18" charset="0"/>
                <a:ea typeface="ヒラギノ角ゴ ProN W3" charset="0"/>
                <a:cs typeface="Times New Roman" pitchFamily="18" charset="0"/>
              </a:rPr>
              <a:t>Δ</a:t>
            </a:r>
            <a:r>
              <a:rPr lang="en-GB" sz="2800" i="1" dirty="0">
                <a:latin typeface="Times New Roman" pitchFamily="18" charset="0"/>
                <a:ea typeface="ヒラギノ角ゴ ProN W3" charset="0"/>
                <a:cs typeface="Times New Roman" pitchFamily="18" charset="0"/>
              </a:rPr>
              <a:t>t</a:t>
            </a:r>
          </a:p>
        </p:txBody>
      </p:sp>
      <p:graphicFrame>
        <p:nvGraphicFramePr>
          <p:cNvPr id="5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3343173"/>
              </p:ext>
            </p:extLst>
          </p:nvPr>
        </p:nvGraphicFramePr>
        <p:xfrm>
          <a:off x="6507081" y="3167611"/>
          <a:ext cx="2482223" cy="57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39" name="Equation" r:id="rId5" imgW="774360" imgH="177480" progId="Equation.3">
                  <p:embed/>
                </p:oleObj>
              </mc:Choice>
              <mc:Fallback>
                <p:oleObj name="Equation" r:id="rId5" imgW="7743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7081" y="3167611"/>
                        <a:ext cx="2482223" cy="57013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Time-of-flight (TOF) Method</a:t>
            </a:r>
            <a:endParaRPr lang="en-US" dirty="0"/>
          </a:p>
        </p:txBody>
      </p:sp>
      <p:graphicFrame>
        <p:nvGraphicFramePr>
          <p:cNvPr id="5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989122"/>
              </p:ext>
            </p:extLst>
          </p:nvPr>
        </p:nvGraphicFramePr>
        <p:xfrm>
          <a:off x="4554686" y="1590876"/>
          <a:ext cx="4417432" cy="565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40" name="Equation" r:id="rId7" imgW="1689100" imgH="215900" progId="Equation.3">
                  <p:embed/>
                </p:oleObj>
              </mc:Choice>
              <mc:Fallback>
                <p:oleObj name="Equation" r:id="rId7" imgW="16891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4686" y="1590876"/>
                        <a:ext cx="4417432" cy="56570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9386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567" t="38493" r="16534" b="31617"/>
          <a:stretch>
            <a:fillRect/>
          </a:stretch>
        </p:blipFill>
        <p:spPr bwMode="auto">
          <a:xfrm>
            <a:off x="1541423" y="1420330"/>
            <a:ext cx="6097671" cy="14605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99" name="Rectangle 98"/>
          <p:cNvSpPr/>
          <p:nvPr/>
        </p:nvSpPr>
        <p:spPr bwMode="auto">
          <a:xfrm flipV="1">
            <a:off x="1484243" y="6381163"/>
            <a:ext cx="360000" cy="304800"/>
          </a:xfrm>
          <a:prstGeom prst="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0" tIns="45716" rIns="91430" bIns="45716" numCol="1" rtlCol="0" anchor="t" anchorCtr="0" compatLnSpc="1">
            <a:prstTxWarp prst="textNoShape">
              <a:avLst/>
            </a:prstTxWarp>
          </a:bodyPr>
          <a:lstStyle/>
          <a:p>
            <a:pPr algn="l" defTabSz="914306" eaLnBrk="0" hangingPunct="0">
              <a:defRPr/>
            </a:pPr>
            <a:endParaRPr lang="en-GB" sz="2400" dirty="0" smtClean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51" name="Line 8"/>
          <p:cNvSpPr>
            <a:spLocks noChangeShapeType="1"/>
          </p:cNvSpPr>
          <p:nvPr/>
        </p:nvSpPr>
        <p:spPr bwMode="auto">
          <a:xfrm>
            <a:off x="1062560" y="6700659"/>
            <a:ext cx="6156325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91430" tIns="45716" rIns="91430" bIns="45716"/>
          <a:lstStyle/>
          <a:p>
            <a:pPr algn="l" defTabSz="914306" eaLnBrk="0" hangingPunct="0">
              <a:defRPr/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52" name="Line 9"/>
          <p:cNvSpPr>
            <a:spLocks noChangeShapeType="1"/>
          </p:cNvSpPr>
          <p:nvPr/>
        </p:nvSpPr>
        <p:spPr bwMode="auto">
          <a:xfrm flipV="1">
            <a:off x="1049307" y="2556396"/>
            <a:ext cx="0" cy="41400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 lIns="91430" tIns="45716" rIns="91430" bIns="45716"/>
          <a:lstStyle/>
          <a:p>
            <a:pPr algn="l" defTabSz="914306" eaLnBrk="0" hangingPunct="0">
              <a:defRPr/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53" name="Freeform 52"/>
          <p:cNvSpPr>
            <a:spLocks/>
          </p:cNvSpPr>
          <p:nvPr/>
        </p:nvSpPr>
        <p:spPr bwMode="auto">
          <a:xfrm>
            <a:off x="1650961" y="4085779"/>
            <a:ext cx="9896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0" y="0"/>
              </a:cxn>
              <a:cxn ang="0">
                <a:pos x="90" y="0"/>
              </a:cxn>
              <a:cxn ang="0">
                <a:pos x="0" y="1496"/>
              </a:cxn>
            </a:cxnLst>
            <a:rect l="0" t="0" r="r" b="b"/>
            <a:pathLst>
              <a:path w="90" h="1496">
                <a:moveTo>
                  <a:pt x="0" y="1496"/>
                </a:moveTo>
                <a:lnTo>
                  <a:pt x="0" y="0"/>
                </a:lnTo>
                <a:lnTo>
                  <a:pt x="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0000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54" name="Freeform 53"/>
          <p:cNvSpPr>
            <a:spLocks/>
          </p:cNvSpPr>
          <p:nvPr/>
        </p:nvSpPr>
        <p:spPr bwMode="auto">
          <a:xfrm>
            <a:off x="1650960" y="4085779"/>
            <a:ext cx="199534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8" y="0"/>
              </a:cxn>
              <a:cxn ang="0">
                <a:pos x="136" y="0"/>
              </a:cxn>
              <a:cxn ang="0">
                <a:pos x="0" y="1496"/>
              </a:cxn>
            </a:cxnLst>
            <a:rect l="0" t="0" r="r" b="b"/>
            <a:pathLst>
              <a:path w="136" h="1496">
                <a:moveTo>
                  <a:pt x="0" y="1496"/>
                </a:moveTo>
                <a:lnTo>
                  <a:pt x="68" y="0"/>
                </a:lnTo>
                <a:lnTo>
                  <a:pt x="13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2A00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55" name="Freeform 54"/>
          <p:cNvSpPr>
            <a:spLocks/>
          </p:cNvSpPr>
          <p:nvPr/>
        </p:nvSpPr>
        <p:spPr bwMode="auto">
          <a:xfrm>
            <a:off x="1650962" y="4085779"/>
            <a:ext cx="298503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6" y="0"/>
              </a:cxn>
              <a:cxn ang="0">
                <a:pos x="204" y="0"/>
              </a:cxn>
              <a:cxn ang="0">
                <a:pos x="0" y="1496"/>
              </a:cxn>
            </a:cxnLst>
            <a:rect l="0" t="0" r="r" b="b"/>
            <a:pathLst>
              <a:path w="204" h="1496">
                <a:moveTo>
                  <a:pt x="0" y="1496"/>
                </a:moveTo>
                <a:lnTo>
                  <a:pt x="136" y="0"/>
                </a:lnTo>
                <a:lnTo>
                  <a:pt x="20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5B00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56" name="Freeform 55"/>
          <p:cNvSpPr>
            <a:spLocks/>
          </p:cNvSpPr>
          <p:nvPr/>
        </p:nvSpPr>
        <p:spPr bwMode="auto">
          <a:xfrm>
            <a:off x="1650960" y="4085779"/>
            <a:ext cx="397472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4" y="0"/>
              </a:cxn>
              <a:cxn ang="0">
                <a:pos x="272" y="0"/>
              </a:cxn>
              <a:cxn ang="0">
                <a:pos x="0" y="1496"/>
              </a:cxn>
            </a:cxnLst>
            <a:rect l="0" t="0" r="r" b="b"/>
            <a:pathLst>
              <a:path w="272" h="1496">
                <a:moveTo>
                  <a:pt x="0" y="1496"/>
                </a:moveTo>
                <a:lnTo>
                  <a:pt x="204" y="0"/>
                </a:lnTo>
                <a:lnTo>
                  <a:pt x="27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8500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57" name="Freeform 56"/>
          <p:cNvSpPr>
            <a:spLocks/>
          </p:cNvSpPr>
          <p:nvPr/>
        </p:nvSpPr>
        <p:spPr bwMode="auto">
          <a:xfrm>
            <a:off x="1650960" y="4085779"/>
            <a:ext cx="498036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72" y="0"/>
              </a:cxn>
              <a:cxn ang="0">
                <a:pos x="340" y="0"/>
              </a:cxn>
              <a:cxn ang="0">
                <a:pos x="0" y="1496"/>
              </a:cxn>
            </a:cxnLst>
            <a:rect l="0" t="0" r="r" b="b"/>
            <a:pathLst>
              <a:path w="340" h="1496">
                <a:moveTo>
                  <a:pt x="0" y="1496"/>
                </a:moveTo>
                <a:lnTo>
                  <a:pt x="272" y="0"/>
                </a:lnTo>
                <a:lnTo>
                  <a:pt x="34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B500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58" name="Freeform 57"/>
          <p:cNvSpPr>
            <a:spLocks/>
          </p:cNvSpPr>
          <p:nvPr/>
        </p:nvSpPr>
        <p:spPr bwMode="auto">
          <a:xfrm>
            <a:off x="1650961" y="4085779"/>
            <a:ext cx="59700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340" y="0"/>
              </a:cxn>
              <a:cxn ang="0">
                <a:pos x="408" y="0"/>
              </a:cxn>
              <a:cxn ang="0">
                <a:pos x="0" y="1496"/>
              </a:cxn>
            </a:cxnLst>
            <a:rect l="0" t="0" r="r" b="b"/>
            <a:pathLst>
              <a:path w="408" h="1496">
                <a:moveTo>
                  <a:pt x="0" y="1496"/>
                </a:moveTo>
                <a:lnTo>
                  <a:pt x="340" y="0"/>
                </a:lnTo>
                <a:lnTo>
                  <a:pt x="40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E000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59" name="Freeform 58"/>
          <p:cNvSpPr>
            <a:spLocks/>
          </p:cNvSpPr>
          <p:nvPr/>
        </p:nvSpPr>
        <p:spPr bwMode="auto">
          <a:xfrm>
            <a:off x="1650960" y="4085779"/>
            <a:ext cx="695974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08" y="0"/>
              </a:cxn>
              <a:cxn ang="0">
                <a:pos x="476" y="0"/>
              </a:cxn>
              <a:cxn ang="0">
                <a:pos x="0" y="1496"/>
              </a:cxn>
            </a:cxnLst>
            <a:rect l="0" t="0" r="r" b="b"/>
            <a:pathLst>
              <a:path w="476" h="1496">
                <a:moveTo>
                  <a:pt x="0" y="1496"/>
                </a:moveTo>
                <a:lnTo>
                  <a:pt x="408" y="0"/>
                </a:lnTo>
                <a:lnTo>
                  <a:pt x="47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8FE00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60" name="Freeform 59"/>
          <p:cNvSpPr>
            <a:spLocks/>
          </p:cNvSpPr>
          <p:nvPr/>
        </p:nvSpPr>
        <p:spPr bwMode="auto">
          <a:xfrm>
            <a:off x="1650962" y="4085779"/>
            <a:ext cx="82846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76" y="0"/>
              </a:cxn>
              <a:cxn ang="0">
                <a:pos x="567" y="0"/>
              </a:cxn>
              <a:cxn ang="0">
                <a:pos x="0" y="1496"/>
              </a:cxn>
            </a:cxnLst>
            <a:rect l="0" t="0" r="r" b="b"/>
            <a:pathLst>
              <a:path w="567" h="1496">
                <a:moveTo>
                  <a:pt x="0" y="1496"/>
                </a:moveTo>
                <a:lnTo>
                  <a:pt x="476" y="0"/>
                </a:lnTo>
                <a:lnTo>
                  <a:pt x="56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C8FE00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61" name="Freeform 60"/>
          <p:cNvSpPr>
            <a:spLocks/>
          </p:cNvSpPr>
          <p:nvPr/>
        </p:nvSpPr>
        <p:spPr bwMode="auto">
          <a:xfrm>
            <a:off x="1650960" y="4085779"/>
            <a:ext cx="96095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567" y="0"/>
              </a:cxn>
              <a:cxn ang="0">
                <a:pos x="657" y="0"/>
              </a:cxn>
              <a:cxn ang="0">
                <a:pos x="0" y="1496"/>
              </a:cxn>
            </a:cxnLst>
            <a:rect l="0" t="0" r="r" b="b"/>
            <a:pathLst>
              <a:path w="657" h="1496">
                <a:moveTo>
                  <a:pt x="0" y="1496"/>
                </a:moveTo>
                <a:lnTo>
                  <a:pt x="567" y="0"/>
                </a:lnTo>
                <a:lnTo>
                  <a:pt x="65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9DFE00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62" name="Freeform 61"/>
          <p:cNvSpPr>
            <a:spLocks/>
          </p:cNvSpPr>
          <p:nvPr/>
        </p:nvSpPr>
        <p:spPr bwMode="auto">
          <a:xfrm>
            <a:off x="1650961" y="4085779"/>
            <a:ext cx="109344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57" y="0"/>
              </a:cxn>
              <a:cxn ang="0">
                <a:pos x="748" y="0"/>
              </a:cxn>
              <a:cxn ang="0">
                <a:pos x="0" y="1496"/>
              </a:cxn>
            </a:cxnLst>
            <a:rect l="0" t="0" r="r" b="b"/>
            <a:pathLst>
              <a:path w="748" h="1496">
                <a:moveTo>
                  <a:pt x="0" y="1496"/>
                </a:moveTo>
                <a:lnTo>
                  <a:pt x="657" y="0"/>
                </a:lnTo>
                <a:lnTo>
                  <a:pt x="74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6DFE00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63" name="Freeform 62"/>
          <p:cNvSpPr>
            <a:spLocks/>
          </p:cNvSpPr>
          <p:nvPr/>
        </p:nvSpPr>
        <p:spPr bwMode="auto">
          <a:xfrm>
            <a:off x="1650960" y="4085779"/>
            <a:ext cx="1259458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748" y="0"/>
              </a:cxn>
              <a:cxn ang="0">
                <a:pos x="861" y="0"/>
              </a:cxn>
              <a:cxn ang="0">
                <a:pos x="0" y="1496"/>
              </a:cxn>
            </a:cxnLst>
            <a:rect l="0" t="0" r="r" b="b"/>
            <a:pathLst>
              <a:path w="861" h="1496">
                <a:moveTo>
                  <a:pt x="0" y="1496"/>
                </a:moveTo>
                <a:lnTo>
                  <a:pt x="748" y="0"/>
                </a:lnTo>
                <a:lnTo>
                  <a:pt x="86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43FE00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64" name="Freeform 63"/>
          <p:cNvSpPr>
            <a:spLocks/>
          </p:cNvSpPr>
          <p:nvPr/>
        </p:nvSpPr>
        <p:spPr bwMode="auto">
          <a:xfrm>
            <a:off x="1650960" y="4085779"/>
            <a:ext cx="1425470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861" y="0"/>
              </a:cxn>
              <a:cxn ang="0">
                <a:pos x="975" y="0"/>
              </a:cxn>
              <a:cxn ang="0">
                <a:pos x="0" y="1496"/>
              </a:cxn>
            </a:cxnLst>
            <a:rect l="0" t="0" r="r" b="b"/>
            <a:pathLst>
              <a:path w="975" h="1496">
                <a:moveTo>
                  <a:pt x="0" y="1496"/>
                </a:moveTo>
                <a:lnTo>
                  <a:pt x="861" y="0"/>
                </a:lnTo>
                <a:lnTo>
                  <a:pt x="975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12FE00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65" name="Freeform 64"/>
          <p:cNvSpPr>
            <a:spLocks/>
          </p:cNvSpPr>
          <p:nvPr/>
        </p:nvSpPr>
        <p:spPr bwMode="auto">
          <a:xfrm>
            <a:off x="1650960" y="4085779"/>
            <a:ext cx="1591482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975" y="0"/>
              </a:cxn>
              <a:cxn ang="0">
                <a:pos x="1088" y="0"/>
              </a:cxn>
              <a:cxn ang="0">
                <a:pos x="0" y="1496"/>
              </a:cxn>
            </a:cxnLst>
            <a:rect l="0" t="0" r="r" b="b"/>
            <a:pathLst>
              <a:path w="1088" h="1496">
                <a:moveTo>
                  <a:pt x="0" y="1496"/>
                </a:moveTo>
                <a:lnTo>
                  <a:pt x="975" y="0"/>
                </a:lnTo>
                <a:lnTo>
                  <a:pt x="108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18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66" name="Freeform 65"/>
          <p:cNvSpPr>
            <a:spLocks/>
          </p:cNvSpPr>
          <p:nvPr/>
        </p:nvSpPr>
        <p:spPr bwMode="auto">
          <a:xfrm>
            <a:off x="1650960" y="4085779"/>
            <a:ext cx="1757494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088" y="0"/>
              </a:cxn>
              <a:cxn ang="0">
                <a:pos x="1202" y="0"/>
              </a:cxn>
              <a:cxn ang="0">
                <a:pos x="0" y="1496"/>
              </a:cxn>
            </a:cxnLst>
            <a:rect l="0" t="0" r="r" b="b"/>
            <a:pathLst>
              <a:path w="1202" h="1496">
                <a:moveTo>
                  <a:pt x="0" y="1496"/>
                </a:moveTo>
                <a:lnTo>
                  <a:pt x="1088" y="0"/>
                </a:lnTo>
                <a:lnTo>
                  <a:pt x="120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43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67" name="Freeform 66"/>
          <p:cNvSpPr>
            <a:spLocks/>
          </p:cNvSpPr>
          <p:nvPr/>
        </p:nvSpPr>
        <p:spPr bwMode="auto">
          <a:xfrm>
            <a:off x="1650962" y="4085779"/>
            <a:ext cx="1957027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202" y="0"/>
              </a:cxn>
              <a:cxn ang="0">
                <a:pos x="1338" y="0"/>
              </a:cxn>
              <a:cxn ang="0">
                <a:pos x="0" y="1496"/>
              </a:cxn>
            </a:cxnLst>
            <a:rect l="0" t="0" r="r" b="b"/>
            <a:pathLst>
              <a:path w="1338" h="1496">
                <a:moveTo>
                  <a:pt x="0" y="1496"/>
                </a:moveTo>
                <a:lnTo>
                  <a:pt x="1202" y="0"/>
                </a:lnTo>
                <a:lnTo>
                  <a:pt x="133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73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68" name="Freeform 67"/>
          <p:cNvSpPr>
            <a:spLocks/>
          </p:cNvSpPr>
          <p:nvPr/>
        </p:nvSpPr>
        <p:spPr bwMode="auto">
          <a:xfrm>
            <a:off x="1650962" y="4085779"/>
            <a:ext cx="215496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38" y="0"/>
              </a:cxn>
              <a:cxn ang="0">
                <a:pos x="1474" y="0"/>
              </a:cxn>
              <a:cxn ang="0">
                <a:pos x="0" y="1496"/>
              </a:cxn>
            </a:cxnLst>
            <a:rect l="0" t="0" r="r" b="b"/>
            <a:pathLst>
              <a:path w="1474" h="1496">
                <a:moveTo>
                  <a:pt x="0" y="1496"/>
                </a:moveTo>
                <a:lnTo>
                  <a:pt x="1338" y="0"/>
                </a:lnTo>
                <a:lnTo>
                  <a:pt x="147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9D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69" name="Freeform 68"/>
          <p:cNvSpPr>
            <a:spLocks/>
          </p:cNvSpPr>
          <p:nvPr/>
        </p:nvSpPr>
        <p:spPr bwMode="auto">
          <a:xfrm>
            <a:off x="1650962" y="4085779"/>
            <a:ext cx="235449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474" y="0"/>
              </a:cxn>
              <a:cxn ang="0">
                <a:pos x="1610" y="0"/>
              </a:cxn>
              <a:cxn ang="0">
                <a:pos x="0" y="1496"/>
              </a:cxn>
            </a:cxnLst>
            <a:rect l="0" t="0" r="r" b="b"/>
            <a:pathLst>
              <a:path w="1610" h="1496">
                <a:moveTo>
                  <a:pt x="0" y="1496"/>
                </a:moveTo>
                <a:lnTo>
                  <a:pt x="1474" y="0"/>
                </a:lnTo>
                <a:lnTo>
                  <a:pt x="161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CE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70" name="Freeform 69"/>
          <p:cNvSpPr>
            <a:spLocks/>
          </p:cNvSpPr>
          <p:nvPr/>
        </p:nvSpPr>
        <p:spPr bwMode="auto">
          <a:xfrm>
            <a:off x="1650962" y="4085779"/>
            <a:ext cx="2520511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610" y="0"/>
              </a:cxn>
              <a:cxn ang="0">
                <a:pos x="1723" y="0"/>
              </a:cxn>
              <a:cxn ang="0">
                <a:pos x="0" y="1496"/>
              </a:cxn>
            </a:cxnLst>
            <a:rect l="0" t="0" r="r" b="b"/>
            <a:pathLst>
              <a:path w="1723" h="1496">
                <a:moveTo>
                  <a:pt x="0" y="1496"/>
                </a:moveTo>
                <a:lnTo>
                  <a:pt x="1610" y="0"/>
                </a:lnTo>
                <a:lnTo>
                  <a:pt x="172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F8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71" name="Freeform 70"/>
          <p:cNvSpPr>
            <a:spLocks/>
          </p:cNvSpPr>
          <p:nvPr/>
        </p:nvSpPr>
        <p:spPr bwMode="auto">
          <a:xfrm>
            <a:off x="1650962" y="4085779"/>
            <a:ext cx="2686523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723" y="0"/>
              </a:cxn>
              <a:cxn ang="0">
                <a:pos x="1837" y="0"/>
              </a:cxn>
              <a:cxn ang="0">
                <a:pos x="0" y="1496"/>
              </a:cxn>
            </a:cxnLst>
            <a:rect l="0" t="0" r="r" b="b"/>
            <a:pathLst>
              <a:path w="1837" h="1496">
                <a:moveTo>
                  <a:pt x="0" y="1496"/>
                </a:moveTo>
                <a:lnTo>
                  <a:pt x="1723" y="0"/>
                </a:lnTo>
                <a:lnTo>
                  <a:pt x="183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E0FE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72" name="Freeform 71"/>
          <p:cNvSpPr>
            <a:spLocks/>
          </p:cNvSpPr>
          <p:nvPr/>
        </p:nvSpPr>
        <p:spPr bwMode="auto">
          <a:xfrm>
            <a:off x="1650962" y="4085779"/>
            <a:ext cx="285253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837" y="0"/>
              </a:cxn>
              <a:cxn ang="0">
                <a:pos x="1950" y="0"/>
              </a:cxn>
              <a:cxn ang="0">
                <a:pos x="0" y="1496"/>
              </a:cxn>
            </a:cxnLst>
            <a:rect l="0" t="0" r="r" b="b"/>
            <a:pathLst>
              <a:path w="1950" h="1496">
                <a:moveTo>
                  <a:pt x="0" y="1496"/>
                </a:moveTo>
                <a:lnTo>
                  <a:pt x="1837" y="0"/>
                </a:lnTo>
                <a:lnTo>
                  <a:pt x="195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AFFE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73" name="Freeform 72"/>
          <p:cNvSpPr>
            <a:spLocks/>
          </p:cNvSpPr>
          <p:nvPr/>
        </p:nvSpPr>
        <p:spPr bwMode="auto">
          <a:xfrm>
            <a:off x="1650960" y="4085779"/>
            <a:ext cx="3016950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950" y="0"/>
              </a:cxn>
              <a:cxn ang="0">
                <a:pos x="2063" y="0"/>
              </a:cxn>
              <a:cxn ang="0">
                <a:pos x="0" y="1496"/>
              </a:cxn>
            </a:cxnLst>
            <a:rect l="0" t="0" r="r" b="b"/>
            <a:pathLst>
              <a:path w="2063" h="1496">
                <a:moveTo>
                  <a:pt x="0" y="1496"/>
                </a:moveTo>
                <a:lnTo>
                  <a:pt x="1950" y="0"/>
                </a:lnTo>
                <a:lnTo>
                  <a:pt x="206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85FE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74" name="Freeform 73"/>
          <p:cNvSpPr>
            <a:spLocks/>
          </p:cNvSpPr>
          <p:nvPr/>
        </p:nvSpPr>
        <p:spPr bwMode="auto">
          <a:xfrm>
            <a:off x="1650962" y="4085779"/>
            <a:ext cx="318455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63" y="0"/>
              </a:cxn>
              <a:cxn ang="0">
                <a:pos x="2177" y="0"/>
              </a:cxn>
              <a:cxn ang="0">
                <a:pos x="0" y="1496"/>
              </a:cxn>
            </a:cxnLst>
            <a:rect l="0" t="0" r="r" b="b"/>
            <a:pathLst>
              <a:path w="2177" h="1496">
                <a:moveTo>
                  <a:pt x="0" y="1496"/>
                </a:moveTo>
                <a:lnTo>
                  <a:pt x="2063" y="0"/>
                </a:lnTo>
                <a:lnTo>
                  <a:pt x="217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55FE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75" name="Freeform 74"/>
          <p:cNvSpPr>
            <a:spLocks/>
          </p:cNvSpPr>
          <p:nvPr/>
        </p:nvSpPr>
        <p:spPr bwMode="auto">
          <a:xfrm>
            <a:off x="1650962" y="4085779"/>
            <a:ext cx="334897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177" y="0"/>
              </a:cxn>
              <a:cxn ang="0">
                <a:pos x="2290" y="0"/>
              </a:cxn>
              <a:cxn ang="0">
                <a:pos x="0" y="1496"/>
              </a:cxn>
            </a:cxnLst>
            <a:rect l="0" t="0" r="r" b="b"/>
            <a:pathLst>
              <a:path w="2290" h="1496">
                <a:moveTo>
                  <a:pt x="0" y="1496"/>
                </a:moveTo>
                <a:lnTo>
                  <a:pt x="2177" y="0"/>
                </a:lnTo>
                <a:lnTo>
                  <a:pt x="22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2AFE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76" name="Freeform 75"/>
          <p:cNvSpPr>
            <a:spLocks/>
          </p:cNvSpPr>
          <p:nvPr/>
        </p:nvSpPr>
        <p:spPr bwMode="auto">
          <a:xfrm>
            <a:off x="1650961" y="4085779"/>
            <a:ext cx="354850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290" y="0"/>
              </a:cxn>
              <a:cxn ang="0">
                <a:pos x="2426" y="0"/>
              </a:cxn>
              <a:cxn ang="0">
                <a:pos x="0" y="1496"/>
              </a:cxn>
            </a:cxnLst>
            <a:rect l="0" t="0" r="r" b="b"/>
            <a:pathLst>
              <a:path w="2426" h="1496">
                <a:moveTo>
                  <a:pt x="0" y="1496"/>
                </a:moveTo>
                <a:lnTo>
                  <a:pt x="2290" y="0"/>
                </a:lnTo>
                <a:lnTo>
                  <a:pt x="242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00FE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77" name="Freeform 76"/>
          <p:cNvSpPr>
            <a:spLocks/>
          </p:cNvSpPr>
          <p:nvPr/>
        </p:nvSpPr>
        <p:spPr bwMode="auto">
          <a:xfrm>
            <a:off x="1650960" y="4085779"/>
            <a:ext cx="3746446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426" y="0"/>
              </a:cxn>
              <a:cxn ang="0">
                <a:pos x="2562" y="0"/>
              </a:cxn>
              <a:cxn ang="0">
                <a:pos x="0" y="1496"/>
              </a:cxn>
            </a:cxnLst>
            <a:rect l="0" t="0" r="r" b="b"/>
            <a:pathLst>
              <a:path w="2562" h="1496">
                <a:moveTo>
                  <a:pt x="0" y="1496"/>
                </a:moveTo>
                <a:lnTo>
                  <a:pt x="2426" y="0"/>
                </a:lnTo>
                <a:lnTo>
                  <a:pt x="256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3000FE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78" name="Freeform 77"/>
          <p:cNvSpPr>
            <a:spLocks/>
          </p:cNvSpPr>
          <p:nvPr/>
        </p:nvSpPr>
        <p:spPr bwMode="auto">
          <a:xfrm>
            <a:off x="1650962" y="4085779"/>
            <a:ext cx="394597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562" y="0"/>
              </a:cxn>
              <a:cxn ang="0">
                <a:pos x="2698" y="0"/>
              </a:cxn>
              <a:cxn ang="0">
                <a:pos x="0" y="1496"/>
              </a:cxn>
            </a:cxnLst>
            <a:rect l="0" t="0" r="r" b="b"/>
            <a:pathLst>
              <a:path w="2698" h="1496">
                <a:moveTo>
                  <a:pt x="0" y="1496"/>
                </a:moveTo>
                <a:lnTo>
                  <a:pt x="2562" y="0"/>
                </a:lnTo>
                <a:lnTo>
                  <a:pt x="269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5B00FE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79" name="Freeform 78"/>
          <p:cNvSpPr>
            <a:spLocks/>
          </p:cNvSpPr>
          <p:nvPr/>
        </p:nvSpPr>
        <p:spPr bwMode="auto">
          <a:xfrm>
            <a:off x="1650962" y="4085779"/>
            <a:ext cx="4143917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698" y="0"/>
              </a:cxn>
              <a:cxn ang="0">
                <a:pos x="2834" y="0"/>
              </a:cxn>
              <a:cxn ang="0">
                <a:pos x="0" y="1496"/>
              </a:cxn>
            </a:cxnLst>
            <a:rect l="0" t="0" r="r" b="b"/>
            <a:pathLst>
              <a:path w="2834" h="1496">
                <a:moveTo>
                  <a:pt x="0" y="1496"/>
                </a:moveTo>
                <a:lnTo>
                  <a:pt x="2698" y="0"/>
                </a:lnTo>
                <a:lnTo>
                  <a:pt x="283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8B00FE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80" name="Freeform 79"/>
          <p:cNvSpPr>
            <a:spLocks/>
          </p:cNvSpPr>
          <p:nvPr/>
        </p:nvSpPr>
        <p:spPr bwMode="auto">
          <a:xfrm>
            <a:off x="1650961" y="4085779"/>
            <a:ext cx="4345047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834" y="0"/>
              </a:cxn>
              <a:cxn ang="0">
                <a:pos x="2971" y="0"/>
              </a:cxn>
              <a:cxn ang="0">
                <a:pos x="0" y="1496"/>
              </a:cxn>
            </a:cxnLst>
            <a:rect l="0" t="0" r="r" b="b"/>
            <a:pathLst>
              <a:path w="2971" h="1496">
                <a:moveTo>
                  <a:pt x="0" y="1496"/>
                </a:moveTo>
                <a:lnTo>
                  <a:pt x="2834" y="0"/>
                </a:lnTo>
                <a:lnTo>
                  <a:pt x="297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B500FE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81" name="Text Box 50"/>
          <p:cNvSpPr txBox="1">
            <a:spLocks noChangeArrowheads="1"/>
          </p:cNvSpPr>
          <p:nvPr/>
        </p:nvSpPr>
        <p:spPr bwMode="auto">
          <a:xfrm>
            <a:off x="392074" y="2223616"/>
            <a:ext cx="1331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000" dirty="0">
                <a:latin typeface="Arial Unicode MS" pitchFamily="34" charset="-128"/>
                <a:ea typeface="+mn-ea"/>
                <a:cs typeface="+mn-cs"/>
              </a:rPr>
              <a:t>distance</a:t>
            </a:r>
            <a:endParaRPr lang="en-US" sz="20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82" name="Text Box 51"/>
          <p:cNvSpPr txBox="1">
            <a:spLocks noChangeArrowheads="1"/>
          </p:cNvSpPr>
          <p:nvPr/>
        </p:nvSpPr>
        <p:spPr bwMode="auto">
          <a:xfrm>
            <a:off x="6734696" y="6216956"/>
            <a:ext cx="1331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sz="2000" dirty="0">
                <a:latin typeface="Arial Unicode MS" pitchFamily="34" charset="-128"/>
                <a:ea typeface="+mn-ea"/>
                <a:cs typeface="+mn-cs"/>
              </a:rPr>
              <a:t>time</a:t>
            </a:r>
            <a:endParaRPr lang="en-US" sz="2000" dirty="0">
              <a:latin typeface="Arial Unicode MS" pitchFamily="34" charset="-128"/>
              <a:ea typeface="+mn-ea"/>
              <a:cs typeface="+mn-cs"/>
            </a:endParaRPr>
          </a:p>
        </p:txBody>
      </p:sp>
      <p:cxnSp>
        <p:nvCxnSpPr>
          <p:cNvPr id="83" name="Straight Connector 82"/>
          <p:cNvCxnSpPr/>
          <p:nvPr/>
        </p:nvCxnSpPr>
        <p:spPr bwMode="auto">
          <a:xfrm>
            <a:off x="1030239" y="4085779"/>
            <a:ext cx="5549976" cy="1588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4" name="Text Box 51"/>
          <p:cNvSpPr txBox="1">
            <a:spLocks noChangeArrowheads="1"/>
          </p:cNvSpPr>
          <p:nvPr/>
        </p:nvSpPr>
        <p:spPr bwMode="auto">
          <a:xfrm>
            <a:off x="1085634" y="3740953"/>
            <a:ext cx="1331912" cy="369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dirty="0">
                <a:latin typeface="Arial Unicode MS" pitchFamily="34" charset="-128"/>
                <a:ea typeface="+mn-ea"/>
                <a:cs typeface="+mn-cs"/>
              </a:rPr>
              <a:t>sample</a:t>
            </a:r>
            <a:endParaRPr lang="en-US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86" name="Freeform 85"/>
          <p:cNvSpPr>
            <a:spLocks noChangeAspect="1"/>
          </p:cNvSpPr>
          <p:nvPr/>
        </p:nvSpPr>
        <p:spPr bwMode="auto">
          <a:xfrm>
            <a:off x="1979577" y="2953877"/>
            <a:ext cx="149252" cy="1142215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6" y="0"/>
              </a:cxn>
              <a:cxn ang="0">
                <a:pos x="204" y="0"/>
              </a:cxn>
              <a:cxn ang="0">
                <a:pos x="0" y="1496"/>
              </a:cxn>
            </a:cxnLst>
            <a:rect l="0" t="0" r="r" b="b"/>
            <a:pathLst>
              <a:path w="204" h="1496">
                <a:moveTo>
                  <a:pt x="0" y="1496"/>
                </a:moveTo>
                <a:lnTo>
                  <a:pt x="136" y="0"/>
                </a:lnTo>
                <a:lnTo>
                  <a:pt x="20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5B00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87" name="Freeform 86"/>
          <p:cNvSpPr>
            <a:spLocks noChangeAspect="1"/>
          </p:cNvSpPr>
          <p:nvPr/>
        </p:nvSpPr>
        <p:spPr bwMode="auto">
          <a:xfrm>
            <a:off x="2563785" y="2980077"/>
            <a:ext cx="480478" cy="1142215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567" y="0"/>
              </a:cxn>
              <a:cxn ang="0">
                <a:pos x="657" y="0"/>
              </a:cxn>
              <a:cxn ang="0">
                <a:pos x="0" y="1496"/>
              </a:cxn>
            </a:cxnLst>
            <a:rect l="0" t="0" r="r" b="b"/>
            <a:pathLst>
              <a:path w="657" h="1496">
                <a:moveTo>
                  <a:pt x="0" y="1496"/>
                </a:moveTo>
                <a:lnTo>
                  <a:pt x="567" y="0"/>
                </a:lnTo>
                <a:lnTo>
                  <a:pt x="65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9DFE00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88" name="Freeform 87"/>
          <p:cNvSpPr>
            <a:spLocks noChangeAspect="1"/>
          </p:cNvSpPr>
          <p:nvPr/>
        </p:nvSpPr>
        <p:spPr bwMode="auto">
          <a:xfrm>
            <a:off x="2928915" y="2953877"/>
            <a:ext cx="712735" cy="1142215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861" y="0"/>
              </a:cxn>
              <a:cxn ang="0">
                <a:pos x="975" y="0"/>
              </a:cxn>
              <a:cxn ang="0">
                <a:pos x="0" y="1496"/>
              </a:cxn>
            </a:cxnLst>
            <a:rect l="0" t="0" r="r" b="b"/>
            <a:pathLst>
              <a:path w="975" h="1496">
                <a:moveTo>
                  <a:pt x="0" y="1496"/>
                </a:moveTo>
                <a:lnTo>
                  <a:pt x="861" y="0"/>
                </a:lnTo>
                <a:lnTo>
                  <a:pt x="975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12FE00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89" name="Freeform 88"/>
          <p:cNvSpPr>
            <a:spLocks noChangeAspect="1"/>
          </p:cNvSpPr>
          <p:nvPr/>
        </p:nvSpPr>
        <p:spPr bwMode="auto">
          <a:xfrm>
            <a:off x="4460200" y="2953877"/>
            <a:ext cx="1426268" cy="1142215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837" y="0"/>
              </a:cxn>
              <a:cxn ang="0">
                <a:pos x="1950" y="0"/>
              </a:cxn>
              <a:cxn ang="0">
                <a:pos x="0" y="1496"/>
              </a:cxn>
            </a:cxnLst>
            <a:rect l="0" t="0" r="r" b="b"/>
            <a:pathLst>
              <a:path w="1950" h="1496">
                <a:moveTo>
                  <a:pt x="0" y="1496"/>
                </a:moveTo>
                <a:lnTo>
                  <a:pt x="1837" y="0"/>
                </a:lnTo>
                <a:lnTo>
                  <a:pt x="195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AFFE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91" name="Freeform 90"/>
          <p:cNvSpPr>
            <a:spLocks noChangeAspect="1"/>
          </p:cNvSpPr>
          <p:nvPr/>
        </p:nvSpPr>
        <p:spPr bwMode="auto">
          <a:xfrm>
            <a:off x="5302262" y="2953877"/>
            <a:ext cx="1873223" cy="1142215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426" y="0"/>
              </a:cxn>
              <a:cxn ang="0">
                <a:pos x="2562" y="0"/>
              </a:cxn>
              <a:cxn ang="0">
                <a:pos x="0" y="1496"/>
              </a:cxn>
            </a:cxnLst>
            <a:rect l="0" t="0" r="r" b="b"/>
            <a:pathLst>
              <a:path w="2562" h="1496">
                <a:moveTo>
                  <a:pt x="0" y="1496"/>
                </a:moveTo>
                <a:lnTo>
                  <a:pt x="2426" y="0"/>
                </a:lnTo>
                <a:lnTo>
                  <a:pt x="256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3000FE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92" name="Freeform 91"/>
          <p:cNvSpPr>
            <a:spLocks noChangeAspect="1"/>
          </p:cNvSpPr>
          <p:nvPr/>
        </p:nvSpPr>
        <p:spPr bwMode="auto">
          <a:xfrm>
            <a:off x="4287615" y="2953877"/>
            <a:ext cx="1343262" cy="1142215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723" y="0"/>
              </a:cxn>
              <a:cxn ang="0">
                <a:pos x="1837" y="0"/>
              </a:cxn>
              <a:cxn ang="0">
                <a:pos x="0" y="1496"/>
              </a:cxn>
            </a:cxnLst>
            <a:rect l="0" t="0" r="r" b="b"/>
            <a:pathLst>
              <a:path w="1837" h="1496">
                <a:moveTo>
                  <a:pt x="0" y="1496"/>
                </a:moveTo>
                <a:lnTo>
                  <a:pt x="1723" y="0"/>
                </a:lnTo>
                <a:lnTo>
                  <a:pt x="183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E0FE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sp>
        <p:nvSpPr>
          <p:cNvPr id="93" name="Freeform 92"/>
          <p:cNvSpPr>
            <a:spLocks noChangeAspect="1"/>
          </p:cNvSpPr>
          <p:nvPr/>
        </p:nvSpPr>
        <p:spPr bwMode="auto">
          <a:xfrm>
            <a:off x="3768714" y="2953877"/>
            <a:ext cx="1177250" cy="1142215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474" y="0"/>
              </a:cxn>
              <a:cxn ang="0">
                <a:pos x="1610" y="0"/>
              </a:cxn>
              <a:cxn ang="0">
                <a:pos x="0" y="1496"/>
              </a:cxn>
            </a:cxnLst>
            <a:rect l="0" t="0" r="r" b="b"/>
            <a:pathLst>
              <a:path w="1610" h="1496">
                <a:moveTo>
                  <a:pt x="0" y="1496"/>
                </a:moveTo>
                <a:lnTo>
                  <a:pt x="1474" y="0"/>
                </a:lnTo>
                <a:lnTo>
                  <a:pt x="161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CE"/>
          </a:solidFill>
          <a:ln w="9525">
            <a:noFill/>
            <a:round/>
            <a:headEnd/>
            <a:tailEnd/>
          </a:ln>
          <a:effectLst/>
        </p:spPr>
        <p:txBody>
          <a:bodyPr lIns="91430" tIns="45716" rIns="91430" bIns="45716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2400" dirty="0">
              <a:latin typeface="Arial Unicode MS" pitchFamily="34" charset="-128"/>
              <a:ea typeface="+mn-ea"/>
              <a:cs typeface="+mn-cs"/>
            </a:endParaRPr>
          </a:p>
        </p:txBody>
      </p:sp>
      <p:cxnSp>
        <p:nvCxnSpPr>
          <p:cNvPr id="94" name="Straight Connector 93"/>
          <p:cNvCxnSpPr/>
          <p:nvPr/>
        </p:nvCxnSpPr>
        <p:spPr bwMode="auto">
          <a:xfrm>
            <a:off x="1066753" y="2952288"/>
            <a:ext cx="6608853" cy="1588"/>
          </a:xfrm>
          <a:prstGeom prst="line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 flipV="1">
            <a:off x="1060533" y="6354658"/>
            <a:ext cx="5406529" cy="0"/>
          </a:xfrm>
          <a:prstGeom prst="line">
            <a:avLst/>
          </a:prstGeom>
          <a:solidFill>
            <a:srgbClr val="00CC99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3" name="Group 48"/>
          <p:cNvGrpSpPr/>
          <p:nvPr/>
        </p:nvGrpSpPr>
        <p:grpSpPr>
          <a:xfrm>
            <a:off x="1609227" y="6295158"/>
            <a:ext cx="109539" cy="108000"/>
            <a:chOff x="5066179" y="6273175"/>
            <a:chExt cx="109539" cy="108000"/>
          </a:xfrm>
        </p:grpSpPr>
        <p:cxnSp>
          <p:nvCxnSpPr>
            <p:cNvPr id="50" name="Straight Connector 49"/>
            <p:cNvCxnSpPr/>
            <p:nvPr/>
          </p:nvCxnSpPr>
          <p:spPr bwMode="auto">
            <a:xfrm rot="5400000">
              <a:off x="5012179" y="6327175"/>
              <a:ext cx="108000" cy="0"/>
            </a:xfrm>
            <a:prstGeom prst="line">
              <a:avLst/>
            </a:prstGeom>
            <a:solidFill>
              <a:srgbClr val="00CC99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Straight Connector 94"/>
            <p:cNvCxnSpPr/>
            <p:nvPr/>
          </p:nvCxnSpPr>
          <p:spPr bwMode="auto">
            <a:xfrm rot="5400000">
              <a:off x="5121718" y="6327175"/>
              <a:ext cx="108000" cy="0"/>
            </a:xfrm>
            <a:prstGeom prst="line">
              <a:avLst/>
            </a:prstGeom>
            <a:solidFill>
              <a:srgbClr val="00CC99"/>
            </a:solidFill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Rectangle 96"/>
            <p:cNvSpPr/>
            <p:nvPr/>
          </p:nvSpPr>
          <p:spPr>
            <a:xfrm>
              <a:off x="5085230" y="6281533"/>
              <a:ext cx="71438" cy="85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Long-Pulse Resolution</a:t>
            </a:r>
            <a:endParaRPr lang="en-US" dirty="0"/>
          </a:p>
        </p:txBody>
      </p:sp>
      <p:grpSp>
        <p:nvGrpSpPr>
          <p:cNvPr id="85" name="Group 84"/>
          <p:cNvGrpSpPr/>
          <p:nvPr/>
        </p:nvGrpSpPr>
        <p:grpSpPr>
          <a:xfrm>
            <a:off x="6257305" y="4350400"/>
            <a:ext cx="2197884" cy="1650098"/>
            <a:chOff x="6621933" y="2753396"/>
            <a:chExt cx="2197884" cy="1650098"/>
          </a:xfrm>
        </p:grpSpPr>
        <p:grpSp>
          <p:nvGrpSpPr>
            <p:cNvPr id="96" name="Group 95"/>
            <p:cNvGrpSpPr/>
            <p:nvPr/>
          </p:nvGrpSpPr>
          <p:grpSpPr>
            <a:xfrm>
              <a:off x="6621933" y="3109221"/>
              <a:ext cx="2197884" cy="1294273"/>
              <a:chOff x="1266115" y="1496294"/>
              <a:chExt cx="8201858" cy="4935232"/>
            </a:xfrm>
          </p:grpSpPr>
          <p:sp>
            <p:nvSpPr>
              <p:cNvPr id="102" name="AutoShape 2"/>
              <p:cNvSpPr>
                <a:spLocks/>
              </p:cNvSpPr>
              <p:nvPr/>
            </p:nvSpPr>
            <p:spPr bwMode="auto">
              <a:xfrm>
                <a:off x="1280052" y="1829935"/>
                <a:ext cx="7484197" cy="460159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lnTo>
                      <a:pt x="455" y="17233"/>
                    </a:lnTo>
                    <a:lnTo>
                      <a:pt x="810" y="14270"/>
                    </a:lnTo>
                    <a:lnTo>
                      <a:pt x="1240" y="11228"/>
                    </a:lnTo>
                    <a:lnTo>
                      <a:pt x="1671" y="8889"/>
                    </a:lnTo>
                    <a:lnTo>
                      <a:pt x="2203" y="6862"/>
                    </a:lnTo>
                    <a:lnTo>
                      <a:pt x="2709" y="5380"/>
                    </a:lnTo>
                    <a:lnTo>
                      <a:pt x="3291" y="3898"/>
                    </a:lnTo>
                    <a:lnTo>
                      <a:pt x="3773" y="3119"/>
                    </a:lnTo>
                    <a:lnTo>
                      <a:pt x="4431" y="2261"/>
                    </a:lnTo>
                    <a:lnTo>
                      <a:pt x="4912" y="1715"/>
                    </a:lnTo>
                    <a:lnTo>
                      <a:pt x="5520" y="1325"/>
                    </a:lnTo>
                    <a:lnTo>
                      <a:pt x="6153" y="935"/>
                    </a:lnTo>
                    <a:lnTo>
                      <a:pt x="7368" y="467"/>
                    </a:lnTo>
                    <a:lnTo>
                      <a:pt x="8457" y="311"/>
                    </a:lnTo>
                    <a:lnTo>
                      <a:pt x="9445" y="233"/>
                    </a:lnTo>
                    <a:lnTo>
                      <a:pt x="10432" y="77"/>
                    </a:lnTo>
                    <a:lnTo>
                      <a:pt x="12382" y="77"/>
                    </a:lnTo>
                    <a:lnTo>
                      <a:pt x="13901" y="0"/>
                    </a:lnTo>
                    <a:lnTo>
                      <a:pt x="14129" y="2573"/>
                    </a:lnTo>
                    <a:lnTo>
                      <a:pt x="14408" y="5380"/>
                    </a:lnTo>
                    <a:lnTo>
                      <a:pt x="14585" y="6862"/>
                    </a:lnTo>
                    <a:lnTo>
                      <a:pt x="14813" y="8655"/>
                    </a:lnTo>
                    <a:lnTo>
                      <a:pt x="15016" y="9981"/>
                    </a:lnTo>
                    <a:lnTo>
                      <a:pt x="15320" y="11618"/>
                    </a:lnTo>
                    <a:lnTo>
                      <a:pt x="15573" y="12944"/>
                    </a:lnTo>
                    <a:lnTo>
                      <a:pt x="15851" y="14114"/>
                    </a:lnTo>
                    <a:lnTo>
                      <a:pt x="16079" y="14971"/>
                    </a:lnTo>
                    <a:lnTo>
                      <a:pt x="16307" y="15673"/>
                    </a:lnTo>
                    <a:lnTo>
                      <a:pt x="16611" y="16531"/>
                    </a:lnTo>
                    <a:lnTo>
                      <a:pt x="16991" y="17389"/>
                    </a:lnTo>
                    <a:lnTo>
                      <a:pt x="17345" y="18090"/>
                    </a:lnTo>
                    <a:lnTo>
                      <a:pt x="17675" y="18636"/>
                    </a:lnTo>
                    <a:lnTo>
                      <a:pt x="18105" y="19182"/>
                    </a:lnTo>
                    <a:lnTo>
                      <a:pt x="18434" y="19572"/>
                    </a:lnTo>
                    <a:lnTo>
                      <a:pt x="18814" y="19884"/>
                    </a:lnTo>
                    <a:lnTo>
                      <a:pt x="19270" y="20274"/>
                    </a:lnTo>
                    <a:lnTo>
                      <a:pt x="19751" y="20664"/>
                    </a:lnTo>
                    <a:lnTo>
                      <a:pt x="20207" y="20898"/>
                    </a:lnTo>
                    <a:lnTo>
                      <a:pt x="20561" y="21054"/>
                    </a:lnTo>
                    <a:lnTo>
                      <a:pt x="21093" y="21288"/>
                    </a:lnTo>
                    <a:lnTo>
                      <a:pt x="21600" y="21366"/>
                    </a:lnTo>
                  </a:path>
                </a:pathLst>
              </a:custGeom>
              <a:noFill/>
              <a:ln w="25400" cap="flat" cmpd="sng">
                <a:solidFill>
                  <a:srgbClr val="40A0D5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lIns="0" tIns="0" rIns="0" bIns="0" anchor="ctr"/>
              <a:lstStyle/>
              <a:p>
                <a:pPr algn="ctr" defTabSz="1170147">
                  <a:defRPr/>
                </a:pPr>
                <a:endParaRPr lang="en-US" sz="5200">
                  <a:solidFill>
                    <a:srgbClr val="FFFFFF"/>
                  </a:solidFill>
                  <a:latin typeface="Gill Sans" charset="0"/>
                  <a:cs typeface="Gill Sans" charset="0"/>
                  <a:sym typeface="Gill Sans" charset="0"/>
                </a:endParaRPr>
              </a:p>
            </p:txBody>
          </p:sp>
          <p:sp>
            <p:nvSpPr>
              <p:cNvPr id="103" name="Line 11"/>
              <p:cNvSpPr>
                <a:spLocks noChangeShapeType="1"/>
              </p:cNvSpPr>
              <p:nvPr/>
            </p:nvSpPr>
            <p:spPr bwMode="auto">
              <a:xfrm flipV="1">
                <a:off x="1266115" y="1496294"/>
                <a:ext cx="13936" cy="4908087"/>
              </a:xfrm>
              <a:prstGeom prst="line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318" indent="-205740" defTabSz="457200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14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  <p:sp>
            <p:nvSpPr>
              <p:cNvPr id="104" name="Line 39"/>
              <p:cNvSpPr>
                <a:spLocks noChangeShapeType="1"/>
              </p:cNvSpPr>
              <p:nvPr/>
            </p:nvSpPr>
            <p:spPr bwMode="auto">
              <a:xfrm>
                <a:off x="1266115" y="6424976"/>
                <a:ext cx="8201858" cy="1429"/>
              </a:xfrm>
              <a:prstGeom prst="line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318" indent="-205740" defTabSz="457200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14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</p:grpSp>
        <p:sp>
          <p:nvSpPr>
            <p:cNvPr id="98" name="Trapezoid 97"/>
            <p:cNvSpPr/>
            <p:nvPr/>
          </p:nvSpPr>
          <p:spPr>
            <a:xfrm>
              <a:off x="7315435" y="3196719"/>
              <a:ext cx="782392" cy="1199657"/>
            </a:xfrm>
            <a:prstGeom prst="trapezoid">
              <a:avLst/>
            </a:prstGeom>
            <a:solidFill>
              <a:srgbClr val="40A0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661513" y="2753396"/>
              <a:ext cx="149271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latin typeface="Helvetica Light"/>
                  <a:cs typeface="Helvetica Light"/>
                </a:rPr>
                <a:t>Pulse shaping</a:t>
              </a:r>
              <a:endParaRPr lang="en-US" sz="1600" b="1" dirty="0">
                <a:latin typeface="Helvetica Light"/>
                <a:cs typeface="Helvetica Light"/>
              </a:endParaRPr>
            </a:p>
          </p:txBody>
        </p:sp>
        <p:sp>
          <p:nvSpPr>
            <p:cNvPr id="101" name="Isosceles Triangle 100"/>
            <p:cNvSpPr/>
            <p:nvPr/>
          </p:nvSpPr>
          <p:spPr>
            <a:xfrm>
              <a:off x="7037589" y="3219749"/>
              <a:ext cx="210899" cy="1174466"/>
            </a:xfrm>
            <a:prstGeom prst="triangle">
              <a:avLst/>
            </a:prstGeom>
            <a:solidFill>
              <a:srgbClr val="44A1D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3887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49" y="1444827"/>
            <a:ext cx="8425440" cy="501334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 rot="10800000">
            <a:off x="4950035" y="4081085"/>
            <a:ext cx="3961814" cy="1598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464075" y="6403053"/>
            <a:ext cx="3223955" cy="497732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n-GB" sz="2800" dirty="0"/>
              <a:t>POLARIS @ ISIS TS1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Time-of-flight (TOF) 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10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25448" y="1788262"/>
            <a:ext cx="4325947" cy="2348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Image 2" descr="photoD19-HOPG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392" y="1981204"/>
            <a:ext cx="1206783" cy="3128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28" descr="photoIN8C-monoCU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82249" y="1961472"/>
            <a:ext cx="2660373" cy="308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9"/>
          <p:cNvSpPr txBox="1">
            <a:spLocks noChangeArrowheads="1"/>
          </p:cNvSpPr>
          <p:nvPr/>
        </p:nvSpPr>
        <p:spPr bwMode="auto">
          <a:xfrm>
            <a:off x="6285116" y="1544370"/>
            <a:ext cx="1820017" cy="41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200" dirty="0"/>
              <a:t>Copper 200</a:t>
            </a:r>
            <a:endParaRPr lang="en-GB" sz="2200" baseline="30000" dirty="0">
              <a:cs typeface="Arial" pitchFamily="34" charset="0"/>
            </a:endParaRPr>
          </a:p>
        </p:txBody>
      </p:sp>
      <p:sp>
        <p:nvSpPr>
          <p:cNvPr id="11" name="Text Box 70"/>
          <p:cNvSpPr txBox="1">
            <a:spLocks noChangeArrowheads="1"/>
          </p:cNvSpPr>
          <p:nvPr/>
        </p:nvSpPr>
        <p:spPr bwMode="auto">
          <a:xfrm>
            <a:off x="0" y="1506285"/>
            <a:ext cx="1957805" cy="411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200" dirty="0"/>
              <a:t>Graphite 002</a:t>
            </a:r>
            <a:endParaRPr lang="en-GB" sz="2200" baseline="30000" dirty="0">
              <a:cs typeface="Arial" pitchFamily="34" charset="0"/>
            </a:endParaRPr>
          </a:p>
        </p:txBody>
      </p:sp>
      <p:graphicFrame>
        <p:nvGraphicFramePr>
          <p:cNvPr id="12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158400"/>
              </p:ext>
            </p:extLst>
          </p:nvPr>
        </p:nvGraphicFramePr>
        <p:xfrm>
          <a:off x="1687328" y="4368136"/>
          <a:ext cx="4109735" cy="2312978"/>
        </p:xfrm>
        <a:graphic>
          <a:graphicData uri="http://schemas.openxmlformats.org/drawingml/2006/table">
            <a:tbl>
              <a:tblPr/>
              <a:tblGrid>
                <a:gridCol w="2226636"/>
                <a:gridCol w="1883099"/>
              </a:tblGrid>
              <a:tr h="458326">
                <a:tc>
                  <a:txBody>
                    <a:bodyPr/>
                    <a:lstStyle/>
                    <a:p>
                      <a:pPr marL="0" marR="0" lvl="0" indent="0" algn="l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d-spacing</a:t>
                      </a:r>
                      <a:endParaRPr kumimoji="0" lang="en-US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9674">
                <a:tc>
                  <a:txBody>
                    <a:bodyPr/>
                    <a:lstStyle/>
                    <a:p>
                      <a:pPr marL="0" marR="0" lvl="0" indent="0" algn="l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Germanium 333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1.089 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Å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326">
                <a:tc>
                  <a:txBody>
                    <a:bodyPr/>
                    <a:lstStyle/>
                    <a:p>
                      <a:pPr marL="0" marR="0" lvl="0" indent="0" algn="l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3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Copper 200</a:t>
                      </a:r>
                      <a:endParaRPr kumimoji="0" lang="en-US" sz="23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1.807 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Å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326">
                <a:tc>
                  <a:txBody>
                    <a:bodyPr/>
                    <a:lstStyle/>
                    <a:p>
                      <a:pPr marL="0" marR="0" lvl="0" indent="0" algn="l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Silicon 111</a:t>
                      </a:r>
                      <a:endParaRPr kumimoji="0" lang="en-US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3.135 </a:t>
                      </a:r>
                      <a:r>
                        <a:rPr kumimoji="0" lang="en-US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Å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326">
                <a:tc>
                  <a:txBody>
                    <a:bodyPr/>
                    <a:lstStyle/>
                    <a:p>
                      <a:pPr marL="0" marR="0" lvl="0" indent="0" algn="l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3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Graphite 002</a:t>
                      </a:r>
                      <a:endParaRPr kumimoji="0" lang="en-US" sz="23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64294" marR="64294" marT="32147" marB="3214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75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3.355 </a:t>
                      </a:r>
                      <a:r>
                        <a:rPr kumimoji="0" lang="en-US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Å</a:t>
                      </a:r>
                    </a:p>
                  </a:txBody>
                  <a:tcPr marL="64294" marR="64294" marT="32147" marB="321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Crystal Monochromators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05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Pulsed source time structures (</a:t>
            </a:r>
            <a:r>
              <a:rPr lang="en-US" dirty="0" err="1" smtClean="0"/>
              <a:t>λ</a:t>
            </a:r>
            <a:r>
              <a:rPr lang="en-US" dirty="0" smtClean="0"/>
              <a:t>=5Å)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454923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34</a:t>
            </a:fld>
            <a:endParaRPr lang="sv-SE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805210" y="6141898"/>
            <a:ext cx="8205750" cy="1547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rot="5400000" flipH="1" flipV="1">
            <a:off x="-1150738" y="4216125"/>
            <a:ext cx="3887999" cy="2000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 rot="16200000">
            <a:off x="-1096928" y="2651886"/>
            <a:ext cx="2592467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642882">
              <a:defRPr/>
            </a:pP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log(</a:t>
            </a:r>
            <a:r>
              <a:rPr lang="en-GB" sz="2000" kern="0" dirty="0" err="1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Intensity@λ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=5Å)</a:t>
            </a:r>
            <a:endParaRPr lang="en-GB" sz="2000" kern="0" dirty="0">
              <a:solidFill>
                <a:sysClr val="windowText" lastClr="000000"/>
              </a:solidFill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rot="5400000">
            <a:off x="1991681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rot="5400000">
            <a:off x="3294862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>
            <a:off x="4598043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51086" y="6217471"/>
            <a:ext cx="8624867" cy="454449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0            </a:t>
            </a:r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20             </a:t>
            </a:r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40        </a:t>
            </a:r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</a:t>
            </a:r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</a:t>
            </a:r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        </a:t>
            </a:r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80        </a:t>
            </a:r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</a:t>
            </a:r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100   </a:t>
            </a:r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</a:t>
            </a:r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120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28924" y="6204385"/>
            <a:ext cx="1932094" cy="454449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642882">
              <a:defRPr/>
            </a:pPr>
            <a:r>
              <a:rPr lang="en-GB" sz="25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time (</a:t>
            </a:r>
            <a:r>
              <a:rPr lang="da-DK" sz="25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m</a:t>
            </a:r>
            <a:r>
              <a:rPr lang="en-GB" sz="2500" kern="0" dirty="0" err="1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s</a:t>
            </a:r>
            <a:r>
              <a:rPr lang="en-GB" sz="25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)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 rot="5400000">
            <a:off x="5901224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800734" y="3546365"/>
            <a:ext cx="8077781" cy="1117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689347" y="3545603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693299" y="453090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683220" y="5580113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70948" y="3294827"/>
            <a:ext cx="654508" cy="454449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7575" y="4288371"/>
            <a:ext cx="654508" cy="454449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0.1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464" y="5325053"/>
            <a:ext cx="717550" cy="449637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0.01</a:t>
            </a:r>
            <a:endParaRPr lang="en-GB" sz="2500" kern="0" dirty="0">
              <a:solidFill>
                <a:sysClr val="windowText" lastClr="000000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2119318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3" name="Freeform 22"/>
          <p:cNvSpPr/>
          <p:nvPr/>
        </p:nvSpPr>
        <p:spPr bwMode="auto">
          <a:xfrm>
            <a:off x="817541" y="4040400"/>
            <a:ext cx="36853" cy="972000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4722872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6024649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rot="5400000">
            <a:off x="7204405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5400000">
            <a:off x="8507588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rot="5400000">
            <a:off x="688500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Freeform 35"/>
          <p:cNvSpPr/>
          <p:nvPr/>
        </p:nvSpPr>
        <p:spPr bwMode="auto">
          <a:xfrm>
            <a:off x="3421095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7" name="Freeform 36"/>
          <p:cNvSpPr/>
          <p:nvPr/>
        </p:nvSpPr>
        <p:spPr bwMode="auto">
          <a:xfrm>
            <a:off x="8628202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08276" y="3585342"/>
            <a:ext cx="2183483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ea typeface="ヒラギノ角ゴ ProN W3" charset="0"/>
                <a:cs typeface="ヒラギノ角ゴ ProN W3" charset="0"/>
              </a:rPr>
              <a:t>ISIS-</a:t>
            </a:r>
            <a:r>
              <a:rPr lang="en-US" sz="2400" dirty="0" smtClean="0">
                <a:solidFill>
                  <a:srgbClr val="000000">
                    <a:lumMod val="85000"/>
                    <a:lumOff val="15000"/>
                  </a:srgbClr>
                </a:solidFill>
                <a:ea typeface="ヒラギノ角ゴ ProN W3" charset="0"/>
                <a:cs typeface="ヒラギノ角ゴ ProN W3" charset="0"/>
              </a:rPr>
              <a:t>TS1 128kW</a:t>
            </a:r>
            <a:endParaRPr lang="en-US" sz="2400" dirty="0">
              <a:solidFill>
                <a:srgbClr val="000000">
                  <a:lumMod val="85000"/>
                  <a:lumOff val="15000"/>
                </a:srgbClr>
              </a:solidFill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41" name="Straight Connector 40"/>
          <p:cNvCxnSpPr/>
          <p:nvPr/>
        </p:nvCxnSpPr>
        <p:spPr bwMode="auto">
          <a:xfrm>
            <a:off x="683220" y="4526013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Freeform 39"/>
          <p:cNvSpPr/>
          <p:nvPr/>
        </p:nvSpPr>
        <p:spPr bwMode="auto">
          <a:xfrm>
            <a:off x="817989" y="3257980"/>
            <a:ext cx="72853" cy="2879998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rgbClr val="3366FF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3" name="Freeform 42"/>
          <p:cNvSpPr/>
          <p:nvPr/>
        </p:nvSpPr>
        <p:spPr bwMode="auto">
          <a:xfrm>
            <a:off x="7330957" y="3257099"/>
            <a:ext cx="72853" cy="2879998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rgbClr val="3366FF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337827" y="3530794"/>
            <a:ext cx="1976276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  <a:ea typeface="ヒラギノ角ゴ ProN W3" charset="0"/>
                <a:cs typeface="ヒラギノ角ゴ ProN W3" charset="0"/>
              </a:rPr>
              <a:t>ISIS-</a:t>
            </a:r>
            <a:r>
              <a:rPr lang="en-US" sz="2400" dirty="0" smtClean="0">
                <a:solidFill>
                  <a:srgbClr val="3366FF"/>
                </a:solidFill>
                <a:ea typeface="ヒラギノ角ゴ ProN W3" charset="0"/>
                <a:cs typeface="ヒラギノ角ゴ ProN W3" charset="0"/>
              </a:rPr>
              <a:t>TS2 32kW</a:t>
            </a:r>
            <a:endParaRPr lang="en-US" sz="2400" dirty="0">
              <a:solidFill>
                <a:srgbClr val="3366FF"/>
              </a:solidFill>
              <a:ea typeface="ヒラギノ角ゴ ProN W3" charset="0"/>
              <a:cs typeface="ヒラギノ角ゴ ProN W3" charset="0"/>
            </a:endParaRPr>
          </a:p>
        </p:txBody>
      </p:sp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1348798" y="1472384"/>
            <a:ext cx="2823074" cy="2022177"/>
            <a:chOff x="3913712" y="989580"/>
            <a:chExt cx="3532322" cy="2530213"/>
          </a:xfrm>
        </p:grpSpPr>
        <p:sp>
          <p:nvSpPr>
            <p:cNvPr id="46" name="Freeform 45"/>
            <p:cNvSpPr/>
            <p:nvPr/>
          </p:nvSpPr>
          <p:spPr bwMode="auto">
            <a:xfrm>
              <a:off x="4255516" y="989580"/>
              <a:ext cx="2177242" cy="2119351"/>
            </a:xfrm>
            <a:custGeom>
              <a:avLst/>
              <a:gdLst>
                <a:gd name="connsiteX0" fmla="*/ 0 w 3991609"/>
                <a:gd name="connsiteY0" fmla="*/ 2564663 h 2597649"/>
                <a:gd name="connsiteX1" fmla="*/ 57730 w 3991609"/>
                <a:gd name="connsiteY1" fmla="*/ 2449212 h 2597649"/>
                <a:gd name="connsiteX2" fmla="*/ 115460 w 3991609"/>
                <a:gd name="connsiteY2" fmla="*/ 2267789 h 2597649"/>
                <a:gd name="connsiteX3" fmla="*/ 140201 w 3991609"/>
                <a:gd name="connsiteY3" fmla="*/ 2053380 h 2597649"/>
                <a:gd name="connsiteX4" fmla="*/ 206178 w 3991609"/>
                <a:gd name="connsiteY4" fmla="*/ 1682287 h 2597649"/>
                <a:gd name="connsiteX5" fmla="*/ 288650 w 3991609"/>
                <a:gd name="connsiteY5" fmla="*/ 1253469 h 2597649"/>
                <a:gd name="connsiteX6" fmla="*/ 404109 w 3991609"/>
                <a:gd name="connsiteY6" fmla="*/ 775171 h 2597649"/>
                <a:gd name="connsiteX7" fmla="*/ 478333 w 3991609"/>
                <a:gd name="connsiteY7" fmla="*/ 486544 h 2597649"/>
                <a:gd name="connsiteX8" fmla="*/ 577299 w 3991609"/>
                <a:gd name="connsiteY8" fmla="*/ 214409 h 2597649"/>
                <a:gd name="connsiteX9" fmla="*/ 676264 w 3991609"/>
                <a:gd name="connsiteY9" fmla="*/ 98958 h 2597649"/>
                <a:gd name="connsiteX10" fmla="*/ 799971 w 3991609"/>
                <a:gd name="connsiteY10" fmla="*/ 0 h 2597649"/>
                <a:gd name="connsiteX11" fmla="*/ 940172 w 3991609"/>
                <a:gd name="connsiteY11" fmla="*/ 16493 h 2597649"/>
                <a:gd name="connsiteX12" fmla="*/ 1047385 w 3991609"/>
                <a:gd name="connsiteY12" fmla="*/ 115451 h 2597649"/>
                <a:gd name="connsiteX13" fmla="*/ 1204080 w 3991609"/>
                <a:gd name="connsiteY13" fmla="*/ 305121 h 2597649"/>
                <a:gd name="connsiteX14" fmla="*/ 1319540 w 3991609"/>
                <a:gd name="connsiteY14" fmla="*/ 478297 h 2597649"/>
                <a:gd name="connsiteX15" fmla="*/ 1443247 w 3991609"/>
                <a:gd name="connsiteY15" fmla="*/ 659720 h 2597649"/>
                <a:gd name="connsiteX16" fmla="*/ 1591695 w 3991609"/>
                <a:gd name="connsiteY16" fmla="*/ 948348 h 2597649"/>
                <a:gd name="connsiteX17" fmla="*/ 1748391 w 3991609"/>
                <a:gd name="connsiteY17" fmla="*/ 1195743 h 2597649"/>
                <a:gd name="connsiteX18" fmla="*/ 1913333 w 3991609"/>
                <a:gd name="connsiteY18" fmla="*/ 1459631 h 2597649"/>
                <a:gd name="connsiteX19" fmla="*/ 2070029 w 3991609"/>
                <a:gd name="connsiteY19" fmla="*/ 1665794 h 2597649"/>
                <a:gd name="connsiteX20" fmla="*/ 2185488 w 3991609"/>
                <a:gd name="connsiteY20" fmla="*/ 1822478 h 2597649"/>
                <a:gd name="connsiteX21" fmla="*/ 2300948 w 3991609"/>
                <a:gd name="connsiteY21" fmla="*/ 1954422 h 2597649"/>
                <a:gd name="connsiteX22" fmla="*/ 2416408 w 3991609"/>
                <a:gd name="connsiteY22" fmla="*/ 2061626 h 2597649"/>
                <a:gd name="connsiteX23" fmla="*/ 2556609 w 3991609"/>
                <a:gd name="connsiteY23" fmla="*/ 2160584 h 2597649"/>
                <a:gd name="connsiteX24" fmla="*/ 2754540 w 3991609"/>
                <a:gd name="connsiteY24" fmla="*/ 2259542 h 2597649"/>
                <a:gd name="connsiteX25" fmla="*/ 2952471 w 3991609"/>
                <a:gd name="connsiteY25" fmla="*/ 2333761 h 2597649"/>
                <a:gd name="connsiteX26" fmla="*/ 3092672 w 3991609"/>
                <a:gd name="connsiteY26" fmla="*/ 2383240 h 2597649"/>
                <a:gd name="connsiteX27" fmla="*/ 3232873 w 3991609"/>
                <a:gd name="connsiteY27" fmla="*/ 2424472 h 2597649"/>
                <a:gd name="connsiteX28" fmla="*/ 3422557 w 3991609"/>
                <a:gd name="connsiteY28" fmla="*/ 2465705 h 2597649"/>
                <a:gd name="connsiteX29" fmla="*/ 3636982 w 3991609"/>
                <a:gd name="connsiteY29" fmla="*/ 2531677 h 2597649"/>
                <a:gd name="connsiteX30" fmla="*/ 3991609 w 3991609"/>
                <a:gd name="connsiteY30" fmla="*/ 2597649 h 259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91609" h="2597649">
                  <a:moveTo>
                    <a:pt x="0" y="2564663"/>
                  </a:moveTo>
                  <a:lnTo>
                    <a:pt x="57730" y="2449212"/>
                  </a:lnTo>
                  <a:lnTo>
                    <a:pt x="115460" y="2267789"/>
                  </a:lnTo>
                  <a:cubicBezTo>
                    <a:pt x="140529" y="2058897"/>
                    <a:pt x="140201" y="2130840"/>
                    <a:pt x="140201" y="2053380"/>
                  </a:cubicBezTo>
                  <a:lnTo>
                    <a:pt x="206178" y="1682287"/>
                  </a:lnTo>
                  <a:lnTo>
                    <a:pt x="288650" y="1253469"/>
                  </a:lnTo>
                  <a:lnTo>
                    <a:pt x="404109" y="775171"/>
                  </a:lnTo>
                  <a:lnTo>
                    <a:pt x="478333" y="486544"/>
                  </a:lnTo>
                  <a:lnTo>
                    <a:pt x="577299" y="214409"/>
                  </a:lnTo>
                  <a:cubicBezTo>
                    <a:pt x="669715" y="96796"/>
                    <a:pt x="619074" y="98958"/>
                    <a:pt x="676264" y="98958"/>
                  </a:cubicBezTo>
                  <a:lnTo>
                    <a:pt x="799971" y="0"/>
                  </a:lnTo>
                  <a:lnTo>
                    <a:pt x="940172" y="16493"/>
                  </a:lnTo>
                  <a:lnTo>
                    <a:pt x="1047385" y="115451"/>
                  </a:lnTo>
                  <a:lnTo>
                    <a:pt x="1204080" y="305121"/>
                  </a:lnTo>
                  <a:lnTo>
                    <a:pt x="1319540" y="478297"/>
                  </a:lnTo>
                  <a:lnTo>
                    <a:pt x="1443247" y="659720"/>
                  </a:lnTo>
                  <a:lnTo>
                    <a:pt x="1591695" y="948348"/>
                  </a:lnTo>
                  <a:lnTo>
                    <a:pt x="1748391" y="1195743"/>
                  </a:lnTo>
                  <a:lnTo>
                    <a:pt x="1913333" y="1459631"/>
                  </a:lnTo>
                  <a:lnTo>
                    <a:pt x="2070029" y="1665794"/>
                  </a:lnTo>
                  <a:lnTo>
                    <a:pt x="2185488" y="1822478"/>
                  </a:lnTo>
                  <a:lnTo>
                    <a:pt x="2300948" y="1954422"/>
                  </a:lnTo>
                  <a:lnTo>
                    <a:pt x="2416408" y="2061626"/>
                  </a:lnTo>
                  <a:lnTo>
                    <a:pt x="2556609" y="2160584"/>
                  </a:lnTo>
                  <a:lnTo>
                    <a:pt x="2754540" y="2259542"/>
                  </a:lnTo>
                  <a:lnTo>
                    <a:pt x="2952471" y="2333761"/>
                  </a:lnTo>
                  <a:lnTo>
                    <a:pt x="3092672" y="2383240"/>
                  </a:lnTo>
                  <a:lnTo>
                    <a:pt x="3232873" y="2424472"/>
                  </a:lnTo>
                  <a:lnTo>
                    <a:pt x="3422557" y="2465705"/>
                  </a:lnTo>
                  <a:lnTo>
                    <a:pt x="3636982" y="2531677"/>
                  </a:lnTo>
                  <a:lnTo>
                    <a:pt x="3991609" y="2597649"/>
                  </a:ln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3600"/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>
              <a:off x="4206034" y="3108932"/>
              <a:ext cx="3240000" cy="0"/>
            </a:xfrm>
            <a:prstGeom prst="straightConnector1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 rot="5400000">
              <a:off x="4104730" y="3102767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 rot="5400000">
              <a:off x="5408804" y="3111014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TextBox 49"/>
            <p:cNvSpPr txBox="1"/>
            <p:nvPr/>
          </p:nvSpPr>
          <p:spPr>
            <a:xfrm>
              <a:off x="5213835" y="3168999"/>
              <a:ext cx="766359" cy="350794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100</a:t>
              </a:r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Lucida Grande"/>
                  <a:cs typeface="Lucida Grande"/>
                </a:rPr>
                <a:t>μ</a:t>
              </a:r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s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913712" y="3156466"/>
              <a:ext cx="589219" cy="350794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81222" y="1713736"/>
              <a:ext cx="1819554" cy="466324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r>
                <a:rPr lang="en-US" sz="2000" dirty="0">
                  <a:solidFill>
                    <a:srgbClr val="000000">
                      <a:lumMod val="85000"/>
                      <a:lumOff val="15000"/>
                    </a:srgbClr>
                  </a:solidFill>
                  <a:ea typeface="ヒラギノ角ゴ ProN W3" charset="0"/>
                  <a:cs typeface="ヒラギノ角ゴ ProN W3" charset="0"/>
                </a:rPr>
                <a:t>short pulse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223906" y="3059128"/>
            <a:ext cx="1372740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a typeface="ヒラギノ角ゴ ProN W3" charset="0"/>
                <a:cs typeface="ヒラギノ角ゴ ProN W3" charset="0"/>
              </a:rPr>
              <a:t>ILL 57MW</a:t>
            </a:r>
            <a:endParaRPr lang="en-US" sz="2400" dirty="0">
              <a:solidFill>
                <a:srgbClr val="FF0000"/>
              </a:solidFill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37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Pulsed source time structures (</a:t>
            </a:r>
            <a:r>
              <a:rPr lang="en-US" dirty="0" err="1" smtClean="0"/>
              <a:t>λ</a:t>
            </a:r>
            <a:r>
              <a:rPr lang="en-US" dirty="0" smtClean="0"/>
              <a:t>=5Å)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5454923"/>
            <a:ext cx="21336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35</a:t>
            </a:fld>
            <a:endParaRPr lang="sv-SE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805210" y="6141898"/>
            <a:ext cx="8205750" cy="1547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 rot="5400000" flipH="1" flipV="1">
            <a:off x="-1150738" y="4216125"/>
            <a:ext cx="3887999" cy="2000"/>
          </a:xfrm>
          <a:prstGeom prst="straightConnector1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 rot="16200000">
            <a:off x="-1096928" y="2651886"/>
            <a:ext cx="2592467" cy="372692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642882">
              <a:defRPr/>
            </a:pPr>
            <a:r>
              <a:rPr lang="en-GB" sz="20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log(</a:t>
            </a:r>
            <a:r>
              <a:rPr lang="en-GB" sz="2000" kern="0" dirty="0" err="1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Intensity@λ</a:t>
            </a:r>
            <a:r>
              <a:rPr lang="en-GB" sz="20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=5Å)</a:t>
            </a:r>
            <a:endParaRPr lang="en-GB" sz="2000" kern="0" dirty="0">
              <a:solidFill>
                <a:sysClr val="windowText" lastClr="000000"/>
              </a:solidFill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 rot="5400000">
            <a:off x="1991681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rot="5400000">
            <a:off x="3294862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>
            <a:off x="4598043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651086" y="6217471"/>
            <a:ext cx="8624867" cy="454449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0            </a:t>
            </a:r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20             </a:t>
            </a:r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40        </a:t>
            </a:r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</a:t>
            </a:r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</a:t>
            </a:r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        </a:t>
            </a:r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80        </a:t>
            </a:r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</a:t>
            </a:r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100   </a:t>
            </a:r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         </a:t>
            </a:r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120 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28924" y="6204385"/>
            <a:ext cx="1932094" cy="454449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pPr defTabSz="642882">
              <a:defRPr/>
            </a:pPr>
            <a:r>
              <a:rPr lang="en-GB" sz="25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time (</a:t>
            </a:r>
            <a:r>
              <a:rPr lang="da-DK" sz="25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m</a:t>
            </a:r>
            <a:r>
              <a:rPr lang="en-GB" sz="2500" kern="0" dirty="0" err="1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s</a:t>
            </a:r>
            <a:r>
              <a:rPr lang="en-GB" sz="2500" kern="0" dirty="0">
                <a:solidFill>
                  <a:sysClr val="windowText" lastClr="000000"/>
                </a:solidFill>
                <a:latin typeface="Helvetica"/>
                <a:ea typeface="ヒラギノ角ゴ ProN W3" charset="0"/>
                <a:cs typeface="Helvetica"/>
              </a:rPr>
              <a:t>)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 rot="5400000">
            <a:off x="5901224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800734" y="3546365"/>
            <a:ext cx="8077781" cy="1117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>
            <a:off x="689347" y="3545603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693299" y="453090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683220" y="5580113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370948" y="3294827"/>
            <a:ext cx="654508" cy="454449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7575" y="4288371"/>
            <a:ext cx="654508" cy="454449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500" kern="0" dirty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0.1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464" y="5325053"/>
            <a:ext cx="717550" cy="449637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GB" sz="2500" kern="0" dirty="0" smtClean="0">
                <a:solidFill>
                  <a:sysClr val="windowText" lastClr="000000"/>
                </a:solidFill>
                <a:ea typeface="ヒラギノ角ゴ ProN W3" charset="0"/>
                <a:cs typeface="ヒラギノ角ゴ ProN W3" charset="0"/>
              </a:rPr>
              <a:t>0.01</a:t>
            </a:r>
            <a:endParaRPr lang="en-GB" sz="2500" kern="0" dirty="0">
              <a:solidFill>
                <a:sysClr val="windowText" lastClr="000000"/>
              </a:solidFill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2" name="Freeform 21"/>
          <p:cNvSpPr/>
          <p:nvPr/>
        </p:nvSpPr>
        <p:spPr bwMode="auto">
          <a:xfrm>
            <a:off x="2119318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4" name="Freeform 23"/>
          <p:cNvSpPr/>
          <p:nvPr/>
        </p:nvSpPr>
        <p:spPr bwMode="auto">
          <a:xfrm>
            <a:off x="4722872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5" name="Freeform 24"/>
          <p:cNvSpPr/>
          <p:nvPr/>
        </p:nvSpPr>
        <p:spPr bwMode="auto">
          <a:xfrm>
            <a:off x="6024649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33" name="Straight Connector 32"/>
          <p:cNvCxnSpPr/>
          <p:nvPr/>
        </p:nvCxnSpPr>
        <p:spPr bwMode="auto">
          <a:xfrm rot="5400000">
            <a:off x="7204405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5400000">
            <a:off x="8507588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rot="5400000">
            <a:off x="688500" y="6140720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Freeform 35"/>
          <p:cNvSpPr/>
          <p:nvPr/>
        </p:nvSpPr>
        <p:spPr bwMode="auto">
          <a:xfrm>
            <a:off x="3421095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7" name="Freeform 36"/>
          <p:cNvSpPr/>
          <p:nvPr/>
        </p:nvSpPr>
        <p:spPr bwMode="auto">
          <a:xfrm>
            <a:off x="8628202" y="4040396"/>
            <a:ext cx="36853" cy="2087992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chemeClr val="accent4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808276" y="3585342"/>
            <a:ext cx="2183483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>
                <a:solidFill>
                  <a:srgbClr val="000000">
                    <a:lumMod val="85000"/>
                    <a:lumOff val="15000"/>
                  </a:srgbClr>
                </a:solidFill>
                <a:ea typeface="ヒラギノ角ゴ ProN W3" charset="0"/>
                <a:cs typeface="ヒラギノ角ゴ ProN W3" charset="0"/>
              </a:rPr>
              <a:t>ISIS-</a:t>
            </a:r>
            <a:r>
              <a:rPr lang="en-US" sz="2400" dirty="0" smtClean="0">
                <a:solidFill>
                  <a:srgbClr val="000000">
                    <a:lumMod val="85000"/>
                    <a:lumOff val="15000"/>
                  </a:srgbClr>
                </a:solidFill>
                <a:ea typeface="ヒラギノ角ゴ ProN W3" charset="0"/>
                <a:cs typeface="ヒラギノ角ゴ ProN W3" charset="0"/>
              </a:rPr>
              <a:t>TS1 128kW</a:t>
            </a:r>
            <a:endParaRPr lang="en-US" sz="2400" dirty="0">
              <a:solidFill>
                <a:srgbClr val="000000">
                  <a:lumMod val="85000"/>
                  <a:lumOff val="15000"/>
                </a:srgbClr>
              </a:solidFill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41" name="Straight Connector 40"/>
          <p:cNvCxnSpPr/>
          <p:nvPr/>
        </p:nvCxnSpPr>
        <p:spPr bwMode="auto">
          <a:xfrm>
            <a:off x="683220" y="4526013"/>
            <a:ext cx="213370" cy="2000"/>
          </a:xfrm>
          <a:prstGeom prst="line">
            <a:avLst/>
          </a:prstGeom>
          <a:solidFill>
            <a:srgbClr val="00CC99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0" name="Freeform 39"/>
          <p:cNvSpPr/>
          <p:nvPr/>
        </p:nvSpPr>
        <p:spPr bwMode="auto">
          <a:xfrm>
            <a:off x="817989" y="3257980"/>
            <a:ext cx="72853" cy="2879998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rgbClr val="3366FF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3" name="Freeform 42"/>
          <p:cNvSpPr/>
          <p:nvPr/>
        </p:nvSpPr>
        <p:spPr bwMode="auto">
          <a:xfrm>
            <a:off x="7330957" y="3257099"/>
            <a:ext cx="72853" cy="2879998"/>
          </a:xfrm>
          <a:custGeom>
            <a:avLst/>
            <a:gdLst>
              <a:gd name="connsiteX0" fmla="*/ 0 w 2712360"/>
              <a:gd name="connsiteY0" fmla="*/ 3917584 h 3917584"/>
              <a:gd name="connsiteX1" fmla="*/ 129160 w 2712360"/>
              <a:gd name="connsiteY1" fmla="*/ 3896059 h 3917584"/>
              <a:gd name="connsiteX2" fmla="*/ 301373 w 2712360"/>
              <a:gd name="connsiteY2" fmla="*/ 3487081 h 3917584"/>
              <a:gd name="connsiteX3" fmla="*/ 452060 w 2712360"/>
              <a:gd name="connsiteY3" fmla="*/ 2432346 h 3917584"/>
              <a:gd name="connsiteX4" fmla="*/ 516640 w 2712360"/>
              <a:gd name="connsiteY4" fmla="*/ 925583 h 3917584"/>
              <a:gd name="connsiteX5" fmla="*/ 667327 w 2712360"/>
              <a:gd name="connsiteY5" fmla="*/ 129151 h 3917584"/>
              <a:gd name="connsiteX6" fmla="*/ 861067 w 2712360"/>
              <a:gd name="connsiteY6" fmla="*/ 0 h 3917584"/>
              <a:gd name="connsiteX7" fmla="*/ 947173 w 2712360"/>
              <a:gd name="connsiteY7" fmla="*/ 86101 h 3917584"/>
              <a:gd name="connsiteX8" fmla="*/ 1076333 w 2712360"/>
              <a:gd name="connsiteY8" fmla="*/ 581180 h 3917584"/>
              <a:gd name="connsiteX9" fmla="*/ 1162440 w 2712360"/>
              <a:gd name="connsiteY9" fmla="*/ 1334562 h 3917584"/>
              <a:gd name="connsiteX10" fmla="*/ 1313127 w 2712360"/>
              <a:gd name="connsiteY10" fmla="*/ 2410821 h 3917584"/>
              <a:gd name="connsiteX11" fmla="*/ 1528393 w 2712360"/>
              <a:gd name="connsiteY11" fmla="*/ 3142678 h 3917584"/>
              <a:gd name="connsiteX12" fmla="*/ 1872820 w 2712360"/>
              <a:gd name="connsiteY12" fmla="*/ 3616232 h 3917584"/>
              <a:gd name="connsiteX13" fmla="*/ 2346407 w 2712360"/>
              <a:gd name="connsiteY13" fmla="*/ 3853009 h 3917584"/>
              <a:gd name="connsiteX14" fmla="*/ 2712360 w 2712360"/>
              <a:gd name="connsiteY14" fmla="*/ 3896059 h 391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712360" h="3917584">
                <a:moveTo>
                  <a:pt x="0" y="3917584"/>
                </a:moveTo>
                <a:lnTo>
                  <a:pt x="129160" y="3896059"/>
                </a:lnTo>
                <a:lnTo>
                  <a:pt x="301373" y="3487081"/>
                </a:lnTo>
                <a:lnTo>
                  <a:pt x="452060" y="2432346"/>
                </a:lnTo>
                <a:lnTo>
                  <a:pt x="516640" y="925583"/>
                </a:lnTo>
                <a:lnTo>
                  <a:pt x="667327" y="129151"/>
                </a:lnTo>
                <a:lnTo>
                  <a:pt x="861067" y="0"/>
                </a:lnTo>
                <a:lnTo>
                  <a:pt x="947173" y="86101"/>
                </a:lnTo>
                <a:lnTo>
                  <a:pt x="1076333" y="581180"/>
                </a:lnTo>
                <a:lnTo>
                  <a:pt x="1162440" y="1334562"/>
                </a:lnTo>
                <a:lnTo>
                  <a:pt x="1313127" y="2410821"/>
                </a:lnTo>
                <a:lnTo>
                  <a:pt x="1528393" y="3142678"/>
                </a:lnTo>
                <a:lnTo>
                  <a:pt x="1872820" y="3616232"/>
                </a:lnTo>
                <a:lnTo>
                  <a:pt x="2346407" y="3853009"/>
                </a:lnTo>
                <a:lnTo>
                  <a:pt x="2712360" y="3896059"/>
                </a:lnTo>
              </a:path>
            </a:pathLst>
          </a:custGeom>
          <a:solidFill>
            <a:srgbClr val="3366FF"/>
          </a:solidFill>
          <a:ln w="25400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88" tIns="32144" rIns="64288" bIns="32144" numCol="1" rtlCol="0" anchor="t" anchorCtr="0" compatLnSpc="1">
            <a:prstTxWarp prst="textNoShape">
              <a:avLst/>
            </a:prstTxWarp>
          </a:bodyPr>
          <a:lstStyle/>
          <a:p>
            <a:pPr defTabSz="642882"/>
            <a:endParaRPr lang="en-US" sz="3000" dirty="0"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337827" y="3530794"/>
            <a:ext cx="1976276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>
                <a:solidFill>
                  <a:srgbClr val="3366FF"/>
                </a:solidFill>
                <a:ea typeface="ヒラギノ角ゴ ProN W3" charset="0"/>
                <a:cs typeface="ヒラギノ角ゴ ProN W3" charset="0"/>
              </a:rPr>
              <a:t>ISIS-</a:t>
            </a:r>
            <a:r>
              <a:rPr lang="en-US" sz="2400" dirty="0" smtClean="0">
                <a:solidFill>
                  <a:srgbClr val="3366FF"/>
                </a:solidFill>
                <a:ea typeface="ヒラギノ角ゴ ProN W3" charset="0"/>
                <a:cs typeface="ヒラギノ角ゴ ProN W3" charset="0"/>
              </a:rPr>
              <a:t>TS2 32kW</a:t>
            </a:r>
            <a:endParaRPr lang="en-US" sz="2400" dirty="0">
              <a:solidFill>
                <a:srgbClr val="3366FF"/>
              </a:solidFill>
              <a:ea typeface="ヒラギノ角ゴ ProN W3" charset="0"/>
              <a:cs typeface="ヒラギノ角ゴ ProN W3" charset="0"/>
            </a:endParaRPr>
          </a:p>
        </p:txBody>
      </p:sp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1348798" y="1472384"/>
            <a:ext cx="2823074" cy="2022177"/>
            <a:chOff x="3913712" y="989580"/>
            <a:chExt cx="3532322" cy="2530213"/>
          </a:xfrm>
        </p:grpSpPr>
        <p:sp>
          <p:nvSpPr>
            <p:cNvPr id="46" name="Freeform 45"/>
            <p:cNvSpPr/>
            <p:nvPr/>
          </p:nvSpPr>
          <p:spPr bwMode="auto">
            <a:xfrm>
              <a:off x="4255516" y="989580"/>
              <a:ext cx="2177242" cy="2119351"/>
            </a:xfrm>
            <a:custGeom>
              <a:avLst/>
              <a:gdLst>
                <a:gd name="connsiteX0" fmla="*/ 0 w 3991609"/>
                <a:gd name="connsiteY0" fmla="*/ 2564663 h 2597649"/>
                <a:gd name="connsiteX1" fmla="*/ 57730 w 3991609"/>
                <a:gd name="connsiteY1" fmla="*/ 2449212 h 2597649"/>
                <a:gd name="connsiteX2" fmla="*/ 115460 w 3991609"/>
                <a:gd name="connsiteY2" fmla="*/ 2267789 h 2597649"/>
                <a:gd name="connsiteX3" fmla="*/ 140201 w 3991609"/>
                <a:gd name="connsiteY3" fmla="*/ 2053380 h 2597649"/>
                <a:gd name="connsiteX4" fmla="*/ 206178 w 3991609"/>
                <a:gd name="connsiteY4" fmla="*/ 1682287 h 2597649"/>
                <a:gd name="connsiteX5" fmla="*/ 288650 w 3991609"/>
                <a:gd name="connsiteY5" fmla="*/ 1253469 h 2597649"/>
                <a:gd name="connsiteX6" fmla="*/ 404109 w 3991609"/>
                <a:gd name="connsiteY6" fmla="*/ 775171 h 2597649"/>
                <a:gd name="connsiteX7" fmla="*/ 478333 w 3991609"/>
                <a:gd name="connsiteY7" fmla="*/ 486544 h 2597649"/>
                <a:gd name="connsiteX8" fmla="*/ 577299 w 3991609"/>
                <a:gd name="connsiteY8" fmla="*/ 214409 h 2597649"/>
                <a:gd name="connsiteX9" fmla="*/ 676264 w 3991609"/>
                <a:gd name="connsiteY9" fmla="*/ 98958 h 2597649"/>
                <a:gd name="connsiteX10" fmla="*/ 799971 w 3991609"/>
                <a:gd name="connsiteY10" fmla="*/ 0 h 2597649"/>
                <a:gd name="connsiteX11" fmla="*/ 940172 w 3991609"/>
                <a:gd name="connsiteY11" fmla="*/ 16493 h 2597649"/>
                <a:gd name="connsiteX12" fmla="*/ 1047385 w 3991609"/>
                <a:gd name="connsiteY12" fmla="*/ 115451 h 2597649"/>
                <a:gd name="connsiteX13" fmla="*/ 1204080 w 3991609"/>
                <a:gd name="connsiteY13" fmla="*/ 305121 h 2597649"/>
                <a:gd name="connsiteX14" fmla="*/ 1319540 w 3991609"/>
                <a:gd name="connsiteY14" fmla="*/ 478297 h 2597649"/>
                <a:gd name="connsiteX15" fmla="*/ 1443247 w 3991609"/>
                <a:gd name="connsiteY15" fmla="*/ 659720 h 2597649"/>
                <a:gd name="connsiteX16" fmla="*/ 1591695 w 3991609"/>
                <a:gd name="connsiteY16" fmla="*/ 948348 h 2597649"/>
                <a:gd name="connsiteX17" fmla="*/ 1748391 w 3991609"/>
                <a:gd name="connsiteY17" fmla="*/ 1195743 h 2597649"/>
                <a:gd name="connsiteX18" fmla="*/ 1913333 w 3991609"/>
                <a:gd name="connsiteY18" fmla="*/ 1459631 h 2597649"/>
                <a:gd name="connsiteX19" fmla="*/ 2070029 w 3991609"/>
                <a:gd name="connsiteY19" fmla="*/ 1665794 h 2597649"/>
                <a:gd name="connsiteX20" fmla="*/ 2185488 w 3991609"/>
                <a:gd name="connsiteY20" fmla="*/ 1822478 h 2597649"/>
                <a:gd name="connsiteX21" fmla="*/ 2300948 w 3991609"/>
                <a:gd name="connsiteY21" fmla="*/ 1954422 h 2597649"/>
                <a:gd name="connsiteX22" fmla="*/ 2416408 w 3991609"/>
                <a:gd name="connsiteY22" fmla="*/ 2061626 h 2597649"/>
                <a:gd name="connsiteX23" fmla="*/ 2556609 w 3991609"/>
                <a:gd name="connsiteY23" fmla="*/ 2160584 h 2597649"/>
                <a:gd name="connsiteX24" fmla="*/ 2754540 w 3991609"/>
                <a:gd name="connsiteY24" fmla="*/ 2259542 h 2597649"/>
                <a:gd name="connsiteX25" fmla="*/ 2952471 w 3991609"/>
                <a:gd name="connsiteY25" fmla="*/ 2333761 h 2597649"/>
                <a:gd name="connsiteX26" fmla="*/ 3092672 w 3991609"/>
                <a:gd name="connsiteY26" fmla="*/ 2383240 h 2597649"/>
                <a:gd name="connsiteX27" fmla="*/ 3232873 w 3991609"/>
                <a:gd name="connsiteY27" fmla="*/ 2424472 h 2597649"/>
                <a:gd name="connsiteX28" fmla="*/ 3422557 w 3991609"/>
                <a:gd name="connsiteY28" fmla="*/ 2465705 h 2597649"/>
                <a:gd name="connsiteX29" fmla="*/ 3636982 w 3991609"/>
                <a:gd name="connsiteY29" fmla="*/ 2531677 h 2597649"/>
                <a:gd name="connsiteX30" fmla="*/ 3991609 w 3991609"/>
                <a:gd name="connsiteY30" fmla="*/ 2597649 h 259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991609" h="2597649">
                  <a:moveTo>
                    <a:pt x="0" y="2564663"/>
                  </a:moveTo>
                  <a:lnTo>
                    <a:pt x="57730" y="2449212"/>
                  </a:lnTo>
                  <a:lnTo>
                    <a:pt x="115460" y="2267789"/>
                  </a:lnTo>
                  <a:cubicBezTo>
                    <a:pt x="140529" y="2058897"/>
                    <a:pt x="140201" y="2130840"/>
                    <a:pt x="140201" y="2053380"/>
                  </a:cubicBezTo>
                  <a:lnTo>
                    <a:pt x="206178" y="1682287"/>
                  </a:lnTo>
                  <a:lnTo>
                    <a:pt x="288650" y="1253469"/>
                  </a:lnTo>
                  <a:lnTo>
                    <a:pt x="404109" y="775171"/>
                  </a:lnTo>
                  <a:lnTo>
                    <a:pt x="478333" y="486544"/>
                  </a:lnTo>
                  <a:lnTo>
                    <a:pt x="577299" y="214409"/>
                  </a:lnTo>
                  <a:cubicBezTo>
                    <a:pt x="669715" y="96796"/>
                    <a:pt x="619074" y="98958"/>
                    <a:pt x="676264" y="98958"/>
                  </a:cubicBezTo>
                  <a:lnTo>
                    <a:pt x="799971" y="0"/>
                  </a:lnTo>
                  <a:lnTo>
                    <a:pt x="940172" y="16493"/>
                  </a:lnTo>
                  <a:lnTo>
                    <a:pt x="1047385" y="115451"/>
                  </a:lnTo>
                  <a:lnTo>
                    <a:pt x="1204080" y="305121"/>
                  </a:lnTo>
                  <a:lnTo>
                    <a:pt x="1319540" y="478297"/>
                  </a:lnTo>
                  <a:lnTo>
                    <a:pt x="1443247" y="659720"/>
                  </a:lnTo>
                  <a:lnTo>
                    <a:pt x="1591695" y="948348"/>
                  </a:lnTo>
                  <a:lnTo>
                    <a:pt x="1748391" y="1195743"/>
                  </a:lnTo>
                  <a:lnTo>
                    <a:pt x="1913333" y="1459631"/>
                  </a:lnTo>
                  <a:lnTo>
                    <a:pt x="2070029" y="1665794"/>
                  </a:lnTo>
                  <a:lnTo>
                    <a:pt x="2185488" y="1822478"/>
                  </a:lnTo>
                  <a:lnTo>
                    <a:pt x="2300948" y="1954422"/>
                  </a:lnTo>
                  <a:lnTo>
                    <a:pt x="2416408" y="2061626"/>
                  </a:lnTo>
                  <a:lnTo>
                    <a:pt x="2556609" y="2160584"/>
                  </a:lnTo>
                  <a:lnTo>
                    <a:pt x="2754540" y="2259542"/>
                  </a:lnTo>
                  <a:lnTo>
                    <a:pt x="2952471" y="2333761"/>
                  </a:lnTo>
                  <a:lnTo>
                    <a:pt x="3092672" y="2383240"/>
                  </a:lnTo>
                  <a:lnTo>
                    <a:pt x="3232873" y="2424472"/>
                  </a:lnTo>
                  <a:lnTo>
                    <a:pt x="3422557" y="2465705"/>
                  </a:lnTo>
                  <a:lnTo>
                    <a:pt x="3636982" y="2531677"/>
                  </a:lnTo>
                  <a:lnTo>
                    <a:pt x="3991609" y="2597649"/>
                  </a:lnTo>
                </a:path>
              </a:pathLst>
            </a:cu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35" tIns="45718" rIns="91435" bIns="45718" numCol="1" rtlCol="0" anchor="t" anchorCtr="0" compatLnSpc="1">
              <a:prstTxWarp prst="textNoShape">
                <a:avLst/>
              </a:prstTxWarp>
            </a:bodyPr>
            <a:lstStyle/>
            <a:p>
              <a:pPr defTabSz="914353"/>
              <a:endParaRPr lang="en-US" sz="3600"/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>
              <a:off x="4206034" y="3108932"/>
              <a:ext cx="3240000" cy="0"/>
            </a:xfrm>
            <a:prstGeom prst="straightConnector1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8" name="Straight Connector 47"/>
            <p:cNvCxnSpPr/>
            <p:nvPr/>
          </p:nvCxnSpPr>
          <p:spPr bwMode="auto">
            <a:xfrm rot="5400000">
              <a:off x="4104730" y="3102767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 rot="5400000">
              <a:off x="5408804" y="3111014"/>
              <a:ext cx="213370" cy="2000"/>
            </a:xfrm>
            <a:prstGeom prst="line">
              <a:avLst/>
            </a:prstGeom>
            <a:solidFill>
              <a:srgbClr val="00CC99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0" name="TextBox 49"/>
            <p:cNvSpPr txBox="1"/>
            <p:nvPr/>
          </p:nvSpPr>
          <p:spPr>
            <a:xfrm>
              <a:off x="5213835" y="3168999"/>
              <a:ext cx="766359" cy="350794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100</a:t>
              </a:r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Lucida Grande"/>
                  <a:cs typeface="Lucida Grande"/>
                </a:rPr>
                <a:t>μ</a:t>
              </a:r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s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913712" y="3156466"/>
              <a:ext cx="589219" cy="350794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r>
                <a:rPr lang="en-GB" sz="1400" kern="0" dirty="0">
                  <a:solidFill>
                    <a:sysClr val="windowText" lastClr="000000"/>
                  </a:solidFill>
                  <a:latin typeface="TitilliumText22L 800 wt"/>
                  <a:ea typeface="ヒラギノ角ゴ ProN W3" charset="0"/>
                  <a:cs typeface="ヒラギノ角ゴ ProN W3" charset="0"/>
                </a:rPr>
                <a:t>0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281222" y="1713736"/>
              <a:ext cx="1819554" cy="466324"/>
            </a:xfrm>
            <a:prstGeom prst="rect">
              <a:avLst/>
            </a:prstGeom>
            <a:noFill/>
          </p:spPr>
          <p:txBody>
            <a:bodyPr wrap="square" lIns="64288" tIns="32144" rIns="64288" bIns="32144" rtlCol="0">
              <a:spAutoFit/>
            </a:bodyPr>
            <a:lstStyle/>
            <a:p>
              <a:r>
                <a:rPr lang="en-US" sz="2000" dirty="0">
                  <a:solidFill>
                    <a:srgbClr val="000000">
                      <a:lumMod val="85000"/>
                      <a:lumOff val="15000"/>
                    </a:srgbClr>
                  </a:solidFill>
                  <a:ea typeface="ヒラギノ角ゴ ProN W3" charset="0"/>
                  <a:cs typeface="ヒラギノ角ゴ ProN W3" charset="0"/>
                </a:rPr>
                <a:t>short pulse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223906" y="3059128"/>
            <a:ext cx="1372740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a typeface="ヒラギノ角ゴ ProN W3" charset="0"/>
                <a:cs typeface="ヒラギノ角ゴ ProN W3" charset="0"/>
              </a:rPr>
              <a:t>ILL 57MW</a:t>
            </a:r>
            <a:endParaRPr lang="en-US" sz="2400" dirty="0">
              <a:solidFill>
                <a:srgbClr val="FF0000"/>
              </a:solidFill>
              <a:ea typeface="ヒラギノ角ゴ ProN W3" charset="0"/>
              <a:cs typeface="ヒラギノ角ゴ ProN W3" charset="0"/>
            </a:endParaRPr>
          </a:p>
        </p:txBody>
      </p:sp>
      <p:cxnSp>
        <p:nvCxnSpPr>
          <p:cNvPr id="53" name="Straight Connector 52"/>
          <p:cNvCxnSpPr/>
          <p:nvPr/>
        </p:nvCxnSpPr>
        <p:spPr bwMode="auto">
          <a:xfrm>
            <a:off x="784671" y="5577670"/>
            <a:ext cx="8077781" cy="1117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508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Arrow Connector 4"/>
          <p:cNvCxnSpPr/>
          <p:nvPr/>
        </p:nvCxnSpPr>
        <p:spPr>
          <a:xfrm flipH="1">
            <a:off x="5167664" y="3646702"/>
            <a:ext cx="477789" cy="177305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4952944" y="4122293"/>
            <a:ext cx="627751" cy="434248"/>
          </a:xfrm>
          <a:prstGeom prst="rect">
            <a:avLst/>
          </a:prstGeom>
          <a:noFill/>
        </p:spPr>
        <p:txBody>
          <a:bodyPr wrap="square" lIns="64288" tIns="32144" rIns="64288" bIns="32144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ea typeface="ヒラギノ角ゴ ProN W3" charset="0"/>
                <a:cs typeface="ヒラギノ角ゴ ProN W3" charset="0"/>
              </a:rPr>
              <a:t>1%</a:t>
            </a:r>
            <a:endParaRPr lang="en-US" sz="2400" dirty="0">
              <a:solidFill>
                <a:srgbClr val="FF0000"/>
              </a:solidFill>
              <a:ea typeface="ヒラギノ角ゴ ProN W3" charset="0"/>
              <a:cs typeface="ヒラギノ角ゴ ProN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2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991338"/>
            <a:ext cx="3774564" cy="472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63"/>
          <a:stretch>
            <a:fillRect/>
          </a:stretch>
        </p:blipFill>
        <p:spPr bwMode="auto">
          <a:xfrm>
            <a:off x="3354277" y="1451918"/>
            <a:ext cx="5518455" cy="410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37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030702"/>
              </p:ext>
            </p:extLst>
          </p:nvPr>
        </p:nvGraphicFramePr>
        <p:xfrm>
          <a:off x="4251727" y="5591971"/>
          <a:ext cx="2425381" cy="502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63" name="Equation" r:id="rId5" imgW="977760" imgH="203040" progId="Equation.3">
                  <p:embed/>
                </p:oleObj>
              </mc:Choice>
              <mc:Fallback>
                <p:oleObj name="Equation" r:id="rId5" imgW="9777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1727" y="5591971"/>
                        <a:ext cx="2425381" cy="5025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341271" y="1636371"/>
            <a:ext cx="2394016" cy="454451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l"/>
            <a:r>
              <a:rPr lang="en-GB" sz="2500" dirty="0"/>
              <a:t>D1B @ ILL</a:t>
            </a:r>
            <a:endParaRPr lang="en-GB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Constant-Wavelength Diffraction</a:t>
            </a:r>
            <a:endParaRPr lang="en-US" dirty="0"/>
          </a:p>
        </p:txBody>
      </p:sp>
      <p:sp>
        <p:nvSpPr>
          <p:cNvPr id="9" name="Text Box 70"/>
          <p:cNvSpPr txBox="1">
            <a:spLocks noChangeArrowheads="1"/>
          </p:cNvSpPr>
          <p:nvPr/>
        </p:nvSpPr>
        <p:spPr bwMode="auto">
          <a:xfrm>
            <a:off x="5096723" y="1720726"/>
            <a:ext cx="3562758" cy="5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64291" tIns="32146" rIns="64291" bIns="32146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 err="1" smtClean="0"/>
              <a:t>Rietveld</a:t>
            </a:r>
            <a:r>
              <a:rPr lang="en-GB" sz="3200" dirty="0" smtClean="0"/>
              <a:t> refinement</a:t>
            </a:r>
            <a:endParaRPr lang="en-GB" sz="3200" baseline="30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3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125"/>
          <p:cNvGrpSpPr>
            <a:grpSpLocks noChangeAspect="1"/>
          </p:cNvGrpSpPr>
          <p:nvPr/>
        </p:nvGrpSpPr>
        <p:grpSpPr bwMode="auto">
          <a:xfrm>
            <a:off x="227012" y="3299444"/>
            <a:ext cx="6581248" cy="3420626"/>
            <a:chOff x="317" y="1105"/>
            <a:chExt cx="3569" cy="1855"/>
          </a:xfrm>
        </p:grpSpPr>
        <p:grpSp>
          <p:nvGrpSpPr>
            <p:cNvPr id="5" name="Group 5126"/>
            <p:cNvGrpSpPr>
              <a:grpSpLocks/>
            </p:cNvGrpSpPr>
            <p:nvPr/>
          </p:nvGrpSpPr>
          <p:grpSpPr bwMode="auto">
            <a:xfrm>
              <a:off x="317" y="1105"/>
              <a:ext cx="3569" cy="1826"/>
              <a:chOff x="1075" y="777"/>
              <a:chExt cx="3350" cy="1479"/>
            </a:xfrm>
          </p:grpSpPr>
          <p:sp>
            <p:nvSpPr>
              <p:cNvPr id="7" name="Text Box 5127"/>
              <p:cNvSpPr txBox="1">
                <a:spLocks noChangeArrowheads="1"/>
              </p:cNvSpPr>
              <p:nvPr/>
            </p:nvSpPr>
            <p:spPr bwMode="auto">
              <a:xfrm>
                <a:off x="1075" y="875"/>
                <a:ext cx="1067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2200" dirty="0"/>
                  <a:t>Monochromator </a:t>
                </a:r>
              </a:p>
              <a:p>
                <a:r>
                  <a:rPr lang="en-GB" sz="2200" dirty="0"/>
                  <a:t>        </a:t>
                </a:r>
                <a:r>
                  <a:rPr lang="el-GR" sz="2200" dirty="0">
                    <a:latin typeface="Times New Roman" pitchFamily="18" charset="0"/>
                    <a:cs typeface="Times New Roman" pitchFamily="18" charset="0"/>
                  </a:rPr>
                  <a:t>Δλ</a:t>
                </a:r>
                <a:r>
                  <a:rPr lang="en-GB" sz="2200" dirty="0">
                    <a:latin typeface="Times New Roman" pitchFamily="18" charset="0"/>
                    <a:cs typeface="Times New Roman" pitchFamily="18" charset="0"/>
                  </a:rPr>
                  <a:t>/</a:t>
                </a:r>
                <a:r>
                  <a:rPr lang="el-GR" sz="2200" dirty="0">
                    <a:latin typeface="Times New Roman" pitchFamily="18" charset="0"/>
                    <a:cs typeface="Times New Roman" pitchFamily="18" charset="0"/>
                  </a:rPr>
                  <a:t>λ</a:t>
                </a:r>
                <a:endParaRPr lang="en-GB" sz="2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8" name="Rectangle 5128"/>
              <p:cNvSpPr>
                <a:spLocks noChangeArrowheads="1"/>
              </p:cNvSpPr>
              <p:nvPr/>
            </p:nvSpPr>
            <p:spPr bwMode="auto">
              <a:xfrm>
                <a:off x="2934" y="1461"/>
                <a:ext cx="206" cy="5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sz="2200"/>
              </a:p>
            </p:txBody>
          </p:sp>
          <p:sp>
            <p:nvSpPr>
              <p:cNvPr id="9" name="Oval 5129"/>
              <p:cNvSpPr>
                <a:spLocks noChangeArrowheads="1"/>
              </p:cNvSpPr>
              <p:nvPr/>
            </p:nvSpPr>
            <p:spPr bwMode="auto">
              <a:xfrm>
                <a:off x="2975" y="1580"/>
                <a:ext cx="124" cy="1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2200"/>
              </a:p>
            </p:txBody>
          </p:sp>
          <p:sp>
            <p:nvSpPr>
              <p:cNvPr id="11" name="Oval 5130"/>
              <p:cNvSpPr>
                <a:spLocks noChangeArrowheads="1"/>
              </p:cNvSpPr>
              <p:nvPr/>
            </p:nvSpPr>
            <p:spPr bwMode="auto">
              <a:xfrm>
                <a:off x="2769" y="1461"/>
                <a:ext cx="124" cy="1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2200"/>
              </a:p>
            </p:txBody>
          </p:sp>
          <p:sp>
            <p:nvSpPr>
              <p:cNvPr id="12" name="Oval 5131"/>
              <p:cNvSpPr>
                <a:spLocks noChangeArrowheads="1"/>
              </p:cNvSpPr>
              <p:nvPr/>
            </p:nvSpPr>
            <p:spPr bwMode="auto">
              <a:xfrm>
                <a:off x="2975" y="1898"/>
                <a:ext cx="83" cy="8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2200"/>
              </a:p>
            </p:txBody>
          </p:sp>
          <p:sp>
            <p:nvSpPr>
              <p:cNvPr id="13" name="Line 5132"/>
              <p:cNvSpPr>
                <a:spLocks noChangeShapeType="1"/>
              </p:cNvSpPr>
              <p:nvPr/>
            </p:nvSpPr>
            <p:spPr bwMode="auto">
              <a:xfrm>
                <a:off x="2728" y="1699"/>
                <a:ext cx="0" cy="1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</p:spPr>
            <p:txBody>
              <a:bodyPr wrap="none" anchor="ctr"/>
              <a:lstStyle/>
              <a:p>
                <a:endParaRPr lang="en-GB" sz="2200"/>
              </a:p>
            </p:txBody>
          </p:sp>
          <p:sp>
            <p:nvSpPr>
              <p:cNvPr id="14" name="Line 5133"/>
              <p:cNvSpPr>
                <a:spLocks noChangeShapeType="1"/>
              </p:cNvSpPr>
              <p:nvPr/>
            </p:nvSpPr>
            <p:spPr bwMode="auto">
              <a:xfrm flipH="1" flipV="1">
                <a:off x="2687" y="1301"/>
                <a:ext cx="247" cy="1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/>
              </a:p>
            </p:txBody>
          </p:sp>
          <p:sp>
            <p:nvSpPr>
              <p:cNvPr id="15" name="Line 5134"/>
              <p:cNvSpPr>
                <a:spLocks noChangeShapeType="1"/>
              </p:cNvSpPr>
              <p:nvPr/>
            </p:nvSpPr>
            <p:spPr bwMode="auto">
              <a:xfrm flipH="1" flipV="1">
                <a:off x="2687" y="1858"/>
                <a:ext cx="247" cy="15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/>
              </a:p>
            </p:txBody>
          </p:sp>
          <p:sp>
            <p:nvSpPr>
              <p:cNvPr id="16" name="Line 5135"/>
              <p:cNvSpPr>
                <a:spLocks noChangeShapeType="1"/>
              </p:cNvSpPr>
              <p:nvPr/>
            </p:nvSpPr>
            <p:spPr bwMode="auto">
              <a:xfrm>
                <a:off x="2687" y="1301"/>
                <a:ext cx="0" cy="5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/>
              </a:p>
            </p:txBody>
          </p:sp>
          <p:sp>
            <p:nvSpPr>
              <p:cNvPr id="17" name="Line 5136"/>
              <p:cNvSpPr>
                <a:spLocks noChangeShapeType="1"/>
              </p:cNvSpPr>
              <p:nvPr/>
            </p:nvSpPr>
            <p:spPr bwMode="auto">
              <a:xfrm>
                <a:off x="2687" y="1301"/>
                <a:ext cx="20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/>
              </a:p>
            </p:txBody>
          </p:sp>
          <p:sp>
            <p:nvSpPr>
              <p:cNvPr id="18" name="Oval 5137"/>
              <p:cNvSpPr>
                <a:spLocks noChangeArrowheads="1"/>
              </p:cNvSpPr>
              <p:nvPr/>
            </p:nvSpPr>
            <p:spPr bwMode="auto">
              <a:xfrm>
                <a:off x="2769" y="1739"/>
                <a:ext cx="82" cy="1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2200"/>
              </a:p>
            </p:txBody>
          </p:sp>
          <p:sp>
            <p:nvSpPr>
              <p:cNvPr id="19" name="Rectangle 5138"/>
              <p:cNvSpPr>
                <a:spLocks noChangeArrowheads="1"/>
              </p:cNvSpPr>
              <p:nvPr/>
            </p:nvSpPr>
            <p:spPr bwMode="auto">
              <a:xfrm>
                <a:off x="4212" y="1262"/>
                <a:ext cx="42" cy="9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sz="3100"/>
              </a:p>
            </p:txBody>
          </p:sp>
          <p:sp>
            <p:nvSpPr>
              <p:cNvPr id="20" name="Line 5139"/>
              <p:cNvSpPr>
                <a:spLocks noChangeShapeType="1"/>
              </p:cNvSpPr>
              <p:nvPr/>
            </p:nvSpPr>
            <p:spPr bwMode="auto">
              <a:xfrm flipH="1" flipV="1">
                <a:off x="3553" y="1858"/>
                <a:ext cx="659" cy="3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/>
              </a:p>
            </p:txBody>
          </p:sp>
          <p:sp>
            <p:nvSpPr>
              <p:cNvPr id="21" name="Line 5140"/>
              <p:cNvSpPr>
                <a:spLocks noChangeShapeType="1"/>
              </p:cNvSpPr>
              <p:nvPr/>
            </p:nvSpPr>
            <p:spPr bwMode="auto">
              <a:xfrm flipH="1" flipV="1">
                <a:off x="3553" y="864"/>
                <a:ext cx="659" cy="39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/>
              </a:p>
            </p:txBody>
          </p:sp>
          <p:sp>
            <p:nvSpPr>
              <p:cNvPr id="22" name="Line 5141"/>
              <p:cNvSpPr>
                <a:spLocks noChangeShapeType="1"/>
              </p:cNvSpPr>
              <p:nvPr/>
            </p:nvSpPr>
            <p:spPr bwMode="auto">
              <a:xfrm flipH="1">
                <a:off x="3553" y="864"/>
                <a:ext cx="0" cy="9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/>
              </a:p>
            </p:txBody>
          </p:sp>
          <p:sp>
            <p:nvSpPr>
              <p:cNvPr id="23" name="Oval 5142"/>
              <p:cNvSpPr>
                <a:spLocks noChangeArrowheads="1"/>
              </p:cNvSpPr>
              <p:nvPr/>
            </p:nvSpPr>
            <p:spPr bwMode="auto">
              <a:xfrm>
                <a:off x="3717" y="1142"/>
                <a:ext cx="371" cy="87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33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 sz="2200"/>
              </a:p>
            </p:txBody>
          </p:sp>
          <p:sp>
            <p:nvSpPr>
              <p:cNvPr id="24" name="Line 5143"/>
              <p:cNvSpPr>
                <a:spLocks noChangeShapeType="1"/>
              </p:cNvSpPr>
              <p:nvPr/>
            </p:nvSpPr>
            <p:spPr bwMode="auto">
              <a:xfrm flipH="1">
                <a:off x="3058" y="1142"/>
                <a:ext cx="824" cy="47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/>
              </a:p>
            </p:txBody>
          </p:sp>
          <p:sp>
            <p:nvSpPr>
              <p:cNvPr id="25" name="Line 5144"/>
              <p:cNvSpPr>
                <a:spLocks noChangeShapeType="1"/>
              </p:cNvSpPr>
              <p:nvPr/>
            </p:nvSpPr>
            <p:spPr bwMode="auto">
              <a:xfrm flipH="1" flipV="1">
                <a:off x="3058" y="1620"/>
                <a:ext cx="824" cy="3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/>
              </a:p>
            </p:txBody>
          </p:sp>
          <p:sp>
            <p:nvSpPr>
              <p:cNvPr id="26" name="Text Box 5145"/>
              <p:cNvSpPr txBox="1">
                <a:spLocks noChangeArrowheads="1"/>
              </p:cNvSpPr>
              <p:nvPr/>
            </p:nvSpPr>
            <p:spPr bwMode="auto">
              <a:xfrm>
                <a:off x="3273" y="1414"/>
                <a:ext cx="233" cy="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1700" dirty="0">
                    <a:solidFill>
                      <a:srgbClr val="324CE8"/>
                    </a:solidFill>
                  </a:rPr>
                  <a:t>2</a:t>
                </a:r>
                <a:r>
                  <a:rPr lang="el-GR" sz="1700" i="1" dirty="0">
                    <a:solidFill>
                      <a:srgbClr val="324CE8"/>
                    </a:solidFill>
                  </a:rPr>
                  <a:t>θ</a:t>
                </a:r>
                <a:endParaRPr lang="en-GB" sz="1700" i="1" dirty="0">
                  <a:solidFill>
                    <a:srgbClr val="324CE8"/>
                  </a:solidFill>
                </a:endParaRPr>
              </a:p>
            </p:txBody>
          </p:sp>
          <p:sp>
            <p:nvSpPr>
              <p:cNvPr id="27" name="Line 5146"/>
              <p:cNvSpPr>
                <a:spLocks noChangeShapeType="1"/>
              </p:cNvSpPr>
              <p:nvPr/>
            </p:nvSpPr>
            <p:spPr bwMode="auto">
              <a:xfrm>
                <a:off x="1614" y="1620"/>
                <a:ext cx="226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/>
              </a:p>
            </p:txBody>
          </p:sp>
          <p:grpSp>
            <p:nvGrpSpPr>
              <p:cNvPr id="28" name="Group 5147"/>
              <p:cNvGrpSpPr>
                <a:grpSpLocks/>
              </p:cNvGrpSpPr>
              <p:nvPr/>
            </p:nvGrpSpPr>
            <p:grpSpPr bwMode="auto">
              <a:xfrm>
                <a:off x="1970" y="1577"/>
                <a:ext cx="661" cy="96"/>
                <a:chOff x="989" y="2327"/>
                <a:chExt cx="769" cy="96"/>
              </a:xfrm>
            </p:grpSpPr>
            <p:sp>
              <p:nvSpPr>
                <p:cNvPr id="42" name="Line 5148"/>
                <p:cNvSpPr>
                  <a:spLocks noChangeShapeType="1"/>
                </p:cNvSpPr>
                <p:nvPr/>
              </p:nvSpPr>
              <p:spPr bwMode="auto">
                <a:xfrm>
                  <a:off x="990" y="2327"/>
                  <a:ext cx="76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sz="2200"/>
                </a:p>
              </p:txBody>
            </p:sp>
            <p:sp>
              <p:nvSpPr>
                <p:cNvPr id="43" name="Line 5149"/>
                <p:cNvSpPr>
                  <a:spLocks noChangeShapeType="1"/>
                </p:cNvSpPr>
                <p:nvPr/>
              </p:nvSpPr>
              <p:spPr bwMode="auto">
                <a:xfrm>
                  <a:off x="989" y="2423"/>
                  <a:ext cx="768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 sz="2200"/>
                </a:p>
              </p:txBody>
            </p:sp>
          </p:grpSp>
          <p:sp>
            <p:nvSpPr>
              <p:cNvPr id="29" name="Line 5150"/>
              <p:cNvSpPr>
                <a:spLocks noChangeShapeType="1"/>
              </p:cNvSpPr>
              <p:nvPr/>
            </p:nvSpPr>
            <p:spPr bwMode="auto">
              <a:xfrm flipV="1">
                <a:off x="3882" y="1222"/>
                <a:ext cx="124" cy="398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GB" sz="2200"/>
              </a:p>
            </p:txBody>
          </p:sp>
          <p:sp>
            <p:nvSpPr>
              <p:cNvPr id="30" name="Text Box 5151"/>
              <p:cNvSpPr txBox="1">
                <a:spLocks noChangeArrowheads="1"/>
              </p:cNvSpPr>
              <p:nvPr/>
            </p:nvSpPr>
            <p:spPr bwMode="auto">
              <a:xfrm>
                <a:off x="3958" y="1421"/>
                <a:ext cx="154" cy="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1300" i="1" dirty="0">
                    <a:solidFill>
                      <a:schemeClr val="accent2"/>
                    </a:solidFill>
                  </a:rPr>
                  <a:t>Q</a:t>
                </a:r>
                <a:endParaRPr lang="en-GB" sz="1300" dirty="0"/>
              </a:p>
            </p:txBody>
          </p:sp>
          <p:sp>
            <p:nvSpPr>
              <p:cNvPr id="31" name="Rectangle 5152"/>
              <p:cNvSpPr>
                <a:spLocks noChangeArrowheads="1"/>
              </p:cNvSpPr>
              <p:nvPr/>
            </p:nvSpPr>
            <p:spPr bwMode="auto">
              <a:xfrm>
                <a:off x="1614" y="1500"/>
                <a:ext cx="331" cy="279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 sz="2200"/>
              </a:p>
            </p:txBody>
          </p:sp>
          <p:sp>
            <p:nvSpPr>
              <p:cNvPr id="32" name="Line 5153"/>
              <p:cNvSpPr>
                <a:spLocks noChangeShapeType="1"/>
              </p:cNvSpPr>
              <p:nvPr/>
            </p:nvSpPr>
            <p:spPr bwMode="auto">
              <a:xfrm flipV="1">
                <a:off x="1614" y="1500"/>
                <a:ext cx="331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/>
              </a:p>
            </p:txBody>
          </p:sp>
          <p:sp>
            <p:nvSpPr>
              <p:cNvPr id="33" name="Line 5154"/>
              <p:cNvSpPr>
                <a:spLocks noChangeShapeType="1"/>
              </p:cNvSpPr>
              <p:nvPr/>
            </p:nvSpPr>
            <p:spPr bwMode="auto">
              <a:xfrm flipV="1">
                <a:off x="1614" y="1620"/>
                <a:ext cx="331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/>
              </a:p>
            </p:txBody>
          </p:sp>
          <p:sp>
            <p:nvSpPr>
              <p:cNvPr id="34" name="Line 5155"/>
              <p:cNvSpPr>
                <a:spLocks noChangeShapeType="1"/>
              </p:cNvSpPr>
              <p:nvPr/>
            </p:nvSpPr>
            <p:spPr bwMode="auto">
              <a:xfrm flipV="1">
                <a:off x="1614" y="1580"/>
                <a:ext cx="331" cy="7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/>
              </a:p>
            </p:txBody>
          </p:sp>
          <p:sp>
            <p:nvSpPr>
              <p:cNvPr id="35" name="Line 5156"/>
              <p:cNvSpPr>
                <a:spLocks noChangeShapeType="1"/>
              </p:cNvSpPr>
              <p:nvPr/>
            </p:nvSpPr>
            <p:spPr bwMode="auto">
              <a:xfrm flipV="1">
                <a:off x="1614" y="1699"/>
                <a:ext cx="331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2200"/>
              </a:p>
            </p:txBody>
          </p:sp>
          <p:sp>
            <p:nvSpPr>
              <p:cNvPr id="36" name="Line 5157"/>
              <p:cNvSpPr>
                <a:spLocks noChangeShapeType="1"/>
              </p:cNvSpPr>
              <p:nvPr/>
            </p:nvSpPr>
            <p:spPr bwMode="auto">
              <a:xfrm>
                <a:off x="1285" y="1620"/>
                <a:ext cx="32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GB" sz="2200"/>
              </a:p>
            </p:txBody>
          </p:sp>
          <p:sp>
            <p:nvSpPr>
              <p:cNvPr id="37" name="Rectangle 5158"/>
              <p:cNvSpPr>
                <a:spLocks noChangeArrowheads="1"/>
              </p:cNvSpPr>
              <p:nvPr/>
            </p:nvSpPr>
            <p:spPr bwMode="auto">
              <a:xfrm>
                <a:off x="1948" y="1335"/>
                <a:ext cx="738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GB" sz="1400" dirty="0"/>
                  <a:t>Collimator</a:t>
                </a:r>
              </a:p>
            </p:txBody>
          </p:sp>
          <p:sp>
            <p:nvSpPr>
              <p:cNvPr id="38" name="Rectangle 5159"/>
              <p:cNvSpPr>
                <a:spLocks noChangeArrowheads="1"/>
              </p:cNvSpPr>
              <p:nvPr/>
            </p:nvSpPr>
            <p:spPr bwMode="auto">
              <a:xfrm>
                <a:off x="3815" y="777"/>
                <a:ext cx="610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2200"/>
                  <a:t>Detector</a:t>
                </a:r>
              </a:p>
            </p:txBody>
          </p:sp>
          <p:sp>
            <p:nvSpPr>
              <p:cNvPr id="39" name="Rectangle 5160"/>
              <p:cNvSpPr>
                <a:spLocks noChangeArrowheads="1"/>
              </p:cNvSpPr>
              <p:nvPr/>
            </p:nvSpPr>
            <p:spPr bwMode="auto">
              <a:xfrm>
                <a:off x="2692" y="923"/>
                <a:ext cx="523" cy="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GB" sz="2200" dirty="0"/>
                  <a:t>Sample</a:t>
                </a:r>
              </a:p>
            </p:txBody>
          </p:sp>
          <p:sp>
            <p:nvSpPr>
              <p:cNvPr id="40" name="Text Box 5161"/>
              <p:cNvSpPr txBox="1">
                <a:spLocks noChangeArrowheads="1"/>
              </p:cNvSpPr>
              <p:nvPr/>
            </p:nvSpPr>
            <p:spPr bwMode="auto">
              <a:xfrm>
                <a:off x="2522" y="1739"/>
                <a:ext cx="153" cy="1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GB" sz="1400" dirty="0"/>
                  <a:t>d</a:t>
                </a:r>
              </a:p>
            </p:txBody>
          </p:sp>
          <p:sp>
            <p:nvSpPr>
              <p:cNvPr id="41" name="Line 5162"/>
              <p:cNvSpPr>
                <a:spLocks noChangeShapeType="1"/>
              </p:cNvSpPr>
              <p:nvPr/>
            </p:nvSpPr>
            <p:spPr bwMode="auto">
              <a:xfrm>
                <a:off x="2890" y="1301"/>
                <a:ext cx="248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en-GB" sz="2200"/>
              </a:p>
            </p:txBody>
          </p:sp>
        </p:grpSp>
        <p:sp>
          <p:nvSpPr>
            <p:cNvPr id="6" name="Text Box 5163"/>
            <p:cNvSpPr txBox="1">
              <a:spLocks noChangeArrowheads="1"/>
            </p:cNvSpPr>
            <p:nvPr/>
          </p:nvSpPr>
          <p:spPr bwMode="auto">
            <a:xfrm>
              <a:off x="655" y="2576"/>
              <a:ext cx="241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el-GR" sz="2000" i="1" dirty="0">
                  <a:latin typeface="Times New Roman" pitchFamily="18" charset="0"/>
                  <a:cs typeface="Times New Roman" pitchFamily="18" charset="0"/>
                </a:rPr>
                <a:t>λ</a:t>
              </a:r>
              <a:r>
                <a:rPr lang="en-GB" sz="2000" dirty="0"/>
                <a:t>                   </a:t>
              </a:r>
              <a:r>
                <a:rPr lang="en-GB" sz="2000" i="1" dirty="0">
                  <a:solidFill>
                    <a:srgbClr val="F93B5B"/>
                  </a:solidFill>
                </a:rPr>
                <a:t>d</a:t>
              </a:r>
              <a:r>
                <a:rPr lang="en-GB" sz="2000" dirty="0">
                  <a:solidFill>
                    <a:srgbClr val="D77979"/>
                  </a:solidFill>
                </a:rPr>
                <a:t> </a:t>
              </a:r>
              <a:r>
                <a:rPr lang="en-GB" sz="2000" dirty="0"/>
                <a:t>                      </a:t>
              </a:r>
              <a:r>
                <a:rPr lang="en-GB" sz="2000" dirty="0">
                  <a:solidFill>
                    <a:srgbClr val="324CE8"/>
                  </a:solidFill>
                </a:rPr>
                <a:t>2</a:t>
              </a:r>
              <a:r>
                <a:rPr lang="el-GR" sz="2000" i="1" dirty="0">
                  <a:solidFill>
                    <a:srgbClr val="324CE8"/>
                  </a:solidFill>
                </a:rPr>
                <a:t>θ</a:t>
              </a:r>
              <a:endParaRPr lang="en-GB" sz="2000" i="1" dirty="0">
                <a:solidFill>
                  <a:srgbClr val="324CE8"/>
                </a:solidFill>
              </a:endParaRPr>
            </a:p>
            <a:p>
              <a:pPr>
                <a:buFont typeface="Symbol" pitchFamily="18" charset="2"/>
                <a:buNone/>
              </a:pPr>
              <a:r>
                <a:rPr lang="en-GB" sz="2000" dirty="0"/>
                <a:t>4-20 </a:t>
              </a:r>
              <a:r>
                <a:rPr lang="en-GB" sz="2000" dirty="0" err="1"/>
                <a:t>Å</a:t>
              </a:r>
              <a:r>
                <a:rPr lang="en-GB" sz="2000" dirty="0"/>
                <a:t>           </a:t>
              </a:r>
              <a:r>
                <a:rPr lang="en-GB" sz="2000" dirty="0">
                  <a:solidFill>
                    <a:srgbClr val="F93B5B"/>
                  </a:solidFill>
                </a:rPr>
                <a:t>5-3000 </a:t>
              </a:r>
              <a:r>
                <a:rPr lang="en-GB" sz="2000" dirty="0" err="1">
                  <a:solidFill>
                    <a:srgbClr val="F93B5B"/>
                  </a:solidFill>
                </a:rPr>
                <a:t>Å</a:t>
              </a:r>
              <a:r>
                <a:rPr lang="en-GB" sz="2000" dirty="0"/>
                <a:t>              </a:t>
              </a:r>
              <a:r>
                <a:rPr lang="en-GB" sz="2000" dirty="0">
                  <a:solidFill>
                    <a:srgbClr val="324CE8"/>
                  </a:solidFill>
                </a:rPr>
                <a:t>0.1-20°</a:t>
              </a:r>
            </a:p>
          </p:txBody>
        </p:sp>
      </p:grpSp>
      <p:graphicFrame>
        <p:nvGraphicFramePr>
          <p:cNvPr id="4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1823002"/>
              </p:ext>
            </p:extLst>
          </p:nvPr>
        </p:nvGraphicFramePr>
        <p:xfrm>
          <a:off x="6604020" y="4465849"/>
          <a:ext cx="1820336" cy="1582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89" name="Graph" r:id="rId3" imgW="6310080" imgH="3329280" progId="">
                  <p:embed/>
                </p:oleObj>
              </mc:Choice>
              <mc:Fallback>
                <p:oleObj name="Graph" r:id="rId3" imgW="6310080" imgH="33292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5857" t="13734" r="71027" b="62830"/>
                      <a:stretch>
                        <a:fillRect/>
                      </a:stretch>
                    </p:blipFill>
                    <p:spPr bwMode="auto">
                      <a:xfrm>
                        <a:off x="6604020" y="4465849"/>
                        <a:ext cx="1820336" cy="15829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/>
          <p:cNvSpPr txBox="1">
            <a:spLocks noChangeAspect="1"/>
          </p:cNvSpPr>
          <p:nvPr/>
        </p:nvSpPr>
        <p:spPr>
          <a:xfrm>
            <a:off x="848959" y="1866288"/>
            <a:ext cx="4381789" cy="7574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64291" tIns="32146" rIns="64291" bIns="32146" rtlCol="0">
            <a:spAutoFit/>
          </a:bodyPr>
          <a:lstStyle/>
          <a:p>
            <a:r>
              <a:rPr lang="en-GB" sz="2200" dirty="0"/>
              <a:t>Probing the longest length scales available to neutrons</a:t>
            </a:r>
          </a:p>
        </p:txBody>
      </p:sp>
      <p:graphicFrame>
        <p:nvGraphicFramePr>
          <p:cNvPr id="4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495688"/>
              </p:ext>
            </p:extLst>
          </p:nvPr>
        </p:nvGraphicFramePr>
        <p:xfrm>
          <a:off x="6208782" y="1496079"/>
          <a:ext cx="2439637" cy="1697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90" name="Equation" r:id="rId5" imgW="876240" imgH="609480" progId="Equation.3">
                  <p:embed/>
                </p:oleObj>
              </mc:Choice>
              <mc:Fallback>
                <p:oleObj name="Equation" r:id="rId5" imgW="876240" imgH="60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8782" y="1496079"/>
                        <a:ext cx="2439637" cy="169754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Small-Angle Neutron Scattering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9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spect="1"/>
          </p:cNvSpPr>
          <p:nvPr/>
        </p:nvSpPr>
        <p:spPr bwMode="auto">
          <a:xfrm>
            <a:off x="903080" y="2985797"/>
            <a:ext cx="1472521" cy="265036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38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sp>
        <p:nvSpPr>
          <p:cNvPr id="6" name="TextBox 5"/>
          <p:cNvSpPr txBox="1">
            <a:spLocks noChangeAspect="1"/>
          </p:cNvSpPr>
          <p:nvPr/>
        </p:nvSpPr>
        <p:spPr>
          <a:xfrm>
            <a:off x="1381692" y="1615262"/>
            <a:ext cx="5774799" cy="454451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r>
              <a:rPr lang="en-GB" sz="2500" dirty="0"/>
              <a:t>Reflection from surfaces and interfaces</a:t>
            </a: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350059" y="2360798"/>
            <a:ext cx="4060986" cy="2990225"/>
            <a:chOff x="738135" y="1530324"/>
            <a:chExt cx="3979917" cy="293053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861" r="2882"/>
            <a:stretch>
              <a:fillRect/>
            </a:stretch>
          </p:blipFill>
          <p:spPr bwMode="auto">
            <a:xfrm>
              <a:off x="738135" y="1530324"/>
              <a:ext cx="3979917" cy="2930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2308194" y="3100383"/>
              <a:ext cx="657234" cy="346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" dirty="0"/>
                <a:t>in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94045" y="3100383"/>
              <a:ext cx="657234" cy="346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" dirty="0"/>
                <a:t>out</a:t>
              </a:r>
            </a:p>
          </p:txBody>
        </p:sp>
      </p:grpSp>
      <p:sp>
        <p:nvSpPr>
          <p:cNvPr id="11" name="TextBox 10"/>
          <p:cNvSpPr txBox="1">
            <a:spLocks noChangeAspect="1"/>
          </p:cNvSpPr>
          <p:nvPr/>
        </p:nvSpPr>
        <p:spPr>
          <a:xfrm>
            <a:off x="350059" y="5832802"/>
            <a:ext cx="3688420" cy="75741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lIns="64291" tIns="32146" rIns="64291" bIns="32146" rtlCol="0">
            <a:spAutoFit/>
          </a:bodyPr>
          <a:lstStyle/>
          <a:p>
            <a:r>
              <a:rPr lang="en-GB" sz="2200" dirty="0"/>
              <a:t>Specular: 	 </a:t>
            </a:r>
            <a:r>
              <a:rPr lang="el-GR" sz="2200" i="1" dirty="0" smtClean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GB" sz="2200" i="1" baseline="-25000" dirty="0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GB" sz="2200" i="1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l-GR" sz="2200" i="1" dirty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GB" sz="2200" i="1" baseline="-25000" dirty="0">
                <a:latin typeface="Times New Roman" pitchFamily="18" charset="0"/>
                <a:cs typeface="Times New Roman" pitchFamily="18" charset="0"/>
              </a:rPr>
              <a:t>out</a:t>
            </a:r>
          </a:p>
          <a:p>
            <a:r>
              <a:rPr lang="en-GB" sz="2200" dirty="0"/>
              <a:t>Off-specular</a:t>
            </a:r>
            <a:r>
              <a:rPr lang="en-GB" sz="2200" dirty="0" smtClean="0"/>
              <a:t>:	 </a:t>
            </a:r>
            <a:r>
              <a:rPr lang="el-GR" sz="2200" i="1" dirty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GB" sz="2200" i="1" baseline="-25000" dirty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GB" sz="2200" i="1" dirty="0">
                <a:latin typeface="Times New Roman" pitchFamily="18" charset="0"/>
                <a:cs typeface="Times New Roman" pitchFamily="18" charset="0"/>
              </a:rPr>
              <a:t>≠</a:t>
            </a:r>
            <a:r>
              <a:rPr lang="el-GR" sz="2200" i="1" dirty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GB" sz="2200" i="1" baseline="-25000" dirty="0">
                <a:latin typeface="Times New Roman" pitchFamily="18" charset="0"/>
                <a:cs typeface="Times New Roman" pitchFamily="18" charset="0"/>
              </a:rPr>
              <a:t>out</a:t>
            </a:r>
            <a:endParaRPr lang="en-GB" sz="2200" dirty="0"/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4946950" y="2250662"/>
            <a:ext cx="3539391" cy="3352832"/>
            <a:chOff x="5302260" y="1493811"/>
            <a:chExt cx="3468735" cy="3285900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56" r="59761"/>
            <a:stretch>
              <a:fillRect/>
            </a:stretch>
          </p:blipFill>
          <p:spPr bwMode="auto">
            <a:xfrm>
              <a:off x="5411799" y="1493811"/>
              <a:ext cx="3359196" cy="328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4" name="TextBox 13"/>
            <p:cNvSpPr txBox="1"/>
            <p:nvPr/>
          </p:nvSpPr>
          <p:spPr>
            <a:xfrm>
              <a:off x="5302260" y="3442004"/>
              <a:ext cx="437367" cy="75376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GB" sz="1700" b="1" dirty="0">
                  <a:latin typeface="Times New Roman" pitchFamily="18" charset="0"/>
                  <a:cs typeface="Times New Roman" pitchFamily="18" charset="0"/>
                </a:rPr>
                <a:t>Log</a:t>
              </a:r>
            </a:p>
          </p:txBody>
        </p:sp>
      </p:grpSp>
      <p:sp>
        <p:nvSpPr>
          <p:cNvPr id="15" name="TextBox 14"/>
          <p:cNvSpPr txBox="1">
            <a:spLocks noChangeAspect="1"/>
          </p:cNvSpPr>
          <p:nvPr/>
        </p:nvSpPr>
        <p:spPr>
          <a:xfrm>
            <a:off x="4764159" y="5793523"/>
            <a:ext cx="4023728" cy="84398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lIns="64291" tIns="32146" rIns="64291" bIns="32146" rtlCol="0">
            <a:spAutoFit/>
          </a:bodyPr>
          <a:lstStyle/>
          <a:p>
            <a:r>
              <a:rPr lang="en-GB" sz="2500" dirty="0"/>
              <a:t>Depth profile of the scattering-length density</a:t>
            </a:r>
          </a:p>
        </p:txBody>
      </p:sp>
      <p:cxnSp>
        <p:nvCxnSpPr>
          <p:cNvPr id="16" name="Straight Arrow Connector 15"/>
          <p:cNvCxnSpPr>
            <a:cxnSpLocks noChangeAspect="1"/>
          </p:cNvCxnSpPr>
          <p:nvPr/>
        </p:nvCxnSpPr>
        <p:spPr bwMode="auto">
          <a:xfrm>
            <a:off x="3493291" y="6035107"/>
            <a:ext cx="1273295" cy="172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Reflectometry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62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0500" y="1469158"/>
            <a:ext cx="56102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Arc 2"/>
          <p:cNvSpPr/>
          <p:nvPr/>
        </p:nvSpPr>
        <p:spPr bwMode="auto">
          <a:xfrm>
            <a:off x="5367488" y="3171491"/>
            <a:ext cx="592210" cy="140990"/>
          </a:xfrm>
          <a:prstGeom prst="arc">
            <a:avLst>
              <a:gd name="adj1" fmla="val 19561538"/>
              <a:gd name="adj2" fmla="val 12428858"/>
            </a:avLst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640092" y="2146961"/>
            <a:ext cx="0" cy="1409902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5"/>
          <p:cNvSpPr/>
          <p:nvPr/>
        </p:nvSpPr>
        <p:spPr bwMode="auto">
          <a:xfrm>
            <a:off x="1325422" y="4146469"/>
            <a:ext cx="376007" cy="6579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440" y="4202912"/>
            <a:ext cx="4308534" cy="2671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608512" y="4239424"/>
            <a:ext cx="42862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723986" y="3728243"/>
            <a:ext cx="1725871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dirty="0" smtClean="0"/>
              <a:t>Neutrons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6434163" y="3764756"/>
            <a:ext cx="1277955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dirty="0" smtClean="0"/>
              <a:t>X-rays</a:t>
            </a:r>
            <a:endParaRPr lang="en-GB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89938" cy="1143000"/>
          </a:xfrm>
        </p:spPr>
        <p:txBody>
          <a:bodyPr/>
          <a:lstStyle/>
          <a:p>
            <a:r>
              <a:rPr lang="en-US" dirty="0" smtClean="0"/>
              <a:t>Neutron Imaging: Radiography &amp; Tomography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965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8763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106083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335866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65649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795432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025215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2550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382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067983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297766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527549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757332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987115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2169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Diffraction: Bragg’s 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28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0500" y="1469158"/>
            <a:ext cx="56102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Arc 2"/>
          <p:cNvSpPr/>
          <p:nvPr/>
        </p:nvSpPr>
        <p:spPr bwMode="auto">
          <a:xfrm>
            <a:off x="5367488" y="3171491"/>
            <a:ext cx="592210" cy="140990"/>
          </a:xfrm>
          <a:prstGeom prst="arc">
            <a:avLst>
              <a:gd name="adj1" fmla="val 19561538"/>
              <a:gd name="adj2" fmla="val 12428858"/>
            </a:avLst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640092" y="2146961"/>
            <a:ext cx="0" cy="1409902"/>
          </a:xfrm>
          <a:prstGeom prst="line">
            <a:avLst/>
          </a:prstGeom>
          <a:blipFill dpi="0" rotWithShape="0">
            <a:blip r:embed="rId5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89938" cy="1143000"/>
          </a:xfrm>
        </p:spPr>
        <p:txBody>
          <a:bodyPr/>
          <a:lstStyle/>
          <a:p>
            <a:r>
              <a:rPr lang="en-US" dirty="0" smtClean="0"/>
              <a:t>Neutron Imaging: Radiography &amp; Tomography</a:t>
            </a:r>
            <a:endParaRPr lang="en-US" dirty="0"/>
          </a:p>
        </p:txBody>
      </p:sp>
      <p:sp>
        <p:nvSpPr>
          <p:cNvPr id="11" name="Arc 10"/>
          <p:cNvSpPr/>
          <p:nvPr/>
        </p:nvSpPr>
        <p:spPr bwMode="auto">
          <a:xfrm>
            <a:off x="5367488" y="3080785"/>
            <a:ext cx="592210" cy="140990"/>
          </a:xfrm>
          <a:prstGeom prst="arc">
            <a:avLst>
              <a:gd name="adj1" fmla="val 19561538"/>
              <a:gd name="adj2" fmla="val 12428858"/>
            </a:avLst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4689" y="4048917"/>
            <a:ext cx="3480530" cy="29513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5934" t="11545" r="7545" b="5599"/>
          <a:stretch/>
        </p:blipFill>
        <p:spPr>
          <a:xfrm>
            <a:off x="122201" y="4161710"/>
            <a:ext cx="2711117" cy="2631817"/>
          </a:xfrm>
          <a:prstGeom prst="rect">
            <a:avLst/>
          </a:prstGeom>
        </p:spPr>
      </p:pic>
      <p:pic>
        <p:nvPicPr>
          <p:cNvPr id="14" name="movie-cafetier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93217" y="3607148"/>
            <a:ext cx="2537524" cy="309789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 bwMode="auto">
          <a:xfrm>
            <a:off x="1325422" y="4133511"/>
            <a:ext cx="376007" cy="65796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4291" tIns="32146" rIns="64291" bIns="32146" numCol="1" rtlCol="0" anchor="t" anchorCtr="0" compatLnSpc="1">
            <a:prstTxWarp prst="textNoShape">
              <a:avLst/>
            </a:prstTxWarp>
          </a:bodyPr>
          <a:lstStyle/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3000">
              <a:solidFill>
                <a:srgbClr val="000000"/>
              </a:solidFill>
              <a:latin typeface="Gill Sans" charset="0"/>
              <a:ea typeface="ヒラギノ角ゴ ProN W3" charset="-128"/>
              <a:cs typeface="ヒラギノ角ゴ ProN W3" charset="-128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25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Rectangle 286"/>
          <p:cNvSpPr/>
          <p:nvPr/>
        </p:nvSpPr>
        <p:spPr>
          <a:xfrm>
            <a:off x="3422442" y="807140"/>
            <a:ext cx="2303151" cy="1786120"/>
          </a:xfrm>
          <a:prstGeom prst="rect">
            <a:avLst/>
          </a:prstGeom>
          <a:solidFill>
            <a:schemeClr val="bg1">
              <a:lumMod val="95000"/>
              <a:alpha val="11000"/>
            </a:schemeClr>
          </a:solidFill>
          <a:ln w="6350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9" name="Rectangle 288"/>
          <p:cNvSpPr/>
          <p:nvPr/>
        </p:nvSpPr>
        <p:spPr>
          <a:xfrm>
            <a:off x="3517928" y="2262433"/>
            <a:ext cx="1882555" cy="2140903"/>
          </a:xfrm>
          <a:prstGeom prst="rect">
            <a:avLst/>
          </a:prstGeom>
          <a:solidFill>
            <a:schemeClr val="bg1">
              <a:lumMod val="95000"/>
              <a:alpha val="11000"/>
            </a:schemeClr>
          </a:solidFill>
          <a:ln w="6350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6" name="Parallelogram 295"/>
          <p:cNvSpPr/>
          <p:nvPr/>
        </p:nvSpPr>
        <p:spPr>
          <a:xfrm rot="10800000">
            <a:off x="3305148" y="121997"/>
            <a:ext cx="2475963" cy="697521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7" name="Parallelogram 296"/>
          <p:cNvSpPr/>
          <p:nvPr/>
        </p:nvSpPr>
        <p:spPr>
          <a:xfrm rot="10800000">
            <a:off x="2203041" y="121997"/>
            <a:ext cx="2475963" cy="697521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8" name="Parallelogram 297"/>
          <p:cNvSpPr/>
          <p:nvPr/>
        </p:nvSpPr>
        <p:spPr>
          <a:xfrm rot="10800000">
            <a:off x="4430120" y="121997"/>
            <a:ext cx="2475963" cy="697521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9" name="Parallelogram 298"/>
          <p:cNvSpPr/>
          <p:nvPr/>
        </p:nvSpPr>
        <p:spPr>
          <a:xfrm rot="10800000">
            <a:off x="5563451" y="121997"/>
            <a:ext cx="2475963" cy="697521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0" name="Parallelogram 299"/>
          <p:cNvSpPr/>
          <p:nvPr/>
        </p:nvSpPr>
        <p:spPr>
          <a:xfrm rot="10800000">
            <a:off x="6667775" y="121992"/>
            <a:ext cx="2353458" cy="697521"/>
          </a:xfrm>
          <a:prstGeom prst="parallelogram">
            <a:avLst>
              <a:gd name="adj" fmla="val 27867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4463022" y="807141"/>
            <a:ext cx="1628493" cy="1442090"/>
          </a:xfrm>
          <a:prstGeom prst="rect">
            <a:avLst/>
          </a:prstGeom>
          <a:solidFill>
            <a:schemeClr val="tx2">
              <a:lumMod val="20000"/>
              <a:lumOff val="80000"/>
              <a:alpha val="13000"/>
            </a:schemeClr>
          </a:solidFill>
          <a:ln w="6350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3806786" y="836688"/>
            <a:ext cx="1111629" cy="1412542"/>
          </a:xfrm>
          <a:prstGeom prst="rect">
            <a:avLst/>
          </a:prstGeom>
          <a:solidFill>
            <a:schemeClr val="bg1">
              <a:lumMod val="95000"/>
              <a:alpha val="11000"/>
            </a:schemeClr>
          </a:solidFill>
          <a:ln w="6350" cmpd="sng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9" name="Rectangle 258"/>
          <p:cNvSpPr/>
          <p:nvPr/>
        </p:nvSpPr>
        <p:spPr>
          <a:xfrm>
            <a:off x="197846" y="941534"/>
            <a:ext cx="143996" cy="3455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1" name="Parallelogram 260"/>
          <p:cNvSpPr>
            <a:spLocks noChangeAspect="1"/>
          </p:cNvSpPr>
          <p:nvPr/>
        </p:nvSpPr>
        <p:spPr>
          <a:xfrm rot="10800000">
            <a:off x="186190" y="116048"/>
            <a:ext cx="2443798" cy="827998"/>
          </a:xfrm>
          <a:prstGeom prst="parallelogram">
            <a:avLst>
              <a:gd name="adj" fmla="val 2756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7" name="Rectangle 256"/>
          <p:cNvSpPr/>
          <p:nvPr/>
        </p:nvSpPr>
        <p:spPr>
          <a:xfrm>
            <a:off x="939466" y="945766"/>
            <a:ext cx="540000" cy="3445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9" name="Parallelogram 308"/>
          <p:cNvSpPr/>
          <p:nvPr/>
        </p:nvSpPr>
        <p:spPr>
          <a:xfrm rot="10800000">
            <a:off x="942735" y="116034"/>
            <a:ext cx="2824932" cy="830500"/>
          </a:xfrm>
          <a:prstGeom prst="parallelogram">
            <a:avLst>
              <a:gd name="adj" fmla="val 277458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63" name="Straight Connector 262"/>
          <p:cNvCxnSpPr/>
          <p:nvPr/>
        </p:nvCxnSpPr>
        <p:spPr>
          <a:xfrm>
            <a:off x="5955692" y="1922696"/>
            <a:ext cx="319" cy="2291001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Snip Diagonal Corner Rectangle 191"/>
          <p:cNvSpPr>
            <a:spLocks/>
          </p:cNvSpPr>
          <p:nvPr/>
        </p:nvSpPr>
        <p:spPr bwMode="auto">
          <a:xfrm>
            <a:off x="3352304" y="4854339"/>
            <a:ext cx="1834145" cy="550673"/>
          </a:xfrm>
          <a:custGeom>
            <a:avLst/>
            <a:gdLst>
              <a:gd name="T0" fmla="*/ 0 w 2033588"/>
              <a:gd name="T1" fmla="*/ 0 h 898525"/>
              <a:gd name="T2" fmla="*/ 1883831 w 2033588"/>
              <a:gd name="T3" fmla="*/ 0 h 898525"/>
              <a:gd name="T4" fmla="*/ 2033588 w 2033588"/>
              <a:gd name="T5" fmla="*/ 149757 h 898525"/>
              <a:gd name="T6" fmla="*/ 2033588 w 2033588"/>
              <a:gd name="T7" fmla="*/ 898525 h 898525"/>
              <a:gd name="T8" fmla="*/ 2033588 w 2033588"/>
              <a:gd name="T9" fmla="*/ 898525 h 898525"/>
              <a:gd name="T10" fmla="*/ 149757 w 2033588"/>
              <a:gd name="T11" fmla="*/ 898525 h 898525"/>
              <a:gd name="T12" fmla="*/ 0 w 2033588"/>
              <a:gd name="T13" fmla="*/ 748768 h 898525"/>
              <a:gd name="T14" fmla="*/ 0 w 2033588"/>
              <a:gd name="T15" fmla="*/ 0 h 89852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33588" h="898525">
                <a:moveTo>
                  <a:pt x="0" y="0"/>
                </a:moveTo>
                <a:lnTo>
                  <a:pt x="1883831" y="0"/>
                </a:lnTo>
                <a:lnTo>
                  <a:pt x="2033588" y="149757"/>
                </a:lnTo>
                <a:lnTo>
                  <a:pt x="2033588" y="898525"/>
                </a:lnTo>
                <a:lnTo>
                  <a:pt x="149757" y="898525"/>
                </a:lnTo>
                <a:lnTo>
                  <a:pt x="0" y="748768"/>
                </a:lnTo>
                <a:lnTo>
                  <a:pt x="0" y="0"/>
                </a:lnTo>
                <a:close/>
              </a:path>
            </a:pathLst>
          </a:custGeom>
          <a:solidFill>
            <a:srgbClr val="CCC1DA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cxnSp>
        <p:nvCxnSpPr>
          <p:cNvPr id="57" name="Straight Connector 56"/>
          <p:cNvCxnSpPr/>
          <p:nvPr/>
        </p:nvCxnSpPr>
        <p:spPr>
          <a:xfrm>
            <a:off x="5473740" y="2148058"/>
            <a:ext cx="0" cy="2087999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 flipH="1">
            <a:off x="5698798" y="2067058"/>
            <a:ext cx="0" cy="2162714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>
            <a:spLocks noChangeArrowheads="1"/>
          </p:cNvSpPr>
          <p:nvPr/>
        </p:nvSpPr>
        <p:spPr bwMode="auto">
          <a:xfrm>
            <a:off x="2053579" y="850188"/>
            <a:ext cx="1109454" cy="3540654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  <a:alpha val="11000"/>
            </a:schemeClr>
          </a:solidFill>
          <a:ln w="6350" cmpd="sng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sv-SE" sz="1400" noProof="1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Rounded Rectangle 21"/>
          <p:cNvSpPr>
            <a:spLocks noChangeArrowheads="1"/>
          </p:cNvSpPr>
          <p:nvPr/>
        </p:nvSpPr>
        <p:spPr bwMode="auto">
          <a:xfrm>
            <a:off x="3163035" y="861782"/>
            <a:ext cx="153767" cy="3527999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  <a:alpha val="10000"/>
            </a:schemeClr>
          </a:solidFill>
          <a:ln w="6350" cmpd="sng">
            <a:solidFill>
              <a:schemeClr val="bg1">
                <a:lumMod val="75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sv-SE" noProof="1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Parallelogram 24"/>
          <p:cNvSpPr/>
          <p:nvPr/>
        </p:nvSpPr>
        <p:spPr>
          <a:xfrm rot="5400000" flipV="1">
            <a:off x="7418362" y="2947688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7" name="Parallelogram 196"/>
          <p:cNvSpPr/>
          <p:nvPr/>
        </p:nvSpPr>
        <p:spPr>
          <a:xfrm rot="5400000" flipV="1">
            <a:off x="7418362" y="2338534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8" name="Parallelogram 197"/>
          <p:cNvSpPr/>
          <p:nvPr/>
        </p:nvSpPr>
        <p:spPr>
          <a:xfrm rot="5400000" flipV="1">
            <a:off x="7418362" y="1729381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0" name="Parallelogram 199"/>
          <p:cNvSpPr/>
          <p:nvPr/>
        </p:nvSpPr>
        <p:spPr>
          <a:xfrm rot="5400000" flipV="1">
            <a:off x="7418362" y="1120228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2" name="Parallelogram 201"/>
          <p:cNvSpPr/>
          <p:nvPr/>
        </p:nvSpPr>
        <p:spPr>
          <a:xfrm rot="5400000" flipV="1">
            <a:off x="7418362" y="511075"/>
            <a:ext cx="791527" cy="1442767"/>
          </a:xfrm>
          <a:prstGeom prst="parallelogram">
            <a:avLst>
              <a:gd name="adj" fmla="val 65870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Freeform 48"/>
          <p:cNvSpPr>
            <a:spLocks/>
          </p:cNvSpPr>
          <p:nvPr/>
        </p:nvSpPr>
        <p:spPr bwMode="auto">
          <a:xfrm>
            <a:off x="3318032" y="2331579"/>
            <a:ext cx="1697303" cy="1583740"/>
          </a:xfrm>
          <a:custGeom>
            <a:avLst/>
            <a:gdLst>
              <a:gd name="T0" fmla="*/ 5993 w 2448148"/>
              <a:gd name="T1" fmla="*/ 262584 h 2398106"/>
              <a:gd name="T2" fmla="*/ 575271 w 2448148"/>
              <a:gd name="T3" fmla="*/ 0 h 2398106"/>
              <a:gd name="T4" fmla="*/ 1749783 w 2448148"/>
              <a:gd name="T5" fmla="*/ 11416 h 2398106"/>
              <a:gd name="T6" fmla="*/ 1755775 w 2448148"/>
              <a:gd name="T7" fmla="*/ 1438507 h 2398106"/>
              <a:gd name="T8" fmla="*/ 1312337 w 2448148"/>
              <a:gd name="T9" fmla="*/ 1638300 h 2398106"/>
              <a:gd name="T10" fmla="*/ 0 w 2448148"/>
              <a:gd name="T11" fmla="*/ 1632591 h 2398106"/>
              <a:gd name="T12" fmla="*/ 5993 w 2448148"/>
              <a:gd name="T13" fmla="*/ 262584 h 239810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448148" h="2398106">
                <a:moveTo>
                  <a:pt x="8356" y="384365"/>
                </a:moveTo>
                <a:lnTo>
                  <a:pt x="802124" y="0"/>
                </a:lnTo>
                <a:lnTo>
                  <a:pt x="2439793" y="16711"/>
                </a:lnTo>
                <a:lnTo>
                  <a:pt x="2448148" y="2105654"/>
                </a:lnTo>
                <a:lnTo>
                  <a:pt x="1829845" y="2398106"/>
                </a:lnTo>
                <a:lnTo>
                  <a:pt x="0" y="2389750"/>
                </a:lnTo>
                <a:cubicBezTo>
                  <a:pt x="2785" y="1721288"/>
                  <a:pt x="5571" y="1052827"/>
                  <a:pt x="8356" y="384365"/>
                </a:cubicBezTo>
                <a:close/>
              </a:path>
            </a:pathLst>
          </a:custGeom>
          <a:solidFill>
            <a:srgbClr val="FFFF00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040469" y="828664"/>
            <a:ext cx="5052757" cy="3583703"/>
          </a:xfrm>
          <a:prstGeom prst="rect">
            <a:avLst/>
          </a:prstGeom>
          <a:noFill/>
          <a:ln w="254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8194" y="4427262"/>
            <a:ext cx="7857314" cy="72000"/>
            <a:chOff x="350053" y="4394976"/>
            <a:chExt cx="7857314" cy="7200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7084897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3156238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717475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278712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4839949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401186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962423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6523660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472527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50053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911290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033764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595001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646134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207367" y="4394976"/>
              <a:ext cx="0" cy="7200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40" name="TextBox 23"/>
          <p:cNvSpPr txBox="1">
            <a:spLocks noChangeArrowheads="1"/>
          </p:cNvSpPr>
          <p:nvPr/>
        </p:nvSpPr>
        <p:spPr bwMode="auto">
          <a:xfrm>
            <a:off x="7442382" y="4107065"/>
            <a:ext cx="5935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-14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1" name="TextBox 25"/>
          <p:cNvSpPr txBox="1">
            <a:spLocks noChangeArrowheads="1"/>
          </p:cNvSpPr>
          <p:nvPr/>
        </p:nvSpPr>
        <p:spPr bwMode="auto">
          <a:xfrm>
            <a:off x="5748887" y="4107065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2" name="TextBox 26"/>
          <p:cNvSpPr txBox="1">
            <a:spLocks noChangeArrowheads="1"/>
          </p:cNvSpPr>
          <p:nvPr/>
        </p:nvSpPr>
        <p:spPr bwMode="auto">
          <a:xfrm>
            <a:off x="4649845" y="4107065"/>
            <a:ext cx="5263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-9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3" name="TextBox 27"/>
          <p:cNvSpPr txBox="1">
            <a:spLocks noChangeArrowheads="1"/>
          </p:cNvSpPr>
          <p:nvPr/>
        </p:nvSpPr>
        <p:spPr bwMode="auto">
          <a:xfrm>
            <a:off x="3528521" y="4107065"/>
            <a:ext cx="5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-7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4" name="TextBox 29"/>
          <p:cNvSpPr txBox="1">
            <a:spLocks noChangeArrowheads="1"/>
          </p:cNvSpPr>
          <p:nvPr/>
        </p:nvSpPr>
        <p:spPr bwMode="auto">
          <a:xfrm>
            <a:off x="720904" y="4115102"/>
            <a:ext cx="5110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45" name="TextBox 30"/>
          <p:cNvSpPr txBox="1">
            <a:spLocks noChangeArrowheads="1"/>
          </p:cNvSpPr>
          <p:nvPr/>
        </p:nvSpPr>
        <p:spPr bwMode="auto">
          <a:xfrm>
            <a:off x="161788" y="4107065"/>
            <a:ext cx="69365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43" name="Snip Diagonal Corner Rectangle 42"/>
          <p:cNvSpPr>
            <a:spLocks/>
          </p:cNvSpPr>
          <p:nvPr/>
        </p:nvSpPr>
        <p:spPr bwMode="auto">
          <a:xfrm>
            <a:off x="7318218" y="4820655"/>
            <a:ext cx="1187805" cy="335706"/>
          </a:xfrm>
          <a:custGeom>
            <a:avLst/>
            <a:gdLst>
              <a:gd name="T0" fmla="*/ 0 w 1228725"/>
              <a:gd name="T1" fmla="*/ 0 h 677863"/>
              <a:gd name="T2" fmla="*/ 1115746 w 1228725"/>
              <a:gd name="T3" fmla="*/ 0 h 677863"/>
              <a:gd name="T4" fmla="*/ 1228725 w 1228725"/>
              <a:gd name="T5" fmla="*/ 112979 h 677863"/>
              <a:gd name="T6" fmla="*/ 1228725 w 1228725"/>
              <a:gd name="T7" fmla="*/ 677863 h 677863"/>
              <a:gd name="T8" fmla="*/ 1228725 w 1228725"/>
              <a:gd name="T9" fmla="*/ 677863 h 677863"/>
              <a:gd name="T10" fmla="*/ 112979 w 1228725"/>
              <a:gd name="T11" fmla="*/ 677863 h 677863"/>
              <a:gd name="T12" fmla="*/ 0 w 1228725"/>
              <a:gd name="T13" fmla="*/ 564884 h 677863"/>
              <a:gd name="T14" fmla="*/ 0 w 1228725"/>
              <a:gd name="T15" fmla="*/ 0 h 67786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228725" h="677863">
                <a:moveTo>
                  <a:pt x="0" y="0"/>
                </a:moveTo>
                <a:lnTo>
                  <a:pt x="1115746" y="0"/>
                </a:lnTo>
                <a:lnTo>
                  <a:pt x="1228725" y="112979"/>
                </a:lnTo>
                <a:lnTo>
                  <a:pt x="1228725" y="677863"/>
                </a:lnTo>
                <a:lnTo>
                  <a:pt x="112979" y="677863"/>
                </a:lnTo>
                <a:lnTo>
                  <a:pt x="0" y="564884"/>
                </a:lnTo>
                <a:lnTo>
                  <a:pt x="0" y="0"/>
                </a:lnTo>
                <a:close/>
              </a:path>
            </a:pathLst>
          </a:custGeom>
          <a:solidFill>
            <a:srgbClr val="C4BD97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96839" y="4417008"/>
            <a:ext cx="8431266" cy="0"/>
          </a:xfrm>
          <a:prstGeom prst="line">
            <a:avLst/>
          </a:prstGeom>
          <a:ln w="25400" cmpd="sng"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62" name="TextBox 94"/>
          <p:cNvSpPr txBox="1">
            <a:spLocks noChangeArrowheads="1"/>
          </p:cNvSpPr>
          <p:nvPr/>
        </p:nvSpPr>
        <p:spPr bwMode="auto">
          <a:xfrm rot="16200000">
            <a:off x="5956639" y="2295663"/>
            <a:ext cx="16292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noProof="1" smtClean="0">
                <a:solidFill>
                  <a:srgbClr val="000000"/>
                </a:solidFill>
              </a:rPr>
              <a:t>Time [s]</a:t>
            </a:r>
            <a:endParaRPr lang="en-US" sz="2000" noProof="1">
              <a:solidFill>
                <a:srgbClr val="000000"/>
              </a:solidFill>
            </a:endParaRPr>
          </a:p>
        </p:txBody>
      </p:sp>
      <p:sp>
        <p:nvSpPr>
          <p:cNvPr id="13372" name="TextBox 107"/>
          <p:cNvSpPr txBox="1">
            <a:spLocks noChangeArrowheads="1"/>
          </p:cNvSpPr>
          <p:nvPr/>
        </p:nvSpPr>
        <p:spPr bwMode="auto">
          <a:xfrm>
            <a:off x="7118270" y="1816554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73" name="TextBox 108"/>
          <p:cNvSpPr txBox="1">
            <a:spLocks noChangeArrowheads="1"/>
          </p:cNvSpPr>
          <p:nvPr/>
        </p:nvSpPr>
        <p:spPr bwMode="auto">
          <a:xfrm>
            <a:off x="7118270" y="2712815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-9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75" name="TextBox 110"/>
          <p:cNvSpPr txBox="1">
            <a:spLocks noChangeArrowheads="1"/>
          </p:cNvSpPr>
          <p:nvPr/>
        </p:nvSpPr>
        <p:spPr bwMode="auto">
          <a:xfrm>
            <a:off x="7118270" y="892275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-15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76" name="TextBox 111"/>
          <p:cNvSpPr txBox="1">
            <a:spLocks noChangeArrowheads="1"/>
          </p:cNvSpPr>
          <p:nvPr/>
        </p:nvSpPr>
        <p:spPr bwMode="auto">
          <a:xfrm>
            <a:off x="7118270" y="3611616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-6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98" name="TextBox 113"/>
          <p:cNvSpPr txBox="1">
            <a:spLocks noChangeArrowheads="1"/>
          </p:cNvSpPr>
          <p:nvPr/>
        </p:nvSpPr>
        <p:spPr bwMode="auto">
          <a:xfrm>
            <a:off x="1484495" y="2893493"/>
            <a:ext cx="50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-3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99" name="TextBox 114"/>
          <p:cNvSpPr txBox="1">
            <a:spLocks noChangeArrowheads="1"/>
          </p:cNvSpPr>
          <p:nvPr/>
        </p:nvSpPr>
        <p:spPr bwMode="auto">
          <a:xfrm>
            <a:off x="1484495" y="2016521"/>
            <a:ext cx="50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500" name="TextBox 115"/>
          <p:cNvSpPr txBox="1">
            <a:spLocks noChangeArrowheads="1"/>
          </p:cNvSpPr>
          <p:nvPr/>
        </p:nvSpPr>
        <p:spPr bwMode="auto">
          <a:xfrm>
            <a:off x="1484495" y="1082983"/>
            <a:ext cx="50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3501" name="TextBox 116"/>
          <p:cNvSpPr txBox="1">
            <a:spLocks noChangeArrowheads="1"/>
          </p:cNvSpPr>
          <p:nvPr/>
        </p:nvSpPr>
        <p:spPr bwMode="auto">
          <a:xfrm>
            <a:off x="1484495" y="3816269"/>
            <a:ext cx="50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-6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393" name="TextBox 43"/>
          <p:cNvSpPr txBox="1">
            <a:spLocks noChangeArrowheads="1"/>
          </p:cNvSpPr>
          <p:nvPr/>
        </p:nvSpPr>
        <p:spPr bwMode="auto">
          <a:xfrm>
            <a:off x="7327879" y="4807723"/>
            <a:ext cx="11511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Particle Physics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sp>
        <p:nvSpPr>
          <p:cNvPr id="13394" name="TextBox 56"/>
          <p:cNvSpPr txBox="1">
            <a:spLocks noChangeArrowheads="1"/>
          </p:cNvSpPr>
          <p:nvPr/>
        </p:nvSpPr>
        <p:spPr bwMode="auto">
          <a:xfrm>
            <a:off x="3601004" y="3137443"/>
            <a:ext cx="105429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noProof="1" smtClean="0">
                <a:solidFill>
                  <a:srgbClr val="000000"/>
                </a:solidFill>
                <a:latin typeface="Arial" charset="0"/>
              </a:rPr>
              <a:t>Spin-echo</a:t>
            </a:r>
            <a:endParaRPr lang="en-US" sz="1100" b="1" noProof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8" name="Snip Diagonal Corner Rectangle 187"/>
          <p:cNvSpPr>
            <a:spLocks/>
          </p:cNvSpPr>
          <p:nvPr/>
        </p:nvSpPr>
        <p:spPr bwMode="auto">
          <a:xfrm>
            <a:off x="122929" y="4609305"/>
            <a:ext cx="2811445" cy="422727"/>
          </a:xfrm>
          <a:custGeom>
            <a:avLst/>
            <a:gdLst>
              <a:gd name="T0" fmla="*/ 0 w 2908300"/>
              <a:gd name="T1" fmla="*/ 0 h 547687"/>
              <a:gd name="T2" fmla="*/ 2817017 w 2908300"/>
              <a:gd name="T3" fmla="*/ 0 h 547687"/>
              <a:gd name="T4" fmla="*/ 2908300 w 2908300"/>
              <a:gd name="T5" fmla="*/ 91283 h 547687"/>
              <a:gd name="T6" fmla="*/ 2908300 w 2908300"/>
              <a:gd name="T7" fmla="*/ 547687 h 547687"/>
              <a:gd name="T8" fmla="*/ 2908300 w 2908300"/>
              <a:gd name="T9" fmla="*/ 547687 h 547687"/>
              <a:gd name="T10" fmla="*/ 91283 w 2908300"/>
              <a:gd name="T11" fmla="*/ 547687 h 547687"/>
              <a:gd name="T12" fmla="*/ 0 w 2908300"/>
              <a:gd name="T13" fmla="*/ 456404 h 547687"/>
              <a:gd name="T14" fmla="*/ 0 w 2908300"/>
              <a:gd name="T15" fmla="*/ 0 h 5476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908300" h="547687">
                <a:moveTo>
                  <a:pt x="0" y="0"/>
                </a:moveTo>
                <a:lnTo>
                  <a:pt x="2817017" y="0"/>
                </a:lnTo>
                <a:lnTo>
                  <a:pt x="2908300" y="91283"/>
                </a:lnTo>
                <a:lnTo>
                  <a:pt x="2908300" y="547687"/>
                </a:lnTo>
                <a:lnTo>
                  <a:pt x="91283" y="547687"/>
                </a:lnTo>
                <a:lnTo>
                  <a:pt x="0" y="456404"/>
                </a:ln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429" name="TextBox 226"/>
          <p:cNvSpPr txBox="1">
            <a:spLocks noChangeArrowheads="1"/>
          </p:cNvSpPr>
          <p:nvPr/>
        </p:nvSpPr>
        <p:spPr bwMode="auto">
          <a:xfrm>
            <a:off x="454592" y="4673558"/>
            <a:ext cx="74429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Imaging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sp>
        <p:nvSpPr>
          <p:cNvPr id="13431" name="TextBox 228"/>
          <p:cNvSpPr txBox="1">
            <a:spLocks noChangeArrowheads="1"/>
          </p:cNvSpPr>
          <p:nvPr/>
        </p:nvSpPr>
        <p:spPr bwMode="auto">
          <a:xfrm>
            <a:off x="3383677" y="5105294"/>
            <a:ext cx="113562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Reflectometry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sp>
        <p:nvSpPr>
          <p:cNvPr id="13449" name="TextBox 3"/>
          <p:cNvSpPr txBox="1">
            <a:spLocks noChangeArrowheads="1"/>
          </p:cNvSpPr>
          <p:nvPr/>
        </p:nvSpPr>
        <p:spPr bwMode="auto">
          <a:xfrm>
            <a:off x="5220973" y="4107065"/>
            <a:ext cx="7489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-10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50" name="TextBox 18"/>
          <p:cNvSpPr txBox="1">
            <a:spLocks noChangeArrowheads="1"/>
          </p:cNvSpPr>
          <p:nvPr/>
        </p:nvSpPr>
        <p:spPr bwMode="auto">
          <a:xfrm>
            <a:off x="6319526" y="4107065"/>
            <a:ext cx="7059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51" name="TextBox 24"/>
          <p:cNvSpPr txBox="1">
            <a:spLocks noChangeArrowheads="1"/>
          </p:cNvSpPr>
          <p:nvPr/>
        </p:nvSpPr>
        <p:spPr bwMode="auto">
          <a:xfrm>
            <a:off x="8002278" y="4107065"/>
            <a:ext cx="65198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-15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60" name="TextBox 18"/>
          <p:cNvSpPr txBox="1">
            <a:spLocks noChangeArrowheads="1"/>
          </p:cNvSpPr>
          <p:nvPr/>
        </p:nvSpPr>
        <p:spPr bwMode="auto">
          <a:xfrm>
            <a:off x="4085100" y="4099392"/>
            <a:ext cx="5094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-8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64" name="TextBox 35"/>
          <p:cNvSpPr txBox="1">
            <a:spLocks noChangeArrowheads="1"/>
          </p:cNvSpPr>
          <p:nvPr/>
        </p:nvSpPr>
        <p:spPr bwMode="auto">
          <a:xfrm>
            <a:off x="2047357" y="1648668"/>
            <a:ext cx="11095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sv-SE" sz="1200" b="1" noProof="1" smtClean="0">
              <a:solidFill>
                <a:srgbClr val="000000"/>
              </a:solidFill>
            </a:endParaRPr>
          </a:p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sv-SE" sz="1200" noProof="1">
              <a:solidFill>
                <a:srgbClr val="000000"/>
              </a:solidFill>
            </a:endParaRPr>
          </a:p>
        </p:txBody>
      </p:sp>
      <p:sp>
        <p:nvSpPr>
          <p:cNvPr id="13466" name="TextBox 12"/>
          <p:cNvSpPr txBox="1">
            <a:spLocks noChangeArrowheads="1"/>
          </p:cNvSpPr>
          <p:nvPr/>
        </p:nvSpPr>
        <p:spPr bwMode="auto">
          <a:xfrm>
            <a:off x="2404925" y="4107065"/>
            <a:ext cx="5038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-5</a:t>
            </a:r>
          </a:p>
        </p:txBody>
      </p:sp>
      <p:sp>
        <p:nvSpPr>
          <p:cNvPr id="13468" name="TextBox 22"/>
          <p:cNvSpPr txBox="1">
            <a:spLocks noChangeArrowheads="1"/>
          </p:cNvSpPr>
          <p:nvPr/>
        </p:nvSpPr>
        <p:spPr bwMode="auto">
          <a:xfrm rot="16200000">
            <a:off x="2661104" y="2644174"/>
            <a:ext cx="11413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100" i="1" noProof="1">
                <a:solidFill>
                  <a:srgbClr val="000000"/>
                </a:solidFill>
              </a:rPr>
              <a:t>V</a:t>
            </a:r>
            <a:r>
              <a:rPr lang="sv-SE" sz="1100" i="1" noProof="1" smtClean="0">
                <a:solidFill>
                  <a:srgbClr val="000000"/>
                </a:solidFill>
              </a:rPr>
              <a:t>isible   </a:t>
            </a:r>
            <a:r>
              <a:rPr lang="sv-SE" sz="1100" i="1" noProof="1">
                <a:solidFill>
                  <a:srgbClr val="000000"/>
                </a:solidFill>
              </a:rPr>
              <a:t>L</a:t>
            </a:r>
            <a:r>
              <a:rPr lang="sv-SE" sz="1100" i="1" noProof="1" smtClean="0">
                <a:solidFill>
                  <a:srgbClr val="000000"/>
                </a:solidFill>
              </a:rPr>
              <a:t>ight</a:t>
            </a:r>
            <a:endParaRPr lang="sv-SE" sz="1100" i="1" noProof="1">
              <a:solidFill>
                <a:srgbClr val="000000"/>
              </a:solidFill>
            </a:endParaRPr>
          </a:p>
        </p:txBody>
      </p:sp>
      <p:sp>
        <p:nvSpPr>
          <p:cNvPr id="13469" name="TextBox 23"/>
          <p:cNvSpPr txBox="1">
            <a:spLocks noChangeArrowheads="1"/>
          </p:cNvSpPr>
          <p:nvPr/>
        </p:nvSpPr>
        <p:spPr bwMode="auto">
          <a:xfrm>
            <a:off x="2103967" y="1590352"/>
            <a:ext cx="1037166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Infrared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Light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FTIR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Raman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Brillouin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Dynamic Light Scattering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 smtClean="0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b="1" i="1" noProof="1">
              <a:solidFill>
                <a:srgbClr val="000000"/>
              </a:solidFill>
            </a:endParaRP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Laser PCS</a:t>
            </a:r>
            <a:endParaRPr lang="sv-SE" sz="1000" i="1" noProof="1" smtClean="0">
              <a:solidFill>
                <a:srgbClr val="000000"/>
              </a:solidFill>
            </a:endParaRP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13470" name="TextBox 27"/>
          <p:cNvSpPr txBox="1">
            <a:spLocks noChangeArrowheads="1"/>
          </p:cNvSpPr>
          <p:nvPr/>
        </p:nvSpPr>
        <p:spPr bwMode="auto">
          <a:xfrm>
            <a:off x="2956104" y="4107065"/>
            <a:ext cx="5340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-6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13486" name="TextBox 37"/>
          <p:cNvSpPr txBox="1">
            <a:spLocks noChangeArrowheads="1"/>
          </p:cNvSpPr>
          <p:nvPr/>
        </p:nvSpPr>
        <p:spPr bwMode="auto">
          <a:xfrm>
            <a:off x="4541731" y="1041675"/>
            <a:ext cx="166817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000" b="1" i="1" noProof="1" smtClean="0">
                <a:solidFill>
                  <a:prstClr val="black"/>
                </a:solidFill>
              </a:rPr>
              <a:t>Inelastic X-ray Scattering</a:t>
            </a:r>
            <a:endParaRPr lang="sv-SE" sz="1000" b="1" i="1" noProof="1">
              <a:solidFill>
                <a:prstClr val="black"/>
              </a:solidFill>
            </a:endParaRPr>
          </a:p>
        </p:txBody>
      </p:sp>
      <p:sp>
        <p:nvSpPr>
          <p:cNvPr id="204" name="TextBox 65"/>
          <p:cNvSpPr txBox="1">
            <a:spLocks noChangeArrowheads="1"/>
          </p:cNvSpPr>
          <p:nvPr/>
        </p:nvSpPr>
        <p:spPr bwMode="auto">
          <a:xfrm rot="20400000">
            <a:off x="7461490" y="944660"/>
            <a:ext cx="114926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hydrogen modes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15" name="TextBox 65"/>
          <p:cNvSpPr txBox="1">
            <a:spLocks noChangeArrowheads="1"/>
          </p:cNvSpPr>
          <p:nvPr/>
        </p:nvSpPr>
        <p:spPr bwMode="auto">
          <a:xfrm rot="20400000">
            <a:off x="7458832" y="1233898"/>
            <a:ext cx="1152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lattice vibrations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17" name="TextBox 65"/>
          <p:cNvSpPr txBox="1">
            <a:spLocks noChangeArrowheads="1"/>
          </p:cNvSpPr>
          <p:nvPr/>
        </p:nvSpPr>
        <p:spPr bwMode="auto">
          <a:xfrm rot="20400000">
            <a:off x="7458832" y="1548799"/>
            <a:ext cx="1152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spin dynamics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20" name="TextBox 65"/>
          <p:cNvSpPr txBox="1">
            <a:spLocks noChangeArrowheads="1"/>
          </p:cNvSpPr>
          <p:nvPr/>
        </p:nvSpPr>
        <p:spPr bwMode="auto">
          <a:xfrm rot="20400000">
            <a:off x="7354089" y="1860967"/>
            <a:ext cx="1260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rotational tunneling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22" name="TextBox 65"/>
          <p:cNvSpPr txBox="1">
            <a:spLocks noChangeArrowheads="1"/>
          </p:cNvSpPr>
          <p:nvPr/>
        </p:nvSpPr>
        <p:spPr bwMode="auto">
          <a:xfrm rot="20400000">
            <a:off x="7354089" y="2188249"/>
            <a:ext cx="1260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molecular diffusion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24" name="TextBox 65"/>
          <p:cNvSpPr txBox="1">
            <a:spLocks noChangeArrowheads="1"/>
          </p:cNvSpPr>
          <p:nvPr/>
        </p:nvSpPr>
        <p:spPr bwMode="auto">
          <a:xfrm rot="20400000">
            <a:off x="7432516" y="2498493"/>
            <a:ext cx="1152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dynamics of macromolecules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226" name="TextBox 65"/>
          <p:cNvSpPr txBox="1">
            <a:spLocks noChangeArrowheads="1"/>
          </p:cNvSpPr>
          <p:nvPr/>
        </p:nvSpPr>
        <p:spPr bwMode="auto">
          <a:xfrm rot="20400000">
            <a:off x="7374071" y="3117702"/>
            <a:ext cx="12122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domain wall dynamics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7542269" y="307644"/>
            <a:ext cx="1446804" cy="5220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5409437" y="3297422"/>
            <a:ext cx="112529" cy="345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5" name="TextBox 22"/>
          <p:cNvSpPr txBox="1">
            <a:spLocks noChangeArrowheads="1"/>
          </p:cNvSpPr>
          <p:nvPr/>
        </p:nvSpPr>
        <p:spPr bwMode="auto">
          <a:xfrm rot="16200000">
            <a:off x="5204737" y="3331727"/>
            <a:ext cx="50636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200" i="1" noProof="1" smtClean="0">
                <a:solidFill>
                  <a:srgbClr val="000000"/>
                </a:solidFill>
              </a:rPr>
              <a:t>NMR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5657517" y="3354134"/>
            <a:ext cx="112529" cy="287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5905597" y="2850454"/>
            <a:ext cx="122268" cy="97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6" name="TextBox 22"/>
          <p:cNvSpPr txBox="1">
            <a:spLocks noChangeArrowheads="1"/>
          </p:cNvSpPr>
          <p:nvPr/>
        </p:nvSpPr>
        <p:spPr bwMode="auto">
          <a:xfrm rot="16200000">
            <a:off x="5111995" y="3343844"/>
            <a:ext cx="1141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400" i="1" noProof="1" smtClean="0">
                <a:solidFill>
                  <a:srgbClr val="000000"/>
                </a:solidFill>
                <a:latin typeface="Symbol" charset="2"/>
                <a:cs typeface="Symbol" charset="2"/>
              </a:rPr>
              <a:t>m</a:t>
            </a:r>
            <a:r>
              <a:rPr lang="sv-SE" sz="1200" i="1" noProof="1" smtClean="0">
                <a:solidFill>
                  <a:srgbClr val="000000"/>
                </a:solidFill>
              </a:rPr>
              <a:t>SR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163" name="TextBox 22"/>
          <p:cNvSpPr txBox="1">
            <a:spLocks noChangeArrowheads="1"/>
          </p:cNvSpPr>
          <p:nvPr/>
        </p:nvSpPr>
        <p:spPr bwMode="auto">
          <a:xfrm rot="16200000">
            <a:off x="5271597" y="3189840"/>
            <a:ext cx="1338514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200" i="1" noProof="1" smtClean="0">
                <a:solidFill>
                  <a:srgbClr val="000000"/>
                </a:solidFill>
              </a:rPr>
              <a:t>Dielectric Spec.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4312473" y="2493380"/>
            <a:ext cx="1315274" cy="683293"/>
          </a:xfrm>
          <a:prstGeom prst="rect">
            <a:avLst/>
          </a:prstGeom>
          <a:solidFill>
            <a:srgbClr val="FF6600">
              <a:alpha val="81000"/>
            </a:srgbClr>
          </a:soli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>
              <a:defRPr/>
            </a:pPr>
            <a:endParaRPr lang="en-US" noProof="1">
              <a:solidFill>
                <a:prstClr val="white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13350" name="TextBox 55"/>
          <p:cNvSpPr txBox="1">
            <a:spLocks noChangeArrowheads="1"/>
          </p:cNvSpPr>
          <p:nvPr/>
        </p:nvSpPr>
        <p:spPr bwMode="auto">
          <a:xfrm>
            <a:off x="4354717" y="2834073"/>
            <a:ext cx="128091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noProof="1" smtClean="0">
                <a:solidFill>
                  <a:srgbClr val="000000"/>
                </a:solidFill>
                <a:latin typeface="Arial" charset="0"/>
              </a:rPr>
              <a:t>Backscattering</a:t>
            </a:r>
            <a:endParaRPr lang="en-US" sz="1100" b="1" noProof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3" name="TextBox 37"/>
          <p:cNvSpPr txBox="1">
            <a:spLocks noChangeArrowheads="1"/>
          </p:cNvSpPr>
          <p:nvPr/>
        </p:nvSpPr>
        <p:spPr bwMode="auto">
          <a:xfrm>
            <a:off x="3474534" y="811563"/>
            <a:ext cx="22354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000" b="1" i="1" noProof="1" smtClean="0">
                <a:solidFill>
                  <a:prstClr val="black"/>
                </a:solidFill>
              </a:rPr>
              <a:t>UV &amp; X-ray FEL: Pump &amp; Probe studies</a:t>
            </a:r>
            <a:endParaRPr lang="sv-SE" sz="1000" b="1" i="1" noProof="1">
              <a:solidFill>
                <a:prstClr val="black"/>
              </a:solidFill>
            </a:endParaRPr>
          </a:p>
        </p:txBody>
      </p:sp>
      <p:sp>
        <p:nvSpPr>
          <p:cNvPr id="179" name="TextBox 65"/>
          <p:cNvSpPr txBox="1">
            <a:spLocks noChangeArrowheads="1"/>
          </p:cNvSpPr>
          <p:nvPr/>
        </p:nvSpPr>
        <p:spPr bwMode="auto">
          <a:xfrm rot="20400000">
            <a:off x="1946923" y="266161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texture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0" name="TextBox 65"/>
          <p:cNvSpPr txBox="1">
            <a:spLocks noChangeArrowheads="1"/>
          </p:cNvSpPr>
          <p:nvPr/>
        </p:nvSpPr>
        <p:spPr bwMode="auto">
          <a:xfrm rot="20400000">
            <a:off x="1267204" y="212351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industrial components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1" name="TextBox 65"/>
          <p:cNvSpPr txBox="1">
            <a:spLocks noChangeArrowheads="1"/>
          </p:cNvSpPr>
          <p:nvPr/>
        </p:nvSpPr>
        <p:spPr bwMode="auto">
          <a:xfrm rot="20400000">
            <a:off x="2424502" y="244637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bacteria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2" name="TextBox 65"/>
          <p:cNvSpPr txBox="1">
            <a:spLocks noChangeArrowheads="1"/>
          </p:cNvSpPr>
          <p:nvPr/>
        </p:nvSpPr>
        <p:spPr bwMode="auto">
          <a:xfrm rot="20400000">
            <a:off x="4944296" y="266161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cell membranes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4" name="TextBox 65"/>
          <p:cNvSpPr txBox="1">
            <a:spLocks noChangeArrowheads="1"/>
          </p:cNvSpPr>
          <p:nvPr/>
        </p:nvSpPr>
        <p:spPr bwMode="auto">
          <a:xfrm rot="20400000">
            <a:off x="5298169" y="255399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magnetic structures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5" name="TextBox 65"/>
          <p:cNvSpPr txBox="1">
            <a:spLocks noChangeArrowheads="1"/>
          </p:cNvSpPr>
          <p:nvPr/>
        </p:nvSpPr>
        <p:spPr bwMode="auto">
          <a:xfrm rot="20400000">
            <a:off x="5745589" y="244637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atomic structures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9" name="TextBox 65"/>
          <p:cNvSpPr txBox="1">
            <a:spLocks noChangeArrowheads="1"/>
          </p:cNvSpPr>
          <p:nvPr/>
        </p:nvSpPr>
        <p:spPr bwMode="auto">
          <a:xfrm rot="20400000">
            <a:off x="3362846" y="255399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viruses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90" name="TextBox 65"/>
          <p:cNvSpPr txBox="1">
            <a:spLocks noChangeArrowheads="1"/>
          </p:cNvSpPr>
          <p:nvPr/>
        </p:nvSpPr>
        <p:spPr bwMode="auto">
          <a:xfrm rot="20400000">
            <a:off x="3884037" y="244637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magnetic domains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93" name="TextBox 65"/>
          <p:cNvSpPr txBox="1">
            <a:spLocks noChangeArrowheads="1"/>
          </p:cNvSpPr>
          <p:nvPr/>
        </p:nvSpPr>
        <p:spPr bwMode="auto">
          <a:xfrm rot="20400000">
            <a:off x="4607235" y="255399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polymers, proteins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94" name="TextBox 65"/>
          <p:cNvSpPr txBox="1">
            <a:spLocks noChangeArrowheads="1"/>
          </p:cNvSpPr>
          <p:nvPr/>
        </p:nvSpPr>
        <p:spPr bwMode="auto">
          <a:xfrm rot="20400000">
            <a:off x="6295169" y="266161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charge density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cxnSp>
        <p:nvCxnSpPr>
          <p:cNvPr id="195" name="Straight Connector 194"/>
          <p:cNvCxnSpPr/>
          <p:nvPr/>
        </p:nvCxnSpPr>
        <p:spPr>
          <a:xfrm flipH="1" flipV="1">
            <a:off x="486876" y="6060690"/>
            <a:ext cx="2627999" cy="0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 flipH="1" flipV="1">
            <a:off x="3187741" y="6060690"/>
            <a:ext cx="1502793" cy="0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 flipH="1">
            <a:off x="4771011" y="6060690"/>
            <a:ext cx="1291125" cy="0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" name="TextBox 23"/>
          <p:cNvSpPr txBox="1">
            <a:spLocks noChangeArrowheads="1"/>
          </p:cNvSpPr>
          <p:nvPr/>
        </p:nvSpPr>
        <p:spPr bwMode="auto">
          <a:xfrm>
            <a:off x="1325034" y="5830600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NMR Imaging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05" name="TextBox 23"/>
          <p:cNvSpPr txBox="1">
            <a:spLocks noChangeArrowheads="1"/>
          </p:cNvSpPr>
          <p:nvPr/>
        </p:nvSpPr>
        <p:spPr bwMode="auto">
          <a:xfrm>
            <a:off x="3484034" y="5830600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Triangulation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06" name="TextBox 23"/>
          <p:cNvSpPr txBox="1">
            <a:spLocks noChangeArrowheads="1"/>
          </p:cNvSpPr>
          <p:nvPr/>
        </p:nvSpPr>
        <p:spPr bwMode="auto">
          <a:xfrm>
            <a:off x="4948767" y="5830600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NMR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cxnSp>
        <p:nvCxnSpPr>
          <p:cNvPr id="208" name="Straight Connector 207"/>
          <p:cNvCxnSpPr/>
          <p:nvPr/>
        </p:nvCxnSpPr>
        <p:spPr>
          <a:xfrm flipH="1" flipV="1">
            <a:off x="486835" y="5730354"/>
            <a:ext cx="5295411" cy="494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0" name="TextBox 23"/>
          <p:cNvSpPr txBox="1">
            <a:spLocks noChangeArrowheads="1"/>
          </p:cNvSpPr>
          <p:nvPr/>
        </p:nvSpPr>
        <p:spPr bwMode="auto">
          <a:xfrm>
            <a:off x="931334" y="5509227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X-ray Imaging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11" name="TextBox 23"/>
          <p:cNvSpPr txBox="1">
            <a:spLocks noChangeArrowheads="1"/>
          </p:cNvSpPr>
          <p:nvPr/>
        </p:nvSpPr>
        <p:spPr bwMode="auto">
          <a:xfrm>
            <a:off x="2553409" y="5509227"/>
            <a:ext cx="118114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SAXS, X-ray Refl.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12" name="TextBox 23"/>
          <p:cNvSpPr txBox="1">
            <a:spLocks noChangeArrowheads="1"/>
          </p:cNvSpPr>
          <p:nvPr/>
        </p:nvSpPr>
        <p:spPr bwMode="auto">
          <a:xfrm>
            <a:off x="3734008" y="5509227"/>
            <a:ext cx="1058333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X-ray Diffraction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14" name="TextBox 23"/>
          <p:cNvSpPr txBox="1">
            <a:spLocks noChangeArrowheads="1"/>
          </p:cNvSpPr>
          <p:nvPr/>
        </p:nvSpPr>
        <p:spPr bwMode="auto">
          <a:xfrm>
            <a:off x="4786668" y="5509227"/>
            <a:ext cx="109220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EXAFS &amp; XANES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cxnSp>
        <p:nvCxnSpPr>
          <p:cNvPr id="216" name="Straight Connector 215"/>
          <p:cNvCxnSpPr/>
          <p:nvPr/>
        </p:nvCxnSpPr>
        <p:spPr>
          <a:xfrm flipH="1" flipV="1">
            <a:off x="486876" y="6397239"/>
            <a:ext cx="5327999" cy="0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8" name="Straight Connector 217"/>
          <p:cNvCxnSpPr/>
          <p:nvPr/>
        </p:nvCxnSpPr>
        <p:spPr>
          <a:xfrm flipH="1" flipV="1">
            <a:off x="1481708" y="6733789"/>
            <a:ext cx="3864992" cy="0"/>
          </a:xfrm>
          <a:prstGeom prst="line">
            <a:avLst/>
          </a:prstGeom>
          <a:ln w="571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1" name="TextBox 23"/>
          <p:cNvSpPr txBox="1">
            <a:spLocks noChangeArrowheads="1"/>
          </p:cNvSpPr>
          <p:nvPr/>
        </p:nvSpPr>
        <p:spPr bwMode="auto">
          <a:xfrm>
            <a:off x="5596645" y="6255880"/>
            <a:ext cx="1219200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Microscopy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23" name="TextBox 23"/>
          <p:cNvSpPr txBox="1">
            <a:spLocks noChangeArrowheads="1"/>
          </p:cNvSpPr>
          <p:nvPr/>
        </p:nvSpPr>
        <p:spPr bwMode="auto">
          <a:xfrm>
            <a:off x="817943" y="6172079"/>
            <a:ext cx="1496980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Optical Microscopy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25" name="TextBox 23"/>
          <p:cNvSpPr txBox="1">
            <a:spLocks noChangeArrowheads="1"/>
          </p:cNvSpPr>
          <p:nvPr/>
        </p:nvSpPr>
        <p:spPr bwMode="auto">
          <a:xfrm>
            <a:off x="5295112" y="6590255"/>
            <a:ext cx="131233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Scanning Techniques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27" name="TextBox 23"/>
          <p:cNvSpPr txBox="1">
            <a:spLocks noChangeArrowheads="1"/>
          </p:cNvSpPr>
          <p:nvPr/>
        </p:nvSpPr>
        <p:spPr bwMode="auto">
          <a:xfrm>
            <a:off x="1642534" y="6507933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SNOM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28" name="TextBox 23"/>
          <p:cNvSpPr txBox="1">
            <a:spLocks noChangeArrowheads="1"/>
          </p:cNvSpPr>
          <p:nvPr/>
        </p:nvSpPr>
        <p:spPr bwMode="auto">
          <a:xfrm>
            <a:off x="3107264" y="6507934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AFM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30" name="TextBox 23"/>
          <p:cNvSpPr txBox="1">
            <a:spLocks noChangeArrowheads="1"/>
          </p:cNvSpPr>
          <p:nvPr/>
        </p:nvSpPr>
        <p:spPr bwMode="auto">
          <a:xfrm>
            <a:off x="4241798" y="6516402"/>
            <a:ext cx="103716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STM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2" name="Snip Diagonal Corner Rectangle 1"/>
          <p:cNvSpPr/>
          <p:nvPr/>
        </p:nvSpPr>
        <p:spPr>
          <a:xfrm flipH="1">
            <a:off x="4322280" y="1346907"/>
            <a:ext cx="1643289" cy="151783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2" name="Rectangle 161"/>
          <p:cNvSpPr/>
          <p:nvPr/>
        </p:nvSpPr>
        <p:spPr>
          <a:xfrm>
            <a:off x="5910126" y="2185459"/>
            <a:ext cx="109040" cy="4185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459" name="TextBox 2"/>
          <p:cNvSpPr txBox="1">
            <a:spLocks noChangeArrowheads="1"/>
          </p:cNvSpPr>
          <p:nvPr/>
        </p:nvSpPr>
        <p:spPr bwMode="auto">
          <a:xfrm>
            <a:off x="4570450" y="1854934"/>
            <a:ext cx="11832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noProof="1" smtClean="0">
                <a:solidFill>
                  <a:srgbClr val="000000"/>
                </a:solidFill>
                <a:latin typeface="Arial" charset="0"/>
              </a:rPr>
              <a:t>TOF &amp; Crystal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100" b="1" noProof="1" smtClean="0">
                <a:solidFill>
                  <a:srgbClr val="000000"/>
                </a:solidFill>
                <a:latin typeface="Arial" charset="0"/>
              </a:rPr>
              <a:t>Spectroscopy</a:t>
            </a:r>
            <a:endParaRPr lang="en-US" sz="1100" b="1" noProof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1" name="TextBox 22"/>
          <p:cNvSpPr txBox="1">
            <a:spLocks noChangeArrowheads="1"/>
          </p:cNvSpPr>
          <p:nvPr/>
        </p:nvSpPr>
        <p:spPr bwMode="auto">
          <a:xfrm rot="16200000">
            <a:off x="5512703" y="2183583"/>
            <a:ext cx="847971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200" i="1" noProof="1" smtClean="0">
                <a:solidFill>
                  <a:srgbClr val="000000"/>
                </a:solidFill>
              </a:rPr>
              <a:t>Infra-red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191" name="Snip Diagonal Corner Rectangle 190"/>
          <p:cNvSpPr>
            <a:spLocks/>
          </p:cNvSpPr>
          <p:nvPr/>
        </p:nvSpPr>
        <p:spPr bwMode="auto">
          <a:xfrm>
            <a:off x="2803929" y="4503842"/>
            <a:ext cx="2025714" cy="467999"/>
          </a:xfrm>
          <a:custGeom>
            <a:avLst/>
            <a:gdLst>
              <a:gd name="T0" fmla="*/ 0 w 2095500"/>
              <a:gd name="T1" fmla="*/ 0 h 736600"/>
              <a:gd name="T2" fmla="*/ 1972731 w 2095500"/>
              <a:gd name="T3" fmla="*/ 0 h 736600"/>
              <a:gd name="T4" fmla="*/ 2095500 w 2095500"/>
              <a:gd name="T5" fmla="*/ 122769 h 736600"/>
              <a:gd name="T6" fmla="*/ 2095500 w 2095500"/>
              <a:gd name="T7" fmla="*/ 736600 h 736600"/>
              <a:gd name="T8" fmla="*/ 2095500 w 2095500"/>
              <a:gd name="T9" fmla="*/ 736600 h 736600"/>
              <a:gd name="T10" fmla="*/ 122769 w 2095500"/>
              <a:gd name="T11" fmla="*/ 736600 h 736600"/>
              <a:gd name="T12" fmla="*/ 0 w 2095500"/>
              <a:gd name="T13" fmla="*/ 613831 h 736600"/>
              <a:gd name="T14" fmla="*/ 0 w 2095500"/>
              <a:gd name="T15" fmla="*/ 0 h 736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095500" h="736600">
                <a:moveTo>
                  <a:pt x="0" y="0"/>
                </a:moveTo>
                <a:lnTo>
                  <a:pt x="1972731" y="0"/>
                </a:lnTo>
                <a:lnTo>
                  <a:pt x="2095500" y="122769"/>
                </a:lnTo>
                <a:lnTo>
                  <a:pt x="2095500" y="736600"/>
                </a:lnTo>
                <a:lnTo>
                  <a:pt x="122769" y="736600"/>
                </a:lnTo>
                <a:lnTo>
                  <a:pt x="0" y="613831"/>
                </a:lnTo>
                <a:lnTo>
                  <a:pt x="0" y="0"/>
                </a:lnTo>
                <a:close/>
              </a:path>
            </a:pathLst>
          </a:custGeom>
          <a:solidFill>
            <a:srgbClr val="D99694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430" name="TextBox 227"/>
          <p:cNvSpPr txBox="1">
            <a:spLocks noChangeArrowheads="1"/>
          </p:cNvSpPr>
          <p:nvPr/>
        </p:nvSpPr>
        <p:spPr bwMode="auto">
          <a:xfrm>
            <a:off x="3032591" y="4529505"/>
            <a:ext cx="92845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SANS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sp>
        <p:nvSpPr>
          <p:cNvPr id="41" name="Snip Diagonal Corner Rectangle 40"/>
          <p:cNvSpPr>
            <a:spLocks/>
          </p:cNvSpPr>
          <p:nvPr/>
        </p:nvSpPr>
        <p:spPr bwMode="auto">
          <a:xfrm>
            <a:off x="4288693" y="4644601"/>
            <a:ext cx="1753851" cy="576000"/>
          </a:xfrm>
          <a:custGeom>
            <a:avLst/>
            <a:gdLst>
              <a:gd name="T0" fmla="*/ 0 w 1882775"/>
              <a:gd name="T1" fmla="*/ 0 h 706438"/>
              <a:gd name="T2" fmla="*/ 1765033 w 1882775"/>
              <a:gd name="T3" fmla="*/ 0 h 706438"/>
              <a:gd name="T4" fmla="*/ 1882775 w 1882775"/>
              <a:gd name="T5" fmla="*/ 117742 h 706438"/>
              <a:gd name="T6" fmla="*/ 1882775 w 1882775"/>
              <a:gd name="T7" fmla="*/ 706438 h 706438"/>
              <a:gd name="T8" fmla="*/ 1882775 w 1882775"/>
              <a:gd name="T9" fmla="*/ 706438 h 706438"/>
              <a:gd name="T10" fmla="*/ 117742 w 1882775"/>
              <a:gd name="T11" fmla="*/ 706438 h 706438"/>
              <a:gd name="T12" fmla="*/ 0 w 1882775"/>
              <a:gd name="T13" fmla="*/ 588696 h 706438"/>
              <a:gd name="T14" fmla="*/ 0 w 1882775"/>
              <a:gd name="T15" fmla="*/ 0 h 70643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882775" h="706438">
                <a:moveTo>
                  <a:pt x="0" y="0"/>
                </a:moveTo>
                <a:lnTo>
                  <a:pt x="1765033" y="0"/>
                </a:lnTo>
                <a:lnTo>
                  <a:pt x="1882775" y="117742"/>
                </a:lnTo>
                <a:lnTo>
                  <a:pt x="1882775" y="706438"/>
                </a:lnTo>
                <a:lnTo>
                  <a:pt x="117742" y="706438"/>
                </a:lnTo>
                <a:lnTo>
                  <a:pt x="0" y="588696"/>
                </a:lnTo>
                <a:lnTo>
                  <a:pt x="0" y="0"/>
                </a:lnTo>
                <a:close/>
              </a:path>
            </a:pathLst>
          </a:custGeom>
          <a:solidFill>
            <a:srgbClr val="B7DEE8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noProof="1">
              <a:solidFill>
                <a:prstClr val="black"/>
              </a:solidFill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3392" name="TextBox 41"/>
          <p:cNvSpPr txBox="1">
            <a:spLocks noChangeArrowheads="1"/>
          </p:cNvSpPr>
          <p:nvPr/>
        </p:nvSpPr>
        <p:spPr bwMode="auto">
          <a:xfrm>
            <a:off x="4728919" y="4730948"/>
            <a:ext cx="87493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200" b="1" noProof="1" smtClean="0">
                <a:solidFill>
                  <a:srgbClr val="000000"/>
                </a:solidFill>
              </a:rPr>
              <a:t>Diffraction</a:t>
            </a:r>
            <a:endParaRPr lang="en-US" sz="1200" b="1" noProof="1">
              <a:solidFill>
                <a:srgbClr val="000000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094811" y="1081306"/>
            <a:ext cx="72526" cy="3037089"/>
            <a:chOff x="7094811" y="1265838"/>
            <a:chExt cx="72526" cy="3037089"/>
          </a:xfrm>
        </p:grpSpPr>
        <p:cxnSp>
          <p:nvCxnSpPr>
            <p:cNvPr id="97" name="Straight Connector 96"/>
            <p:cNvCxnSpPr/>
            <p:nvPr/>
          </p:nvCxnSpPr>
          <p:spPr>
            <a:xfrm>
              <a:off x="7095337" y="156821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7095337" y="1872070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7095337" y="2175927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7095337" y="2479784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7095337" y="2783641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7095337" y="308749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7095337" y="3391355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>
              <a:off x="7095337" y="3695212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>
              <a:off x="7095337" y="3999069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>
              <a:off x="7095337" y="4302927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7094811" y="126583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7" name="Straight Connector 206"/>
          <p:cNvCxnSpPr/>
          <p:nvPr/>
        </p:nvCxnSpPr>
        <p:spPr>
          <a:xfrm flipV="1">
            <a:off x="6970772" y="828347"/>
            <a:ext cx="57599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8544181" y="42233"/>
            <a:ext cx="659099" cy="1165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noProof="1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TextBox 65"/>
          <p:cNvSpPr txBox="1">
            <a:spLocks noChangeArrowheads="1"/>
          </p:cNvSpPr>
          <p:nvPr/>
        </p:nvSpPr>
        <p:spPr bwMode="auto">
          <a:xfrm rot="20400000">
            <a:off x="7058803" y="462984"/>
            <a:ext cx="16138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noProof="1" smtClean="0">
                <a:solidFill>
                  <a:srgbClr val="000090"/>
                </a:solidFill>
                <a:latin typeface="Arial" charset="0"/>
              </a:rPr>
              <a:t>elementary particles</a:t>
            </a:r>
            <a:endParaRPr lang="en-US" sz="1000" noProof="1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3361" name="TextBox 93"/>
          <p:cNvSpPr txBox="1">
            <a:spLocks noChangeArrowheads="1"/>
          </p:cNvSpPr>
          <p:nvPr/>
        </p:nvSpPr>
        <p:spPr bwMode="auto">
          <a:xfrm rot="16200000">
            <a:off x="504693" y="2333181"/>
            <a:ext cx="16803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noProof="1" smtClean="0">
                <a:solidFill>
                  <a:srgbClr val="000000"/>
                </a:solidFill>
                <a:latin typeface="Symbol" charset="0"/>
              </a:rPr>
              <a:t> </a:t>
            </a:r>
            <a:r>
              <a:rPr lang="en-US" sz="2000" noProof="1" smtClean="0">
                <a:solidFill>
                  <a:srgbClr val="000000"/>
                </a:solidFill>
              </a:rPr>
              <a:t>Energy [meV]</a:t>
            </a:r>
            <a:endParaRPr lang="en-US" sz="2000" noProof="1">
              <a:solidFill>
                <a:srgbClr val="000000"/>
              </a:solidFill>
            </a:endParaRPr>
          </a:p>
        </p:txBody>
      </p:sp>
      <p:sp>
        <p:nvSpPr>
          <p:cNvPr id="13339" name="TextBox 22"/>
          <p:cNvSpPr txBox="1">
            <a:spLocks noChangeArrowheads="1"/>
          </p:cNvSpPr>
          <p:nvPr/>
        </p:nvSpPr>
        <p:spPr bwMode="auto">
          <a:xfrm>
            <a:off x="281037" y="3806707"/>
            <a:ext cx="1312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noProof="1" smtClean="0">
                <a:solidFill>
                  <a:srgbClr val="000000"/>
                </a:solidFill>
              </a:rPr>
              <a:t>Length [m]</a:t>
            </a:r>
            <a:endParaRPr lang="en-US" sz="1800" noProof="1">
              <a:solidFill>
                <a:srgbClr val="000000"/>
              </a:solidFill>
            </a:endParaRPr>
          </a:p>
        </p:txBody>
      </p:sp>
      <p:sp>
        <p:nvSpPr>
          <p:cNvPr id="229" name="TextBox 125"/>
          <p:cNvSpPr txBox="1">
            <a:spLocks noChangeArrowheads="1"/>
          </p:cNvSpPr>
          <p:nvPr/>
        </p:nvSpPr>
        <p:spPr bwMode="auto">
          <a:xfrm>
            <a:off x="5923403" y="489276"/>
            <a:ext cx="5048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38" name="TextBox 127"/>
          <p:cNvSpPr txBox="1">
            <a:spLocks noChangeArrowheads="1"/>
          </p:cNvSpPr>
          <p:nvPr/>
        </p:nvSpPr>
        <p:spPr bwMode="auto">
          <a:xfrm>
            <a:off x="4242486" y="489276"/>
            <a:ext cx="6844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39" name="TextBox 130"/>
          <p:cNvSpPr txBox="1">
            <a:spLocks noChangeArrowheads="1"/>
          </p:cNvSpPr>
          <p:nvPr/>
        </p:nvSpPr>
        <p:spPr bwMode="auto">
          <a:xfrm>
            <a:off x="4854805" y="489276"/>
            <a:ext cx="3115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40" name="TextBox 188"/>
          <p:cNvSpPr txBox="1">
            <a:spLocks noChangeArrowheads="1"/>
          </p:cNvSpPr>
          <p:nvPr/>
        </p:nvSpPr>
        <p:spPr bwMode="auto">
          <a:xfrm>
            <a:off x="3106122" y="489276"/>
            <a:ext cx="5371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-3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41" name="TextBox 30"/>
          <p:cNvSpPr txBox="1">
            <a:spLocks noChangeArrowheads="1"/>
          </p:cNvSpPr>
          <p:nvPr/>
        </p:nvSpPr>
        <p:spPr bwMode="auto">
          <a:xfrm>
            <a:off x="5366936" y="489276"/>
            <a:ext cx="5156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1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244" name="TextBox 37"/>
          <p:cNvSpPr txBox="1">
            <a:spLocks noChangeArrowheads="1"/>
          </p:cNvSpPr>
          <p:nvPr/>
        </p:nvSpPr>
        <p:spPr bwMode="auto">
          <a:xfrm>
            <a:off x="3680075" y="489276"/>
            <a:ext cx="4941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-2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grpSp>
        <p:nvGrpSpPr>
          <p:cNvPr id="245" name="Group 244"/>
          <p:cNvGrpSpPr/>
          <p:nvPr/>
        </p:nvGrpSpPr>
        <p:grpSpPr>
          <a:xfrm>
            <a:off x="2190438" y="767773"/>
            <a:ext cx="4490992" cy="72000"/>
            <a:chOff x="2190438" y="1327397"/>
            <a:chExt cx="4490992" cy="72000"/>
          </a:xfrm>
        </p:grpSpPr>
        <p:cxnSp>
          <p:nvCxnSpPr>
            <p:cNvPr id="246" name="Straight Connector 245"/>
            <p:cNvCxnSpPr/>
            <p:nvPr/>
          </p:nvCxnSpPr>
          <p:spPr>
            <a:xfrm>
              <a:off x="3874560" y="1327397"/>
              <a:ext cx="0" cy="61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>
              <a:off x="4435934" y="1327397"/>
              <a:ext cx="0" cy="6181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4997308" y="1327397"/>
              <a:ext cx="0" cy="6181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>
              <a:off x="5558682" y="1327397"/>
              <a:ext cx="0" cy="61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>
              <a:off x="6120056" y="1327397"/>
              <a:ext cx="0" cy="6181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>
              <a:off x="2751812" y="1327397"/>
              <a:ext cx="0" cy="61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3313186" y="1327397"/>
              <a:ext cx="0" cy="6181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>
              <a:cxnSpLocks noChangeShapeType="1"/>
            </p:cNvCxnSpPr>
            <p:nvPr/>
          </p:nvCxnSpPr>
          <p:spPr bwMode="auto">
            <a:xfrm>
              <a:off x="2190438" y="1327397"/>
              <a:ext cx="0" cy="6724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4" name="Straight Connector 253"/>
            <p:cNvCxnSpPr>
              <a:cxnSpLocks noChangeShapeType="1"/>
            </p:cNvCxnSpPr>
            <p:nvPr/>
          </p:nvCxnSpPr>
          <p:spPr bwMode="auto">
            <a:xfrm>
              <a:off x="6681430" y="1327397"/>
              <a:ext cx="0" cy="720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55" name="TextBox 52"/>
          <p:cNvSpPr txBox="1">
            <a:spLocks noChangeArrowheads="1"/>
          </p:cNvSpPr>
          <p:nvPr/>
        </p:nvSpPr>
        <p:spPr bwMode="auto">
          <a:xfrm>
            <a:off x="6490781" y="489276"/>
            <a:ext cx="5309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3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962950" y="952826"/>
            <a:ext cx="73732" cy="3341811"/>
            <a:chOff x="1962950" y="952826"/>
            <a:chExt cx="73732" cy="3341811"/>
          </a:xfrm>
        </p:grpSpPr>
        <p:cxnSp>
          <p:nvCxnSpPr>
            <p:cNvPr id="83" name="Straight Connector 82"/>
            <p:cNvCxnSpPr/>
            <p:nvPr/>
          </p:nvCxnSpPr>
          <p:spPr bwMode="auto">
            <a:xfrm>
              <a:off x="1962950" y="156452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 bwMode="auto">
            <a:xfrm>
              <a:off x="1962950" y="186787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 bwMode="auto">
            <a:xfrm>
              <a:off x="1962950" y="217121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 bwMode="auto">
            <a:xfrm>
              <a:off x="1962950" y="247456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 bwMode="auto">
            <a:xfrm>
              <a:off x="1962950" y="277790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 bwMode="auto">
            <a:xfrm>
              <a:off x="1962950" y="308125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 bwMode="auto">
            <a:xfrm>
              <a:off x="1962950" y="338459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 bwMode="auto">
            <a:xfrm>
              <a:off x="1962950" y="3687943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 bwMode="auto">
            <a:xfrm>
              <a:off x="1962950" y="3991288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 bwMode="auto">
            <a:xfrm>
              <a:off x="1962950" y="4294637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 bwMode="auto">
            <a:xfrm>
              <a:off x="1964682" y="952826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 bwMode="auto">
            <a:xfrm>
              <a:off x="1964682" y="1256171"/>
              <a:ext cx="72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8" name="TextBox 37"/>
          <p:cNvSpPr txBox="1">
            <a:spLocks noChangeArrowheads="1"/>
          </p:cNvSpPr>
          <p:nvPr/>
        </p:nvSpPr>
        <p:spPr bwMode="auto">
          <a:xfrm>
            <a:off x="3765682" y="1394438"/>
            <a:ext cx="6684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000" b="1" i="1" noProof="1" smtClean="0">
                <a:solidFill>
                  <a:prstClr val="black"/>
                </a:solidFill>
              </a:rPr>
              <a:t>X-ray Spec.</a:t>
            </a:r>
            <a:endParaRPr lang="sv-SE" sz="1000" b="1" i="1" noProof="1">
              <a:solidFill>
                <a:prstClr val="black"/>
              </a:solidFill>
            </a:endParaRPr>
          </a:p>
        </p:txBody>
      </p:sp>
      <p:sp>
        <p:nvSpPr>
          <p:cNvPr id="290" name="TextBox 37"/>
          <p:cNvSpPr txBox="1">
            <a:spLocks noChangeArrowheads="1"/>
          </p:cNvSpPr>
          <p:nvPr/>
        </p:nvSpPr>
        <p:spPr bwMode="auto">
          <a:xfrm>
            <a:off x="4363124" y="3903868"/>
            <a:ext cx="74203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sv-SE" sz="1000" b="1" i="1" noProof="1" smtClean="0">
                <a:solidFill>
                  <a:prstClr val="black"/>
                </a:solidFill>
              </a:rPr>
              <a:t>X-ray PCS</a:t>
            </a:r>
            <a:endParaRPr lang="sv-SE" sz="1000" b="1" i="1" noProof="1">
              <a:solidFill>
                <a:prstClr val="black"/>
              </a:solidFill>
            </a:endParaRPr>
          </a:p>
        </p:txBody>
      </p:sp>
      <p:sp>
        <p:nvSpPr>
          <p:cNvPr id="302" name="TextBox 31"/>
          <p:cNvSpPr txBox="1">
            <a:spLocks noChangeArrowheads="1"/>
          </p:cNvSpPr>
          <p:nvPr/>
        </p:nvSpPr>
        <p:spPr bwMode="auto">
          <a:xfrm>
            <a:off x="1203107" y="397937"/>
            <a:ext cx="20126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noProof="1" smtClean="0">
                <a:solidFill>
                  <a:srgbClr val="000000"/>
                </a:solidFill>
              </a:rPr>
              <a:t>Wavevector </a:t>
            </a:r>
            <a:r>
              <a:rPr lang="sv-SE" sz="1800" noProof="1" smtClean="0">
                <a:solidFill>
                  <a:srgbClr val="000000"/>
                </a:solidFill>
              </a:rPr>
              <a:t>Q </a:t>
            </a:r>
            <a:r>
              <a:rPr lang="en-US" sz="1800" noProof="1" smtClean="0">
                <a:solidFill>
                  <a:srgbClr val="000000"/>
                </a:solidFill>
              </a:rPr>
              <a:t>[Å</a:t>
            </a:r>
            <a:r>
              <a:rPr lang="en-US" sz="1800" baseline="30000" noProof="1" smtClean="0">
                <a:solidFill>
                  <a:srgbClr val="000000"/>
                </a:solidFill>
              </a:rPr>
              <a:t>-1</a:t>
            </a:r>
            <a:r>
              <a:rPr lang="en-US" sz="1800" noProof="1" smtClean="0">
                <a:solidFill>
                  <a:srgbClr val="000000"/>
                </a:solidFill>
              </a:rPr>
              <a:t>]</a:t>
            </a:r>
            <a:endParaRPr lang="en-US" sz="1800" noProof="1">
              <a:solidFill>
                <a:srgbClr val="000000"/>
              </a:solidFill>
            </a:endParaRPr>
          </a:p>
        </p:txBody>
      </p:sp>
      <p:sp>
        <p:nvSpPr>
          <p:cNvPr id="303" name="TextBox 29"/>
          <p:cNvSpPr txBox="1">
            <a:spLocks noChangeArrowheads="1"/>
          </p:cNvSpPr>
          <p:nvPr/>
        </p:nvSpPr>
        <p:spPr bwMode="auto">
          <a:xfrm>
            <a:off x="1282260" y="4116834"/>
            <a:ext cx="5110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noProof="1" smtClean="0">
                <a:solidFill>
                  <a:srgbClr val="000000"/>
                </a:solidFill>
              </a:rPr>
              <a:t>10</a:t>
            </a:r>
            <a:r>
              <a:rPr lang="en-US" sz="1600" baseline="30000" noProof="1" smtClean="0">
                <a:solidFill>
                  <a:srgbClr val="000000"/>
                </a:solidFill>
              </a:rPr>
              <a:t>-3</a:t>
            </a:r>
            <a:endParaRPr lang="en-US" sz="1600" baseline="30000" noProof="1">
              <a:solidFill>
                <a:srgbClr val="000000"/>
              </a:solidFill>
            </a:endParaRPr>
          </a:p>
        </p:txBody>
      </p:sp>
      <p:sp>
        <p:nvSpPr>
          <p:cNvPr id="304" name="TextBox 23"/>
          <p:cNvSpPr txBox="1">
            <a:spLocks noChangeArrowheads="1"/>
          </p:cNvSpPr>
          <p:nvPr/>
        </p:nvSpPr>
        <p:spPr bwMode="auto">
          <a:xfrm>
            <a:off x="5382946" y="5569611"/>
            <a:ext cx="131233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X-rays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310" name="TextBox 23"/>
          <p:cNvSpPr txBox="1">
            <a:spLocks noChangeArrowheads="1"/>
          </p:cNvSpPr>
          <p:nvPr/>
        </p:nvSpPr>
        <p:spPr bwMode="auto">
          <a:xfrm>
            <a:off x="5621447" y="5915725"/>
            <a:ext cx="131233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NMR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311" name="TextBox 23"/>
          <p:cNvSpPr txBox="1">
            <a:spLocks noChangeArrowheads="1"/>
          </p:cNvSpPr>
          <p:nvPr/>
        </p:nvSpPr>
        <p:spPr bwMode="auto">
          <a:xfrm>
            <a:off x="2466316" y="6173812"/>
            <a:ext cx="1496980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Optical Nanoscopy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312" name="TextBox 23"/>
          <p:cNvSpPr txBox="1">
            <a:spLocks noChangeArrowheads="1"/>
          </p:cNvSpPr>
          <p:nvPr/>
        </p:nvSpPr>
        <p:spPr bwMode="auto">
          <a:xfrm>
            <a:off x="4060877" y="6175546"/>
            <a:ext cx="1496980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000" b="1" i="1" noProof="1" smtClean="0">
                <a:solidFill>
                  <a:srgbClr val="000000"/>
                </a:solidFill>
              </a:rPr>
              <a:t>Electron Microscopy</a:t>
            </a:r>
            <a:endParaRPr lang="sv-SE" sz="1200" i="1" noProof="1">
              <a:solidFill>
                <a:srgbClr val="00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130323" y="1269941"/>
            <a:ext cx="2963540" cy="2719469"/>
          </a:xfrm>
          <a:prstGeom prst="roundRect">
            <a:avLst>
              <a:gd name="adj" fmla="val 11378"/>
            </a:avLst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3844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501627" y="1706346"/>
            <a:ext cx="8337574" cy="4294697"/>
          </a:xfrm>
          <a:prstGeom prst="rect">
            <a:avLst/>
          </a:prstGeom>
        </p:spPr>
        <p:txBody>
          <a:bodyPr vert="horz" lIns="91421" tIns="45711" rIns="91421" bIns="45711" rtlCol="0">
            <a:normAutofit fontScale="70000" lnSpcReduction="20000"/>
          </a:bodyPr>
          <a:lstStyle/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/>
              <a:t>Excitations: vibrations and other movements</a:t>
            </a:r>
          </a:p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/>
              <a:t>Structural knowledge is </a:t>
            </a:r>
            <a:r>
              <a:rPr lang="en-US" sz="3200" dirty="0" smtClean="0"/>
              <a:t>usually prerequisite</a:t>
            </a:r>
            <a:endParaRPr lang="en-US" sz="3200" dirty="0"/>
          </a:p>
          <a:p>
            <a:pPr marL="1064207" lvl="2" indent="-285692" defTabSz="457106">
              <a:spcBef>
                <a:spcPct val="20000"/>
              </a:spcBef>
              <a:buFont typeface="Arial"/>
              <a:buChar char="–"/>
            </a:pPr>
            <a:r>
              <a:rPr lang="en-US" sz="2800" dirty="0">
                <a:ea typeface="ヒラギノ角ゴ ProN W3"/>
                <a:cs typeface="ヒラギノ角ゴ ProN W3"/>
              </a:rPr>
              <a:t>Measure diffraction first</a:t>
            </a:r>
          </a:p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err="1"/>
              <a:t>k</a:t>
            </a:r>
            <a:r>
              <a:rPr lang="en-US" sz="3200" baseline="-25000" dirty="0" err="1"/>
              <a:t>i</a:t>
            </a:r>
            <a:r>
              <a:rPr lang="en-US" sz="3200" dirty="0"/>
              <a:t> ≠ </a:t>
            </a:r>
            <a:r>
              <a:rPr lang="en-US" sz="3200" dirty="0" err="1"/>
              <a:t>k</a:t>
            </a:r>
            <a:r>
              <a:rPr lang="en-US" sz="3200" baseline="-25000" dirty="0" err="1"/>
              <a:t>f</a:t>
            </a:r>
            <a:endParaRPr lang="en-US" sz="3200" baseline="-25000" dirty="0"/>
          </a:p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/>
              <a:t>Measure </a:t>
            </a:r>
            <a:r>
              <a:rPr lang="en-US" sz="3200" dirty="0" err="1"/>
              <a:t>k</a:t>
            </a:r>
            <a:r>
              <a:rPr lang="en-US" sz="3200" baseline="-25000" dirty="0" err="1"/>
              <a:t>i</a:t>
            </a:r>
            <a:r>
              <a:rPr lang="en-US" sz="3200" dirty="0"/>
              <a:t> and </a:t>
            </a:r>
            <a:r>
              <a:rPr lang="en-US" sz="3200" dirty="0" err="1"/>
              <a:t>k</a:t>
            </a:r>
            <a:r>
              <a:rPr lang="en-US" sz="3200" baseline="-25000" dirty="0" err="1"/>
              <a:t>f</a:t>
            </a:r>
            <a:r>
              <a:rPr lang="en-US" sz="3200" dirty="0"/>
              <a:t>:</a:t>
            </a:r>
          </a:p>
          <a:p>
            <a:pPr marL="1064207" lvl="2" indent="-285692" defTabSz="457106">
              <a:spcBef>
                <a:spcPct val="20000"/>
              </a:spcBef>
              <a:buFont typeface="Arial"/>
              <a:buChar char="–"/>
            </a:pPr>
            <a:r>
              <a:rPr lang="en-US" sz="2800" dirty="0">
                <a:ea typeface="ヒラギノ角ゴ ProN W3"/>
                <a:cs typeface="ヒラギノ角ゴ ProN W3"/>
              </a:rPr>
              <a:t>Bragg Diffraction</a:t>
            </a:r>
          </a:p>
          <a:p>
            <a:pPr marL="1064207" lvl="2" indent="-285692" defTabSz="457106">
              <a:spcBef>
                <a:spcPct val="20000"/>
              </a:spcBef>
              <a:buFont typeface="Arial"/>
              <a:buChar char="–"/>
            </a:pPr>
            <a:r>
              <a:rPr lang="en-US" sz="2800" dirty="0">
                <a:ea typeface="ヒラギノ角ゴ ProN W3"/>
                <a:cs typeface="ヒラギノ角ゴ ProN W3"/>
              </a:rPr>
              <a:t>Time-of-flight</a:t>
            </a:r>
          </a:p>
          <a:p>
            <a:pPr marL="1064207" lvl="2" indent="-285692" defTabSz="457106">
              <a:spcBef>
                <a:spcPct val="20000"/>
              </a:spcBef>
              <a:buFont typeface="Arial"/>
              <a:buChar char="–"/>
            </a:pPr>
            <a:r>
              <a:rPr lang="en-US" sz="2800" dirty="0" err="1" smtClean="0">
                <a:ea typeface="ヒラギノ角ゴ ProN W3"/>
                <a:cs typeface="ヒラギノ角ゴ ProN W3"/>
              </a:rPr>
              <a:t>Larmor</a:t>
            </a:r>
            <a:r>
              <a:rPr lang="en-US" sz="2800" dirty="0" smtClean="0">
                <a:ea typeface="ヒラギノ角ゴ ProN W3"/>
                <a:cs typeface="ヒラギノ角ゴ ProN W3"/>
              </a:rPr>
              <a:t> </a:t>
            </a:r>
            <a:r>
              <a:rPr lang="en-US" sz="2800" dirty="0">
                <a:ea typeface="ヒラギノ角ゴ ProN W3"/>
                <a:cs typeface="ヒラギノ角ゴ ProN W3"/>
              </a:rPr>
              <a:t>precession</a:t>
            </a:r>
          </a:p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>
                <a:ea typeface="ヒラギノ角ゴ ProN W3"/>
                <a:cs typeface="ヒラギノ角ゴ ProN W3"/>
              </a:rPr>
              <a:t>Methods:</a:t>
            </a:r>
          </a:p>
          <a:p>
            <a:pPr marL="1064207" lvl="2" indent="-285692" defTabSz="457106">
              <a:spcBef>
                <a:spcPct val="20000"/>
              </a:spcBef>
              <a:buFont typeface="Arial"/>
              <a:buChar char="–"/>
            </a:pPr>
            <a:r>
              <a:rPr lang="en-US" sz="2800" dirty="0">
                <a:ea typeface="ヒラギノ角ゴ ProN W3"/>
                <a:cs typeface="ヒラギノ角ゴ ProN W3"/>
              </a:rPr>
              <a:t>Fix </a:t>
            </a:r>
            <a:r>
              <a:rPr lang="en-US" sz="2800" dirty="0" err="1">
                <a:ea typeface="ヒラギノ角ゴ ProN W3"/>
                <a:cs typeface="ヒラギノ角ゴ ProN W3"/>
              </a:rPr>
              <a:t>k</a:t>
            </a:r>
            <a:r>
              <a:rPr lang="en-US" sz="2800" baseline="-25000" dirty="0" err="1">
                <a:ea typeface="ヒラギノ角ゴ ProN W3"/>
                <a:cs typeface="ヒラギノ角ゴ ProN W3"/>
              </a:rPr>
              <a:t>i</a:t>
            </a:r>
            <a:r>
              <a:rPr lang="en-US" sz="2800" dirty="0">
                <a:ea typeface="ヒラギノ角ゴ ProN W3"/>
                <a:cs typeface="ヒラギノ角ゴ ProN W3"/>
              </a:rPr>
              <a:t> and scan </a:t>
            </a:r>
            <a:r>
              <a:rPr lang="en-US" sz="2800" dirty="0" err="1">
                <a:ea typeface="ヒラギノ角ゴ ProN W3"/>
                <a:cs typeface="ヒラギノ角ゴ ProN W3"/>
              </a:rPr>
              <a:t>k</a:t>
            </a:r>
            <a:r>
              <a:rPr lang="en-US" sz="2800" baseline="-25000" dirty="0" err="1">
                <a:ea typeface="ヒラギノ角ゴ ProN W3"/>
                <a:cs typeface="ヒラギノ角ゴ ProN W3"/>
              </a:rPr>
              <a:t>f</a:t>
            </a:r>
            <a:r>
              <a:rPr lang="en-US" sz="2800" dirty="0">
                <a:ea typeface="ヒラギノ角ゴ ProN W3"/>
                <a:cs typeface="ヒラギノ角ゴ ProN W3"/>
              </a:rPr>
              <a:t> – ”direct geometry”</a:t>
            </a:r>
          </a:p>
          <a:p>
            <a:pPr marL="1064207" lvl="2" indent="-285692" defTabSz="457106">
              <a:spcBef>
                <a:spcPct val="20000"/>
              </a:spcBef>
              <a:buFont typeface="Arial"/>
              <a:buChar char="–"/>
            </a:pPr>
            <a:r>
              <a:rPr lang="en-US" sz="2800" dirty="0">
                <a:ea typeface="ヒラギノ角ゴ ProN W3"/>
                <a:cs typeface="ヒラギノ角ゴ ProN W3"/>
              </a:rPr>
              <a:t>Fix </a:t>
            </a:r>
            <a:r>
              <a:rPr lang="en-US" sz="2800" dirty="0" err="1">
                <a:ea typeface="ヒラギノ角ゴ ProN W3"/>
                <a:cs typeface="ヒラギノ角ゴ ProN W3"/>
              </a:rPr>
              <a:t>k</a:t>
            </a:r>
            <a:r>
              <a:rPr lang="en-US" sz="2800" baseline="-25000" dirty="0" err="1">
                <a:ea typeface="ヒラギノ角ゴ ProN W3"/>
                <a:cs typeface="ヒラギノ角ゴ ProN W3"/>
              </a:rPr>
              <a:t>f</a:t>
            </a:r>
            <a:r>
              <a:rPr lang="en-US" sz="2800" dirty="0">
                <a:ea typeface="ヒラギノ角ゴ ProN W3"/>
                <a:cs typeface="ヒラギノ角ゴ ProN W3"/>
              </a:rPr>
              <a:t> and scan </a:t>
            </a:r>
            <a:r>
              <a:rPr lang="en-US" sz="2800" dirty="0" err="1">
                <a:ea typeface="ヒラギノ角ゴ ProN W3"/>
                <a:cs typeface="ヒラギノ角ゴ ProN W3"/>
              </a:rPr>
              <a:t>k</a:t>
            </a:r>
            <a:r>
              <a:rPr lang="en-US" sz="2800" baseline="-25000" dirty="0" err="1">
                <a:ea typeface="ヒラギノ角ゴ ProN W3"/>
                <a:cs typeface="ヒラギノ角ゴ ProN W3"/>
              </a:rPr>
              <a:t>i</a:t>
            </a:r>
            <a:r>
              <a:rPr lang="en-US" sz="2800" dirty="0">
                <a:ea typeface="ヒラギノ角ゴ ProN W3"/>
                <a:cs typeface="ヒラギノ角ゴ ProN W3"/>
              </a:rPr>
              <a:t> – ”indirect geometry”</a:t>
            </a:r>
          </a:p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>
                <a:ea typeface="ヒラギノ角ゴ ProN W3"/>
                <a:cs typeface="ヒラギノ角ゴ ProN W3"/>
              </a:rPr>
              <a:t>Energy scales: &lt; </a:t>
            </a:r>
            <a:r>
              <a:rPr lang="en-US" sz="3200" dirty="0" err="1">
                <a:ea typeface="ヒラギノ角ゴ ProN W3"/>
                <a:cs typeface="ヒラギノ角ゴ ProN W3"/>
              </a:rPr>
              <a:t>μeV</a:t>
            </a:r>
            <a:r>
              <a:rPr lang="en-US" sz="3200" dirty="0">
                <a:ea typeface="ヒラギノ角ゴ ProN W3"/>
                <a:cs typeface="ヒラギノ角ゴ ProN W3"/>
              </a:rPr>
              <a:t> </a:t>
            </a:r>
            <a:r>
              <a:rPr lang="en-GB" sz="2800" dirty="0"/>
              <a:t>→</a:t>
            </a:r>
            <a:r>
              <a:rPr lang="en-US" sz="3200" dirty="0">
                <a:ea typeface="ヒラギノ角ゴ ProN W3"/>
                <a:cs typeface="ヒラギノ角ゴ ProN W3"/>
              </a:rPr>
              <a:t> &gt; </a:t>
            </a:r>
            <a:r>
              <a:rPr lang="en-US" sz="3200" dirty="0" err="1">
                <a:ea typeface="ヒラギノ角ゴ ProN W3"/>
                <a:cs typeface="ヒラギノ角ゴ ProN W3"/>
              </a:rPr>
              <a:t>eV</a:t>
            </a:r>
            <a:r>
              <a:rPr lang="en-US" sz="2800" dirty="0">
                <a:ea typeface="ヒラギノ角ゴ ProN W3"/>
                <a:cs typeface="ヒラギノ角ゴ ProN W3"/>
              </a:rPr>
              <a:t> </a:t>
            </a:r>
          </a:p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Spectroscopy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90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arallelogram 60"/>
          <p:cNvSpPr/>
          <p:nvPr/>
        </p:nvSpPr>
        <p:spPr bwMode="auto">
          <a:xfrm>
            <a:off x="2451063" y="3726790"/>
            <a:ext cx="620720" cy="1022364"/>
          </a:xfrm>
          <a:prstGeom prst="parallelogram">
            <a:avLst>
              <a:gd name="adj" fmla="val 90785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1049308" y="6387457"/>
            <a:ext cx="61563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 flipV="1">
            <a:off x="1049307" y="2607619"/>
            <a:ext cx="0" cy="3779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1650961" y="4083994"/>
            <a:ext cx="9896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0" y="0"/>
              </a:cxn>
              <a:cxn ang="0">
                <a:pos x="90" y="0"/>
              </a:cxn>
              <a:cxn ang="0">
                <a:pos x="0" y="1496"/>
              </a:cxn>
            </a:cxnLst>
            <a:rect l="0" t="0" r="r" b="b"/>
            <a:pathLst>
              <a:path w="90" h="1496">
                <a:moveTo>
                  <a:pt x="0" y="1496"/>
                </a:moveTo>
                <a:lnTo>
                  <a:pt x="0" y="0"/>
                </a:lnTo>
                <a:lnTo>
                  <a:pt x="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00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1650960" y="4083994"/>
            <a:ext cx="199534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8" y="0"/>
              </a:cxn>
              <a:cxn ang="0">
                <a:pos x="136" y="0"/>
              </a:cxn>
              <a:cxn ang="0">
                <a:pos x="0" y="1496"/>
              </a:cxn>
            </a:cxnLst>
            <a:rect l="0" t="0" r="r" b="b"/>
            <a:pathLst>
              <a:path w="136" h="1496">
                <a:moveTo>
                  <a:pt x="0" y="1496"/>
                </a:moveTo>
                <a:lnTo>
                  <a:pt x="68" y="0"/>
                </a:lnTo>
                <a:lnTo>
                  <a:pt x="13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2A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650961" y="4083994"/>
            <a:ext cx="298503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6" y="0"/>
              </a:cxn>
              <a:cxn ang="0">
                <a:pos x="204" y="0"/>
              </a:cxn>
              <a:cxn ang="0">
                <a:pos x="0" y="1496"/>
              </a:cxn>
            </a:cxnLst>
            <a:rect l="0" t="0" r="r" b="b"/>
            <a:pathLst>
              <a:path w="204" h="1496">
                <a:moveTo>
                  <a:pt x="0" y="1496"/>
                </a:moveTo>
                <a:lnTo>
                  <a:pt x="136" y="0"/>
                </a:lnTo>
                <a:lnTo>
                  <a:pt x="20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5B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650960" y="4083994"/>
            <a:ext cx="397472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4" y="0"/>
              </a:cxn>
              <a:cxn ang="0">
                <a:pos x="272" y="0"/>
              </a:cxn>
              <a:cxn ang="0">
                <a:pos x="0" y="1496"/>
              </a:cxn>
            </a:cxnLst>
            <a:rect l="0" t="0" r="r" b="b"/>
            <a:pathLst>
              <a:path w="272" h="1496">
                <a:moveTo>
                  <a:pt x="0" y="1496"/>
                </a:moveTo>
                <a:lnTo>
                  <a:pt x="204" y="0"/>
                </a:lnTo>
                <a:lnTo>
                  <a:pt x="27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85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650960" y="4083994"/>
            <a:ext cx="498036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72" y="0"/>
              </a:cxn>
              <a:cxn ang="0">
                <a:pos x="340" y="0"/>
              </a:cxn>
              <a:cxn ang="0">
                <a:pos x="0" y="1496"/>
              </a:cxn>
            </a:cxnLst>
            <a:rect l="0" t="0" r="r" b="b"/>
            <a:pathLst>
              <a:path w="340" h="1496">
                <a:moveTo>
                  <a:pt x="0" y="1496"/>
                </a:moveTo>
                <a:lnTo>
                  <a:pt x="272" y="0"/>
                </a:lnTo>
                <a:lnTo>
                  <a:pt x="34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B5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1650961" y="4083994"/>
            <a:ext cx="59700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340" y="0"/>
              </a:cxn>
              <a:cxn ang="0">
                <a:pos x="408" y="0"/>
              </a:cxn>
              <a:cxn ang="0">
                <a:pos x="0" y="1496"/>
              </a:cxn>
            </a:cxnLst>
            <a:rect l="0" t="0" r="r" b="b"/>
            <a:pathLst>
              <a:path w="408" h="1496">
                <a:moveTo>
                  <a:pt x="0" y="1496"/>
                </a:moveTo>
                <a:lnTo>
                  <a:pt x="340" y="0"/>
                </a:lnTo>
                <a:lnTo>
                  <a:pt x="40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E0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650960" y="4083994"/>
            <a:ext cx="695974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08" y="0"/>
              </a:cxn>
              <a:cxn ang="0">
                <a:pos x="476" y="0"/>
              </a:cxn>
              <a:cxn ang="0">
                <a:pos x="0" y="1496"/>
              </a:cxn>
            </a:cxnLst>
            <a:rect l="0" t="0" r="r" b="b"/>
            <a:pathLst>
              <a:path w="476" h="1496">
                <a:moveTo>
                  <a:pt x="0" y="1496"/>
                </a:moveTo>
                <a:lnTo>
                  <a:pt x="408" y="0"/>
                </a:lnTo>
                <a:lnTo>
                  <a:pt x="47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8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1650961" y="4083994"/>
            <a:ext cx="82846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76" y="0"/>
              </a:cxn>
              <a:cxn ang="0">
                <a:pos x="567" y="0"/>
              </a:cxn>
              <a:cxn ang="0">
                <a:pos x="0" y="1496"/>
              </a:cxn>
            </a:cxnLst>
            <a:rect l="0" t="0" r="r" b="b"/>
            <a:pathLst>
              <a:path w="567" h="1496">
                <a:moveTo>
                  <a:pt x="0" y="1496"/>
                </a:moveTo>
                <a:lnTo>
                  <a:pt x="476" y="0"/>
                </a:lnTo>
                <a:lnTo>
                  <a:pt x="56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C8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1650960" y="4083994"/>
            <a:ext cx="96095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567" y="0"/>
              </a:cxn>
              <a:cxn ang="0">
                <a:pos x="657" y="0"/>
              </a:cxn>
              <a:cxn ang="0">
                <a:pos x="0" y="1496"/>
              </a:cxn>
            </a:cxnLst>
            <a:rect l="0" t="0" r="r" b="b"/>
            <a:pathLst>
              <a:path w="657" h="1496">
                <a:moveTo>
                  <a:pt x="0" y="1496"/>
                </a:moveTo>
                <a:lnTo>
                  <a:pt x="567" y="0"/>
                </a:lnTo>
                <a:lnTo>
                  <a:pt x="65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9D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1650961" y="4083994"/>
            <a:ext cx="109344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57" y="0"/>
              </a:cxn>
              <a:cxn ang="0">
                <a:pos x="748" y="0"/>
              </a:cxn>
              <a:cxn ang="0">
                <a:pos x="0" y="1496"/>
              </a:cxn>
            </a:cxnLst>
            <a:rect l="0" t="0" r="r" b="b"/>
            <a:pathLst>
              <a:path w="748" h="1496">
                <a:moveTo>
                  <a:pt x="0" y="1496"/>
                </a:moveTo>
                <a:lnTo>
                  <a:pt x="657" y="0"/>
                </a:lnTo>
                <a:lnTo>
                  <a:pt x="74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6D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1650960" y="4083994"/>
            <a:ext cx="1259458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748" y="0"/>
              </a:cxn>
              <a:cxn ang="0">
                <a:pos x="861" y="0"/>
              </a:cxn>
              <a:cxn ang="0">
                <a:pos x="0" y="1496"/>
              </a:cxn>
            </a:cxnLst>
            <a:rect l="0" t="0" r="r" b="b"/>
            <a:pathLst>
              <a:path w="861" h="1496">
                <a:moveTo>
                  <a:pt x="0" y="1496"/>
                </a:moveTo>
                <a:lnTo>
                  <a:pt x="748" y="0"/>
                </a:lnTo>
                <a:lnTo>
                  <a:pt x="86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43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1650960" y="4083994"/>
            <a:ext cx="1425470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861" y="0"/>
              </a:cxn>
              <a:cxn ang="0">
                <a:pos x="975" y="0"/>
              </a:cxn>
              <a:cxn ang="0">
                <a:pos x="0" y="1496"/>
              </a:cxn>
            </a:cxnLst>
            <a:rect l="0" t="0" r="r" b="b"/>
            <a:pathLst>
              <a:path w="975" h="1496">
                <a:moveTo>
                  <a:pt x="0" y="1496"/>
                </a:moveTo>
                <a:lnTo>
                  <a:pt x="861" y="0"/>
                </a:lnTo>
                <a:lnTo>
                  <a:pt x="975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12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1650960" y="4083994"/>
            <a:ext cx="1591482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975" y="0"/>
              </a:cxn>
              <a:cxn ang="0">
                <a:pos x="1088" y="0"/>
              </a:cxn>
              <a:cxn ang="0">
                <a:pos x="0" y="1496"/>
              </a:cxn>
            </a:cxnLst>
            <a:rect l="0" t="0" r="r" b="b"/>
            <a:pathLst>
              <a:path w="1088" h="1496">
                <a:moveTo>
                  <a:pt x="0" y="1496"/>
                </a:moveTo>
                <a:lnTo>
                  <a:pt x="975" y="0"/>
                </a:lnTo>
                <a:lnTo>
                  <a:pt x="108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18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1650960" y="4083994"/>
            <a:ext cx="1757494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088" y="0"/>
              </a:cxn>
              <a:cxn ang="0">
                <a:pos x="1202" y="0"/>
              </a:cxn>
              <a:cxn ang="0">
                <a:pos x="0" y="1496"/>
              </a:cxn>
            </a:cxnLst>
            <a:rect l="0" t="0" r="r" b="b"/>
            <a:pathLst>
              <a:path w="1202" h="1496">
                <a:moveTo>
                  <a:pt x="0" y="1496"/>
                </a:moveTo>
                <a:lnTo>
                  <a:pt x="1088" y="0"/>
                </a:lnTo>
                <a:lnTo>
                  <a:pt x="120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43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1650961" y="4083994"/>
            <a:ext cx="1957027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202" y="0"/>
              </a:cxn>
              <a:cxn ang="0">
                <a:pos x="1338" y="0"/>
              </a:cxn>
              <a:cxn ang="0">
                <a:pos x="0" y="1496"/>
              </a:cxn>
            </a:cxnLst>
            <a:rect l="0" t="0" r="r" b="b"/>
            <a:pathLst>
              <a:path w="1338" h="1496">
                <a:moveTo>
                  <a:pt x="0" y="1496"/>
                </a:moveTo>
                <a:lnTo>
                  <a:pt x="1202" y="0"/>
                </a:lnTo>
                <a:lnTo>
                  <a:pt x="133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73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1650961" y="4083994"/>
            <a:ext cx="215496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38" y="0"/>
              </a:cxn>
              <a:cxn ang="0">
                <a:pos x="1474" y="0"/>
              </a:cxn>
              <a:cxn ang="0">
                <a:pos x="0" y="1496"/>
              </a:cxn>
            </a:cxnLst>
            <a:rect l="0" t="0" r="r" b="b"/>
            <a:pathLst>
              <a:path w="1474" h="1496">
                <a:moveTo>
                  <a:pt x="0" y="1496"/>
                </a:moveTo>
                <a:lnTo>
                  <a:pt x="1338" y="0"/>
                </a:lnTo>
                <a:lnTo>
                  <a:pt x="147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9D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1650961" y="4083994"/>
            <a:ext cx="235449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474" y="0"/>
              </a:cxn>
              <a:cxn ang="0">
                <a:pos x="1610" y="0"/>
              </a:cxn>
              <a:cxn ang="0">
                <a:pos x="0" y="1496"/>
              </a:cxn>
            </a:cxnLst>
            <a:rect l="0" t="0" r="r" b="b"/>
            <a:pathLst>
              <a:path w="1610" h="1496">
                <a:moveTo>
                  <a:pt x="0" y="1496"/>
                </a:moveTo>
                <a:lnTo>
                  <a:pt x="1474" y="0"/>
                </a:lnTo>
                <a:lnTo>
                  <a:pt x="161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C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650961" y="4083994"/>
            <a:ext cx="2520511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610" y="0"/>
              </a:cxn>
              <a:cxn ang="0">
                <a:pos x="1723" y="0"/>
              </a:cxn>
              <a:cxn ang="0">
                <a:pos x="0" y="1496"/>
              </a:cxn>
            </a:cxnLst>
            <a:rect l="0" t="0" r="r" b="b"/>
            <a:pathLst>
              <a:path w="1723" h="1496">
                <a:moveTo>
                  <a:pt x="0" y="1496"/>
                </a:moveTo>
                <a:lnTo>
                  <a:pt x="1610" y="0"/>
                </a:lnTo>
                <a:lnTo>
                  <a:pt x="172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F8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1650961" y="4083994"/>
            <a:ext cx="2686523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723" y="0"/>
              </a:cxn>
              <a:cxn ang="0">
                <a:pos x="1837" y="0"/>
              </a:cxn>
              <a:cxn ang="0">
                <a:pos x="0" y="1496"/>
              </a:cxn>
            </a:cxnLst>
            <a:rect l="0" t="0" r="r" b="b"/>
            <a:pathLst>
              <a:path w="1837" h="1496">
                <a:moveTo>
                  <a:pt x="0" y="1496"/>
                </a:moveTo>
                <a:lnTo>
                  <a:pt x="1723" y="0"/>
                </a:lnTo>
                <a:lnTo>
                  <a:pt x="183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E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1650961" y="4083994"/>
            <a:ext cx="285253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837" y="0"/>
              </a:cxn>
              <a:cxn ang="0">
                <a:pos x="1950" y="0"/>
              </a:cxn>
              <a:cxn ang="0">
                <a:pos x="0" y="1496"/>
              </a:cxn>
            </a:cxnLst>
            <a:rect l="0" t="0" r="r" b="b"/>
            <a:pathLst>
              <a:path w="1950" h="1496">
                <a:moveTo>
                  <a:pt x="0" y="1496"/>
                </a:moveTo>
                <a:lnTo>
                  <a:pt x="1837" y="0"/>
                </a:lnTo>
                <a:lnTo>
                  <a:pt x="195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AF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1650960" y="4083994"/>
            <a:ext cx="3016950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950" y="0"/>
              </a:cxn>
              <a:cxn ang="0">
                <a:pos x="2063" y="0"/>
              </a:cxn>
              <a:cxn ang="0">
                <a:pos x="0" y="1496"/>
              </a:cxn>
            </a:cxnLst>
            <a:rect l="0" t="0" r="r" b="b"/>
            <a:pathLst>
              <a:path w="2063" h="1496">
                <a:moveTo>
                  <a:pt x="0" y="1496"/>
                </a:moveTo>
                <a:lnTo>
                  <a:pt x="1950" y="0"/>
                </a:lnTo>
                <a:lnTo>
                  <a:pt x="206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85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1650961" y="4083994"/>
            <a:ext cx="318455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63" y="0"/>
              </a:cxn>
              <a:cxn ang="0">
                <a:pos x="2177" y="0"/>
              </a:cxn>
              <a:cxn ang="0">
                <a:pos x="0" y="1496"/>
              </a:cxn>
            </a:cxnLst>
            <a:rect l="0" t="0" r="r" b="b"/>
            <a:pathLst>
              <a:path w="2177" h="1496">
                <a:moveTo>
                  <a:pt x="0" y="1496"/>
                </a:moveTo>
                <a:lnTo>
                  <a:pt x="2063" y="0"/>
                </a:lnTo>
                <a:lnTo>
                  <a:pt x="217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55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1650961" y="4083994"/>
            <a:ext cx="334897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177" y="0"/>
              </a:cxn>
              <a:cxn ang="0">
                <a:pos x="2290" y="0"/>
              </a:cxn>
              <a:cxn ang="0">
                <a:pos x="0" y="1496"/>
              </a:cxn>
            </a:cxnLst>
            <a:rect l="0" t="0" r="r" b="b"/>
            <a:pathLst>
              <a:path w="2290" h="1496">
                <a:moveTo>
                  <a:pt x="0" y="1496"/>
                </a:moveTo>
                <a:lnTo>
                  <a:pt x="2177" y="0"/>
                </a:lnTo>
                <a:lnTo>
                  <a:pt x="22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2A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1650961" y="4083994"/>
            <a:ext cx="354850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290" y="0"/>
              </a:cxn>
              <a:cxn ang="0">
                <a:pos x="2426" y="0"/>
              </a:cxn>
              <a:cxn ang="0">
                <a:pos x="0" y="1496"/>
              </a:cxn>
            </a:cxnLst>
            <a:rect l="0" t="0" r="r" b="b"/>
            <a:pathLst>
              <a:path w="2426" h="1496">
                <a:moveTo>
                  <a:pt x="0" y="1496"/>
                </a:moveTo>
                <a:lnTo>
                  <a:pt x="2290" y="0"/>
                </a:lnTo>
                <a:lnTo>
                  <a:pt x="242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0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1650960" y="4083994"/>
            <a:ext cx="3746446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426" y="0"/>
              </a:cxn>
              <a:cxn ang="0">
                <a:pos x="2562" y="0"/>
              </a:cxn>
              <a:cxn ang="0">
                <a:pos x="0" y="1496"/>
              </a:cxn>
            </a:cxnLst>
            <a:rect l="0" t="0" r="r" b="b"/>
            <a:pathLst>
              <a:path w="2562" h="1496">
                <a:moveTo>
                  <a:pt x="0" y="1496"/>
                </a:moveTo>
                <a:lnTo>
                  <a:pt x="2426" y="0"/>
                </a:lnTo>
                <a:lnTo>
                  <a:pt x="256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300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1650961" y="4083994"/>
            <a:ext cx="394597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562" y="0"/>
              </a:cxn>
              <a:cxn ang="0">
                <a:pos x="2698" y="0"/>
              </a:cxn>
              <a:cxn ang="0">
                <a:pos x="0" y="1496"/>
              </a:cxn>
            </a:cxnLst>
            <a:rect l="0" t="0" r="r" b="b"/>
            <a:pathLst>
              <a:path w="2698" h="1496">
                <a:moveTo>
                  <a:pt x="0" y="1496"/>
                </a:moveTo>
                <a:lnTo>
                  <a:pt x="2562" y="0"/>
                </a:lnTo>
                <a:lnTo>
                  <a:pt x="269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5B0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650961" y="4083994"/>
            <a:ext cx="4143917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698" y="0"/>
              </a:cxn>
              <a:cxn ang="0">
                <a:pos x="2834" y="0"/>
              </a:cxn>
              <a:cxn ang="0">
                <a:pos x="0" y="1496"/>
              </a:cxn>
            </a:cxnLst>
            <a:rect l="0" t="0" r="r" b="b"/>
            <a:pathLst>
              <a:path w="2834" h="1496">
                <a:moveTo>
                  <a:pt x="0" y="1496"/>
                </a:moveTo>
                <a:lnTo>
                  <a:pt x="2698" y="0"/>
                </a:lnTo>
                <a:lnTo>
                  <a:pt x="283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8B0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1650961" y="4083994"/>
            <a:ext cx="4345047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834" y="0"/>
              </a:cxn>
              <a:cxn ang="0">
                <a:pos x="2971" y="0"/>
              </a:cxn>
              <a:cxn ang="0">
                <a:pos x="0" y="1496"/>
              </a:cxn>
            </a:cxnLst>
            <a:rect l="0" t="0" r="r" b="b"/>
            <a:pathLst>
              <a:path w="2971" h="1496">
                <a:moveTo>
                  <a:pt x="0" y="1496"/>
                </a:moveTo>
                <a:lnTo>
                  <a:pt x="2834" y="0"/>
                </a:lnTo>
                <a:lnTo>
                  <a:pt x="297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B50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34" name="Text Box 50"/>
          <p:cNvSpPr txBox="1">
            <a:spLocks noChangeArrowheads="1"/>
          </p:cNvSpPr>
          <p:nvPr/>
        </p:nvSpPr>
        <p:spPr bwMode="auto">
          <a:xfrm>
            <a:off x="392074" y="2221831"/>
            <a:ext cx="1331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/>
              <a:t>distance</a:t>
            </a:r>
            <a:endParaRPr lang="en-US" sz="2000" dirty="0"/>
          </a:p>
        </p:txBody>
      </p:sp>
      <p:sp>
        <p:nvSpPr>
          <p:cNvPr id="35" name="Text Box 51"/>
          <p:cNvSpPr txBox="1">
            <a:spLocks noChangeArrowheads="1"/>
          </p:cNvSpPr>
          <p:nvPr/>
        </p:nvSpPr>
        <p:spPr bwMode="auto">
          <a:xfrm>
            <a:off x="7026246" y="6387458"/>
            <a:ext cx="1331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/>
              <a:t>time</a:t>
            </a:r>
            <a:endParaRPr lang="en-US" sz="2000" dirty="0"/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1030240" y="4083994"/>
            <a:ext cx="1752624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Text Box 51"/>
          <p:cNvSpPr txBox="1">
            <a:spLocks noChangeArrowheads="1"/>
          </p:cNvSpPr>
          <p:nvPr/>
        </p:nvSpPr>
        <p:spPr bwMode="auto">
          <a:xfrm>
            <a:off x="6580215" y="3864916"/>
            <a:ext cx="1331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chopper</a:t>
            </a:r>
          </a:p>
        </p:txBody>
      </p:sp>
      <p:sp>
        <p:nvSpPr>
          <p:cNvPr id="38" name="Text Box 51"/>
          <p:cNvSpPr txBox="1">
            <a:spLocks noChangeArrowheads="1"/>
          </p:cNvSpPr>
          <p:nvPr/>
        </p:nvSpPr>
        <p:spPr bwMode="auto">
          <a:xfrm>
            <a:off x="6361137" y="2537476"/>
            <a:ext cx="1331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/>
              <a:t>detector</a:t>
            </a:r>
            <a:endParaRPr lang="en-US" sz="2000" dirty="0"/>
          </a:p>
        </p:txBody>
      </p:sp>
      <p:cxnSp>
        <p:nvCxnSpPr>
          <p:cNvPr id="46" name="Straight Connector 45"/>
          <p:cNvCxnSpPr/>
          <p:nvPr/>
        </p:nvCxnSpPr>
        <p:spPr bwMode="auto">
          <a:xfrm>
            <a:off x="1066753" y="2877477"/>
            <a:ext cx="6608853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/>
          <p:nvPr/>
        </p:nvCxnSpPr>
        <p:spPr bwMode="auto">
          <a:xfrm>
            <a:off x="1049308" y="3903017"/>
            <a:ext cx="5549976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49" name="Text Box 51"/>
          <p:cNvSpPr txBox="1">
            <a:spLocks noChangeArrowheads="1"/>
          </p:cNvSpPr>
          <p:nvPr/>
        </p:nvSpPr>
        <p:spPr bwMode="auto">
          <a:xfrm>
            <a:off x="6580215" y="3649361"/>
            <a:ext cx="1331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/>
              <a:t>sample</a:t>
            </a:r>
            <a:endParaRPr lang="en-US" sz="2000" dirty="0"/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2892402" y="4083994"/>
            <a:ext cx="3651300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rot="5400000">
            <a:off x="2728863" y="4101481"/>
            <a:ext cx="108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rot="5400000">
            <a:off x="2838402" y="4101481"/>
            <a:ext cx="108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Parallelogram 55"/>
          <p:cNvSpPr/>
          <p:nvPr/>
        </p:nvSpPr>
        <p:spPr bwMode="auto">
          <a:xfrm>
            <a:off x="2928915" y="2879065"/>
            <a:ext cx="146052" cy="1022364"/>
          </a:xfrm>
          <a:prstGeom prst="parallelogram">
            <a:avLst>
              <a:gd name="adj" fmla="val 62681"/>
            </a:avLst>
          </a:prstGeom>
          <a:solidFill>
            <a:srgbClr val="FE5B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57" name="Parallelogram 56"/>
          <p:cNvSpPr/>
          <p:nvPr/>
        </p:nvSpPr>
        <p:spPr bwMode="auto">
          <a:xfrm>
            <a:off x="2928915" y="2879065"/>
            <a:ext cx="401644" cy="1022364"/>
          </a:xfrm>
          <a:prstGeom prst="parallelogram">
            <a:avLst>
              <a:gd name="adj" fmla="val 83920"/>
            </a:avLst>
          </a:prstGeom>
          <a:solidFill>
            <a:srgbClr val="9D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58" name="Parallelogram 57"/>
          <p:cNvSpPr/>
          <p:nvPr/>
        </p:nvSpPr>
        <p:spPr bwMode="auto">
          <a:xfrm>
            <a:off x="2928915" y="2879065"/>
            <a:ext cx="620720" cy="1022364"/>
          </a:xfrm>
          <a:prstGeom prst="parallelogram">
            <a:avLst>
              <a:gd name="adj" fmla="val 90785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59" name="Parallelogram 58"/>
          <p:cNvSpPr/>
          <p:nvPr/>
        </p:nvSpPr>
        <p:spPr bwMode="auto">
          <a:xfrm>
            <a:off x="2928916" y="2879065"/>
            <a:ext cx="1204929" cy="1022364"/>
          </a:xfrm>
          <a:prstGeom prst="parallelogram">
            <a:avLst>
              <a:gd name="adj" fmla="val 110350"/>
            </a:avLst>
          </a:prstGeom>
          <a:solidFill>
            <a:srgbClr val="00E0F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60" name="Parallelogram 59"/>
          <p:cNvSpPr/>
          <p:nvPr/>
        </p:nvSpPr>
        <p:spPr bwMode="auto">
          <a:xfrm>
            <a:off x="2928915" y="2879065"/>
            <a:ext cx="1752624" cy="1022364"/>
          </a:xfrm>
          <a:prstGeom prst="parallelogram">
            <a:avLst>
              <a:gd name="adj" fmla="val 161591"/>
            </a:avLst>
          </a:prstGeom>
          <a:solidFill>
            <a:srgbClr val="3000F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 rot="5400000">
            <a:off x="1596960" y="6401800"/>
            <a:ext cx="108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Text Box 51"/>
          <p:cNvSpPr txBox="1">
            <a:spLocks noChangeArrowheads="1"/>
          </p:cNvSpPr>
          <p:nvPr/>
        </p:nvSpPr>
        <p:spPr bwMode="auto">
          <a:xfrm>
            <a:off x="1504909" y="6457340"/>
            <a:ext cx="438156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/>
              <a:t>0</a:t>
            </a:r>
            <a:endParaRPr lang="en-US" sz="2000" dirty="0"/>
          </a:p>
        </p:txBody>
      </p:sp>
      <p:sp>
        <p:nvSpPr>
          <p:cNvPr id="65" name="TextBox 64"/>
          <p:cNvSpPr txBox="1"/>
          <p:nvPr/>
        </p:nvSpPr>
        <p:spPr>
          <a:xfrm>
            <a:off x="1541422" y="1345520"/>
            <a:ext cx="6150434" cy="120032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l"/>
            <a:r>
              <a:rPr lang="en-GB" sz="2400" dirty="0"/>
              <a:t>Direct geometry: </a:t>
            </a:r>
          </a:p>
          <a:p>
            <a:pPr algn="l"/>
            <a:r>
              <a:rPr lang="en-GB" sz="2400" dirty="0"/>
              <a:t>	fix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GB" sz="2400" i="1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400" dirty="0"/>
              <a:t> by chopper phasing</a:t>
            </a:r>
          </a:p>
          <a:p>
            <a:pPr algn="l"/>
            <a:r>
              <a:rPr lang="en-GB" sz="2400" dirty="0"/>
              <a:t>	scan through </a:t>
            </a:r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GB" sz="2400" i="1" baseline="-25000" dirty="0" err="1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GB" sz="2400" dirty="0"/>
              <a:t> by time-of-flight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Chopper Spectrometers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70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ermi-Chopp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7"/>
          <a:stretch/>
        </p:blipFill>
        <p:spPr>
          <a:xfrm>
            <a:off x="200521" y="3571028"/>
            <a:ext cx="2216038" cy="322013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9543" y="4301488"/>
            <a:ext cx="3432222" cy="255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4"/>
          <a:srcRect r="18466"/>
          <a:stretch/>
        </p:blipFill>
        <p:spPr bwMode="auto">
          <a:xfrm>
            <a:off x="6831611" y="2167443"/>
            <a:ext cx="2312389" cy="2124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118804" y="1442698"/>
            <a:ext cx="2598154" cy="525142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2800" u="sng" dirty="0"/>
              <a:t>Disk choppers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9519" y="1420240"/>
            <a:ext cx="2446371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2800" u="sng" dirty="0"/>
              <a:t>Fermi choppers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8714986" y="2174088"/>
            <a:ext cx="352626" cy="24160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000">
              <a:latin typeface="Arial Unicode MS" pitchFamily="34" charset="-128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485201" y="2165246"/>
            <a:ext cx="1561685" cy="101565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GB" sz="2400" dirty="0"/>
              <a:t>&lt; 300 Hz</a:t>
            </a:r>
          </a:p>
          <a:p>
            <a:pPr>
              <a:spcBef>
                <a:spcPct val="50000"/>
              </a:spcBef>
            </a:pPr>
            <a:r>
              <a:rPr lang="el-GR" sz="2400" i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GB" sz="2400" dirty="0">
                <a:cs typeface="Arial" pitchFamily="34" charset="0"/>
              </a:rPr>
              <a:t>&gt; 10</a:t>
            </a:r>
            <a:r>
              <a:rPr lang="el-GR" sz="2400" dirty="0">
                <a:cs typeface="Arial" pitchFamily="34" charset="0"/>
              </a:rPr>
              <a:t>μ</a:t>
            </a:r>
            <a:r>
              <a:rPr lang="en-GB" sz="2400" dirty="0">
                <a:cs typeface="Arial" pitchFamily="34" charset="0"/>
              </a:rPr>
              <a:t>s</a:t>
            </a:r>
            <a:endParaRPr lang="el-GR" sz="2400" dirty="0">
              <a:cs typeface="Arial" pitchFamily="34" charset="0"/>
            </a:endParaRPr>
          </a:p>
        </p:txBody>
      </p:sp>
      <p:grpSp>
        <p:nvGrpSpPr>
          <p:cNvPr id="11" name="Group 28"/>
          <p:cNvGrpSpPr/>
          <p:nvPr/>
        </p:nvGrpSpPr>
        <p:grpSpPr>
          <a:xfrm>
            <a:off x="2029996" y="2432344"/>
            <a:ext cx="912824" cy="1168416"/>
            <a:chOff x="1906552" y="3465512"/>
            <a:chExt cx="912824" cy="1168416"/>
          </a:xfrm>
        </p:grpSpPr>
        <p:sp>
          <p:nvSpPr>
            <p:cNvPr id="13" name="Parallelogram 12"/>
            <p:cNvSpPr/>
            <p:nvPr/>
          </p:nvSpPr>
          <p:spPr bwMode="auto">
            <a:xfrm rot="16200000" flipV="1">
              <a:off x="1742243" y="3629821"/>
              <a:ext cx="839799" cy="511182"/>
            </a:xfrm>
            <a:prstGeom prst="parallelogram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3" eaLnBrk="0" hangingPunct="0"/>
              <a:endParaRPr lang="en-GB" sz="2000">
                <a:latin typeface="Arial Unicode MS" pitchFamily="34" charset="-128"/>
              </a:endParaRPr>
            </a:p>
          </p:txBody>
        </p:sp>
        <p:sp>
          <p:nvSpPr>
            <p:cNvPr id="14" name="Parallelogram 13"/>
            <p:cNvSpPr/>
            <p:nvPr/>
          </p:nvSpPr>
          <p:spPr bwMode="auto">
            <a:xfrm rot="16200000" flipV="1">
              <a:off x="1799620" y="3676766"/>
              <a:ext cx="839799" cy="511182"/>
            </a:xfrm>
            <a:prstGeom prst="parallelogram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3" eaLnBrk="0" hangingPunct="0"/>
              <a:endParaRPr lang="en-GB" sz="2000">
                <a:latin typeface="Arial Unicode MS" pitchFamily="34" charset="-128"/>
              </a:endParaRPr>
            </a:p>
          </p:txBody>
        </p:sp>
        <p:sp>
          <p:nvSpPr>
            <p:cNvPr id="15" name="Parallelogram 14"/>
            <p:cNvSpPr/>
            <p:nvPr/>
          </p:nvSpPr>
          <p:spPr bwMode="auto">
            <a:xfrm rot="16200000" flipV="1">
              <a:off x="1856997" y="3723711"/>
              <a:ext cx="839799" cy="511182"/>
            </a:xfrm>
            <a:prstGeom prst="parallelogram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3" eaLnBrk="0" hangingPunct="0"/>
              <a:endParaRPr lang="en-GB" sz="2000">
                <a:latin typeface="Arial Unicode MS" pitchFamily="34" charset="-128"/>
              </a:endParaRPr>
            </a:p>
          </p:txBody>
        </p:sp>
        <p:sp>
          <p:nvSpPr>
            <p:cNvPr id="16" name="Parallelogram 15"/>
            <p:cNvSpPr/>
            <p:nvPr/>
          </p:nvSpPr>
          <p:spPr bwMode="auto">
            <a:xfrm rot="16200000" flipV="1">
              <a:off x="1914374" y="3770656"/>
              <a:ext cx="839799" cy="511182"/>
            </a:xfrm>
            <a:prstGeom prst="parallelogram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3" eaLnBrk="0" hangingPunct="0"/>
              <a:endParaRPr lang="en-GB" sz="2000">
                <a:latin typeface="Arial Unicode MS" pitchFamily="34" charset="-128"/>
              </a:endParaRPr>
            </a:p>
          </p:txBody>
        </p:sp>
        <p:sp>
          <p:nvSpPr>
            <p:cNvPr id="17" name="Parallelogram 16"/>
            <p:cNvSpPr/>
            <p:nvPr/>
          </p:nvSpPr>
          <p:spPr bwMode="auto">
            <a:xfrm rot="16200000" flipV="1">
              <a:off x="1971751" y="3817601"/>
              <a:ext cx="839799" cy="511182"/>
            </a:xfrm>
            <a:prstGeom prst="parallelogram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3" eaLnBrk="0" hangingPunct="0"/>
              <a:endParaRPr lang="en-GB" sz="2000">
                <a:latin typeface="Arial Unicode MS" pitchFamily="34" charset="-128"/>
              </a:endParaRPr>
            </a:p>
          </p:txBody>
        </p:sp>
        <p:sp>
          <p:nvSpPr>
            <p:cNvPr id="18" name="Parallelogram 17"/>
            <p:cNvSpPr/>
            <p:nvPr/>
          </p:nvSpPr>
          <p:spPr bwMode="auto">
            <a:xfrm rot="16200000" flipV="1">
              <a:off x="2029128" y="3864546"/>
              <a:ext cx="839799" cy="511182"/>
            </a:xfrm>
            <a:prstGeom prst="parallelogram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3" eaLnBrk="0" hangingPunct="0"/>
              <a:endParaRPr lang="en-GB" sz="2000">
                <a:latin typeface="Arial Unicode MS" pitchFamily="34" charset="-128"/>
              </a:endParaRPr>
            </a:p>
          </p:txBody>
        </p:sp>
        <p:sp>
          <p:nvSpPr>
            <p:cNvPr id="19" name="Parallelogram 18"/>
            <p:cNvSpPr/>
            <p:nvPr/>
          </p:nvSpPr>
          <p:spPr bwMode="auto">
            <a:xfrm rot="16200000" flipV="1">
              <a:off x="2086505" y="3911491"/>
              <a:ext cx="839799" cy="511182"/>
            </a:xfrm>
            <a:prstGeom prst="parallelogram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3" eaLnBrk="0" hangingPunct="0"/>
              <a:endParaRPr lang="en-GB" sz="2000">
                <a:latin typeface="Arial Unicode MS" pitchFamily="34" charset="-128"/>
              </a:endParaRPr>
            </a:p>
          </p:txBody>
        </p:sp>
        <p:sp>
          <p:nvSpPr>
            <p:cNvPr id="20" name="Parallelogram 19"/>
            <p:cNvSpPr/>
            <p:nvPr/>
          </p:nvSpPr>
          <p:spPr bwMode="auto">
            <a:xfrm rot="16200000" flipV="1">
              <a:off x="2143885" y="3958438"/>
              <a:ext cx="839799" cy="511182"/>
            </a:xfrm>
            <a:prstGeom prst="parallelogram">
              <a:avLst/>
            </a:prstGeom>
            <a:solidFill>
              <a:srgbClr val="0070C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53" eaLnBrk="0" hangingPunct="0"/>
              <a:endParaRPr lang="en-GB" sz="2000">
                <a:latin typeface="Arial Unicode MS" pitchFamily="34" charset="-128"/>
              </a:endParaRPr>
            </a:p>
          </p:txBody>
        </p:sp>
      </p:grpSp>
      <p:sp>
        <p:nvSpPr>
          <p:cNvPr id="21" name="Right Arrow 20"/>
          <p:cNvSpPr/>
          <p:nvPr/>
        </p:nvSpPr>
        <p:spPr bwMode="auto">
          <a:xfrm rot="20718988" flipH="1">
            <a:off x="3036627" y="2479407"/>
            <a:ext cx="1277955" cy="328617"/>
          </a:xfrm>
          <a:prstGeom prst="rightArrow">
            <a:avLst/>
          </a:prstGeom>
          <a:solidFill>
            <a:srgbClr val="FE5B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000">
              <a:latin typeface="Arial Unicode MS" pitchFamily="34" charset="-128"/>
            </a:endParaRPr>
          </a:p>
        </p:txBody>
      </p:sp>
      <p:sp>
        <p:nvSpPr>
          <p:cNvPr id="22" name="Right Arrow 21"/>
          <p:cNvSpPr/>
          <p:nvPr/>
        </p:nvSpPr>
        <p:spPr bwMode="auto">
          <a:xfrm rot="20718988" flipH="1">
            <a:off x="738135" y="3114305"/>
            <a:ext cx="1166090" cy="328617"/>
          </a:xfrm>
          <a:prstGeom prst="rightArrow">
            <a:avLst/>
          </a:prstGeom>
          <a:solidFill>
            <a:srgbClr val="FE5B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000">
              <a:latin typeface="Arial Unicode MS" pitchFamily="34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 rot="20677231">
            <a:off x="1026797" y="3085881"/>
            <a:ext cx="99463" cy="43331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000">
              <a:latin typeface="Arial Unicode MS" pitchFamily="34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 rot="20677231">
            <a:off x="1200234" y="3051651"/>
            <a:ext cx="99463" cy="43331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000">
              <a:latin typeface="Arial Unicode MS" pitchFamily="34" charset="-128"/>
            </a:endParaRPr>
          </a:p>
        </p:txBody>
      </p:sp>
      <p:sp>
        <p:nvSpPr>
          <p:cNvPr id="25" name="Rectangle 24"/>
          <p:cNvSpPr/>
          <p:nvPr/>
        </p:nvSpPr>
        <p:spPr bwMode="auto">
          <a:xfrm rot="20677231">
            <a:off x="1720545" y="2948958"/>
            <a:ext cx="99463" cy="43331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000">
              <a:latin typeface="Arial Unicode MS" pitchFamily="34" charset="-128"/>
            </a:endParaRPr>
          </a:p>
        </p:txBody>
      </p:sp>
      <p:sp>
        <p:nvSpPr>
          <p:cNvPr id="26" name="Rectangle 25"/>
          <p:cNvSpPr/>
          <p:nvPr/>
        </p:nvSpPr>
        <p:spPr bwMode="auto">
          <a:xfrm rot="20677231">
            <a:off x="1373671" y="3017420"/>
            <a:ext cx="99463" cy="43331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000">
              <a:latin typeface="Arial Unicode MS" pitchFamily="34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 rot="20677231">
            <a:off x="1547108" y="2983189"/>
            <a:ext cx="99463" cy="433317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000">
              <a:latin typeface="Arial Unicode MS" pitchFamily="34" charset="-128"/>
            </a:endParaRPr>
          </a:p>
        </p:txBody>
      </p:sp>
      <p:sp>
        <p:nvSpPr>
          <p:cNvPr id="28" name="Arc 27"/>
          <p:cNvSpPr/>
          <p:nvPr/>
        </p:nvSpPr>
        <p:spPr bwMode="auto">
          <a:xfrm>
            <a:off x="2029996" y="2067215"/>
            <a:ext cx="912825" cy="328617"/>
          </a:xfrm>
          <a:prstGeom prst="arc">
            <a:avLst>
              <a:gd name="adj1" fmla="val 20441616"/>
              <a:gd name="adj2" fmla="val 1192137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000">
              <a:latin typeface="Arial Unicode MS" pitchFamily="34" charset="-128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 rot="5400000">
            <a:off x="2126407" y="2291422"/>
            <a:ext cx="7200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5400000">
            <a:off x="2306407" y="3780760"/>
            <a:ext cx="3600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6954" y="2004448"/>
            <a:ext cx="1752624" cy="101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f </a:t>
            </a:r>
            <a:r>
              <a:rPr lang="en-GB" sz="2400" dirty="0"/>
              <a:t>&lt; 600 Hz</a:t>
            </a:r>
          </a:p>
          <a:p>
            <a:pPr>
              <a:spcBef>
                <a:spcPct val="50000"/>
              </a:spcBef>
            </a:pPr>
            <a:r>
              <a:rPr lang="el-GR" sz="2400" i="1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t </a:t>
            </a:r>
            <a:r>
              <a:rPr lang="en-GB" sz="2400" dirty="0">
                <a:cs typeface="Arial" pitchFamily="34" charset="0"/>
              </a:rPr>
              <a:t>&gt; 1</a:t>
            </a:r>
            <a:r>
              <a:rPr lang="el-GR" sz="2400" dirty="0">
                <a:cs typeface="Arial" pitchFamily="34" charset="0"/>
              </a:rPr>
              <a:t>μ</a:t>
            </a:r>
            <a:r>
              <a:rPr lang="en-GB" sz="2400" dirty="0">
                <a:cs typeface="Arial" pitchFamily="34" charset="0"/>
              </a:rPr>
              <a:t>s</a:t>
            </a:r>
            <a:endParaRPr lang="el-GR" sz="2400" dirty="0">
              <a:cs typeface="Arial" pitchFamily="34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Choppers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 bwMode="auto">
          <a:xfrm>
            <a:off x="8781448" y="4026069"/>
            <a:ext cx="352626" cy="24160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000">
              <a:latin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1336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70357" y="3043785"/>
            <a:ext cx="4878976" cy="3832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441" y="3808928"/>
            <a:ext cx="4127229" cy="25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01627" y="1479481"/>
            <a:ext cx="8337574" cy="1467018"/>
          </a:xfrm>
          <a:prstGeom prst="rect">
            <a:avLst/>
          </a:prstGeom>
        </p:spPr>
        <p:txBody>
          <a:bodyPr vert="horz" lIns="91421" tIns="45711" rIns="91421" bIns="45711" rtlCol="0">
            <a:normAutofit fontScale="77500" lnSpcReduction="20000"/>
          </a:bodyPr>
          <a:lstStyle/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/>
              <a:t>General-Purpose Spectrometers</a:t>
            </a:r>
          </a:p>
          <a:p>
            <a:pPr marL="1064207" lvl="2" indent="-285692" defTabSz="457106">
              <a:spcBef>
                <a:spcPct val="20000"/>
              </a:spcBef>
              <a:buFont typeface="Arial"/>
              <a:buChar char="–"/>
            </a:pPr>
            <a:r>
              <a:rPr lang="en-US" sz="2800" dirty="0">
                <a:ea typeface="ヒラギノ角ゴ ProN W3"/>
                <a:cs typeface="ヒラギノ角ゴ ProN W3"/>
              </a:rPr>
              <a:t>Incident energy ranges from 1meV to 1eV</a:t>
            </a:r>
          </a:p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/>
              <a:t>Huge position-sensitive detector arrays</a:t>
            </a:r>
          </a:p>
          <a:p>
            <a:pPr marL="1064207" lvl="2" indent="-285692" defTabSz="457106">
              <a:spcBef>
                <a:spcPct val="20000"/>
              </a:spcBef>
              <a:buFont typeface="Arial"/>
              <a:buChar char="–"/>
            </a:pPr>
            <a:r>
              <a:rPr lang="en-US" sz="2800" dirty="0">
                <a:ea typeface="ヒラギノ角ゴ ProN W3"/>
                <a:cs typeface="ヒラギノ角ゴ ProN W3"/>
              </a:rPr>
              <a:t>Single-crystal samples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Chopper Spectrometers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4191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IN5_claisse"/>
          <p:cNvPicPr>
            <a:picLocks noChangeAspect="1" noChangeArrowheads="1"/>
          </p:cNvPicPr>
          <p:nvPr/>
        </p:nvPicPr>
        <p:blipFill>
          <a:blip r:embed="rId2" cstate="print"/>
          <a:srcRect r="11981"/>
          <a:stretch>
            <a:fillRect/>
          </a:stretch>
        </p:blipFill>
        <p:spPr bwMode="auto">
          <a:xfrm>
            <a:off x="80901" y="3513235"/>
            <a:ext cx="4373564" cy="3306762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638397" y="1439847"/>
            <a:ext cx="3429134" cy="1908211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pPr algn="ctr"/>
            <a:r>
              <a:rPr lang="en-US" u="sng" baseline="30000" dirty="0" smtClean="0">
                <a:cs typeface="Arial" pitchFamily="34" charset="0"/>
              </a:rPr>
              <a:t>3</a:t>
            </a:r>
            <a:r>
              <a:rPr lang="en-US" u="sng" dirty="0" smtClean="0">
                <a:cs typeface="Arial" pitchFamily="34" charset="0"/>
              </a:rPr>
              <a:t>He gas tubes</a:t>
            </a:r>
          </a:p>
          <a:p>
            <a:r>
              <a:rPr lang="en-US" sz="2000" dirty="0">
                <a:cs typeface="Arial" pitchFamily="34" charset="0"/>
              </a:rPr>
              <a:t>n + </a:t>
            </a:r>
            <a:r>
              <a:rPr lang="en-US" sz="2000" baseline="30000" dirty="0">
                <a:solidFill>
                  <a:srgbClr val="FF0000"/>
                </a:solidFill>
                <a:cs typeface="Arial" pitchFamily="34" charset="0"/>
              </a:rPr>
              <a:t>3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He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baseline="30000" dirty="0">
                <a:cs typeface="Arial" pitchFamily="34" charset="0"/>
              </a:rPr>
              <a:t>3</a:t>
            </a:r>
            <a:r>
              <a:rPr lang="en-US" sz="2000" dirty="0">
                <a:cs typeface="Arial" pitchFamily="34" charset="0"/>
              </a:rPr>
              <a:t>H + </a:t>
            </a:r>
            <a:r>
              <a:rPr lang="en-US" sz="2000" baseline="30000" dirty="0">
                <a:cs typeface="Arial" pitchFamily="34" charset="0"/>
              </a:rPr>
              <a:t>1</a:t>
            </a:r>
            <a:r>
              <a:rPr lang="en-US" sz="2000" dirty="0">
                <a:cs typeface="Arial" pitchFamily="34" charset="0"/>
              </a:rPr>
              <a:t>H + 0.764 </a:t>
            </a:r>
            <a:r>
              <a:rPr lang="en-US" sz="2000" dirty="0" err="1">
                <a:cs typeface="Arial" pitchFamily="34" charset="0"/>
              </a:rPr>
              <a:t>MeV</a:t>
            </a:r>
            <a:endParaRPr lang="en-US" sz="2000" dirty="0">
              <a:cs typeface="Arial" pitchFamily="34" charset="0"/>
            </a:endParaRPr>
          </a:p>
          <a:p>
            <a:r>
              <a:rPr lang="en-GB" sz="2000" dirty="0"/>
              <a:t>&gt;1mm resolution</a:t>
            </a:r>
          </a:p>
          <a:p>
            <a:r>
              <a:rPr lang="en-GB" sz="2000" dirty="0"/>
              <a:t>High efficiency</a:t>
            </a:r>
          </a:p>
          <a:p>
            <a:r>
              <a:rPr lang="en-GB" sz="2000" dirty="0"/>
              <a:t>Low gamma-sensitivity</a:t>
            </a:r>
          </a:p>
          <a:p>
            <a:r>
              <a:rPr lang="en-GB" sz="2000" baseline="30000" dirty="0"/>
              <a:t>3</a:t>
            </a:r>
            <a:r>
              <a:rPr lang="en-GB" sz="2000" dirty="0"/>
              <a:t>He supply problem</a:t>
            </a:r>
          </a:p>
        </p:txBody>
      </p:sp>
      <p:pic>
        <p:nvPicPr>
          <p:cNvPr id="13" name="Picture 6" descr="Picture 005"/>
          <p:cNvPicPr>
            <a:picLocks noChangeAspect="1" noChangeArrowheads="1"/>
          </p:cNvPicPr>
          <p:nvPr/>
        </p:nvPicPr>
        <p:blipFill>
          <a:blip r:embed="rId3" cstate="print"/>
          <a:srcRect b="3380"/>
          <a:stretch>
            <a:fillRect/>
          </a:stretch>
        </p:blipFill>
        <p:spPr bwMode="auto">
          <a:xfrm>
            <a:off x="4535487" y="3513235"/>
            <a:ext cx="4535487" cy="328617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5092982" y="1439847"/>
            <a:ext cx="3300894" cy="1908211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pPr algn="ctr"/>
            <a:r>
              <a:rPr lang="en-US" u="sng" dirty="0" err="1" smtClean="0">
                <a:cs typeface="Arial" pitchFamily="34" charset="0"/>
              </a:rPr>
              <a:t>Scintillators</a:t>
            </a:r>
            <a:endParaRPr lang="en-US" u="sng" dirty="0" smtClean="0">
              <a:cs typeface="Arial" pitchFamily="34" charset="0"/>
            </a:endParaRPr>
          </a:p>
          <a:p>
            <a:r>
              <a:rPr lang="en-US" sz="2000" dirty="0">
                <a:cs typeface="Arial" pitchFamily="34" charset="0"/>
              </a:rPr>
              <a:t>n + </a:t>
            </a:r>
            <a:r>
              <a:rPr lang="en-US" sz="2000" baseline="30000" dirty="0">
                <a:solidFill>
                  <a:srgbClr val="FF0000"/>
                </a:solidFill>
                <a:cs typeface="Arial" pitchFamily="34" charset="0"/>
              </a:rPr>
              <a:t>6</a:t>
            </a:r>
            <a:r>
              <a:rPr lang="en-US" sz="2000" dirty="0">
                <a:solidFill>
                  <a:srgbClr val="FF0000"/>
                </a:solidFill>
                <a:cs typeface="Arial" pitchFamily="34" charset="0"/>
              </a:rPr>
              <a:t>Li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dirty="0"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baseline="30000" dirty="0">
                <a:cs typeface="Arial" pitchFamily="34" charset="0"/>
              </a:rPr>
              <a:t>4</a:t>
            </a:r>
            <a:r>
              <a:rPr lang="en-US" sz="2000" dirty="0">
                <a:cs typeface="Arial" pitchFamily="34" charset="0"/>
              </a:rPr>
              <a:t>He + </a:t>
            </a:r>
            <a:r>
              <a:rPr lang="en-US" sz="2000" baseline="30000" dirty="0">
                <a:cs typeface="Arial" pitchFamily="34" charset="0"/>
              </a:rPr>
              <a:t>3</a:t>
            </a:r>
            <a:r>
              <a:rPr lang="en-US" sz="2000" dirty="0">
                <a:cs typeface="Arial" pitchFamily="34" charset="0"/>
              </a:rPr>
              <a:t>H + 4.79 </a:t>
            </a:r>
            <a:r>
              <a:rPr lang="en-US" sz="2000" dirty="0" err="1">
                <a:cs typeface="Arial" pitchFamily="34" charset="0"/>
              </a:rPr>
              <a:t>MeV</a:t>
            </a:r>
            <a:endParaRPr lang="en-US" sz="2000" dirty="0">
              <a:cs typeface="Arial" pitchFamily="34" charset="0"/>
            </a:endParaRPr>
          </a:p>
          <a:p>
            <a:r>
              <a:rPr lang="en-US" sz="2000" dirty="0">
                <a:cs typeface="Arial" pitchFamily="34" charset="0"/>
              </a:rPr>
              <a:t>&lt;1mm resolution</a:t>
            </a:r>
          </a:p>
          <a:p>
            <a:r>
              <a:rPr lang="en-US" sz="2000" dirty="0">
                <a:cs typeface="Arial" pitchFamily="34" charset="0"/>
              </a:rPr>
              <a:t>Medium efficiency</a:t>
            </a:r>
          </a:p>
          <a:p>
            <a:r>
              <a:rPr lang="en-US" sz="2000" dirty="0">
                <a:cs typeface="Arial" pitchFamily="34" charset="0"/>
              </a:rPr>
              <a:t>Some gamma-sensitivity</a:t>
            </a:r>
          </a:p>
          <a:p>
            <a:r>
              <a:rPr lang="en-US" sz="2000" dirty="0">
                <a:cs typeface="Arial" pitchFamily="34" charset="0"/>
              </a:rPr>
              <a:t>Magnetic-field sensitivity</a:t>
            </a:r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925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78485" y="1439847"/>
            <a:ext cx="3748958" cy="1600434"/>
          </a:xfrm>
          <a:prstGeom prst="rect">
            <a:avLst/>
          </a:prstGeom>
        </p:spPr>
        <p:txBody>
          <a:bodyPr wrap="none" lIns="91435" tIns="45718" rIns="91435" bIns="45718">
            <a:spAutoFit/>
          </a:bodyPr>
          <a:lstStyle/>
          <a:p>
            <a:pPr algn="ctr"/>
            <a:r>
              <a:rPr lang="en-US" u="sng" baseline="30000" dirty="0" smtClean="0">
                <a:cs typeface="Arial" pitchFamily="34" charset="0"/>
              </a:rPr>
              <a:t>10</a:t>
            </a:r>
            <a:r>
              <a:rPr lang="en-US" u="sng" dirty="0">
                <a:cs typeface="Arial" pitchFamily="34" charset="0"/>
              </a:rPr>
              <a:t>B</a:t>
            </a:r>
            <a:r>
              <a:rPr lang="en-US" u="sng" dirty="0" smtClean="0">
                <a:cs typeface="Arial" pitchFamily="34" charset="0"/>
              </a:rPr>
              <a:t> detectors</a:t>
            </a:r>
          </a:p>
          <a:p>
            <a:r>
              <a:rPr lang="en-US" sz="2000" dirty="0">
                <a:cs typeface="Arial" pitchFamily="34" charset="0"/>
              </a:rPr>
              <a:t>n + </a:t>
            </a:r>
            <a:r>
              <a:rPr lang="en-US" sz="2000" baseline="30000" dirty="0" smtClean="0">
                <a:solidFill>
                  <a:srgbClr val="FF0000"/>
                </a:solidFill>
                <a:cs typeface="Arial" pitchFamily="34" charset="0"/>
              </a:rPr>
              <a:t>10</a:t>
            </a:r>
            <a:r>
              <a:rPr lang="en-US" sz="2000" dirty="0" smtClean="0">
                <a:solidFill>
                  <a:srgbClr val="FF0000"/>
                </a:solidFill>
                <a:cs typeface="Arial" pitchFamily="34" charset="0"/>
              </a:rPr>
              <a:t>B</a:t>
            </a:r>
            <a:r>
              <a:rPr lang="en-US" sz="2000" dirty="0" smtClean="0">
                <a:cs typeface="Arial" pitchFamily="34" charset="0"/>
              </a:rPr>
              <a:t> </a:t>
            </a:r>
            <a:r>
              <a:rPr lang="en-US" sz="2000" dirty="0"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2000" dirty="0">
                <a:cs typeface="Arial" pitchFamily="34" charset="0"/>
              </a:rPr>
              <a:t> </a:t>
            </a:r>
            <a:r>
              <a:rPr lang="en-US" sz="2000" baseline="30000" dirty="0" smtClean="0">
                <a:cs typeface="Arial" pitchFamily="34" charset="0"/>
              </a:rPr>
              <a:t>7</a:t>
            </a:r>
            <a:r>
              <a:rPr lang="en-US" sz="2000" dirty="0" smtClean="0">
                <a:cs typeface="Arial" pitchFamily="34" charset="0"/>
              </a:rPr>
              <a:t>Li </a:t>
            </a:r>
            <a:r>
              <a:rPr lang="en-US" sz="2000" dirty="0">
                <a:cs typeface="Arial" pitchFamily="34" charset="0"/>
              </a:rPr>
              <a:t>+ </a:t>
            </a:r>
            <a:r>
              <a:rPr lang="en-US" sz="2000" baseline="30000" dirty="0" smtClean="0">
                <a:cs typeface="Arial" pitchFamily="34" charset="0"/>
              </a:rPr>
              <a:t>4</a:t>
            </a:r>
            <a:r>
              <a:rPr lang="en-US" sz="2000" dirty="0" smtClean="0">
                <a:cs typeface="Arial" pitchFamily="34" charset="0"/>
              </a:rPr>
              <a:t>He </a:t>
            </a:r>
            <a:r>
              <a:rPr lang="en-US" sz="2000" dirty="0">
                <a:cs typeface="Arial" pitchFamily="34" charset="0"/>
              </a:rPr>
              <a:t>+ </a:t>
            </a:r>
            <a:r>
              <a:rPr lang="en-US" sz="2000" dirty="0" smtClean="0">
                <a:cs typeface="Arial" pitchFamily="34" charset="0"/>
              </a:rPr>
              <a:t>0.48 </a:t>
            </a:r>
            <a:r>
              <a:rPr lang="en-US" sz="2000" dirty="0">
                <a:cs typeface="Arial" pitchFamily="34" charset="0"/>
              </a:rPr>
              <a:t>MeV</a:t>
            </a:r>
          </a:p>
          <a:p>
            <a:r>
              <a:rPr lang="en-GB" sz="2000" dirty="0" smtClean="0"/>
              <a:t>massive development programme</a:t>
            </a:r>
            <a:endParaRPr lang="en-GB" sz="2000" dirty="0"/>
          </a:p>
          <a:p>
            <a:r>
              <a:rPr lang="en-GB" sz="2000" dirty="0" smtClean="0"/>
              <a:t>none yet in operation</a:t>
            </a:r>
            <a:endParaRPr lang="en-GB" sz="2000" dirty="0"/>
          </a:p>
          <a:p>
            <a:r>
              <a:rPr lang="en-GB" sz="2000" dirty="0" smtClean="0"/>
              <a:t>many different types</a:t>
            </a:r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91" y="3300167"/>
            <a:ext cx="3855176" cy="22089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212" y="4570265"/>
            <a:ext cx="4639305" cy="15464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599" y="1624058"/>
            <a:ext cx="1978019" cy="24230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341" y="1634467"/>
            <a:ext cx="2595174" cy="17301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35356" y="3508381"/>
            <a:ext cx="158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inclined blades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30964" y="5930297"/>
            <a:ext cx="21595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perpendicular blades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9843" y="5632150"/>
            <a:ext cx="3849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boron layer thickness limited to ~ 1 </a:t>
            </a:r>
            <a:r>
              <a:rPr lang="en-US" dirty="0" err="1" smtClean="0"/>
              <a:t>μm</a:t>
            </a:r>
            <a:endParaRPr lang="en-US" dirty="0" smtClean="0"/>
          </a:p>
          <a:p>
            <a:r>
              <a:rPr lang="en-US" dirty="0" smtClean="0"/>
              <a:t>		=&gt; ~ 5% efficiency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449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 bwMode="auto">
          <a:xfrm>
            <a:off x="1655791" y="3499790"/>
            <a:ext cx="4997450" cy="584200"/>
          </a:xfrm>
          <a:custGeom>
            <a:avLst/>
            <a:gdLst>
              <a:gd name="connsiteX0" fmla="*/ 6350 w 4997450"/>
              <a:gd name="connsiteY0" fmla="*/ 584200 h 584200"/>
              <a:gd name="connsiteX1" fmla="*/ 0 w 4997450"/>
              <a:gd name="connsiteY1" fmla="*/ 0 h 584200"/>
              <a:gd name="connsiteX2" fmla="*/ 4997450 w 4997450"/>
              <a:gd name="connsiteY2" fmla="*/ 0 h 584200"/>
              <a:gd name="connsiteX3" fmla="*/ 4368800 w 4997450"/>
              <a:gd name="connsiteY3" fmla="*/ 584200 h 584200"/>
              <a:gd name="connsiteX4" fmla="*/ 6350 w 4997450"/>
              <a:gd name="connsiteY4" fmla="*/ 584200 h 58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7450" h="584200">
                <a:moveTo>
                  <a:pt x="6350" y="584200"/>
                </a:moveTo>
                <a:cubicBezTo>
                  <a:pt x="4233" y="389467"/>
                  <a:pt x="2117" y="194733"/>
                  <a:pt x="0" y="0"/>
                </a:cubicBezTo>
                <a:lnTo>
                  <a:pt x="4997450" y="0"/>
                </a:lnTo>
                <a:lnTo>
                  <a:pt x="4368800" y="584200"/>
                </a:lnTo>
                <a:lnTo>
                  <a:pt x="6350" y="5842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5" name="Parallelogram 4"/>
          <p:cNvSpPr/>
          <p:nvPr/>
        </p:nvSpPr>
        <p:spPr bwMode="auto">
          <a:xfrm>
            <a:off x="2016090" y="2879066"/>
            <a:ext cx="401642" cy="620721"/>
          </a:xfrm>
          <a:prstGeom prst="parallelogram">
            <a:avLst>
              <a:gd name="adj" fmla="val 85156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1049308" y="6387457"/>
            <a:ext cx="61563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V="1">
            <a:off x="1049307" y="2607619"/>
            <a:ext cx="0" cy="37798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650961" y="4083994"/>
            <a:ext cx="9896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0" y="0"/>
              </a:cxn>
              <a:cxn ang="0">
                <a:pos x="90" y="0"/>
              </a:cxn>
              <a:cxn ang="0">
                <a:pos x="0" y="1496"/>
              </a:cxn>
            </a:cxnLst>
            <a:rect l="0" t="0" r="r" b="b"/>
            <a:pathLst>
              <a:path w="90" h="1496">
                <a:moveTo>
                  <a:pt x="0" y="1496"/>
                </a:moveTo>
                <a:lnTo>
                  <a:pt x="0" y="0"/>
                </a:lnTo>
                <a:lnTo>
                  <a:pt x="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00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650960" y="4083994"/>
            <a:ext cx="199534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8" y="0"/>
              </a:cxn>
              <a:cxn ang="0">
                <a:pos x="136" y="0"/>
              </a:cxn>
              <a:cxn ang="0">
                <a:pos x="0" y="1496"/>
              </a:cxn>
            </a:cxnLst>
            <a:rect l="0" t="0" r="r" b="b"/>
            <a:pathLst>
              <a:path w="136" h="1496">
                <a:moveTo>
                  <a:pt x="0" y="1496"/>
                </a:moveTo>
                <a:lnTo>
                  <a:pt x="68" y="0"/>
                </a:lnTo>
                <a:lnTo>
                  <a:pt x="13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2A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1650961" y="4083994"/>
            <a:ext cx="298503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6" y="0"/>
              </a:cxn>
              <a:cxn ang="0">
                <a:pos x="204" y="0"/>
              </a:cxn>
              <a:cxn ang="0">
                <a:pos x="0" y="1496"/>
              </a:cxn>
            </a:cxnLst>
            <a:rect l="0" t="0" r="r" b="b"/>
            <a:pathLst>
              <a:path w="204" h="1496">
                <a:moveTo>
                  <a:pt x="0" y="1496"/>
                </a:moveTo>
                <a:lnTo>
                  <a:pt x="136" y="0"/>
                </a:lnTo>
                <a:lnTo>
                  <a:pt x="20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5B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1650960" y="4083994"/>
            <a:ext cx="397472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4" y="0"/>
              </a:cxn>
              <a:cxn ang="0">
                <a:pos x="272" y="0"/>
              </a:cxn>
              <a:cxn ang="0">
                <a:pos x="0" y="1496"/>
              </a:cxn>
            </a:cxnLst>
            <a:rect l="0" t="0" r="r" b="b"/>
            <a:pathLst>
              <a:path w="272" h="1496">
                <a:moveTo>
                  <a:pt x="0" y="1496"/>
                </a:moveTo>
                <a:lnTo>
                  <a:pt x="204" y="0"/>
                </a:lnTo>
                <a:lnTo>
                  <a:pt x="27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85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1650960" y="4083994"/>
            <a:ext cx="498036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72" y="0"/>
              </a:cxn>
              <a:cxn ang="0">
                <a:pos x="340" y="0"/>
              </a:cxn>
              <a:cxn ang="0">
                <a:pos x="0" y="1496"/>
              </a:cxn>
            </a:cxnLst>
            <a:rect l="0" t="0" r="r" b="b"/>
            <a:pathLst>
              <a:path w="340" h="1496">
                <a:moveTo>
                  <a:pt x="0" y="1496"/>
                </a:moveTo>
                <a:lnTo>
                  <a:pt x="272" y="0"/>
                </a:lnTo>
                <a:lnTo>
                  <a:pt x="34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B5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1650961" y="4083994"/>
            <a:ext cx="59700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340" y="0"/>
              </a:cxn>
              <a:cxn ang="0">
                <a:pos x="408" y="0"/>
              </a:cxn>
              <a:cxn ang="0">
                <a:pos x="0" y="1496"/>
              </a:cxn>
            </a:cxnLst>
            <a:rect l="0" t="0" r="r" b="b"/>
            <a:pathLst>
              <a:path w="408" h="1496">
                <a:moveTo>
                  <a:pt x="0" y="1496"/>
                </a:moveTo>
                <a:lnTo>
                  <a:pt x="340" y="0"/>
                </a:lnTo>
                <a:lnTo>
                  <a:pt x="40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EE0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1650960" y="4083994"/>
            <a:ext cx="695974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08" y="0"/>
              </a:cxn>
              <a:cxn ang="0">
                <a:pos x="476" y="0"/>
              </a:cxn>
              <a:cxn ang="0">
                <a:pos x="0" y="1496"/>
              </a:cxn>
            </a:cxnLst>
            <a:rect l="0" t="0" r="r" b="b"/>
            <a:pathLst>
              <a:path w="476" h="1496">
                <a:moveTo>
                  <a:pt x="0" y="1496"/>
                </a:moveTo>
                <a:lnTo>
                  <a:pt x="408" y="0"/>
                </a:lnTo>
                <a:lnTo>
                  <a:pt x="47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F8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1650961" y="4083994"/>
            <a:ext cx="82846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476" y="0"/>
              </a:cxn>
              <a:cxn ang="0">
                <a:pos x="567" y="0"/>
              </a:cxn>
              <a:cxn ang="0">
                <a:pos x="0" y="1496"/>
              </a:cxn>
            </a:cxnLst>
            <a:rect l="0" t="0" r="r" b="b"/>
            <a:pathLst>
              <a:path w="567" h="1496">
                <a:moveTo>
                  <a:pt x="0" y="1496"/>
                </a:moveTo>
                <a:lnTo>
                  <a:pt x="476" y="0"/>
                </a:lnTo>
                <a:lnTo>
                  <a:pt x="56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C8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1650960" y="4083994"/>
            <a:ext cx="96095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567" y="0"/>
              </a:cxn>
              <a:cxn ang="0">
                <a:pos x="657" y="0"/>
              </a:cxn>
              <a:cxn ang="0">
                <a:pos x="0" y="1496"/>
              </a:cxn>
            </a:cxnLst>
            <a:rect l="0" t="0" r="r" b="b"/>
            <a:pathLst>
              <a:path w="657" h="1496">
                <a:moveTo>
                  <a:pt x="0" y="1496"/>
                </a:moveTo>
                <a:lnTo>
                  <a:pt x="567" y="0"/>
                </a:lnTo>
                <a:lnTo>
                  <a:pt x="65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9D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1650961" y="4083994"/>
            <a:ext cx="109344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657" y="0"/>
              </a:cxn>
              <a:cxn ang="0">
                <a:pos x="748" y="0"/>
              </a:cxn>
              <a:cxn ang="0">
                <a:pos x="0" y="1496"/>
              </a:cxn>
            </a:cxnLst>
            <a:rect l="0" t="0" r="r" b="b"/>
            <a:pathLst>
              <a:path w="748" h="1496">
                <a:moveTo>
                  <a:pt x="0" y="1496"/>
                </a:moveTo>
                <a:lnTo>
                  <a:pt x="657" y="0"/>
                </a:lnTo>
                <a:lnTo>
                  <a:pt x="74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6D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1650960" y="4083994"/>
            <a:ext cx="1259458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748" y="0"/>
              </a:cxn>
              <a:cxn ang="0">
                <a:pos x="861" y="0"/>
              </a:cxn>
              <a:cxn ang="0">
                <a:pos x="0" y="1496"/>
              </a:cxn>
            </a:cxnLst>
            <a:rect l="0" t="0" r="r" b="b"/>
            <a:pathLst>
              <a:path w="861" h="1496">
                <a:moveTo>
                  <a:pt x="0" y="1496"/>
                </a:moveTo>
                <a:lnTo>
                  <a:pt x="748" y="0"/>
                </a:lnTo>
                <a:lnTo>
                  <a:pt x="86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43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1650960" y="4083994"/>
            <a:ext cx="1425470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861" y="0"/>
              </a:cxn>
              <a:cxn ang="0">
                <a:pos x="975" y="0"/>
              </a:cxn>
              <a:cxn ang="0">
                <a:pos x="0" y="1496"/>
              </a:cxn>
            </a:cxnLst>
            <a:rect l="0" t="0" r="r" b="b"/>
            <a:pathLst>
              <a:path w="975" h="1496">
                <a:moveTo>
                  <a:pt x="0" y="1496"/>
                </a:moveTo>
                <a:lnTo>
                  <a:pt x="861" y="0"/>
                </a:lnTo>
                <a:lnTo>
                  <a:pt x="975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12FE00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1650960" y="4083994"/>
            <a:ext cx="1591482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975" y="0"/>
              </a:cxn>
              <a:cxn ang="0">
                <a:pos x="1088" y="0"/>
              </a:cxn>
              <a:cxn ang="0">
                <a:pos x="0" y="1496"/>
              </a:cxn>
            </a:cxnLst>
            <a:rect l="0" t="0" r="r" b="b"/>
            <a:pathLst>
              <a:path w="1088" h="1496">
                <a:moveTo>
                  <a:pt x="0" y="1496"/>
                </a:moveTo>
                <a:lnTo>
                  <a:pt x="975" y="0"/>
                </a:lnTo>
                <a:lnTo>
                  <a:pt x="108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18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1650960" y="4083994"/>
            <a:ext cx="1757494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088" y="0"/>
              </a:cxn>
              <a:cxn ang="0">
                <a:pos x="1202" y="0"/>
              </a:cxn>
              <a:cxn ang="0">
                <a:pos x="0" y="1496"/>
              </a:cxn>
            </a:cxnLst>
            <a:rect l="0" t="0" r="r" b="b"/>
            <a:pathLst>
              <a:path w="1202" h="1496">
                <a:moveTo>
                  <a:pt x="0" y="1496"/>
                </a:moveTo>
                <a:lnTo>
                  <a:pt x="1088" y="0"/>
                </a:lnTo>
                <a:lnTo>
                  <a:pt x="120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43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1650961" y="4083994"/>
            <a:ext cx="1957027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202" y="0"/>
              </a:cxn>
              <a:cxn ang="0">
                <a:pos x="1338" y="0"/>
              </a:cxn>
              <a:cxn ang="0">
                <a:pos x="0" y="1496"/>
              </a:cxn>
            </a:cxnLst>
            <a:rect l="0" t="0" r="r" b="b"/>
            <a:pathLst>
              <a:path w="1338" h="1496">
                <a:moveTo>
                  <a:pt x="0" y="1496"/>
                </a:moveTo>
                <a:lnTo>
                  <a:pt x="1202" y="0"/>
                </a:lnTo>
                <a:lnTo>
                  <a:pt x="133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73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1650961" y="4083994"/>
            <a:ext cx="215496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338" y="0"/>
              </a:cxn>
              <a:cxn ang="0">
                <a:pos x="1474" y="0"/>
              </a:cxn>
              <a:cxn ang="0">
                <a:pos x="0" y="1496"/>
              </a:cxn>
            </a:cxnLst>
            <a:rect l="0" t="0" r="r" b="b"/>
            <a:pathLst>
              <a:path w="1474" h="1496">
                <a:moveTo>
                  <a:pt x="0" y="1496"/>
                </a:moveTo>
                <a:lnTo>
                  <a:pt x="1338" y="0"/>
                </a:lnTo>
                <a:lnTo>
                  <a:pt x="147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9D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1650961" y="4083994"/>
            <a:ext cx="235449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474" y="0"/>
              </a:cxn>
              <a:cxn ang="0">
                <a:pos x="1610" y="0"/>
              </a:cxn>
              <a:cxn ang="0">
                <a:pos x="0" y="1496"/>
              </a:cxn>
            </a:cxnLst>
            <a:rect l="0" t="0" r="r" b="b"/>
            <a:pathLst>
              <a:path w="1610" h="1496">
                <a:moveTo>
                  <a:pt x="0" y="1496"/>
                </a:moveTo>
                <a:lnTo>
                  <a:pt x="1474" y="0"/>
                </a:lnTo>
                <a:lnTo>
                  <a:pt x="161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C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1650961" y="4083994"/>
            <a:ext cx="2520511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610" y="0"/>
              </a:cxn>
              <a:cxn ang="0">
                <a:pos x="1723" y="0"/>
              </a:cxn>
              <a:cxn ang="0">
                <a:pos x="0" y="1496"/>
              </a:cxn>
            </a:cxnLst>
            <a:rect l="0" t="0" r="r" b="b"/>
            <a:pathLst>
              <a:path w="1723" h="1496">
                <a:moveTo>
                  <a:pt x="0" y="1496"/>
                </a:moveTo>
                <a:lnTo>
                  <a:pt x="1610" y="0"/>
                </a:lnTo>
                <a:lnTo>
                  <a:pt x="172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FEF8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1650961" y="4083994"/>
            <a:ext cx="2686523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723" y="0"/>
              </a:cxn>
              <a:cxn ang="0">
                <a:pos x="1837" y="0"/>
              </a:cxn>
              <a:cxn ang="0">
                <a:pos x="0" y="1496"/>
              </a:cxn>
            </a:cxnLst>
            <a:rect l="0" t="0" r="r" b="b"/>
            <a:pathLst>
              <a:path w="1837" h="1496">
                <a:moveTo>
                  <a:pt x="0" y="1496"/>
                </a:moveTo>
                <a:lnTo>
                  <a:pt x="1723" y="0"/>
                </a:lnTo>
                <a:lnTo>
                  <a:pt x="183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E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1650961" y="4083994"/>
            <a:ext cx="285253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837" y="0"/>
              </a:cxn>
              <a:cxn ang="0">
                <a:pos x="1950" y="0"/>
              </a:cxn>
              <a:cxn ang="0">
                <a:pos x="0" y="1496"/>
              </a:cxn>
            </a:cxnLst>
            <a:rect l="0" t="0" r="r" b="b"/>
            <a:pathLst>
              <a:path w="1950" h="1496">
                <a:moveTo>
                  <a:pt x="0" y="1496"/>
                </a:moveTo>
                <a:lnTo>
                  <a:pt x="1837" y="0"/>
                </a:lnTo>
                <a:lnTo>
                  <a:pt x="195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AF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1650960" y="4083994"/>
            <a:ext cx="3016950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1950" y="0"/>
              </a:cxn>
              <a:cxn ang="0">
                <a:pos x="2063" y="0"/>
              </a:cxn>
              <a:cxn ang="0">
                <a:pos x="0" y="1496"/>
              </a:cxn>
            </a:cxnLst>
            <a:rect l="0" t="0" r="r" b="b"/>
            <a:pathLst>
              <a:path w="2063" h="1496">
                <a:moveTo>
                  <a:pt x="0" y="1496"/>
                </a:moveTo>
                <a:lnTo>
                  <a:pt x="1950" y="0"/>
                </a:lnTo>
                <a:lnTo>
                  <a:pt x="2063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85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1650961" y="4083994"/>
            <a:ext cx="318455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063" y="0"/>
              </a:cxn>
              <a:cxn ang="0">
                <a:pos x="2177" y="0"/>
              </a:cxn>
              <a:cxn ang="0">
                <a:pos x="0" y="1496"/>
              </a:cxn>
            </a:cxnLst>
            <a:rect l="0" t="0" r="r" b="b"/>
            <a:pathLst>
              <a:path w="2177" h="1496">
                <a:moveTo>
                  <a:pt x="0" y="1496"/>
                </a:moveTo>
                <a:lnTo>
                  <a:pt x="2063" y="0"/>
                </a:lnTo>
                <a:lnTo>
                  <a:pt x="2177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55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1650961" y="4083994"/>
            <a:ext cx="3348975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177" y="0"/>
              </a:cxn>
              <a:cxn ang="0">
                <a:pos x="2290" y="0"/>
              </a:cxn>
              <a:cxn ang="0">
                <a:pos x="0" y="1496"/>
              </a:cxn>
            </a:cxnLst>
            <a:rect l="0" t="0" r="r" b="b"/>
            <a:pathLst>
              <a:path w="2290" h="1496">
                <a:moveTo>
                  <a:pt x="0" y="1496"/>
                </a:moveTo>
                <a:lnTo>
                  <a:pt x="2177" y="0"/>
                </a:lnTo>
                <a:lnTo>
                  <a:pt x="2290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2A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1650961" y="4083994"/>
            <a:ext cx="354850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290" y="0"/>
              </a:cxn>
              <a:cxn ang="0">
                <a:pos x="2426" y="0"/>
              </a:cxn>
              <a:cxn ang="0">
                <a:pos x="0" y="1496"/>
              </a:cxn>
            </a:cxnLst>
            <a:rect l="0" t="0" r="r" b="b"/>
            <a:pathLst>
              <a:path w="2426" h="1496">
                <a:moveTo>
                  <a:pt x="0" y="1496"/>
                </a:moveTo>
                <a:lnTo>
                  <a:pt x="2290" y="0"/>
                </a:lnTo>
                <a:lnTo>
                  <a:pt x="2426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000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1650960" y="4083994"/>
            <a:ext cx="3746446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426" y="0"/>
              </a:cxn>
              <a:cxn ang="0">
                <a:pos x="2562" y="0"/>
              </a:cxn>
              <a:cxn ang="0">
                <a:pos x="0" y="1496"/>
              </a:cxn>
            </a:cxnLst>
            <a:rect l="0" t="0" r="r" b="b"/>
            <a:pathLst>
              <a:path w="2562" h="1496">
                <a:moveTo>
                  <a:pt x="0" y="1496"/>
                </a:moveTo>
                <a:lnTo>
                  <a:pt x="2426" y="0"/>
                </a:lnTo>
                <a:lnTo>
                  <a:pt x="2562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300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1650961" y="4083994"/>
            <a:ext cx="3945979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562" y="0"/>
              </a:cxn>
              <a:cxn ang="0">
                <a:pos x="2698" y="0"/>
              </a:cxn>
              <a:cxn ang="0">
                <a:pos x="0" y="1496"/>
              </a:cxn>
            </a:cxnLst>
            <a:rect l="0" t="0" r="r" b="b"/>
            <a:pathLst>
              <a:path w="2698" h="1496">
                <a:moveTo>
                  <a:pt x="0" y="1496"/>
                </a:moveTo>
                <a:lnTo>
                  <a:pt x="2562" y="0"/>
                </a:lnTo>
                <a:lnTo>
                  <a:pt x="2698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5B0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>
            <a:off x="1650961" y="4083994"/>
            <a:ext cx="4143917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698" y="0"/>
              </a:cxn>
              <a:cxn ang="0">
                <a:pos x="2834" y="0"/>
              </a:cxn>
              <a:cxn ang="0">
                <a:pos x="0" y="1496"/>
              </a:cxn>
            </a:cxnLst>
            <a:rect l="0" t="0" r="r" b="b"/>
            <a:pathLst>
              <a:path w="2834" h="1496">
                <a:moveTo>
                  <a:pt x="0" y="1496"/>
                </a:moveTo>
                <a:lnTo>
                  <a:pt x="2698" y="0"/>
                </a:lnTo>
                <a:lnTo>
                  <a:pt x="2834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8B0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35" name="Freeform 34"/>
          <p:cNvSpPr>
            <a:spLocks/>
          </p:cNvSpPr>
          <p:nvPr/>
        </p:nvSpPr>
        <p:spPr bwMode="auto">
          <a:xfrm>
            <a:off x="1650961" y="4083994"/>
            <a:ext cx="4345047" cy="2284429"/>
          </a:xfrm>
          <a:custGeom>
            <a:avLst/>
            <a:gdLst/>
            <a:ahLst/>
            <a:cxnLst>
              <a:cxn ang="0">
                <a:pos x="0" y="1496"/>
              </a:cxn>
              <a:cxn ang="0">
                <a:pos x="2834" y="0"/>
              </a:cxn>
              <a:cxn ang="0">
                <a:pos x="2971" y="0"/>
              </a:cxn>
              <a:cxn ang="0">
                <a:pos x="0" y="1496"/>
              </a:cxn>
            </a:cxnLst>
            <a:rect l="0" t="0" r="r" b="b"/>
            <a:pathLst>
              <a:path w="2971" h="1496">
                <a:moveTo>
                  <a:pt x="0" y="1496"/>
                </a:moveTo>
                <a:lnTo>
                  <a:pt x="2834" y="0"/>
                </a:lnTo>
                <a:lnTo>
                  <a:pt x="2971" y="0"/>
                </a:lnTo>
                <a:lnTo>
                  <a:pt x="0" y="1496"/>
                </a:lnTo>
                <a:close/>
              </a:path>
            </a:pathLst>
          </a:custGeom>
          <a:solidFill>
            <a:srgbClr val="B500FE"/>
          </a:solidFill>
          <a:ln w="9525">
            <a:noFill/>
            <a:round/>
            <a:headEnd/>
            <a:tailEnd/>
          </a:ln>
          <a:effectLst/>
        </p:spPr>
        <p:txBody>
          <a:bodyPr lIns="91435" tIns="45718" rIns="91435" bIns="45718"/>
          <a:lstStyle/>
          <a:p>
            <a:endParaRPr lang="en-GB"/>
          </a:p>
        </p:txBody>
      </p:sp>
      <p:sp>
        <p:nvSpPr>
          <p:cNvPr id="36" name="Text Box 50"/>
          <p:cNvSpPr txBox="1">
            <a:spLocks noChangeArrowheads="1"/>
          </p:cNvSpPr>
          <p:nvPr/>
        </p:nvSpPr>
        <p:spPr bwMode="auto">
          <a:xfrm>
            <a:off x="392074" y="2221831"/>
            <a:ext cx="1331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/>
              <a:t>distance</a:t>
            </a:r>
            <a:endParaRPr lang="en-US" sz="2000" dirty="0"/>
          </a:p>
        </p:txBody>
      </p:sp>
      <p:sp>
        <p:nvSpPr>
          <p:cNvPr id="37" name="Text Box 51"/>
          <p:cNvSpPr txBox="1">
            <a:spLocks noChangeArrowheads="1"/>
          </p:cNvSpPr>
          <p:nvPr/>
        </p:nvSpPr>
        <p:spPr bwMode="auto">
          <a:xfrm>
            <a:off x="7026246" y="6387458"/>
            <a:ext cx="1331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/>
              <a:t>time</a:t>
            </a:r>
            <a:endParaRPr lang="en-US" sz="2000" dirty="0"/>
          </a:p>
        </p:txBody>
      </p:sp>
      <p:sp>
        <p:nvSpPr>
          <p:cNvPr id="38" name="Text Box 51"/>
          <p:cNvSpPr txBox="1">
            <a:spLocks noChangeArrowheads="1"/>
          </p:cNvSpPr>
          <p:nvPr/>
        </p:nvSpPr>
        <p:spPr bwMode="auto">
          <a:xfrm>
            <a:off x="6599284" y="2623475"/>
            <a:ext cx="1331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/>
              <a:t>detector</a:t>
            </a:r>
            <a:endParaRPr lang="en-US" sz="2000" dirty="0"/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1066752" y="2877477"/>
            <a:ext cx="5440437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1049308" y="4082406"/>
            <a:ext cx="5549976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 Box 51"/>
          <p:cNvSpPr txBox="1">
            <a:spLocks noChangeArrowheads="1"/>
          </p:cNvSpPr>
          <p:nvPr/>
        </p:nvSpPr>
        <p:spPr bwMode="auto">
          <a:xfrm>
            <a:off x="6580215" y="3833172"/>
            <a:ext cx="1331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/>
              <a:t>sample</a:t>
            </a:r>
            <a:endParaRPr lang="en-US" sz="2000" dirty="0"/>
          </a:p>
        </p:txBody>
      </p:sp>
      <p:cxnSp>
        <p:nvCxnSpPr>
          <p:cNvPr id="42" name="Straight Connector 41"/>
          <p:cNvCxnSpPr/>
          <p:nvPr/>
        </p:nvCxnSpPr>
        <p:spPr bwMode="auto">
          <a:xfrm rot="5400000">
            <a:off x="1596960" y="6401800"/>
            <a:ext cx="108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3" name="Text Box 51"/>
          <p:cNvSpPr txBox="1">
            <a:spLocks noChangeArrowheads="1"/>
          </p:cNvSpPr>
          <p:nvPr/>
        </p:nvSpPr>
        <p:spPr bwMode="auto">
          <a:xfrm>
            <a:off x="1504909" y="6457340"/>
            <a:ext cx="438156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/>
              <a:t>0</a:t>
            </a:r>
            <a:endParaRPr lang="en-US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1541423" y="1345520"/>
            <a:ext cx="6381334" cy="120032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l"/>
            <a:r>
              <a:rPr lang="en-GB" sz="2400" dirty="0" smtClean="0"/>
              <a:t>Indirect geometry: </a:t>
            </a:r>
          </a:p>
          <a:p>
            <a:r>
              <a:rPr lang="en-GB" sz="2400" dirty="0" smtClean="0"/>
              <a:t>	fix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GB" sz="2400" i="1" baseline="-25000" dirty="0" err="1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GB" sz="2400" dirty="0" smtClean="0"/>
              <a:t> – usually by analyser crystals</a:t>
            </a:r>
          </a:p>
          <a:p>
            <a:pPr algn="l"/>
            <a:r>
              <a:rPr lang="en-GB" sz="2400" dirty="0" smtClean="0"/>
              <a:t>	scan through </a:t>
            </a:r>
            <a:r>
              <a:rPr lang="en-GB" sz="2400" i="1" dirty="0" err="1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GB" sz="2400" i="1" baseline="-25000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sz="2400" dirty="0" smtClean="0"/>
              <a:t> by time-of-flight</a:t>
            </a:r>
            <a:endParaRPr lang="en-GB" sz="2400" dirty="0"/>
          </a:p>
        </p:txBody>
      </p:sp>
      <p:cxnSp>
        <p:nvCxnSpPr>
          <p:cNvPr id="45" name="Straight Connector 44"/>
          <p:cNvCxnSpPr/>
          <p:nvPr/>
        </p:nvCxnSpPr>
        <p:spPr bwMode="auto">
          <a:xfrm>
            <a:off x="1066753" y="3498198"/>
            <a:ext cx="5549976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Text Box 51"/>
          <p:cNvSpPr txBox="1">
            <a:spLocks noChangeArrowheads="1"/>
          </p:cNvSpPr>
          <p:nvPr/>
        </p:nvSpPr>
        <p:spPr bwMode="auto">
          <a:xfrm>
            <a:off x="6616729" y="3244196"/>
            <a:ext cx="13319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/>
              <a:t>analyser</a:t>
            </a:r>
            <a:endParaRPr lang="en-US" sz="2000" dirty="0"/>
          </a:p>
        </p:txBody>
      </p:sp>
      <p:sp>
        <p:nvSpPr>
          <p:cNvPr id="47" name="Parallelogram 46"/>
          <p:cNvSpPr/>
          <p:nvPr/>
        </p:nvSpPr>
        <p:spPr bwMode="auto">
          <a:xfrm>
            <a:off x="2454246" y="2879066"/>
            <a:ext cx="401642" cy="620721"/>
          </a:xfrm>
          <a:prstGeom prst="parallelogram">
            <a:avLst>
              <a:gd name="adj" fmla="val 85156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48" name="Parallelogram 47"/>
          <p:cNvSpPr/>
          <p:nvPr/>
        </p:nvSpPr>
        <p:spPr bwMode="auto">
          <a:xfrm>
            <a:off x="3147993" y="2879066"/>
            <a:ext cx="401642" cy="620721"/>
          </a:xfrm>
          <a:prstGeom prst="parallelogram">
            <a:avLst>
              <a:gd name="adj" fmla="val 85156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49" name="Parallelogram 48"/>
          <p:cNvSpPr/>
          <p:nvPr/>
        </p:nvSpPr>
        <p:spPr bwMode="auto">
          <a:xfrm>
            <a:off x="5156208" y="2879066"/>
            <a:ext cx="401642" cy="620721"/>
          </a:xfrm>
          <a:prstGeom prst="parallelogram">
            <a:avLst>
              <a:gd name="adj" fmla="val 85156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50" name="Parallelogram 49"/>
          <p:cNvSpPr/>
          <p:nvPr/>
        </p:nvSpPr>
        <p:spPr bwMode="auto">
          <a:xfrm>
            <a:off x="5922981" y="2879066"/>
            <a:ext cx="401642" cy="620721"/>
          </a:xfrm>
          <a:prstGeom prst="parallelogram">
            <a:avLst>
              <a:gd name="adj" fmla="val 85156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51" name="Parallelogram 50"/>
          <p:cNvSpPr/>
          <p:nvPr/>
        </p:nvSpPr>
        <p:spPr bwMode="auto">
          <a:xfrm>
            <a:off x="1687473" y="3463274"/>
            <a:ext cx="401642" cy="620721"/>
          </a:xfrm>
          <a:prstGeom prst="parallelogram">
            <a:avLst>
              <a:gd name="adj" fmla="val 85156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52" name="Parallelogram 51"/>
          <p:cNvSpPr/>
          <p:nvPr/>
        </p:nvSpPr>
        <p:spPr bwMode="auto">
          <a:xfrm>
            <a:off x="2125629" y="3463274"/>
            <a:ext cx="401642" cy="620721"/>
          </a:xfrm>
          <a:prstGeom prst="parallelogram">
            <a:avLst>
              <a:gd name="adj" fmla="val 85156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53" name="Parallelogram 52"/>
          <p:cNvSpPr/>
          <p:nvPr/>
        </p:nvSpPr>
        <p:spPr bwMode="auto">
          <a:xfrm>
            <a:off x="2819376" y="3463274"/>
            <a:ext cx="401642" cy="620721"/>
          </a:xfrm>
          <a:prstGeom prst="parallelogram">
            <a:avLst>
              <a:gd name="adj" fmla="val 85156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54" name="Parallelogram 53"/>
          <p:cNvSpPr/>
          <p:nvPr/>
        </p:nvSpPr>
        <p:spPr bwMode="auto">
          <a:xfrm>
            <a:off x="4827591" y="3463274"/>
            <a:ext cx="401642" cy="620721"/>
          </a:xfrm>
          <a:prstGeom prst="parallelogram">
            <a:avLst>
              <a:gd name="adj" fmla="val 85156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55" name="Parallelogram 54"/>
          <p:cNvSpPr/>
          <p:nvPr/>
        </p:nvSpPr>
        <p:spPr bwMode="auto">
          <a:xfrm>
            <a:off x="5594365" y="3463274"/>
            <a:ext cx="401642" cy="620721"/>
          </a:xfrm>
          <a:prstGeom prst="parallelogram">
            <a:avLst>
              <a:gd name="adj" fmla="val 85156"/>
            </a:avLst>
          </a:prstGeom>
          <a:solidFill>
            <a:srgbClr val="12FE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to Direct Geometry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776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Resolution 1: Backscattering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2900"/>
            <a:ext cx="9144000" cy="3609474"/>
          </a:xfrm>
          <a:prstGeom prst="rect">
            <a:avLst/>
          </a:prstGeom>
        </p:spPr>
      </p:pic>
      <p:pic>
        <p:nvPicPr>
          <p:cNvPr id="4" name="Picture 7" descr="D:\Presentations\UK-Japan 2001\OSIRIS analyser.jpg"/>
          <p:cNvPicPr>
            <a:picLocks noChangeAspect="1" noChangeArrowheads="1"/>
          </p:cNvPicPr>
          <p:nvPr/>
        </p:nvPicPr>
        <p:blipFill rotWithShape="1">
          <a:blip r:embed="rId3"/>
          <a:srcRect t="12526" r="9766" b="55643"/>
          <a:stretch/>
        </p:blipFill>
        <p:spPr bwMode="auto">
          <a:xfrm>
            <a:off x="4292253" y="4509372"/>
            <a:ext cx="4851747" cy="235834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3670" y="5286847"/>
            <a:ext cx="2385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BASIS@SNS Si111 3μeV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29695" y="6410920"/>
            <a:ext cx="2653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OSIRIS@ISIS PG002 25μeV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085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 bwMode="auto">
          <a:xfrm>
            <a:off x="8763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106083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335866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65649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795432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025215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2550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382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067983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297766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527549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757332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987115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2169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28600" y="3987800"/>
            <a:ext cx="8915400" cy="1588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228600" y="5321300"/>
            <a:ext cx="8915400" cy="1588"/>
          </a:xfrm>
          <a:prstGeom prst="lin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Diffraction: Bragg’s 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66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7150" y="1320606"/>
            <a:ext cx="72961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Continuous-Source Backscattering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678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/>
          <p:cNvSpPr/>
          <p:nvPr/>
        </p:nvSpPr>
        <p:spPr bwMode="auto">
          <a:xfrm>
            <a:off x="0" y="2914922"/>
            <a:ext cx="8370124" cy="3943079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grpSp>
        <p:nvGrpSpPr>
          <p:cNvPr id="3" name="Group 198"/>
          <p:cNvGrpSpPr>
            <a:grpSpLocks noChangeAspect="1"/>
          </p:cNvGrpSpPr>
          <p:nvPr/>
        </p:nvGrpSpPr>
        <p:grpSpPr>
          <a:xfrm>
            <a:off x="6464034" y="1451599"/>
            <a:ext cx="2638948" cy="2708498"/>
            <a:chOff x="6543702" y="982629"/>
            <a:chExt cx="2228892" cy="2287634"/>
          </a:xfrm>
        </p:grpSpPr>
        <p:pic>
          <p:nvPicPr>
            <p:cNvPr id="196" name="Picture 16" descr="precession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543702" y="982629"/>
              <a:ext cx="2228892" cy="2287634"/>
            </a:xfrm>
            <a:prstGeom prst="rect">
              <a:avLst/>
            </a:prstGeom>
            <a:noFill/>
            <a:effectLst/>
          </p:spPr>
        </p:pic>
        <p:sp>
          <p:nvSpPr>
            <p:cNvPr id="197" name="Text Box 17"/>
            <p:cNvSpPr txBox="1">
              <a:spLocks noChangeArrowheads="1"/>
            </p:cNvSpPr>
            <p:nvPr/>
          </p:nvSpPr>
          <p:spPr bwMode="auto">
            <a:xfrm>
              <a:off x="7365708" y="2102720"/>
              <a:ext cx="257757" cy="293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GB" sz="2000" dirty="0">
                  <a:solidFill>
                    <a:srgbClr val="000099"/>
                  </a:solidFill>
                  <a:latin typeface="Arial" pitchFamily="34" charset="0"/>
                  <a:sym typeface="Symbol" pitchFamily="18" charset="2"/>
                </a:rPr>
                <a:t></a:t>
              </a:r>
              <a:endParaRPr lang="en-GB" sz="2000" dirty="0">
                <a:solidFill>
                  <a:srgbClr val="000099"/>
                </a:solidFill>
                <a:latin typeface="Arial" pitchFamily="34" charset="0"/>
              </a:endParaRPr>
            </a:p>
          </p:txBody>
        </p:sp>
        <p:sp>
          <p:nvSpPr>
            <p:cNvPr id="198" name="Text Box 18"/>
            <p:cNvSpPr txBox="1">
              <a:spLocks noChangeArrowheads="1"/>
            </p:cNvSpPr>
            <p:nvPr/>
          </p:nvSpPr>
          <p:spPr bwMode="auto">
            <a:xfrm>
              <a:off x="7496886" y="1641648"/>
              <a:ext cx="233486" cy="2935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GB" sz="2000">
                  <a:solidFill>
                    <a:srgbClr val="000099"/>
                  </a:solidFill>
                  <a:latin typeface="Arial" pitchFamily="34" charset="0"/>
                  <a:sym typeface="Symbol" pitchFamily="18" charset="2"/>
                </a:rPr>
                <a:t></a:t>
              </a:r>
              <a:endParaRPr lang="en-GB" sz="2000">
                <a:solidFill>
                  <a:srgbClr val="000099"/>
                </a:solidFill>
                <a:latin typeface="Arial" pitchFamily="34" charset="0"/>
              </a:endParaRPr>
            </a:p>
          </p:txBody>
        </p:sp>
      </p:grpSp>
      <p:sp>
        <p:nvSpPr>
          <p:cNvPr id="121" name="Line 10"/>
          <p:cNvSpPr>
            <a:spLocks noChangeShapeType="1"/>
          </p:cNvSpPr>
          <p:nvPr/>
        </p:nvSpPr>
        <p:spPr bwMode="auto">
          <a:xfrm>
            <a:off x="720666" y="4346618"/>
            <a:ext cx="7239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91435" tIns="45718" rIns="91435" bIns="45718" anchor="ctr">
            <a:spAutoFit/>
          </a:bodyPr>
          <a:lstStyle/>
          <a:p>
            <a:endParaRPr lang="en-GB"/>
          </a:p>
        </p:txBody>
      </p:sp>
      <p:sp>
        <p:nvSpPr>
          <p:cNvPr id="122" name="Line 11"/>
          <p:cNvSpPr>
            <a:spLocks noChangeShapeType="1"/>
          </p:cNvSpPr>
          <p:nvPr/>
        </p:nvSpPr>
        <p:spPr bwMode="auto">
          <a:xfrm>
            <a:off x="682566" y="5699168"/>
            <a:ext cx="7239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35" tIns="45718" rIns="91435" bIns="45718" anchor="ctr">
            <a:spAutoFit/>
          </a:bodyPr>
          <a:lstStyle/>
          <a:p>
            <a:endParaRPr lang="en-GB"/>
          </a:p>
        </p:txBody>
      </p:sp>
      <p:sp>
        <p:nvSpPr>
          <p:cNvPr id="123" name="Line 12"/>
          <p:cNvSpPr>
            <a:spLocks noChangeShapeType="1"/>
          </p:cNvSpPr>
          <p:nvPr/>
        </p:nvSpPr>
        <p:spPr bwMode="auto">
          <a:xfrm>
            <a:off x="1482666" y="3508418"/>
            <a:ext cx="0" cy="2819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91435" tIns="45718" rIns="91435" bIns="45718" anchor="ctr">
            <a:spAutoFit/>
          </a:bodyPr>
          <a:lstStyle/>
          <a:p>
            <a:endParaRPr lang="en-GB"/>
          </a:p>
        </p:txBody>
      </p:sp>
      <p:sp>
        <p:nvSpPr>
          <p:cNvPr id="124" name="Line 13"/>
          <p:cNvSpPr>
            <a:spLocks noChangeShapeType="1"/>
          </p:cNvSpPr>
          <p:nvPr/>
        </p:nvSpPr>
        <p:spPr bwMode="auto">
          <a:xfrm>
            <a:off x="4073466" y="3508418"/>
            <a:ext cx="0" cy="28003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91435" tIns="45718" rIns="91435" bIns="45718" anchor="ctr">
            <a:spAutoFit/>
          </a:bodyPr>
          <a:lstStyle/>
          <a:p>
            <a:endParaRPr lang="en-GB"/>
          </a:p>
        </p:txBody>
      </p:sp>
      <p:sp>
        <p:nvSpPr>
          <p:cNvPr id="125" name="Line 14"/>
          <p:cNvSpPr>
            <a:spLocks noChangeShapeType="1"/>
          </p:cNvSpPr>
          <p:nvPr/>
        </p:nvSpPr>
        <p:spPr bwMode="auto">
          <a:xfrm>
            <a:off x="6664266" y="3508418"/>
            <a:ext cx="0" cy="28003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lIns="91435" tIns="45718" rIns="91435" bIns="45718" anchor="ctr">
            <a:spAutoFit/>
          </a:bodyPr>
          <a:lstStyle/>
          <a:p>
            <a:endParaRPr lang="en-GB"/>
          </a:p>
        </p:txBody>
      </p:sp>
      <p:sp>
        <p:nvSpPr>
          <p:cNvPr id="126" name="Line 15"/>
          <p:cNvSpPr>
            <a:spLocks noChangeShapeType="1"/>
          </p:cNvSpPr>
          <p:nvPr/>
        </p:nvSpPr>
        <p:spPr bwMode="auto">
          <a:xfrm>
            <a:off x="1482666" y="4727618"/>
            <a:ext cx="0" cy="1581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med" len="lg"/>
            <a:tailEnd/>
          </a:ln>
          <a:effectLst/>
        </p:spPr>
        <p:txBody>
          <a:bodyPr lIns="91435" tIns="45718" rIns="91435" bIns="45718" anchor="ctr">
            <a:spAutoFit/>
          </a:bodyPr>
          <a:lstStyle/>
          <a:p>
            <a:endParaRPr lang="en-GB"/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2244667" y="3163934"/>
            <a:ext cx="1066800" cy="369889"/>
            <a:chOff x="1728" y="767"/>
            <a:chExt cx="672" cy="233"/>
          </a:xfrm>
          <a:effectLst/>
        </p:grpSpPr>
        <p:sp>
          <p:nvSpPr>
            <p:cNvPr id="128" name="Line 17"/>
            <p:cNvSpPr>
              <a:spLocks noChangeShapeType="1"/>
            </p:cNvSpPr>
            <p:nvPr/>
          </p:nvSpPr>
          <p:spPr bwMode="auto">
            <a:xfrm flipH="1">
              <a:off x="1728" y="768"/>
              <a:ext cx="672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129" name="Text Box 18"/>
            <p:cNvSpPr txBox="1">
              <a:spLocks noChangeArrowheads="1"/>
            </p:cNvSpPr>
            <p:nvPr/>
          </p:nvSpPr>
          <p:spPr bwMode="auto">
            <a:xfrm>
              <a:off x="1902" y="767"/>
              <a:ext cx="24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GB">
                  <a:solidFill>
                    <a:schemeClr val="tx2"/>
                  </a:solidFill>
                </a:rPr>
                <a:t>B</a:t>
              </a:r>
              <a:r>
                <a:rPr lang="en-GB" baseline="-25000">
                  <a:solidFill>
                    <a:schemeClr val="tx2"/>
                  </a:solidFill>
                </a:rPr>
                <a:t>0</a:t>
              </a:r>
              <a:endParaRPr lang="en-GB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4759267" y="3163934"/>
            <a:ext cx="1066800" cy="369889"/>
            <a:chOff x="3384" y="659"/>
            <a:chExt cx="672" cy="233"/>
          </a:xfrm>
          <a:effectLst/>
        </p:grpSpPr>
        <p:sp>
          <p:nvSpPr>
            <p:cNvPr id="131" name="Line 20"/>
            <p:cNvSpPr>
              <a:spLocks noChangeShapeType="1"/>
            </p:cNvSpPr>
            <p:nvPr/>
          </p:nvSpPr>
          <p:spPr bwMode="auto">
            <a:xfrm flipH="1">
              <a:off x="3384" y="660"/>
              <a:ext cx="672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 type="triangle" w="med" len="med"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132" name="Text Box 21"/>
            <p:cNvSpPr txBox="1">
              <a:spLocks noChangeArrowheads="1"/>
            </p:cNvSpPr>
            <p:nvPr/>
          </p:nvSpPr>
          <p:spPr bwMode="auto">
            <a:xfrm>
              <a:off x="3654" y="659"/>
              <a:ext cx="24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r>
                <a:rPr lang="en-GB">
                  <a:solidFill>
                    <a:schemeClr val="tx2"/>
                  </a:solidFill>
                </a:rPr>
                <a:t>B</a:t>
              </a:r>
              <a:r>
                <a:rPr lang="en-GB" baseline="-25000">
                  <a:solidFill>
                    <a:schemeClr val="tx2"/>
                  </a:solidFill>
                </a:rPr>
                <a:t>1</a:t>
              </a:r>
              <a:endParaRPr lang="en-GB"/>
            </a:p>
          </p:txBody>
        </p:sp>
      </p:grpSp>
      <p:sp>
        <p:nvSpPr>
          <p:cNvPr id="137" name="Line 26"/>
          <p:cNvSpPr>
            <a:spLocks noChangeShapeType="1"/>
          </p:cNvSpPr>
          <p:nvPr/>
        </p:nvSpPr>
        <p:spPr bwMode="auto">
          <a:xfrm flipV="1">
            <a:off x="1520766" y="6415132"/>
            <a:ext cx="1154346" cy="4763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 type="arrow" w="med" len="med"/>
            <a:tailEnd/>
          </a:ln>
          <a:effectLst/>
        </p:spPr>
        <p:txBody>
          <a:bodyPr lIns="91435" tIns="45718" rIns="91435" bIns="45718" anchor="ctr">
            <a:spAutoFit/>
          </a:bodyPr>
          <a:lstStyle/>
          <a:p>
            <a:endParaRPr lang="en-GB"/>
          </a:p>
        </p:txBody>
      </p:sp>
      <p:sp>
        <p:nvSpPr>
          <p:cNvPr id="138" name="Line 27"/>
          <p:cNvSpPr>
            <a:spLocks noChangeShapeType="1"/>
          </p:cNvSpPr>
          <p:nvPr/>
        </p:nvSpPr>
        <p:spPr bwMode="auto">
          <a:xfrm>
            <a:off x="2975431" y="6415132"/>
            <a:ext cx="1098036" cy="4763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arrow" w="med" len="med"/>
          </a:ln>
          <a:effectLst/>
        </p:spPr>
        <p:txBody>
          <a:bodyPr lIns="91435" tIns="45718" rIns="91435" bIns="45718" anchor="ctr">
            <a:spAutoFit/>
          </a:bodyPr>
          <a:lstStyle/>
          <a:p>
            <a:endParaRPr lang="en-GB"/>
          </a:p>
        </p:txBody>
      </p:sp>
      <p:sp>
        <p:nvSpPr>
          <p:cNvPr id="139" name="Text Box 28"/>
          <p:cNvSpPr txBox="1">
            <a:spLocks noChangeArrowheads="1"/>
          </p:cNvSpPr>
          <p:nvPr/>
        </p:nvSpPr>
        <p:spPr bwMode="auto">
          <a:xfrm>
            <a:off x="2599542" y="6216179"/>
            <a:ext cx="35969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L</a:t>
            </a:r>
            <a:r>
              <a:rPr lang="en-GB" baseline="-25000" dirty="0">
                <a:solidFill>
                  <a:schemeClr val="tx1"/>
                </a:solidFill>
              </a:rPr>
              <a:t>0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1" name="Line 30"/>
          <p:cNvSpPr>
            <a:spLocks noChangeShapeType="1"/>
          </p:cNvSpPr>
          <p:nvPr/>
        </p:nvSpPr>
        <p:spPr bwMode="auto">
          <a:xfrm flipV="1">
            <a:off x="4111566" y="6415132"/>
            <a:ext cx="1152193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med" len="med"/>
            <a:tailEnd/>
          </a:ln>
          <a:effectLst/>
        </p:spPr>
        <p:txBody>
          <a:bodyPr lIns="91435" tIns="45718" rIns="91435" bIns="45718" anchor="ctr">
            <a:spAutoFit/>
          </a:bodyPr>
          <a:lstStyle/>
          <a:p>
            <a:endParaRPr lang="en-GB"/>
          </a:p>
        </p:txBody>
      </p:sp>
      <p:sp>
        <p:nvSpPr>
          <p:cNvPr id="142" name="Line 31"/>
          <p:cNvSpPr>
            <a:spLocks noChangeShapeType="1"/>
          </p:cNvSpPr>
          <p:nvPr/>
        </p:nvSpPr>
        <p:spPr bwMode="auto">
          <a:xfrm>
            <a:off x="5563516" y="6415132"/>
            <a:ext cx="1095988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 lIns="91435" tIns="45718" rIns="91435" bIns="45718" anchor="ctr">
            <a:spAutoFit/>
          </a:bodyPr>
          <a:lstStyle/>
          <a:p>
            <a:endParaRPr lang="en-GB"/>
          </a:p>
        </p:txBody>
      </p:sp>
      <p:sp>
        <p:nvSpPr>
          <p:cNvPr id="143" name="Text Box 32"/>
          <p:cNvSpPr txBox="1">
            <a:spLocks noChangeArrowheads="1"/>
          </p:cNvSpPr>
          <p:nvPr/>
        </p:nvSpPr>
        <p:spPr bwMode="auto">
          <a:xfrm>
            <a:off x="5187082" y="6216179"/>
            <a:ext cx="364192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L</a:t>
            </a:r>
            <a:r>
              <a:rPr lang="en-GB" baseline="-25000" dirty="0">
                <a:solidFill>
                  <a:schemeClr val="tx1"/>
                </a:solidFill>
              </a:rPr>
              <a:t>1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4" name="Text Box 33"/>
          <p:cNvSpPr txBox="1">
            <a:spLocks noChangeArrowheads="1"/>
          </p:cNvSpPr>
          <p:nvPr/>
        </p:nvSpPr>
        <p:spPr bwMode="auto">
          <a:xfrm>
            <a:off x="1005142" y="4706954"/>
            <a:ext cx="384697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>
            <a:spAutoFit/>
          </a:bodyPr>
          <a:lstStyle/>
          <a:p>
            <a:r>
              <a:rPr lang="en-GB" sz="2000"/>
              <a:t>P</a:t>
            </a:r>
            <a:r>
              <a:rPr lang="en-GB" sz="2000" baseline="-25000"/>
              <a:t>z</a:t>
            </a:r>
            <a:endParaRPr lang="en-GB" sz="2000"/>
          </a:p>
        </p:txBody>
      </p:sp>
      <p:grpSp>
        <p:nvGrpSpPr>
          <p:cNvPr id="6" name="Group 34"/>
          <p:cNvGrpSpPr>
            <a:grpSpLocks/>
          </p:cNvGrpSpPr>
          <p:nvPr/>
        </p:nvGrpSpPr>
        <p:grpSpPr bwMode="auto">
          <a:xfrm>
            <a:off x="263466" y="3613193"/>
            <a:ext cx="1227138" cy="717550"/>
            <a:chOff x="552" y="942"/>
            <a:chExt cx="773" cy="452"/>
          </a:xfrm>
          <a:effectLst/>
        </p:grpSpPr>
        <p:sp>
          <p:nvSpPr>
            <p:cNvPr id="146" name="Line 35"/>
            <p:cNvSpPr>
              <a:spLocks noChangeShapeType="1"/>
            </p:cNvSpPr>
            <p:nvPr/>
          </p:nvSpPr>
          <p:spPr bwMode="auto">
            <a:xfrm>
              <a:off x="552" y="972"/>
              <a:ext cx="432" cy="0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 type="stealth" w="med" len="lg"/>
            </a:ln>
            <a:effectLst/>
          </p:spPr>
          <p:txBody>
            <a:bodyPr wrap="none" anchor="ctr">
              <a:spAutoFit/>
            </a:bodyPr>
            <a:lstStyle/>
            <a:p>
              <a:endParaRPr lang="en-GB"/>
            </a:p>
          </p:txBody>
        </p:sp>
        <p:sp>
          <p:nvSpPr>
            <p:cNvPr id="147" name="Line 36"/>
            <p:cNvSpPr>
              <a:spLocks noChangeShapeType="1"/>
            </p:cNvSpPr>
            <p:nvPr/>
          </p:nvSpPr>
          <p:spPr bwMode="auto">
            <a:xfrm flipV="1">
              <a:off x="1325" y="942"/>
              <a:ext cx="0" cy="452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 type="stealth" w="sm" len="lg"/>
            </a:ln>
            <a:effectLst/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1496954" y="3679869"/>
            <a:ext cx="2586038" cy="2151063"/>
            <a:chOff x="1329" y="984"/>
            <a:chExt cx="1629" cy="1355"/>
          </a:xfrm>
          <a:effectLst/>
        </p:grpSpPr>
        <p:grpSp>
          <p:nvGrpSpPr>
            <p:cNvPr id="8" name="Group 41"/>
            <p:cNvGrpSpPr>
              <a:grpSpLocks/>
            </p:cNvGrpSpPr>
            <p:nvPr/>
          </p:nvGrpSpPr>
          <p:grpSpPr bwMode="auto">
            <a:xfrm>
              <a:off x="1505" y="1035"/>
              <a:ext cx="199" cy="532"/>
              <a:chOff x="1433" y="1167"/>
              <a:chExt cx="199" cy="532"/>
            </a:xfrm>
          </p:grpSpPr>
          <p:sp>
            <p:nvSpPr>
              <p:cNvPr id="163" name="Oval 42"/>
              <p:cNvSpPr>
                <a:spLocks noChangeArrowheads="1"/>
              </p:cNvSpPr>
              <p:nvPr/>
            </p:nvSpPr>
            <p:spPr bwMode="auto">
              <a:xfrm>
                <a:off x="1433" y="1372"/>
                <a:ext cx="199" cy="327"/>
              </a:xfrm>
              <a:prstGeom prst="ellipse">
                <a:avLst/>
              </a:prstGeom>
              <a:noFill/>
              <a:ln w="9525" cap="rnd">
                <a:solidFill>
                  <a:srgbClr val="66FF33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4" name="Line 43"/>
              <p:cNvSpPr>
                <a:spLocks noChangeShapeType="1"/>
              </p:cNvSpPr>
              <p:nvPr/>
            </p:nvSpPr>
            <p:spPr bwMode="auto">
              <a:xfrm flipV="1">
                <a:off x="1524" y="1167"/>
                <a:ext cx="57" cy="362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/>
                <a:tailEnd type="stealth" w="sm" len="lg"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5" name="Line 44"/>
              <p:cNvSpPr>
                <a:spLocks noChangeShapeType="1"/>
              </p:cNvSpPr>
              <p:nvPr/>
            </p:nvSpPr>
            <p:spPr bwMode="auto">
              <a:xfrm flipV="1">
                <a:off x="1536" y="1350"/>
                <a:ext cx="87" cy="186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/>
                <a:tailEnd type="stealth" w="sm" len="med"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6" name="Line 45"/>
              <p:cNvSpPr>
                <a:spLocks noChangeShapeType="1"/>
              </p:cNvSpPr>
              <p:nvPr/>
            </p:nvSpPr>
            <p:spPr bwMode="auto">
              <a:xfrm>
                <a:off x="1536" y="1536"/>
                <a:ext cx="96" cy="3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/>
                <a:tailEnd type="stealth" w="sm" len="med"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7" name="Line 46"/>
              <p:cNvSpPr>
                <a:spLocks noChangeShapeType="1"/>
              </p:cNvSpPr>
              <p:nvPr/>
            </p:nvSpPr>
            <p:spPr bwMode="auto">
              <a:xfrm>
                <a:off x="1536" y="1536"/>
                <a:ext cx="90" cy="141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/>
                <a:tailEnd type="stealth" w="sm" len="med"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  <p:grpSp>
          <p:nvGrpSpPr>
            <p:cNvPr id="9" name="Group 47"/>
            <p:cNvGrpSpPr>
              <a:grpSpLocks/>
            </p:cNvGrpSpPr>
            <p:nvPr/>
          </p:nvGrpSpPr>
          <p:grpSpPr bwMode="auto">
            <a:xfrm>
              <a:off x="2040" y="1240"/>
              <a:ext cx="199" cy="572"/>
              <a:chOff x="1920" y="1372"/>
              <a:chExt cx="199" cy="572"/>
            </a:xfrm>
          </p:grpSpPr>
          <p:sp>
            <p:nvSpPr>
              <p:cNvPr id="158" name="Oval 48"/>
              <p:cNvSpPr>
                <a:spLocks noChangeArrowheads="1"/>
              </p:cNvSpPr>
              <p:nvPr/>
            </p:nvSpPr>
            <p:spPr bwMode="auto">
              <a:xfrm>
                <a:off x="1920" y="1372"/>
                <a:ext cx="199" cy="327"/>
              </a:xfrm>
              <a:prstGeom prst="ellipse">
                <a:avLst/>
              </a:prstGeom>
              <a:noFill/>
              <a:ln w="9525" cap="rnd">
                <a:solidFill>
                  <a:srgbClr val="66FF33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9" name="Line 49"/>
              <p:cNvSpPr>
                <a:spLocks noChangeShapeType="1"/>
              </p:cNvSpPr>
              <p:nvPr/>
            </p:nvSpPr>
            <p:spPr bwMode="auto">
              <a:xfrm flipV="1">
                <a:off x="2007" y="1443"/>
                <a:ext cx="105" cy="86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/>
                <a:tailEnd type="stealth" w="sm" len="sm"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0" name="Line 50"/>
              <p:cNvSpPr>
                <a:spLocks noChangeShapeType="1"/>
              </p:cNvSpPr>
              <p:nvPr/>
            </p:nvSpPr>
            <p:spPr bwMode="auto">
              <a:xfrm>
                <a:off x="2004" y="1523"/>
                <a:ext cx="105" cy="205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/>
                <a:tailEnd type="stealth" w="sm" len="sm"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1" name="Line 51"/>
              <p:cNvSpPr>
                <a:spLocks noChangeShapeType="1"/>
              </p:cNvSpPr>
              <p:nvPr/>
            </p:nvSpPr>
            <p:spPr bwMode="auto">
              <a:xfrm>
                <a:off x="2010" y="1532"/>
                <a:ext cx="30" cy="412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/>
                <a:tailEnd type="stealth" w="sm" len="sm"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62" name="Line 52"/>
              <p:cNvSpPr>
                <a:spLocks noChangeShapeType="1"/>
              </p:cNvSpPr>
              <p:nvPr/>
            </p:nvSpPr>
            <p:spPr bwMode="auto">
              <a:xfrm flipH="1">
                <a:off x="1965" y="1535"/>
                <a:ext cx="42" cy="385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/>
                <a:tailEnd type="stealth" w="sm" len="sm"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  <p:grpSp>
          <p:nvGrpSpPr>
            <p:cNvPr id="10" name="Group 53"/>
            <p:cNvGrpSpPr>
              <a:grpSpLocks/>
            </p:cNvGrpSpPr>
            <p:nvPr/>
          </p:nvGrpSpPr>
          <p:grpSpPr bwMode="auto">
            <a:xfrm>
              <a:off x="2519" y="984"/>
              <a:ext cx="199" cy="771"/>
              <a:chOff x="2393" y="1116"/>
              <a:chExt cx="199" cy="771"/>
            </a:xfrm>
          </p:grpSpPr>
          <p:sp>
            <p:nvSpPr>
              <p:cNvPr id="153" name="Oval 54"/>
              <p:cNvSpPr>
                <a:spLocks noChangeArrowheads="1"/>
              </p:cNvSpPr>
              <p:nvPr/>
            </p:nvSpPr>
            <p:spPr bwMode="auto">
              <a:xfrm>
                <a:off x="2393" y="1372"/>
                <a:ext cx="199" cy="327"/>
              </a:xfrm>
              <a:prstGeom prst="ellipse">
                <a:avLst/>
              </a:prstGeom>
              <a:noFill/>
              <a:ln w="9525" cap="rnd">
                <a:solidFill>
                  <a:srgbClr val="66FF33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4" name="Line 55"/>
              <p:cNvSpPr>
                <a:spLocks noChangeShapeType="1"/>
              </p:cNvSpPr>
              <p:nvPr/>
            </p:nvSpPr>
            <p:spPr bwMode="auto">
              <a:xfrm flipH="1" flipV="1">
                <a:off x="2400" y="1536"/>
                <a:ext cx="87" cy="0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/>
                <a:tailEnd type="stealth" w="sm" len="sm"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5" name="Line 56"/>
              <p:cNvSpPr>
                <a:spLocks noChangeShapeType="1"/>
              </p:cNvSpPr>
              <p:nvPr/>
            </p:nvSpPr>
            <p:spPr bwMode="auto">
              <a:xfrm>
                <a:off x="2487" y="1536"/>
                <a:ext cx="105" cy="144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/>
                <a:tailEnd type="stealth" w="sm" len="sm"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6" name="Line 57"/>
              <p:cNvSpPr>
                <a:spLocks noChangeShapeType="1"/>
              </p:cNvSpPr>
              <p:nvPr/>
            </p:nvSpPr>
            <p:spPr bwMode="auto">
              <a:xfrm flipH="1">
                <a:off x="2439" y="1536"/>
                <a:ext cx="48" cy="351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/>
                <a:tailEnd type="stealth" w="sm" len="sm"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57" name="Line 58"/>
              <p:cNvSpPr>
                <a:spLocks noChangeShapeType="1"/>
              </p:cNvSpPr>
              <p:nvPr/>
            </p:nvSpPr>
            <p:spPr bwMode="auto">
              <a:xfrm flipH="1" flipV="1">
                <a:off x="2463" y="1116"/>
                <a:ext cx="24" cy="411"/>
              </a:xfrm>
              <a:prstGeom prst="line">
                <a:avLst/>
              </a:prstGeom>
              <a:noFill/>
              <a:ln w="38100">
                <a:solidFill>
                  <a:srgbClr val="66FF33"/>
                </a:solidFill>
                <a:round/>
                <a:headEnd/>
                <a:tailEnd type="stealth" w="sm" len="lg"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152" name="Freeform 59"/>
            <p:cNvSpPr>
              <a:spLocks/>
            </p:cNvSpPr>
            <p:nvPr/>
          </p:nvSpPr>
          <p:spPr bwMode="auto">
            <a:xfrm>
              <a:off x="1329" y="2106"/>
              <a:ext cx="1629" cy="233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28" y="124"/>
                </a:cxn>
                <a:cxn ang="0">
                  <a:pos x="135" y="790"/>
                </a:cxn>
                <a:cxn ang="0">
                  <a:pos x="234" y="394"/>
                </a:cxn>
                <a:cxn ang="0">
                  <a:pos x="253" y="274"/>
                </a:cxn>
                <a:cxn ang="0">
                  <a:pos x="303" y="256"/>
                </a:cxn>
                <a:cxn ang="0">
                  <a:pos x="429" y="628"/>
                </a:cxn>
                <a:cxn ang="0">
                  <a:pos x="537" y="358"/>
                </a:cxn>
                <a:cxn ang="0">
                  <a:pos x="621" y="499"/>
                </a:cxn>
                <a:cxn ang="0">
                  <a:pos x="645" y="470"/>
                </a:cxn>
                <a:cxn ang="0">
                  <a:pos x="671" y="460"/>
                </a:cxn>
                <a:cxn ang="0">
                  <a:pos x="899" y="456"/>
                </a:cxn>
                <a:cxn ang="0">
                  <a:pos x="1629" y="456"/>
                </a:cxn>
              </a:cxnLst>
              <a:rect l="0" t="0" r="r" b="b"/>
              <a:pathLst>
                <a:path w="1629" h="835">
                  <a:moveTo>
                    <a:pt x="0" y="43"/>
                  </a:moveTo>
                  <a:cubicBezTo>
                    <a:pt x="5" y="55"/>
                    <a:pt x="6" y="0"/>
                    <a:pt x="28" y="124"/>
                  </a:cubicBezTo>
                  <a:cubicBezTo>
                    <a:pt x="50" y="248"/>
                    <a:pt x="101" y="745"/>
                    <a:pt x="135" y="790"/>
                  </a:cubicBezTo>
                  <a:cubicBezTo>
                    <a:pt x="169" y="835"/>
                    <a:pt x="214" y="480"/>
                    <a:pt x="234" y="394"/>
                  </a:cubicBezTo>
                  <a:lnTo>
                    <a:pt x="253" y="274"/>
                  </a:lnTo>
                  <a:cubicBezTo>
                    <a:pt x="259" y="242"/>
                    <a:pt x="274" y="197"/>
                    <a:pt x="303" y="256"/>
                  </a:cubicBezTo>
                  <a:cubicBezTo>
                    <a:pt x="332" y="315"/>
                    <a:pt x="390" y="611"/>
                    <a:pt x="429" y="628"/>
                  </a:cubicBezTo>
                  <a:cubicBezTo>
                    <a:pt x="468" y="645"/>
                    <a:pt x="505" y="379"/>
                    <a:pt x="537" y="358"/>
                  </a:cubicBezTo>
                  <a:cubicBezTo>
                    <a:pt x="569" y="337"/>
                    <a:pt x="603" y="480"/>
                    <a:pt x="621" y="499"/>
                  </a:cubicBezTo>
                  <a:cubicBezTo>
                    <a:pt x="639" y="518"/>
                    <a:pt x="637" y="476"/>
                    <a:pt x="645" y="470"/>
                  </a:cubicBezTo>
                  <a:cubicBezTo>
                    <a:pt x="653" y="464"/>
                    <a:pt x="629" y="462"/>
                    <a:pt x="671" y="460"/>
                  </a:cubicBezTo>
                  <a:cubicBezTo>
                    <a:pt x="717" y="453"/>
                    <a:pt x="742" y="456"/>
                    <a:pt x="899" y="456"/>
                  </a:cubicBezTo>
                  <a:cubicBezTo>
                    <a:pt x="1059" y="455"/>
                    <a:pt x="1477" y="456"/>
                    <a:pt x="1629" y="456"/>
                  </a:cubicBezTo>
                </a:path>
              </a:pathLst>
            </a:custGeom>
            <a:noFill/>
            <a:ln w="1905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grpSp>
        <p:nvGrpSpPr>
          <p:cNvPr id="11" name="Group 63"/>
          <p:cNvGrpSpPr>
            <a:grpSpLocks/>
          </p:cNvGrpSpPr>
          <p:nvPr/>
        </p:nvGrpSpPr>
        <p:grpSpPr bwMode="auto">
          <a:xfrm>
            <a:off x="6664270" y="3622718"/>
            <a:ext cx="1427163" cy="2209800"/>
            <a:chOff x="4584" y="948"/>
            <a:chExt cx="899" cy="1392"/>
          </a:xfrm>
          <a:effectLst/>
        </p:grpSpPr>
        <p:sp>
          <p:nvSpPr>
            <p:cNvPr id="169" name="Line 64"/>
            <p:cNvSpPr>
              <a:spLocks noChangeShapeType="1"/>
            </p:cNvSpPr>
            <p:nvPr/>
          </p:nvSpPr>
          <p:spPr bwMode="auto">
            <a:xfrm flipV="1">
              <a:off x="4589" y="948"/>
              <a:ext cx="0" cy="452"/>
            </a:xfrm>
            <a:prstGeom prst="line">
              <a:avLst/>
            </a:prstGeom>
            <a:noFill/>
            <a:ln w="38100">
              <a:solidFill>
                <a:srgbClr val="66FF33"/>
              </a:solidFill>
              <a:round/>
              <a:headEnd/>
              <a:tailEnd type="stealth" w="sm" len="lg"/>
            </a:ln>
            <a:effectLst/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  <p:sp>
          <p:nvSpPr>
            <p:cNvPr id="170" name="Freeform 65"/>
            <p:cNvSpPr>
              <a:spLocks/>
            </p:cNvSpPr>
            <p:nvPr/>
          </p:nvSpPr>
          <p:spPr bwMode="auto">
            <a:xfrm>
              <a:off x="4584" y="2107"/>
              <a:ext cx="899" cy="233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28" y="124"/>
                </a:cxn>
                <a:cxn ang="0">
                  <a:pos x="135" y="790"/>
                </a:cxn>
                <a:cxn ang="0">
                  <a:pos x="234" y="394"/>
                </a:cxn>
                <a:cxn ang="0">
                  <a:pos x="253" y="274"/>
                </a:cxn>
                <a:cxn ang="0">
                  <a:pos x="303" y="256"/>
                </a:cxn>
                <a:cxn ang="0">
                  <a:pos x="429" y="628"/>
                </a:cxn>
                <a:cxn ang="0">
                  <a:pos x="537" y="358"/>
                </a:cxn>
                <a:cxn ang="0">
                  <a:pos x="621" y="499"/>
                </a:cxn>
                <a:cxn ang="0">
                  <a:pos x="645" y="470"/>
                </a:cxn>
                <a:cxn ang="0">
                  <a:pos x="671" y="460"/>
                </a:cxn>
                <a:cxn ang="0">
                  <a:pos x="899" y="456"/>
                </a:cxn>
              </a:cxnLst>
              <a:rect l="0" t="0" r="r" b="b"/>
              <a:pathLst>
                <a:path w="899" h="835">
                  <a:moveTo>
                    <a:pt x="0" y="43"/>
                  </a:moveTo>
                  <a:cubicBezTo>
                    <a:pt x="5" y="55"/>
                    <a:pt x="6" y="0"/>
                    <a:pt x="28" y="124"/>
                  </a:cubicBezTo>
                  <a:cubicBezTo>
                    <a:pt x="50" y="248"/>
                    <a:pt x="101" y="745"/>
                    <a:pt x="135" y="790"/>
                  </a:cubicBezTo>
                  <a:cubicBezTo>
                    <a:pt x="169" y="835"/>
                    <a:pt x="214" y="480"/>
                    <a:pt x="234" y="394"/>
                  </a:cubicBezTo>
                  <a:lnTo>
                    <a:pt x="253" y="274"/>
                  </a:lnTo>
                  <a:cubicBezTo>
                    <a:pt x="259" y="242"/>
                    <a:pt x="274" y="197"/>
                    <a:pt x="303" y="256"/>
                  </a:cubicBezTo>
                  <a:cubicBezTo>
                    <a:pt x="332" y="315"/>
                    <a:pt x="390" y="611"/>
                    <a:pt x="429" y="628"/>
                  </a:cubicBezTo>
                  <a:cubicBezTo>
                    <a:pt x="468" y="645"/>
                    <a:pt x="505" y="379"/>
                    <a:pt x="537" y="358"/>
                  </a:cubicBezTo>
                  <a:cubicBezTo>
                    <a:pt x="569" y="337"/>
                    <a:pt x="603" y="480"/>
                    <a:pt x="621" y="499"/>
                  </a:cubicBezTo>
                  <a:cubicBezTo>
                    <a:pt x="639" y="518"/>
                    <a:pt x="637" y="476"/>
                    <a:pt x="645" y="470"/>
                  </a:cubicBezTo>
                  <a:cubicBezTo>
                    <a:pt x="653" y="464"/>
                    <a:pt x="629" y="462"/>
                    <a:pt x="671" y="460"/>
                  </a:cubicBezTo>
                  <a:cubicBezTo>
                    <a:pt x="717" y="453"/>
                    <a:pt x="861" y="457"/>
                    <a:pt x="899" y="456"/>
                  </a:cubicBezTo>
                </a:path>
              </a:pathLst>
            </a:custGeom>
            <a:noFill/>
            <a:ln w="19050" cap="flat" cmpd="sng">
              <a:solidFill>
                <a:srgbClr val="66FF33"/>
              </a:solidFill>
              <a:prstDash val="solid"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GB"/>
            </a:p>
          </p:txBody>
        </p:sp>
      </p:grpSp>
      <p:grpSp>
        <p:nvGrpSpPr>
          <p:cNvPr id="12" name="Group 69"/>
          <p:cNvGrpSpPr>
            <a:grpSpLocks/>
          </p:cNvGrpSpPr>
          <p:nvPr/>
        </p:nvGrpSpPr>
        <p:grpSpPr bwMode="auto">
          <a:xfrm>
            <a:off x="3743267" y="3679869"/>
            <a:ext cx="2932113" cy="2146300"/>
            <a:chOff x="2744" y="984"/>
            <a:chExt cx="1847" cy="1352"/>
          </a:xfrm>
          <a:effectLst/>
        </p:grpSpPr>
        <p:grpSp>
          <p:nvGrpSpPr>
            <p:cNvPr id="13" name="Group 70"/>
            <p:cNvGrpSpPr>
              <a:grpSpLocks/>
            </p:cNvGrpSpPr>
            <p:nvPr/>
          </p:nvGrpSpPr>
          <p:grpSpPr bwMode="auto">
            <a:xfrm>
              <a:off x="2962" y="984"/>
              <a:ext cx="1629" cy="1352"/>
              <a:chOff x="2962" y="984"/>
              <a:chExt cx="1629" cy="1352"/>
            </a:xfrm>
          </p:grpSpPr>
          <p:grpSp>
            <p:nvGrpSpPr>
              <p:cNvPr id="14" name="Group 71"/>
              <p:cNvGrpSpPr>
                <a:grpSpLocks/>
              </p:cNvGrpSpPr>
              <p:nvPr/>
            </p:nvGrpSpPr>
            <p:grpSpPr bwMode="auto">
              <a:xfrm>
                <a:off x="3192" y="984"/>
                <a:ext cx="199" cy="771"/>
                <a:chOff x="2393" y="1116"/>
                <a:chExt cx="199" cy="771"/>
              </a:xfrm>
            </p:grpSpPr>
            <p:sp>
              <p:nvSpPr>
                <p:cNvPr id="190" name="Oval 72"/>
                <p:cNvSpPr>
                  <a:spLocks noChangeArrowheads="1"/>
                </p:cNvSpPr>
                <p:nvPr/>
              </p:nvSpPr>
              <p:spPr bwMode="auto">
                <a:xfrm>
                  <a:off x="2393" y="1372"/>
                  <a:ext cx="199" cy="327"/>
                </a:xfrm>
                <a:prstGeom prst="ellipse">
                  <a:avLst/>
                </a:prstGeom>
                <a:noFill/>
                <a:ln w="9525" cap="rnd">
                  <a:solidFill>
                    <a:srgbClr val="66FF33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91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2400" y="1536"/>
                  <a:ext cx="87" cy="0"/>
                </a:xfrm>
                <a:prstGeom prst="line">
                  <a:avLst/>
                </a:prstGeom>
                <a:noFill/>
                <a:ln w="38100">
                  <a:solidFill>
                    <a:srgbClr val="66FF33"/>
                  </a:solidFill>
                  <a:round/>
                  <a:headEnd/>
                  <a:tailEnd type="stealth" w="sm" len="sm"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92" name="Line 74"/>
                <p:cNvSpPr>
                  <a:spLocks noChangeShapeType="1"/>
                </p:cNvSpPr>
                <p:nvPr/>
              </p:nvSpPr>
              <p:spPr bwMode="auto">
                <a:xfrm>
                  <a:off x="2487" y="1536"/>
                  <a:ext cx="105" cy="144"/>
                </a:xfrm>
                <a:prstGeom prst="line">
                  <a:avLst/>
                </a:prstGeom>
                <a:noFill/>
                <a:ln w="38100">
                  <a:solidFill>
                    <a:srgbClr val="66FF33"/>
                  </a:solidFill>
                  <a:round/>
                  <a:headEnd/>
                  <a:tailEnd type="stealth" w="sm" len="sm"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93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2439" y="1536"/>
                  <a:ext cx="48" cy="351"/>
                </a:xfrm>
                <a:prstGeom prst="line">
                  <a:avLst/>
                </a:prstGeom>
                <a:noFill/>
                <a:ln w="38100">
                  <a:solidFill>
                    <a:srgbClr val="66FF33"/>
                  </a:solidFill>
                  <a:round/>
                  <a:headEnd/>
                  <a:tailEnd type="stealth" w="sm" len="sm"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94" name="Line 76"/>
                <p:cNvSpPr>
                  <a:spLocks noChangeShapeType="1"/>
                </p:cNvSpPr>
                <p:nvPr/>
              </p:nvSpPr>
              <p:spPr bwMode="auto">
                <a:xfrm flipH="1" flipV="1">
                  <a:off x="2463" y="1116"/>
                  <a:ext cx="24" cy="411"/>
                </a:xfrm>
                <a:prstGeom prst="line">
                  <a:avLst/>
                </a:prstGeom>
                <a:noFill/>
                <a:ln w="38100">
                  <a:solidFill>
                    <a:srgbClr val="66FF33"/>
                  </a:solidFill>
                  <a:round/>
                  <a:headEnd/>
                  <a:tailEnd type="stealth" w="sm" len="lg"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5" name="Group 77"/>
              <p:cNvGrpSpPr>
                <a:grpSpLocks/>
              </p:cNvGrpSpPr>
              <p:nvPr/>
            </p:nvGrpSpPr>
            <p:grpSpPr bwMode="auto">
              <a:xfrm>
                <a:off x="3684" y="1246"/>
                <a:ext cx="199" cy="572"/>
                <a:chOff x="1920" y="1372"/>
                <a:chExt cx="199" cy="572"/>
              </a:xfrm>
            </p:grpSpPr>
            <p:sp>
              <p:nvSpPr>
                <p:cNvPr id="185" name="Oval 78"/>
                <p:cNvSpPr>
                  <a:spLocks noChangeArrowheads="1"/>
                </p:cNvSpPr>
                <p:nvPr/>
              </p:nvSpPr>
              <p:spPr bwMode="auto">
                <a:xfrm>
                  <a:off x="1920" y="1372"/>
                  <a:ext cx="199" cy="327"/>
                </a:xfrm>
                <a:prstGeom prst="ellipse">
                  <a:avLst/>
                </a:prstGeom>
                <a:noFill/>
                <a:ln w="9525" cap="rnd">
                  <a:solidFill>
                    <a:srgbClr val="66FF33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86" name="Line 79"/>
                <p:cNvSpPr>
                  <a:spLocks noChangeShapeType="1"/>
                </p:cNvSpPr>
                <p:nvPr/>
              </p:nvSpPr>
              <p:spPr bwMode="auto">
                <a:xfrm flipV="1">
                  <a:off x="2007" y="1443"/>
                  <a:ext cx="105" cy="86"/>
                </a:xfrm>
                <a:prstGeom prst="line">
                  <a:avLst/>
                </a:prstGeom>
                <a:noFill/>
                <a:ln w="38100">
                  <a:solidFill>
                    <a:srgbClr val="66FF33"/>
                  </a:solidFill>
                  <a:round/>
                  <a:headEnd/>
                  <a:tailEnd type="stealth" w="sm" len="sm"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87" name="Line 80"/>
                <p:cNvSpPr>
                  <a:spLocks noChangeShapeType="1"/>
                </p:cNvSpPr>
                <p:nvPr/>
              </p:nvSpPr>
              <p:spPr bwMode="auto">
                <a:xfrm>
                  <a:off x="2004" y="1523"/>
                  <a:ext cx="105" cy="205"/>
                </a:xfrm>
                <a:prstGeom prst="line">
                  <a:avLst/>
                </a:prstGeom>
                <a:noFill/>
                <a:ln w="38100">
                  <a:solidFill>
                    <a:srgbClr val="66FF33"/>
                  </a:solidFill>
                  <a:round/>
                  <a:headEnd/>
                  <a:tailEnd type="stealth" w="sm" len="sm"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88" name="Line 81"/>
                <p:cNvSpPr>
                  <a:spLocks noChangeShapeType="1"/>
                </p:cNvSpPr>
                <p:nvPr/>
              </p:nvSpPr>
              <p:spPr bwMode="auto">
                <a:xfrm>
                  <a:off x="2010" y="1532"/>
                  <a:ext cx="30" cy="412"/>
                </a:xfrm>
                <a:prstGeom prst="line">
                  <a:avLst/>
                </a:prstGeom>
                <a:noFill/>
                <a:ln w="38100">
                  <a:solidFill>
                    <a:srgbClr val="66FF33"/>
                  </a:solidFill>
                  <a:round/>
                  <a:headEnd/>
                  <a:tailEnd type="stealth" w="sm" len="sm"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89" name="Line 82"/>
                <p:cNvSpPr>
                  <a:spLocks noChangeShapeType="1"/>
                </p:cNvSpPr>
                <p:nvPr/>
              </p:nvSpPr>
              <p:spPr bwMode="auto">
                <a:xfrm flipH="1">
                  <a:off x="1965" y="1535"/>
                  <a:ext cx="42" cy="385"/>
                </a:xfrm>
                <a:prstGeom prst="line">
                  <a:avLst/>
                </a:prstGeom>
                <a:noFill/>
                <a:ln w="38100">
                  <a:solidFill>
                    <a:srgbClr val="66FF33"/>
                  </a:solidFill>
                  <a:round/>
                  <a:headEnd/>
                  <a:tailEnd type="stealth" w="sm" len="sm"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6" name="Group 83"/>
              <p:cNvGrpSpPr>
                <a:grpSpLocks/>
              </p:cNvGrpSpPr>
              <p:nvPr/>
            </p:nvGrpSpPr>
            <p:grpSpPr bwMode="auto">
              <a:xfrm>
                <a:off x="4199" y="1059"/>
                <a:ext cx="199" cy="532"/>
                <a:chOff x="1433" y="1167"/>
                <a:chExt cx="199" cy="532"/>
              </a:xfrm>
            </p:grpSpPr>
            <p:sp>
              <p:nvSpPr>
                <p:cNvPr id="180" name="Oval 84"/>
                <p:cNvSpPr>
                  <a:spLocks noChangeArrowheads="1"/>
                </p:cNvSpPr>
                <p:nvPr/>
              </p:nvSpPr>
              <p:spPr bwMode="auto">
                <a:xfrm>
                  <a:off x="1433" y="1372"/>
                  <a:ext cx="199" cy="327"/>
                </a:xfrm>
                <a:prstGeom prst="ellipse">
                  <a:avLst/>
                </a:prstGeom>
                <a:noFill/>
                <a:ln w="9525" cap="rnd">
                  <a:solidFill>
                    <a:srgbClr val="66FF33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81" name="Line 85"/>
                <p:cNvSpPr>
                  <a:spLocks noChangeShapeType="1"/>
                </p:cNvSpPr>
                <p:nvPr/>
              </p:nvSpPr>
              <p:spPr bwMode="auto">
                <a:xfrm flipV="1">
                  <a:off x="1524" y="1167"/>
                  <a:ext cx="57" cy="362"/>
                </a:xfrm>
                <a:prstGeom prst="line">
                  <a:avLst/>
                </a:prstGeom>
                <a:noFill/>
                <a:ln w="38100">
                  <a:solidFill>
                    <a:srgbClr val="66FF33"/>
                  </a:solidFill>
                  <a:round/>
                  <a:headEnd/>
                  <a:tailEnd type="stealth" w="sm" len="lg"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82" name="Line 86"/>
                <p:cNvSpPr>
                  <a:spLocks noChangeShapeType="1"/>
                </p:cNvSpPr>
                <p:nvPr/>
              </p:nvSpPr>
              <p:spPr bwMode="auto">
                <a:xfrm flipV="1">
                  <a:off x="1536" y="1350"/>
                  <a:ext cx="87" cy="186"/>
                </a:xfrm>
                <a:prstGeom prst="line">
                  <a:avLst/>
                </a:prstGeom>
                <a:noFill/>
                <a:ln w="38100">
                  <a:solidFill>
                    <a:srgbClr val="66FF33"/>
                  </a:solidFill>
                  <a:round/>
                  <a:headEnd/>
                  <a:tailEnd type="stealth" w="sm" len="med"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83" name="Line 87"/>
                <p:cNvSpPr>
                  <a:spLocks noChangeShapeType="1"/>
                </p:cNvSpPr>
                <p:nvPr/>
              </p:nvSpPr>
              <p:spPr bwMode="auto">
                <a:xfrm>
                  <a:off x="1536" y="1536"/>
                  <a:ext cx="96" cy="3"/>
                </a:xfrm>
                <a:prstGeom prst="line">
                  <a:avLst/>
                </a:prstGeom>
                <a:noFill/>
                <a:ln w="38100">
                  <a:solidFill>
                    <a:srgbClr val="66FF33"/>
                  </a:solidFill>
                  <a:round/>
                  <a:headEnd/>
                  <a:tailEnd type="stealth" w="sm" len="med"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GB"/>
                </a:p>
              </p:txBody>
            </p:sp>
            <p:sp>
              <p:nvSpPr>
                <p:cNvPr id="184" name="Line 88"/>
                <p:cNvSpPr>
                  <a:spLocks noChangeShapeType="1"/>
                </p:cNvSpPr>
                <p:nvPr/>
              </p:nvSpPr>
              <p:spPr bwMode="auto">
                <a:xfrm>
                  <a:off x="1536" y="1536"/>
                  <a:ext cx="90" cy="141"/>
                </a:xfrm>
                <a:prstGeom prst="line">
                  <a:avLst/>
                </a:prstGeom>
                <a:noFill/>
                <a:ln w="38100">
                  <a:solidFill>
                    <a:srgbClr val="66FF33"/>
                  </a:solidFill>
                  <a:round/>
                  <a:headEnd/>
                  <a:tailEnd type="stealth" w="sm" len="med"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179" name="Freeform 89"/>
              <p:cNvSpPr>
                <a:spLocks/>
              </p:cNvSpPr>
              <p:nvPr/>
            </p:nvSpPr>
            <p:spPr bwMode="auto">
              <a:xfrm flipH="1">
                <a:off x="2962" y="2103"/>
                <a:ext cx="1629" cy="23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28" y="124"/>
                  </a:cxn>
                  <a:cxn ang="0">
                    <a:pos x="135" y="790"/>
                  </a:cxn>
                  <a:cxn ang="0">
                    <a:pos x="234" y="394"/>
                  </a:cxn>
                  <a:cxn ang="0">
                    <a:pos x="253" y="274"/>
                  </a:cxn>
                  <a:cxn ang="0">
                    <a:pos x="303" y="256"/>
                  </a:cxn>
                  <a:cxn ang="0">
                    <a:pos x="429" y="628"/>
                  </a:cxn>
                  <a:cxn ang="0">
                    <a:pos x="537" y="358"/>
                  </a:cxn>
                  <a:cxn ang="0">
                    <a:pos x="621" y="499"/>
                  </a:cxn>
                  <a:cxn ang="0">
                    <a:pos x="645" y="470"/>
                  </a:cxn>
                  <a:cxn ang="0">
                    <a:pos x="671" y="460"/>
                  </a:cxn>
                  <a:cxn ang="0">
                    <a:pos x="899" y="456"/>
                  </a:cxn>
                  <a:cxn ang="0">
                    <a:pos x="1629" y="456"/>
                  </a:cxn>
                </a:cxnLst>
                <a:rect l="0" t="0" r="r" b="b"/>
                <a:pathLst>
                  <a:path w="1629" h="835">
                    <a:moveTo>
                      <a:pt x="0" y="43"/>
                    </a:moveTo>
                    <a:cubicBezTo>
                      <a:pt x="5" y="55"/>
                      <a:pt x="6" y="0"/>
                      <a:pt x="28" y="124"/>
                    </a:cubicBezTo>
                    <a:cubicBezTo>
                      <a:pt x="50" y="248"/>
                      <a:pt x="101" y="745"/>
                      <a:pt x="135" y="790"/>
                    </a:cubicBezTo>
                    <a:cubicBezTo>
                      <a:pt x="169" y="835"/>
                      <a:pt x="214" y="480"/>
                      <a:pt x="234" y="394"/>
                    </a:cubicBezTo>
                    <a:lnTo>
                      <a:pt x="253" y="274"/>
                    </a:lnTo>
                    <a:cubicBezTo>
                      <a:pt x="259" y="242"/>
                      <a:pt x="274" y="197"/>
                      <a:pt x="303" y="256"/>
                    </a:cubicBezTo>
                    <a:cubicBezTo>
                      <a:pt x="332" y="315"/>
                      <a:pt x="390" y="611"/>
                      <a:pt x="429" y="628"/>
                    </a:cubicBezTo>
                    <a:cubicBezTo>
                      <a:pt x="468" y="645"/>
                      <a:pt x="505" y="379"/>
                      <a:pt x="537" y="358"/>
                    </a:cubicBezTo>
                    <a:cubicBezTo>
                      <a:pt x="569" y="337"/>
                      <a:pt x="603" y="480"/>
                      <a:pt x="621" y="499"/>
                    </a:cubicBezTo>
                    <a:cubicBezTo>
                      <a:pt x="639" y="518"/>
                      <a:pt x="637" y="476"/>
                      <a:pt x="645" y="470"/>
                    </a:cubicBezTo>
                    <a:cubicBezTo>
                      <a:pt x="653" y="464"/>
                      <a:pt x="629" y="462"/>
                      <a:pt x="671" y="460"/>
                    </a:cubicBezTo>
                    <a:cubicBezTo>
                      <a:pt x="717" y="453"/>
                      <a:pt x="742" y="456"/>
                      <a:pt x="899" y="456"/>
                    </a:cubicBezTo>
                    <a:cubicBezTo>
                      <a:pt x="1059" y="455"/>
                      <a:pt x="1477" y="456"/>
                      <a:pt x="1629" y="456"/>
                    </a:cubicBezTo>
                  </a:path>
                </a:pathLst>
              </a:custGeom>
              <a:noFill/>
              <a:ln w="19050" cap="flat" cmpd="sng">
                <a:solidFill>
                  <a:srgbClr val="66FF33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</p:grpSp>
        <p:grpSp>
          <p:nvGrpSpPr>
            <p:cNvPr id="17" name="Group 93"/>
            <p:cNvGrpSpPr>
              <a:grpSpLocks/>
            </p:cNvGrpSpPr>
            <p:nvPr/>
          </p:nvGrpSpPr>
          <p:grpSpPr bwMode="auto">
            <a:xfrm>
              <a:off x="2744" y="1251"/>
              <a:ext cx="498" cy="864"/>
              <a:chOff x="2744" y="1251"/>
              <a:chExt cx="498" cy="864"/>
            </a:xfrm>
          </p:grpSpPr>
          <p:sp>
            <p:nvSpPr>
              <p:cNvPr id="174" name="Rectangle 94"/>
              <p:cNvSpPr>
                <a:spLocks noChangeArrowheads="1"/>
              </p:cNvSpPr>
              <p:nvPr/>
            </p:nvSpPr>
            <p:spPr bwMode="auto">
              <a:xfrm>
                <a:off x="2928" y="1251"/>
                <a:ext cx="78" cy="233"/>
              </a:xfrm>
              <a:prstGeom prst="rect">
                <a:avLst/>
              </a:prstGeom>
              <a:gradFill rotWithShape="0">
                <a:gsLst>
                  <a:gs pos="0">
                    <a:schemeClr val="hlink">
                      <a:gamma/>
                      <a:shade val="46275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46275"/>
                      <a:invGamma/>
                    </a:schemeClr>
                  </a:gs>
                </a:gsLst>
                <a:lin ang="0" scaled="1"/>
              </a:gradFill>
              <a:ln w="9525">
                <a:solidFill>
                  <a:schemeClr val="hlink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75" name="Text Box 95"/>
              <p:cNvSpPr txBox="1">
                <a:spLocks noChangeArrowheads="1"/>
              </p:cNvSpPr>
              <p:nvPr/>
            </p:nvSpPr>
            <p:spPr bwMode="auto">
              <a:xfrm>
                <a:off x="2744" y="1882"/>
                <a:ext cx="498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r>
                  <a:rPr lang="en-GB" dirty="0">
                    <a:solidFill>
                      <a:schemeClr val="tx2"/>
                    </a:solidFill>
                    <a:sym typeface="Symbol" pitchFamily="18" charset="2"/>
                  </a:rPr>
                  <a:t>-</a:t>
                </a:r>
                <a:r>
                  <a:rPr lang="en-GB" sz="1200" dirty="0">
                    <a:solidFill>
                      <a:schemeClr val="tx2"/>
                    </a:solidFill>
                    <a:sym typeface="Symbol" pitchFamily="18" charset="2"/>
                  </a:rPr>
                  <a:t>flipper</a:t>
                </a:r>
                <a:endParaRPr lang="en-GB" dirty="0">
                  <a:sym typeface="Symbol" pitchFamily="18" charset="2"/>
                </a:endParaRPr>
              </a:p>
            </p:txBody>
          </p:sp>
        </p:grpSp>
      </p:grpSp>
      <p:sp>
        <p:nvSpPr>
          <p:cNvPr id="200" name="TextBox 199"/>
          <p:cNvSpPr txBox="1"/>
          <p:nvPr/>
        </p:nvSpPr>
        <p:spPr>
          <a:xfrm>
            <a:off x="263466" y="1481400"/>
            <a:ext cx="6251598" cy="1200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l"/>
            <a:r>
              <a:rPr lang="en-GB" sz="2400" dirty="0"/>
              <a:t>High energy resolution &lt; 1 </a:t>
            </a:r>
            <a:r>
              <a:rPr lang="el-GR" sz="2400" dirty="0"/>
              <a:t>μ</a:t>
            </a:r>
            <a:r>
              <a:rPr lang="en-GB" sz="2400" dirty="0" err="1"/>
              <a:t>eV</a:t>
            </a:r>
            <a:endParaRPr lang="en-GB" sz="2400" dirty="0"/>
          </a:p>
          <a:p>
            <a:pPr algn="l"/>
            <a:endParaRPr lang="en-GB" sz="2400" dirty="0"/>
          </a:p>
          <a:p>
            <a:pPr algn="l"/>
            <a:r>
              <a:rPr lang="en-GB" sz="2400" dirty="0" err="1"/>
              <a:t>Larmor</a:t>
            </a:r>
            <a:r>
              <a:rPr lang="en-GB" sz="2400" dirty="0"/>
              <a:t> precessions encode energy transfer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Resolution 2: Neutron Spin Echo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46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IN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5488" y="1445798"/>
            <a:ext cx="4418073" cy="5421870"/>
          </a:xfrm>
          <a:prstGeom prst="rect">
            <a:avLst/>
          </a:prstGeom>
          <a:noFill/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10768" y="1890999"/>
            <a:ext cx="4539711" cy="4286103"/>
          </a:xfrm>
          <a:prstGeom prst="rect">
            <a:avLst/>
          </a:prstGeom>
        </p:spPr>
        <p:txBody>
          <a:bodyPr vert="horz" lIns="91421" tIns="45711" rIns="91421" bIns="45711" rtlCol="0">
            <a:normAutofit fontScale="92500" lnSpcReduction="10000"/>
          </a:bodyPr>
          <a:lstStyle/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 smtClean="0"/>
              <a:t>Single-crystal excitations</a:t>
            </a:r>
            <a:endParaRPr lang="en-US" sz="3200" dirty="0"/>
          </a:p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/>
              <a:t>Very flexible</a:t>
            </a:r>
          </a:p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/>
              <a:t>Measures a single point in      -E space at a time</a:t>
            </a:r>
          </a:p>
          <a:p>
            <a:pPr marL="342830" indent="-342830" defTabSz="457106">
              <a:spcBef>
                <a:spcPct val="20000"/>
              </a:spcBef>
              <a:buFont typeface="Arial"/>
              <a:buChar char="•"/>
              <a:defRPr/>
            </a:pPr>
            <a:r>
              <a:rPr lang="en-US" sz="3200" dirty="0"/>
              <a:t>Scans: </a:t>
            </a:r>
          </a:p>
          <a:p>
            <a:pPr marL="1064207" lvl="2" indent="-285692" defTabSz="457106">
              <a:spcBef>
                <a:spcPct val="20000"/>
              </a:spcBef>
              <a:buFont typeface="Arial"/>
              <a:buChar char="–"/>
            </a:pPr>
            <a:r>
              <a:rPr lang="en-US" sz="2800" dirty="0">
                <a:ea typeface="ヒラギノ角ゴ ProN W3"/>
                <a:cs typeface="ヒラギノ角ゴ ProN W3"/>
              </a:rPr>
              <a:t>Constant       : Scan E at constant </a:t>
            </a:r>
            <a:r>
              <a:rPr lang="en-US" sz="2800" b="1" dirty="0" err="1">
                <a:ea typeface="ヒラギノ角ゴ ProN W3"/>
                <a:cs typeface="ヒラギノ角ゴ ProN W3"/>
              </a:rPr>
              <a:t>k</a:t>
            </a:r>
            <a:r>
              <a:rPr lang="en-US" sz="2800" b="1" baseline="-25000" dirty="0" err="1">
                <a:ea typeface="ヒラギノ角ゴ ProN W3"/>
                <a:cs typeface="ヒラギノ角ゴ ProN W3"/>
              </a:rPr>
              <a:t>i</a:t>
            </a:r>
            <a:r>
              <a:rPr lang="en-US" sz="2800" dirty="0">
                <a:ea typeface="ヒラギノ角ゴ ProN W3"/>
                <a:cs typeface="ヒラギノ角ゴ ProN W3"/>
              </a:rPr>
              <a:t> or </a:t>
            </a:r>
            <a:r>
              <a:rPr lang="en-US" sz="2800" b="1" dirty="0" err="1">
                <a:ea typeface="ヒラギノ角ゴ ProN W3"/>
                <a:cs typeface="ヒラギノ角ゴ ProN W3"/>
              </a:rPr>
              <a:t>k</a:t>
            </a:r>
            <a:r>
              <a:rPr lang="en-US" sz="2800" b="1" baseline="-25000" dirty="0" err="1">
                <a:ea typeface="ヒラギノ角ゴ ProN W3"/>
                <a:cs typeface="ヒラギノ角ゴ ProN W3"/>
              </a:rPr>
              <a:t>f</a:t>
            </a:r>
            <a:endParaRPr lang="en-US" sz="2800" b="1" baseline="-25000" dirty="0">
              <a:ea typeface="ヒラギノ角ゴ ProN W3"/>
              <a:cs typeface="ヒラギノ角ゴ ProN W3"/>
            </a:endParaRPr>
          </a:p>
          <a:p>
            <a:pPr marL="1064207" lvl="2" indent="-285692" defTabSz="457106">
              <a:spcBef>
                <a:spcPct val="20000"/>
              </a:spcBef>
              <a:buFont typeface="Arial"/>
              <a:buChar char="–"/>
            </a:pPr>
            <a:r>
              <a:rPr lang="en-US" sz="2800" dirty="0">
                <a:ea typeface="ヒラギノ角ゴ ProN W3"/>
                <a:cs typeface="ヒラギノ角ゴ ProN W3"/>
              </a:rPr>
              <a:t>Constant E: Scan      in any direction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0378733"/>
              </p:ext>
            </p:extLst>
          </p:nvPr>
        </p:nvGraphicFramePr>
        <p:xfrm>
          <a:off x="1134872" y="3231021"/>
          <a:ext cx="381556" cy="604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0" name="Equation" r:id="rId4" imgW="152280" imgH="241200" progId="Equation.3">
                  <p:embed/>
                </p:oleObj>
              </mc:Choice>
              <mc:Fallback>
                <p:oleObj name="Equation" r:id="rId4" imgW="152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4872" y="3231021"/>
                        <a:ext cx="381556" cy="60413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674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0091766"/>
              </p:ext>
            </p:extLst>
          </p:nvPr>
        </p:nvGraphicFramePr>
        <p:xfrm>
          <a:off x="2786891" y="4171387"/>
          <a:ext cx="369220" cy="584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1" name="Equation" r:id="rId6" imgW="152280" imgH="241200" progId="Equation.3">
                  <p:embed/>
                </p:oleObj>
              </mc:Choice>
              <mc:Fallback>
                <p:oleObj name="Equation" r:id="rId6" imgW="152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891" y="4171387"/>
                        <a:ext cx="369220" cy="58496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5674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9786305"/>
              </p:ext>
            </p:extLst>
          </p:nvPr>
        </p:nvGraphicFramePr>
        <p:xfrm>
          <a:off x="3750393" y="4982808"/>
          <a:ext cx="370200" cy="5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2" name="Equation" r:id="rId7" imgW="152280" imgH="241200" progId="Equation.3">
                  <p:embed/>
                </p:oleObj>
              </mc:Choice>
              <mc:Fallback>
                <p:oleObj name="Equation" r:id="rId7" imgW="152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50393" y="4982808"/>
                        <a:ext cx="370200" cy="58602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Triple-Axis Spectrometers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690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 with multiplexing</a:t>
            </a:r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" y="2120068"/>
            <a:ext cx="3779838" cy="4343400"/>
          </a:xfrm>
          <a:prstGeom prst="rect">
            <a:avLst/>
          </a:prstGeom>
          <a:noFill/>
          <a:ln w="57150">
            <a:solidFill>
              <a:srgbClr val="B8C844"/>
            </a:solidFill>
            <a:miter lim="800000"/>
            <a:headEnd/>
            <a:tailEnd/>
          </a:ln>
          <a:effectLst/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524000" y="2272468"/>
            <a:ext cx="1219200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r>
              <a:rPr lang="en-US" b="1">
                <a:solidFill>
                  <a:srgbClr val="0D2D57"/>
                </a:solidFill>
                <a:latin typeface="Helvetica" pitchFamily="34" charset="0"/>
              </a:rPr>
              <a:t>Top view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833249" y="2958268"/>
            <a:ext cx="806829" cy="3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>
            <a:spAutoFit/>
          </a:bodyPr>
          <a:lstStyle/>
          <a:p>
            <a:r>
              <a:rPr lang="en-US" sz="1400" b="1">
                <a:solidFill>
                  <a:srgbClr val="0D2D57"/>
                </a:solidFill>
                <a:latin typeface="Helvetica" pitchFamily="34" charset="0"/>
              </a:rPr>
              <a:t>sample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727053" y="5625268"/>
            <a:ext cx="1467395" cy="460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>
            <a:spAutoFit/>
          </a:bodyPr>
          <a:lstStyle/>
          <a:p>
            <a:pPr algn="ctr"/>
            <a:r>
              <a:rPr lang="en-US" sz="1200" b="1">
                <a:solidFill>
                  <a:srgbClr val="0D2D57"/>
                </a:solidFill>
                <a:latin typeface="Helvetica" pitchFamily="34" charset="0"/>
              </a:rPr>
              <a:t>31 channels</a:t>
            </a:r>
          </a:p>
          <a:p>
            <a:pPr algn="ctr"/>
            <a:r>
              <a:rPr lang="en-US" sz="1200" b="1">
                <a:solidFill>
                  <a:srgbClr val="0D2D57"/>
                </a:solidFill>
                <a:latin typeface="Helvetica" pitchFamily="34" charset="0"/>
              </a:rPr>
              <a:t>75º angular range</a:t>
            </a: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2918581"/>
            <a:ext cx="4027488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5867400" y="4939471"/>
            <a:ext cx="1143000" cy="1436689"/>
            <a:chOff x="3504" y="2928"/>
            <a:chExt cx="720" cy="905"/>
          </a:xfrm>
        </p:grpSpPr>
        <p:sp>
          <p:nvSpPr>
            <p:cNvPr id="15" name="Text Box 12"/>
            <p:cNvSpPr txBox="1">
              <a:spLocks noChangeArrowheads="1"/>
            </p:cNvSpPr>
            <p:nvPr/>
          </p:nvSpPr>
          <p:spPr bwMode="auto">
            <a:xfrm>
              <a:off x="3504" y="3600"/>
              <a:ext cx="72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FF0805"/>
                  </a:solidFill>
                  <a:latin typeface="Helvetica" pitchFamily="34" charset="0"/>
                </a:rPr>
                <a:t>k</a:t>
              </a:r>
              <a:r>
                <a:rPr lang="en-US" b="1" baseline="-25000">
                  <a:solidFill>
                    <a:srgbClr val="FF0805"/>
                  </a:solidFill>
                  <a:latin typeface="Helvetica" pitchFamily="34" charset="0"/>
                </a:rPr>
                <a:t>f</a:t>
              </a:r>
              <a:r>
                <a:rPr lang="en-US" b="1">
                  <a:solidFill>
                    <a:srgbClr val="FF0805"/>
                  </a:solidFill>
                  <a:latin typeface="Helvetica" pitchFamily="34" charset="0"/>
                </a:rPr>
                <a:t> = 3 Å</a:t>
              </a:r>
              <a:r>
                <a:rPr lang="en-US" b="1" baseline="30000">
                  <a:solidFill>
                    <a:srgbClr val="FF0805"/>
                  </a:solidFill>
                  <a:latin typeface="Helvetica" pitchFamily="34" charset="0"/>
                </a:rPr>
                <a:t>-1</a:t>
              </a:r>
              <a:endParaRPr lang="en-US" b="1">
                <a:solidFill>
                  <a:srgbClr val="FF0805"/>
                </a:solidFill>
                <a:latin typeface="Helvetica" pitchFamily="34" charset="0"/>
              </a:endParaRPr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3840" y="2928"/>
              <a:ext cx="0" cy="672"/>
            </a:xfrm>
            <a:prstGeom prst="line">
              <a:avLst/>
            </a:prstGeom>
            <a:noFill/>
            <a:ln w="38100">
              <a:solidFill>
                <a:srgbClr val="FF0805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7" name="Group 14"/>
          <p:cNvGrpSpPr>
            <a:grpSpLocks/>
          </p:cNvGrpSpPr>
          <p:nvPr/>
        </p:nvGrpSpPr>
        <p:grpSpPr bwMode="auto">
          <a:xfrm>
            <a:off x="7162800" y="4939466"/>
            <a:ext cx="1371600" cy="1450974"/>
            <a:chOff x="4464" y="2928"/>
            <a:chExt cx="864" cy="914"/>
          </a:xfrm>
        </p:grpSpPr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4464" y="3609"/>
              <a:ext cx="86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chemeClr val="accent2"/>
                  </a:solidFill>
                  <a:latin typeface="Helvetica" pitchFamily="34" charset="0"/>
                </a:rPr>
                <a:t>k</a:t>
              </a:r>
              <a:r>
                <a:rPr lang="en-US" b="1" baseline="-25000">
                  <a:solidFill>
                    <a:schemeClr val="accent2"/>
                  </a:solidFill>
                  <a:latin typeface="Helvetica" pitchFamily="34" charset="0"/>
                </a:rPr>
                <a:t>f</a:t>
              </a:r>
              <a:r>
                <a:rPr lang="en-US" b="1">
                  <a:solidFill>
                    <a:schemeClr val="accent2"/>
                  </a:solidFill>
                  <a:latin typeface="Helvetica" pitchFamily="34" charset="0"/>
                </a:rPr>
                <a:t> = 1.5 Å</a:t>
              </a:r>
              <a:r>
                <a:rPr lang="en-US" b="1" baseline="30000">
                  <a:solidFill>
                    <a:schemeClr val="accent2"/>
                  </a:solidFill>
                  <a:latin typeface="Helvetica" pitchFamily="34" charset="0"/>
                </a:rPr>
                <a:t>-1</a:t>
              </a:r>
              <a:endParaRPr lang="en-US" b="1">
                <a:solidFill>
                  <a:schemeClr val="accent2"/>
                </a:solidFill>
                <a:latin typeface="Helvetica" pitchFamily="34" charset="0"/>
              </a:endParaRPr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4808" y="2928"/>
              <a:ext cx="0" cy="67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6248400" y="2348669"/>
            <a:ext cx="1371600" cy="37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5" tIns="45718" rIns="91435" bIns="45718">
            <a:spAutoFit/>
          </a:bodyPr>
          <a:lstStyle/>
          <a:p>
            <a:r>
              <a:rPr lang="en-US" b="1">
                <a:solidFill>
                  <a:srgbClr val="0D2D57"/>
                </a:solidFill>
                <a:latin typeface="Helvetica" pitchFamily="34" charset="0"/>
              </a:rPr>
              <a:t>Side view</a:t>
            </a:r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4495801" y="2081968"/>
            <a:ext cx="4267200" cy="4419600"/>
          </a:xfrm>
          <a:prstGeom prst="rect">
            <a:avLst/>
          </a:prstGeom>
          <a:noFill/>
          <a:ln w="57150">
            <a:solidFill>
              <a:srgbClr val="B8C844"/>
            </a:solidFill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2089117" y="1469158"/>
            <a:ext cx="5002281" cy="52322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2800" dirty="0"/>
              <a:t>IN20 flat-cone multi-analyser</a:t>
            </a:r>
          </a:p>
        </p:txBody>
      </p:sp>
    </p:spTree>
    <p:extLst>
      <p:ext uri="{BB962C8B-B14F-4D97-AF65-F5344CB8AC3E}">
        <p14:creationId xmlns:p14="http://schemas.microsoft.com/office/powerpoint/2010/main" val="4151709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6354"/>
            <a:ext cx="7139136" cy="865662"/>
          </a:xfrm>
        </p:spPr>
        <p:txBody>
          <a:bodyPr/>
          <a:lstStyle/>
          <a:p>
            <a:r>
              <a:rPr lang="en-US" dirty="0" smtClean="0"/>
              <a:t>ESS Initia</a:t>
            </a:r>
            <a:r>
              <a:rPr lang="en-US" dirty="0" smtClean="0"/>
              <a:t>l </a:t>
            </a:r>
            <a:r>
              <a:rPr lang="en-US" dirty="0" smtClean="0"/>
              <a:t>Instrument Suite</a:t>
            </a:r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4273" y="821234"/>
            <a:ext cx="5756176" cy="6035086"/>
            <a:chOff x="4273" y="821234"/>
            <a:chExt cx="5756176" cy="6035086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2721600" y="5033585"/>
              <a:ext cx="1602000" cy="2043469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3" y="821234"/>
              <a:ext cx="4539234" cy="4543933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4215600" y="5274000"/>
              <a:ext cx="1538732" cy="158165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4248000" y="3787200"/>
              <a:ext cx="1515600" cy="1509299"/>
            </a:xfrm>
            <a:prstGeom prst="rect">
              <a:avLst/>
            </a:prstGeom>
          </p:spPr>
        </p:pic>
      </p:grpSp>
      <p:sp>
        <p:nvSpPr>
          <p:cNvPr id="66" name="TextBox 65"/>
          <p:cNvSpPr txBox="1"/>
          <p:nvPr/>
        </p:nvSpPr>
        <p:spPr>
          <a:xfrm>
            <a:off x="4541235" y="1412188"/>
            <a:ext cx="47242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HEIMDAL  – Powder Diffractometer</a:t>
            </a:r>
          </a:p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T-REX – Thermal Chopper Spectrometer</a:t>
            </a:r>
          </a:p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MAGIC – Magnetism Diffractometer</a:t>
            </a:r>
          </a:p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MIRACLES – Backscattering Spectrometer</a:t>
            </a:r>
          </a:p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BIFROST  – Extreme-Environments Spectrometer</a:t>
            </a:r>
          </a:p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C-SPEC – Cold Chopper Spectrometer</a:t>
            </a:r>
          </a:p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BEER – Engineering Diffractometer</a:t>
            </a:r>
          </a:p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NMX – Macromolecular Crystallography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740715" y="4415339"/>
            <a:ext cx="34032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LOKI – Broadband SANS</a:t>
            </a:r>
          </a:p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FREIA – Liquids Reflectometer</a:t>
            </a:r>
          </a:p>
          <a:p>
            <a:pPr defTabSz="914400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endParaRPr lang="en-US" dirty="0">
              <a:solidFill>
                <a:prstClr val="black"/>
              </a:solidFill>
              <a:latin typeface="Calibri"/>
            </a:endParaRPr>
          </a:p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ESTIA – Magnetism Reflectometer</a:t>
            </a:r>
          </a:p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VOR – Broadband Spectrometer</a:t>
            </a:r>
          </a:p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SKADI – Low-Q SANS</a:t>
            </a:r>
          </a:p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VESPA – Vibrational Spectroscopy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65358" y="6090166"/>
            <a:ext cx="3403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ODIN – Imaging</a:t>
            </a:r>
          </a:p>
          <a:p>
            <a:pPr defTabSz="914400"/>
            <a:r>
              <a:rPr lang="en-US" dirty="0">
                <a:solidFill>
                  <a:prstClr val="black"/>
                </a:solidFill>
                <a:latin typeface="Calibri"/>
              </a:rPr>
              <a:t>DREAM – Powder </a:t>
            </a:r>
            <a:r>
              <a:rPr lang="en-US" dirty="0" err="1">
                <a:solidFill>
                  <a:prstClr val="black"/>
                </a:solidFill>
                <a:latin typeface="Calibri"/>
              </a:rPr>
              <a:t>Diffactometer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3036526" y="1451291"/>
            <a:ext cx="1529129" cy="181412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H="1" flipV="1">
            <a:off x="2721332" y="1619745"/>
            <a:ext cx="1844324" cy="285682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 flipV="1">
            <a:off x="2436240" y="1891862"/>
            <a:ext cx="2129418" cy="286292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H="1" flipV="1">
            <a:off x="2215942" y="2073274"/>
            <a:ext cx="2349715" cy="377603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H="1" flipV="1">
            <a:off x="1762387" y="2423138"/>
            <a:ext cx="2803269" cy="300461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 flipV="1">
            <a:off x="1503212" y="2773003"/>
            <a:ext cx="3062444" cy="223320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 flipV="1">
            <a:off x="1218120" y="2980331"/>
            <a:ext cx="3347536" cy="288716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 flipV="1">
            <a:off x="1036698" y="3382027"/>
            <a:ext cx="3528958" cy="159743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4787900" y="4540250"/>
            <a:ext cx="989666" cy="69688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 flipV="1">
            <a:off x="4820646" y="4833319"/>
            <a:ext cx="956920" cy="45641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 flipV="1">
            <a:off x="5264150" y="5619750"/>
            <a:ext cx="513416" cy="88519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4457700" y="5981610"/>
            <a:ext cx="1319866" cy="31840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H="1" flipV="1">
            <a:off x="4724400" y="6242050"/>
            <a:ext cx="1053166" cy="12901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H="1">
            <a:off x="5175250" y="6528293"/>
            <a:ext cx="602316" cy="94757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1758950" y="6032500"/>
            <a:ext cx="1587500" cy="292100"/>
          </a:xfrm>
          <a:prstGeom prst="line">
            <a:avLst/>
          </a:prstGeom>
          <a:ln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704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55</a:t>
            </a:fld>
            <a:endParaRPr lang="sv-SE" dirty="0"/>
          </a:p>
        </p:txBody>
      </p:sp>
      <p:sp>
        <p:nvSpPr>
          <p:cNvPr id="6" name="TextBox 5"/>
          <p:cNvSpPr txBox="1"/>
          <p:nvPr/>
        </p:nvSpPr>
        <p:spPr>
          <a:xfrm>
            <a:off x="7798299" y="6457381"/>
            <a:ext cx="1298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5</a:t>
            </a:r>
            <a:r>
              <a:rPr lang="en-US" sz="1600" baseline="30000" dirty="0" smtClean="0">
                <a:solidFill>
                  <a:schemeClr val="bg1"/>
                </a:solidFill>
              </a:rPr>
              <a:t>th</a:t>
            </a:r>
            <a:r>
              <a:rPr lang="en-US" sz="1600" dirty="0" smtClean="0">
                <a:solidFill>
                  <a:schemeClr val="bg1"/>
                </a:solidFill>
              </a:rPr>
              <a:t> June 2015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3" name="Picture 2" descr="essaerial_18jan2016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" b="9874"/>
          <a:stretch/>
        </p:blipFill>
        <p:spPr>
          <a:xfrm>
            <a:off x="0" y="1436696"/>
            <a:ext cx="9144000" cy="54213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022" y="6385264"/>
            <a:ext cx="1616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ESS, 18/1/2016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raggsLaw.gif"/>
          <p:cNvPicPr>
            <a:picLocks noChangeAspect="1"/>
          </p:cNvPicPr>
          <p:nvPr/>
        </p:nvPicPr>
        <p:blipFill>
          <a:blip r:embed="rId2">
            <a:biLevel thresh="75000"/>
          </a:blip>
          <a:stretch>
            <a:fillRect/>
          </a:stretch>
        </p:blipFill>
        <p:spPr>
          <a:xfrm>
            <a:off x="944474" y="2095803"/>
            <a:ext cx="7620000" cy="3810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8763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106083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335866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65649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795432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025215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2550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382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067983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297766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527549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757332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987115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2169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28600" y="3987800"/>
            <a:ext cx="8915400" cy="1588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228600" y="5321300"/>
            <a:ext cx="8915400" cy="1588"/>
          </a:xfrm>
          <a:prstGeom prst="line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Diffraction: Bragg’s 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66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raggsLaw.gif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944474" y="2095803"/>
            <a:ext cx="7620000" cy="3810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8763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106083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335866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65649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795432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025215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2550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382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067983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297766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527549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757332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987115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2169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28600" y="3987800"/>
            <a:ext cx="8915400" cy="1588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228600" y="5321300"/>
            <a:ext cx="8915400" cy="1588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6696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757903"/>
              </p:ext>
            </p:extLst>
          </p:nvPr>
        </p:nvGraphicFramePr>
        <p:xfrm>
          <a:off x="1522654" y="1457198"/>
          <a:ext cx="2598737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5" name="Equation" r:id="rId5" imgW="774360" imgH="177480" progId="Equation.3">
                  <p:embed/>
                </p:oleObj>
              </mc:Choice>
              <mc:Fallback>
                <p:oleObj name="Equation" r:id="rId5" imgW="7743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2654" y="1457198"/>
                        <a:ext cx="2598737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Diffraction: Bragg’s 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23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BraggsLaw.gif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944474" y="2095803"/>
            <a:ext cx="7620000" cy="3810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 bwMode="auto">
          <a:xfrm>
            <a:off x="8763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106083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6" name="Oval 5"/>
          <p:cNvSpPr/>
          <p:nvPr/>
        </p:nvSpPr>
        <p:spPr bwMode="auto">
          <a:xfrm>
            <a:off x="3335866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565649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5795432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7025215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255000" y="39433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382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2067983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3297766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527549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5757332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987115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8216900" y="5276850"/>
            <a:ext cx="431800" cy="88900"/>
          </a:xfrm>
          <a:prstGeom prst="ellipse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/>
            <a:endParaRPr lang="en-US" sz="4200">
              <a:ea typeface="ヒラギノ角ゴ ProN W3" charset="-128"/>
              <a:cs typeface="ヒラギノ角ゴ ProN W3" charset="-128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228600" y="3987800"/>
            <a:ext cx="8915400" cy="1588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228600" y="5321300"/>
            <a:ext cx="8915400" cy="1588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6696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42288"/>
              </p:ext>
            </p:extLst>
          </p:nvPr>
        </p:nvGraphicFramePr>
        <p:xfrm>
          <a:off x="1522654" y="1457198"/>
          <a:ext cx="2598737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1" name="Equation" r:id="rId5" imgW="774360" imgH="177480" progId="Equation.3">
                  <p:embed/>
                </p:oleObj>
              </mc:Choice>
              <mc:Fallback>
                <p:oleObj name="Equation" r:id="rId5" imgW="77436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2654" y="1457198"/>
                        <a:ext cx="2598737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2" name="Straight Connector 21"/>
          <p:cNvCxnSpPr/>
          <p:nvPr/>
        </p:nvCxnSpPr>
        <p:spPr bwMode="auto">
          <a:xfrm>
            <a:off x="793719" y="2972642"/>
            <a:ext cx="5786930" cy="3434411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666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4743449" y="2987072"/>
            <a:ext cx="4016319" cy="2318640"/>
          </a:xfrm>
          <a:prstGeom prst="line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66675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9" name="Arc 28"/>
          <p:cNvSpPr>
            <a:spLocks noChangeAspect="1"/>
          </p:cNvSpPr>
          <p:nvPr/>
        </p:nvSpPr>
        <p:spPr bwMode="auto">
          <a:xfrm>
            <a:off x="3810711" y="4401856"/>
            <a:ext cx="1800000" cy="1800000"/>
          </a:xfrm>
          <a:prstGeom prst="arc">
            <a:avLst>
              <a:gd name="adj1" fmla="val 20026932"/>
              <a:gd name="adj2" fmla="val 1621156"/>
            </a:avLst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35" tIns="45718" rIns="91435" bIns="45718" numCol="1" rtlCol="0" anchor="t" anchorCtr="0" compatLnSpc="1">
            <a:prstTxWarp prst="textNoShape">
              <a:avLst/>
            </a:prstTxWarp>
          </a:bodyPr>
          <a:lstStyle/>
          <a:p>
            <a:pPr defTabSz="914353" eaLnBrk="0" hangingPunct="0"/>
            <a:endParaRPr lang="en-GB" sz="2400">
              <a:latin typeface="Arial Unicode MS" pitchFamily="34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579958" y="4733567"/>
            <a:ext cx="710278" cy="58477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l-GR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θ</a:t>
            </a:r>
            <a:endParaRPr lang="en-GB" sz="32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7139136" cy="1143000"/>
          </a:xfrm>
        </p:spPr>
        <p:txBody>
          <a:bodyPr/>
          <a:lstStyle/>
          <a:p>
            <a:r>
              <a:rPr lang="en-US" dirty="0" smtClean="0"/>
              <a:t>Diffraction: Bragg’s 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28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820652"/>
              </p:ext>
            </p:extLst>
          </p:nvPr>
        </p:nvGraphicFramePr>
        <p:xfrm>
          <a:off x="2269649" y="2440297"/>
          <a:ext cx="1507260" cy="706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32" name="Equation" r:id="rId3" imgW="431800" imgH="203200" progId="Equation.3">
                  <p:embed/>
                </p:oleObj>
              </mc:Choice>
              <mc:Fallback>
                <p:oleObj name="Equation" r:id="rId3" imgW="431800" imgH="203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69649" y="2440297"/>
                        <a:ext cx="1507260" cy="706917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2948001"/>
              </p:ext>
            </p:extLst>
          </p:nvPr>
        </p:nvGraphicFramePr>
        <p:xfrm>
          <a:off x="514156" y="2063798"/>
          <a:ext cx="1574974" cy="1321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33" name="Equation" r:id="rId5" imgW="469900" imgH="393700" progId="Equation.3">
                  <p:embed/>
                </p:oleObj>
              </mc:Choice>
              <mc:Fallback>
                <p:oleObj name="Equation" r:id="rId5" imgW="4699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156" y="2063798"/>
                        <a:ext cx="1574974" cy="1321594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26482" y="1434545"/>
            <a:ext cx="1720568" cy="434252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400" dirty="0" err="1" smtClean="0"/>
              <a:t>Wavevector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Diffraction: Bragg’s 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088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Powerpoint.pptx</Template>
  <TotalTime>61431</TotalTime>
  <Words>1892</Words>
  <Application>Microsoft Macintosh PowerPoint</Application>
  <PresentationFormat>On-screen Show (4:3)</PresentationFormat>
  <Paragraphs>698</Paragraphs>
  <Slides>55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ESS Core Powerpoint</vt:lpstr>
      <vt:lpstr>1_Office Theme</vt:lpstr>
      <vt:lpstr>Equation</vt:lpstr>
      <vt:lpstr>Graph</vt:lpstr>
      <vt:lpstr>Neutron Instruments II: Principles and Technologies</vt:lpstr>
      <vt:lpstr>Summary</vt:lpstr>
      <vt:lpstr>The time-of-flight (TOF) method</vt:lpstr>
      <vt:lpstr>Diffraction: Bragg’s Law</vt:lpstr>
      <vt:lpstr>Diffraction: Bragg’s Law</vt:lpstr>
      <vt:lpstr>Diffraction: Bragg’s Law</vt:lpstr>
      <vt:lpstr>Diffraction: Bragg’s Law</vt:lpstr>
      <vt:lpstr>Diffraction: Bragg’s Law</vt:lpstr>
      <vt:lpstr>Diffraction: Bragg’s Law</vt:lpstr>
      <vt:lpstr>Diffraction: Bragg’s Law</vt:lpstr>
      <vt:lpstr>Diffraction: Bragg’s Law</vt:lpstr>
      <vt:lpstr>Neutron Supermirrors</vt:lpstr>
      <vt:lpstr>Neutron Supermirrors</vt:lpstr>
      <vt:lpstr>Neutron Supermirrors</vt:lpstr>
      <vt:lpstr>Neutron Supermirrors</vt:lpstr>
      <vt:lpstr>Neutron Supermirrors</vt:lpstr>
      <vt:lpstr>State-of-the-art Supermirrors</vt:lpstr>
      <vt:lpstr>State-of-the-art Supermirrors</vt:lpstr>
      <vt:lpstr>Neutron guides</vt:lpstr>
      <vt:lpstr>Distribution by Guides</vt:lpstr>
      <vt:lpstr>Background Reduction</vt:lpstr>
      <vt:lpstr>Background Reduction</vt:lpstr>
      <vt:lpstr>Focusing</vt:lpstr>
      <vt:lpstr>PowerPoint Presentation</vt:lpstr>
      <vt:lpstr>PowerPoint Presentation</vt:lpstr>
      <vt:lpstr>PowerPoint Presentation</vt:lpstr>
      <vt:lpstr>Diffractometers</vt:lpstr>
      <vt:lpstr>Powder diffractometers</vt:lpstr>
      <vt:lpstr>Time-of-flight (TOF) Method</vt:lpstr>
      <vt:lpstr>Time-of-flight (TOF) Method</vt:lpstr>
      <vt:lpstr>Long-Pulse Resolution</vt:lpstr>
      <vt:lpstr>Time-of-flight (TOF) Method</vt:lpstr>
      <vt:lpstr>Crystal Monochromators</vt:lpstr>
      <vt:lpstr>Pulsed source time structures (λ=5Å)</vt:lpstr>
      <vt:lpstr>Pulsed source time structures (λ=5Å)</vt:lpstr>
      <vt:lpstr>Constant-Wavelength Diffraction</vt:lpstr>
      <vt:lpstr>Small-Angle Neutron Scattering</vt:lpstr>
      <vt:lpstr>Reflectometry</vt:lpstr>
      <vt:lpstr>Neutron Imaging: Radiography &amp; Tomography</vt:lpstr>
      <vt:lpstr>Neutron Imaging: Radiography &amp; Tomography</vt:lpstr>
      <vt:lpstr>PowerPoint Presentation</vt:lpstr>
      <vt:lpstr>Neutron Spectroscopy</vt:lpstr>
      <vt:lpstr>Chopper Spectrometers</vt:lpstr>
      <vt:lpstr>Neutron Choppers</vt:lpstr>
      <vt:lpstr>Chopper Spectrometers</vt:lpstr>
      <vt:lpstr>Detectors</vt:lpstr>
      <vt:lpstr>Detectors</vt:lpstr>
      <vt:lpstr>Alternative to Direct Geometry</vt:lpstr>
      <vt:lpstr>High Resolution 1: Backscattering</vt:lpstr>
      <vt:lpstr>Continuous-Source Backscattering</vt:lpstr>
      <vt:lpstr>High Resolution 2: Neutron Spin Echo</vt:lpstr>
      <vt:lpstr>Triple-Axis Spectrometers</vt:lpstr>
      <vt:lpstr>TAS with multiplexing</vt:lpstr>
      <vt:lpstr>ESS Initial Instrument Suite</vt:lpstr>
      <vt:lpstr>Thank you!</vt:lpstr>
    </vt:vector>
  </TitlesOfParts>
  <Manager/>
  <Company>ESS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Ken Andersen</dc:creator>
  <cp:keywords/>
  <dc:description/>
  <cp:lastModifiedBy>Ken Andersen</cp:lastModifiedBy>
  <cp:revision>316</cp:revision>
  <dcterms:created xsi:type="dcterms:W3CDTF">2013-10-29T16:05:10Z</dcterms:created>
  <dcterms:modified xsi:type="dcterms:W3CDTF">2016-02-22T13:05:37Z</dcterms:modified>
  <cp:category/>
</cp:coreProperties>
</file>