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61" r:id="rId10"/>
    <p:sldId id="263" r:id="rId11"/>
    <p:sldId id="268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44" autoAdjust="0"/>
  </p:normalViewPr>
  <p:slideViewPr>
    <p:cSldViewPr snapToGrid="0" snapToObjects="1">
      <p:cViewPr varScale="1">
        <p:scale>
          <a:sx n="98" d="100"/>
          <a:sy n="98" d="100"/>
        </p:scale>
        <p:origin x="-1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15F4-DBAC-8645-8278-6F1CBECF3433}" type="datetimeFigureOut">
              <a:rPr lang="en-US" smtClean="0"/>
              <a:t>30/01/2016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7CC7-F83A-3B4A-B49A-493B8F7E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FF39-58B4-4CAF-A13F-D2DC47EB52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6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30/01/2016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30/01/2016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30/01/2016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30/01/2016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EACB-BD3B-6F44-84D4-1B24FE7E1B21}" type="datetimeFigureOut">
              <a:rPr lang="en-US" smtClean="0"/>
              <a:t>30/01/2016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NMX </a:t>
            </a:r>
            <a:r>
              <a:rPr lang="en-US" sz="4800" dirty="0" err="1" smtClean="0"/>
              <a:t>uTPC</a:t>
            </a:r>
            <a:r>
              <a:rPr lang="en-US" sz="4800" dirty="0" smtClean="0"/>
              <a:t> </a:t>
            </a:r>
            <a:r>
              <a:rPr lang="en-US" sz="4800" dirty="0"/>
              <a:t>detector overview and algorithms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01.02.2016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Dorothea </a:t>
            </a:r>
            <a:r>
              <a:rPr lang="en-US" dirty="0" smtClean="0">
                <a:solidFill>
                  <a:schemeClr val="bg1"/>
                </a:solidFill>
              </a:rPr>
              <a:t>Pfeiffer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baseline and upgrade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04492"/>
              </p:ext>
            </p:extLst>
          </p:nvPr>
        </p:nvGraphicFramePr>
        <p:xfrm>
          <a:off x="148784" y="1766387"/>
          <a:ext cx="8841883" cy="149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486"/>
                <a:gridCol w="971905"/>
                <a:gridCol w="816397"/>
                <a:gridCol w="907111"/>
                <a:gridCol w="1334749"/>
                <a:gridCol w="971906"/>
                <a:gridCol w="619329"/>
              </a:tblGrid>
              <a:tr h="35871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3.5A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157 </a:t>
                      </a:r>
                      <a:r>
                        <a:rPr lang="en-US" sz="1600" dirty="0" err="1" smtClean="0"/>
                        <a:t>Gd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3.5A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582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smtClean="0"/>
                        <a:t>readout backwards</a:t>
                      </a:r>
                      <a:r>
                        <a:rPr lang="en-US" sz="1600" dirty="0" smtClean="0"/>
                        <a:t>, foil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100 um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14%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 um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31%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36%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82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</a:t>
                      </a:r>
                      <a:r>
                        <a:rPr lang="en-US" sz="1600" dirty="0" smtClean="0"/>
                        <a:t>readouts,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freestanding </a:t>
                      </a:r>
                      <a:r>
                        <a:rPr lang="en-US" sz="1600" dirty="0" smtClean="0"/>
                        <a:t>foil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10</a:t>
                      </a: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 um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20%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28%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 um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15298" y="3433859"/>
            <a:ext cx="3803628" cy="3265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One readout: </a:t>
            </a:r>
          </a:p>
          <a:p>
            <a:r>
              <a:rPr lang="en-US" sz="2000" dirty="0" smtClean="0"/>
              <a:t>Cheaper </a:t>
            </a:r>
          </a:p>
          <a:p>
            <a:r>
              <a:rPr lang="en-US" sz="2000" dirty="0" smtClean="0"/>
              <a:t>mechanically simpler</a:t>
            </a:r>
            <a:r>
              <a:rPr lang="en-US" sz="2000" dirty="0"/>
              <a:t> </a:t>
            </a:r>
            <a:r>
              <a:rPr lang="en-US" sz="2000" dirty="0" smtClean="0"/>
              <a:t>(thicker foil, foil can be supported)</a:t>
            </a:r>
            <a:endParaRPr lang="en-US" sz="2000" dirty="0" smtClean="0"/>
          </a:p>
          <a:p>
            <a:r>
              <a:rPr lang="en-US" sz="2000" dirty="0" smtClean="0"/>
              <a:t>less </a:t>
            </a:r>
            <a:r>
              <a:rPr lang="en-US" sz="2000" dirty="0" smtClean="0"/>
              <a:t>efficient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buFont typeface="Symbol" charset="0"/>
              <a:buChar char=""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2182" y="3433859"/>
            <a:ext cx="4338486" cy="3265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Two readouts (base line):</a:t>
            </a:r>
          </a:p>
          <a:p>
            <a:r>
              <a:rPr lang="en-US" sz="2000" dirty="0" smtClean="0"/>
              <a:t>Expensive </a:t>
            </a:r>
          </a:p>
          <a:p>
            <a:r>
              <a:rPr lang="en-US" sz="2000" dirty="0" smtClean="0"/>
              <a:t>mechanically complicated (freestanding 10 um thin foil)</a:t>
            </a:r>
          </a:p>
          <a:p>
            <a:r>
              <a:rPr lang="en-US" sz="2000" dirty="0" smtClean="0"/>
              <a:t>rare cases where electrons from one neutron are detected in both detectors (which position is taken ?)</a:t>
            </a:r>
            <a:endParaRPr lang="en-US" sz="2000" dirty="0" smtClean="0"/>
          </a:p>
          <a:p>
            <a:r>
              <a:rPr lang="en-US" sz="2000" dirty="0" smtClean="0"/>
              <a:t>more </a:t>
            </a:r>
            <a:r>
              <a:rPr lang="en-US" sz="2000" dirty="0" smtClean="0"/>
              <a:t>efficient</a:t>
            </a:r>
          </a:p>
          <a:p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buFont typeface="Symbol" charset="0"/>
              <a:buChar char="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660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per detector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18" y="1728630"/>
            <a:ext cx="8676108" cy="3265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 detectors (60 cm x 60 cm)</a:t>
            </a:r>
          </a:p>
          <a:p>
            <a:r>
              <a:rPr lang="en-US" sz="2400" dirty="0" smtClean="0"/>
              <a:t>One readout: 4 modules (30 cm x 30 cm) per detector, two readouts 8 </a:t>
            </a:r>
            <a:r>
              <a:rPr lang="en-US" sz="2400" dirty="0"/>
              <a:t>modules (30 cm x 30 cm) </a:t>
            </a:r>
            <a:endParaRPr lang="en-US" sz="2400" dirty="0" smtClean="0"/>
          </a:p>
          <a:p>
            <a:r>
              <a:rPr lang="en-US" sz="2400" dirty="0" smtClean="0"/>
              <a:t>24</a:t>
            </a:r>
            <a:r>
              <a:rPr lang="en-US" sz="2400" dirty="0" smtClean="0"/>
              <a:t> chips per module</a:t>
            </a:r>
          </a:p>
          <a:p>
            <a:r>
              <a:rPr lang="en-US" sz="2400" dirty="0" smtClean="0"/>
              <a:t>24*4*3 = 288 chips or 576 chips for two readouts</a:t>
            </a:r>
          </a:p>
          <a:p>
            <a:r>
              <a:rPr lang="en-US" sz="2400" dirty="0" smtClean="0"/>
              <a:t>64 channels per chip</a:t>
            </a:r>
          </a:p>
          <a:p>
            <a:r>
              <a:rPr lang="en-US" sz="2400" dirty="0" smtClean="0"/>
              <a:t>288* 64= 18432 </a:t>
            </a:r>
            <a:r>
              <a:rPr lang="en-US" sz="2400" dirty="0"/>
              <a:t>channels </a:t>
            </a:r>
            <a:r>
              <a:rPr lang="en-US" sz="2400" dirty="0" smtClean="0"/>
              <a:t>or 576*64 = 36864 channels for two readouts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buFont typeface="Symbol" charset="0"/>
              <a:buChar char=""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6965" y="5727418"/>
            <a:ext cx="7984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McSTAS</a:t>
            </a:r>
            <a:r>
              <a:rPr lang="en-US" sz="2400" dirty="0" smtClean="0">
                <a:solidFill>
                  <a:srgbClr val="FF0000"/>
                </a:solidFill>
              </a:rPr>
              <a:t> simulations (diffraction spots) needed for module size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nd rate calculation 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before </a:t>
            </a:r>
            <a:r>
              <a:rPr lang="en-US" dirty="0" err="1" smtClean="0"/>
              <a:t>uTPC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17" y="1461733"/>
            <a:ext cx="8183677" cy="3265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Per hit/strip (raw data):</a:t>
            </a:r>
          </a:p>
          <a:p>
            <a:r>
              <a:rPr lang="en-US" sz="2400" dirty="0" smtClean="0"/>
              <a:t>VMM3 data: up </a:t>
            </a:r>
            <a:r>
              <a:rPr lang="en-US" sz="2400" dirty="0" smtClean="0">
                <a:solidFill>
                  <a:srgbClr val="FF0000"/>
                </a:solidFill>
              </a:rPr>
              <a:t>to 38 bits </a:t>
            </a:r>
            <a:r>
              <a:rPr lang="en-US" sz="2400" dirty="0" smtClean="0"/>
              <a:t>(depending on exact mode)</a:t>
            </a:r>
          </a:p>
          <a:p>
            <a:r>
              <a:rPr lang="en-US" sz="2400" dirty="0" smtClean="0"/>
              <a:t>Channel-ID</a:t>
            </a:r>
          </a:p>
          <a:p>
            <a:r>
              <a:rPr lang="en-US" sz="2400" dirty="0"/>
              <a:t>Amplitude (10 bit)</a:t>
            </a:r>
          </a:p>
          <a:p>
            <a:r>
              <a:rPr lang="en-US" sz="2400" dirty="0"/>
              <a:t>Time stamp (</a:t>
            </a:r>
            <a:r>
              <a:rPr lang="en-US" sz="2400" dirty="0" smtClean="0"/>
              <a:t>12 </a:t>
            </a:r>
            <a:r>
              <a:rPr lang="en-US" sz="2400" dirty="0"/>
              <a:t>bit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Per neutron (intermediate data):</a:t>
            </a:r>
          </a:p>
          <a:p>
            <a:r>
              <a:rPr lang="en-US" sz="2400" dirty="0" smtClean="0"/>
              <a:t>Average: 10 strips in x, 10 strips in y (</a:t>
            </a:r>
            <a:r>
              <a:rPr lang="en-US" sz="2400" dirty="0" smtClean="0">
                <a:solidFill>
                  <a:srgbClr val="FF0000"/>
                </a:solidFill>
              </a:rPr>
              <a:t>3.8 </a:t>
            </a:r>
            <a:r>
              <a:rPr lang="en-US" sz="2400" dirty="0" err="1" smtClean="0">
                <a:solidFill>
                  <a:srgbClr val="FF0000"/>
                </a:solidFill>
              </a:rPr>
              <a:t>kBit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VMM3 data decoded into:</a:t>
            </a:r>
          </a:p>
          <a:p>
            <a:pPr lvl="1"/>
            <a:r>
              <a:rPr lang="en-US" dirty="0" smtClean="0"/>
              <a:t>Strip ID (16 bit): Detector number (0-2), Module number (0-7), chip number (0-24), strip number (0-63) </a:t>
            </a:r>
          </a:p>
          <a:p>
            <a:pPr lvl="1"/>
            <a:r>
              <a:rPr lang="en-US" dirty="0" smtClean="0"/>
              <a:t>Amplitude (10 bit), Time stamp (12 bit)</a:t>
            </a:r>
          </a:p>
          <a:p>
            <a:pPr marL="400050"/>
            <a:r>
              <a:rPr lang="en-US" sz="2400" dirty="0">
                <a:solidFill>
                  <a:srgbClr val="FF0000"/>
                </a:solidFill>
              </a:rPr>
              <a:t>Clustering (also over several chips) has to be studied!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buFont typeface="Symbol" charset="0"/>
              <a:buChar char="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66233" y="2436097"/>
            <a:ext cx="441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Exact data length/definition depends on chip type!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after </a:t>
            </a:r>
            <a:r>
              <a:rPr lang="en-US" dirty="0" err="1" smtClean="0"/>
              <a:t>uTPC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617" y="1728630"/>
            <a:ext cx="8183677" cy="3265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Per neutron (processed data):</a:t>
            </a:r>
          </a:p>
          <a:p>
            <a:r>
              <a:rPr lang="en-US" sz="2200" dirty="0" smtClean="0"/>
              <a:t>Strip </a:t>
            </a:r>
            <a:r>
              <a:rPr lang="en-US" sz="2200" dirty="0" smtClean="0"/>
              <a:t>x, strip y</a:t>
            </a:r>
            <a:r>
              <a:rPr lang="en-US" sz="2200" dirty="0" smtClean="0"/>
              <a:t>,</a:t>
            </a:r>
            <a:r>
              <a:rPr lang="en-US" sz="2200" dirty="0" smtClean="0"/>
              <a:t> </a:t>
            </a:r>
            <a:r>
              <a:rPr lang="en-US" sz="2200" smtClean="0"/>
              <a:t>time (44 bit</a:t>
            </a:r>
            <a:r>
              <a:rPr lang="en-US" sz="2200" dirty="0" smtClean="0"/>
              <a:t>)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/>
              <a:t>Strip ID </a:t>
            </a:r>
            <a:r>
              <a:rPr lang="en-US" sz="2200" dirty="0" smtClean="0"/>
              <a:t>(16 bit</a:t>
            </a:r>
            <a:r>
              <a:rPr lang="en-US" sz="2200" dirty="0"/>
              <a:t>): Detector number (0-2), Module number (0-7), chip number (0</a:t>
            </a:r>
            <a:r>
              <a:rPr lang="en-US" sz="2200" dirty="0" smtClean="0"/>
              <a:t>-24)</a:t>
            </a:r>
            <a:r>
              <a:rPr lang="en-US" sz="2200" dirty="0"/>
              <a:t>, strip number (0-63) </a:t>
            </a:r>
          </a:p>
          <a:p>
            <a:pPr lvl="1"/>
            <a:r>
              <a:rPr lang="en-US" sz="2200" dirty="0" smtClean="0"/>
              <a:t>Time stamp (12 bit)</a:t>
            </a:r>
          </a:p>
          <a:p>
            <a:pPr marL="57150" indent="0">
              <a:buNone/>
            </a:pPr>
            <a:r>
              <a:rPr lang="en-US" sz="2200" b="1" dirty="0" smtClean="0"/>
              <a:t>Data rate:</a:t>
            </a:r>
          </a:p>
          <a:p>
            <a:pPr marL="400050"/>
            <a:r>
              <a:rPr lang="en-US" sz="2200" dirty="0" smtClean="0"/>
              <a:t>VMM3: 0.9 MHz maximum rate per channel with a multiplicity of 4.7 strip</a:t>
            </a:r>
          </a:p>
          <a:p>
            <a:pPr marL="400050"/>
            <a:r>
              <a:rPr lang="en-US" sz="2200" dirty="0" smtClean="0"/>
              <a:t>Less for our multiplicity of 10 strips, realistically let’s assume 1 0 MHz per chip due buffer and readout</a:t>
            </a:r>
          </a:p>
          <a:p>
            <a:pPr marL="400050"/>
            <a:r>
              <a:rPr lang="en-US" sz="2200" dirty="0" smtClean="0">
                <a:solidFill>
                  <a:srgbClr val="FF0000"/>
                </a:solidFill>
              </a:rPr>
              <a:t>Simulations needed to deduce real rate and architecture</a:t>
            </a:r>
          </a:p>
          <a:p>
            <a:pPr marL="5715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  <a:p>
            <a:pPr>
              <a:buFont typeface="Symbol" charset="0"/>
              <a:buChar char="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5956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NMX detectors</a:t>
            </a:r>
            <a:endParaRPr lang="en-US" sz="4000" dirty="0"/>
          </a:p>
        </p:txBody>
      </p:sp>
      <p:pic>
        <p:nvPicPr>
          <p:cNvPr id="4" name="Content Placeholder 3" descr="Screen Shot 2015-03-16 at 02.21.22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4120"/>
          <a:stretch>
            <a:fillRect/>
          </a:stretch>
        </p:blipFill>
        <p:spPr>
          <a:xfrm>
            <a:off x="0" y="1412776"/>
            <a:ext cx="9165296" cy="50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Gd-GEM backwards setup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13.11.2014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Dorothea Pfeiffer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3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1461121"/>
            <a:ext cx="8244406" cy="5496271"/>
          </a:xfrm>
          <a:prstGeom prst="rect">
            <a:avLst/>
          </a:prstGeom>
        </p:spPr>
      </p:pic>
      <p:grpSp>
        <p:nvGrpSpPr>
          <p:cNvPr id="41" name="D2 Avalanche"/>
          <p:cNvGrpSpPr/>
          <p:nvPr/>
        </p:nvGrpSpPr>
        <p:grpSpPr>
          <a:xfrm>
            <a:off x="4211960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42" name="Oval 41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3995936" y="317697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262760" y="3356992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D2 Avalanche"/>
          <p:cNvGrpSpPr/>
          <p:nvPr/>
        </p:nvGrpSpPr>
        <p:grpSpPr>
          <a:xfrm>
            <a:off x="4788024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59" name="Oval 58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D2 Avalanche"/>
          <p:cNvGrpSpPr/>
          <p:nvPr/>
        </p:nvGrpSpPr>
        <p:grpSpPr>
          <a:xfrm>
            <a:off x="5328104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66" name="Oval 65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3995936" y="318757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83968" y="342900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23928" y="566124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95936" y="3212976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5517232"/>
            <a:ext cx="95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99992" y="3465008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688400" y="357301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32040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184072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499992" y="356031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716016" y="3645024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965948" y="3717032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20072" y="375094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004048" y="3212976"/>
            <a:ext cx="208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onversion electron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79" name="D2 Avalanche"/>
          <p:cNvGrpSpPr/>
          <p:nvPr/>
        </p:nvGrpSpPr>
        <p:grpSpPr>
          <a:xfrm>
            <a:off x="3661296" y="416178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80" name="Oval 79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96130" y="5013176"/>
            <a:ext cx="14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9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" grpId="0" animBg="1"/>
      <p:bldP spid="3" grpId="1" animBg="1"/>
      <p:bldP spid="8" grpId="0"/>
      <p:bldP spid="8" grpId="1"/>
      <p:bldP spid="50" grpId="0" animBg="1"/>
      <p:bldP spid="51" grpId="0" animBg="1"/>
      <p:bldP spid="52" grpId="0" animBg="1"/>
      <p:bldP spid="56" grpId="0" animBg="1"/>
      <p:bldP spid="7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α </a:t>
            </a:r>
            <a:r>
              <a:rPr lang="en-US" sz="4000" dirty="0" smtClean="0"/>
              <a:t>particle and electron </a:t>
            </a:r>
            <a:r>
              <a:rPr lang="de-DE" sz="4000" dirty="0"/>
              <a:t>t</a:t>
            </a:r>
            <a:r>
              <a:rPr lang="de-DE" sz="4000" dirty="0" smtClean="0"/>
              <a:t>racks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5517232"/>
            <a:ext cx="7490792" cy="108012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Whereas </a:t>
            </a:r>
            <a:r>
              <a:rPr lang="en-US" sz="3200" dirty="0"/>
              <a:t>α</a:t>
            </a:r>
            <a:r>
              <a:rPr lang="en-US" sz="3200" dirty="0" smtClean="0"/>
              <a:t> particles leave straight tracks, conversion electrons from Gd leave curvy track</a:t>
            </a:r>
          </a:p>
          <a:p>
            <a:r>
              <a:rPr lang="en-US" sz="3200" dirty="0" smtClean="0"/>
              <a:t>Centroid calculation not sufficient to determine position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4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63" y="1484784"/>
            <a:ext cx="4619141" cy="41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" y="1484782"/>
            <a:ext cx="4364895" cy="4032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3098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α particle track from 10B4C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844824"/>
            <a:ext cx="2599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electron track from Gd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5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Tracking algorithms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" y="4149080"/>
            <a:ext cx="4635110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784"/>
            <a:ext cx="4635104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90" y="4164699"/>
            <a:ext cx="4635110" cy="27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95" y="1484784"/>
            <a:ext cx="4635109" cy="27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6142" y="1844824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for </a:t>
            </a:r>
            <a:r>
              <a:rPr lang="en-US" baseline="30000" dirty="0" smtClean="0"/>
              <a:t>10</a:t>
            </a:r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Tracking algorithms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000" dirty="0" smtClean="0"/>
              <a:t>Analog chip like APV (development option)</a:t>
            </a:r>
          </a:p>
          <a:p>
            <a:pPr lvl="1"/>
            <a:r>
              <a:rPr lang="en-US" sz="2000" dirty="0" smtClean="0"/>
              <a:t>Best </a:t>
            </a:r>
            <a:r>
              <a:rPr lang="en-US" sz="2000" dirty="0" smtClean="0"/>
              <a:t>results in determining the start of the track are obtained with last-local-maximum algorithm: start of the track is the strip with the latest local maximum</a:t>
            </a:r>
          </a:p>
          <a:p>
            <a:pPr lvl="1"/>
            <a:r>
              <a:rPr lang="en-US" sz="2000" dirty="0" smtClean="0"/>
              <a:t>Falling-flank or global-maximum possible but lead to slightly worse </a:t>
            </a:r>
            <a:r>
              <a:rPr lang="en-US" sz="2000" dirty="0" smtClean="0"/>
              <a:t>results</a:t>
            </a:r>
          </a:p>
          <a:p>
            <a:r>
              <a:rPr lang="en-US" sz="2000" dirty="0" smtClean="0"/>
              <a:t>Digital chip like VMM3 (base line):</a:t>
            </a:r>
          </a:p>
          <a:p>
            <a:pPr lvl="1"/>
            <a:r>
              <a:rPr lang="en-US" sz="2000" dirty="0" smtClean="0"/>
              <a:t>Available modes: </a:t>
            </a:r>
          </a:p>
          <a:p>
            <a:pPr lvl="2"/>
            <a:r>
              <a:rPr lang="en-US" sz="1600" dirty="0" err="1" smtClean="0"/>
              <a:t>TtP</a:t>
            </a:r>
            <a:r>
              <a:rPr lang="en-US" sz="1600" dirty="0" smtClean="0"/>
              <a:t> (threshold to peak)</a:t>
            </a:r>
          </a:p>
          <a:p>
            <a:pPr lvl="2"/>
            <a:r>
              <a:rPr lang="en-US" sz="1600" dirty="0" err="1" smtClean="0"/>
              <a:t>ToT</a:t>
            </a:r>
            <a:r>
              <a:rPr lang="en-US" sz="1600" dirty="0" smtClean="0"/>
              <a:t> (time over threshold)</a:t>
            </a:r>
          </a:p>
          <a:p>
            <a:pPr lvl="2"/>
            <a:r>
              <a:rPr lang="en-US" sz="1600" dirty="0" err="1" smtClean="0"/>
              <a:t>PaP</a:t>
            </a:r>
            <a:r>
              <a:rPr lang="en-US" sz="1600" dirty="0" smtClean="0"/>
              <a:t> (pulse at peak) = global maximum</a:t>
            </a:r>
          </a:p>
          <a:p>
            <a:pPr lvl="2"/>
            <a:r>
              <a:rPr lang="en-US" sz="1600" dirty="0" err="1" smtClean="0"/>
              <a:t>PtT</a:t>
            </a:r>
            <a:r>
              <a:rPr lang="en-US" sz="1600" dirty="0" smtClean="0"/>
              <a:t> (peak to threshold)</a:t>
            </a:r>
          </a:p>
          <a:p>
            <a:pPr lvl="1"/>
            <a:r>
              <a:rPr lang="en-US" sz="2000" dirty="0" smtClean="0"/>
              <a:t>When chips and data available,  modes have to be evaluated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Suitable task here to get involved in!!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=&gt; In general: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er strip one time stamp and one amplitude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88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Reconstruction of start of track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932040" cy="4639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413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 of start of tracks in x and y</a:t>
            </a:r>
            <a:endParaRPr lang="en-US" dirty="0"/>
          </a:p>
        </p:txBody>
      </p:sp>
      <p:pic>
        <p:nvPicPr>
          <p:cNvPr id="11" name="Picture 10" descr="cath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57" y="1988840"/>
            <a:ext cx="4114847" cy="367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7035" y="6021288"/>
            <a:ext cx="336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 of 250 um of Gadolinium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Position resolution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07904" y="4653136"/>
            <a:ext cx="5328592" cy="18002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Position resolution: </a:t>
            </a:r>
            <a:r>
              <a:rPr lang="en-US" sz="3200" dirty="0" err="1" smtClean="0"/>
              <a:t>σ</a:t>
            </a:r>
            <a:r>
              <a:rPr lang="en-US" sz="3200" dirty="0" smtClean="0"/>
              <a:t> &lt;= 350 um</a:t>
            </a:r>
          </a:p>
          <a:p>
            <a:r>
              <a:rPr lang="en-US" sz="3200" dirty="0" smtClean="0"/>
              <a:t>Scattering spread: </a:t>
            </a:r>
            <a:r>
              <a:rPr lang="en-US" sz="3200" dirty="0" err="1"/>
              <a:t>σ</a:t>
            </a:r>
            <a:r>
              <a:rPr lang="en-US" sz="3200" dirty="0"/>
              <a:t> ≈ </a:t>
            </a:r>
            <a:r>
              <a:rPr lang="en-US" sz="3200" dirty="0" smtClean="0"/>
              <a:t>175 um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ivergence of beam: </a:t>
            </a:r>
            <a:r>
              <a:rPr lang="en-US" sz="3200" dirty="0" err="1"/>
              <a:t>σ</a:t>
            </a:r>
            <a:r>
              <a:rPr lang="en-US" sz="3200" dirty="0"/>
              <a:t> </a:t>
            </a:r>
            <a:r>
              <a:rPr lang="en-US" sz="3200" dirty="0" smtClean="0"/>
              <a:t>≈ 1700 um</a:t>
            </a:r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26" y="1484784"/>
            <a:ext cx="5730515" cy="31683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34750"/>
              </p:ext>
            </p:extLst>
          </p:nvPr>
        </p:nvGraphicFramePr>
        <p:xfrm>
          <a:off x="35768" y="1870040"/>
          <a:ext cx="36001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856"/>
                <a:gridCol w="936104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Region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σ</a:t>
                      </a:r>
                      <a:r>
                        <a:rPr lang="en-US" sz="1800" dirty="0" smtClean="0"/>
                        <a:t> [μm]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+/- error [μm]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(Tape)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 (Tape)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 (Tape)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 (Tape)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 (Beam)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(Beam)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 (Beam)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 (Beam)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 (Beam)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 (Beam)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06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Gadolinium (baseline)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" y="1533781"/>
            <a:ext cx="4583262" cy="4446891"/>
          </a:xfrm>
        </p:spPr>
      </p:pic>
      <p:sp>
        <p:nvSpPr>
          <p:cNvPr id="6" name="Oval 5"/>
          <p:cNvSpPr/>
          <p:nvPr/>
        </p:nvSpPr>
        <p:spPr>
          <a:xfrm>
            <a:off x="1616114" y="4661437"/>
            <a:ext cx="238304" cy="238293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5170" y="4899730"/>
            <a:ext cx="238304" cy="238293"/>
          </a:xfrm>
          <a:prstGeom prst="ellipse">
            <a:avLst/>
          </a:prstGeom>
          <a:noFill/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5606" y="1600200"/>
            <a:ext cx="418506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Baseline: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Backwards and forwards mode: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Optimum thickness 6 um. 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Thinnest </a:t>
            </a:r>
            <a:r>
              <a:rPr lang="en-US" sz="2000" dirty="0">
                <a:solidFill>
                  <a:srgbClr val="0000FF"/>
                </a:solidFill>
              </a:rPr>
              <a:t>available foil 10um: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20% efficiency at 1.8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Alternative: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Backwards </a:t>
            </a:r>
            <a:r>
              <a:rPr lang="en-US" sz="2000" dirty="0" smtClean="0">
                <a:solidFill>
                  <a:srgbClr val="008000"/>
                </a:solidFill>
              </a:rPr>
              <a:t>mode, one detector: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Optimum </a:t>
            </a:r>
            <a:r>
              <a:rPr lang="en-US" sz="2000" dirty="0" smtClean="0">
                <a:solidFill>
                  <a:srgbClr val="008000"/>
                </a:solidFill>
              </a:rPr>
              <a:t>thickness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50 </a:t>
            </a:r>
            <a:r>
              <a:rPr lang="en-US" sz="2000" dirty="0" smtClean="0">
                <a:solidFill>
                  <a:srgbClr val="008000"/>
                </a:solidFill>
              </a:rPr>
              <a:t>um or </a:t>
            </a:r>
            <a:r>
              <a:rPr lang="en-US" sz="2000" dirty="0" smtClean="0">
                <a:solidFill>
                  <a:srgbClr val="008000"/>
                </a:solidFill>
              </a:rPr>
              <a:t>greater: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14% efficiency at 1.8 A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endParaRPr lang="en-US" sz="20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144740" y="5659595"/>
            <a:ext cx="3088287" cy="28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4740" y="4901905"/>
            <a:ext cx="3088287" cy="757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4740" y="5968572"/>
            <a:ext cx="3088287" cy="757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20719" y="4661437"/>
            <a:ext cx="0" cy="1152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14565" y="4441700"/>
            <a:ext cx="94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5375" y="5118557"/>
            <a:ext cx="204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Backwards detector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5375" y="6068451"/>
            <a:ext cx="191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Forwards detector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75999" y="5602035"/>
            <a:ext cx="45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Gd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7785659" y="5481987"/>
            <a:ext cx="324703" cy="324724"/>
          </a:xfrm>
          <a:custGeom>
            <a:avLst/>
            <a:gdLst>
              <a:gd name="connsiteX0" fmla="*/ 0 w 324703"/>
              <a:gd name="connsiteY0" fmla="*/ 324724 h 324724"/>
              <a:gd name="connsiteX1" fmla="*/ 36078 w 324703"/>
              <a:gd name="connsiteY1" fmla="*/ 317508 h 324724"/>
              <a:gd name="connsiteX2" fmla="*/ 79372 w 324703"/>
              <a:gd name="connsiteY2" fmla="*/ 288643 h 324724"/>
              <a:gd name="connsiteX3" fmla="*/ 108234 w 324703"/>
              <a:gd name="connsiteY3" fmla="*/ 266995 h 324724"/>
              <a:gd name="connsiteX4" fmla="*/ 129881 w 324703"/>
              <a:gd name="connsiteY4" fmla="*/ 223699 h 324724"/>
              <a:gd name="connsiteX5" fmla="*/ 122665 w 324703"/>
              <a:gd name="connsiteY5" fmla="*/ 144321 h 324724"/>
              <a:gd name="connsiteX6" fmla="*/ 129881 w 324703"/>
              <a:gd name="connsiteY6" fmla="*/ 86593 h 324724"/>
              <a:gd name="connsiteX7" fmla="*/ 194822 w 324703"/>
              <a:gd name="connsiteY7" fmla="*/ 50512 h 324724"/>
              <a:gd name="connsiteX8" fmla="*/ 274193 w 324703"/>
              <a:gd name="connsiteY8" fmla="*/ 43296 h 324724"/>
              <a:gd name="connsiteX9" fmla="*/ 288625 w 324703"/>
              <a:gd name="connsiteY9" fmla="*/ 28864 h 324724"/>
              <a:gd name="connsiteX10" fmla="*/ 303056 w 324703"/>
              <a:gd name="connsiteY10" fmla="*/ 7216 h 324724"/>
              <a:gd name="connsiteX11" fmla="*/ 324703 w 324703"/>
              <a:gd name="connsiteY11" fmla="*/ 0 h 3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3" h="324724">
                <a:moveTo>
                  <a:pt x="0" y="324724"/>
                </a:moveTo>
                <a:cubicBezTo>
                  <a:pt x="12026" y="322319"/>
                  <a:pt x="24913" y="322583"/>
                  <a:pt x="36078" y="317508"/>
                </a:cubicBezTo>
                <a:cubicBezTo>
                  <a:pt x="51868" y="310330"/>
                  <a:pt x="65163" y="298590"/>
                  <a:pt x="79372" y="288643"/>
                </a:cubicBezTo>
                <a:cubicBezTo>
                  <a:pt x="89224" y="281746"/>
                  <a:pt x="99731" y="275499"/>
                  <a:pt x="108234" y="266995"/>
                </a:cubicBezTo>
                <a:cubicBezTo>
                  <a:pt x="122221" y="253007"/>
                  <a:pt x="124012" y="241305"/>
                  <a:pt x="129881" y="223699"/>
                </a:cubicBezTo>
                <a:cubicBezTo>
                  <a:pt x="127476" y="197240"/>
                  <a:pt x="122665" y="170889"/>
                  <a:pt x="122665" y="144321"/>
                </a:cubicBezTo>
                <a:cubicBezTo>
                  <a:pt x="122665" y="124929"/>
                  <a:pt x="120110" y="103344"/>
                  <a:pt x="129881" y="86593"/>
                </a:cubicBezTo>
                <a:cubicBezTo>
                  <a:pt x="135891" y="76290"/>
                  <a:pt x="175845" y="53223"/>
                  <a:pt x="194822" y="50512"/>
                </a:cubicBezTo>
                <a:cubicBezTo>
                  <a:pt x="221121" y="46755"/>
                  <a:pt x="247736" y="45701"/>
                  <a:pt x="274193" y="43296"/>
                </a:cubicBezTo>
                <a:cubicBezTo>
                  <a:pt x="279004" y="38485"/>
                  <a:pt x="284375" y="34177"/>
                  <a:pt x="288625" y="28864"/>
                </a:cubicBezTo>
                <a:cubicBezTo>
                  <a:pt x="294042" y="22092"/>
                  <a:pt x="296284" y="12634"/>
                  <a:pt x="303056" y="7216"/>
                </a:cubicBezTo>
                <a:cubicBezTo>
                  <a:pt x="308995" y="2464"/>
                  <a:pt x="324703" y="0"/>
                  <a:pt x="32470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64012" y="5857224"/>
            <a:ext cx="230900" cy="577288"/>
          </a:xfrm>
          <a:custGeom>
            <a:avLst/>
            <a:gdLst>
              <a:gd name="connsiteX0" fmla="*/ 0 w 230900"/>
              <a:gd name="connsiteY0" fmla="*/ 0 h 577288"/>
              <a:gd name="connsiteX1" fmla="*/ 72156 w 230900"/>
              <a:gd name="connsiteY1" fmla="*/ 14432 h 577288"/>
              <a:gd name="connsiteX2" fmla="*/ 115450 w 230900"/>
              <a:gd name="connsiteY2" fmla="*/ 64945 h 577288"/>
              <a:gd name="connsiteX3" fmla="*/ 122665 w 230900"/>
              <a:gd name="connsiteY3" fmla="*/ 86593 h 577288"/>
              <a:gd name="connsiteX4" fmla="*/ 115450 w 230900"/>
              <a:gd name="connsiteY4" fmla="*/ 122673 h 577288"/>
              <a:gd name="connsiteX5" fmla="*/ 93803 w 230900"/>
              <a:gd name="connsiteY5" fmla="*/ 137106 h 577288"/>
              <a:gd name="connsiteX6" fmla="*/ 72156 w 230900"/>
              <a:gd name="connsiteY6" fmla="*/ 158754 h 577288"/>
              <a:gd name="connsiteX7" fmla="*/ 28862 w 230900"/>
              <a:gd name="connsiteY7" fmla="*/ 202050 h 577288"/>
              <a:gd name="connsiteX8" fmla="*/ 21647 w 230900"/>
              <a:gd name="connsiteY8" fmla="*/ 223699 h 577288"/>
              <a:gd name="connsiteX9" fmla="*/ 7215 w 230900"/>
              <a:gd name="connsiteY9" fmla="*/ 238131 h 577288"/>
              <a:gd name="connsiteX10" fmla="*/ 28862 w 230900"/>
              <a:gd name="connsiteY10" fmla="*/ 281428 h 577288"/>
              <a:gd name="connsiteX11" fmla="*/ 115450 w 230900"/>
              <a:gd name="connsiteY11" fmla="*/ 331940 h 577288"/>
              <a:gd name="connsiteX12" fmla="*/ 151528 w 230900"/>
              <a:gd name="connsiteY12" fmla="*/ 339156 h 577288"/>
              <a:gd name="connsiteX13" fmla="*/ 202037 w 230900"/>
              <a:gd name="connsiteY13" fmla="*/ 389669 h 577288"/>
              <a:gd name="connsiteX14" fmla="*/ 194822 w 230900"/>
              <a:gd name="connsiteY14" fmla="*/ 461830 h 577288"/>
              <a:gd name="connsiteX15" fmla="*/ 180390 w 230900"/>
              <a:gd name="connsiteY15" fmla="*/ 483478 h 577288"/>
              <a:gd name="connsiteX16" fmla="*/ 173175 w 230900"/>
              <a:gd name="connsiteY16" fmla="*/ 526775 h 577288"/>
              <a:gd name="connsiteX17" fmla="*/ 202037 w 230900"/>
              <a:gd name="connsiteY17" fmla="*/ 570071 h 577288"/>
              <a:gd name="connsiteX18" fmla="*/ 230900 w 230900"/>
              <a:gd name="connsiteY18" fmla="*/ 577288 h 57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900" h="577288">
                <a:moveTo>
                  <a:pt x="0" y="0"/>
                </a:moveTo>
                <a:cubicBezTo>
                  <a:pt x="4278" y="611"/>
                  <a:pt x="58417" y="5272"/>
                  <a:pt x="72156" y="14432"/>
                </a:cubicBezTo>
                <a:cubicBezTo>
                  <a:pt x="87233" y="24483"/>
                  <a:pt x="105446" y="51606"/>
                  <a:pt x="115450" y="64945"/>
                </a:cubicBezTo>
                <a:cubicBezTo>
                  <a:pt x="117855" y="72161"/>
                  <a:pt x="122665" y="78987"/>
                  <a:pt x="122665" y="86593"/>
                </a:cubicBezTo>
                <a:cubicBezTo>
                  <a:pt x="122665" y="98858"/>
                  <a:pt x="121535" y="112024"/>
                  <a:pt x="115450" y="122673"/>
                </a:cubicBezTo>
                <a:cubicBezTo>
                  <a:pt x="111148" y="130203"/>
                  <a:pt x="100465" y="131554"/>
                  <a:pt x="93803" y="137106"/>
                </a:cubicBezTo>
                <a:cubicBezTo>
                  <a:pt x="85964" y="143639"/>
                  <a:pt x="78797" y="151006"/>
                  <a:pt x="72156" y="158754"/>
                </a:cubicBezTo>
                <a:cubicBezTo>
                  <a:pt x="36356" y="200523"/>
                  <a:pt x="66969" y="176644"/>
                  <a:pt x="28862" y="202050"/>
                </a:cubicBezTo>
                <a:cubicBezTo>
                  <a:pt x="26457" y="209266"/>
                  <a:pt x="25560" y="217176"/>
                  <a:pt x="21647" y="223699"/>
                </a:cubicBezTo>
                <a:cubicBezTo>
                  <a:pt x="18147" y="229533"/>
                  <a:pt x="8549" y="231460"/>
                  <a:pt x="7215" y="238131"/>
                </a:cubicBezTo>
                <a:cubicBezTo>
                  <a:pt x="5412" y="247145"/>
                  <a:pt x="23622" y="277236"/>
                  <a:pt x="28862" y="281428"/>
                </a:cubicBezTo>
                <a:cubicBezTo>
                  <a:pt x="33607" y="285225"/>
                  <a:pt x="95731" y="325367"/>
                  <a:pt x="115450" y="331940"/>
                </a:cubicBezTo>
                <a:cubicBezTo>
                  <a:pt x="127085" y="335818"/>
                  <a:pt x="139502" y="336751"/>
                  <a:pt x="151528" y="339156"/>
                </a:cubicBezTo>
                <a:cubicBezTo>
                  <a:pt x="201151" y="372240"/>
                  <a:pt x="189338" y="351566"/>
                  <a:pt x="202037" y="389669"/>
                </a:cubicBezTo>
                <a:cubicBezTo>
                  <a:pt x="199632" y="413723"/>
                  <a:pt x="200257" y="438275"/>
                  <a:pt x="194822" y="461830"/>
                </a:cubicBezTo>
                <a:cubicBezTo>
                  <a:pt x="192872" y="470280"/>
                  <a:pt x="183132" y="475250"/>
                  <a:pt x="180390" y="483478"/>
                </a:cubicBezTo>
                <a:cubicBezTo>
                  <a:pt x="175763" y="497359"/>
                  <a:pt x="175580" y="512343"/>
                  <a:pt x="173175" y="526775"/>
                </a:cubicBezTo>
                <a:cubicBezTo>
                  <a:pt x="180214" y="554935"/>
                  <a:pt x="174131" y="558110"/>
                  <a:pt x="202037" y="570071"/>
                </a:cubicBezTo>
                <a:cubicBezTo>
                  <a:pt x="211152" y="573978"/>
                  <a:pt x="230900" y="577288"/>
                  <a:pt x="230900" y="5772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09818" y="5147095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03626" y="6256755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788</Words>
  <Application>Microsoft Macintosh PowerPoint</Application>
  <PresentationFormat>On-screen Show (4:3)</PresentationFormat>
  <Paragraphs>163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</vt:lpstr>
      <vt:lpstr>NMX uTPC detector overview and algorithms</vt:lpstr>
      <vt:lpstr>NMX detectors</vt:lpstr>
      <vt:lpstr>Gd-GEM backwards setup</vt:lpstr>
      <vt:lpstr>α particle and electron tracks</vt:lpstr>
      <vt:lpstr>Tracking algorithms</vt:lpstr>
      <vt:lpstr>Tracking algorithms</vt:lpstr>
      <vt:lpstr>Reconstruction of start of track</vt:lpstr>
      <vt:lpstr>Position resolution</vt:lpstr>
      <vt:lpstr>Natural Gadolinium (baseline)</vt:lpstr>
      <vt:lpstr>Comparison of baseline and upgrade</vt:lpstr>
      <vt:lpstr>Electronics per detector</vt:lpstr>
      <vt:lpstr>Data before uTPC algorithm</vt:lpstr>
      <vt:lpstr>Data after uTPC algorithm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Gd foils</dc:title>
  <dc:creator>Dorothea Pfeiffer</dc:creator>
  <cp:lastModifiedBy>Dorothea Pfeiffer</cp:lastModifiedBy>
  <cp:revision>64</cp:revision>
  <dcterms:created xsi:type="dcterms:W3CDTF">2016-01-27T12:07:57Z</dcterms:created>
  <dcterms:modified xsi:type="dcterms:W3CDTF">2016-02-01T10:37:52Z</dcterms:modified>
</cp:coreProperties>
</file>