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2" r:id="rId11"/>
    <p:sldId id="269" r:id="rId12"/>
    <p:sldId id="271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6140" autoAdjust="0"/>
  </p:normalViewPr>
  <p:slideViewPr>
    <p:cSldViewPr>
      <p:cViewPr>
        <p:scale>
          <a:sx n="94" d="100"/>
          <a:sy n="94" d="100"/>
        </p:scale>
        <p:origin x="-792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26/05/16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26/05/16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26/05/16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26/05/16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26/05/16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26/05/16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ESS EPICS Environment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Timo </a:t>
            </a:r>
            <a:r>
              <a:rPr lang="en-US" sz="2000" dirty="0" smtClean="0">
                <a:solidFill>
                  <a:schemeClr val="bg1"/>
                </a:solidFill>
              </a:rPr>
              <a:t>Korhonen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Niklas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Claesson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Klemen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Strnisa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Integrated </a:t>
            </a:r>
            <a:r>
              <a:rPr lang="en-US" sz="2000" dirty="0" smtClean="0">
                <a:solidFill>
                  <a:schemeClr val="bg1"/>
                </a:solidFill>
              </a:rPr>
              <a:t>Control System 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EPICS Meeting 2016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IOC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064896" cy="48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Deployment environment overview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683568" y="3068960"/>
            <a:ext cx="822960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CCDB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4581128"/>
            <a:ext cx="1152128" cy="82296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3888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core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3573016"/>
            <a:ext cx="864096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292080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(RT)OS image</a:t>
            </a:r>
            <a:endParaRPr lang="en-US" sz="1200" dirty="0"/>
          </a:p>
        </p:txBody>
      </p:sp>
      <p:sp>
        <p:nvSpPr>
          <p:cNvPr id="14" name="Can 13"/>
          <p:cNvSpPr/>
          <p:nvPr/>
        </p:nvSpPr>
        <p:spPr>
          <a:xfrm>
            <a:off x="4499992" y="458112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/>
              <a:t>File system (NFS)</a:t>
            </a:r>
            <a:endParaRPr lang="en-US" sz="1200" dirty="0"/>
          </a:p>
        </p:txBody>
      </p:sp>
      <p:pic>
        <p:nvPicPr>
          <p:cNvPr id="15" name="Picture 14" descr="AA0445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505042" cy="576064"/>
          </a:xfrm>
          <a:prstGeom prst="rect">
            <a:avLst/>
          </a:prstGeom>
        </p:spPr>
      </p:pic>
      <p:pic>
        <p:nvPicPr>
          <p:cNvPr id="17" name="Picture 16" descr="AA04574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" cy="1089554"/>
          </a:xfrm>
          <a:prstGeom prst="rect">
            <a:avLst/>
          </a:prstGeom>
        </p:spPr>
      </p:pic>
      <p:pic>
        <p:nvPicPr>
          <p:cNvPr id="18" name="Picture 17" descr="AA0392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990611" cy="238152"/>
          </a:xfrm>
          <a:prstGeom prst="rect">
            <a:avLst/>
          </a:prstGeom>
        </p:spPr>
      </p:pic>
      <p:pic>
        <p:nvPicPr>
          <p:cNvPr id="19" name="Picture 18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899592" cy="743484"/>
          </a:xfrm>
          <a:prstGeom prst="rect">
            <a:avLst/>
          </a:prstGeom>
        </p:spPr>
      </p:pic>
      <p:sp>
        <p:nvSpPr>
          <p:cNvPr id="21" name="Document 20"/>
          <p:cNvSpPr/>
          <p:nvPr/>
        </p:nvSpPr>
        <p:spPr>
          <a:xfrm>
            <a:off x="2627784" y="4725144"/>
            <a:ext cx="822960" cy="576064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t.cmd</a:t>
            </a:r>
            <a:endParaRPr lang="en-US" dirty="0"/>
          </a:p>
        </p:txBody>
      </p:sp>
      <p:sp>
        <p:nvSpPr>
          <p:cNvPr id="24" name="Manual Input 23"/>
          <p:cNvSpPr/>
          <p:nvPr/>
        </p:nvSpPr>
        <p:spPr>
          <a:xfrm>
            <a:off x="6948264" y="1772816"/>
            <a:ext cx="1440160" cy="512171"/>
          </a:xfrm>
          <a:prstGeom prst="flowChartManualIn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(ESS)</a:t>
            </a:r>
            <a:endParaRPr lang="en-US" sz="1200" dirty="0"/>
          </a:p>
        </p:txBody>
      </p:sp>
      <p:sp>
        <p:nvSpPr>
          <p:cNvPr id="26" name="Cloud 25"/>
          <p:cNvSpPr/>
          <p:nvPr/>
        </p:nvSpPr>
        <p:spPr>
          <a:xfrm>
            <a:off x="3275857" y="1700808"/>
            <a:ext cx="864096" cy="533379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Base</a:t>
            </a:r>
            <a:endParaRPr lang="en-US" sz="1200" dirty="0"/>
          </a:p>
        </p:txBody>
      </p:sp>
      <p:sp>
        <p:nvSpPr>
          <p:cNvPr id="27" name="Cloud 26"/>
          <p:cNvSpPr/>
          <p:nvPr/>
        </p:nvSpPr>
        <p:spPr>
          <a:xfrm>
            <a:off x="4499992" y="1700808"/>
            <a:ext cx="1872208" cy="588453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(community)</a:t>
            </a:r>
            <a:endParaRPr lang="en-US" sz="1200" dirty="0"/>
          </a:p>
        </p:txBody>
      </p:sp>
      <p:pic>
        <p:nvPicPr>
          <p:cNvPr id="30" name="Picture 29" descr="BU0013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611560" cy="1267687"/>
          </a:xfrm>
          <a:prstGeom prst="rect">
            <a:avLst/>
          </a:prstGeom>
        </p:spPr>
      </p:pic>
      <p:cxnSp>
        <p:nvCxnSpPr>
          <p:cNvPr id="32" name="Elbow Connector 31"/>
          <p:cNvCxnSpPr>
            <a:stCxn id="7" idx="6"/>
            <a:endCxn id="21" idx="1"/>
          </p:cNvCxnSpPr>
          <p:nvPr/>
        </p:nvCxnSpPr>
        <p:spPr>
          <a:xfrm>
            <a:off x="1691680" y="4992608"/>
            <a:ext cx="936104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6" idx="3"/>
            <a:endCxn id="7" idx="0"/>
          </p:cNvCxnSpPr>
          <p:nvPr/>
        </p:nvCxnSpPr>
        <p:spPr>
          <a:xfrm rot="16200000" flipH="1">
            <a:off x="760728" y="4226240"/>
            <a:ext cx="68920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6" idx="1"/>
            <a:endCxn id="15" idx="0"/>
          </p:cNvCxnSpPr>
          <p:nvPr/>
        </p:nvCxnSpPr>
        <p:spPr>
          <a:xfrm rot="16200000" flipH="1">
            <a:off x="4028563" y="1912961"/>
            <a:ext cx="403293" cy="104460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7" idx="1"/>
            <a:endCxn id="15" idx="0"/>
          </p:cNvCxnSpPr>
          <p:nvPr/>
        </p:nvCxnSpPr>
        <p:spPr>
          <a:xfrm rot="5400000">
            <a:off x="4920166" y="2120982"/>
            <a:ext cx="348278" cy="6835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4" idx="2"/>
            <a:endCxn id="15" idx="0"/>
          </p:cNvCxnSpPr>
          <p:nvPr/>
        </p:nvCxnSpPr>
        <p:spPr>
          <a:xfrm rot="5400000">
            <a:off x="6034467" y="1003034"/>
            <a:ext cx="351925" cy="291583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>
            <a:off x="7740352" y="4437112"/>
            <a:ext cx="822960" cy="86409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/>
              <a:t>File system (</a:t>
            </a:r>
            <a:r>
              <a:rPr lang="en-US" sz="1200" dirty="0" smtClean="0"/>
              <a:t>NFS)</a:t>
            </a:r>
            <a:endParaRPr lang="en-US" sz="1200" dirty="0"/>
          </a:p>
        </p:txBody>
      </p:sp>
      <p:sp>
        <p:nvSpPr>
          <p:cNvPr id="42" name="Cloud 41"/>
          <p:cNvSpPr/>
          <p:nvPr/>
        </p:nvSpPr>
        <p:spPr>
          <a:xfrm>
            <a:off x="6228184" y="4653136"/>
            <a:ext cx="1296144" cy="576064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200" dirty="0"/>
          </a:p>
        </p:txBody>
      </p:sp>
      <p:cxnSp>
        <p:nvCxnSpPr>
          <p:cNvPr id="44" name="Elbow Connector 43"/>
          <p:cNvCxnSpPr>
            <a:stCxn id="14" idx="4"/>
            <a:endCxn id="42" idx="2"/>
          </p:cNvCxnSpPr>
          <p:nvPr/>
        </p:nvCxnSpPr>
        <p:spPr>
          <a:xfrm flipV="1">
            <a:off x="5322952" y="4941168"/>
            <a:ext cx="909252" cy="514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2" idx="0"/>
            <a:endCxn id="41" idx="2"/>
          </p:cNvCxnSpPr>
          <p:nvPr/>
        </p:nvCxnSpPr>
        <p:spPr>
          <a:xfrm flipV="1">
            <a:off x="7523248" y="4869160"/>
            <a:ext cx="217104" cy="72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1" idx="3"/>
            <a:endCxn id="14" idx="2"/>
          </p:cNvCxnSpPr>
          <p:nvPr/>
        </p:nvCxnSpPr>
        <p:spPr>
          <a:xfrm flipV="1">
            <a:off x="3450744" y="4992608"/>
            <a:ext cx="104924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9" idx="2"/>
            <a:endCxn id="14" idx="1"/>
          </p:cNvCxnSpPr>
          <p:nvPr/>
        </p:nvCxnSpPr>
        <p:spPr>
          <a:xfrm rot="16200000" flipH="1">
            <a:off x="4201676" y="3871332"/>
            <a:ext cx="432048" cy="987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10" idx="2"/>
            <a:endCxn id="14" idx="1"/>
          </p:cNvCxnSpPr>
          <p:nvPr/>
        </p:nvCxnSpPr>
        <p:spPr>
          <a:xfrm rot="16200000" flipH="1">
            <a:off x="4633724" y="4303380"/>
            <a:ext cx="432048" cy="1234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1" idx="2"/>
            <a:endCxn id="14" idx="1"/>
          </p:cNvCxnSpPr>
          <p:nvPr/>
        </p:nvCxnSpPr>
        <p:spPr>
          <a:xfrm rot="5400000">
            <a:off x="5065772" y="3994780"/>
            <a:ext cx="432048" cy="7406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24944"/>
            <a:ext cx="1152128" cy="952197"/>
          </a:xfrm>
          <a:prstGeom prst="rect">
            <a:avLst/>
          </a:prstGeom>
        </p:spPr>
      </p:pic>
      <p:cxnSp>
        <p:nvCxnSpPr>
          <p:cNvPr id="99" name="Curved Connector 98"/>
          <p:cNvCxnSpPr>
            <a:stCxn id="15" idx="2"/>
            <a:endCxn id="9" idx="0"/>
          </p:cNvCxnSpPr>
          <p:nvPr/>
        </p:nvCxnSpPr>
        <p:spPr>
          <a:xfrm rot="5400000">
            <a:off x="4158201" y="2978704"/>
            <a:ext cx="360040" cy="82858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5" idx="2"/>
            <a:endCxn id="10" idx="0"/>
          </p:cNvCxnSpPr>
          <p:nvPr/>
        </p:nvCxnSpPr>
        <p:spPr>
          <a:xfrm rot="16200000" flipH="1">
            <a:off x="4590248" y="3375240"/>
            <a:ext cx="360040" cy="3551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5" idx="2"/>
            <a:endCxn id="11" idx="0"/>
          </p:cNvCxnSpPr>
          <p:nvPr/>
        </p:nvCxnSpPr>
        <p:spPr>
          <a:xfrm rot="16200000" flipH="1">
            <a:off x="5022296" y="2943192"/>
            <a:ext cx="360040" cy="89960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urved Left Arrow 108"/>
          <p:cNvSpPr/>
          <p:nvPr/>
        </p:nvSpPr>
        <p:spPr>
          <a:xfrm>
            <a:off x="1691680" y="2564904"/>
            <a:ext cx="360040" cy="10081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Frame 113"/>
          <p:cNvSpPr/>
          <p:nvPr/>
        </p:nvSpPr>
        <p:spPr>
          <a:xfrm>
            <a:off x="4283968" y="2492896"/>
            <a:ext cx="1008112" cy="792088"/>
          </a:xfrm>
          <a:prstGeom prst="frame">
            <a:avLst/>
          </a:prstGeom>
          <a:solidFill>
            <a:srgbClr val="CCFFCC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483768" y="1844824"/>
            <a:ext cx="108012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release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004048" y="1916832"/>
            <a:ext cx="144016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(various sources)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164288" y="2060848"/>
            <a:ext cx="1656184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ESS internal or in-kind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0" name="Picture 119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661248"/>
            <a:ext cx="936104" cy="895793"/>
          </a:xfrm>
          <a:prstGeom prst="rect">
            <a:avLst/>
          </a:prstGeom>
        </p:spPr>
      </p:pic>
      <p:pic>
        <p:nvPicPr>
          <p:cNvPr id="127" name="Picture 126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05264"/>
            <a:ext cx="936104" cy="895793"/>
          </a:xfrm>
          <a:prstGeom prst="rect">
            <a:avLst/>
          </a:prstGeom>
        </p:spPr>
      </p:pic>
      <p:cxnSp>
        <p:nvCxnSpPr>
          <p:cNvPr id="136" name="Straight Arrow Connector 135"/>
          <p:cNvCxnSpPr>
            <a:stCxn id="74" idx="2"/>
            <a:endCxn id="41" idx="1"/>
          </p:cNvCxnSpPr>
          <p:nvPr/>
        </p:nvCxnSpPr>
        <p:spPr>
          <a:xfrm>
            <a:off x="7884368" y="3877141"/>
            <a:ext cx="267464" cy="559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1" idx="3"/>
            <a:endCxn id="127" idx="0"/>
          </p:cNvCxnSpPr>
          <p:nvPr/>
        </p:nvCxnSpPr>
        <p:spPr>
          <a:xfrm flipH="1">
            <a:off x="7848364" y="5301208"/>
            <a:ext cx="3034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" idx="3"/>
            <a:endCxn id="120" idx="0"/>
          </p:cNvCxnSpPr>
          <p:nvPr/>
        </p:nvCxnSpPr>
        <p:spPr>
          <a:xfrm flipH="1">
            <a:off x="4824028" y="5404088"/>
            <a:ext cx="87444" cy="25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491880" y="3356992"/>
            <a:ext cx="2592288" cy="2160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987824" y="2492896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580112" y="2348880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7380312" y="2276872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Develop,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156176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Continuous integration, tests, etc.</a:t>
            </a:r>
            <a:endParaRPr lang="en-US" sz="1200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2339752" y="3212976"/>
            <a:ext cx="1728192" cy="360040"/>
            <a:chOff x="2339752" y="3212976"/>
            <a:chExt cx="1728192" cy="360040"/>
          </a:xfrm>
        </p:grpSpPr>
        <p:sp>
          <p:nvSpPr>
            <p:cNvPr id="186" name="Rectangle 185"/>
            <p:cNvSpPr/>
            <p:nvPr/>
          </p:nvSpPr>
          <p:spPr>
            <a:xfrm>
              <a:off x="2339752" y="3212976"/>
              <a:ext cx="864096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Compilation, maintenance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>
              <a:off x="3275856" y="3429000"/>
              <a:ext cx="792088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971600" y="5517232"/>
            <a:ext cx="8640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System integration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8172400" y="5445224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4" name="Left Arrow 213"/>
          <p:cNvSpPr/>
          <p:nvPr/>
        </p:nvSpPr>
        <p:spPr>
          <a:xfrm>
            <a:off x="1691680" y="3645025"/>
            <a:ext cx="1800200" cy="144015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6228184" y="5229200"/>
            <a:ext cx="118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Synchronization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9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82" grpId="0" animBg="1"/>
      <p:bldP spid="183" grpId="0" animBg="1"/>
      <p:bldP spid="184" grpId="0" animBg="1"/>
      <p:bldP spid="185" grpId="0"/>
      <p:bldP spid="192" grpId="0" animBg="1"/>
      <p:bldP spid="212" grpId="0" animBg="1"/>
      <p:bldP spid="2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EEE (ESS EPICS Environment) separates code development from integration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Embedded in a more extensive development environment (Leandro Fernandez et al)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enables us to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Promote </a:t>
            </a:r>
            <a:r>
              <a:rPr lang="en-US" dirty="0" err="1" smtClean="0">
                <a:solidFill>
                  <a:srgbClr val="000000"/>
                </a:solidFill>
              </a:rPr>
              <a:t>standardisation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Integrate early (as far as possible)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Manage the EPICS IOC software lifecycle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And so on..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Most of it is based on the work of Dirk </a:t>
            </a:r>
            <a:r>
              <a:rPr lang="en-US" dirty="0" err="1" smtClean="0">
                <a:solidFill>
                  <a:srgbClr val="000000"/>
                </a:solidFill>
              </a:rPr>
              <a:t>Zimoch</a:t>
            </a:r>
            <a:r>
              <a:rPr lang="en-US" dirty="0" smtClean="0">
                <a:solidFill>
                  <a:srgbClr val="000000"/>
                </a:solidFill>
              </a:rPr>
              <a:t> @ PSI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Niklas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Claesson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Klemen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Strnisa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dirty="0" err="1" smtClean="0">
                <a:solidFill>
                  <a:srgbClr val="000000"/>
                </a:solidFill>
              </a:rPr>
              <a:t>osylab</a:t>
            </a:r>
            <a:r>
              <a:rPr lang="en-US" dirty="0" smtClean="0">
                <a:solidFill>
                  <a:srgbClr val="000000"/>
                </a:solidFill>
              </a:rPr>
              <a:t>) have developed the ESS-specific system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Our collaborators (especially CEA Saclay) have been a great help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They have gone through the whole development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Not everything worked immediately…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Nicolas </a:t>
            </a:r>
            <a:r>
              <a:rPr lang="en-US" dirty="0" err="1" smtClean="0">
                <a:solidFill>
                  <a:srgbClr val="000000"/>
                </a:solidFill>
              </a:rPr>
              <a:t>Senaud’s</a:t>
            </a:r>
            <a:r>
              <a:rPr lang="en-US" dirty="0" smtClean="0">
                <a:solidFill>
                  <a:srgbClr val="000000"/>
                </a:solidFill>
              </a:rPr>
              <a:t> talk in this session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details provided on request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But for detail questions, please ask the developers!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90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ESS project constraints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beginnings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Rationale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Principles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development chain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Summary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Please listen also to Nicholas </a:t>
            </a:r>
            <a:r>
              <a:rPr lang="en-US" sz="2400" i="1" dirty="0" err="1" smtClean="0">
                <a:solidFill>
                  <a:schemeClr val="tx1"/>
                </a:solidFill>
              </a:rPr>
              <a:t>Senaud’s</a:t>
            </a:r>
            <a:r>
              <a:rPr lang="en-US" sz="2400" i="1" dirty="0" smtClean="0">
                <a:solidFill>
                  <a:schemeClr val="tx1"/>
                </a:solidFill>
              </a:rPr>
              <a:t> talk in this session!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Project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Highly distributed development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Less so than ITER but still…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in-kind contributions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to integrate all contributions into one control system?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to promote </a:t>
            </a:r>
            <a:r>
              <a:rPr lang="en-US" dirty="0" err="1" smtClean="0">
                <a:solidFill>
                  <a:schemeClr val="tx1"/>
                </a:solidFill>
              </a:rPr>
              <a:t>standardisation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to support the remote developers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Using our standard hardware?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2005 (!) EPICS Meeting in </a:t>
            </a:r>
            <a:r>
              <a:rPr lang="en-US" dirty="0" err="1" smtClean="0"/>
              <a:t>Archamps</a:t>
            </a:r>
            <a:r>
              <a:rPr lang="en-US" dirty="0" smtClean="0"/>
              <a:t> there was a talk…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36912"/>
            <a:ext cx="5688632" cy="3998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4551511"/>
            <a:ext cx="189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name????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0" y="4797152"/>
            <a:ext cx="2160240" cy="57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3768" y="5733256"/>
            <a:ext cx="16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Dirk </a:t>
            </a:r>
            <a:r>
              <a:rPr lang="en-US" dirty="0" err="1" smtClean="0"/>
              <a:t>Zimoch</a:t>
            </a:r>
            <a:r>
              <a:rPr lang="en-US" dirty="0" smtClean="0"/>
              <a:t>, PSI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5661248"/>
            <a:ext cx="1881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right! 😃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691680" y="6309320"/>
            <a:ext cx="360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(FR</a:t>
            </a:r>
            <a:r>
              <a:rPr lang="en-US" dirty="0"/>
              <a:t>-3-1-</a:t>
            </a:r>
            <a:r>
              <a:rPr lang="en-US" dirty="0" smtClean="0"/>
              <a:t>LoadableDriverModules.pdf)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9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Development of ESS systems will go on for many years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strike="sngStrike" dirty="0" smtClean="0">
                <a:solidFill>
                  <a:schemeClr val="tx1"/>
                </a:solidFill>
              </a:rPr>
              <a:t>want </a:t>
            </a:r>
            <a:r>
              <a:rPr lang="en-US" dirty="0" smtClean="0">
                <a:solidFill>
                  <a:schemeClr val="tx1"/>
                </a:solidFill>
              </a:rPr>
              <a:t>need to support different versions of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EPICS base, drivers, record templates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need to standardize, as much as possible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have to support our collaborators!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Off-site and on site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to make the final integration as easy as possible?</a:t>
            </a:r>
          </a:p>
          <a:p>
            <a:pPr marL="5715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62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environment handles two </a:t>
            </a:r>
            <a:r>
              <a:rPr lang="en-US" dirty="0">
                <a:solidFill>
                  <a:srgbClr val="000000"/>
                </a:solidFill>
              </a:rPr>
              <a:t>kinds of software components, EPICS </a:t>
            </a:r>
            <a:r>
              <a:rPr lang="en-US" b="1" dirty="0">
                <a:solidFill>
                  <a:srgbClr val="000000"/>
                </a:solidFill>
              </a:rPr>
              <a:t>modules</a:t>
            </a:r>
            <a:r>
              <a:rPr lang="en-US" dirty="0">
                <a:solidFill>
                  <a:srgbClr val="000000"/>
                </a:solidFill>
              </a:rPr>
              <a:t> and IOCs.</a:t>
            </a:r>
          </a:p>
          <a:p>
            <a:r>
              <a:rPr lang="en-US" dirty="0">
                <a:solidFill>
                  <a:srgbClr val="000000"/>
                </a:solidFill>
              </a:rPr>
              <a:t>Modules </a:t>
            </a:r>
            <a:r>
              <a:rPr lang="en-US" dirty="0" smtClean="0">
                <a:solidFill>
                  <a:srgbClr val="000000"/>
                </a:solidFill>
              </a:rPr>
              <a:t>provide </a:t>
            </a:r>
            <a:r>
              <a:rPr lang="en-US" dirty="0">
                <a:solidFill>
                  <a:srgbClr val="000000"/>
                </a:solidFill>
              </a:rPr>
              <a:t>a set of functionality in the form of resources (shared libraries, templates, substitution files...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Modules are building </a:t>
            </a:r>
            <a:r>
              <a:rPr lang="en-US" dirty="0">
                <a:solidFill>
                  <a:srgbClr val="000000"/>
                </a:solidFill>
              </a:rPr>
              <a:t>blocks for IOCs. </a:t>
            </a: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onfiguration of an IOC is done by loading and configuring modules run-time (boot time)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compilation for individual IOCs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Modules can be centrally managed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19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Modules can be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Shared </a:t>
            </a:r>
            <a:r>
              <a:rPr lang="en-US" dirty="0">
                <a:solidFill>
                  <a:srgbClr val="000000"/>
                </a:solidFill>
              </a:rPr>
              <a:t>libraries (including SNL programs)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Database definition (DBD) files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EPICS templates and substitution files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Helper binaries and scripts (including the SNL compiler)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Miscellaneous configuration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StreamDevice</a:t>
            </a:r>
            <a:r>
              <a:rPr lang="en-US" dirty="0">
                <a:solidFill>
                  <a:srgbClr val="000000"/>
                </a:solidFill>
              </a:rPr>
              <a:t> protocol files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EtherCAT chain descriptions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Documentation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Test scripts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18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module repository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managed centrally and exported to target machines via </a:t>
            </a:r>
            <a:r>
              <a:rPr lang="en-US" dirty="0" smtClean="0">
                <a:solidFill>
                  <a:srgbClr val="000000"/>
                </a:solidFill>
              </a:rPr>
              <a:t>a network </a:t>
            </a:r>
            <a:r>
              <a:rPr lang="en-US" dirty="0" err="1">
                <a:solidFill>
                  <a:srgbClr val="000000"/>
                </a:solidFill>
              </a:rPr>
              <a:t>filesystem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build system generates dependency files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Used during loading of modules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Different versions of modules can co-exist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Different EPICS versions can co-exist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Modules are centrally managed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Development can be distributed, though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common repository is needed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95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Modules are loaded by using the command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require '&lt;module&gt;' ['&lt;version&gt;']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Dynamic linking (of libraries etc.) happens at this stage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named module and all the libraries it depends on are loaded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Then the usual loading of EPICS databases and records, etc., can go 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IOC is “just” a startup script, loading and configuring modules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Module development and IOC integration can be separated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3228380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21633</TotalTime>
  <Words>675</Words>
  <Application>Microsoft Macintosh PowerPoint</Application>
  <PresentationFormat>On-screen Show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 Core Powerpoint</vt:lpstr>
      <vt:lpstr>The ESS EPICS Environment</vt:lpstr>
      <vt:lpstr>Outline </vt:lpstr>
      <vt:lpstr>ESS Project constraints</vt:lpstr>
      <vt:lpstr>Some history…</vt:lpstr>
      <vt:lpstr>Rationale</vt:lpstr>
      <vt:lpstr>The components</vt:lpstr>
      <vt:lpstr>What is a module?</vt:lpstr>
      <vt:lpstr>Management of modules</vt:lpstr>
      <vt:lpstr>IOC startup</vt:lpstr>
      <vt:lpstr>Creating an IOC</vt:lpstr>
      <vt:lpstr>Deployment environment overview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166</cp:revision>
  <dcterms:created xsi:type="dcterms:W3CDTF">2013-10-29T16:05:10Z</dcterms:created>
  <dcterms:modified xsi:type="dcterms:W3CDTF">2016-05-26T06:54:00Z</dcterms:modified>
</cp:coreProperties>
</file>