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8" r:id="rId6"/>
    <p:sldId id="275" r:id="rId7"/>
    <p:sldId id="268" r:id="rId8"/>
    <p:sldId id="269" r:id="rId9"/>
    <p:sldId id="276" r:id="rId10"/>
    <p:sldId id="270" r:id="rId11"/>
    <p:sldId id="273" r:id="rId12"/>
    <p:sldId id="281" r:id="rId13"/>
    <p:sldId id="277" r:id="rId14"/>
    <p:sldId id="267" r:id="rId15"/>
    <p:sldId id="280" r:id="rId16"/>
    <p:sldId id="271" r:id="rId17"/>
    <p:sldId id="272" r:id="rId18"/>
    <p:sldId id="279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17" autoAdjust="0"/>
    <p:restoredTop sz="83926" autoAdjust="0"/>
  </p:normalViewPr>
  <p:slideViewPr>
    <p:cSldViewPr snapToObjects="1">
      <p:cViewPr varScale="1">
        <p:scale>
          <a:sx n="91" d="100"/>
          <a:sy n="91" d="100"/>
        </p:scale>
        <p:origin x="-576" y="-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38F9B69-24B4-4576-8523-1C0DDE36FF3C}" type="datetimeFigureOut">
              <a:rPr lang="en-CA" smtClean="0"/>
              <a:t>16-05-25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64E760-0CC9-44B5-9C24-266DF59B1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039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Monitor PVs?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E760-0CC9-44B5-9C24-266DF59B145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863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E760-0CC9-44B5-9C24-266DF59B145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4013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E760-0CC9-44B5-9C24-266DF59B145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9711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E760-0CC9-44B5-9C24-266DF59B145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4013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E760-0CC9-44B5-9C24-266DF59B145A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120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E760-0CC9-44B5-9C24-266DF59B145A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027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03CA35-03D1-4E29-890F-C2A5BBDB0772}" type="datetime1">
              <a:rPr lang="en-CA" smtClean="0"/>
              <a:t>16-05-25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310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AB927D-9240-442E-B565-A104F052112D}" type="datetime1">
              <a:rPr lang="en-CA" smtClean="0"/>
              <a:t>16-05-25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025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9D48E-A2FD-4A82-8932-A0D984472BCD}" type="datetime1">
              <a:rPr lang="en-CA" smtClean="0"/>
              <a:t>16-05-25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385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27554-472E-4BD9-A5AE-741C97939DB9}" type="datetime1">
              <a:rPr lang="en-CA" smtClean="0"/>
              <a:t>16-05-25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135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5E7193-61EE-4B8F-9E8D-0FC89D9F86D7}" type="datetime1">
              <a:rPr lang="en-CA" smtClean="0"/>
              <a:t>16-05-25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942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506416-0D58-4D5C-A051-EA957FDC99E5}" type="datetime1">
              <a:rPr lang="en-CA" smtClean="0"/>
              <a:t>16-05-25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421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CE112C-BAD2-4966-89D9-3760F4E378F6}" type="datetime1">
              <a:rPr lang="en-CA" smtClean="0"/>
              <a:t>16-05-25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502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6BAB7C-BBC0-4CB1-BDDD-F80993C14871}" type="datetime1">
              <a:rPr lang="en-CA" smtClean="0"/>
              <a:t>16-05-25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351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72BFAE-F082-44A7-8D87-71783EA2737B}" type="datetime1">
              <a:rPr lang="en-CA" smtClean="0"/>
              <a:t>16-05-25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912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8E2298-E4AA-45C5-B80F-8E53C538EEA8}" type="datetime1">
              <a:rPr lang="en-CA" smtClean="0"/>
              <a:t>16-05-25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63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800F1A-9464-4EB5-8532-3DC63276EBA1}" type="datetime1">
              <a:rPr lang="en-CA" smtClean="0"/>
              <a:t>16-05-25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C52B0C-F801-4E54-AF0A-93894ABAD5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064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29" y="6134716"/>
            <a:ext cx="2042160" cy="50165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8" name="Picture 7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41" b="52748"/>
          <a:stretch/>
        </p:blipFill>
        <p:spPr bwMode="auto">
          <a:xfrm>
            <a:off x="7270685" y="6269653"/>
            <a:ext cx="4667250" cy="381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99584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548680"/>
            <a:ext cx="10081120" cy="2299023"/>
          </a:xfrm>
        </p:spPr>
        <p:txBody>
          <a:bodyPr>
            <a:normAutofit/>
          </a:bodyPr>
          <a:lstStyle/>
          <a:p>
            <a:r>
              <a:rPr lang="en-US" sz="6600" i="1" dirty="0" smtClean="0">
                <a:latin typeface="Calibri" panose="020F0502020204030204" pitchFamily="34" charset="0"/>
              </a:rPr>
              <a:t>EPICS Heartbeat Extension</a:t>
            </a:r>
            <a:r>
              <a:rPr lang="en-US" i="1" dirty="0" smtClean="0">
                <a:latin typeface="Calibri" panose="020F0502020204030204" pitchFamily="34" charset="0"/>
              </a:rPr>
              <a:t/>
            </a:r>
            <a:br>
              <a:rPr lang="en-US" i="1" dirty="0" smtClean="0">
                <a:latin typeface="Calibri" panose="020F0502020204030204" pitchFamily="34" charset="0"/>
              </a:rPr>
            </a:br>
            <a:r>
              <a:rPr lang="en-US" sz="5400" i="1" dirty="0" smtClean="0">
                <a:latin typeface="Calibri" panose="020F0502020204030204" pitchFamily="34" charset="0"/>
              </a:rPr>
              <a:t>for PV Monitoring at the CLS</a:t>
            </a:r>
            <a:endParaRPr lang="en-CA" sz="5400" i="1" dirty="0">
              <a:latin typeface="Calibri" panose="020F050202020403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6600" dirty="0" smtClean="0"/>
              <a:t>Michael Bree</a:t>
            </a:r>
          </a:p>
          <a:p>
            <a:r>
              <a:rPr lang="en-US" sz="3500" dirty="0" smtClean="0"/>
              <a:t>Control Systems Engineer</a:t>
            </a:r>
          </a:p>
          <a:p>
            <a:r>
              <a:rPr lang="en-US" sz="3500" dirty="0" smtClean="0"/>
              <a:t>Canadian Light Source</a:t>
            </a:r>
            <a:endParaRPr lang="en-CA" sz="3500" dirty="0"/>
          </a:p>
        </p:txBody>
      </p:sp>
    </p:spTree>
    <p:extLst>
      <p:ext uri="{BB962C8B-B14F-4D97-AF65-F5344CB8AC3E}">
        <p14:creationId xmlns:p14="http://schemas.microsoft.com/office/powerpoint/2010/main" val="194985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584" y="0"/>
            <a:ext cx="8120831" cy="61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585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7" y="260648"/>
            <a:ext cx="6624735" cy="61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325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741" y="332656"/>
            <a:ext cx="7764517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3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78294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Heartbeat API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8294"/>
            <a:ext cx="10515600" cy="489866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UDP (simple -  fast - extensible)</a:t>
            </a:r>
          </a:p>
          <a:p>
            <a:r>
              <a:rPr lang="en-US" sz="3200" dirty="0" smtClean="0"/>
              <a:t>Query:  Four 32-bit fields:</a:t>
            </a:r>
          </a:p>
          <a:p>
            <a:pPr lvl="1">
              <a:buFontTx/>
              <a:buChar char="-"/>
            </a:pPr>
            <a:r>
              <a:rPr lang="en-US" sz="2800" dirty="0" smtClean="0"/>
              <a:t>Last Heartbeat Sequence Number</a:t>
            </a:r>
          </a:p>
          <a:p>
            <a:pPr lvl="1">
              <a:buFontTx/>
              <a:buChar char="-"/>
            </a:pPr>
            <a:r>
              <a:rPr lang="en-US" sz="2800" b="1" i="1" dirty="0" smtClean="0"/>
              <a:t>Handle</a:t>
            </a:r>
            <a:endParaRPr lang="en-US" sz="2800" b="1" i="1" dirty="0"/>
          </a:p>
          <a:p>
            <a:pPr lvl="1">
              <a:buFontTx/>
              <a:buChar char="-"/>
            </a:pPr>
            <a:r>
              <a:rPr lang="en-US" sz="2800" dirty="0" smtClean="0"/>
              <a:t>Command  (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CMD.PV_LIST = 0x4DA3F927</a:t>
            </a:r>
            <a:r>
              <a:rPr lang="en-US" sz="2800" dirty="0" smtClean="0"/>
              <a:t>) </a:t>
            </a:r>
          </a:p>
          <a:p>
            <a:pPr marL="457200" lvl="1" indent="0">
              <a:buNone/>
            </a:pPr>
            <a:r>
              <a:rPr lang="en-US" sz="2800" dirty="0" smtClean="0"/>
              <a:t>-  Command Specific (e.g., PV List Offset)</a:t>
            </a:r>
          </a:p>
          <a:p>
            <a:r>
              <a:rPr lang="en-US" sz="3200" dirty="0" smtClean="0"/>
              <a:t>Response: JSON string with:</a:t>
            </a:r>
          </a:p>
          <a:p>
            <a:pPr lvl="1">
              <a:buFontTx/>
              <a:buChar char="-"/>
            </a:pPr>
            <a:r>
              <a:rPr lang="en-US" sz="2800" dirty="0" smtClean="0"/>
              <a:t>10 PV names from specified offset </a:t>
            </a:r>
          </a:p>
          <a:p>
            <a:pPr lvl="1">
              <a:buFontTx/>
              <a:buChar char="-"/>
            </a:pPr>
            <a:r>
              <a:rPr lang="en-US" sz="2800" b="1" i="1" dirty="0" smtClean="0"/>
              <a:t>Handle</a:t>
            </a:r>
            <a:r>
              <a:rPr lang="en-US" sz="2800" i="1" dirty="0" smtClean="0"/>
              <a:t> (</a:t>
            </a:r>
            <a:r>
              <a:rPr lang="en-US" sz="2800" dirty="0" smtClean="0"/>
              <a:t>from Query)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8916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76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Example - Query PV List</a:t>
            </a:r>
            <a:endParaRPr lang="en-CA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02026"/>
            <a:ext cx="10058400" cy="446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16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759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Conclusion	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3660"/>
            <a:ext cx="10515600" cy="490820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Makes PV Monitor Fast, Efficient, Complete (All PVs)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Maps PVs to Apps with no crawling/grepping/macros 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Extreme Simplicity</a:t>
            </a:r>
            <a:r>
              <a:rPr lang="en-US" sz="3600" dirty="0"/>
              <a:t>.... Not restricted to PV </a:t>
            </a:r>
            <a:r>
              <a:rPr lang="en-US" sz="3600" dirty="0" smtClean="0"/>
              <a:t>Monitor</a:t>
            </a:r>
          </a:p>
          <a:p>
            <a:pPr marL="457200" lvl="1" indent="0">
              <a:buNone/>
            </a:pPr>
            <a:r>
              <a:rPr lang="en-US" sz="3200" dirty="0" smtClean="0"/>
              <a:t>- Beamline Lead can easily display status of their Apps/PVs </a:t>
            </a:r>
          </a:p>
          <a:p>
            <a:pPr marL="457200" lvl="1" indent="0">
              <a:buNone/>
            </a:pPr>
            <a:r>
              <a:rPr lang="en-US" sz="3200" dirty="0" smtClean="0"/>
              <a:t>- GUI can display status of Apps upon which it depends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84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6876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PV Monitor Motivation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761"/>
            <a:ext cx="10515600" cy="4032448"/>
          </a:xfrm>
        </p:spPr>
        <p:txBody>
          <a:bodyPr>
            <a:normAutofit fontScale="92500" lnSpcReduction="20000"/>
          </a:bodyPr>
          <a:lstStyle/>
          <a:p>
            <a:pPr lvl="1"/>
            <a:endParaRPr lang="en-US" sz="4400" dirty="0" smtClean="0"/>
          </a:p>
          <a:p>
            <a:pPr marL="0" indent="0">
              <a:buNone/>
            </a:pPr>
            <a:r>
              <a:rPr lang="en-US" sz="4800" b="1" i="1" dirty="0" smtClean="0"/>
              <a:t>Quick Diagnosis </a:t>
            </a:r>
            <a:endParaRPr lang="en-US" sz="4400" dirty="0" smtClean="0"/>
          </a:p>
          <a:p>
            <a:pPr marL="457200" lvl="1" indent="0">
              <a:buNone/>
            </a:pPr>
            <a:r>
              <a:rPr lang="en-US" sz="4400" dirty="0" smtClean="0"/>
              <a:t>- Common Problem: Lost PV!</a:t>
            </a:r>
          </a:p>
          <a:p>
            <a:pPr marL="457200" lvl="1" indent="0">
              <a:buNone/>
            </a:pPr>
            <a:r>
              <a:rPr lang="en-US" sz="4400" dirty="0" smtClean="0"/>
              <a:t>- Which IOC/App is responsible?</a:t>
            </a:r>
          </a:p>
          <a:p>
            <a:pPr marL="457200" lvl="1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800" b="1" i="1" dirty="0" smtClean="0"/>
              <a:t>Reactive --&gt; Proactive  </a:t>
            </a:r>
            <a:endParaRPr lang="en-US" sz="4800" b="1" i="1" dirty="0"/>
          </a:p>
          <a:p>
            <a:pPr marL="457200" lvl="1" indent="0">
              <a:buNone/>
            </a:pPr>
            <a:r>
              <a:rPr lang="en-US" sz="4400" dirty="0" smtClean="0"/>
              <a:t>- Monitor </a:t>
            </a:r>
            <a:r>
              <a:rPr lang="en-US" sz="4400" dirty="0"/>
              <a:t>system health</a:t>
            </a:r>
          </a:p>
          <a:p>
            <a:pPr marL="457200" lvl="1" indent="0">
              <a:buNone/>
            </a:pPr>
            <a:endParaRPr lang="en-CA" sz="4400" dirty="0"/>
          </a:p>
        </p:txBody>
      </p:sp>
    </p:spTree>
    <p:extLst>
      <p:ext uri="{BB962C8B-B14F-4D97-AF65-F5344CB8AC3E}">
        <p14:creationId xmlns:p14="http://schemas.microsoft.com/office/powerpoint/2010/main" val="422079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807968" y="732655"/>
            <a:ext cx="3384376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Poll</a:t>
            </a:r>
          </a:p>
          <a:p>
            <a:pPr algn="ctr"/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Generate </a:t>
            </a:r>
            <a:r>
              <a:rPr lang="en-US" sz="2000" b="1" dirty="0" smtClean="0"/>
              <a:t>CA_PROTO_SEARCH</a:t>
            </a:r>
            <a:endParaRPr lang="en-CA" sz="2000" b="1" dirty="0"/>
          </a:p>
        </p:txBody>
      </p:sp>
      <p:sp>
        <p:nvSpPr>
          <p:cNvPr id="14" name="Oval 13"/>
          <p:cNvSpPr/>
          <p:nvPr/>
        </p:nvSpPr>
        <p:spPr>
          <a:xfrm>
            <a:off x="1415480" y="732655"/>
            <a:ext cx="3598979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Monitor</a:t>
            </a:r>
            <a:r>
              <a:rPr lang="en-US" sz="2000" dirty="0" smtClean="0"/>
              <a:t> </a:t>
            </a:r>
          </a:p>
          <a:p>
            <a:pPr algn="ctr"/>
            <a:endParaRPr lang="en-US" sz="2000" dirty="0" smtClean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CA_PROTO_SEARCH</a:t>
            </a:r>
            <a:endParaRPr lang="en-CA" sz="20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38600" y="2348880"/>
            <a:ext cx="1337320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303912" y="3429811"/>
            <a:ext cx="1584176" cy="13681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</a:t>
            </a:r>
            <a:r>
              <a:rPr lang="en-US" sz="2400" dirty="0" smtClean="0"/>
              <a:t>enerate PV List</a:t>
            </a:r>
            <a:endParaRPr lang="en-CA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839416" y="3429811"/>
            <a:ext cx="1584176" cy="13681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Acquire Client Statistics</a:t>
            </a:r>
            <a:endParaRPr lang="en-CA" sz="2400" dirty="0"/>
          </a:p>
        </p:txBody>
      </p:sp>
      <p:cxnSp>
        <p:nvCxnSpPr>
          <p:cNvPr id="20" name="Straight Arrow Connector 19"/>
          <p:cNvCxnSpPr>
            <a:endCxn id="19" idx="0"/>
          </p:cNvCxnSpPr>
          <p:nvPr/>
        </p:nvCxnSpPr>
        <p:spPr>
          <a:xfrm flipH="1">
            <a:off x="1631504" y="2417642"/>
            <a:ext cx="864096" cy="10121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7968208" y="3441508"/>
            <a:ext cx="1857265" cy="13681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Determine PV Server &amp; Status</a:t>
            </a:r>
            <a:endParaRPr lang="en-CA" sz="2400" dirty="0"/>
          </a:p>
        </p:txBody>
      </p:sp>
      <p:cxnSp>
        <p:nvCxnSpPr>
          <p:cNvPr id="26" name="Straight Arrow Connector 25"/>
          <p:cNvCxnSpPr>
            <a:endCxn id="23" idx="0"/>
          </p:cNvCxnSpPr>
          <p:nvPr/>
        </p:nvCxnSpPr>
        <p:spPr>
          <a:xfrm>
            <a:off x="8432525" y="2348880"/>
            <a:ext cx="464316" cy="1092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052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9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75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PV Polling Issues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Inefficient</a:t>
            </a:r>
          </a:p>
          <a:p>
            <a:r>
              <a:rPr lang="en-US" sz="4000" dirty="0"/>
              <a:t>Slow to detect PV status </a:t>
            </a:r>
            <a:r>
              <a:rPr lang="en-US" sz="4000" dirty="0" smtClean="0"/>
              <a:t>changes</a:t>
            </a:r>
          </a:p>
          <a:p>
            <a:r>
              <a:rPr lang="en-US" sz="4000" dirty="0" smtClean="0"/>
              <a:t>Must poll </a:t>
            </a:r>
            <a:r>
              <a:rPr lang="en-US" sz="4000" i="1" dirty="0" smtClean="0"/>
              <a:t>all</a:t>
            </a:r>
            <a:r>
              <a:rPr lang="en-US" sz="4000" dirty="0" smtClean="0"/>
              <a:t> PVs to get accurate status</a:t>
            </a:r>
          </a:p>
          <a:p>
            <a:r>
              <a:rPr lang="en-US" sz="4000" dirty="0" smtClean="0"/>
              <a:t>Difficult to map PVs to Beacons; Beacons to Apps</a:t>
            </a:r>
          </a:p>
          <a:p>
            <a:pPr lvl="1">
              <a:buFontTx/>
              <a:buChar char="-"/>
            </a:pPr>
            <a:r>
              <a:rPr lang="en-US" sz="3600" dirty="0" smtClean="0"/>
              <a:t>Beacon ports change, </a:t>
            </a:r>
          </a:p>
          <a:p>
            <a:pPr lvl="1">
              <a:buFontTx/>
              <a:buChar char="-"/>
            </a:pPr>
            <a:r>
              <a:rPr lang="en-US" sz="3600" dirty="0" smtClean="0"/>
              <a:t>PVs appear, move, disappear, etc.</a:t>
            </a:r>
          </a:p>
        </p:txBody>
      </p:sp>
    </p:spTree>
    <p:extLst>
      <p:ext uri="{BB962C8B-B14F-4D97-AF65-F5344CB8AC3E}">
        <p14:creationId xmlns:p14="http://schemas.microsoft.com/office/powerpoint/2010/main" val="333933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75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EPICS Heartbeat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760"/>
            <a:ext cx="10515600" cy="4608512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A</a:t>
            </a:r>
            <a:r>
              <a:rPr lang="en-US" sz="3600" dirty="0" smtClean="0"/>
              <a:t>n “enhanced beacon” added to App</a:t>
            </a:r>
          </a:p>
          <a:p>
            <a:pPr marL="457200" lvl="1" indent="0">
              <a:buNone/>
            </a:pPr>
            <a:r>
              <a:rPr lang="en-US" sz="3600" dirty="0" smtClean="0"/>
              <a:t>- Does not replace beacon</a:t>
            </a:r>
          </a:p>
          <a:p>
            <a:pPr lvl="1"/>
            <a:endParaRPr lang="en-US" sz="3600" dirty="0" smtClean="0"/>
          </a:p>
          <a:p>
            <a:r>
              <a:rPr lang="en-US" sz="3600" dirty="0" smtClean="0"/>
              <a:t>Addresses all polling issues:</a:t>
            </a:r>
          </a:p>
          <a:p>
            <a:pPr marL="457200" lvl="1" indent="0">
              <a:buNone/>
            </a:pPr>
            <a:r>
              <a:rPr lang="en-US" sz="3600" dirty="0" smtClean="0"/>
              <a:t>- Efficient &amp; Fast – No polling</a:t>
            </a:r>
          </a:p>
          <a:p>
            <a:pPr marL="457200" lvl="1" indent="0">
              <a:buNone/>
            </a:pPr>
            <a:r>
              <a:rPr lang="en-US" sz="3600" dirty="0" smtClean="0"/>
              <a:t>- Real-time status of </a:t>
            </a:r>
            <a:r>
              <a:rPr lang="en-US" sz="3600" b="1" i="1" dirty="0" smtClean="0"/>
              <a:t>all</a:t>
            </a:r>
            <a:r>
              <a:rPr lang="en-US" sz="3600" dirty="0" smtClean="0"/>
              <a:t> PVs</a:t>
            </a:r>
          </a:p>
          <a:p>
            <a:pPr marL="457200" lvl="1" indent="0">
              <a:buNone/>
            </a:pPr>
            <a:r>
              <a:rPr lang="en-US" sz="3600" dirty="0" smtClean="0"/>
              <a:t>- Real-time status of </a:t>
            </a:r>
            <a:r>
              <a:rPr lang="en-US" sz="3600" b="1" i="1" dirty="0" smtClean="0"/>
              <a:t>all</a:t>
            </a:r>
            <a:r>
              <a:rPr lang="en-US" sz="3600" dirty="0" smtClean="0"/>
              <a:t> Apps</a:t>
            </a:r>
          </a:p>
          <a:p>
            <a:pPr lvl="1"/>
            <a:endParaRPr lang="en-US" sz="3600" dirty="0" smtClean="0"/>
          </a:p>
          <a:p>
            <a:r>
              <a:rPr lang="en-US" sz="3600" dirty="0" smtClean="0"/>
              <a:t>Maps PVs to Apps: </a:t>
            </a:r>
          </a:p>
          <a:p>
            <a:pPr marL="457200" lvl="1" indent="0">
              <a:buNone/>
            </a:pPr>
            <a:r>
              <a:rPr lang="en-US" sz="3600" dirty="0" smtClean="0"/>
              <a:t>- No crawling, no grepping, no macros</a:t>
            </a:r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2709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4655840" y="561256"/>
            <a:ext cx="5832648" cy="573548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CA" dirty="0"/>
          </a:p>
        </p:txBody>
      </p:sp>
      <p:sp>
        <p:nvSpPr>
          <p:cNvPr id="13" name="Oval 12"/>
          <p:cNvSpPr/>
          <p:nvPr/>
        </p:nvSpPr>
        <p:spPr>
          <a:xfrm>
            <a:off x="5807968" y="732655"/>
            <a:ext cx="3384376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Poll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Generate </a:t>
            </a:r>
            <a:r>
              <a:rPr lang="en-US" sz="2000" b="1" dirty="0" smtClean="0"/>
              <a:t>CA_PROTO_SEARCH</a:t>
            </a:r>
            <a:endParaRPr lang="en-CA" sz="2000" b="1" dirty="0"/>
          </a:p>
        </p:txBody>
      </p:sp>
      <p:sp>
        <p:nvSpPr>
          <p:cNvPr id="14" name="Oval 13"/>
          <p:cNvSpPr/>
          <p:nvPr/>
        </p:nvSpPr>
        <p:spPr>
          <a:xfrm>
            <a:off x="1415480" y="732655"/>
            <a:ext cx="3598979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Monitor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 </a:t>
            </a:r>
          </a:p>
          <a:p>
            <a:pPr algn="ctr"/>
            <a:r>
              <a:rPr lang="en-US" sz="2000" b="1" dirty="0" smtClean="0"/>
              <a:t>CA_PROTO_SEARCH</a:t>
            </a:r>
            <a:endParaRPr lang="en-CA" sz="20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38600" y="2420888"/>
            <a:ext cx="1337320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303912" y="3429811"/>
            <a:ext cx="1584176" cy="13681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G</a:t>
            </a:r>
            <a:r>
              <a:rPr lang="en-US" sz="2400" dirty="0" smtClean="0"/>
              <a:t>enerate PV List</a:t>
            </a:r>
            <a:endParaRPr lang="en-CA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839416" y="3429811"/>
            <a:ext cx="1584176" cy="13681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Acquire Client Statistics</a:t>
            </a:r>
            <a:endParaRPr lang="en-CA" sz="2400" dirty="0"/>
          </a:p>
        </p:txBody>
      </p:sp>
      <p:cxnSp>
        <p:nvCxnSpPr>
          <p:cNvPr id="20" name="Straight Arrow Connector 19"/>
          <p:cNvCxnSpPr>
            <a:endCxn id="19" idx="0"/>
          </p:cNvCxnSpPr>
          <p:nvPr/>
        </p:nvCxnSpPr>
        <p:spPr>
          <a:xfrm flipH="1">
            <a:off x="1631504" y="2417642"/>
            <a:ext cx="864096" cy="10121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7968208" y="3441508"/>
            <a:ext cx="1857265" cy="13681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Determine PV Server &amp; Status</a:t>
            </a:r>
            <a:endParaRPr lang="en-CA" sz="2400" dirty="0"/>
          </a:p>
        </p:txBody>
      </p:sp>
      <p:cxnSp>
        <p:nvCxnSpPr>
          <p:cNvPr id="26" name="Straight Arrow Connector 25"/>
          <p:cNvCxnSpPr>
            <a:endCxn id="23" idx="0"/>
          </p:cNvCxnSpPr>
          <p:nvPr/>
        </p:nvCxnSpPr>
        <p:spPr>
          <a:xfrm>
            <a:off x="8432525" y="2348880"/>
            <a:ext cx="464316" cy="1092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07260" y="2662116"/>
            <a:ext cx="372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EPICs Heartbeat</a:t>
            </a:r>
            <a:endParaRPr lang="en-CA" sz="28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3989" y="5066822"/>
            <a:ext cx="4296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Generate Complete PV List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08908" y="5528487"/>
            <a:ext cx="4296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Map PVs to Apps</a:t>
            </a:r>
            <a:endParaRPr lang="en-C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60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75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Heartbeat Format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760"/>
            <a:ext cx="10515600" cy="490820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UDP broadcast every 30 seconds</a:t>
            </a:r>
          </a:p>
          <a:p>
            <a:r>
              <a:rPr lang="en-US" sz="3600" dirty="0" smtClean="0"/>
              <a:t>JSON String with:</a:t>
            </a:r>
          </a:p>
          <a:p>
            <a:pPr marL="457200" lvl="1" indent="0">
              <a:buNone/>
            </a:pPr>
            <a:r>
              <a:rPr lang="en-US" sz="3600" dirty="0" smtClean="0"/>
              <a:t>- EPICs </a:t>
            </a:r>
            <a:r>
              <a:rPr lang="en-US" sz="3600" dirty="0"/>
              <a:t>App command line </a:t>
            </a:r>
            <a:r>
              <a:rPr lang="en-US" sz="3600" dirty="0" err="1" smtClean="0"/>
              <a:t>args</a:t>
            </a:r>
            <a:r>
              <a:rPr lang="en-US" sz="3600" dirty="0" smtClean="0"/>
              <a:t> – to identify App</a:t>
            </a:r>
            <a:endParaRPr lang="en-US" sz="3600" dirty="0"/>
          </a:p>
          <a:p>
            <a:pPr marL="457200" lvl="1" indent="0">
              <a:buNone/>
            </a:pPr>
            <a:r>
              <a:rPr lang="en-US" sz="3600" dirty="0" smtClean="0"/>
              <a:t>- Sequence </a:t>
            </a:r>
            <a:r>
              <a:rPr lang="en-US" sz="3600" dirty="0"/>
              <a:t>N</a:t>
            </a:r>
            <a:r>
              <a:rPr lang="en-US" sz="3600" dirty="0" smtClean="0"/>
              <a:t>umber</a:t>
            </a:r>
          </a:p>
          <a:p>
            <a:pPr marL="457200" lvl="1" indent="0">
              <a:buNone/>
            </a:pPr>
            <a:r>
              <a:rPr lang="en-US" sz="3600" dirty="0" smtClean="0"/>
              <a:t>- App Uptime</a:t>
            </a:r>
          </a:p>
          <a:p>
            <a:pPr marL="457200" lvl="1" indent="0">
              <a:buNone/>
            </a:pPr>
            <a:r>
              <a:rPr lang="en-US" sz="3600" dirty="0" smtClean="0"/>
              <a:t>- Host System Time</a:t>
            </a:r>
          </a:p>
          <a:p>
            <a:pPr lvl="1">
              <a:buFontTx/>
              <a:buChar char="-"/>
            </a:pPr>
            <a:r>
              <a:rPr lang="en-US" sz="3600" dirty="0" smtClean="0"/>
              <a:t>TCP Port</a:t>
            </a:r>
          </a:p>
          <a:p>
            <a:r>
              <a:rPr lang="en-US" sz="4000" dirty="0" smtClean="0"/>
              <a:t>API (Get PV List)</a:t>
            </a:r>
          </a:p>
        </p:txBody>
      </p:sp>
    </p:spTree>
    <p:extLst>
      <p:ext uri="{BB962C8B-B14F-4D97-AF65-F5344CB8AC3E}">
        <p14:creationId xmlns:p14="http://schemas.microsoft.com/office/powerpoint/2010/main" val="13602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75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Example - Add to EPICs App </a:t>
            </a:r>
            <a:endParaRPr lang="en-CA" sz="5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702" y="1155531"/>
            <a:ext cx="5634596" cy="488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49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75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Example - Process Heartbeats</a:t>
            </a:r>
            <a:endParaRPr lang="en-CA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087" y="1100732"/>
            <a:ext cx="8745825" cy="510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1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6CA4FE-8640-40EE-AE90-8C2FC7B9C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AE46C16-92CC-4109-AE81-64342BE5C180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B5DA6D8-1370-4B76-A501-7126FB885D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10348</TotalTime>
  <Words>362</Words>
  <Application>Microsoft Macintosh PowerPoint</Application>
  <PresentationFormat>Custom</PresentationFormat>
  <Paragraphs>89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EPICS Heartbeat Extension for PV Monitoring at the CLS</vt:lpstr>
      <vt:lpstr>PV Monitor Motivation</vt:lpstr>
      <vt:lpstr>PowerPoint Presentation</vt:lpstr>
      <vt:lpstr>PV Polling Issues</vt:lpstr>
      <vt:lpstr>EPICS Heartbeat</vt:lpstr>
      <vt:lpstr>PowerPoint Presentation</vt:lpstr>
      <vt:lpstr>Heartbeat Format</vt:lpstr>
      <vt:lpstr>Example - Add to EPICs App </vt:lpstr>
      <vt:lpstr>Example - Process Heartbeats</vt:lpstr>
      <vt:lpstr>PowerPoint Presentation</vt:lpstr>
      <vt:lpstr>PowerPoint Presentation</vt:lpstr>
      <vt:lpstr>PowerPoint Presentation</vt:lpstr>
      <vt:lpstr>Heartbeat API</vt:lpstr>
      <vt:lpstr>Example - Query PV List</vt:lpstr>
      <vt:lpstr>Conclusion </vt:lpstr>
    </vt:vector>
  </TitlesOfParts>
  <Company>Canadian Light Source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Revealing the mechanisms of malaria and toxoplasmosis</dc:title>
  <dc:creator>Sandra Ribeiro</dc:creator>
  <cp:lastModifiedBy>Terry Bree</cp:lastModifiedBy>
  <cp:revision>65</cp:revision>
  <cp:lastPrinted>2016-05-16T19:52:13Z</cp:lastPrinted>
  <dcterms:created xsi:type="dcterms:W3CDTF">2016-03-31T17:09:15Z</dcterms:created>
  <dcterms:modified xsi:type="dcterms:W3CDTF">2016-05-25T15:58:54Z</dcterms:modified>
</cp:coreProperties>
</file>