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</p:sldMasterIdLst>
  <p:notesMasterIdLst>
    <p:notesMasterId r:id="rId28"/>
  </p:notesMasterIdLst>
  <p:handoutMasterIdLst>
    <p:handoutMasterId r:id="rId29"/>
  </p:handoutMasterIdLst>
  <p:sldIdLst>
    <p:sldId id="256" r:id="rId4"/>
    <p:sldId id="282" r:id="rId5"/>
    <p:sldId id="279" r:id="rId6"/>
    <p:sldId id="258" r:id="rId7"/>
    <p:sldId id="259" r:id="rId8"/>
    <p:sldId id="260" r:id="rId9"/>
    <p:sldId id="261" r:id="rId10"/>
    <p:sldId id="262" r:id="rId11"/>
    <p:sldId id="267" r:id="rId12"/>
    <p:sldId id="263" r:id="rId13"/>
    <p:sldId id="264" r:id="rId14"/>
    <p:sldId id="265" r:id="rId15"/>
    <p:sldId id="266" r:id="rId16"/>
    <p:sldId id="268" r:id="rId17"/>
    <p:sldId id="269" r:id="rId18"/>
    <p:sldId id="270" r:id="rId19"/>
    <p:sldId id="271" r:id="rId20"/>
    <p:sldId id="273" r:id="rId21"/>
    <p:sldId id="276" r:id="rId22"/>
    <p:sldId id="277" r:id="rId23"/>
    <p:sldId id="278" r:id="rId24"/>
    <p:sldId id="272" r:id="rId25"/>
    <p:sldId id="274" r:id="rId26"/>
    <p:sldId id="275" r:id="rId27"/>
  </p:sldIdLst>
  <p:sldSz cx="12161838" cy="6859588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3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6DE70"/>
    <a:srgbClr val="CC0000"/>
    <a:srgbClr val="003399"/>
    <a:srgbClr val="0066CC"/>
    <a:srgbClr val="000099"/>
    <a:srgbClr val="0000FF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4" autoAdjust="0"/>
    <p:restoredTop sz="96556" autoAdjust="0"/>
  </p:normalViewPr>
  <p:slideViewPr>
    <p:cSldViewPr>
      <p:cViewPr varScale="1">
        <p:scale>
          <a:sx n="68" d="100"/>
          <a:sy n="68" d="100"/>
        </p:scale>
        <p:origin x="48" y="66"/>
      </p:cViewPr>
      <p:guideLst>
        <p:guide orient="horz" pos="2161"/>
        <p:guide pos="3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127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pl-PL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pl-PL"/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pl-PL"/>
          </a:p>
        </p:txBody>
      </p:sp>
      <p:sp>
        <p:nvSpPr>
          <p:cNvPr id="134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2F2753-ED3C-4042-A9D7-734E5F652424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026177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pl-PL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pl-PL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0525" y="685800"/>
            <a:ext cx="60769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pl-PL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D43B7B-4636-452A-A9D6-84801A3D0BEC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360285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D9FA44-36BC-4E99-921C-90F712C79D8D}" type="slidenum">
              <a:rPr lang="en-US" altLang="pl-PL"/>
              <a:pPr/>
              <a:t>1</a:t>
            </a:fld>
            <a:endParaRPr lang="en-US" altLang="pl-PL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6099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2813" y="2130425"/>
            <a:ext cx="10336212" cy="147161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4038" y="3887788"/>
            <a:ext cx="851376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3DF3CB-1576-406C-8EDB-F98BF693C8F1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62615279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14304-1765-4A13-AE06-2B743E8C5E82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508122232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818563" y="838200"/>
            <a:ext cx="2735262" cy="528955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8013" y="838200"/>
            <a:ext cx="8058150" cy="52895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C0633-0019-4546-AE30-13D9657EF86F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4048476431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2813" y="2130425"/>
            <a:ext cx="10336212" cy="147161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4038" y="3887788"/>
            <a:ext cx="851376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18227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7366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0438" y="4408488"/>
            <a:ext cx="103378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0438" y="2906713"/>
            <a:ext cx="10337800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908987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8013" y="1600200"/>
            <a:ext cx="5294312" cy="4649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54725" y="1600200"/>
            <a:ext cx="5295900" cy="4649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2646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8013" y="274638"/>
            <a:ext cx="1094581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8013" y="1535113"/>
            <a:ext cx="53736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8013" y="2174875"/>
            <a:ext cx="53736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8550" y="1535113"/>
            <a:ext cx="53752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8550" y="2174875"/>
            <a:ext cx="53752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5964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24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96516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8013" y="273050"/>
            <a:ext cx="40005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54563" y="273050"/>
            <a:ext cx="6799262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013" y="1435100"/>
            <a:ext cx="4000500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98620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EBDCF-433D-4A48-8CF9-EE8B21CBC810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248617066"/>
      </p:ext>
    </p:extLst>
  </p:cSld>
  <p:clrMapOvr>
    <a:masterClrMapping/>
  </p:clrMapOvr>
  <p:transition advClick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4425" y="4802188"/>
            <a:ext cx="7296150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4425" y="612775"/>
            <a:ext cx="7296150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4425" y="5368925"/>
            <a:ext cx="729615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479758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3832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666163" y="457200"/>
            <a:ext cx="2684462" cy="57927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8013" y="457200"/>
            <a:ext cx="7905750" cy="57927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06383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2813" y="2130425"/>
            <a:ext cx="10336212" cy="147161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824038" y="3887788"/>
            <a:ext cx="851376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54077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7926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0438" y="4408488"/>
            <a:ext cx="103378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0438" y="2906713"/>
            <a:ext cx="10337800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506879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8013" y="1600200"/>
            <a:ext cx="5294312" cy="4649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54725" y="1600200"/>
            <a:ext cx="5295900" cy="4649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175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8013" y="274638"/>
            <a:ext cx="1094581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8013" y="1535113"/>
            <a:ext cx="53736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8013" y="2174875"/>
            <a:ext cx="53736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8550" y="1535113"/>
            <a:ext cx="53752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8550" y="2174875"/>
            <a:ext cx="53752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38101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29743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248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60438" y="4408488"/>
            <a:ext cx="103378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60438" y="2906713"/>
            <a:ext cx="10337800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24B321-2E9B-48EB-9124-A8AC9E0D83DE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143721555"/>
      </p:ext>
    </p:extLst>
  </p:cSld>
  <p:clrMapOvr>
    <a:masterClrMapping/>
  </p:clrMapOvr>
  <p:transition advClick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8013" y="273050"/>
            <a:ext cx="40005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54563" y="273050"/>
            <a:ext cx="6799262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013" y="1435100"/>
            <a:ext cx="4000500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7148943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4425" y="4802188"/>
            <a:ext cx="7296150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4425" y="612775"/>
            <a:ext cx="7296150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4425" y="5368925"/>
            <a:ext cx="729615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5714477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36490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666163" y="457200"/>
            <a:ext cx="2684462" cy="579278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8013" y="457200"/>
            <a:ext cx="7905750" cy="579278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811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08013" y="1981200"/>
            <a:ext cx="5395912" cy="4146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56325" y="1981200"/>
            <a:ext cx="5397500" cy="4146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E0399-DC82-4EC3-928D-2B08E15F8861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64520333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8013" y="274638"/>
            <a:ext cx="1094581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08013" y="1535113"/>
            <a:ext cx="53736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08013" y="2174875"/>
            <a:ext cx="53736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8550" y="1535113"/>
            <a:ext cx="53752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8550" y="2174875"/>
            <a:ext cx="53752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8FCC0-D027-4FF6-9E36-45A1A977F81F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525061475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585A09-6DE2-4DF8-B345-E919CC37A3EA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527793358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D37CB-3928-4E76-89D4-E413E6CBD04C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53867564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8013" y="273050"/>
            <a:ext cx="40005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754563" y="273050"/>
            <a:ext cx="6799262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013" y="1435100"/>
            <a:ext cx="4000500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270A7-2266-4B2D-90DF-E88BDBA7D198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85101035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84425" y="4802188"/>
            <a:ext cx="7296150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384425" y="612775"/>
            <a:ext cx="7296150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384425" y="5368925"/>
            <a:ext cx="729615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40A199-1F51-4F52-B268-CDE3F0FD3BCE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924332467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9" name="Picture 15" descr="Mathwork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063" y="76200"/>
            <a:ext cx="3446462" cy="728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12825" y="838200"/>
            <a:ext cx="1054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686" tIns="54343" rIns="108686" bIns="5434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013" y="1981200"/>
            <a:ext cx="10945812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686" tIns="54343" rIns="108686" bIns="543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8013" y="6246813"/>
            <a:ext cx="28384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686" tIns="54343" rIns="108686" bIns="54343" numCol="1" anchor="t" anchorCtr="0" compatLnSpc="1">
            <a:prstTxWarp prst="textNoShape">
              <a:avLst/>
            </a:prstTxWarp>
          </a:bodyPr>
          <a:lstStyle>
            <a:lvl1pPr defTabSz="1087438">
              <a:defRPr sz="1700"/>
            </a:lvl1pPr>
          </a:lstStyle>
          <a:p>
            <a:endParaRPr lang="en-US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56075" y="6246813"/>
            <a:ext cx="38496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686" tIns="54343" rIns="108686" bIns="54343" numCol="1" anchor="t" anchorCtr="0" compatLnSpc="1">
            <a:prstTxWarp prst="textNoShape">
              <a:avLst/>
            </a:prstTxWarp>
          </a:bodyPr>
          <a:lstStyle>
            <a:lvl1pPr algn="ctr" defTabSz="1087438">
              <a:defRPr sz="1700"/>
            </a:lvl1pPr>
          </a:lstStyle>
          <a:p>
            <a:endParaRPr lang="en-US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15375" y="6246813"/>
            <a:ext cx="28384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8686" tIns="54343" rIns="108686" bIns="54343" numCol="1" anchor="t" anchorCtr="0" compatLnSpc="1">
            <a:prstTxWarp prst="textNoShape">
              <a:avLst/>
            </a:prstTxWarp>
          </a:bodyPr>
          <a:lstStyle>
            <a:lvl1pPr algn="r" defTabSz="1087438">
              <a:defRPr sz="1700"/>
            </a:lvl1pPr>
          </a:lstStyle>
          <a:p>
            <a:fld id="{7E6CA4FA-4BB8-4375-9675-0F9AC6E1AA91}" type="slidenum">
              <a:rPr lang="en-US" altLang="pl-PL"/>
              <a:pPr/>
              <a:t>‹#›</a:t>
            </a:fld>
            <a:endParaRPr lang="en-US" altLang="pl-PL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0" t="43605" r="25963" b="42444"/>
          <a:stretch>
            <a:fillRect/>
          </a:stretch>
        </p:blipFill>
        <p:spPr bwMode="auto">
          <a:xfrm>
            <a:off x="177800" y="47625"/>
            <a:ext cx="1925638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7150" t="43605" r="25963" b="42444"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1033" name="AutoShape 9"/>
          <p:cNvSpPr>
            <a:spLocks noChangeArrowheads="1"/>
          </p:cNvSpPr>
          <p:nvPr userDrawn="1"/>
        </p:nvSpPr>
        <p:spPr bwMode="auto">
          <a:xfrm>
            <a:off x="80963" y="747713"/>
            <a:ext cx="11990387" cy="5864225"/>
          </a:xfrm>
          <a:prstGeom prst="roundRect">
            <a:avLst>
              <a:gd name="adj" fmla="val 28"/>
            </a:avLst>
          </a:prstGeom>
          <a:solidFill>
            <a:srgbClr val="B3D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035" name="Line 11"/>
          <p:cNvSpPr>
            <a:spLocks noChangeShapeType="1"/>
          </p:cNvSpPr>
          <p:nvPr userDrawn="1"/>
        </p:nvSpPr>
        <p:spPr bwMode="auto">
          <a:xfrm>
            <a:off x="203200" y="6630988"/>
            <a:ext cx="11755438" cy="0"/>
          </a:xfrm>
          <a:prstGeom prst="line">
            <a:avLst/>
          </a:prstGeom>
          <a:noFill/>
          <a:ln w="25560">
            <a:solidFill>
              <a:srgbClr val="008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190500" y="733425"/>
            <a:ext cx="11755438" cy="0"/>
          </a:xfrm>
          <a:prstGeom prst="line">
            <a:avLst/>
          </a:prstGeom>
          <a:noFill/>
          <a:ln w="25560">
            <a:solidFill>
              <a:srgbClr val="008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  <p:pic>
        <p:nvPicPr>
          <p:cNvPr id="1037" name="Picture 13" descr="cogwell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563" y="76200"/>
            <a:ext cx="9556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8" name="Text Box 14"/>
          <p:cNvSpPr txBox="1">
            <a:spLocks noChangeArrowheads="1"/>
          </p:cNvSpPr>
          <p:nvPr userDrawn="1"/>
        </p:nvSpPr>
        <p:spPr bwMode="auto">
          <a:xfrm>
            <a:off x="7310438" y="212725"/>
            <a:ext cx="425767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2400" b="1">
                <a:solidFill>
                  <a:srgbClr val="003399"/>
                </a:solidFill>
                <a:latin typeface="Times New Roman" pitchFamily="18" charset="0"/>
              </a:rPr>
              <a:t>M.Dach Consulting GmbH</a:t>
            </a:r>
            <a:r>
              <a:rPr lang="en-US" altLang="pl-PL" b="1">
                <a:solidFill>
                  <a:srgbClr val="003399"/>
                </a:solidFill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advClick="0"/>
  <p:timing>
    <p:tnLst>
      <p:par>
        <p:cTn id="1" dur="indefinite" restart="never" nodeType="tmRoot"/>
      </p:par>
    </p:tnLst>
  </p:timing>
  <p:txStyles>
    <p:titleStyle>
      <a:lvl1pPr algn="ctr" defTabSz="1087438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87438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2pPr>
      <a:lvl3pPr algn="ctr" defTabSz="1087438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3pPr>
      <a:lvl4pPr algn="ctr" defTabSz="1087438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4pPr>
      <a:lvl5pPr algn="ctr" defTabSz="1087438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5pPr>
      <a:lvl6pPr marL="457200" algn="ctr" defTabSz="1087438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6pPr>
      <a:lvl7pPr marL="914400" algn="ctr" defTabSz="1087438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7pPr>
      <a:lvl8pPr marL="1371600" algn="ctr" defTabSz="1087438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8pPr>
      <a:lvl9pPr marL="1828800" algn="ctr" defTabSz="1087438" rtl="0" fontAlgn="base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9pPr>
    </p:titleStyle>
    <p:bodyStyle>
      <a:lvl1pPr marL="407988" indent="-407988" algn="l" defTabSz="1087438" rtl="0" fontAlgn="base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882650" indent="-339725" algn="l" defTabSz="1087438" rtl="0" fontAlgn="base">
        <a:spcBef>
          <a:spcPct val="20000"/>
        </a:spcBef>
        <a:spcAft>
          <a:spcPct val="0"/>
        </a:spcAft>
        <a:buChar char="–"/>
        <a:defRPr sz="3300">
          <a:solidFill>
            <a:schemeClr val="tx1"/>
          </a:solidFill>
          <a:latin typeface="+mn-lt"/>
        </a:defRPr>
      </a:lvl2pPr>
      <a:lvl3pPr marL="1358900" indent="-271463" algn="l" defTabSz="1087438" rtl="0" fontAlgn="base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</a:defRPr>
      </a:lvl3pPr>
      <a:lvl4pPr marL="1901825" indent="-271463" algn="l" defTabSz="1087438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444750" indent="-271463" algn="l" defTabSz="1087438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901950" indent="-271463" algn="l" defTabSz="1087438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3359150" indent="-271463" algn="l" defTabSz="1087438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816350" indent="-271463" algn="l" defTabSz="1087438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4273550" indent="-271463" algn="l" defTabSz="1087438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553825" y="6486525"/>
            <a:ext cx="608013" cy="381000"/>
          </a:xfrm>
          <a:prstGeom prst="rect">
            <a:avLst/>
          </a:prstGeom>
          <a:noFill/>
          <a:ln w="12700"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6B4AAFCB-B52A-4466-9696-B695F8F67C4D}" type="slidenum">
              <a:rPr lang="en-US"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75107" name="Picture 11" descr="logo647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23813"/>
            <a:ext cx="13239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1"/>
          <p:cNvCxnSpPr/>
          <p:nvPr/>
        </p:nvCxnSpPr>
        <p:spPr>
          <a:xfrm rot="10800000" flipV="1">
            <a:off x="228600" y="176213"/>
            <a:ext cx="10272713" cy="211137"/>
          </a:xfrm>
          <a:prstGeom prst="bentConnector3">
            <a:avLst>
              <a:gd name="adj1" fmla="val 100013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5109" name="Picture 7" descr="bluemesh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1588"/>
            <a:ext cx="121793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22"/>
          <p:cNvSpPr txBox="1"/>
          <p:nvPr userDrawn="1"/>
        </p:nvSpPr>
        <p:spPr>
          <a:xfrm>
            <a:off x="10201275" y="6529388"/>
            <a:ext cx="2433638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2015 The MathWorks, Inc.</a:t>
            </a:r>
          </a:p>
        </p:txBody>
      </p:sp>
      <p:cxnSp>
        <p:nvCxnSpPr>
          <p:cNvPr id="10" name="Straight Connector 25"/>
          <p:cNvCxnSpPr/>
          <p:nvPr userDrawn="1"/>
        </p:nvCxnSpPr>
        <p:spPr>
          <a:xfrm>
            <a:off x="0" y="4376738"/>
            <a:ext cx="12161838" cy="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5112" name="Picture 8" descr="09_MW_logo_CMYK_REV.pn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463" y="141288"/>
            <a:ext cx="1617662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113" name="Title Placeholder 1"/>
          <p:cNvSpPr>
            <a:spLocks noGrp="1"/>
          </p:cNvSpPr>
          <p:nvPr>
            <p:ph type="title"/>
          </p:nvPr>
        </p:nvSpPr>
        <p:spPr bwMode="auto">
          <a:xfrm>
            <a:off x="608013" y="457200"/>
            <a:ext cx="107426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</a:p>
        </p:txBody>
      </p:sp>
      <p:sp>
        <p:nvSpPr>
          <p:cNvPr id="17511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8013" y="1600200"/>
            <a:ext cx="10742612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itle Placeholder 1"/>
          <p:cNvSpPr>
            <a:spLocks noGrp="1"/>
          </p:cNvSpPr>
          <p:nvPr>
            <p:ph type="title"/>
          </p:nvPr>
        </p:nvSpPr>
        <p:spPr bwMode="auto">
          <a:xfrm>
            <a:off x="608013" y="457200"/>
            <a:ext cx="1074261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</a:p>
        </p:txBody>
      </p:sp>
      <p:sp>
        <p:nvSpPr>
          <p:cNvPr id="1802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8013" y="1600200"/>
            <a:ext cx="10742612" cy="464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</p:txBody>
      </p:sp>
      <p:sp>
        <p:nvSpPr>
          <p:cNvPr id="8" name="Rectangle 7"/>
          <p:cNvSpPr/>
          <p:nvPr/>
        </p:nvSpPr>
        <p:spPr>
          <a:xfrm>
            <a:off x="11553825" y="6486525"/>
            <a:ext cx="608013" cy="381000"/>
          </a:xfrm>
          <a:prstGeom prst="rect">
            <a:avLst/>
          </a:prstGeom>
          <a:noFill/>
          <a:ln w="12700"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9483B3BF-64AD-4E3D-AD6A-D4D93F0C7D82}" type="slidenum">
              <a:rPr lang="en-US" sz="12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80229" name="Picture 11" descr="logo647.pn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3713" y="23813"/>
            <a:ext cx="13239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1"/>
          <p:cNvCxnSpPr/>
          <p:nvPr/>
        </p:nvCxnSpPr>
        <p:spPr>
          <a:xfrm rot="10800000" flipV="1">
            <a:off x="228600" y="176213"/>
            <a:ext cx="10272713" cy="211137"/>
          </a:xfrm>
          <a:prstGeom prst="bentConnector3">
            <a:avLst>
              <a:gd name="adj1" fmla="val 100013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cogwe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7113" y="611188"/>
            <a:ext cx="9556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xfrm>
            <a:off x="584200" y="2439194"/>
            <a:ext cx="11136313" cy="1372394"/>
          </a:xfrm>
        </p:spPr>
        <p:txBody>
          <a:bodyPr/>
          <a:lstStyle/>
          <a:p>
            <a:r>
              <a:rPr lang="en-US" altLang="pl-PL" sz="3600" dirty="0">
                <a:solidFill>
                  <a:srgbClr val="0033CC"/>
                </a:solidFill>
              </a:rPr>
              <a:t>Embedding </a:t>
            </a:r>
            <a:r>
              <a:rPr lang="en-US" altLang="pl-PL" sz="3600" dirty="0" err="1">
                <a:solidFill>
                  <a:srgbClr val="0033CC"/>
                </a:solidFill>
              </a:rPr>
              <a:t>Matlab</a:t>
            </a:r>
            <a:r>
              <a:rPr lang="en-US" altLang="pl-PL" sz="3600" dirty="0">
                <a:solidFill>
                  <a:srgbClr val="0033CC"/>
                </a:solidFill>
              </a:rPr>
              <a:t> Codes into the EPICS server</a:t>
            </a:r>
            <a:br>
              <a:rPr lang="en-US" altLang="pl-PL" sz="3600" dirty="0">
                <a:solidFill>
                  <a:srgbClr val="0033CC"/>
                </a:solidFill>
              </a:rPr>
            </a:br>
            <a:r>
              <a:rPr lang="en-US" altLang="pl-PL" sz="3600" dirty="0">
                <a:solidFill>
                  <a:srgbClr val="0033CC"/>
                </a:solidFill>
              </a:rPr>
              <a:t/>
            </a:r>
            <a:br>
              <a:rPr lang="en-US" altLang="pl-PL" sz="3600" dirty="0">
                <a:solidFill>
                  <a:srgbClr val="0033CC"/>
                </a:solidFill>
              </a:rPr>
            </a:br>
            <a:r>
              <a:rPr lang="en-US" altLang="pl-PL" sz="2600" dirty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xfrm>
            <a:off x="2652713" y="4802188"/>
            <a:ext cx="8108950" cy="1371600"/>
          </a:xfrm>
        </p:spPr>
        <p:txBody>
          <a:bodyPr/>
          <a:lstStyle/>
          <a:p>
            <a:pPr algn="l"/>
            <a:r>
              <a:rPr lang="en-US" altLang="pl-PL">
                <a:solidFill>
                  <a:schemeClr val="bg1"/>
                </a:solidFill>
              </a:rPr>
              <a:t>Pavel Chevtsov, Paul Scherrer Institute</a:t>
            </a:r>
          </a:p>
          <a:p>
            <a:pPr algn="l"/>
            <a:r>
              <a:rPr lang="en-US" altLang="pl-PL">
                <a:solidFill>
                  <a:schemeClr val="bg1"/>
                </a:solidFill>
              </a:rPr>
              <a:t>Miroslaw Dach, M. Dach Consulting GmbH</a:t>
            </a:r>
          </a:p>
          <a:p>
            <a:pPr algn="l"/>
            <a:r>
              <a:rPr lang="en-US" altLang="pl-PL">
                <a:solidFill>
                  <a:schemeClr val="bg1"/>
                </a:solidFill>
              </a:rPr>
              <a:t>Trivan Pal, Paul Scherrer Institute</a:t>
            </a:r>
          </a:p>
          <a:p>
            <a:pPr algn="l"/>
            <a:endParaRPr lang="en-US" altLang="pl-PL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50" t="43605" r="25963" b="42444"/>
          <a:stretch>
            <a:fillRect/>
          </a:stretch>
        </p:blipFill>
        <p:spPr bwMode="auto">
          <a:xfrm>
            <a:off x="10099675" y="1373188"/>
            <a:ext cx="1925638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7150" t="43605" r="25963" b="42444"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8596313" y="868363"/>
            <a:ext cx="29464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1800" b="1">
                <a:solidFill>
                  <a:srgbClr val="003399"/>
                </a:solidFill>
                <a:latin typeface="Times New Roman" pitchFamily="18" charset="0"/>
              </a:rPr>
              <a:t>M.Dach Consulting GmbH</a:t>
            </a:r>
            <a:r>
              <a:rPr lang="en-US" altLang="pl-PL" b="1">
                <a:solidFill>
                  <a:srgbClr val="003399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Text Box 2"/>
          <p:cNvSpPr txBox="1">
            <a:spLocks noChangeArrowheads="1"/>
          </p:cNvSpPr>
          <p:nvPr/>
        </p:nvSpPr>
        <p:spPr bwMode="auto">
          <a:xfrm>
            <a:off x="304800" y="839788"/>
            <a:ext cx="11045825" cy="6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1. MATLAB program pre-processing: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304800" y="1525588"/>
            <a:ext cx="114522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3800"/>
              <a:t>  Connects at run time to EPICS server(s) and collects the information about record types and number of elements for all EPICS channels used in MATLAB program.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404813" y="3740150"/>
            <a:ext cx="4662487" cy="300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caget Inputs:</a:t>
            </a:r>
          </a:p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Names</a:t>
            </a:r>
          </a:p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Ch:IN1</a:t>
            </a:r>
            <a:b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Ch:IN2</a:t>
            </a:r>
          </a:p>
        </p:txBody>
      </p:sp>
      <p:sp>
        <p:nvSpPr>
          <p:cNvPr id="160775" name="Text Box 7"/>
          <p:cNvSpPr txBox="1">
            <a:spLocks noChangeArrowheads="1"/>
          </p:cNvSpPr>
          <p:nvPr/>
        </p:nvSpPr>
        <p:spPr bwMode="auto">
          <a:xfrm>
            <a:off x="404813" y="3735388"/>
            <a:ext cx="6183312" cy="300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pl-PL" sz="3800" b="1">
              <a:solidFill>
                <a:srgbClr val="0033CC"/>
              </a:solidFill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		Type	Nr.</a:t>
            </a:r>
          </a:p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		Double   1</a:t>
            </a:r>
            <a:b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		Long   100</a:t>
            </a:r>
          </a:p>
        </p:txBody>
      </p:sp>
      <p:sp>
        <p:nvSpPr>
          <p:cNvPr id="160776" name="Text Box 8"/>
          <p:cNvSpPr txBox="1">
            <a:spLocks noChangeArrowheads="1"/>
          </p:cNvSpPr>
          <p:nvPr/>
        </p:nvSpPr>
        <p:spPr bwMode="auto">
          <a:xfrm>
            <a:off x="6588125" y="3735388"/>
            <a:ext cx="5370513" cy="300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caput Outputs:</a:t>
            </a:r>
          </a:p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Names</a:t>
            </a:r>
          </a:p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Ch:OUT1</a:t>
            </a:r>
            <a:b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Ch:OUT2</a:t>
            </a:r>
          </a:p>
        </p:txBody>
      </p:sp>
      <p:sp>
        <p:nvSpPr>
          <p:cNvPr id="160777" name="Text Box 9"/>
          <p:cNvSpPr txBox="1">
            <a:spLocks noChangeArrowheads="1"/>
          </p:cNvSpPr>
          <p:nvPr/>
        </p:nvSpPr>
        <p:spPr bwMode="auto">
          <a:xfrm>
            <a:off x="6588125" y="3735388"/>
            <a:ext cx="5370513" cy="300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caput Outputs:</a:t>
            </a:r>
          </a:p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Names	Type  Nr</a:t>
            </a:r>
          </a:p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Ch:OUT1 Long  1 </a:t>
            </a:r>
            <a:b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Ch:OUT2 Long 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0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3" grpId="0"/>
      <p:bldP spid="160774" grpId="1"/>
      <p:bldP spid="160775" grpId="0"/>
      <p:bldP spid="160776" grpId="0"/>
      <p:bldP spid="16077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ext Box 2"/>
          <p:cNvSpPr txBox="1">
            <a:spLocks noChangeArrowheads="1"/>
          </p:cNvSpPr>
          <p:nvPr/>
        </p:nvSpPr>
        <p:spPr bwMode="auto">
          <a:xfrm>
            <a:off x="304800" y="839788"/>
            <a:ext cx="11045825" cy="6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1. MATLAB program pre-processing:</a:t>
            </a:r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304800" y="1449388"/>
            <a:ext cx="1145222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3800"/>
              <a:t>  Generates automatically EPICS DB with aSub record configuration</a:t>
            </a:r>
          </a:p>
        </p:txBody>
      </p:sp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304800" y="2592388"/>
            <a:ext cx="11452225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record (aSub,”$(NAME):GENSUB”){</a:t>
            </a:r>
            <a:b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	field(INAM,”myTest_CInit”)</a:t>
            </a:r>
            <a:b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	field(SNAM,”myTest_CProcess”)</a:t>
            </a:r>
            <a:b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	field(INPA,”Ch:IN1”)</a:t>
            </a:r>
            <a:b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	field(FTA,”DOUBLE”)</a:t>
            </a:r>
            <a:b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	field(NOA,”1”)</a:t>
            </a:r>
            <a:b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	:</a:t>
            </a:r>
            <a:b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/>
      <p:bldP spid="1617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ext Box 2"/>
          <p:cNvSpPr txBox="1">
            <a:spLocks noChangeArrowheads="1"/>
          </p:cNvSpPr>
          <p:nvPr/>
        </p:nvSpPr>
        <p:spPr bwMode="auto">
          <a:xfrm>
            <a:off x="304800" y="839788"/>
            <a:ext cx="11045825" cy="6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1. MATLAB program pre-processing:</a:t>
            </a:r>
          </a:p>
        </p:txBody>
      </p:sp>
      <p:sp>
        <p:nvSpPr>
          <p:cNvPr id="162820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11452225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3800"/>
              <a:t>  Generates startup.script to load EPICS DB</a:t>
            </a:r>
          </a:p>
        </p:txBody>
      </p:sp>
      <p:sp>
        <p:nvSpPr>
          <p:cNvPr id="162822" name="Text Box 6"/>
          <p:cNvSpPr txBox="1">
            <a:spLocks noChangeArrowheads="1"/>
          </p:cNvSpPr>
          <p:nvPr/>
        </p:nvSpPr>
        <p:spPr bwMode="auto">
          <a:xfrm>
            <a:off x="304800" y="3551238"/>
            <a:ext cx="1145222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require “myTest8_C” “test”</a:t>
            </a:r>
            <a:b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dbLaodTemplate(“myTest8_C.subs”)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2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0" grpId="0"/>
      <p:bldP spid="1628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ext Box 2"/>
          <p:cNvSpPr txBox="1">
            <a:spLocks noChangeArrowheads="1"/>
          </p:cNvSpPr>
          <p:nvPr/>
        </p:nvSpPr>
        <p:spPr bwMode="auto">
          <a:xfrm>
            <a:off x="304800" y="839788"/>
            <a:ext cx="11045825" cy="6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1. MATLAB program pre-processing:</a:t>
            </a:r>
          </a:p>
        </p:txBody>
      </p:sp>
      <p:sp>
        <p:nvSpPr>
          <p:cNvPr id="163843" name="Text Box 3"/>
          <p:cNvSpPr txBox="1">
            <a:spLocks noChangeArrowheads="1"/>
          </p:cNvSpPr>
          <p:nvPr/>
        </p:nvSpPr>
        <p:spPr bwMode="auto">
          <a:xfrm>
            <a:off x="304800" y="2133600"/>
            <a:ext cx="1145222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3800"/>
              <a:t>  Substitutes in MATLAB code </a:t>
            </a:r>
            <a:r>
              <a:rPr lang="en-US" altLang="pl-PL" sz="3800" b="1"/>
              <a:t>caget</a:t>
            </a:r>
            <a:r>
              <a:rPr lang="en-US" altLang="pl-PL" sz="3800"/>
              <a:t> and </a:t>
            </a:r>
            <a:r>
              <a:rPr lang="en-US" altLang="pl-PL" sz="3800" b="1"/>
              <a:t>caput</a:t>
            </a:r>
            <a:r>
              <a:rPr lang="en-US" altLang="pl-PL" sz="3800"/>
              <a:t> function calls with equivalent “C” entries</a:t>
            </a:r>
          </a:p>
        </p:txBody>
      </p:sp>
      <p:sp>
        <p:nvSpPr>
          <p:cNvPr id="163844" name="Text Box 4"/>
          <p:cNvSpPr txBox="1">
            <a:spLocks noChangeArrowheads="1"/>
          </p:cNvSpPr>
          <p:nvPr/>
        </p:nvSpPr>
        <p:spPr bwMode="auto">
          <a:xfrm>
            <a:off x="0" y="3673475"/>
            <a:ext cx="11958638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300" b="1">
                <a:latin typeface="Courier New" pitchFamily="49" charset="0"/>
              </a:rPr>
              <a:t>IX=caget(‘Ch:IN1’);</a:t>
            </a: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0" y="4876800"/>
            <a:ext cx="12161838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IX=struct(‘val’,zeros(1,1,’double’);</a:t>
            </a:r>
            <a:b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300" b="1">
                <a:solidFill>
                  <a:srgbClr val="0033CC"/>
                </a:solidFill>
                <a:latin typeface="Courier New" pitchFamily="49" charset="0"/>
              </a:rPr>
              <a:t>coder.ceval(‘myCaGetCh__IN1’,coder.ref(IX));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3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/>
      <p:bldP spid="163844" grpId="0"/>
      <p:bldP spid="1638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11045825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2. MATLAB program to “C” code conversion</a:t>
            </a:r>
          </a:p>
        </p:txBody>
      </p:sp>
      <p:sp>
        <p:nvSpPr>
          <p:cNvPr id="165891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1145222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3800"/>
              <a:t>  MATLAB coder converts pre-processed </a:t>
            </a:r>
            <a:br>
              <a:rPr lang="en-US" altLang="pl-PL" sz="3800"/>
            </a:br>
            <a:r>
              <a:rPr lang="en-US" altLang="pl-PL" sz="3800"/>
              <a:t>		MATLAB code to “C”.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/>
      <p:bldP spid="16589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11045825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3. “C” code post-processing</a:t>
            </a:r>
          </a:p>
        </p:txBody>
      </p:sp>
      <p:sp>
        <p:nvSpPr>
          <p:cNvPr id="167939" name="Text Box 3"/>
          <p:cNvSpPr txBox="1">
            <a:spLocks noChangeArrowheads="1"/>
          </p:cNvSpPr>
          <p:nvPr/>
        </p:nvSpPr>
        <p:spPr bwMode="auto">
          <a:xfrm>
            <a:off x="304800" y="2895600"/>
            <a:ext cx="11452225" cy="184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3800"/>
              <a:t>  “C” generated code is parsed and all </a:t>
            </a:r>
            <a:r>
              <a:rPr lang="en-US" altLang="pl-PL" sz="3800" b="1"/>
              <a:t>caget</a:t>
            </a:r>
            <a:r>
              <a:rPr lang="en-US" altLang="pl-PL" sz="3800"/>
              <a:t> and </a:t>
            </a:r>
            <a:r>
              <a:rPr lang="en-US" altLang="pl-PL" sz="3800" b="1"/>
              <a:t>caput</a:t>
            </a:r>
            <a:r>
              <a:rPr lang="en-US" altLang="pl-PL" sz="3800"/>
              <a:t> function calls are substituted with suitable aSub record </a:t>
            </a:r>
            <a:r>
              <a:rPr lang="en-US" altLang="pl-PL" sz="3800" b="1"/>
              <a:t>input</a:t>
            </a:r>
            <a:r>
              <a:rPr lang="en-US" altLang="pl-PL" sz="3800"/>
              <a:t> and </a:t>
            </a:r>
            <a:r>
              <a:rPr lang="en-US" altLang="pl-PL" sz="3800" b="1"/>
              <a:t>output</a:t>
            </a:r>
            <a:r>
              <a:rPr lang="en-US" altLang="pl-PL" sz="3800"/>
              <a:t> links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8" grpId="0"/>
      <p:bldP spid="1679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11045825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3. “C” code post-processing</a:t>
            </a:r>
          </a:p>
        </p:txBody>
      </p:sp>
      <p:sp>
        <p:nvSpPr>
          <p:cNvPr id="168963" name="Text Box 3"/>
          <p:cNvSpPr txBox="1">
            <a:spLocks noChangeArrowheads="1"/>
          </p:cNvSpPr>
          <p:nvPr/>
        </p:nvSpPr>
        <p:spPr bwMode="auto">
          <a:xfrm>
            <a:off x="304800" y="1981200"/>
            <a:ext cx="1145222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3800"/>
              <a:t>  </a:t>
            </a:r>
            <a:r>
              <a:rPr lang="en-US" altLang="pl-PL" sz="3800" b="1"/>
              <a:t>Make file</a:t>
            </a:r>
            <a:r>
              <a:rPr lang="en-US" altLang="pl-PL" sz="3800"/>
              <a:t> to build user defined function for aSub record use is generated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304800" y="3200400"/>
            <a:ext cx="11452225" cy="184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3800"/>
              <a:t>  [optionally] </a:t>
            </a:r>
            <a:r>
              <a:rPr lang="en-US" altLang="pl-PL" sz="3800" b="1"/>
              <a:t>User defined function</a:t>
            </a:r>
            <a:r>
              <a:rPr lang="en-US" altLang="pl-PL" sz="3800"/>
              <a:t> is compiled (cross-compiled) and installed in the default place (PSI </a:t>
            </a:r>
            <a:r>
              <a:rPr lang="en-US" altLang="pl-PL" sz="3800" b="1"/>
              <a:t>require</a:t>
            </a:r>
            <a:r>
              <a:rPr lang="en-US" altLang="pl-PL" sz="3800"/>
              <a:t> function specific)</a:t>
            </a:r>
          </a:p>
        </p:txBody>
      </p:sp>
      <p:sp>
        <p:nvSpPr>
          <p:cNvPr id="168965" name="Text Box 5"/>
          <p:cNvSpPr txBox="1">
            <a:spLocks noChangeArrowheads="1"/>
          </p:cNvSpPr>
          <p:nvPr/>
        </p:nvSpPr>
        <p:spPr bwMode="auto">
          <a:xfrm>
            <a:off x="304800" y="4848225"/>
            <a:ext cx="11857038" cy="184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3800"/>
              <a:t>  [optionally] </a:t>
            </a:r>
            <a:r>
              <a:rPr lang="en-US" altLang="pl-PL" sz="3800" b="1"/>
              <a:t>EPICS DB</a:t>
            </a:r>
            <a:r>
              <a:rPr lang="en-US" altLang="pl-PL" sz="3800"/>
              <a:t> which contains </a:t>
            </a:r>
            <a:r>
              <a:rPr lang="en-US" altLang="pl-PL" sz="3800" b="1"/>
              <a:t>aSub</a:t>
            </a:r>
            <a:r>
              <a:rPr lang="en-US" altLang="pl-PL" sz="3800"/>
              <a:t> record config. and corresponding </a:t>
            </a:r>
            <a:r>
              <a:rPr lang="en-US" altLang="pl-PL" sz="3800" b="1"/>
              <a:t>startup.scritp</a:t>
            </a:r>
            <a:r>
              <a:rPr lang="en-US" altLang="pl-PL" sz="3800"/>
              <a:t> is installed to the IOC boot location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8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8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/>
      <p:bldP spid="168964" grpId="0"/>
      <p:bldP spid="16896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11045825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 sz="3800"/>
              <a:t>How it works in practice</a:t>
            </a:r>
          </a:p>
        </p:txBody>
      </p:sp>
      <p:sp>
        <p:nvSpPr>
          <p:cNvPr id="169987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11452225" cy="184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From user’s point of view all steps described previously are transparent and are governed by the automatic procedure.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6" grpId="0"/>
      <p:bldP spid="16998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203200" y="784225"/>
            <a:ext cx="11452225" cy="57197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pl-PL"/>
          </a:p>
          <a:p>
            <a:pPr>
              <a:spcBef>
                <a:spcPct val="50000"/>
              </a:spcBef>
            </a:pPr>
            <a:r>
              <a:rPr lang="en-US" altLang="pl-PL">
                <a:solidFill>
                  <a:srgbClr val="0033CC"/>
                </a:solidFill>
              </a:rPr>
              <a:t>Creating myTest8_C.m based on myTest8.m</a:t>
            </a:r>
            <a:r>
              <a:rPr lang="en-US" altLang="pl-PL"/>
              <a:t> </a:t>
            </a:r>
            <a:br>
              <a:rPr lang="en-US" altLang="pl-PL"/>
            </a:br>
            <a:r>
              <a:rPr lang="en-US" altLang="pl-PL"/>
              <a:t>Inserting functions name myTest8_C</a:t>
            </a:r>
            <a:br>
              <a:rPr lang="en-US" altLang="pl-PL"/>
            </a:br>
            <a:r>
              <a:rPr lang="en-US" altLang="pl-PL">
                <a:solidFill>
                  <a:srgbClr val="0033CC"/>
                </a:solidFill>
              </a:rPr>
              <a:t>Examining EPICS server(s) to substitute caget calls</a:t>
            </a:r>
            <a:r>
              <a:rPr lang="en-US" altLang="pl-PL"/>
              <a:t/>
            </a:r>
            <a:br>
              <a:rPr lang="en-US" altLang="pl-PL"/>
            </a:br>
            <a:r>
              <a:rPr lang="en-US" altLang="pl-PL">
                <a:solidFill>
                  <a:srgbClr val="0033CC"/>
                </a:solidFill>
              </a:rPr>
              <a:t>Examining EPICS server(s) to substitute caput calls</a:t>
            </a:r>
            <a:r>
              <a:rPr lang="en-US" altLang="pl-PL"/>
              <a:t/>
            </a:r>
            <a:br>
              <a:rPr lang="en-US" altLang="pl-PL"/>
            </a:br>
            <a:r>
              <a:rPr lang="en-US" altLang="pl-PL"/>
              <a:t>Substituting caget and caput with coder.ceval entries</a:t>
            </a:r>
            <a:br>
              <a:rPr lang="en-US" altLang="pl-PL"/>
            </a:br>
            <a:r>
              <a:rPr lang="en-US" altLang="pl-PL"/>
              <a:t>1. myTest8.m -&gt; myTest8_C.m		</a:t>
            </a:r>
            <a:r>
              <a:rPr lang="en-US" altLang="pl-PL">
                <a:solidFill>
                  <a:schemeClr val="folHlink"/>
                </a:solidFill>
              </a:rPr>
              <a:t>[READY]</a:t>
            </a:r>
            <a:r>
              <a:rPr lang="en-US" altLang="pl-PL"/>
              <a:t/>
            </a:r>
            <a:br>
              <a:rPr lang="en-US" altLang="pl-PL"/>
            </a:br>
            <a:r>
              <a:rPr lang="en-US" altLang="pl-PL"/>
              <a:t>2. myTest8_C.subs			</a:t>
            </a:r>
            <a:r>
              <a:rPr lang="en-US" altLang="pl-PL">
                <a:solidFill>
                  <a:schemeClr val="folHlink"/>
                </a:solidFill>
              </a:rPr>
              <a:t>[READY]</a:t>
            </a:r>
            <a:br>
              <a:rPr lang="en-US" altLang="pl-PL">
                <a:solidFill>
                  <a:schemeClr val="folHlink"/>
                </a:solidFill>
              </a:rPr>
            </a:br>
            <a:r>
              <a:rPr lang="en-US" altLang="pl-PL"/>
              <a:t>3. myTest8_C.template			</a:t>
            </a:r>
            <a:r>
              <a:rPr lang="en-US" altLang="pl-PL">
                <a:solidFill>
                  <a:schemeClr val="folHlink"/>
                </a:solidFill>
              </a:rPr>
              <a:t>[READY]</a:t>
            </a:r>
            <a:br>
              <a:rPr lang="en-US" altLang="pl-PL">
                <a:solidFill>
                  <a:schemeClr val="folHlink"/>
                </a:solidFill>
              </a:rPr>
            </a:br>
            <a:r>
              <a:rPr lang="en-US" altLang="pl-PL">
                <a:solidFill>
                  <a:srgbClr val="0033CC"/>
                </a:solidFill>
              </a:rPr>
              <a:t>Starting Matlab ver. 2015a with the command: codegen -config:lib -report myTest8_C</a:t>
            </a:r>
            <a:br>
              <a:rPr lang="en-US" altLang="pl-PL">
                <a:solidFill>
                  <a:srgbClr val="0033CC"/>
                </a:solidFill>
              </a:rPr>
            </a:br>
            <a:r>
              <a:rPr lang="en-US" altLang="pl-PL"/>
              <a:t>Please be patient it can take a while</a:t>
            </a:r>
            <a:br>
              <a:rPr lang="en-US" altLang="pl-PL"/>
            </a:br>
            <a:r>
              <a:rPr lang="en-US" altLang="pl-PL">
                <a:solidFill>
                  <a:srgbClr val="0033CC"/>
                </a:solidFill>
              </a:rPr>
              <a:t>Matlab coder has generated "c" code myTest8_C.c successfully</a:t>
            </a:r>
            <a:br>
              <a:rPr lang="en-US" altLang="pl-PL">
                <a:solidFill>
                  <a:srgbClr val="0033CC"/>
                </a:solidFill>
              </a:rPr>
            </a:br>
            <a:r>
              <a:rPr lang="en-US" altLang="pl-PL"/>
              <a:t>Generating EPICS aSub record header and dbd files:</a:t>
            </a:r>
            <a:br>
              <a:rPr lang="en-US" altLang="pl-PL"/>
            </a:br>
            <a:r>
              <a:rPr lang="en-US" altLang="pl-PL"/>
              <a:t>1. codegen/lib/myTest8_C/myTest8_CInit.c	</a:t>
            </a:r>
            <a:r>
              <a:rPr lang="en-US" altLang="pl-PL">
                <a:solidFill>
                  <a:schemeClr val="folHlink"/>
                </a:solidFill>
              </a:rPr>
              <a:t>[READY]</a:t>
            </a:r>
            <a:br>
              <a:rPr lang="en-US" altLang="pl-PL">
                <a:solidFill>
                  <a:schemeClr val="folHlink"/>
                </a:solidFill>
              </a:rPr>
            </a:br>
            <a:r>
              <a:rPr lang="en-US" altLang="pl-PL"/>
              <a:t>2. codegen/lib/myTest8_C/myTest8_C.dbd	</a:t>
            </a:r>
            <a:r>
              <a:rPr lang="en-US" altLang="pl-PL">
                <a:solidFill>
                  <a:schemeClr val="folHlink"/>
                </a:solidFill>
              </a:rPr>
              <a:t>[READY]</a:t>
            </a:r>
            <a:r>
              <a:rPr lang="en-US" altLang="pl-PL"/>
              <a:t/>
            </a:r>
            <a:br>
              <a:rPr lang="en-US" altLang="pl-PL"/>
            </a:br>
            <a:r>
              <a:rPr lang="en-US" altLang="pl-PL"/>
              <a:t>3. codegen/lib/myTest8_C/Makefile	 </a:t>
            </a:r>
            <a:br>
              <a:rPr lang="en-US" altLang="pl-PL"/>
            </a:br>
            <a:r>
              <a:rPr lang="en-US" altLang="pl-PL">
                <a:solidFill>
                  <a:srgbClr val="0033CC"/>
                </a:solidFill>
              </a:rPr>
              <a:t>[ c -&gt; compile | ENTER -&gt; exit ]</a:t>
            </a:r>
          </a:p>
        </p:txBody>
      </p:sp>
      <p:sp>
        <p:nvSpPr>
          <p:cNvPr id="172035" name="Text Box 3"/>
          <p:cNvSpPr txBox="1">
            <a:spLocks noChangeArrowheads="1"/>
          </p:cNvSpPr>
          <p:nvPr/>
        </p:nvSpPr>
        <p:spPr bwMode="auto">
          <a:xfrm>
            <a:off x="2500313" y="787400"/>
            <a:ext cx="47625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/>
              <a:t>coderProcessing.sh  myTest8.m</a:t>
            </a: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203200" y="787400"/>
            <a:ext cx="283686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/>
              <a:t>[dach@localhost]$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2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100"/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100"/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00"/>
                                        <p:tgtEl>
                                          <p:spTgt spid="1720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2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2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2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20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1"/>
      <p:bldP spid="172037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2290" name="Group 18"/>
          <p:cNvGrpSpPr>
            <a:grpSpLocks/>
          </p:cNvGrpSpPr>
          <p:nvPr/>
        </p:nvGrpSpPr>
        <p:grpSpPr bwMode="auto">
          <a:xfrm>
            <a:off x="519113" y="5411788"/>
            <a:ext cx="4343400" cy="1143000"/>
            <a:chOff x="327" y="3409"/>
            <a:chExt cx="2736" cy="720"/>
          </a:xfrm>
        </p:grpSpPr>
        <p:sp>
          <p:nvSpPr>
            <p:cNvPr id="182278" name="Rectangle 6"/>
            <p:cNvSpPr>
              <a:spLocks noChangeArrowheads="1"/>
            </p:cNvSpPr>
            <p:nvPr/>
          </p:nvSpPr>
          <p:spPr bwMode="auto">
            <a:xfrm>
              <a:off x="327" y="3409"/>
              <a:ext cx="2736" cy="72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2279" name="AutoShape 7"/>
            <p:cNvSpPr>
              <a:spLocks noChangeArrowheads="1"/>
            </p:cNvSpPr>
            <p:nvPr/>
          </p:nvSpPr>
          <p:spPr bwMode="auto">
            <a:xfrm>
              <a:off x="663" y="3745"/>
              <a:ext cx="2064" cy="336"/>
            </a:xfrm>
            <a:prstGeom prst="flowChartAlternateProcess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MATLAB FFT Algorithm</a:t>
              </a:r>
            </a:p>
          </p:txBody>
        </p:sp>
        <p:sp>
          <p:nvSpPr>
            <p:cNvPr id="182282" name="Text Box 10"/>
            <p:cNvSpPr txBox="1">
              <a:spLocks noChangeArrowheads="1"/>
            </p:cNvSpPr>
            <p:nvPr/>
          </p:nvSpPr>
          <p:spPr bwMode="auto">
            <a:xfrm>
              <a:off x="844" y="3427"/>
              <a:ext cx="1787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686" tIns="54343" rIns="108686" bIns="54343">
              <a:spAutoFit/>
            </a:bodyPr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pl-PL"/>
                <a:t>PC/Linux client</a:t>
              </a:r>
            </a:p>
          </p:txBody>
        </p:sp>
        <p:sp>
          <p:nvSpPr>
            <p:cNvPr id="182284" name="Rectangle 12"/>
            <p:cNvSpPr>
              <a:spLocks noChangeArrowheads="1"/>
            </p:cNvSpPr>
            <p:nvPr/>
          </p:nvSpPr>
          <p:spPr bwMode="auto">
            <a:xfrm>
              <a:off x="327" y="3409"/>
              <a:ext cx="273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grpSp>
        <p:nvGrpSpPr>
          <p:cNvPr id="182289" name="Group 17"/>
          <p:cNvGrpSpPr>
            <a:grpSpLocks/>
          </p:cNvGrpSpPr>
          <p:nvPr/>
        </p:nvGrpSpPr>
        <p:grpSpPr bwMode="auto">
          <a:xfrm>
            <a:off x="519113" y="839788"/>
            <a:ext cx="4343400" cy="4191000"/>
            <a:chOff x="327" y="529"/>
            <a:chExt cx="2736" cy="2640"/>
          </a:xfrm>
        </p:grpSpPr>
        <p:sp>
          <p:nvSpPr>
            <p:cNvPr id="182280" name="Rectangle 8"/>
            <p:cNvSpPr>
              <a:spLocks noChangeArrowheads="1"/>
            </p:cNvSpPr>
            <p:nvPr/>
          </p:nvSpPr>
          <p:spPr bwMode="auto">
            <a:xfrm>
              <a:off x="327" y="529"/>
              <a:ext cx="2736" cy="26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2281" name="AutoShape 9"/>
            <p:cNvSpPr>
              <a:spLocks noChangeArrowheads="1"/>
            </p:cNvSpPr>
            <p:nvPr/>
          </p:nvSpPr>
          <p:spPr bwMode="auto">
            <a:xfrm>
              <a:off x="347" y="864"/>
              <a:ext cx="2716" cy="2257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2283" name="Text Box 11"/>
            <p:cNvSpPr txBox="1">
              <a:spLocks noChangeArrowheads="1"/>
            </p:cNvSpPr>
            <p:nvPr/>
          </p:nvSpPr>
          <p:spPr bwMode="auto">
            <a:xfrm>
              <a:off x="663" y="529"/>
              <a:ext cx="2016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686" tIns="54343" rIns="108686" bIns="54343">
              <a:spAutoFit/>
            </a:bodyPr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pl-PL"/>
                <a:t>IOXOS/Linux EPICS srv.</a:t>
              </a:r>
            </a:p>
          </p:txBody>
        </p:sp>
        <p:sp>
          <p:nvSpPr>
            <p:cNvPr id="182285" name="Rectangle 13"/>
            <p:cNvSpPr>
              <a:spLocks noChangeArrowheads="1"/>
            </p:cNvSpPr>
            <p:nvPr/>
          </p:nvSpPr>
          <p:spPr bwMode="auto">
            <a:xfrm>
              <a:off x="327" y="529"/>
              <a:ext cx="273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2286" name="AutoShape 14"/>
            <p:cNvSpPr>
              <a:spLocks noChangeArrowheads="1"/>
            </p:cNvSpPr>
            <p:nvPr/>
          </p:nvSpPr>
          <p:spPr bwMode="auto">
            <a:xfrm>
              <a:off x="759" y="1393"/>
              <a:ext cx="1920" cy="288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Channel “CH:WF_IN1”</a:t>
              </a:r>
            </a:p>
          </p:txBody>
        </p:sp>
        <p:sp>
          <p:nvSpPr>
            <p:cNvPr id="182287" name="AutoShape 15"/>
            <p:cNvSpPr>
              <a:spLocks noChangeArrowheads="1"/>
            </p:cNvSpPr>
            <p:nvPr/>
          </p:nvSpPr>
          <p:spPr bwMode="auto">
            <a:xfrm>
              <a:off x="759" y="2305"/>
              <a:ext cx="1920" cy="288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Channel “CH:WF_OUT1”</a:t>
              </a:r>
            </a:p>
          </p:txBody>
        </p:sp>
        <p:sp>
          <p:nvSpPr>
            <p:cNvPr id="182288" name="Text Box 16"/>
            <p:cNvSpPr txBox="1">
              <a:spLocks noChangeArrowheads="1"/>
            </p:cNvSpPr>
            <p:nvPr/>
          </p:nvSpPr>
          <p:spPr bwMode="auto">
            <a:xfrm>
              <a:off x="423" y="883"/>
              <a:ext cx="1056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686" tIns="54343" rIns="108686" bIns="54343">
              <a:spAutoFit/>
            </a:bodyPr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pl-PL"/>
                <a:t>EPICS DB</a:t>
              </a:r>
            </a:p>
          </p:txBody>
        </p:sp>
      </p:grpSp>
      <p:sp>
        <p:nvSpPr>
          <p:cNvPr id="182291" name="Text Box 19"/>
          <p:cNvSpPr txBox="1">
            <a:spLocks noChangeArrowheads="1"/>
          </p:cNvSpPr>
          <p:nvPr/>
        </p:nvSpPr>
        <p:spPr bwMode="auto">
          <a:xfrm>
            <a:off x="5091113" y="839788"/>
            <a:ext cx="6259512" cy="6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 sz="3800"/>
              <a:t>Simple Example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Text Box 3"/>
          <p:cNvSpPr txBox="1">
            <a:spLocks noChangeArrowheads="1"/>
          </p:cNvSpPr>
          <p:nvPr/>
        </p:nvSpPr>
        <p:spPr bwMode="auto">
          <a:xfrm>
            <a:off x="811213" y="2743994"/>
            <a:ext cx="10742612" cy="186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pl-PL" sz="3800" dirty="0" smtClean="0"/>
              <a:t>The objective of this presentation is to discuss the way how</a:t>
            </a:r>
            <a:r>
              <a:rPr lang="pl-PL" altLang="pl-PL" sz="3800" dirty="0" smtClean="0"/>
              <a:t> </a:t>
            </a:r>
            <a:r>
              <a:rPr lang="en-US" altLang="pl-PL" sz="3800" dirty="0" smtClean="0"/>
              <a:t>to enrich EPICS servers with mathematical capabilities of </a:t>
            </a:r>
            <a:r>
              <a:rPr lang="en-US" altLang="pl-PL" sz="3800" dirty="0" err="1" smtClean="0"/>
              <a:t>Matlab</a:t>
            </a:r>
            <a:r>
              <a:rPr lang="en-US" altLang="pl-PL" sz="3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89714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ChangeArrowheads="1"/>
          </p:cNvSpPr>
          <p:nvPr/>
        </p:nvSpPr>
        <p:spPr bwMode="auto">
          <a:xfrm>
            <a:off x="519113" y="839788"/>
            <a:ext cx="43434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3299" name="AutoShape 3"/>
          <p:cNvSpPr>
            <a:spLocks noChangeArrowheads="1"/>
          </p:cNvSpPr>
          <p:nvPr/>
        </p:nvSpPr>
        <p:spPr bwMode="auto">
          <a:xfrm>
            <a:off x="550863" y="1371600"/>
            <a:ext cx="4311650" cy="35829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3300" name="Text Box 4"/>
          <p:cNvSpPr txBox="1">
            <a:spLocks noChangeArrowheads="1"/>
          </p:cNvSpPr>
          <p:nvPr/>
        </p:nvSpPr>
        <p:spPr bwMode="auto">
          <a:xfrm>
            <a:off x="595313" y="1343025"/>
            <a:ext cx="4191000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b="1"/>
              <a:t>record(waveform,”CH:WF_IN1”){</a:t>
            </a:r>
            <a:br>
              <a:rPr lang="en-US" altLang="pl-PL" b="1"/>
            </a:br>
            <a:r>
              <a:rPr lang="en-US" altLang="pl-PL" b="1"/>
              <a:t>	field(NELM,”1024”)</a:t>
            </a:r>
            <a:br>
              <a:rPr lang="en-US" altLang="pl-PL" b="1"/>
            </a:br>
            <a:r>
              <a:rPr lang="en-US" altLang="pl-PL" b="1"/>
              <a:t>	field(FTVL,”DOUBLE”)</a:t>
            </a:r>
          </a:p>
          <a:p>
            <a:pPr>
              <a:spcBef>
                <a:spcPct val="50000"/>
              </a:spcBef>
            </a:pPr>
            <a:r>
              <a:rPr lang="en-US" altLang="pl-PL" b="1"/>
              <a:t>}</a:t>
            </a:r>
          </a:p>
          <a:p>
            <a:r>
              <a:rPr lang="en-US" altLang="pl-PL" b="1"/>
              <a:t>record(waveform,”CH:WF_OUT1”){</a:t>
            </a:r>
            <a:br>
              <a:rPr lang="en-US" altLang="pl-PL" b="1"/>
            </a:br>
            <a:r>
              <a:rPr lang="en-US" altLang="pl-PL" b="1"/>
              <a:t>	field(NELM,”1024”)</a:t>
            </a:r>
            <a:br>
              <a:rPr lang="en-US" altLang="pl-PL" b="1"/>
            </a:br>
            <a:r>
              <a:rPr lang="en-US" altLang="pl-PL" b="1"/>
              <a:t>	field(FTVL,”DOUBLE”)</a:t>
            </a:r>
          </a:p>
          <a:p>
            <a:r>
              <a:rPr lang="en-US" altLang="pl-PL" b="1"/>
              <a:t>}</a:t>
            </a:r>
            <a:endParaRPr lang="en-US" altLang="pl-PL" b="1">
              <a:latin typeface="Arial Narrow" pitchFamily="34" charset="0"/>
            </a:endParaRPr>
          </a:p>
        </p:txBody>
      </p:sp>
      <p:sp>
        <p:nvSpPr>
          <p:cNvPr id="183301" name="Rectangle 5"/>
          <p:cNvSpPr>
            <a:spLocks noChangeArrowheads="1"/>
          </p:cNvSpPr>
          <p:nvPr/>
        </p:nvSpPr>
        <p:spPr bwMode="auto">
          <a:xfrm>
            <a:off x="519113" y="5411788"/>
            <a:ext cx="4343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3303" name="Text Box 7"/>
          <p:cNvSpPr txBox="1">
            <a:spLocks noChangeArrowheads="1"/>
          </p:cNvSpPr>
          <p:nvPr/>
        </p:nvSpPr>
        <p:spPr bwMode="auto">
          <a:xfrm>
            <a:off x="1339850" y="5440363"/>
            <a:ext cx="283686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/>
              <a:t>PC/Linux client</a:t>
            </a:r>
          </a:p>
        </p:txBody>
      </p:sp>
      <p:sp>
        <p:nvSpPr>
          <p:cNvPr id="183304" name="Text Box 8"/>
          <p:cNvSpPr txBox="1">
            <a:spLocks noChangeArrowheads="1"/>
          </p:cNvSpPr>
          <p:nvPr/>
        </p:nvSpPr>
        <p:spPr bwMode="auto">
          <a:xfrm>
            <a:off x="1052513" y="839788"/>
            <a:ext cx="32004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/>
              <a:t>IOXOS/Linux EPICS srv.</a:t>
            </a:r>
          </a:p>
        </p:txBody>
      </p:sp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519113" y="5411788"/>
            <a:ext cx="4343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3306" name="Rectangle 10"/>
          <p:cNvSpPr>
            <a:spLocks noChangeArrowheads="1"/>
          </p:cNvSpPr>
          <p:nvPr/>
        </p:nvSpPr>
        <p:spPr bwMode="auto">
          <a:xfrm>
            <a:off x="519113" y="839788"/>
            <a:ext cx="4343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grpSp>
        <p:nvGrpSpPr>
          <p:cNvPr id="183313" name="Group 17"/>
          <p:cNvGrpSpPr>
            <a:grpSpLocks/>
          </p:cNvGrpSpPr>
          <p:nvPr/>
        </p:nvGrpSpPr>
        <p:grpSpPr bwMode="auto">
          <a:xfrm>
            <a:off x="7637463" y="1330325"/>
            <a:ext cx="4311650" cy="3582988"/>
            <a:chOff x="4811" y="838"/>
            <a:chExt cx="2716" cy="2257"/>
          </a:xfrm>
        </p:grpSpPr>
        <p:sp>
          <p:nvSpPr>
            <p:cNvPr id="183307" name="AutoShape 11"/>
            <p:cNvSpPr>
              <a:spLocks noChangeArrowheads="1"/>
            </p:cNvSpPr>
            <p:nvPr/>
          </p:nvSpPr>
          <p:spPr bwMode="auto">
            <a:xfrm>
              <a:off x="4811" y="838"/>
              <a:ext cx="2716" cy="2257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83308" name="Text Box 12"/>
            <p:cNvSpPr txBox="1">
              <a:spLocks noChangeArrowheads="1"/>
            </p:cNvSpPr>
            <p:nvPr/>
          </p:nvSpPr>
          <p:spPr bwMode="auto">
            <a:xfrm>
              <a:off x="4887" y="913"/>
              <a:ext cx="2640" cy="20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pl-PL" b="1"/>
                <a:t>record(aSub,”CH:GENSUB”){</a:t>
              </a:r>
              <a:br>
                <a:rPr lang="en-US" altLang="pl-PL" b="1"/>
              </a:br>
              <a:r>
                <a:rPr lang="en-US" altLang="pl-PL" b="1"/>
                <a:t>   field(INAM,”myFFT_CInit”)</a:t>
              </a:r>
              <a:br>
                <a:rPr lang="en-US" altLang="pl-PL" b="1"/>
              </a:br>
              <a:r>
                <a:rPr lang="en-US" altLang="pl-PL" b="1"/>
                <a:t>   field(SNAM,”myFFT_CProc”)</a:t>
              </a:r>
              <a:br>
                <a:rPr lang="en-US" altLang="pl-PL" b="1"/>
              </a:br>
              <a:r>
                <a:rPr lang="en-US" altLang="pl-PL" b="1"/>
                <a:t>   field(INPA,”CH:WF_IN1”)</a:t>
              </a:r>
              <a:br>
                <a:rPr lang="en-US" altLang="pl-PL" b="1"/>
              </a:br>
              <a:r>
                <a:rPr lang="en-US" altLang="pl-PL" b="1"/>
                <a:t>   field(FTA,”DOUBLE”)</a:t>
              </a:r>
              <a:br>
                <a:rPr lang="en-US" altLang="pl-PL" b="1"/>
              </a:br>
              <a:r>
                <a:rPr lang="en-US" altLang="pl-PL" b="1"/>
                <a:t>   field(NOA,”1024”)</a:t>
              </a:r>
              <a:br>
                <a:rPr lang="en-US" altLang="pl-PL" b="1"/>
              </a:br>
              <a:r>
                <a:rPr lang="en-US" altLang="pl-PL" b="1"/>
                <a:t>   field(OUTA,”CH:WF_OUT1”)</a:t>
              </a:r>
              <a:br>
                <a:rPr lang="en-US" altLang="pl-PL" b="1"/>
              </a:br>
              <a:r>
                <a:rPr lang="en-US" altLang="pl-PL" b="1"/>
                <a:t>   field(FTVA,”DOUBLE”)</a:t>
              </a:r>
              <a:br>
                <a:rPr lang="en-US" altLang="pl-PL" b="1"/>
              </a:br>
              <a:r>
                <a:rPr lang="en-US" altLang="pl-PL" b="1"/>
                <a:t>   field(NOVA,”1024”)</a:t>
              </a:r>
            </a:p>
            <a:p>
              <a:r>
                <a:rPr lang="en-US" altLang="pl-PL" b="1"/>
                <a:t>}</a:t>
              </a:r>
            </a:p>
          </p:txBody>
        </p:sp>
      </p:grpSp>
      <p:sp>
        <p:nvSpPr>
          <p:cNvPr id="183309" name="AutoShape 13"/>
          <p:cNvSpPr>
            <a:spLocks noChangeArrowheads="1"/>
          </p:cNvSpPr>
          <p:nvPr/>
        </p:nvSpPr>
        <p:spPr bwMode="auto">
          <a:xfrm>
            <a:off x="2424113" y="5945188"/>
            <a:ext cx="2057400" cy="533400"/>
          </a:xfrm>
          <a:prstGeom prst="flowChartAlternateProcess">
            <a:avLst/>
          </a:prstGeom>
          <a:solidFill>
            <a:srgbClr val="FFCC00">
              <a:alpha val="49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myFFT_C.m</a:t>
            </a:r>
          </a:p>
        </p:txBody>
      </p:sp>
      <p:sp>
        <p:nvSpPr>
          <p:cNvPr id="183310" name="AutoShape 14"/>
          <p:cNvSpPr>
            <a:spLocks noChangeArrowheads="1"/>
          </p:cNvSpPr>
          <p:nvPr/>
        </p:nvSpPr>
        <p:spPr bwMode="auto">
          <a:xfrm>
            <a:off x="8215313" y="5945188"/>
            <a:ext cx="3276600" cy="5334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myFFT_C.c</a:t>
            </a:r>
          </a:p>
        </p:txBody>
      </p:sp>
      <p:sp>
        <p:nvSpPr>
          <p:cNvPr id="183311" name="AutoShape 15"/>
          <p:cNvSpPr>
            <a:spLocks noChangeArrowheads="1"/>
          </p:cNvSpPr>
          <p:nvPr/>
        </p:nvSpPr>
        <p:spPr bwMode="auto">
          <a:xfrm>
            <a:off x="6005513" y="3430588"/>
            <a:ext cx="3429000" cy="533400"/>
          </a:xfrm>
          <a:prstGeom prst="flowChartAlternateProcess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>
                <a:solidFill>
                  <a:srgbClr val="FFFF99"/>
                </a:solidFill>
              </a:rPr>
              <a:t>coderProcessing myFFT.m</a:t>
            </a:r>
          </a:p>
        </p:txBody>
      </p:sp>
      <p:sp>
        <p:nvSpPr>
          <p:cNvPr id="183312" name="AutoShape 16"/>
          <p:cNvSpPr>
            <a:spLocks noChangeArrowheads="1"/>
          </p:cNvSpPr>
          <p:nvPr/>
        </p:nvSpPr>
        <p:spPr bwMode="auto">
          <a:xfrm>
            <a:off x="5167313" y="2820988"/>
            <a:ext cx="2209800" cy="609600"/>
          </a:xfrm>
          <a:prstGeom prst="rightArrow">
            <a:avLst>
              <a:gd name="adj1" fmla="val 50000"/>
              <a:gd name="adj2" fmla="val 9062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3314" name="AutoShape 18"/>
          <p:cNvSpPr>
            <a:spLocks noChangeArrowheads="1"/>
          </p:cNvSpPr>
          <p:nvPr/>
        </p:nvSpPr>
        <p:spPr bwMode="auto">
          <a:xfrm>
            <a:off x="5472113" y="5945188"/>
            <a:ext cx="2057400" cy="533400"/>
          </a:xfrm>
          <a:prstGeom prst="flowChartAlternateProcess">
            <a:avLst/>
          </a:prstGeom>
          <a:solidFill>
            <a:srgbClr val="FFCC00">
              <a:alpha val="49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myFFT_C.m</a:t>
            </a:r>
          </a:p>
        </p:txBody>
      </p:sp>
      <p:sp>
        <p:nvSpPr>
          <p:cNvPr id="183302" name="AutoShape 6"/>
          <p:cNvSpPr>
            <a:spLocks noChangeArrowheads="1"/>
          </p:cNvSpPr>
          <p:nvPr/>
        </p:nvSpPr>
        <p:spPr bwMode="auto">
          <a:xfrm>
            <a:off x="1204913" y="5945188"/>
            <a:ext cx="3276600" cy="5334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myFFT.m</a:t>
            </a:r>
          </a:p>
        </p:txBody>
      </p:sp>
      <p:sp>
        <p:nvSpPr>
          <p:cNvPr id="183315" name="AutoShape 19"/>
          <p:cNvSpPr>
            <a:spLocks noChangeArrowheads="1"/>
          </p:cNvSpPr>
          <p:nvPr/>
        </p:nvSpPr>
        <p:spPr bwMode="auto">
          <a:xfrm>
            <a:off x="8215313" y="5945188"/>
            <a:ext cx="3276600" cy="5334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 b="1"/>
              <a:t>myFFT_C.so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3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833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833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83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7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9" dur="2000" fill="hold"/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83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0" dur="2000" fill="hold"/>
                                        <p:tgtEl>
                                          <p:spTgt spid="183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83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8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0" grpId="0"/>
      <p:bldP spid="183309" grpId="0" animBg="1"/>
      <p:bldP spid="183309" grpId="1" animBg="1"/>
      <p:bldP spid="183309" grpId="2" animBg="1"/>
      <p:bldP spid="183310" grpId="0" animBg="1"/>
      <p:bldP spid="183311" grpId="0" animBg="1"/>
      <p:bldP spid="183311" grpId="1" animBg="1"/>
      <p:bldP spid="183311" grpId="2" animBg="1"/>
      <p:bldP spid="183312" grpId="0" animBg="1"/>
      <p:bldP spid="183312" grpId="1" animBg="1"/>
      <p:bldP spid="183314" grpId="0" animBg="1"/>
      <p:bldP spid="183314" grpId="1" animBg="1"/>
      <p:bldP spid="183314" grpId="2" animBg="1"/>
      <p:bldP spid="183302" grpId="0" animBg="1"/>
      <p:bldP spid="1833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3" name="Rectangle 23"/>
          <p:cNvSpPr>
            <a:spLocks noChangeArrowheads="1"/>
          </p:cNvSpPr>
          <p:nvPr/>
        </p:nvSpPr>
        <p:spPr bwMode="auto">
          <a:xfrm>
            <a:off x="7605713" y="839788"/>
            <a:ext cx="4343400" cy="571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4" name="Rectangle 24"/>
          <p:cNvSpPr>
            <a:spLocks noChangeArrowheads="1"/>
          </p:cNvSpPr>
          <p:nvPr/>
        </p:nvSpPr>
        <p:spPr bwMode="auto">
          <a:xfrm>
            <a:off x="7605713" y="839788"/>
            <a:ext cx="4343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519113" y="839788"/>
            <a:ext cx="4343400" cy="419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23" name="AutoShape 3"/>
          <p:cNvSpPr>
            <a:spLocks noChangeArrowheads="1"/>
          </p:cNvSpPr>
          <p:nvPr/>
        </p:nvSpPr>
        <p:spPr bwMode="auto">
          <a:xfrm>
            <a:off x="550863" y="1371600"/>
            <a:ext cx="4311650" cy="35829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595313" y="1343025"/>
            <a:ext cx="4191000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b="1"/>
              <a:t>record(waveform,”CH:WF_IN1”){</a:t>
            </a:r>
            <a:br>
              <a:rPr lang="en-US" altLang="pl-PL" b="1"/>
            </a:br>
            <a:r>
              <a:rPr lang="en-US" altLang="pl-PL" b="1"/>
              <a:t>	field(NELM,”1024”)</a:t>
            </a:r>
            <a:br>
              <a:rPr lang="en-US" altLang="pl-PL" b="1"/>
            </a:br>
            <a:r>
              <a:rPr lang="en-US" altLang="pl-PL" b="1"/>
              <a:t>	field(FTVL,”DOUBLE”)</a:t>
            </a:r>
          </a:p>
          <a:p>
            <a:pPr>
              <a:spcBef>
                <a:spcPct val="50000"/>
              </a:spcBef>
            </a:pPr>
            <a:r>
              <a:rPr lang="en-US" altLang="pl-PL" b="1"/>
              <a:t>}</a:t>
            </a:r>
          </a:p>
          <a:p>
            <a:r>
              <a:rPr lang="en-US" altLang="pl-PL" b="1"/>
              <a:t>record(waveform,”CH:WF_OUT1”){</a:t>
            </a:r>
            <a:br>
              <a:rPr lang="en-US" altLang="pl-PL" b="1"/>
            </a:br>
            <a:r>
              <a:rPr lang="en-US" altLang="pl-PL" b="1"/>
              <a:t>	field(NELM,”1024”)</a:t>
            </a:r>
            <a:br>
              <a:rPr lang="en-US" altLang="pl-PL" b="1"/>
            </a:br>
            <a:r>
              <a:rPr lang="en-US" altLang="pl-PL" b="1"/>
              <a:t>	field(FTVL,”DOUBLE”)</a:t>
            </a:r>
          </a:p>
          <a:p>
            <a:r>
              <a:rPr lang="en-US" altLang="pl-PL" b="1"/>
              <a:t>}</a:t>
            </a:r>
            <a:endParaRPr lang="en-US" altLang="pl-PL" b="1">
              <a:latin typeface="Arial Narrow" pitchFamily="34" charset="0"/>
            </a:endParaRP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519113" y="5411788"/>
            <a:ext cx="4343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26" name="Text Box 6"/>
          <p:cNvSpPr txBox="1">
            <a:spLocks noChangeArrowheads="1"/>
          </p:cNvSpPr>
          <p:nvPr/>
        </p:nvSpPr>
        <p:spPr bwMode="auto">
          <a:xfrm>
            <a:off x="1339850" y="5440363"/>
            <a:ext cx="283686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/>
              <a:t>PC/Linux client</a:t>
            </a:r>
          </a:p>
        </p:txBody>
      </p:sp>
      <p:sp>
        <p:nvSpPr>
          <p:cNvPr id="184327" name="Text Box 7"/>
          <p:cNvSpPr txBox="1">
            <a:spLocks noChangeArrowheads="1"/>
          </p:cNvSpPr>
          <p:nvPr/>
        </p:nvSpPr>
        <p:spPr bwMode="auto">
          <a:xfrm>
            <a:off x="1052513" y="839788"/>
            <a:ext cx="32004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/>
              <a:t>IOXOS/Linux EPICS srv.</a:t>
            </a:r>
          </a:p>
        </p:txBody>
      </p:sp>
      <p:sp>
        <p:nvSpPr>
          <p:cNvPr id="184328" name="Rectangle 8"/>
          <p:cNvSpPr>
            <a:spLocks noChangeArrowheads="1"/>
          </p:cNvSpPr>
          <p:nvPr/>
        </p:nvSpPr>
        <p:spPr bwMode="auto">
          <a:xfrm>
            <a:off x="519113" y="5411788"/>
            <a:ext cx="4343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519113" y="839788"/>
            <a:ext cx="4343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31" name="AutoShape 11"/>
          <p:cNvSpPr>
            <a:spLocks noChangeArrowheads="1"/>
          </p:cNvSpPr>
          <p:nvPr/>
        </p:nvSpPr>
        <p:spPr bwMode="auto">
          <a:xfrm>
            <a:off x="7637463" y="1330325"/>
            <a:ext cx="4311650" cy="35829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38" name="AutoShape 18"/>
          <p:cNvSpPr>
            <a:spLocks noChangeArrowheads="1"/>
          </p:cNvSpPr>
          <p:nvPr/>
        </p:nvSpPr>
        <p:spPr bwMode="auto">
          <a:xfrm>
            <a:off x="1204913" y="5945188"/>
            <a:ext cx="3276600" cy="5334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myFFT.m</a:t>
            </a:r>
          </a:p>
        </p:txBody>
      </p:sp>
      <p:sp>
        <p:nvSpPr>
          <p:cNvPr id="184339" name="AutoShape 19"/>
          <p:cNvSpPr>
            <a:spLocks noChangeArrowheads="1"/>
          </p:cNvSpPr>
          <p:nvPr/>
        </p:nvSpPr>
        <p:spPr bwMode="auto">
          <a:xfrm>
            <a:off x="8215313" y="5945188"/>
            <a:ext cx="3276600" cy="5334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 b="1"/>
              <a:t>myFFT_C.so</a:t>
            </a:r>
          </a:p>
        </p:txBody>
      </p:sp>
      <p:sp>
        <p:nvSpPr>
          <p:cNvPr id="184340" name="AutoShape 20"/>
          <p:cNvSpPr>
            <a:spLocks noChangeArrowheads="1"/>
          </p:cNvSpPr>
          <p:nvPr/>
        </p:nvSpPr>
        <p:spPr bwMode="auto">
          <a:xfrm>
            <a:off x="8139113" y="2135188"/>
            <a:ext cx="3346450" cy="3810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Channel “CH:WF_IN1”</a:t>
            </a:r>
          </a:p>
        </p:txBody>
      </p:sp>
      <p:sp>
        <p:nvSpPr>
          <p:cNvPr id="184341" name="AutoShape 21"/>
          <p:cNvSpPr>
            <a:spLocks noChangeArrowheads="1"/>
          </p:cNvSpPr>
          <p:nvPr/>
        </p:nvSpPr>
        <p:spPr bwMode="auto">
          <a:xfrm>
            <a:off x="8139113" y="2897188"/>
            <a:ext cx="3346450" cy="3810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Channel “CH:GENSUB”</a:t>
            </a:r>
          </a:p>
        </p:txBody>
      </p:sp>
      <p:sp>
        <p:nvSpPr>
          <p:cNvPr id="184342" name="AutoShape 22"/>
          <p:cNvSpPr>
            <a:spLocks noChangeArrowheads="1"/>
          </p:cNvSpPr>
          <p:nvPr/>
        </p:nvSpPr>
        <p:spPr bwMode="auto">
          <a:xfrm>
            <a:off x="8139113" y="3811588"/>
            <a:ext cx="3346450" cy="3810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 dirty="0"/>
              <a:t>Channel “</a:t>
            </a:r>
            <a:r>
              <a:rPr lang="en-US" altLang="pl-PL" dirty="0" smtClean="0"/>
              <a:t>CH:WF_</a:t>
            </a:r>
            <a:r>
              <a:rPr lang="pl-PL" altLang="pl-PL" smtClean="0"/>
              <a:t>OUT</a:t>
            </a:r>
            <a:r>
              <a:rPr lang="en-US" altLang="pl-PL" dirty="0" smtClean="0"/>
              <a:t>1</a:t>
            </a:r>
            <a:r>
              <a:rPr lang="en-US" altLang="pl-PL" dirty="0"/>
              <a:t>”</a:t>
            </a:r>
          </a:p>
        </p:txBody>
      </p:sp>
      <p:sp>
        <p:nvSpPr>
          <p:cNvPr id="184345" name="Text Box 25"/>
          <p:cNvSpPr txBox="1">
            <a:spLocks noChangeArrowheads="1"/>
          </p:cNvSpPr>
          <p:nvPr/>
        </p:nvSpPr>
        <p:spPr bwMode="auto">
          <a:xfrm>
            <a:off x="8215313" y="839788"/>
            <a:ext cx="3200400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/>
              <a:t>IOXOS/Linux EPICS srv.</a:t>
            </a:r>
          </a:p>
        </p:txBody>
      </p:sp>
      <p:sp>
        <p:nvSpPr>
          <p:cNvPr id="184346" name="Text Box 26"/>
          <p:cNvSpPr txBox="1">
            <a:spLocks noChangeArrowheads="1"/>
          </p:cNvSpPr>
          <p:nvPr/>
        </p:nvSpPr>
        <p:spPr bwMode="auto">
          <a:xfrm>
            <a:off x="7740650" y="1373188"/>
            <a:ext cx="283686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/>
              <a:t>EPICS DB</a:t>
            </a:r>
          </a:p>
        </p:txBody>
      </p:sp>
      <p:cxnSp>
        <p:nvCxnSpPr>
          <p:cNvPr id="184347" name="AutoShape 27"/>
          <p:cNvCxnSpPr>
            <a:cxnSpLocks noChangeShapeType="1"/>
            <a:stCxn id="184339" idx="1"/>
            <a:endCxn id="184341" idx="1"/>
          </p:cNvCxnSpPr>
          <p:nvPr/>
        </p:nvCxnSpPr>
        <p:spPr bwMode="auto">
          <a:xfrm rot="10800000">
            <a:off x="8139113" y="3087688"/>
            <a:ext cx="76200" cy="3124200"/>
          </a:xfrm>
          <a:prstGeom prst="bentConnector3">
            <a:avLst>
              <a:gd name="adj1" fmla="val 400000"/>
            </a:avLst>
          </a:prstGeom>
          <a:noFill/>
          <a:ln w="50800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348" name="AutoShape 28"/>
          <p:cNvSpPr>
            <a:spLocks noChangeArrowheads="1"/>
          </p:cNvSpPr>
          <p:nvPr/>
        </p:nvSpPr>
        <p:spPr bwMode="auto">
          <a:xfrm>
            <a:off x="550863" y="1373188"/>
            <a:ext cx="4311650" cy="35829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84349" name="AutoShape 29"/>
          <p:cNvSpPr>
            <a:spLocks noChangeArrowheads="1"/>
          </p:cNvSpPr>
          <p:nvPr/>
        </p:nvSpPr>
        <p:spPr bwMode="auto">
          <a:xfrm>
            <a:off x="1052513" y="2178050"/>
            <a:ext cx="3346450" cy="3810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 dirty="0"/>
              <a:t>Channel “CH:WF_IN1”</a:t>
            </a:r>
          </a:p>
        </p:txBody>
      </p:sp>
      <p:sp>
        <p:nvSpPr>
          <p:cNvPr id="184350" name="AutoShape 30"/>
          <p:cNvSpPr>
            <a:spLocks noChangeArrowheads="1"/>
          </p:cNvSpPr>
          <p:nvPr/>
        </p:nvSpPr>
        <p:spPr bwMode="auto">
          <a:xfrm>
            <a:off x="1052513" y="3854450"/>
            <a:ext cx="3346450" cy="3810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 dirty="0"/>
              <a:t>Channel “</a:t>
            </a:r>
            <a:r>
              <a:rPr lang="en-US" altLang="pl-PL" dirty="0" smtClean="0"/>
              <a:t>CH:WF_</a:t>
            </a:r>
            <a:r>
              <a:rPr lang="pl-PL" altLang="pl-PL" dirty="0" smtClean="0"/>
              <a:t>OUT</a:t>
            </a:r>
            <a:r>
              <a:rPr lang="en-US" altLang="pl-PL" dirty="0" smtClean="0"/>
              <a:t>1</a:t>
            </a:r>
            <a:r>
              <a:rPr lang="en-US" altLang="pl-PL" dirty="0"/>
              <a:t>”</a:t>
            </a:r>
          </a:p>
        </p:txBody>
      </p:sp>
      <p:sp>
        <p:nvSpPr>
          <p:cNvPr id="184351" name="Text Box 31"/>
          <p:cNvSpPr txBox="1">
            <a:spLocks noChangeArrowheads="1"/>
          </p:cNvSpPr>
          <p:nvPr/>
        </p:nvSpPr>
        <p:spPr bwMode="auto">
          <a:xfrm>
            <a:off x="654050" y="1416050"/>
            <a:ext cx="283686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/>
              <a:t>EPICS DB</a:t>
            </a:r>
          </a:p>
        </p:txBody>
      </p:sp>
      <p:cxnSp>
        <p:nvCxnSpPr>
          <p:cNvPr id="184352" name="AutoShape 32"/>
          <p:cNvCxnSpPr>
            <a:cxnSpLocks noChangeShapeType="1"/>
          </p:cNvCxnSpPr>
          <p:nvPr/>
        </p:nvCxnSpPr>
        <p:spPr bwMode="auto">
          <a:xfrm rot="10800000" flipH="1" flipV="1">
            <a:off x="1052513" y="2363788"/>
            <a:ext cx="152400" cy="3843337"/>
          </a:xfrm>
          <a:prstGeom prst="bentConnector3">
            <a:avLst>
              <a:gd name="adj1" fmla="val -492708"/>
            </a:avLst>
          </a:prstGeom>
          <a:noFill/>
          <a:ln w="50800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53" name="AutoShape 33"/>
          <p:cNvCxnSpPr>
            <a:cxnSpLocks noChangeShapeType="1"/>
            <a:stCxn id="184338" idx="3"/>
            <a:endCxn id="184350" idx="3"/>
          </p:cNvCxnSpPr>
          <p:nvPr/>
        </p:nvCxnSpPr>
        <p:spPr bwMode="auto">
          <a:xfrm flipH="1" flipV="1">
            <a:off x="4398963" y="4044950"/>
            <a:ext cx="82550" cy="2166938"/>
          </a:xfrm>
          <a:prstGeom prst="bentConnector3">
            <a:avLst>
              <a:gd name="adj1" fmla="val -1030773"/>
            </a:avLst>
          </a:prstGeom>
          <a:noFill/>
          <a:ln w="50800">
            <a:solidFill>
              <a:schemeClr val="tx1"/>
            </a:solidFill>
            <a:miter lim="800000"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54" name="AutoShape 34"/>
          <p:cNvCxnSpPr>
            <a:cxnSpLocks noChangeShapeType="1"/>
            <a:stCxn id="184340" idx="2"/>
            <a:endCxn id="184341" idx="0"/>
          </p:cNvCxnSpPr>
          <p:nvPr/>
        </p:nvCxnSpPr>
        <p:spPr bwMode="auto">
          <a:xfrm>
            <a:off x="9812338" y="2516188"/>
            <a:ext cx="0" cy="381000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355" name="AutoShape 35"/>
          <p:cNvCxnSpPr>
            <a:cxnSpLocks noChangeShapeType="1"/>
            <a:stCxn id="184341" idx="2"/>
            <a:endCxn id="184342" idx="0"/>
          </p:cNvCxnSpPr>
          <p:nvPr/>
        </p:nvCxnSpPr>
        <p:spPr bwMode="auto">
          <a:xfrm>
            <a:off x="9812338" y="3278188"/>
            <a:ext cx="0" cy="533400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8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8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4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4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8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8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8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3" grpId="0" animBg="1"/>
      <p:bldP spid="184344" grpId="0" animBg="1"/>
      <p:bldP spid="184339" grpId="0" animBg="1"/>
      <p:bldP spid="184340" grpId="0" animBg="1"/>
      <p:bldP spid="184341" grpId="0" animBg="1"/>
      <p:bldP spid="184342" grpId="0" animBg="1"/>
      <p:bldP spid="184345" grpId="0"/>
      <p:bldP spid="184346" grpId="0"/>
      <p:bldP spid="184348" grpId="0" animBg="1"/>
      <p:bldP spid="184349" grpId="0" animBg="1"/>
      <p:bldP spid="184350" grpId="0" animBg="1"/>
      <p:bldP spid="1843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11045825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 sz="3800"/>
              <a:t>Conclusions</a:t>
            </a:r>
          </a:p>
        </p:txBody>
      </p:sp>
      <p:sp>
        <p:nvSpPr>
          <p:cNvPr id="171011" name="Text Box 3"/>
          <p:cNvSpPr txBox="1">
            <a:spLocks noChangeArrowheads="1"/>
          </p:cNvSpPr>
          <p:nvPr/>
        </p:nvSpPr>
        <p:spPr bwMode="auto">
          <a:xfrm>
            <a:off x="315119" y="3081111"/>
            <a:ext cx="1145222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 dirty="0"/>
              <a:t>The procedure is automatic but not all MATLAB functions could be converted to “C” code.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1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/>
      <p:bldP spid="1710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ext Box 2"/>
          <p:cNvSpPr txBox="1">
            <a:spLocks noChangeArrowheads="1"/>
          </p:cNvSpPr>
          <p:nvPr/>
        </p:nvSpPr>
        <p:spPr bwMode="auto">
          <a:xfrm>
            <a:off x="304800" y="763588"/>
            <a:ext cx="11045825" cy="6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 sz="3800"/>
              <a:t>Real Applications</a:t>
            </a:r>
          </a:p>
        </p:txBody>
      </p:sp>
      <p:sp>
        <p:nvSpPr>
          <p:cNvPr id="173059" name="Text Box 3"/>
          <p:cNvSpPr txBox="1">
            <a:spLocks noChangeArrowheads="1"/>
          </p:cNvSpPr>
          <p:nvPr/>
        </p:nvSpPr>
        <p:spPr bwMode="auto">
          <a:xfrm>
            <a:off x="811213" y="1373188"/>
            <a:ext cx="10742612" cy="215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 dirty="0" smtClean="0"/>
              <a:t>Normalization algorithm for Beam Arrival Monitor. </a:t>
            </a:r>
          </a:p>
          <a:p>
            <a:pPr>
              <a:spcBef>
                <a:spcPct val="50000"/>
              </a:spcBef>
            </a:pPr>
            <a:r>
              <a:rPr lang="en-US" altLang="pl-PL" sz="3800" dirty="0" smtClean="0"/>
              <a:t>It was originally implemented and tested in </a:t>
            </a:r>
            <a:r>
              <a:rPr lang="en-US" altLang="pl-PL" sz="3800" dirty="0" err="1" smtClean="0"/>
              <a:t>Matlab</a:t>
            </a:r>
            <a:r>
              <a:rPr lang="en-US" altLang="pl-PL" sz="3800" dirty="0" smtClean="0"/>
              <a:t> environment.</a:t>
            </a:r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811213" y="3659188"/>
            <a:ext cx="10945812" cy="274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 dirty="0" smtClean="0"/>
              <a:t>Finally it was converted to „c” and bound to EPICS server.</a:t>
            </a:r>
          </a:p>
          <a:p>
            <a:pPr>
              <a:spcBef>
                <a:spcPct val="50000"/>
              </a:spcBef>
            </a:pPr>
            <a:r>
              <a:rPr lang="en-US" altLang="pl-PL" sz="3800" dirty="0" smtClean="0"/>
              <a:t>It runs in the close loop at 100Hz.</a:t>
            </a:r>
            <a:br>
              <a:rPr lang="en-US" altLang="pl-PL" sz="3800" dirty="0" smtClean="0"/>
            </a:br>
            <a:r>
              <a:rPr lang="en-US" altLang="pl-PL" sz="3800" dirty="0" smtClean="0"/>
              <a:t>The CPU load is 8%.</a:t>
            </a:r>
            <a:endParaRPr lang="en-US" altLang="pl-PL" sz="3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/>
      <p:bldP spid="173059" grpId="0"/>
      <p:bldP spid="17306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ext Box 2"/>
          <p:cNvSpPr txBox="1">
            <a:spLocks noChangeArrowheads="1"/>
          </p:cNvSpPr>
          <p:nvPr/>
        </p:nvSpPr>
        <p:spPr bwMode="auto">
          <a:xfrm>
            <a:off x="608013" y="3382963"/>
            <a:ext cx="11047412" cy="68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 sz="3800"/>
              <a:t>Thank you for your attention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>
          <a:xfrm>
            <a:off x="203200" y="838200"/>
            <a:ext cx="11350625" cy="685800"/>
          </a:xfrm>
        </p:spPr>
        <p:txBody>
          <a:bodyPr/>
          <a:lstStyle/>
          <a:p>
            <a:r>
              <a:rPr lang="en-US" altLang="pl-PL" sz="4300"/>
              <a:t>Close loop control in EPICS env.</a:t>
            </a:r>
            <a:r>
              <a:rPr lang="en-US" altLang="pl-PL" sz="4800"/>
              <a:t> </a:t>
            </a:r>
          </a:p>
        </p:txBody>
      </p:sp>
      <p:grpSp>
        <p:nvGrpSpPr>
          <p:cNvPr id="153637" name="Group 37"/>
          <p:cNvGrpSpPr>
            <a:grpSpLocks/>
          </p:cNvGrpSpPr>
          <p:nvPr/>
        </p:nvGrpSpPr>
        <p:grpSpPr bwMode="auto">
          <a:xfrm>
            <a:off x="5980113" y="2133600"/>
            <a:ext cx="5776912" cy="3659188"/>
            <a:chOff x="2832" y="1344"/>
            <a:chExt cx="2736" cy="2304"/>
          </a:xfrm>
        </p:grpSpPr>
        <p:sp>
          <p:nvSpPr>
            <p:cNvPr id="153607" name="Rectangle 7"/>
            <p:cNvSpPr>
              <a:spLocks noChangeArrowheads="1"/>
            </p:cNvSpPr>
            <p:nvPr/>
          </p:nvSpPr>
          <p:spPr bwMode="auto">
            <a:xfrm>
              <a:off x="2832" y="1344"/>
              <a:ext cx="1440" cy="230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53613" name="AutoShape 13"/>
            <p:cNvSpPr>
              <a:spLocks noChangeArrowheads="1"/>
            </p:cNvSpPr>
            <p:nvPr/>
          </p:nvSpPr>
          <p:spPr bwMode="auto">
            <a:xfrm>
              <a:off x="2928" y="1920"/>
              <a:ext cx="1248" cy="1632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53614" name="Text Box 14"/>
            <p:cNvSpPr txBox="1">
              <a:spLocks noChangeArrowheads="1"/>
            </p:cNvSpPr>
            <p:nvPr/>
          </p:nvSpPr>
          <p:spPr bwMode="auto">
            <a:xfrm>
              <a:off x="2880" y="1488"/>
              <a:ext cx="1344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108686" tIns="54343" rIns="108686" bIns="54343">
              <a:spAutoFit/>
            </a:bodyPr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pl-PL"/>
                <a:t>EPICS server</a:t>
              </a:r>
            </a:p>
          </p:txBody>
        </p:sp>
        <p:sp>
          <p:nvSpPr>
            <p:cNvPr id="153615" name="AutoShape 15"/>
            <p:cNvSpPr>
              <a:spLocks noChangeArrowheads="1"/>
            </p:cNvSpPr>
            <p:nvPr/>
          </p:nvSpPr>
          <p:spPr bwMode="auto">
            <a:xfrm>
              <a:off x="2976" y="2064"/>
              <a:ext cx="1152" cy="192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Channel “Ch:IN1”</a:t>
              </a:r>
            </a:p>
          </p:txBody>
        </p:sp>
        <p:sp>
          <p:nvSpPr>
            <p:cNvPr id="153616" name="AutoShape 16"/>
            <p:cNvSpPr>
              <a:spLocks noChangeArrowheads="1"/>
            </p:cNvSpPr>
            <p:nvPr/>
          </p:nvSpPr>
          <p:spPr bwMode="auto">
            <a:xfrm>
              <a:off x="2976" y="2304"/>
              <a:ext cx="1152" cy="192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Channel “Ch:IN2”</a:t>
              </a:r>
            </a:p>
          </p:txBody>
        </p:sp>
        <p:sp>
          <p:nvSpPr>
            <p:cNvPr id="153617" name="AutoShape 17"/>
            <p:cNvSpPr>
              <a:spLocks noChangeArrowheads="1"/>
            </p:cNvSpPr>
            <p:nvPr/>
          </p:nvSpPr>
          <p:spPr bwMode="auto">
            <a:xfrm>
              <a:off x="2976" y="2976"/>
              <a:ext cx="1152" cy="192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Chan. “Ch:OUT1”</a:t>
              </a:r>
            </a:p>
          </p:txBody>
        </p:sp>
        <p:sp>
          <p:nvSpPr>
            <p:cNvPr id="153618" name="AutoShape 18"/>
            <p:cNvSpPr>
              <a:spLocks noChangeArrowheads="1"/>
            </p:cNvSpPr>
            <p:nvPr/>
          </p:nvSpPr>
          <p:spPr bwMode="auto">
            <a:xfrm>
              <a:off x="2976" y="3216"/>
              <a:ext cx="1152" cy="192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Chan. “Ch:OUT2”</a:t>
              </a:r>
            </a:p>
          </p:txBody>
        </p:sp>
        <p:sp>
          <p:nvSpPr>
            <p:cNvPr id="153628" name="Oval 28"/>
            <p:cNvSpPr>
              <a:spLocks noChangeArrowheads="1"/>
            </p:cNvSpPr>
            <p:nvPr/>
          </p:nvSpPr>
          <p:spPr bwMode="auto">
            <a:xfrm>
              <a:off x="4704" y="2034"/>
              <a:ext cx="864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 sz="2400"/>
                <a:t>Sensors</a:t>
              </a:r>
            </a:p>
          </p:txBody>
        </p:sp>
        <p:sp>
          <p:nvSpPr>
            <p:cNvPr id="153629" name="Oval 29"/>
            <p:cNvSpPr>
              <a:spLocks noChangeArrowheads="1"/>
            </p:cNvSpPr>
            <p:nvPr/>
          </p:nvSpPr>
          <p:spPr bwMode="auto">
            <a:xfrm>
              <a:off x="4704" y="2946"/>
              <a:ext cx="864" cy="48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 sz="2400"/>
                <a:t>Actuators</a:t>
              </a:r>
            </a:p>
          </p:txBody>
        </p:sp>
        <p:sp>
          <p:nvSpPr>
            <p:cNvPr id="153631" name="Line 31"/>
            <p:cNvSpPr>
              <a:spLocks noChangeShapeType="1"/>
            </p:cNvSpPr>
            <p:nvPr/>
          </p:nvSpPr>
          <p:spPr bwMode="auto">
            <a:xfrm flipH="1">
              <a:off x="4272" y="2274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med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632" name="Line 32"/>
            <p:cNvSpPr>
              <a:spLocks noChangeShapeType="1"/>
            </p:cNvSpPr>
            <p:nvPr/>
          </p:nvSpPr>
          <p:spPr bwMode="auto">
            <a:xfrm flipH="1">
              <a:off x="4272" y="3192"/>
              <a:ext cx="432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53633" name="AutoShape 33"/>
          <p:cNvSpPr>
            <a:spLocks noChangeArrowheads="1"/>
          </p:cNvSpPr>
          <p:nvPr/>
        </p:nvSpPr>
        <p:spPr bwMode="auto">
          <a:xfrm>
            <a:off x="8715375" y="3659188"/>
            <a:ext cx="1216025" cy="304800"/>
          </a:xfrm>
          <a:prstGeom prst="leftArrow">
            <a:avLst>
              <a:gd name="adj1" fmla="val 50000"/>
              <a:gd name="adj2" fmla="val 9974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3634" name="AutoShape 34"/>
          <p:cNvSpPr>
            <a:spLocks noChangeArrowheads="1"/>
          </p:cNvSpPr>
          <p:nvPr/>
        </p:nvSpPr>
        <p:spPr bwMode="auto">
          <a:xfrm flipH="1">
            <a:off x="8715375" y="4725988"/>
            <a:ext cx="1216025" cy="304800"/>
          </a:xfrm>
          <a:prstGeom prst="leftArrow">
            <a:avLst>
              <a:gd name="adj1" fmla="val 50000"/>
              <a:gd name="adj2" fmla="val 9974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3635" name="AutoShape 35"/>
          <p:cNvSpPr>
            <a:spLocks noChangeArrowheads="1"/>
          </p:cNvSpPr>
          <p:nvPr/>
        </p:nvSpPr>
        <p:spPr bwMode="auto">
          <a:xfrm flipH="1">
            <a:off x="8715375" y="5106988"/>
            <a:ext cx="1216025" cy="304800"/>
          </a:xfrm>
          <a:prstGeom prst="leftArrow">
            <a:avLst>
              <a:gd name="adj1" fmla="val 50000"/>
              <a:gd name="adj2" fmla="val 9974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3630" name="AutoShape 30"/>
          <p:cNvSpPr>
            <a:spLocks noChangeArrowheads="1"/>
          </p:cNvSpPr>
          <p:nvPr/>
        </p:nvSpPr>
        <p:spPr bwMode="auto">
          <a:xfrm>
            <a:off x="6283325" y="4040188"/>
            <a:ext cx="2432050" cy="5334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Basic Calculation</a:t>
            </a:r>
          </a:p>
        </p:txBody>
      </p:sp>
      <p:sp>
        <p:nvSpPr>
          <p:cNvPr id="153624" name="AutoShape 24"/>
          <p:cNvSpPr>
            <a:spLocks noChangeArrowheads="1"/>
          </p:cNvSpPr>
          <p:nvPr/>
        </p:nvSpPr>
        <p:spPr bwMode="auto">
          <a:xfrm>
            <a:off x="8715375" y="3276600"/>
            <a:ext cx="1216025" cy="306388"/>
          </a:xfrm>
          <a:prstGeom prst="leftArrow">
            <a:avLst>
              <a:gd name="adj1" fmla="val 50000"/>
              <a:gd name="adj2" fmla="val 99223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3638" name="AutoShape 38"/>
          <p:cNvSpPr>
            <a:spLocks noChangeArrowheads="1"/>
          </p:cNvSpPr>
          <p:nvPr/>
        </p:nvSpPr>
        <p:spPr bwMode="auto">
          <a:xfrm>
            <a:off x="7094538" y="3430588"/>
            <a:ext cx="811212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00">
              <a:alpha val="5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3640" name="AutoShape 40"/>
          <p:cNvSpPr>
            <a:spLocks noChangeArrowheads="1"/>
          </p:cNvSpPr>
          <p:nvPr/>
        </p:nvSpPr>
        <p:spPr bwMode="auto">
          <a:xfrm>
            <a:off x="7094538" y="4497388"/>
            <a:ext cx="811212" cy="685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000000">
              <a:alpha val="56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46477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3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7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7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3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3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3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7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" presetID="17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9" presetID="17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7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/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4" grpId="0"/>
      <p:bldP spid="153633" grpId="0" animBg="1"/>
      <p:bldP spid="153633" grpId="1" animBg="1"/>
      <p:bldP spid="153634" grpId="0" animBg="1"/>
      <p:bldP spid="153634" grpId="1" animBg="1"/>
      <p:bldP spid="153635" grpId="0" animBg="1"/>
      <p:bldP spid="153635" grpId="1" animBg="1"/>
      <p:bldP spid="153630" grpId="0" animBg="1"/>
      <p:bldP spid="153624" grpId="0" animBg="1"/>
      <p:bldP spid="153624" grpId="1" animBg="1"/>
      <p:bldP spid="153638" grpId="0" animBg="1"/>
      <p:bldP spid="153638" grpId="1" animBg="1"/>
      <p:bldP spid="153640" grpId="0" animBg="1"/>
      <p:bldP spid="1536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Grp="1" noChangeArrowheads="1"/>
          </p:cNvSpPr>
          <p:nvPr>
            <p:ph type="title"/>
          </p:nvPr>
        </p:nvSpPr>
        <p:spPr>
          <a:xfrm>
            <a:off x="203200" y="838200"/>
            <a:ext cx="11350625" cy="685800"/>
          </a:xfrm>
        </p:spPr>
        <p:txBody>
          <a:bodyPr/>
          <a:lstStyle/>
          <a:p>
            <a:r>
              <a:rPr lang="en-US" altLang="pl-PL" sz="4300"/>
              <a:t>Typical use of Matlab in EPICS env.</a:t>
            </a:r>
            <a:r>
              <a:rPr lang="en-US" altLang="pl-PL" sz="4800"/>
              <a:t> </a:t>
            </a:r>
          </a:p>
        </p:txBody>
      </p:sp>
      <p:sp>
        <p:nvSpPr>
          <p:cNvPr id="155653" name="Line 5"/>
          <p:cNvSpPr>
            <a:spLocks noChangeShapeType="1"/>
          </p:cNvSpPr>
          <p:nvPr/>
        </p:nvSpPr>
        <p:spPr bwMode="auto">
          <a:xfrm>
            <a:off x="4357688" y="4268788"/>
            <a:ext cx="16224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5650" name="Rectangle 2"/>
          <p:cNvSpPr>
            <a:spLocks noChangeArrowheads="1"/>
          </p:cNvSpPr>
          <p:nvPr/>
        </p:nvSpPr>
        <p:spPr bwMode="auto">
          <a:xfrm>
            <a:off x="1317625" y="2133600"/>
            <a:ext cx="3040063" cy="3659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1419225" y="2362200"/>
            <a:ext cx="283686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/>
              <a:t>Matlab program</a:t>
            </a:r>
          </a:p>
        </p:txBody>
      </p:sp>
      <p:sp>
        <p:nvSpPr>
          <p:cNvPr id="155654" name="AutoShape 6"/>
          <p:cNvSpPr>
            <a:spLocks noChangeArrowheads="1"/>
          </p:cNvSpPr>
          <p:nvPr/>
        </p:nvSpPr>
        <p:spPr bwMode="auto">
          <a:xfrm>
            <a:off x="1520825" y="2971800"/>
            <a:ext cx="2635250" cy="26685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5655" name="AutoShape 7"/>
          <p:cNvSpPr>
            <a:spLocks noChangeArrowheads="1"/>
          </p:cNvSpPr>
          <p:nvPr/>
        </p:nvSpPr>
        <p:spPr bwMode="auto">
          <a:xfrm>
            <a:off x="1620838" y="4040188"/>
            <a:ext cx="2433637" cy="5334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Algorithm</a:t>
            </a:r>
          </a:p>
        </p:txBody>
      </p:sp>
      <p:sp>
        <p:nvSpPr>
          <p:cNvPr id="155656" name="AutoShape 8"/>
          <p:cNvSpPr>
            <a:spLocks noChangeArrowheads="1"/>
          </p:cNvSpPr>
          <p:nvPr/>
        </p:nvSpPr>
        <p:spPr bwMode="auto">
          <a:xfrm>
            <a:off x="1620838" y="3124200"/>
            <a:ext cx="2433637" cy="306388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caget “Ch:IN1”</a:t>
            </a:r>
          </a:p>
        </p:txBody>
      </p:sp>
      <p:sp>
        <p:nvSpPr>
          <p:cNvPr id="155657" name="AutoShape 9"/>
          <p:cNvSpPr>
            <a:spLocks noChangeArrowheads="1"/>
          </p:cNvSpPr>
          <p:nvPr/>
        </p:nvSpPr>
        <p:spPr bwMode="auto">
          <a:xfrm>
            <a:off x="1620838" y="3506788"/>
            <a:ext cx="2433637" cy="304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caget “Ch:IN2”</a:t>
            </a:r>
          </a:p>
        </p:txBody>
      </p:sp>
      <p:sp>
        <p:nvSpPr>
          <p:cNvPr id="155661" name="Rectangle 13"/>
          <p:cNvSpPr>
            <a:spLocks noChangeArrowheads="1"/>
          </p:cNvSpPr>
          <p:nvPr/>
        </p:nvSpPr>
        <p:spPr bwMode="auto">
          <a:xfrm>
            <a:off x="5980113" y="2133600"/>
            <a:ext cx="3040062" cy="3659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5662" name="AutoShape 14"/>
          <p:cNvSpPr>
            <a:spLocks noChangeArrowheads="1"/>
          </p:cNvSpPr>
          <p:nvPr/>
        </p:nvSpPr>
        <p:spPr bwMode="auto">
          <a:xfrm>
            <a:off x="6181725" y="3048000"/>
            <a:ext cx="2635250" cy="25923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5663" name="Text Box 15"/>
          <p:cNvSpPr txBox="1">
            <a:spLocks noChangeArrowheads="1"/>
          </p:cNvSpPr>
          <p:nvPr/>
        </p:nvSpPr>
        <p:spPr bwMode="auto">
          <a:xfrm>
            <a:off x="6081713" y="2362200"/>
            <a:ext cx="283686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/>
              <a:t>EPICS server</a:t>
            </a:r>
          </a:p>
        </p:txBody>
      </p:sp>
      <p:sp>
        <p:nvSpPr>
          <p:cNvPr id="155666" name="AutoShape 18"/>
          <p:cNvSpPr>
            <a:spLocks noChangeArrowheads="1"/>
          </p:cNvSpPr>
          <p:nvPr/>
        </p:nvSpPr>
        <p:spPr bwMode="auto">
          <a:xfrm>
            <a:off x="6283325" y="4725988"/>
            <a:ext cx="2432050" cy="304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Chan. “Ch:OUT1”</a:t>
            </a:r>
          </a:p>
        </p:txBody>
      </p:sp>
      <p:sp>
        <p:nvSpPr>
          <p:cNvPr id="155667" name="AutoShape 19"/>
          <p:cNvSpPr>
            <a:spLocks noChangeArrowheads="1"/>
          </p:cNvSpPr>
          <p:nvPr/>
        </p:nvSpPr>
        <p:spPr bwMode="auto">
          <a:xfrm>
            <a:off x="6283325" y="5106988"/>
            <a:ext cx="2432050" cy="304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Chan. “Ch:OUT2”</a:t>
            </a:r>
          </a:p>
        </p:txBody>
      </p:sp>
      <p:sp>
        <p:nvSpPr>
          <p:cNvPr id="155668" name="Oval 20"/>
          <p:cNvSpPr>
            <a:spLocks noChangeArrowheads="1"/>
          </p:cNvSpPr>
          <p:nvPr/>
        </p:nvSpPr>
        <p:spPr bwMode="auto">
          <a:xfrm>
            <a:off x="9931400" y="3228975"/>
            <a:ext cx="1825625" cy="7635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 sz="2400"/>
              <a:t>Sensors</a:t>
            </a:r>
          </a:p>
        </p:txBody>
      </p:sp>
      <p:sp>
        <p:nvSpPr>
          <p:cNvPr id="155669" name="Oval 21"/>
          <p:cNvSpPr>
            <a:spLocks noChangeArrowheads="1"/>
          </p:cNvSpPr>
          <p:nvPr/>
        </p:nvSpPr>
        <p:spPr bwMode="auto">
          <a:xfrm>
            <a:off x="9931400" y="4678363"/>
            <a:ext cx="1825625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 sz="2400"/>
              <a:t>Actuators</a:t>
            </a:r>
          </a:p>
        </p:txBody>
      </p:sp>
      <p:sp>
        <p:nvSpPr>
          <p:cNvPr id="155670" name="Line 22"/>
          <p:cNvSpPr>
            <a:spLocks noChangeShapeType="1"/>
          </p:cNvSpPr>
          <p:nvPr/>
        </p:nvSpPr>
        <p:spPr bwMode="auto">
          <a:xfrm flipH="1">
            <a:off x="9020175" y="3611563"/>
            <a:ext cx="911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5671" name="Line 23"/>
          <p:cNvSpPr>
            <a:spLocks noChangeShapeType="1"/>
          </p:cNvSpPr>
          <p:nvPr/>
        </p:nvSpPr>
        <p:spPr bwMode="auto">
          <a:xfrm flipH="1">
            <a:off x="9020175" y="5068888"/>
            <a:ext cx="911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5681" name="Oval 33"/>
          <p:cNvSpPr>
            <a:spLocks noChangeArrowheads="1"/>
          </p:cNvSpPr>
          <p:nvPr/>
        </p:nvSpPr>
        <p:spPr bwMode="auto">
          <a:xfrm>
            <a:off x="6384925" y="3276600"/>
            <a:ext cx="608013" cy="3063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5682" name="Oval 34"/>
          <p:cNvSpPr>
            <a:spLocks noChangeArrowheads="1"/>
          </p:cNvSpPr>
          <p:nvPr/>
        </p:nvSpPr>
        <p:spPr bwMode="auto">
          <a:xfrm>
            <a:off x="6384925" y="3659188"/>
            <a:ext cx="608013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5675" name="AutoShape 27"/>
          <p:cNvSpPr>
            <a:spLocks noChangeArrowheads="1"/>
          </p:cNvSpPr>
          <p:nvPr/>
        </p:nvSpPr>
        <p:spPr bwMode="auto">
          <a:xfrm>
            <a:off x="6283325" y="4040188"/>
            <a:ext cx="2432050" cy="5334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Basic Calculation</a:t>
            </a:r>
          </a:p>
        </p:txBody>
      </p:sp>
      <p:sp>
        <p:nvSpPr>
          <p:cNvPr id="155664" name="AutoShape 16"/>
          <p:cNvSpPr>
            <a:spLocks noChangeArrowheads="1"/>
          </p:cNvSpPr>
          <p:nvPr/>
        </p:nvSpPr>
        <p:spPr bwMode="auto">
          <a:xfrm>
            <a:off x="6283325" y="3276600"/>
            <a:ext cx="2432050" cy="306388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Channel “Ch:IN1”</a:t>
            </a:r>
          </a:p>
        </p:txBody>
      </p:sp>
      <p:sp>
        <p:nvSpPr>
          <p:cNvPr id="155665" name="AutoShape 17"/>
          <p:cNvSpPr>
            <a:spLocks noChangeArrowheads="1"/>
          </p:cNvSpPr>
          <p:nvPr/>
        </p:nvSpPr>
        <p:spPr bwMode="auto">
          <a:xfrm>
            <a:off x="6283325" y="3659188"/>
            <a:ext cx="2432050" cy="304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Channel “Ch:IN2”</a:t>
            </a:r>
          </a:p>
        </p:txBody>
      </p:sp>
      <p:sp>
        <p:nvSpPr>
          <p:cNvPr id="155683" name="AutoShape 35"/>
          <p:cNvSpPr>
            <a:spLocks noChangeArrowheads="1"/>
          </p:cNvSpPr>
          <p:nvPr/>
        </p:nvSpPr>
        <p:spPr bwMode="auto">
          <a:xfrm>
            <a:off x="2432050" y="3276600"/>
            <a:ext cx="709613" cy="915988"/>
          </a:xfrm>
          <a:prstGeom prst="downArrow">
            <a:avLst>
              <a:gd name="adj1" fmla="val 50000"/>
              <a:gd name="adj2" fmla="val 32271"/>
            </a:avLst>
          </a:prstGeom>
          <a:solidFill>
            <a:srgbClr val="00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5685" name="Oval 37"/>
          <p:cNvSpPr>
            <a:spLocks noChangeArrowheads="1"/>
          </p:cNvSpPr>
          <p:nvPr/>
        </p:nvSpPr>
        <p:spPr bwMode="auto">
          <a:xfrm>
            <a:off x="3344863" y="4802188"/>
            <a:ext cx="608012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5686" name="Oval 38"/>
          <p:cNvSpPr>
            <a:spLocks noChangeArrowheads="1"/>
          </p:cNvSpPr>
          <p:nvPr/>
        </p:nvSpPr>
        <p:spPr bwMode="auto">
          <a:xfrm>
            <a:off x="3344863" y="5183188"/>
            <a:ext cx="608012" cy="3048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5658" name="AutoShape 10"/>
          <p:cNvSpPr>
            <a:spLocks noChangeArrowheads="1"/>
          </p:cNvSpPr>
          <p:nvPr/>
        </p:nvSpPr>
        <p:spPr bwMode="auto">
          <a:xfrm>
            <a:off x="1620838" y="4802188"/>
            <a:ext cx="2433637" cy="304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caput “Ch:OUT1”</a:t>
            </a:r>
          </a:p>
        </p:txBody>
      </p:sp>
      <p:sp>
        <p:nvSpPr>
          <p:cNvPr id="155659" name="AutoShape 11"/>
          <p:cNvSpPr>
            <a:spLocks noChangeArrowheads="1"/>
          </p:cNvSpPr>
          <p:nvPr/>
        </p:nvSpPr>
        <p:spPr bwMode="auto">
          <a:xfrm>
            <a:off x="1620838" y="5183188"/>
            <a:ext cx="2433637" cy="304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caput “Ch:OUT2”</a:t>
            </a:r>
          </a:p>
        </p:txBody>
      </p:sp>
      <p:sp>
        <p:nvSpPr>
          <p:cNvPr id="155684" name="AutoShape 36"/>
          <p:cNvSpPr>
            <a:spLocks noChangeArrowheads="1"/>
          </p:cNvSpPr>
          <p:nvPr/>
        </p:nvSpPr>
        <p:spPr bwMode="auto">
          <a:xfrm>
            <a:off x="2432050" y="4421188"/>
            <a:ext cx="709613" cy="914400"/>
          </a:xfrm>
          <a:prstGeom prst="downArrow">
            <a:avLst>
              <a:gd name="adj1" fmla="val 50000"/>
              <a:gd name="adj2" fmla="val 32215"/>
            </a:avLst>
          </a:prstGeom>
          <a:solidFill>
            <a:srgbClr val="00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5688" name="Text Box 40"/>
          <p:cNvSpPr txBox="1">
            <a:spLocks noChangeArrowheads="1"/>
          </p:cNvSpPr>
          <p:nvPr/>
        </p:nvSpPr>
        <p:spPr bwMode="auto">
          <a:xfrm>
            <a:off x="4560888" y="4283075"/>
            <a:ext cx="14192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>
                <a:solidFill>
                  <a:srgbClr val="0033CC"/>
                </a:solidFill>
              </a:rPr>
              <a:t>Internet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1000"/>
                                        <p:tgtEl>
                                          <p:spTgt spid="155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5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5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04 0.00139 C -0.03715 0.00231 -0.0434 0.00255 -0.05312 0.00694 C -0.05469 0.01319 -0.05556 0.01968 -0.05833 0.025 C -0.05937 0.03056 -0.06059 0.03588 -0.06146 0.04167 C -0.0625 0.05648 -0.06615 0.07153 -0.06979 0.08611 C -0.07031 0.09282 -0.07083 0.10347 -0.07396 0.10972 C -0.08038 0.12269 -0.11424 0.1206 -0.11771 0.12083 C -0.1309 0.1213 -0.1441 0.12176 -0.15729 0.12222 C -0.15833 0.12269 -0.15937 0.12361 -0.16042 0.12361 C -0.17083 0.12361 -0.18125 0.12407 -0.19167 0.12222 C -0.19271 0.12199 -0.19219 0.11944 -0.19271 0.11806 C -0.19323 0.11667 -0.19427 0.11528 -0.19479 0.11389 C -0.19844 0.10417 -0.20052 0.09375 -0.20312 0.08333 C -0.20417 0.06875 -0.20382 0.05139 -0.20729 0.0375 C -0.20764 0.02778 -0.20365 0.0037 -0.2125 -0.00417 C -0.21736 -0.01389 -0.22031 -0.01759 -0.22917 -0.01944 C -0.23437 -0.01898 -0.23958 -0.01806 -0.24479 -0.01806 C -0.24722 -0.01806 -0.25208 -0.01944 -0.25208 -0.01944 " pathEditMode="relative" ptsTypes="fffffffffffffffffA">
                                      <p:cBhvr>
                                        <p:cTn id="56" dur="2000" fill="hold"/>
                                        <p:tgtEl>
                                          <p:spTgt spid="1556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604 0.00139 C -0.03715 0.00231 -0.0434 0.00255 -0.05312 0.00694 C -0.05469 0.01319 -0.05556 0.01968 -0.05833 0.025 C -0.05937 0.03056 -0.06059 0.03588 -0.06146 0.04167 C -0.0625 0.05648 -0.06615 0.07153 -0.06979 0.08611 C -0.07031 0.09282 -0.07083 0.10347 -0.07396 0.10972 C -0.08038 0.12269 -0.11424 0.1206 -0.11771 0.12083 C -0.1309 0.1213 -0.1441 0.12176 -0.15729 0.12222 C -0.15833 0.12269 -0.15937 0.12361 -0.16042 0.12361 C -0.17083 0.12361 -0.18125 0.12407 -0.19167 0.12222 C -0.19271 0.12199 -0.19219 0.11944 -0.19271 0.11806 C -0.19323 0.11667 -0.19427 0.11528 -0.19479 0.11389 C -0.19844 0.10417 -0.20052 0.09375 -0.20312 0.08333 C -0.20417 0.06875 -0.20382 0.05139 -0.20729 0.0375 C -0.20764 0.02778 -0.20365 0.0037 -0.2125 -0.00417 C -0.21736 -0.01389 -0.22031 -0.01759 -0.22917 -0.01944 C -0.23437 -0.01898 -0.23958 -0.01806 -0.24479 -0.01806 C -0.24722 -0.01806 -0.25208 -0.01944 -0.25208 -0.01944 " pathEditMode="relative" ptsTypes="fffffffffffffffffA">
                                      <p:cBhvr>
                                        <p:cTn id="58" dur="2000" fill="hold"/>
                                        <p:tgtEl>
                                          <p:spTgt spid="1556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55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55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 tmFilter="0, 0; .2, .5; .8, .5; 1, 0"/>
                                        <p:tgtEl>
                                          <p:spTgt spid="1556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250" autoRev="1" fill="hold"/>
                                        <p:tgtEl>
                                          <p:spTgt spid="1556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7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29 -0.00324 0.01041 -0.00556 0.01666 -0.00926 C 0.01927 -0.01088 0.025 -0.01296 0.025 -0.01296 C 0.02882 -0.0206 0.02986 -0.02847 0.03194 -0.03704 C 0.0335 -0.05162 0.03403 -0.05602 0.04028 -0.06852 C 0.04288 -0.07361 0.04583 -0.08519 0.04583 -0.08519 C 0.04774 -0.10347 0.05104 -0.11366 0.06528 -0.11852 C 0.09583 -0.11783 0.12639 -0.11829 0.15694 -0.11667 C 0.15989 -0.11644 0.16528 -0.11296 0.16528 -0.11296 C 0.16719 -0.10556 0.16753 -0.09815 0.16944 -0.09074 C 0.16996 -0.08218 0.16996 -0.07338 0.17083 -0.06482 C 0.17239 -0.04908 0.17847 -0.01343 0.19305 -0.01111 C 0.20729 -0.00903 0.22535 -0.00926 0.24028 -0.00926 " pathEditMode="relative" ptsTypes="ffffffffffffA">
                                      <p:cBhvr>
                                        <p:cTn id="103" dur="2000" fill="hold"/>
                                        <p:tgtEl>
                                          <p:spTgt spid="155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29 -0.00324 0.01041 -0.00556 0.01666 -0.00926 C 0.01927 -0.01088 0.025 -0.01296 0.025 -0.01296 C 0.02882 -0.0206 0.02986 -0.02847 0.03194 -0.03704 C 0.0335 -0.05162 0.03403 -0.05602 0.04028 -0.06852 C 0.04288 -0.07361 0.04583 -0.08519 0.04583 -0.08519 C 0.04774 -0.10347 0.05104 -0.11366 0.06528 -0.11852 C 0.09583 -0.11783 0.12639 -0.11829 0.15694 -0.11667 C 0.15989 -0.11644 0.16528 -0.11296 0.16528 -0.11296 C 0.16719 -0.10556 0.16753 -0.09815 0.16944 -0.09074 C 0.16996 -0.08218 0.16996 -0.07338 0.17083 -0.06482 C 0.17239 -0.04908 0.17847 -0.01343 0.19305 -0.01111 C 0.20729 -0.00903 0.22535 -0.00926 0.24028 -0.00926 " pathEditMode="relative" rAng="0" ptsTypes="ffffffffffffA">
                                      <p:cBhvr>
                                        <p:cTn id="105" dur="2000" fill="hold"/>
                                        <p:tgtEl>
                                          <p:spTgt spid="1556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155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1556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/>
      <p:bldP spid="155653" grpId="0" animBg="1"/>
      <p:bldP spid="155650" grpId="0" animBg="1"/>
      <p:bldP spid="155652" grpId="0"/>
      <p:bldP spid="155654" grpId="0" animBg="1"/>
      <p:bldP spid="155655" grpId="0" animBg="1"/>
      <p:bldP spid="155655" grpId="1" animBg="1"/>
      <p:bldP spid="155656" grpId="0" animBg="1"/>
      <p:bldP spid="155657" grpId="0" animBg="1"/>
      <p:bldP spid="155681" grpId="0" animBg="1"/>
      <p:bldP spid="155681" grpId="1" animBg="1"/>
      <p:bldP spid="155682" grpId="0" animBg="1"/>
      <p:bldP spid="155682" grpId="1" animBg="1"/>
      <p:bldP spid="155675" grpId="0" animBg="1"/>
      <p:bldP spid="155683" grpId="0" animBg="1"/>
      <p:bldP spid="155683" grpId="1" animBg="1"/>
      <p:bldP spid="155685" grpId="0" animBg="1"/>
      <p:bldP spid="155685" grpId="1" animBg="1"/>
      <p:bldP spid="155685" grpId="2" animBg="1"/>
      <p:bldP spid="155686" grpId="0" animBg="1"/>
      <p:bldP spid="155686" grpId="1" animBg="1"/>
      <p:bldP spid="155686" grpId="2" animBg="1"/>
      <p:bldP spid="155658" grpId="0" animBg="1"/>
      <p:bldP spid="155659" grpId="0" animBg="1"/>
      <p:bldP spid="155684" grpId="0" animBg="1"/>
      <p:bldP spid="155684" grpId="1" animBg="1"/>
      <p:bldP spid="1556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838200"/>
            <a:ext cx="11350625" cy="685800"/>
          </a:xfrm>
        </p:spPr>
        <p:txBody>
          <a:bodyPr/>
          <a:lstStyle/>
          <a:p>
            <a:r>
              <a:rPr lang="en-US" altLang="pl-PL" sz="4300"/>
              <a:t>Goal to achieve</a:t>
            </a:r>
            <a:r>
              <a:rPr lang="en-US" altLang="pl-PL" sz="4800"/>
              <a:t> </a:t>
            </a:r>
          </a:p>
        </p:txBody>
      </p:sp>
      <p:sp>
        <p:nvSpPr>
          <p:cNvPr id="156675" name="Line 3"/>
          <p:cNvSpPr>
            <a:spLocks noChangeShapeType="1"/>
          </p:cNvSpPr>
          <p:nvPr/>
        </p:nvSpPr>
        <p:spPr bwMode="auto">
          <a:xfrm>
            <a:off x="4357688" y="4268788"/>
            <a:ext cx="1622425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1317625" y="2133600"/>
            <a:ext cx="3040063" cy="3659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1419225" y="2362200"/>
            <a:ext cx="2836863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/>
              <a:t>Matlab program</a:t>
            </a:r>
          </a:p>
        </p:txBody>
      </p:sp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5980113" y="2133600"/>
            <a:ext cx="3040062" cy="3659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6683" name="AutoShape 11"/>
          <p:cNvSpPr>
            <a:spLocks noChangeArrowheads="1"/>
          </p:cNvSpPr>
          <p:nvPr/>
        </p:nvSpPr>
        <p:spPr bwMode="auto">
          <a:xfrm>
            <a:off x="6181725" y="3048000"/>
            <a:ext cx="2635250" cy="2592388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6081713" y="2362200"/>
            <a:ext cx="2836862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/>
              <a:t>EPICS server</a:t>
            </a:r>
          </a:p>
        </p:txBody>
      </p:sp>
      <p:sp>
        <p:nvSpPr>
          <p:cNvPr id="156685" name="AutoShape 13"/>
          <p:cNvSpPr>
            <a:spLocks noChangeArrowheads="1"/>
          </p:cNvSpPr>
          <p:nvPr/>
        </p:nvSpPr>
        <p:spPr bwMode="auto">
          <a:xfrm>
            <a:off x="6283325" y="4725988"/>
            <a:ext cx="2432050" cy="304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Chan. “Ch:OUT1”</a:t>
            </a:r>
          </a:p>
        </p:txBody>
      </p:sp>
      <p:sp>
        <p:nvSpPr>
          <p:cNvPr id="156686" name="AutoShape 14"/>
          <p:cNvSpPr>
            <a:spLocks noChangeArrowheads="1"/>
          </p:cNvSpPr>
          <p:nvPr/>
        </p:nvSpPr>
        <p:spPr bwMode="auto">
          <a:xfrm>
            <a:off x="6283325" y="5106988"/>
            <a:ext cx="2432050" cy="304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Chan. “Ch:OUT2”</a:t>
            </a:r>
          </a:p>
        </p:txBody>
      </p:sp>
      <p:sp>
        <p:nvSpPr>
          <p:cNvPr id="156687" name="Oval 15"/>
          <p:cNvSpPr>
            <a:spLocks noChangeArrowheads="1"/>
          </p:cNvSpPr>
          <p:nvPr/>
        </p:nvSpPr>
        <p:spPr bwMode="auto">
          <a:xfrm>
            <a:off x="9931400" y="3228975"/>
            <a:ext cx="1825625" cy="7635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 sz="2400"/>
              <a:t>Sensors</a:t>
            </a:r>
          </a:p>
        </p:txBody>
      </p:sp>
      <p:sp>
        <p:nvSpPr>
          <p:cNvPr id="156688" name="Oval 16"/>
          <p:cNvSpPr>
            <a:spLocks noChangeArrowheads="1"/>
          </p:cNvSpPr>
          <p:nvPr/>
        </p:nvSpPr>
        <p:spPr bwMode="auto">
          <a:xfrm>
            <a:off x="9931400" y="4678363"/>
            <a:ext cx="1825625" cy="762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 sz="2400"/>
              <a:t>Actuators</a:t>
            </a:r>
          </a:p>
        </p:txBody>
      </p:sp>
      <p:sp>
        <p:nvSpPr>
          <p:cNvPr id="156689" name="Line 17"/>
          <p:cNvSpPr>
            <a:spLocks noChangeShapeType="1"/>
          </p:cNvSpPr>
          <p:nvPr/>
        </p:nvSpPr>
        <p:spPr bwMode="auto">
          <a:xfrm flipH="1">
            <a:off x="9020175" y="3611563"/>
            <a:ext cx="911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6690" name="Line 18"/>
          <p:cNvSpPr>
            <a:spLocks noChangeShapeType="1"/>
          </p:cNvSpPr>
          <p:nvPr/>
        </p:nvSpPr>
        <p:spPr bwMode="auto">
          <a:xfrm flipH="1">
            <a:off x="9020175" y="5068888"/>
            <a:ext cx="911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56694" name="AutoShape 22"/>
          <p:cNvSpPr>
            <a:spLocks noChangeArrowheads="1"/>
          </p:cNvSpPr>
          <p:nvPr/>
        </p:nvSpPr>
        <p:spPr bwMode="auto">
          <a:xfrm>
            <a:off x="6283325" y="3276600"/>
            <a:ext cx="2432050" cy="306388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Channel “Ch:IN1”</a:t>
            </a:r>
          </a:p>
        </p:txBody>
      </p:sp>
      <p:sp>
        <p:nvSpPr>
          <p:cNvPr id="156695" name="AutoShape 23"/>
          <p:cNvSpPr>
            <a:spLocks noChangeArrowheads="1"/>
          </p:cNvSpPr>
          <p:nvPr/>
        </p:nvSpPr>
        <p:spPr bwMode="auto">
          <a:xfrm>
            <a:off x="6283325" y="3659188"/>
            <a:ext cx="2432050" cy="3048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Channel “Ch:IN2”</a:t>
            </a:r>
          </a:p>
        </p:txBody>
      </p:sp>
      <p:grpSp>
        <p:nvGrpSpPr>
          <p:cNvPr id="156702" name="Group 30"/>
          <p:cNvGrpSpPr>
            <a:grpSpLocks/>
          </p:cNvGrpSpPr>
          <p:nvPr/>
        </p:nvGrpSpPr>
        <p:grpSpPr bwMode="auto">
          <a:xfrm>
            <a:off x="1520825" y="2971800"/>
            <a:ext cx="2635250" cy="2668588"/>
            <a:chOff x="720" y="1872"/>
            <a:chExt cx="1248" cy="1680"/>
          </a:xfrm>
        </p:grpSpPr>
        <p:sp>
          <p:nvSpPr>
            <p:cNvPr id="156678" name="AutoShape 6"/>
            <p:cNvSpPr>
              <a:spLocks noChangeArrowheads="1"/>
            </p:cNvSpPr>
            <p:nvPr/>
          </p:nvSpPr>
          <p:spPr bwMode="auto">
            <a:xfrm>
              <a:off x="720" y="1872"/>
              <a:ext cx="1248" cy="1680"/>
            </a:xfrm>
            <a:prstGeom prst="flowChartAlternateProcess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  <p:sp>
          <p:nvSpPr>
            <p:cNvPr id="156679" name="AutoShape 7"/>
            <p:cNvSpPr>
              <a:spLocks noChangeArrowheads="1"/>
            </p:cNvSpPr>
            <p:nvPr/>
          </p:nvSpPr>
          <p:spPr bwMode="auto">
            <a:xfrm>
              <a:off x="768" y="2544"/>
              <a:ext cx="1152" cy="336"/>
            </a:xfrm>
            <a:prstGeom prst="flowChartAlternateProcess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Algorithm</a:t>
              </a:r>
            </a:p>
          </p:txBody>
        </p:sp>
        <p:sp>
          <p:nvSpPr>
            <p:cNvPr id="156680" name="AutoShape 8"/>
            <p:cNvSpPr>
              <a:spLocks noChangeArrowheads="1"/>
            </p:cNvSpPr>
            <p:nvPr/>
          </p:nvSpPr>
          <p:spPr bwMode="auto">
            <a:xfrm>
              <a:off x="768" y="1968"/>
              <a:ext cx="1152" cy="192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caget “Ch:IN1”</a:t>
              </a:r>
            </a:p>
          </p:txBody>
        </p:sp>
        <p:sp>
          <p:nvSpPr>
            <p:cNvPr id="156681" name="AutoShape 9"/>
            <p:cNvSpPr>
              <a:spLocks noChangeArrowheads="1"/>
            </p:cNvSpPr>
            <p:nvPr/>
          </p:nvSpPr>
          <p:spPr bwMode="auto">
            <a:xfrm>
              <a:off x="768" y="2208"/>
              <a:ext cx="1152" cy="192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caget “Ch:IN2”</a:t>
              </a:r>
            </a:p>
          </p:txBody>
        </p:sp>
        <p:sp>
          <p:nvSpPr>
            <p:cNvPr id="156699" name="AutoShape 27"/>
            <p:cNvSpPr>
              <a:spLocks noChangeArrowheads="1"/>
            </p:cNvSpPr>
            <p:nvPr/>
          </p:nvSpPr>
          <p:spPr bwMode="auto">
            <a:xfrm>
              <a:off x="768" y="3024"/>
              <a:ext cx="1152" cy="192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caput “Ch:OUT1”</a:t>
              </a:r>
            </a:p>
          </p:txBody>
        </p:sp>
        <p:sp>
          <p:nvSpPr>
            <p:cNvPr id="156700" name="AutoShape 28"/>
            <p:cNvSpPr>
              <a:spLocks noChangeArrowheads="1"/>
            </p:cNvSpPr>
            <p:nvPr/>
          </p:nvSpPr>
          <p:spPr bwMode="auto">
            <a:xfrm>
              <a:off x="768" y="3264"/>
              <a:ext cx="1152" cy="192"/>
            </a:xfrm>
            <a:prstGeom prst="flowChartAlternateProcess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08686" tIns="54343" rIns="108686" bIns="54343" anchor="ctr"/>
            <a:lstStyle>
              <a:lvl1pPr defTabSz="1087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542925" defTabSz="1087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087438" defTabSz="1087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30363" defTabSz="1087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173288" defTabSz="1087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6304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30876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5448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4002088" defTabSz="1087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pl-PL"/>
                <a:t>caput “Ch:OUT2”</a:t>
              </a:r>
            </a:p>
          </p:txBody>
        </p:sp>
      </p:grpSp>
      <p:sp>
        <p:nvSpPr>
          <p:cNvPr id="156703" name="AutoShape 31"/>
          <p:cNvSpPr>
            <a:spLocks noChangeArrowheads="1"/>
          </p:cNvSpPr>
          <p:nvPr/>
        </p:nvSpPr>
        <p:spPr bwMode="auto">
          <a:xfrm>
            <a:off x="6283325" y="4040188"/>
            <a:ext cx="2432050" cy="533400"/>
          </a:xfrm>
          <a:prstGeom prst="flowChartAlternateProcess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/>
              <a:t>Matlab Algorithm</a:t>
            </a:r>
          </a:p>
        </p:txBody>
      </p:sp>
      <p:sp>
        <p:nvSpPr>
          <p:cNvPr id="156704" name="Text Box 32"/>
          <p:cNvSpPr txBox="1">
            <a:spLocks noChangeArrowheads="1"/>
          </p:cNvSpPr>
          <p:nvPr/>
        </p:nvSpPr>
        <p:spPr bwMode="auto">
          <a:xfrm>
            <a:off x="4560888" y="4283075"/>
            <a:ext cx="1419225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>
                <a:solidFill>
                  <a:srgbClr val="0033CC"/>
                </a:solidFill>
              </a:rPr>
              <a:t>Internet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375 2.22222E-6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0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1567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56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567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6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/>
      <p:bldP spid="156675" grpId="0" animBg="1"/>
      <p:bldP spid="156676" grpId="0" animBg="1"/>
      <p:bldP spid="156677" grpId="0"/>
      <p:bldP spid="156703" grpId="1" animBg="1"/>
      <p:bldP spid="156704" grpId="0"/>
      <p:bldP spid="15670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838200"/>
            <a:ext cx="11350625" cy="685800"/>
          </a:xfrm>
        </p:spPr>
        <p:txBody>
          <a:bodyPr/>
          <a:lstStyle/>
          <a:p>
            <a:r>
              <a:rPr lang="en-US" altLang="pl-PL" sz="4300"/>
              <a:t>Main idea is to:</a:t>
            </a:r>
            <a:r>
              <a:rPr lang="en-US" altLang="pl-PL" sz="4800"/>
              <a:t> </a:t>
            </a: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811213" y="2636838"/>
            <a:ext cx="10236200" cy="184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make use of EPICS aSub (formerly GenSub) record with the original MATLAB program converted to “c” code.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7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/>
      <p:bldP spid="1577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1317625" y="1066800"/>
            <a:ext cx="10033000" cy="300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The aSub  Record is a custom record, which requires for operations a user defined function. The function acts on data coming from Inputs links and places calculation results into output links. </a:t>
            </a:r>
          </a:p>
        </p:txBody>
      </p:sp>
      <p:sp>
        <p:nvSpPr>
          <p:cNvPr id="158726" name="AutoShape 6"/>
          <p:cNvSpPr>
            <a:spLocks noChangeArrowheads="1"/>
          </p:cNvSpPr>
          <p:nvPr/>
        </p:nvSpPr>
        <p:spPr bwMode="auto">
          <a:xfrm>
            <a:off x="4965700" y="4878388"/>
            <a:ext cx="4054475" cy="838200"/>
          </a:xfrm>
          <a:prstGeom prst="flowChartAlternateProcess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8686" tIns="54343" rIns="108686" bIns="54343" anchor="ctr"/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pl-PL" sz="2400" b="1"/>
              <a:t>User defined Function</a:t>
            </a:r>
          </a:p>
        </p:txBody>
      </p:sp>
      <p:sp>
        <p:nvSpPr>
          <p:cNvPr id="158727" name="AutoShape 7"/>
          <p:cNvSpPr>
            <a:spLocks noChangeArrowheads="1"/>
          </p:cNvSpPr>
          <p:nvPr/>
        </p:nvSpPr>
        <p:spPr bwMode="auto">
          <a:xfrm>
            <a:off x="5168900" y="4421188"/>
            <a:ext cx="404813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28" name="AutoShape 8"/>
          <p:cNvSpPr>
            <a:spLocks noChangeArrowheads="1"/>
          </p:cNvSpPr>
          <p:nvPr/>
        </p:nvSpPr>
        <p:spPr bwMode="auto">
          <a:xfrm>
            <a:off x="5573713" y="4421188"/>
            <a:ext cx="406400" cy="457200"/>
          </a:xfrm>
          <a:prstGeom prst="downArrow">
            <a:avLst>
              <a:gd name="adj1" fmla="val 50000"/>
              <a:gd name="adj2" fmla="val 2812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29" name="AutoShape 9"/>
          <p:cNvSpPr>
            <a:spLocks noChangeArrowheads="1"/>
          </p:cNvSpPr>
          <p:nvPr/>
        </p:nvSpPr>
        <p:spPr bwMode="auto">
          <a:xfrm>
            <a:off x="5980113" y="4421188"/>
            <a:ext cx="404812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30" name="AutoShape 10"/>
          <p:cNvSpPr>
            <a:spLocks noChangeArrowheads="1"/>
          </p:cNvSpPr>
          <p:nvPr/>
        </p:nvSpPr>
        <p:spPr bwMode="auto">
          <a:xfrm>
            <a:off x="6384925" y="4421188"/>
            <a:ext cx="404813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31" name="AutoShape 11"/>
          <p:cNvSpPr>
            <a:spLocks noChangeArrowheads="1"/>
          </p:cNvSpPr>
          <p:nvPr/>
        </p:nvSpPr>
        <p:spPr bwMode="auto">
          <a:xfrm>
            <a:off x="6789738" y="4421188"/>
            <a:ext cx="406400" cy="457200"/>
          </a:xfrm>
          <a:prstGeom prst="downArrow">
            <a:avLst>
              <a:gd name="adj1" fmla="val 50000"/>
              <a:gd name="adj2" fmla="val 2812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32" name="AutoShape 12"/>
          <p:cNvSpPr>
            <a:spLocks noChangeArrowheads="1"/>
          </p:cNvSpPr>
          <p:nvPr/>
        </p:nvSpPr>
        <p:spPr bwMode="auto">
          <a:xfrm>
            <a:off x="7196138" y="4421188"/>
            <a:ext cx="404812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33" name="AutoShape 13"/>
          <p:cNvSpPr>
            <a:spLocks noChangeArrowheads="1"/>
          </p:cNvSpPr>
          <p:nvPr/>
        </p:nvSpPr>
        <p:spPr bwMode="auto">
          <a:xfrm>
            <a:off x="7600950" y="4421188"/>
            <a:ext cx="404813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34" name="AutoShape 14"/>
          <p:cNvSpPr>
            <a:spLocks noChangeArrowheads="1"/>
          </p:cNvSpPr>
          <p:nvPr/>
        </p:nvSpPr>
        <p:spPr bwMode="auto">
          <a:xfrm>
            <a:off x="8005763" y="4421188"/>
            <a:ext cx="406400" cy="457200"/>
          </a:xfrm>
          <a:prstGeom prst="downArrow">
            <a:avLst>
              <a:gd name="adj1" fmla="val 50000"/>
              <a:gd name="adj2" fmla="val 2812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35" name="AutoShape 15"/>
          <p:cNvSpPr>
            <a:spLocks noChangeArrowheads="1"/>
          </p:cNvSpPr>
          <p:nvPr/>
        </p:nvSpPr>
        <p:spPr bwMode="auto">
          <a:xfrm>
            <a:off x="8412163" y="4421188"/>
            <a:ext cx="404812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36" name="AutoShape 16"/>
          <p:cNvSpPr>
            <a:spLocks noChangeArrowheads="1"/>
          </p:cNvSpPr>
          <p:nvPr/>
        </p:nvSpPr>
        <p:spPr bwMode="auto">
          <a:xfrm>
            <a:off x="5168900" y="5716588"/>
            <a:ext cx="404813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37" name="AutoShape 17"/>
          <p:cNvSpPr>
            <a:spLocks noChangeArrowheads="1"/>
          </p:cNvSpPr>
          <p:nvPr/>
        </p:nvSpPr>
        <p:spPr bwMode="auto">
          <a:xfrm>
            <a:off x="5573713" y="5716588"/>
            <a:ext cx="406400" cy="457200"/>
          </a:xfrm>
          <a:prstGeom prst="downArrow">
            <a:avLst>
              <a:gd name="adj1" fmla="val 50000"/>
              <a:gd name="adj2" fmla="val 2812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38" name="AutoShape 18"/>
          <p:cNvSpPr>
            <a:spLocks noChangeArrowheads="1"/>
          </p:cNvSpPr>
          <p:nvPr/>
        </p:nvSpPr>
        <p:spPr bwMode="auto">
          <a:xfrm>
            <a:off x="5980113" y="5716588"/>
            <a:ext cx="404812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39" name="AutoShape 19"/>
          <p:cNvSpPr>
            <a:spLocks noChangeArrowheads="1"/>
          </p:cNvSpPr>
          <p:nvPr/>
        </p:nvSpPr>
        <p:spPr bwMode="auto">
          <a:xfrm>
            <a:off x="6384925" y="5716588"/>
            <a:ext cx="404813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40" name="AutoShape 20"/>
          <p:cNvSpPr>
            <a:spLocks noChangeArrowheads="1"/>
          </p:cNvSpPr>
          <p:nvPr/>
        </p:nvSpPr>
        <p:spPr bwMode="auto">
          <a:xfrm>
            <a:off x="6789738" y="5716588"/>
            <a:ext cx="406400" cy="457200"/>
          </a:xfrm>
          <a:prstGeom prst="downArrow">
            <a:avLst>
              <a:gd name="adj1" fmla="val 50000"/>
              <a:gd name="adj2" fmla="val 2812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41" name="AutoShape 21"/>
          <p:cNvSpPr>
            <a:spLocks noChangeArrowheads="1"/>
          </p:cNvSpPr>
          <p:nvPr/>
        </p:nvSpPr>
        <p:spPr bwMode="auto">
          <a:xfrm>
            <a:off x="7196138" y="5716588"/>
            <a:ext cx="404812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42" name="AutoShape 22"/>
          <p:cNvSpPr>
            <a:spLocks noChangeArrowheads="1"/>
          </p:cNvSpPr>
          <p:nvPr/>
        </p:nvSpPr>
        <p:spPr bwMode="auto">
          <a:xfrm>
            <a:off x="7600950" y="5716588"/>
            <a:ext cx="404813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43" name="AutoShape 23"/>
          <p:cNvSpPr>
            <a:spLocks noChangeArrowheads="1"/>
          </p:cNvSpPr>
          <p:nvPr/>
        </p:nvSpPr>
        <p:spPr bwMode="auto">
          <a:xfrm>
            <a:off x="8005763" y="5716588"/>
            <a:ext cx="406400" cy="457200"/>
          </a:xfrm>
          <a:prstGeom prst="downArrow">
            <a:avLst>
              <a:gd name="adj1" fmla="val 50000"/>
              <a:gd name="adj2" fmla="val 2812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44" name="AutoShape 24"/>
          <p:cNvSpPr>
            <a:spLocks noChangeArrowheads="1"/>
          </p:cNvSpPr>
          <p:nvPr/>
        </p:nvSpPr>
        <p:spPr bwMode="auto">
          <a:xfrm>
            <a:off x="8412163" y="5716588"/>
            <a:ext cx="404812" cy="457200"/>
          </a:xfrm>
          <a:prstGeom prst="downArrow">
            <a:avLst>
              <a:gd name="adj1" fmla="val 50000"/>
              <a:gd name="adj2" fmla="val 28235"/>
            </a:avLst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58745" name="Text Box 25"/>
          <p:cNvSpPr txBox="1">
            <a:spLocks noChangeArrowheads="1"/>
          </p:cNvSpPr>
          <p:nvPr/>
        </p:nvSpPr>
        <p:spPr bwMode="auto">
          <a:xfrm>
            <a:off x="1722438" y="5411788"/>
            <a:ext cx="28384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2900" b="1">
                <a:solidFill>
                  <a:srgbClr val="0000FF"/>
                </a:solidFill>
              </a:rPr>
              <a:t>aSub record</a:t>
            </a:r>
          </a:p>
        </p:txBody>
      </p:sp>
      <p:sp>
        <p:nvSpPr>
          <p:cNvPr id="158746" name="Text Box 26"/>
          <p:cNvSpPr txBox="1">
            <a:spLocks noChangeArrowheads="1"/>
          </p:cNvSpPr>
          <p:nvPr/>
        </p:nvSpPr>
        <p:spPr bwMode="auto">
          <a:xfrm>
            <a:off x="5776913" y="3963988"/>
            <a:ext cx="23304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 sz="2900" b="1">
                <a:solidFill>
                  <a:srgbClr val="CC0000"/>
                </a:solidFill>
              </a:rPr>
              <a:t>Input links</a:t>
            </a:r>
          </a:p>
        </p:txBody>
      </p:sp>
      <p:sp>
        <p:nvSpPr>
          <p:cNvPr id="158747" name="Text Box 27"/>
          <p:cNvSpPr txBox="1">
            <a:spLocks noChangeArrowheads="1"/>
          </p:cNvSpPr>
          <p:nvPr/>
        </p:nvSpPr>
        <p:spPr bwMode="auto">
          <a:xfrm>
            <a:off x="5675313" y="6097588"/>
            <a:ext cx="26352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pl-PL" sz="2900" b="1">
                <a:solidFill>
                  <a:srgbClr val="CC0000"/>
                </a:solidFill>
              </a:rPr>
              <a:t>Output links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58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58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58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8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587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587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58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58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587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587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8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58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58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58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58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58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58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158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58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58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58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58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4" grpId="0"/>
      <p:bldP spid="158726" grpId="0" animBg="1"/>
      <p:bldP spid="158727" grpId="0" animBg="1"/>
      <p:bldP spid="158728" grpId="0" animBg="1"/>
      <p:bldP spid="158729" grpId="0" animBg="1"/>
      <p:bldP spid="158730" grpId="0" animBg="1"/>
      <p:bldP spid="158731" grpId="0" animBg="1"/>
      <p:bldP spid="158732" grpId="0" animBg="1"/>
      <p:bldP spid="158733" grpId="0" animBg="1"/>
      <p:bldP spid="158734" grpId="0" animBg="1"/>
      <p:bldP spid="158735" grpId="0" animBg="1"/>
      <p:bldP spid="158736" grpId="0" animBg="1"/>
      <p:bldP spid="158737" grpId="0" animBg="1"/>
      <p:bldP spid="158738" grpId="0" animBg="1"/>
      <p:bldP spid="158739" grpId="0" animBg="1"/>
      <p:bldP spid="158740" grpId="0" animBg="1"/>
      <p:bldP spid="158741" grpId="0" animBg="1"/>
      <p:bldP spid="158742" grpId="0" animBg="1"/>
      <p:bldP spid="158743" grpId="0" animBg="1"/>
      <p:bldP spid="158744" grpId="0" animBg="1"/>
      <p:bldP spid="158745" grpId="0"/>
      <p:bldP spid="158746" grpId="0"/>
      <p:bldP spid="1587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/>
          <p:cNvSpPr txBox="1">
            <a:spLocks noChangeArrowheads="1"/>
          </p:cNvSpPr>
          <p:nvPr/>
        </p:nvSpPr>
        <p:spPr bwMode="auto">
          <a:xfrm>
            <a:off x="1317625" y="1066800"/>
            <a:ext cx="1003300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To realize the idea, an automatic</a:t>
            </a:r>
            <a:br>
              <a:rPr lang="en-US" altLang="pl-PL" sz="3800"/>
            </a:br>
            <a:r>
              <a:rPr lang="en-US" altLang="pl-PL" sz="3800"/>
              <a:t>procedure was developed.</a:t>
            </a:r>
          </a:p>
        </p:txBody>
      </p:sp>
      <p:sp>
        <p:nvSpPr>
          <p:cNvPr id="159769" name="Text Box 25"/>
          <p:cNvSpPr txBox="1">
            <a:spLocks noChangeArrowheads="1"/>
          </p:cNvSpPr>
          <p:nvPr/>
        </p:nvSpPr>
        <p:spPr bwMode="auto">
          <a:xfrm>
            <a:off x="1012825" y="2514600"/>
            <a:ext cx="10337800" cy="329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The procedure is implemented in 3 steps: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pl-PL" sz="3800"/>
              <a:t>MATLAB program pre-processing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pl-PL" sz="3800"/>
              <a:t>MATLAB program to “C” code conversion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pl-PL" sz="3800"/>
              <a:t>“C”  code post-processing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9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/>
      <p:bldP spid="1597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11045825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marL="407988" indent="-407988"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950913" indent="-407988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493838" indent="-406400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2038350" indent="-407988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581275" indent="-4079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30384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4956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9528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410075" indent="-4079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/>
              <a:t>1. MATLAB program pre-processing:</a:t>
            </a:r>
          </a:p>
        </p:txBody>
      </p:sp>
      <p:sp>
        <p:nvSpPr>
          <p:cNvPr id="164867" name="Text Box 3"/>
          <p:cNvSpPr txBox="1">
            <a:spLocks noChangeArrowheads="1"/>
          </p:cNvSpPr>
          <p:nvPr/>
        </p:nvSpPr>
        <p:spPr bwMode="auto">
          <a:xfrm>
            <a:off x="304800" y="1981200"/>
            <a:ext cx="11452225" cy="184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pl-PL" sz="3800"/>
              <a:t>  Analyses the MATLAB program and extracts the names of all EPICS channels used by </a:t>
            </a:r>
            <a:r>
              <a:rPr lang="en-US" altLang="pl-PL" sz="3800" b="1"/>
              <a:t>caget</a:t>
            </a:r>
            <a:r>
              <a:rPr lang="en-US" altLang="pl-PL" sz="3800"/>
              <a:t> and </a:t>
            </a:r>
            <a:r>
              <a:rPr lang="en-US" altLang="pl-PL" sz="3800" b="1"/>
              <a:t>caput</a:t>
            </a:r>
            <a:r>
              <a:rPr lang="en-US" altLang="pl-PL" sz="3800"/>
              <a:t> function calls.</a:t>
            </a:r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404813" y="3917950"/>
            <a:ext cx="4662487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caget Inputs:</a:t>
            </a:r>
          </a:p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Ch:IN1</a:t>
            </a:r>
            <a:b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Ch:IN2</a:t>
            </a: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6789738" y="3917950"/>
            <a:ext cx="5067300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8686" tIns="54343" rIns="108686" bIns="54343">
            <a:spAutoFit/>
          </a:bodyPr>
          <a:lstStyle>
            <a:lvl1pPr defTabSz="1087438">
              <a:defRPr>
                <a:solidFill>
                  <a:schemeClr val="tx1"/>
                </a:solidFill>
                <a:latin typeface="Arial" charset="0"/>
              </a:defRPr>
            </a:lvl1pPr>
            <a:lvl2pPr marL="542925" defTabSz="1087438">
              <a:defRPr>
                <a:solidFill>
                  <a:schemeClr val="tx1"/>
                </a:solidFill>
                <a:latin typeface="Arial" charset="0"/>
              </a:defRPr>
            </a:lvl2pPr>
            <a:lvl3pPr marL="1087438" defTabSz="1087438">
              <a:defRPr>
                <a:solidFill>
                  <a:schemeClr val="tx1"/>
                </a:solidFill>
                <a:latin typeface="Arial" charset="0"/>
              </a:defRPr>
            </a:lvl3pPr>
            <a:lvl4pPr marL="1630363" defTabSz="1087438">
              <a:defRPr>
                <a:solidFill>
                  <a:schemeClr val="tx1"/>
                </a:solidFill>
                <a:latin typeface="Arial" charset="0"/>
              </a:defRPr>
            </a:lvl4pPr>
            <a:lvl5pPr marL="2173288" defTabSz="1087438">
              <a:defRPr>
                <a:solidFill>
                  <a:schemeClr val="tx1"/>
                </a:solidFill>
                <a:latin typeface="Arial" charset="0"/>
              </a:defRPr>
            </a:lvl5pPr>
            <a:lvl6pPr marL="26304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76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48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2088" defTabSz="1087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caput Outputs:</a:t>
            </a:r>
          </a:p>
          <a:p>
            <a:pPr>
              <a:spcBef>
                <a:spcPct val="50000"/>
              </a:spcBef>
            </a:pP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Ch:OUT1</a:t>
            </a:r>
            <a:b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</a:br>
            <a:r>
              <a:rPr lang="en-US" altLang="pl-PL" sz="3800" b="1">
                <a:solidFill>
                  <a:srgbClr val="0033CC"/>
                </a:solidFill>
                <a:latin typeface="Courier New" pitchFamily="49" charset="0"/>
              </a:rPr>
              <a:t>Ch:OUT2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6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4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4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/>
      <p:bldP spid="164867" grpId="0"/>
      <p:bldP spid="164868" grpId="1"/>
      <p:bldP spid="164869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87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87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W_Public_widescreen">
  <a:themeElements>
    <a:clrScheme name="MW_Public_widescreen 1">
      <a:dk1>
        <a:srgbClr val="000000"/>
      </a:dk1>
      <a:lt1>
        <a:srgbClr val="FFFFFF"/>
      </a:lt1>
      <a:dk2>
        <a:srgbClr val="125687"/>
      </a:dk2>
      <a:lt2>
        <a:srgbClr val="EEECE1"/>
      </a:lt2>
      <a:accent1>
        <a:srgbClr val="95B3D7"/>
      </a:accent1>
      <a:accent2>
        <a:srgbClr val="781414"/>
      </a:accent2>
      <a:accent3>
        <a:srgbClr val="FFFFFF"/>
      </a:accent3>
      <a:accent4>
        <a:srgbClr val="000000"/>
      </a:accent4>
      <a:accent5>
        <a:srgbClr val="C8D6E8"/>
      </a:accent5>
      <a:accent6>
        <a:srgbClr val="6C1111"/>
      </a:accent6>
      <a:hlink>
        <a:srgbClr val="0000FF"/>
      </a:hlink>
      <a:folHlink>
        <a:srgbClr val="800080"/>
      </a:folHlink>
    </a:clrScheme>
    <a:fontScheme name="MW_Public_widescree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87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87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W_Public_widescreen 1">
        <a:dk1>
          <a:srgbClr val="000000"/>
        </a:dk1>
        <a:lt1>
          <a:srgbClr val="FFFFFF"/>
        </a:lt1>
        <a:dk2>
          <a:srgbClr val="125687"/>
        </a:dk2>
        <a:lt2>
          <a:srgbClr val="EEECE1"/>
        </a:lt2>
        <a:accent1>
          <a:srgbClr val="95B3D7"/>
        </a:accent1>
        <a:accent2>
          <a:srgbClr val="781414"/>
        </a:accent2>
        <a:accent3>
          <a:srgbClr val="FFFFFF"/>
        </a:accent3>
        <a:accent4>
          <a:srgbClr val="000000"/>
        </a:accent4>
        <a:accent5>
          <a:srgbClr val="C8D6E8"/>
        </a:accent5>
        <a:accent6>
          <a:srgbClr val="6C1111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W_Public_widescreen">
  <a:themeElements>
    <a:clrScheme name="1_MW_Public_widescreen 1">
      <a:dk1>
        <a:srgbClr val="000000"/>
      </a:dk1>
      <a:lt1>
        <a:srgbClr val="FFFFFF"/>
      </a:lt1>
      <a:dk2>
        <a:srgbClr val="125687"/>
      </a:dk2>
      <a:lt2>
        <a:srgbClr val="EEECE1"/>
      </a:lt2>
      <a:accent1>
        <a:srgbClr val="95B3D7"/>
      </a:accent1>
      <a:accent2>
        <a:srgbClr val="781414"/>
      </a:accent2>
      <a:accent3>
        <a:srgbClr val="FFFFFF"/>
      </a:accent3>
      <a:accent4>
        <a:srgbClr val="000000"/>
      </a:accent4>
      <a:accent5>
        <a:srgbClr val="C8D6E8"/>
      </a:accent5>
      <a:accent6>
        <a:srgbClr val="6C1111"/>
      </a:accent6>
      <a:hlink>
        <a:srgbClr val="0000FF"/>
      </a:hlink>
      <a:folHlink>
        <a:srgbClr val="800080"/>
      </a:folHlink>
    </a:clrScheme>
    <a:fontScheme name="1_MW_Public_widescree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87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87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l-PL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MW_Public_widescreen 1">
        <a:dk1>
          <a:srgbClr val="000000"/>
        </a:dk1>
        <a:lt1>
          <a:srgbClr val="FFFFFF"/>
        </a:lt1>
        <a:dk2>
          <a:srgbClr val="125687"/>
        </a:dk2>
        <a:lt2>
          <a:srgbClr val="EEECE1"/>
        </a:lt2>
        <a:accent1>
          <a:srgbClr val="95B3D7"/>
        </a:accent1>
        <a:accent2>
          <a:srgbClr val="781414"/>
        </a:accent2>
        <a:accent3>
          <a:srgbClr val="FFFFFF"/>
        </a:accent3>
        <a:accent4>
          <a:srgbClr val="000000"/>
        </a:accent4>
        <a:accent5>
          <a:srgbClr val="C8D6E8"/>
        </a:accent5>
        <a:accent6>
          <a:srgbClr val="6C1111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3353</TotalTime>
  <Words>744</Words>
  <Application>Microsoft Office PowerPoint</Application>
  <PresentationFormat>Anpassad</PresentationFormat>
  <Paragraphs>149</Paragraphs>
  <Slides>24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24</vt:i4>
      </vt:variant>
    </vt:vector>
  </HeadingPairs>
  <TitlesOfParts>
    <vt:vector size="32" baseType="lpstr">
      <vt:lpstr>Arial</vt:lpstr>
      <vt:lpstr>Arial Narrow</vt:lpstr>
      <vt:lpstr>Courier New</vt:lpstr>
      <vt:lpstr>Times New Roman</vt:lpstr>
      <vt:lpstr>Wingdings</vt:lpstr>
      <vt:lpstr>Default Design</vt:lpstr>
      <vt:lpstr>MW_Public_widescreen</vt:lpstr>
      <vt:lpstr>1_MW_Public_widescreen</vt:lpstr>
      <vt:lpstr>Embedding Matlab Codes into the EPICS server   </vt:lpstr>
      <vt:lpstr>PowerPoint-presentation</vt:lpstr>
      <vt:lpstr>Close loop control in EPICS env. </vt:lpstr>
      <vt:lpstr>Typical use of Matlab in EPICS env. </vt:lpstr>
      <vt:lpstr>Goal to achieve </vt:lpstr>
      <vt:lpstr>Main idea is to: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APS, ANL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Octave core mathematical capabilities within EPICS ioc</dc:title>
  <dc:creator>mdach</dc:creator>
  <cp:lastModifiedBy>Hörsal2</cp:lastModifiedBy>
  <cp:revision>127</cp:revision>
  <dcterms:created xsi:type="dcterms:W3CDTF">2006-10-31T22:10:26Z</dcterms:created>
  <dcterms:modified xsi:type="dcterms:W3CDTF">2016-05-26T10:22:56Z</dcterms:modified>
</cp:coreProperties>
</file>