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69" r:id="rId2"/>
    <p:sldId id="275" r:id="rId3"/>
    <p:sldId id="293" r:id="rId4"/>
    <p:sldId id="294" r:id="rId5"/>
    <p:sldId id="276" r:id="rId6"/>
    <p:sldId id="299" r:id="rId7"/>
    <p:sldId id="301" r:id="rId8"/>
    <p:sldId id="302" r:id="rId9"/>
    <p:sldId id="324" r:id="rId10"/>
    <p:sldId id="325" r:id="rId11"/>
    <p:sldId id="300" r:id="rId12"/>
    <p:sldId id="280" r:id="rId13"/>
    <p:sldId id="289" r:id="rId14"/>
    <p:sldId id="306" r:id="rId15"/>
    <p:sldId id="307" r:id="rId16"/>
    <p:sldId id="308" r:id="rId17"/>
    <p:sldId id="309" r:id="rId18"/>
    <p:sldId id="310" r:id="rId19"/>
    <p:sldId id="311" r:id="rId20"/>
    <p:sldId id="321" r:id="rId21"/>
    <p:sldId id="312" r:id="rId22"/>
    <p:sldId id="313" r:id="rId23"/>
    <p:sldId id="322" r:id="rId24"/>
    <p:sldId id="316" r:id="rId25"/>
    <p:sldId id="314" r:id="rId26"/>
    <p:sldId id="305" r:id="rId27"/>
    <p:sldId id="317" r:id="rId28"/>
    <p:sldId id="296" r:id="rId29"/>
    <p:sldId id="290" r:id="rId30"/>
    <p:sldId id="318" r:id="rId31"/>
    <p:sldId id="319" r:id="rId32"/>
  </p:sldIdLst>
  <p:sldSz cx="9144000" cy="6858000" type="screen4x3"/>
  <p:notesSz cx="6858000" cy="9144000"/>
  <p:custDataLst>
    <p:tags r:id="rId3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6">
          <p15:clr>
            <a:srgbClr val="A4A3A4"/>
          </p15:clr>
        </p15:guide>
        <p15:guide id="2" orient="horz" pos="1294">
          <p15:clr>
            <a:srgbClr val="A4A3A4"/>
          </p15:clr>
        </p15:guide>
        <p15:guide id="3" orient="horz" pos="3745">
          <p15:clr>
            <a:srgbClr val="A4A3A4"/>
          </p15:clr>
        </p15:guide>
        <p15:guide id="4" orient="horz" pos="3980">
          <p15:clr>
            <a:srgbClr val="A4A3A4"/>
          </p15:clr>
        </p15:guide>
        <p15:guide id="5" orient="horz" pos="1052">
          <p15:clr>
            <a:srgbClr val="A4A3A4"/>
          </p15:clr>
        </p15:guide>
        <p15:guide id="6" orient="horz" pos="1741">
          <p15:clr>
            <a:srgbClr val="A4A3A4"/>
          </p15:clr>
        </p15:guide>
        <p15:guide id="7" orient="horz" pos="4183">
          <p15:clr>
            <a:srgbClr val="A4A3A4"/>
          </p15:clr>
        </p15:guide>
        <p15:guide id="8" orient="horz" pos="566">
          <p15:clr>
            <a:srgbClr val="A4A3A4"/>
          </p15:clr>
        </p15:guide>
        <p15:guide id="9" orient="horz" pos="2808">
          <p15:clr>
            <a:srgbClr val="A4A3A4"/>
          </p15:clr>
        </p15:guide>
        <p15:guide id="10" pos="2880">
          <p15:clr>
            <a:srgbClr val="A4A3A4"/>
          </p15:clr>
        </p15:guide>
        <p15:guide id="11" pos="363">
          <p15:clr>
            <a:srgbClr val="A4A3A4"/>
          </p15:clr>
        </p15:guide>
        <p15:guide id="12" pos="5396">
          <p15:clr>
            <a:srgbClr val="A4A3A4"/>
          </p15:clr>
        </p15:guide>
        <p15:guide id="13" pos="282">
          <p15:clr>
            <a:srgbClr val="A4A3A4"/>
          </p15:clr>
        </p15:guide>
        <p15:guide id="14" pos="3784">
          <p15:clr>
            <a:srgbClr val="A4A3A4"/>
          </p15:clr>
        </p15:guide>
        <p15:guide id="15" pos="3736">
          <p15:clr>
            <a:srgbClr val="A4A3A4"/>
          </p15:clr>
        </p15:guide>
        <p15:guide id="16" pos="2179">
          <p15:clr>
            <a:srgbClr val="A4A3A4"/>
          </p15:clr>
        </p15:guide>
        <p15:guide id="17" pos="5464">
          <p15:clr>
            <a:srgbClr val="A4A3A4"/>
          </p15:clr>
        </p15:guide>
        <p15:guide id="18" pos="386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Författare" initials="F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1E32"/>
    <a:srgbClr val="FFFFFF"/>
    <a:srgbClr val="C75B12"/>
    <a:srgbClr val="E17000"/>
    <a:srgbClr val="5B8F22"/>
    <a:srgbClr val="D2C295"/>
    <a:srgbClr val="A79E70"/>
    <a:srgbClr val="4D4F53"/>
    <a:srgbClr val="0099CC"/>
    <a:srgbClr val="69BE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 snapToObjects="1" showGuides="1">
      <p:cViewPr varScale="1">
        <p:scale>
          <a:sx n="74" d="100"/>
          <a:sy n="74" d="100"/>
        </p:scale>
        <p:origin x="756" y="72"/>
      </p:cViewPr>
      <p:guideLst>
        <p:guide orient="horz" pos="326"/>
        <p:guide orient="horz" pos="1294"/>
        <p:guide orient="horz" pos="3745"/>
        <p:guide orient="horz" pos="3980"/>
        <p:guide orient="horz" pos="1052"/>
        <p:guide orient="horz" pos="1741"/>
        <p:guide orient="horz" pos="4183"/>
        <p:guide orient="horz" pos="566"/>
        <p:guide orient="horz" pos="2808"/>
        <p:guide pos="2880"/>
        <p:guide pos="363"/>
        <p:guide pos="5396"/>
        <p:guide pos="282"/>
        <p:guide pos="3784"/>
        <p:guide pos="3736"/>
        <p:guide pos="2179"/>
        <p:guide pos="5464"/>
        <p:guide pos="386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990"/>
    </p:cViewPr>
  </p:sorterViewPr>
  <p:notesViewPr>
    <p:cSldViewPr snapToObjects="1" showGuides="1">
      <p:cViewPr varScale="1">
        <p:scale>
          <a:sx n="85" d="100"/>
          <a:sy n="85" d="100"/>
        </p:scale>
        <p:origin x="-3138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gs" Target="tags/tag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Retrieval</a:t>
            </a:r>
            <a:r>
              <a:rPr lang="en-US" baseline="0" dirty="0" smtClean="0"/>
              <a:t> time ranges and response</a:t>
            </a:r>
            <a:endParaRPr lang="en-US" dirty="0"/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 of requests</c:v>
                </c:pt>
              </c:strCache>
            </c:strRef>
          </c:tx>
          <c:cat>
            <c:strRef>
              <c:f>Sheet1!$A$2:$A$8</c:f>
              <c:strCache>
                <c:ptCount val="7"/>
                <c:pt idx="0">
                  <c:v>&lt; 1 day</c:v>
                </c:pt>
                <c:pt idx="1">
                  <c:v>1 day</c:v>
                </c:pt>
                <c:pt idx="2">
                  <c:v>1-2 days</c:v>
                </c:pt>
                <c:pt idx="3">
                  <c:v>&lt; 1 week</c:v>
                </c:pt>
                <c:pt idx="4">
                  <c:v>&lt; 1 month</c:v>
                </c:pt>
                <c:pt idx="5">
                  <c:v>&lt; 6 months</c:v>
                </c:pt>
                <c:pt idx="6">
                  <c:v>&gt; 6 months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61.53</c:v>
                </c:pt>
                <c:pt idx="1">
                  <c:v>26.63</c:v>
                </c:pt>
                <c:pt idx="2">
                  <c:v>2.4500000000000002</c:v>
                </c:pt>
                <c:pt idx="3">
                  <c:v>3.75</c:v>
                </c:pt>
                <c:pt idx="4">
                  <c:v>3.81</c:v>
                </c:pt>
                <c:pt idx="5">
                  <c:v>1.1000000000000001</c:v>
                </c:pt>
                <c:pt idx="6">
                  <c:v>0.72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38967000"/>
        <c:axId val="338967392"/>
      </c:line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Average Response(ms)</c:v>
                </c:pt>
              </c:strCache>
            </c:strRef>
          </c:tx>
          <c:spPr>
            <a:ln w="25400" cap="flat" cmpd="sng" algn="ctr">
              <a:solidFill>
                <a:schemeClr val="accent6">
                  <a:shade val="50000"/>
                </a:schemeClr>
              </a:solidFill>
              <a:prstDash val="solid"/>
            </a:ln>
            <a:effectLst/>
          </c:spPr>
          <c:marker>
            <c:spPr>
              <a:solidFill>
                <a:schemeClr val="accent6"/>
              </a:solidFill>
              <a:ln w="25400" cap="flat" cmpd="sng" algn="ctr">
                <a:solidFill>
                  <a:schemeClr val="accent6">
                    <a:shade val="50000"/>
                  </a:schemeClr>
                </a:solidFill>
                <a:prstDash val="solid"/>
              </a:ln>
              <a:effectLst/>
            </c:spPr>
          </c:marker>
          <c:cat>
            <c:strRef>
              <c:f>Sheet1!$A$2:$A$8</c:f>
              <c:strCache>
                <c:ptCount val="7"/>
                <c:pt idx="0">
                  <c:v>&lt; 1 day</c:v>
                </c:pt>
                <c:pt idx="1">
                  <c:v>1 day</c:v>
                </c:pt>
                <c:pt idx="2">
                  <c:v>1-2 days</c:v>
                </c:pt>
                <c:pt idx="3">
                  <c:v>&lt; 1 week</c:v>
                </c:pt>
                <c:pt idx="4">
                  <c:v>&lt; 1 month</c:v>
                </c:pt>
                <c:pt idx="5">
                  <c:v>&lt; 6 months</c:v>
                </c:pt>
                <c:pt idx="6">
                  <c:v>&gt; 6 months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49.77</c:v>
                </c:pt>
                <c:pt idx="1">
                  <c:v>86.19</c:v>
                </c:pt>
                <c:pt idx="2">
                  <c:v>135.69999999999999</c:v>
                </c:pt>
                <c:pt idx="3">
                  <c:v>286.88</c:v>
                </c:pt>
                <c:pt idx="4">
                  <c:v>482.54</c:v>
                </c:pt>
                <c:pt idx="5">
                  <c:v>1451.02</c:v>
                </c:pt>
                <c:pt idx="6">
                  <c:v>8832.75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38968176"/>
        <c:axId val="338967784"/>
      </c:lineChart>
      <c:catAx>
        <c:axId val="338967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338967392"/>
        <c:crosses val="autoZero"/>
        <c:auto val="1"/>
        <c:lblAlgn val="ctr"/>
        <c:lblOffset val="100"/>
        <c:noMultiLvlLbl val="0"/>
      </c:catAx>
      <c:valAx>
        <c:axId val="338967392"/>
        <c:scaling>
          <c:orientation val="minMax"/>
        </c:scaling>
        <c:delete val="0"/>
        <c:axPos val="l"/>
        <c:majorGridlines/>
        <c:numFmt formatCode="0" sourceLinked="0"/>
        <c:majorTickMark val="none"/>
        <c:minorTickMark val="none"/>
        <c:tickLblPos val="nextTo"/>
        <c:spPr>
          <a:ln w="9525">
            <a:noFill/>
          </a:ln>
        </c:spPr>
        <c:crossAx val="338967000"/>
        <c:crosses val="autoZero"/>
        <c:crossBetween val="between"/>
        <c:majorUnit val="20"/>
      </c:valAx>
      <c:valAx>
        <c:axId val="338967784"/>
        <c:scaling>
          <c:orientation val="minMax"/>
        </c:scaling>
        <c:delete val="0"/>
        <c:axPos val="r"/>
        <c:numFmt formatCode="General" sourceLinked="1"/>
        <c:majorTickMark val="out"/>
        <c:minorTickMark val="in"/>
        <c:tickLblPos val="nextTo"/>
        <c:crossAx val="338968176"/>
        <c:crosses val="max"/>
        <c:crossBetween val="between"/>
        <c:majorUnit val="1000"/>
        <c:minorUnit val="250"/>
      </c:valAx>
      <c:catAx>
        <c:axId val="3389681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38967784"/>
        <c:crosses val="autoZero"/>
        <c:auto val="1"/>
        <c:lblAlgn val="ctr"/>
        <c:lblOffset val="100"/>
        <c:noMultiLvlLbl val="0"/>
      </c:cat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Garamond"/>
          <a:cs typeface="Garamond"/>
        </a:defRPr>
      </a:pPr>
      <a:endParaRPr lang="sv-SE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title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 of requests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csv</c:v>
                </c:pt>
                <c:pt idx="1">
                  <c:v>json</c:v>
                </c:pt>
                <c:pt idx="2">
                  <c:v>mat</c:v>
                </c:pt>
                <c:pt idx="3">
                  <c:v>raw</c:v>
                </c:pt>
                <c:pt idx="4">
                  <c:v>txt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17.829999999999998</c:v>
                </c:pt>
                <c:pt idx="1">
                  <c:v>32.92</c:v>
                </c:pt>
                <c:pt idx="2">
                  <c:v>8.15</c:v>
                </c:pt>
                <c:pt idx="3">
                  <c:v>40.54</c:v>
                </c:pt>
                <c:pt idx="4">
                  <c:v>0.56999999999999995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8683496"/>
        <c:axId val="338683888"/>
      </c:barChart>
      <c:catAx>
        <c:axId val="338683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338683888"/>
        <c:crosses val="autoZero"/>
        <c:auto val="1"/>
        <c:lblAlgn val="ctr"/>
        <c:lblOffset val="100"/>
        <c:noMultiLvlLbl val="0"/>
      </c:catAx>
      <c:valAx>
        <c:axId val="3386838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338683496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0.93031</cdr:x>
      <cdr:y>0.47477</cdr:y>
    </cdr:from>
    <cdr:to>
      <cdr:x>1</cdr:x>
      <cdr:y>0.54998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543800" y="2405061"/>
          <a:ext cx="56515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dirty="0" smtClean="0"/>
            <a:t>(</a:t>
          </a:r>
          <a:r>
            <a:rPr lang="en-US" dirty="0" err="1" smtClean="0"/>
            <a:t>m</a:t>
          </a:r>
          <a:r>
            <a:rPr lang="en-US" sz="1100" dirty="0" err="1" smtClean="0"/>
            <a:t>s</a:t>
          </a:r>
          <a:r>
            <a:rPr lang="en-US" sz="1100" dirty="0" smtClean="0"/>
            <a:t>)</a:t>
          </a:r>
          <a:endParaRPr lang="en-US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EBF33E-D9A7-42CC-B598-9AD8356CBB5A}" type="datetimeFigureOut">
              <a:rPr lang="en-US" smtClean="0"/>
              <a:pPr/>
              <a:t>5/25/2016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EAAB5D-0CC4-45A8-B4B6-0B8B738A4E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31981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B58700-9FA2-48CE-AC88-D71D45EB490A}" type="datetimeFigureOut">
              <a:rPr lang="en-US" smtClean="0"/>
              <a:pPr/>
              <a:t>5/25/2016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BC4E5-2BC1-4F43-85DD-A1B8F74CB7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00429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BC4E5-2BC1-4F43-85DD-A1B8F74CB7EB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557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434" y="6196867"/>
            <a:ext cx="2275566" cy="6611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0195"/>
            <a:ext cx="1973584" cy="7178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3" y="536575"/>
            <a:ext cx="8008937" cy="2246313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213" y="3646170"/>
            <a:ext cx="7989887" cy="2187702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CA" dirty="0" smtClean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3" y="2755011"/>
            <a:ext cx="8008937" cy="6358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42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 smtClean="0"/>
              <a:t>Click to edit Master subtitle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3500"/>
            <a:ext cx="9158400" cy="686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751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810895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buSzPct val="120000"/>
              <a:defRPr/>
            </a:lvl2pPr>
            <a:lvl3pPr>
              <a:buClr>
                <a:srgbClr val="981E32"/>
              </a:buClr>
              <a:buSzPct val="120000"/>
              <a:defRPr b="0"/>
            </a:lvl3pPr>
            <a:lvl4pPr>
              <a:buClr>
                <a:srgbClr val="981E32"/>
              </a:buClr>
              <a:buSzPct val="120000"/>
              <a:defRPr/>
            </a:lvl4pPr>
            <a:lvl5pPr>
              <a:buClr>
                <a:srgbClr val="981E32"/>
              </a:buClr>
              <a:buSzPct val="120000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buSzPct val="120000"/>
              <a:defRPr/>
            </a:lvl2pPr>
            <a:lvl3pPr>
              <a:buClr>
                <a:srgbClr val="981E32"/>
              </a:buClr>
              <a:buSzPct val="120000"/>
              <a:defRPr/>
            </a:lvl3pPr>
            <a:lvl4pPr>
              <a:buClr>
                <a:srgbClr val="981E32"/>
              </a:buClr>
              <a:buSzPct val="120000"/>
              <a:defRPr/>
            </a:lvl4pPr>
            <a:lvl5pPr>
              <a:buClr>
                <a:srgbClr val="981E32"/>
              </a:buClr>
              <a:buSzPct val="120000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11" name="Content Placeholder 15"/>
          <p:cNvSpPr>
            <a:spLocks noGrp="1"/>
          </p:cNvSpPr>
          <p:nvPr>
            <p:ph sz="quarter" idx="15"/>
          </p:nvPr>
        </p:nvSpPr>
        <p:spPr>
          <a:xfrm>
            <a:off x="4648200" y="1252729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buSzPct val="120000"/>
              <a:defRPr/>
            </a:lvl2pPr>
            <a:lvl3pPr>
              <a:buClr>
                <a:srgbClr val="981E32"/>
              </a:buClr>
              <a:buSzPct val="120000"/>
              <a:defRPr/>
            </a:lvl3pPr>
            <a:lvl4pPr>
              <a:buClr>
                <a:srgbClr val="981E32"/>
              </a:buClr>
              <a:buSzPct val="120000"/>
              <a:defRPr/>
            </a:lvl4pPr>
            <a:lvl5pPr>
              <a:buClr>
                <a:srgbClr val="981E32"/>
              </a:buClr>
              <a:buSzPct val="120000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646488" y="1252728"/>
            <a:ext cx="2442340" cy="2481072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C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646488" y="3886200"/>
            <a:ext cx="2442340" cy="243205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C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242954" y="1243584"/>
            <a:ext cx="2442340" cy="5065522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457200" y="1243584"/>
            <a:ext cx="3013075" cy="5065522"/>
          </a:xfrm>
        </p:spPr>
        <p:txBody>
          <a:bodyPr/>
          <a:lstStyle>
            <a:lvl2pPr>
              <a:buSzPct val="120000"/>
              <a:defRPr/>
            </a:lvl2pPr>
            <a:lvl3pPr>
              <a:buSzPct val="120000"/>
              <a:defRPr/>
            </a:lvl3pPr>
            <a:lvl4pPr>
              <a:buSzPct val="120000"/>
              <a:defRPr/>
            </a:lvl4pPr>
            <a:lvl5pPr>
              <a:buSzPct val="120000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69646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har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6007100" y="1243584"/>
            <a:ext cx="2667000" cy="5065522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457200" y="1243584"/>
            <a:ext cx="5484812" cy="5065522"/>
          </a:xfrm>
        </p:spPr>
        <p:txBody>
          <a:bodyPr/>
          <a:lstStyle>
            <a:lvl2pPr>
              <a:buSzPct val="120000"/>
              <a:defRPr/>
            </a:lvl2pPr>
            <a:lvl3pPr>
              <a:buSzPct val="120000"/>
              <a:defRPr/>
            </a:lvl3pPr>
            <a:lvl4pPr>
              <a:buSzPct val="120000"/>
              <a:defRPr/>
            </a:lvl4pPr>
            <a:lvl5pPr>
              <a:buSzPct val="120000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95472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 lIns="432000"/>
          <a:lstStyle>
            <a:lvl1pPr>
              <a:defRPr b="1" baseline="0">
                <a:solidFill>
                  <a:srgbClr val="FF0000"/>
                </a:solidFill>
              </a:defRPr>
            </a:lvl1pPr>
          </a:lstStyle>
          <a:p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>***INSTRUCTIONS ON HOW TO APPLY IMAGE MASKING TO SLIDE LAYOUT***</a:t>
            </a:r>
            <a:br>
              <a:rPr lang="en-CA" dirty="0" smtClean="0"/>
            </a:br>
            <a:r>
              <a:rPr lang="en-CA" dirty="0" smtClean="0"/>
              <a:t>STEP 1: Click icon to insert image</a:t>
            </a:r>
            <a:br>
              <a:rPr lang="en-CA" dirty="0" smtClean="0"/>
            </a:br>
            <a:r>
              <a:rPr lang="en-CA" dirty="0" smtClean="0"/>
              <a:t>STEP 2: Once image is inserted, right-click image, and choose ‘Send to Back’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7691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804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1822" y="129091"/>
            <a:ext cx="8103570" cy="75303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43584"/>
            <a:ext cx="8109919" cy="5029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6150" y="6318251"/>
            <a:ext cx="318932" cy="539750"/>
          </a:xfrm>
          <a:prstGeom prst="rect">
            <a:avLst/>
          </a:prstGeom>
        </p:spPr>
        <p:txBody>
          <a:bodyPr vert="horz" lIns="72000" tIns="57600" rIns="72000" bIns="45720" rtlCol="0" anchor="ctr"/>
          <a:lstStyle>
            <a:lvl1pPr algn="l">
              <a:defRPr sz="11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4482925" y="162958"/>
            <a:ext cx="40405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>
                    <a:lumMod val="75000"/>
                    <a:alpha val="37000"/>
                  </a:schemeClr>
                </a:solidFill>
                <a:latin typeface="Garamond"/>
                <a:cs typeface="Garamond"/>
              </a:rPr>
              <a:t>EPICS</a:t>
            </a:r>
            <a:r>
              <a:rPr lang="en-US" sz="1400" baseline="0" dirty="0" smtClean="0">
                <a:solidFill>
                  <a:schemeClr val="bg2">
                    <a:lumMod val="75000"/>
                    <a:alpha val="37000"/>
                  </a:schemeClr>
                </a:solidFill>
                <a:latin typeface="Garamond"/>
                <a:cs typeface="Garamond"/>
              </a:rPr>
              <a:t> Collaboration Meeting Spring 2016</a:t>
            </a:r>
            <a:endParaRPr lang="en-US" sz="1400" dirty="0">
              <a:solidFill>
                <a:schemeClr val="bg2">
                  <a:lumMod val="75000"/>
                  <a:alpha val="37000"/>
                </a:schemeClr>
              </a:solidFill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481531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0" r:id="rId2"/>
    <p:sldLayoutId id="2147483674" r:id="rId3"/>
    <p:sldLayoutId id="2147483671" r:id="rId4"/>
    <p:sldLayoutId id="2147483672" r:id="rId5"/>
    <p:sldLayoutId id="2147483673" r:id="rId6"/>
    <p:sldLayoutId id="2147483675" r:id="rId7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bg2"/>
          </a:solidFill>
          <a:latin typeface="Garamond"/>
          <a:ea typeface="+mj-ea"/>
          <a:cs typeface="Garamond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tx1"/>
        </a:buClr>
        <a:buFont typeface="Arial" pitchFamily="34" charset="0"/>
        <a:buNone/>
        <a:defRPr sz="2400" b="0" kern="1200" baseline="0">
          <a:solidFill>
            <a:schemeClr val="tx1"/>
          </a:solidFill>
          <a:latin typeface="Garamond"/>
          <a:ea typeface="+mn-ea"/>
          <a:cs typeface="Garamond"/>
        </a:defRPr>
      </a:lvl1pPr>
      <a:lvl2pPr marL="457200" indent="-223838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bg2"/>
        </a:buClr>
        <a:buSzPct val="120000"/>
        <a:buFont typeface="Arial" pitchFamily="34" charset="0"/>
        <a:buChar char="•"/>
        <a:defRPr sz="2200" kern="1200">
          <a:solidFill>
            <a:schemeClr val="tx1"/>
          </a:solidFill>
          <a:latin typeface="Garamond"/>
          <a:ea typeface="+mn-ea"/>
          <a:cs typeface="Garamond"/>
        </a:defRPr>
      </a:lvl2pPr>
      <a:lvl3pPr marL="6905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20000"/>
        <a:buFont typeface="Arial" pitchFamily="34" charset="0"/>
        <a:buChar char="-"/>
        <a:defRPr sz="2000" kern="1200">
          <a:solidFill>
            <a:schemeClr val="tx1"/>
          </a:solidFill>
          <a:latin typeface="Garamond"/>
          <a:ea typeface="+mn-ea"/>
          <a:cs typeface="Garamond"/>
        </a:defRPr>
      </a:lvl3pPr>
      <a:lvl4pPr marL="914400" indent="-223838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20000"/>
        <a:buFont typeface="Arial" pitchFamily="34" charset="0"/>
        <a:buChar char="•"/>
        <a:defRPr sz="1800" kern="1200">
          <a:solidFill>
            <a:schemeClr val="tx1"/>
          </a:solidFill>
          <a:latin typeface="Garamond"/>
          <a:ea typeface="+mn-ea"/>
          <a:cs typeface="Garamond"/>
        </a:defRPr>
      </a:lvl4pPr>
      <a:lvl5pPr marL="11477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20000"/>
        <a:buFont typeface="Arial" pitchFamily="34" charset="0"/>
        <a:buChar char="-"/>
        <a:defRPr sz="1600" kern="1200">
          <a:solidFill>
            <a:schemeClr val="tx1"/>
          </a:solidFill>
          <a:latin typeface="Garamond"/>
          <a:ea typeface="+mn-ea"/>
          <a:cs typeface="Garamond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smtClean="0">
                <a:latin typeface="Garamond"/>
                <a:cs typeface="Garamond"/>
              </a:rPr>
              <a:t>EPICS Archiver</a:t>
            </a:r>
            <a:r>
              <a:rPr lang="en-CA" dirty="0" smtClean="0">
                <a:latin typeface="Garamond"/>
                <a:cs typeface="Garamond"/>
              </a:rPr>
              <a:t> Appliance Update</a:t>
            </a:r>
            <a:endParaRPr lang="en-CA" dirty="0">
              <a:latin typeface="Garamond"/>
              <a:cs typeface="Garamond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>
                <a:latin typeface="Garamond"/>
                <a:cs typeface="Garamond"/>
              </a:rPr>
              <a:t>Presented by Murali Shankar</a:t>
            </a:r>
            <a:r>
              <a:rPr lang="en-CA" dirty="0">
                <a:latin typeface="Garamond"/>
                <a:cs typeface="Garamond"/>
              </a:rPr>
              <a:t> </a:t>
            </a:r>
            <a:r>
              <a:rPr lang="en-CA" dirty="0" smtClean="0">
                <a:latin typeface="Garamond"/>
                <a:cs typeface="Garamond"/>
              </a:rPr>
              <a:t>on behalf of multiple</a:t>
            </a:r>
          </a:p>
          <a:p>
            <a:r>
              <a:rPr lang="en-CA" dirty="0">
                <a:latin typeface="Garamond"/>
                <a:cs typeface="Garamond"/>
              </a:rPr>
              <a:t>c</a:t>
            </a:r>
            <a:r>
              <a:rPr lang="en-CA" dirty="0" smtClean="0">
                <a:latin typeface="Garamond"/>
                <a:cs typeface="Garamond"/>
              </a:rPr>
              <a:t>ontributors from the EPICS collaboration</a:t>
            </a:r>
            <a:endParaRPr lang="en-CA" dirty="0">
              <a:latin typeface="Garamond"/>
              <a:cs typeface="Garamond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TextBox 2"/>
          <p:cNvSpPr txBox="1"/>
          <p:nvPr/>
        </p:nvSpPr>
        <p:spPr>
          <a:xfrm>
            <a:off x="3724102" y="665850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77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Status at FHI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In production for about a year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2K PVs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600 events/sec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1GB/day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Have two appliances in a cluster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Each appliance is on a different EPICS VLAN.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err="1" smtClean="0"/>
              <a:t>StrongBox</a:t>
            </a:r>
            <a:r>
              <a:rPr lang="en-US" dirty="0" smtClean="0"/>
              <a:t> as the LTS</a:t>
            </a:r>
          </a:p>
          <a:p>
            <a:pPr marL="342900" indent="-342900">
              <a:buFont typeface="Arial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5091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deployments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Diamond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Post evaluation; running thru their tests now.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Pohang - Evaluation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LNLS – In production for a while.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INFN-LNL – Testing; have two installations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SPES – 7K PVs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Cluster with 2 appliances writing to LTS on </a:t>
            </a:r>
            <a:r>
              <a:rPr lang="en-US" dirty="0" err="1" smtClean="0"/>
              <a:t>GlusterFS</a:t>
            </a:r>
            <a:r>
              <a:rPr lang="en-US" dirty="0"/>
              <a:t>.</a:t>
            </a:r>
            <a:endParaRPr lang="en-US" dirty="0" smtClean="0"/>
          </a:p>
          <a:p>
            <a:pPr marL="800100" lvl="1" indent="-342900">
              <a:buFont typeface="Arial"/>
              <a:buChar char="•"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67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Retrieval times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179425625"/>
              </p:ext>
            </p:extLst>
          </p:nvPr>
        </p:nvGraphicFramePr>
        <p:xfrm>
          <a:off x="457200" y="1252539"/>
          <a:ext cx="8108950" cy="5065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66045" y="3344712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2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Retrieval Mime Types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1408210050"/>
              </p:ext>
            </p:extLst>
          </p:nvPr>
        </p:nvGraphicFramePr>
        <p:xfrm>
          <a:off x="457200" y="1243013"/>
          <a:ext cx="8108950" cy="5065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4197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 - FRIB broadcast storm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One of the appliances was searching for PV’s at a high rate.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Rebooting did not seem to help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All the PV’s involved were from one IOC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IOC that was causing the issues had a bad gateway address</a:t>
            </a:r>
            <a:r>
              <a:rPr lang="en-US" dirty="0" smtClean="0"/>
              <a:t>.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Fixing the gateway address seems to have fixed this issue</a:t>
            </a:r>
            <a:endParaRPr lang="en-US" dirty="0"/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Still don’t know root cause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We have some </a:t>
            </a:r>
            <a:r>
              <a:rPr lang="en-US" dirty="0" err="1" smtClean="0"/>
              <a:t>wireshark</a:t>
            </a:r>
            <a:r>
              <a:rPr lang="en-US" dirty="0" smtClean="0"/>
              <a:t> traces.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i="1" dirty="0"/>
              <a:t>IP routing configuration problems may result in false beacon anomalies that might cause CA clients to use unnecessary additional network bandwidth and server CPU load when searching for unresolved </a:t>
            </a:r>
            <a:r>
              <a:rPr lang="en-US" sz="2000" i="1" dirty="0" smtClean="0"/>
              <a:t>channels.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39271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 - BNL Nanos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After starting, the </a:t>
            </a:r>
            <a:r>
              <a:rPr lang="en-US" dirty="0"/>
              <a:t>status of appliance </a:t>
            </a:r>
            <a:r>
              <a:rPr lang="en-US" dirty="0" smtClean="0"/>
              <a:t>-&gt; “Stopped – engine”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But things seemed normal, we were storing and serving data.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One of the IOC’s has TSE=-2 and was generating incorrect nanoseconds. 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Can</a:t>
            </a:r>
            <a:r>
              <a:rPr lang="uk-UA" dirty="0" smtClean="0"/>
              <a:t>’</a:t>
            </a:r>
            <a:r>
              <a:rPr lang="en-US" dirty="0" smtClean="0"/>
              <a:t>t really see this issue in </a:t>
            </a:r>
            <a:r>
              <a:rPr lang="en-US" dirty="0" err="1" smtClean="0"/>
              <a:t>caget</a:t>
            </a:r>
            <a:r>
              <a:rPr lang="en-US" dirty="0" smtClean="0"/>
              <a:t> </a:t>
            </a:r>
            <a:r>
              <a:rPr lang="en-US" dirty="0" err="1" smtClean="0"/>
              <a:t>etc</a:t>
            </a:r>
            <a:r>
              <a:rPr lang="en-US" dirty="0" smtClean="0"/>
              <a:t> – these utilities round up the incorrect </a:t>
            </a:r>
            <a:r>
              <a:rPr lang="en-US" dirty="0" err="1" smtClean="0"/>
              <a:t>nanos</a:t>
            </a:r>
            <a:r>
              <a:rPr lang="en-US" dirty="0" smtClean="0"/>
              <a:t> into the seconds.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Simulate </a:t>
            </a:r>
            <a:r>
              <a:rPr lang="en-US" dirty="0"/>
              <a:t>locally with an </a:t>
            </a:r>
            <a:r>
              <a:rPr lang="en-US" dirty="0" smtClean="0"/>
              <a:t>a </a:t>
            </a:r>
            <a:r>
              <a:rPr lang="en-US" dirty="0"/>
              <a:t>subroutine record with TSE=-</a:t>
            </a:r>
            <a:r>
              <a:rPr lang="en-US" dirty="0" smtClean="0"/>
              <a:t>2.</a:t>
            </a:r>
          </a:p>
          <a:p>
            <a:pPr marL="800100" lvl="1" indent="-34290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420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 - </a:t>
            </a:r>
            <a:r>
              <a:rPr lang="en-US" dirty="0" err="1" smtClean="0"/>
              <a:t>ChannelArchiver</a:t>
            </a:r>
            <a:r>
              <a:rPr lang="en-US" dirty="0" smtClean="0"/>
              <a:t> import and thresholds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This was a something that we added to improve the overall speed of the </a:t>
            </a:r>
            <a:r>
              <a:rPr lang="en-US" dirty="0" err="1" smtClean="0"/>
              <a:t>ChannelArchiver</a:t>
            </a:r>
            <a:r>
              <a:rPr lang="en-US" dirty="0" smtClean="0"/>
              <a:t> import.</a:t>
            </a:r>
          </a:p>
          <a:p>
            <a:pPr marL="342900" indent="-342900">
              <a:buFont typeface="Arial"/>
              <a:buChar char="•"/>
            </a:pPr>
            <a:r>
              <a:rPr lang="en-US" smtClean="0"/>
              <a:t>Limits </a:t>
            </a:r>
            <a:r>
              <a:rPr lang="en-US" dirty="0" smtClean="0"/>
              <a:t>number of “invalid” PV’s to a certain limit.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Of course, we can configure this.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However, this puts a upper limit on the number of invalid PV’s you can submit to the </a:t>
            </a:r>
            <a:r>
              <a:rPr lang="en-US" dirty="0" err="1" smtClean="0"/>
              <a:t>archiver</a:t>
            </a:r>
            <a:r>
              <a:rPr lang="en-US" dirty="0" smtClean="0"/>
              <a:t>.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Various folks run into this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SLAC photon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SNS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Will probably change this somehow.</a:t>
            </a:r>
          </a:p>
          <a:p>
            <a:pPr marL="342900" indent="-34290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17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 - Maximum number of stores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FRIB added new </a:t>
            </a:r>
            <a:r>
              <a:rPr lang="en-US" dirty="0" err="1" smtClean="0"/>
              <a:t>readonly</a:t>
            </a:r>
            <a:r>
              <a:rPr lang="en-US" dirty="0" smtClean="0"/>
              <a:t> stores.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But we had a </a:t>
            </a:r>
            <a:r>
              <a:rPr lang="en-US" dirty="0" err="1" smtClean="0"/>
              <a:t>config</a:t>
            </a:r>
            <a:r>
              <a:rPr lang="en-US" dirty="0" smtClean="0"/>
              <a:t> entry for the maximum number of stores in the system.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ETL Exceptions if more stores than max</a:t>
            </a:r>
          </a:p>
          <a:p>
            <a:pPr marL="1033463" lvl="2" indent="-342900">
              <a:buFont typeface="Arial"/>
              <a:buChar char="•"/>
            </a:pPr>
            <a:r>
              <a:rPr lang="en-US" dirty="0" smtClean="0"/>
              <a:t>Easily overlooked component</a:t>
            </a:r>
          </a:p>
          <a:p>
            <a:pPr marL="1257300" lvl="3" indent="-342900">
              <a:buFont typeface="Arial"/>
              <a:buChar char="•"/>
            </a:pPr>
            <a:r>
              <a:rPr lang="en-US" dirty="0" smtClean="0"/>
              <a:t>Any exceptions here should be looked into.</a:t>
            </a:r>
          </a:p>
          <a:p>
            <a:pPr marL="1033463" lvl="2" indent="-342900">
              <a:buFont typeface="Arial"/>
              <a:buChar char="•"/>
            </a:pPr>
            <a:r>
              <a:rPr lang="en-US" dirty="0" smtClean="0"/>
              <a:t>Otherwise, you run of space in your short-term-store</a:t>
            </a:r>
            <a:endParaRPr lang="en-US" dirty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Removed this </a:t>
            </a:r>
            <a:r>
              <a:rPr lang="en-US" dirty="0" err="1" smtClean="0"/>
              <a:t>config</a:t>
            </a:r>
            <a:r>
              <a:rPr lang="en-US" dirty="0" smtClean="0"/>
              <a:t> entry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However, please do check for exceptions and FATAL statements in the log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Also monitor your stores for disk free space.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29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issues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Regression with adding fields</a:t>
            </a:r>
            <a:r>
              <a:rPr lang="en-US" dirty="0"/>
              <a:t> </a:t>
            </a:r>
            <a:r>
              <a:rPr lang="en-US" dirty="0" smtClean="0"/>
              <a:t>to the </a:t>
            </a:r>
            <a:r>
              <a:rPr lang="en-US" dirty="0" err="1" smtClean="0"/>
              <a:t>archiver</a:t>
            </a:r>
            <a:r>
              <a:rPr lang="en-US" dirty="0" smtClean="0"/>
              <a:t>.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The EPICS aliasing logic was getting in the way.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LNLS was having server crashes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err="1" smtClean="0"/>
              <a:t>Marcio</a:t>
            </a:r>
            <a:r>
              <a:rPr lang="en-US" dirty="0" smtClean="0"/>
              <a:t> increased the memory for the JVM’s and this seems to have fixed it.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Jud (PSI) has intermittent problems with the the </a:t>
            </a:r>
            <a:r>
              <a:rPr lang="en-US" dirty="0" err="1" smtClean="0"/>
              <a:t>mgmt</a:t>
            </a:r>
            <a:r>
              <a:rPr lang="en-US" dirty="0" smtClean="0"/>
              <a:t> UI’s in the cluster.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For now, we ignore the exceptions.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Still need to get to the bottom of this.</a:t>
            </a:r>
          </a:p>
          <a:p>
            <a:pPr marL="342900" indent="-34290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40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HTML5 Viewer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Developed by Igor </a:t>
            </a:r>
            <a:r>
              <a:rPr lang="en-US" dirty="0" err="1" smtClean="0"/>
              <a:t>Gaponenko</a:t>
            </a:r>
            <a:r>
              <a:rPr lang="en-US" dirty="0" smtClean="0"/>
              <a:t> (SLAC)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Bundled as part of the appliance.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Access using </a:t>
            </a:r>
            <a:r>
              <a:rPr lang="en-US" dirty="0" err="1" smtClean="0"/>
              <a:t>QuickChart</a:t>
            </a:r>
            <a:endParaRPr lang="en-US" dirty="0" smtClean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Uses JSON.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Support for scalars.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Support for waveforms coming soon.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Performance is pretty good for a web based client.</a:t>
            </a:r>
          </a:p>
        </p:txBody>
      </p:sp>
    </p:spTree>
    <p:extLst>
      <p:ext uri="{BB962C8B-B14F-4D97-AF65-F5344CB8AC3E}">
        <p14:creationId xmlns:p14="http://schemas.microsoft.com/office/powerpoint/2010/main" val="240020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57200" y="1219200"/>
            <a:ext cx="8108950" cy="5065522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3200" dirty="0"/>
              <a:t>Scale to 1-2 millions PV’s</a:t>
            </a:r>
          </a:p>
          <a:p>
            <a:pPr marL="342900" indent="-342900">
              <a:buFont typeface="Arial"/>
              <a:buChar char="•"/>
            </a:pPr>
            <a:r>
              <a:rPr lang="en-US" sz="3200" dirty="0"/>
              <a:t>Fast data retrieval</a:t>
            </a:r>
          </a:p>
          <a:p>
            <a:pPr marL="342900" indent="-342900">
              <a:buFont typeface="Arial"/>
              <a:buChar char="•"/>
            </a:pPr>
            <a:r>
              <a:rPr lang="en-US" sz="3200" dirty="0"/>
              <a:t>Users add PV’s to </a:t>
            </a:r>
            <a:r>
              <a:rPr lang="en-US" sz="3200" dirty="0" err="1"/>
              <a:t>archiver</a:t>
            </a:r>
            <a:endParaRPr lang="en-US" sz="3200" dirty="0"/>
          </a:p>
          <a:p>
            <a:pPr marL="342900" indent="-342900">
              <a:buFont typeface="Arial"/>
              <a:buChar char="•"/>
            </a:pPr>
            <a:r>
              <a:rPr lang="en-US" sz="3200" dirty="0"/>
              <a:t>Zero oversight</a:t>
            </a:r>
          </a:p>
          <a:p>
            <a:pPr marL="342900" indent="-342900">
              <a:buFont typeface="Arial"/>
              <a:buChar char="•"/>
            </a:pPr>
            <a:r>
              <a:rPr lang="en-US" sz="3200" dirty="0"/>
              <a:t>Flexible configurations on a per PV </a:t>
            </a:r>
            <a:r>
              <a:rPr lang="en-US" sz="3200" dirty="0" smtClean="0"/>
              <a:t>basis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6777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HTML5 Viewer</a:t>
            </a:r>
            <a:endParaRPr lang="en-US" dirty="0"/>
          </a:p>
        </p:txBody>
      </p:sp>
      <p:pic>
        <p:nvPicPr>
          <p:cNvPr id="5" name="HTML5_Viewer.mov">
            <a:hlinkClick r:id="" action="ppaction://media"/>
          </p:cNvPr>
          <p:cNvPicPr>
            <a:picLocks noGrp="1" noChangeAspect="1"/>
          </p:cNvPicPr>
          <p:nvPr>
            <p:ph sz="quarter" idx="14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7200" y="1782763"/>
            <a:ext cx="8108950" cy="3986212"/>
          </a:xfrm>
        </p:spPr>
      </p:pic>
    </p:spTree>
    <p:extLst>
      <p:ext uri="{BB962C8B-B14F-4D97-AF65-F5344CB8AC3E}">
        <p14:creationId xmlns:p14="http://schemas.microsoft.com/office/powerpoint/2010/main" val="3825654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DBE_PROPERTIES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Support for DBE_PROPERTIES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Since support for this is also in the gateway, can be used in most installations.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For now, we have to set a </a:t>
            </a:r>
            <a:r>
              <a:rPr lang="en-US" dirty="0" err="1" smtClean="0"/>
              <a:t>boolean</a:t>
            </a:r>
            <a:r>
              <a:rPr lang="en-US" dirty="0" smtClean="0"/>
              <a:t> in the </a:t>
            </a:r>
            <a:r>
              <a:rPr lang="en-US" dirty="0" err="1" smtClean="0"/>
              <a:t>PVTypeInfo</a:t>
            </a:r>
            <a:r>
              <a:rPr lang="en-US" dirty="0" smtClean="0"/>
              <a:t>.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Fields in the DBR_CTRL types are automatically obtained a monitor with a DBE_PROPERTIES mask.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Of course, IOC’s need to be 3.15+.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30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Full support for V4 types.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Previously, we had largely tested V3 types thru </a:t>
            </a:r>
            <a:r>
              <a:rPr lang="en-US" dirty="0" err="1" smtClean="0"/>
              <a:t>PVAccess</a:t>
            </a:r>
            <a:r>
              <a:rPr lang="en-US" dirty="0" smtClean="0"/>
              <a:t>.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We now have a V4 service where we can surface other V4 types.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Also, we now have </a:t>
            </a:r>
            <a:r>
              <a:rPr lang="en-US" dirty="0" err="1" smtClean="0"/>
              <a:t>pvDataBase</a:t>
            </a:r>
            <a:r>
              <a:rPr lang="en-US" dirty="0" smtClean="0"/>
              <a:t> in Java; yay!!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We should now be able to add any V4 type to the </a:t>
            </a:r>
            <a:r>
              <a:rPr lang="en-US" dirty="0" err="1" smtClean="0"/>
              <a:t>archiver</a:t>
            </a:r>
            <a:r>
              <a:rPr lang="en-US" dirty="0" smtClean="0"/>
              <a:t> and then view it using </a:t>
            </a:r>
            <a:r>
              <a:rPr lang="en-US" dirty="0" err="1" smtClean="0"/>
              <a:t>eget</a:t>
            </a:r>
            <a:r>
              <a:rPr lang="en-US" dirty="0" smtClean="0"/>
              <a:t>.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And since we also have a V4 gateway, we should be able to include archive V4 types in a deployment.</a:t>
            </a:r>
          </a:p>
        </p:txBody>
      </p:sp>
    </p:spTree>
    <p:extLst>
      <p:ext uri="{BB962C8B-B14F-4D97-AF65-F5344CB8AC3E}">
        <p14:creationId xmlns:p14="http://schemas.microsoft.com/office/powerpoint/2010/main" val="229297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</a:t>
            </a:r>
            <a:r>
              <a:rPr lang="en-US" dirty="0" err="1" smtClean="0"/>
              <a:t>get</a:t>
            </a:r>
            <a:r>
              <a:rPr lang="en-US" dirty="0" smtClean="0"/>
              <a:t> for complex type</a:t>
            </a:r>
            <a:endParaRPr lang="en-US" dirty="0"/>
          </a:p>
        </p:txBody>
      </p:sp>
      <p:pic>
        <p:nvPicPr>
          <p:cNvPr id="7" name="Content Placeholder 6" descr="Screen Shot 2016-05-24 at 10.29.33 AM.png"/>
          <p:cNvPicPr>
            <a:picLocks noGrp="1" noChangeAspect="1"/>
          </p:cNvPicPr>
          <p:nvPr>
            <p:ph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630" b="-2293"/>
          <a:stretch/>
        </p:blipFill>
        <p:spPr>
          <a:xfrm>
            <a:off x="685800" y="1219200"/>
            <a:ext cx="5438775" cy="5246806"/>
          </a:xfrm>
        </p:spPr>
      </p:pic>
    </p:spTree>
    <p:extLst>
      <p:ext uri="{BB962C8B-B14F-4D97-AF65-F5344CB8AC3E}">
        <p14:creationId xmlns:p14="http://schemas.microsoft.com/office/powerpoint/2010/main" val="82933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Retrieval features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Michael Kenning (DLS) added the ability to get data from multiple PV’s in a single call.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Support for this in the .raw and .</a:t>
            </a:r>
            <a:r>
              <a:rPr lang="en-US" dirty="0" err="1" smtClean="0"/>
              <a:t>json</a:t>
            </a:r>
            <a:r>
              <a:rPr lang="en-US" dirty="0" smtClean="0"/>
              <a:t> MIME-types.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Ability to transparently proxy </a:t>
            </a:r>
            <a:r>
              <a:rPr lang="en-US" dirty="0"/>
              <a:t>other </a:t>
            </a:r>
            <a:r>
              <a:rPr lang="en-US" dirty="0" smtClean="0"/>
              <a:t>appliances</a:t>
            </a:r>
          </a:p>
          <a:p>
            <a:pPr marL="342900" indent="-342900">
              <a:buFont typeface="Arial"/>
              <a:buChar char="•"/>
            </a:pPr>
            <a:r>
              <a:rPr lang="en-US" i="1" dirty="0" err="1"/>
              <a:t>retiredPVTemplate</a:t>
            </a:r>
            <a:r>
              <a:rPr lang="en-US" dirty="0"/>
              <a:t> – You can now “retire” a </a:t>
            </a:r>
            <a:r>
              <a:rPr lang="en-US" dirty="0" smtClean="0"/>
              <a:t>PV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That </a:t>
            </a:r>
            <a:r>
              <a:rPr lang="en-US" dirty="0"/>
              <a:t>is, have no notion of </a:t>
            </a:r>
            <a:r>
              <a:rPr lang="en-US" dirty="0" smtClean="0"/>
              <a:t>the PV </a:t>
            </a:r>
            <a:r>
              <a:rPr lang="en-US" dirty="0"/>
              <a:t>in the </a:t>
            </a:r>
            <a:r>
              <a:rPr lang="en-US" dirty="0" err="1" smtClean="0"/>
              <a:t>archiver</a:t>
            </a:r>
            <a:r>
              <a:rPr lang="en-US" dirty="0" smtClean="0"/>
              <a:t>.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Data can be placed into a store on </a:t>
            </a:r>
            <a:r>
              <a:rPr lang="en-US" dirty="0"/>
              <a:t>an as needed basis (perhaps from tape)</a:t>
            </a:r>
            <a:r>
              <a:rPr lang="en-US" dirty="0" smtClean="0"/>
              <a:t>.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Use a PV as </a:t>
            </a:r>
            <a:r>
              <a:rPr lang="en-US" smtClean="0"/>
              <a:t>a template to </a:t>
            </a:r>
            <a:r>
              <a:rPr lang="en-US" dirty="0" smtClean="0"/>
              <a:t>indicate where the data is</a:t>
            </a:r>
          </a:p>
          <a:p>
            <a:pPr marL="342900" indent="-342900">
              <a:buFont typeface="Arial"/>
              <a:buChar char="•"/>
            </a:pPr>
            <a:endParaRPr lang="en-US" dirty="0"/>
          </a:p>
          <a:p>
            <a:pPr marL="342900" indent="-34290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99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Archive PV workflow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/>
              <a:t>Bypass capacity </a:t>
            </a:r>
            <a:r>
              <a:rPr lang="en-US" dirty="0" smtClean="0"/>
              <a:t>planning – specify appliance as </a:t>
            </a:r>
            <a:r>
              <a:rPr lang="en-US" dirty="0"/>
              <a:t>part of request or </a:t>
            </a:r>
            <a:r>
              <a:rPr lang="en-US" dirty="0" smtClean="0"/>
              <a:t>policy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Let’s you have complex cluster configurations where the EPICS_CA_ADDR_LIST is not the same on all the appliances.</a:t>
            </a:r>
            <a:endParaRPr lang="en-US" dirty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Specify control </a:t>
            </a:r>
            <a:r>
              <a:rPr lang="en-US" dirty="0"/>
              <a:t>PV as part of </a:t>
            </a:r>
            <a:r>
              <a:rPr lang="en-US" dirty="0" smtClean="0"/>
              <a:t>policy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Adam Egger (SLAC) is using this for a system to help operations when tuning the machine.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Special PV signals when operators start tuning the machine.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This PV turns on archiving of some signals at beam rate.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The data from the tuning </a:t>
            </a:r>
            <a:r>
              <a:rPr lang="en-US" dirty="0" err="1" smtClean="0"/>
              <a:t>archiver</a:t>
            </a:r>
            <a:r>
              <a:rPr lang="en-US" dirty="0" smtClean="0"/>
              <a:t> is used to drive machine learning algorithms.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578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Deployment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Migrated to JDK 1.8</a:t>
            </a:r>
          </a:p>
          <a:p>
            <a:pPr marL="342900" indent="-342900">
              <a:buFont typeface="Arial"/>
              <a:buChar char="•"/>
            </a:pPr>
            <a:r>
              <a:rPr lang="en-US" smtClean="0"/>
              <a:t>GitHub</a:t>
            </a:r>
            <a:endParaRPr lang="en-US" dirty="0" smtClean="0"/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Completed the migration to </a:t>
            </a:r>
            <a:r>
              <a:rPr lang="en-US" dirty="0" err="1" smtClean="0"/>
              <a:t>GitHub</a:t>
            </a:r>
            <a:r>
              <a:rPr lang="en-US" dirty="0" smtClean="0"/>
              <a:t>.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Viewer is a separate repo (included as a </a:t>
            </a:r>
            <a:r>
              <a:rPr lang="en-US" dirty="0" err="1" smtClean="0"/>
              <a:t>submodule</a:t>
            </a:r>
            <a:r>
              <a:rPr lang="en-US" dirty="0" smtClean="0"/>
              <a:t>)</a:t>
            </a:r>
          </a:p>
          <a:p>
            <a:pPr marL="1033463" lvl="2" indent="-342900">
              <a:buFont typeface="Arial"/>
              <a:buChar char="•"/>
            </a:pPr>
            <a:r>
              <a:rPr lang="en-US" dirty="0" smtClean="0"/>
              <a:t>Please use </a:t>
            </a:r>
            <a:r>
              <a:rPr lang="en-US" dirty="0" err="1" smtClean="0"/>
              <a:t>git</a:t>
            </a:r>
            <a:r>
              <a:rPr lang="en-US" dirty="0" smtClean="0"/>
              <a:t> clone –recursive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Docs are on bootstrap; will soon move the UI over.</a:t>
            </a:r>
          </a:p>
          <a:p>
            <a:pPr marL="342900" indent="-34290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14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Docker</a:t>
            </a:r>
            <a:r>
              <a:rPr lang="en-US" dirty="0" smtClean="0"/>
              <a:t>!</a:t>
            </a:r>
            <a:r>
              <a:rPr lang="en-US" dirty="0"/>
              <a:t> </a:t>
            </a:r>
            <a:r>
              <a:rPr lang="en-US" dirty="0" err="1" smtClean="0"/>
              <a:t>Docker</a:t>
            </a:r>
            <a:r>
              <a:rPr lang="en-US" dirty="0" smtClean="0"/>
              <a:t>! </a:t>
            </a:r>
            <a:r>
              <a:rPr lang="en-US" dirty="0" err="1" smtClean="0"/>
              <a:t>Docker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Deploy in a </a:t>
            </a:r>
            <a:r>
              <a:rPr lang="en-US" dirty="0" err="1" smtClean="0"/>
              <a:t>docker</a:t>
            </a:r>
            <a:r>
              <a:rPr lang="en-US" dirty="0" smtClean="0"/>
              <a:t> container.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On my test machine, should be in production by the end of the year.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Deploying in a </a:t>
            </a:r>
            <a:r>
              <a:rPr lang="en-US" dirty="0" err="1" smtClean="0"/>
              <a:t>docker</a:t>
            </a:r>
            <a:r>
              <a:rPr lang="en-US" dirty="0" smtClean="0"/>
              <a:t> container makes it transportable.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Store configuration in </a:t>
            </a:r>
            <a:r>
              <a:rPr lang="en-US" dirty="0" err="1" smtClean="0"/>
              <a:t>Redis</a:t>
            </a:r>
            <a:r>
              <a:rPr lang="en-US" dirty="0" smtClean="0"/>
              <a:t>.</a:t>
            </a:r>
          </a:p>
          <a:p>
            <a:pPr marL="1033463" lvl="2" indent="-342900">
              <a:buFont typeface="Arial"/>
              <a:buChar char="•"/>
            </a:pPr>
            <a:r>
              <a:rPr lang="en-US" dirty="0" smtClean="0"/>
              <a:t>MySQL is too heavy for a </a:t>
            </a:r>
            <a:r>
              <a:rPr lang="en-US" dirty="0" err="1" smtClean="0"/>
              <a:t>docker</a:t>
            </a:r>
            <a:r>
              <a:rPr lang="en-US" dirty="0" smtClean="0"/>
              <a:t> container.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Seems to work</a:t>
            </a:r>
          </a:p>
          <a:p>
            <a:pPr marL="1033463" lvl="2" indent="-342900">
              <a:buFont typeface="Arial"/>
              <a:buChar char="•"/>
            </a:pPr>
            <a:r>
              <a:rPr lang="en-US" dirty="0" smtClean="0"/>
              <a:t>Transparently moving members of a cluster will require some additional work.</a:t>
            </a:r>
          </a:p>
          <a:p>
            <a:pPr marL="800100" lvl="1" indent="-342900">
              <a:buFont typeface="Arial"/>
              <a:buChar char="•"/>
            </a:pPr>
            <a:endParaRPr lang="en-US" dirty="0" smtClean="0"/>
          </a:p>
          <a:p>
            <a:pPr marL="800100" lvl="1" indent="-34290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883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Quickstart</a:t>
            </a:r>
            <a:r>
              <a:rPr lang="en-US" dirty="0" smtClean="0"/>
              <a:t>/evaluate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92100" y="1371600"/>
            <a:ext cx="8610600" cy="4495800"/>
          </a:xfrm>
          <a:prstGeom prst="rect">
            <a:avLst/>
          </a:prstGeom>
        </p:spPr>
        <p:txBody>
          <a:bodyPr/>
          <a:lstStyle/>
          <a:p>
            <a:r>
              <a:rPr lang="en-US" sz="2000" dirty="0" smtClean="0"/>
              <a:t>Google “EPICS </a:t>
            </a:r>
            <a:r>
              <a:rPr lang="en-US" sz="2000" dirty="0" err="1" smtClean="0"/>
              <a:t>archiver</a:t>
            </a:r>
            <a:r>
              <a:rPr lang="en-US" sz="2000" dirty="0" smtClean="0"/>
              <a:t> appliance”</a:t>
            </a:r>
          </a:p>
          <a:p>
            <a:r>
              <a:rPr lang="en-US" sz="2000" dirty="0" smtClean="0"/>
              <a:t>Download </a:t>
            </a:r>
            <a:r>
              <a:rPr lang="en-US" sz="2000" dirty="0" err="1" smtClean="0"/>
              <a:t>archiver</a:t>
            </a:r>
            <a:r>
              <a:rPr lang="en-US" sz="2000" dirty="0" smtClean="0"/>
              <a:t> appliance and tomcat</a:t>
            </a:r>
          </a:p>
          <a:p>
            <a:r>
              <a:rPr lang="en-US" sz="2000" dirty="0" smtClean="0"/>
              <a:t>Run using</a:t>
            </a:r>
          </a:p>
          <a:p>
            <a:pPr lvl="1"/>
            <a:r>
              <a:rPr lang="en-US" sz="1400" dirty="0" smtClean="0"/>
              <a:t>./</a:t>
            </a:r>
            <a:r>
              <a:rPr lang="en-US" sz="1400" dirty="0"/>
              <a:t>quickstart.sh apache-tomcat-7.0.27.tar.gz</a:t>
            </a:r>
            <a:endParaRPr lang="en-US" sz="1100" dirty="0"/>
          </a:p>
          <a:p>
            <a:endParaRPr lang="en-US" sz="20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90800"/>
            <a:ext cx="79248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562600"/>
            <a:ext cx="84105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0700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Thanks for listening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63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1762125"/>
            <a:ext cx="7210425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in an appliance?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Rounded Rectangular Callout 1"/>
          <p:cNvSpPr/>
          <p:nvPr/>
        </p:nvSpPr>
        <p:spPr>
          <a:xfrm>
            <a:off x="685800" y="1109663"/>
            <a:ext cx="1981200" cy="914400"/>
          </a:xfrm>
          <a:prstGeom prst="wedgeRoundRectCallout">
            <a:avLst>
              <a:gd name="adj1" fmla="val 22917"/>
              <a:gd name="adj2" fmla="val 91667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Components</a:t>
            </a:r>
            <a:endParaRPr lang="en-US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6858000" y="1447800"/>
            <a:ext cx="1981200" cy="914400"/>
          </a:xfrm>
          <a:prstGeom prst="wedgeRoundRectCallout">
            <a:avLst>
              <a:gd name="adj1" fmla="val -145352"/>
              <a:gd name="adj2" fmla="val 108333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Storage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24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Dockerfile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 err="1" smtClean="0"/>
              <a:t>Dockerfile</a:t>
            </a:r>
            <a:r>
              <a:rPr lang="en-US" dirty="0" smtClean="0"/>
              <a:t> is straightforward</a:t>
            </a:r>
          </a:p>
          <a:p>
            <a:pPr marL="342900" indent="-342900">
              <a:buFont typeface="Arial"/>
              <a:buChar char="•"/>
            </a:pPr>
            <a:endParaRPr lang="en-US" dirty="0"/>
          </a:p>
        </p:txBody>
      </p:sp>
      <p:pic>
        <p:nvPicPr>
          <p:cNvPr id="7" name="Picture 6" descr="Screen Shot 2016-05-23 at 12.40.2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957239"/>
            <a:ext cx="69850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0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Docker</a:t>
            </a:r>
            <a:r>
              <a:rPr lang="en-US" dirty="0" smtClean="0"/>
              <a:t> run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When running, map the volumes/ports etc.</a:t>
            </a:r>
            <a:endParaRPr lang="en-US" dirty="0"/>
          </a:p>
        </p:txBody>
      </p:sp>
      <p:pic>
        <p:nvPicPr>
          <p:cNvPr id="5" name="Picture 4" descr="Screen Shot 2016-05-23 at 12.43.1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11" y="2057400"/>
            <a:ext cx="71374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61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Scale by </a:t>
            </a:r>
            <a:r>
              <a:rPr lang="en-US" smtClean="0"/>
              <a:t>clustering appliances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19200"/>
            <a:ext cx="3163133" cy="16337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76400"/>
            <a:ext cx="3163133" cy="16337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833" y="2036099"/>
            <a:ext cx="3163133" cy="16337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622147"/>
            <a:ext cx="3163133" cy="16337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3079347"/>
            <a:ext cx="3163133" cy="16337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433" y="3439046"/>
            <a:ext cx="3163133" cy="163379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781800" y="1295400"/>
            <a:ext cx="990600" cy="3962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Apache</a:t>
            </a:r>
          </a:p>
          <a:p>
            <a:pPr algn="ctr"/>
            <a:r>
              <a:rPr lang="en-US" sz="1200" dirty="0" smtClean="0"/>
              <a:t>with</a:t>
            </a:r>
          </a:p>
          <a:p>
            <a:pPr algn="ctr"/>
            <a:r>
              <a:rPr lang="en-US" sz="1200" dirty="0" err="1" smtClean="0"/>
              <a:t>mod_proxy_balancer</a:t>
            </a:r>
            <a:endParaRPr lang="en-US" sz="1200" dirty="0" smtClean="0"/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7772400" y="3146021"/>
            <a:ext cx="304800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" name="Right Brace 12"/>
          <p:cNvSpPr/>
          <p:nvPr/>
        </p:nvSpPr>
        <p:spPr>
          <a:xfrm>
            <a:off x="5848766" y="1535776"/>
            <a:ext cx="933034" cy="3548844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8077200" y="2868713"/>
            <a:ext cx="990600" cy="47287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Clients</a:t>
            </a:r>
          </a:p>
        </p:txBody>
      </p:sp>
    </p:spTree>
    <p:extLst>
      <p:ext uri="{BB962C8B-B14F-4D97-AF65-F5344CB8AC3E}">
        <p14:creationId xmlns:p14="http://schemas.microsoft.com/office/powerpoint/2010/main" val="321886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Status at SLAC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7160898"/>
              </p:ext>
            </p:extLst>
          </p:nvPr>
        </p:nvGraphicFramePr>
        <p:xfrm>
          <a:off x="609600" y="1459389"/>
          <a:ext cx="7945790" cy="3832742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1589158"/>
                <a:gridCol w="1589158"/>
                <a:gridCol w="1589158"/>
                <a:gridCol w="1589158"/>
                <a:gridCol w="1589158"/>
              </a:tblGrid>
              <a:tr h="899179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aramond"/>
                          <a:cs typeface="Garamond"/>
                        </a:rPr>
                        <a:t>Facility</a:t>
                      </a:r>
                      <a:endParaRPr lang="en-US" dirty="0">
                        <a:latin typeface="Garamond"/>
                        <a:cs typeface="Garamon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aramond"/>
                          <a:cs typeface="Garamond"/>
                        </a:rPr>
                        <a:t>Production</a:t>
                      </a:r>
                      <a:endParaRPr lang="en-US" dirty="0">
                        <a:latin typeface="Garamond"/>
                        <a:cs typeface="Garamon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aramond"/>
                          <a:cs typeface="Garamond"/>
                        </a:rPr>
                        <a:t>PV</a:t>
                      </a:r>
                      <a:endParaRPr lang="en-US" dirty="0">
                        <a:latin typeface="Garamond"/>
                        <a:cs typeface="Garamon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aramond"/>
                          <a:cs typeface="Garamond"/>
                        </a:rPr>
                        <a:t>Storage</a:t>
                      </a:r>
                      <a:endParaRPr lang="en-US" dirty="0">
                        <a:latin typeface="Garamond"/>
                        <a:cs typeface="Garamon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aramond"/>
                          <a:cs typeface="Garamond"/>
                        </a:rPr>
                        <a:t>Appliances in cluster</a:t>
                      </a:r>
                      <a:endParaRPr lang="en-US" dirty="0">
                        <a:latin typeface="Garamond"/>
                        <a:cs typeface="Garamond"/>
                      </a:endParaRPr>
                    </a:p>
                  </a:txBody>
                  <a:tcPr/>
                </a:tc>
              </a:tr>
              <a:tr h="569548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Garamond"/>
                          <a:cs typeface="Garamond"/>
                        </a:rPr>
                        <a:t>TestFAC</a:t>
                      </a:r>
                      <a:endParaRPr lang="en-US" dirty="0">
                        <a:latin typeface="Garamond"/>
                        <a:cs typeface="Garamon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aramond"/>
                          <a:cs typeface="Garamond"/>
                        </a:rPr>
                        <a:t>3.5 years</a:t>
                      </a:r>
                      <a:endParaRPr lang="en-US" dirty="0">
                        <a:latin typeface="Garamond"/>
                        <a:cs typeface="Garamon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aramond"/>
                          <a:cs typeface="Garamond"/>
                        </a:rPr>
                        <a:t>37K</a:t>
                      </a:r>
                      <a:endParaRPr lang="en-US" dirty="0">
                        <a:latin typeface="Garamond"/>
                        <a:cs typeface="Garamon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aramond"/>
                          <a:cs typeface="Garamond"/>
                        </a:rPr>
                        <a:t>1GB/day</a:t>
                      </a:r>
                      <a:endParaRPr lang="en-US" dirty="0">
                        <a:latin typeface="Garamond"/>
                        <a:cs typeface="Garamon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aramond"/>
                          <a:cs typeface="Garamond"/>
                        </a:rPr>
                        <a:t>1</a:t>
                      </a:r>
                      <a:endParaRPr lang="en-US" dirty="0">
                        <a:latin typeface="Garamond"/>
                        <a:cs typeface="Garamond"/>
                      </a:endParaRPr>
                    </a:p>
                  </a:txBody>
                  <a:tcPr/>
                </a:tc>
              </a:tr>
              <a:tr h="569548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aramond"/>
                          <a:cs typeface="Garamond"/>
                        </a:rPr>
                        <a:t>FACET</a:t>
                      </a:r>
                      <a:endParaRPr lang="en-US" dirty="0">
                        <a:latin typeface="Garamond"/>
                        <a:cs typeface="Garamon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aramond"/>
                          <a:cs typeface="Garamond"/>
                        </a:rPr>
                        <a:t>2 years</a:t>
                      </a:r>
                      <a:endParaRPr lang="en-US" dirty="0">
                        <a:latin typeface="Garamond"/>
                        <a:cs typeface="Garamon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aramond"/>
                          <a:cs typeface="Garamond"/>
                        </a:rPr>
                        <a:t>34K</a:t>
                      </a:r>
                      <a:endParaRPr lang="en-US" dirty="0">
                        <a:latin typeface="Garamond"/>
                        <a:cs typeface="Garamon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aramond"/>
                          <a:cs typeface="Garamond"/>
                        </a:rPr>
                        <a:t>1GB/day</a:t>
                      </a:r>
                      <a:endParaRPr lang="en-US" dirty="0">
                        <a:latin typeface="Garamond"/>
                        <a:cs typeface="Garamon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aramond"/>
                          <a:cs typeface="Garamond"/>
                        </a:rPr>
                        <a:t>1</a:t>
                      </a:r>
                      <a:endParaRPr lang="en-US" dirty="0">
                        <a:latin typeface="Garamond"/>
                        <a:cs typeface="Garamond"/>
                      </a:endParaRPr>
                    </a:p>
                  </a:txBody>
                  <a:tcPr/>
                </a:tc>
              </a:tr>
              <a:tr h="880068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aramond"/>
                          <a:cs typeface="Garamond"/>
                        </a:rPr>
                        <a:t>LCLS (electron)</a:t>
                      </a:r>
                      <a:endParaRPr lang="en-US" dirty="0">
                        <a:latin typeface="Garamond"/>
                        <a:cs typeface="Garamon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>
                          <a:latin typeface="Garamond"/>
                          <a:cs typeface="Garamond"/>
                        </a:rPr>
                        <a:t>2 year</a:t>
                      </a:r>
                      <a:endParaRPr lang="en-US" dirty="0">
                        <a:latin typeface="Garamond"/>
                        <a:cs typeface="Garamon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aramond"/>
                          <a:cs typeface="Garamond"/>
                        </a:rPr>
                        <a:t>178K</a:t>
                      </a:r>
                      <a:endParaRPr lang="en-US" dirty="0">
                        <a:latin typeface="Garamond"/>
                        <a:cs typeface="Garamon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aramond"/>
                          <a:cs typeface="Garamond"/>
                        </a:rPr>
                        <a:t>19GB/day</a:t>
                      </a:r>
                    </a:p>
                    <a:p>
                      <a:r>
                        <a:rPr lang="en-US" dirty="0" smtClean="0">
                          <a:latin typeface="Garamond"/>
                          <a:cs typeface="Garamond"/>
                        </a:rPr>
                        <a:t>Currently</a:t>
                      </a:r>
                      <a:r>
                        <a:rPr lang="en-US" baseline="0" dirty="0" smtClean="0">
                          <a:latin typeface="Garamond"/>
                          <a:cs typeface="Garamond"/>
                        </a:rPr>
                        <a:t> 18TB in LTS</a:t>
                      </a:r>
                      <a:endParaRPr lang="en-US" dirty="0">
                        <a:latin typeface="Garamond"/>
                        <a:cs typeface="Garamon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aramond"/>
                          <a:cs typeface="Garamond"/>
                        </a:rPr>
                        <a:t>3</a:t>
                      </a:r>
                      <a:endParaRPr lang="en-US" dirty="0">
                        <a:latin typeface="Garamond"/>
                        <a:cs typeface="Garamond"/>
                      </a:endParaRPr>
                    </a:p>
                  </a:txBody>
                  <a:tcPr/>
                </a:tc>
              </a:tr>
              <a:tr h="880068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aramond"/>
                          <a:cs typeface="Garamond"/>
                        </a:rPr>
                        <a:t>LCLS</a:t>
                      </a:r>
                    </a:p>
                    <a:p>
                      <a:r>
                        <a:rPr lang="en-US" dirty="0" smtClean="0">
                          <a:latin typeface="Garamond"/>
                          <a:cs typeface="Garamond"/>
                        </a:rPr>
                        <a:t>(photon)</a:t>
                      </a:r>
                      <a:endParaRPr lang="en-US" dirty="0">
                        <a:latin typeface="Garamond"/>
                        <a:cs typeface="Garamon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aramond"/>
                          <a:cs typeface="Garamond"/>
                        </a:rPr>
                        <a:t>0.5 years</a:t>
                      </a:r>
                      <a:endParaRPr lang="en-US" dirty="0">
                        <a:latin typeface="Garamond"/>
                        <a:cs typeface="Garamon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aramond"/>
                          <a:cs typeface="Garamond"/>
                        </a:rPr>
                        <a:t>257K</a:t>
                      </a:r>
                      <a:endParaRPr lang="en-US" dirty="0">
                        <a:latin typeface="Garamond"/>
                        <a:cs typeface="Garamon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aramond"/>
                          <a:cs typeface="Garamond"/>
                        </a:rPr>
                        <a:t>3GB/day</a:t>
                      </a:r>
                      <a:endParaRPr lang="en-US" dirty="0">
                        <a:latin typeface="Garamond"/>
                        <a:cs typeface="Garamon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aramond"/>
                          <a:cs typeface="Garamond"/>
                        </a:rPr>
                        <a:t>1</a:t>
                      </a:r>
                      <a:endParaRPr lang="en-US" dirty="0">
                        <a:latin typeface="Garamond"/>
                        <a:cs typeface="Garamond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469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Status at BNL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66K PVs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20K events/sec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95GB/day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In production for about 1.5 years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41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Status at </a:t>
            </a:r>
            <a:r>
              <a:rPr lang="en-US" dirty="0"/>
              <a:t>N</a:t>
            </a:r>
            <a:r>
              <a:rPr lang="en-US" dirty="0" smtClean="0"/>
              <a:t>SCL/FRIB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NSCL has two appliances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However, these are configured for failover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93K PVs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2GB/day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FRIB has one appliance but just starting out.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87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Status at HZB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118 PVs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118 events/sec.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66 GB/day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Test deployment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May also add fast BPM data 200PVs @150Hz/6GB/day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776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Status at PSI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Been in production for more than a year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Use it for “fast” PV’s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41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ESENTER_VERSION" val="6"/>
  <p:tag name="ARTICULATE_PROJECT_CHECK" val="0"/>
  <p:tag name="ARTICULATE_PROJECT_OPEN" val="0"/>
</p:tagLst>
</file>

<file path=ppt/theme/theme1.xml><?xml version="1.0" encoding="utf-8"?>
<a:theme xmlns:a="http://schemas.openxmlformats.org/drawingml/2006/main" name="Blank">
  <a:themeElements>
    <a:clrScheme name="SLAC_RevisedPalette_2012">
      <a:dk1>
        <a:srgbClr val="000000"/>
      </a:dk1>
      <a:lt1>
        <a:sysClr val="window" lastClr="FFFFFF"/>
      </a:lt1>
      <a:dk2>
        <a:srgbClr val="E17000"/>
      </a:dk2>
      <a:lt2>
        <a:srgbClr val="A4001D"/>
      </a:lt2>
      <a:accent1>
        <a:srgbClr val="A4001D"/>
      </a:accent1>
      <a:accent2>
        <a:srgbClr val="E17000"/>
      </a:accent2>
      <a:accent3>
        <a:srgbClr val="4D4F53"/>
      </a:accent3>
      <a:accent4>
        <a:srgbClr val="545455"/>
      </a:accent4>
      <a:accent5>
        <a:srgbClr val="0099CC"/>
      </a:accent5>
      <a:accent6>
        <a:srgbClr val="69BE28"/>
      </a:accent6>
      <a:hlink>
        <a:srgbClr val="A4001D"/>
      </a:hlink>
      <a:folHlink>
        <a:srgbClr val="A4001D"/>
      </a:folHlink>
    </a:clrScheme>
    <a:fontScheme name="TH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SLAC_PPT_052412</Template>
  <TotalTime>0</TotalTime>
  <Words>1222</Words>
  <Application>Microsoft Office PowerPoint</Application>
  <PresentationFormat>Bildspel på skärmen (4:3)</PresentationFormat>
  <Paragraphs>221</Paragraphs>
  <Slides>31</Slides>
  <Notes>1</Notes>
  <HiddenSlides>0</HiddenSlides>
  <MMClips>1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31</vt:i4>
      </vt:variant>
    </vt:vector>
  </HeadingPairs>
  <TitlesOfParts>
    <vt:vector size="35" baseType="lpstr">
      <vt:lpstr>Arial</vt:lpstr>
      <vt:lpstr>Calibri</vt:lpstr>
      <vt:lpstr>Garamond</vt:lpstr>
      <vt:lpstr>Blank</vt:lpstr>
      <vt:lpstr>EPICS Archiver Appliance Update</vt:lpstr>
      <vt:lpstr>Goals</vt:lpstr>
      <vt:lpstr>What’s in an appliance?</vt:lpstr>
      <vt:lpstr>Scale by clustering appliances</vt:lpstr>
      <vt:lpstr>Status at SLAC</vt:lpstr>
      <vt:lpstr>Status at BNL</vt:lpstr>
      <vt:lpstr>Status at NSCL/FRIB</vt:lpstr>
      <vt:lpstr>Status at HZB</vt:lpstr>
      <vt:lpstr>Status at PSI</vt:lpstr>
      <vt:lpstr>Status at FHI</vt:lpstr>
      <vt:lpstr>Other deployments</vt:lpstr>
      <vt:lpstr>Retrieval times</vt:lpstr>
      <vt:lpstr>Retrieval Mime Types</vt:lpstr>
      <vt:lpstr>Issue - FRIB broadcast storm</vt:lpstr>
      <vt:lpstr>Issue - BNL Nanos</vt:lpstr>
      <vt:lpstr>Issues - ChannelArchiver import and thresholds</vt:lpstr>
      <vt:lpstr>Issue - Maximum number of stores</vt:lpstr>
      <vt:lpstr>Other issues</vt:lpstr>
      <vt:lpstr>New HTML5 Viewer</vt:lpstr>
      <vt:lpstr>HTML5 Viewer</vt:lpstr>
      <vt:lpstr>DBE_PROPERTIES</vt:lpstr>
      <vt:lpstr>Full support for V4 types.</vt:lpstr>
      <vt:lpstr>eget for complex type</vt:lpstr>
      <vt:lpstr>Retrieval features</vt:lpstr>
      <vt:lpstr>Archive PV workflow</vt:lpstr>
      <vt:lpstr>Deployment</vt:lpstr>
      <vt:lpstr>Docker! Docker! Docker!</vt:lpstr>
      <vt:lpstr>Quickstart/evaluate</vt:lpstr>
      <vt:lpstr>Questions</vt:lpstr>
      <vt:lpstr>Dockerfile</vt:lpstr>
      <vt:lpstr>Docker run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2012-06-11T23:50:00Z</dcterms:created>
  <dcterms:modified xsi:type="dcterms:W3CDTF">2016-05-25T06:53:39Z</dcterms:modified>
</cp:coreProperties>
</file>