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60" r:id="rId3"/>
    <p:sldId id="262" r:id="rId4"/>
    <p:sldId id="269" r:id="rId5"/>
    <p:sldId id="265" r:id="rId6"/>
    <p:sldId id="267" r:id="rId7"/>
    <p:sldId id="273" r:id="rId8"/>
    <p:sldId id="268" r:id="rId9"/>
    <p:sldId id="272" r:id="rId10"/>
    <p:sldId id="271" r:id="rId11"/>
    <p:sldId id="274" r:id="rId12"/>
    <p:sldId id="264" r:id="rId13"/>
    <p:sldId id="266" r:id="rId14"/>
    <p:sldId id="270" r:id="rId15"/>
    <p:sldId id="261" r:id="rId16"/>
  </p:sldIdLst>
  <p:sldSz cx="9144000" cy="6858000" type="screen4x3"/>
  <p:notesSz cx="68119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B942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24" autoAdjust="0"/>
    <p:restoredTop sz="94660"/>
  </p:normalViewPr>
  <p:slideViewPr>
    <p:cSldViewPr>
      <p:cViewPr varScale="1">
        <p:scale>
          <a:sx n="119" d="100"/>
          <a:sy n="119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10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388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112" y="9445388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5029E26-3CDE-4E2A-9243-F4CFA73F77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7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73637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62" y="4722695"/>
            <a:ext cx="4995440" cy="447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8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112" y="9445388"/>
            <a:ext cx="2951851" cy="49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733" tIns="45866" rIns="91733" bIns="4586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D204273-9E39-4C9A-A251-EF1633DCAA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993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45F3C-3CEB-4A25-85B6-CDCC4A5FEFE4}" type="slidenum">
              <a:rPr lang="en-GB"/>
              <a:pPr/>
              <a:t>1</a:t>
            </a:fld>
            <a:endParaRPr lang="en-GB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10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11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12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13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14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15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2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3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4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5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6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7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8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F41CCE-8A12-40BB-9B34-BDA9373B9D37}" type="slidenum">
              <a:rPr lang="en-GB"/>
              <a:pPr/>
              <a:t>9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75048"/>
          </a:xfrm>
        </p:spPr>
        <p:txBody>
          <a:bodyPr/>
          <a:lstStyle>
            <a:lvl1pPr marL="0" indent="0" algn="ctr">
              <a:buFontTx/>
              <a:buNone/>
              <a:defRPr sz="2000" baseline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0" y="476250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3" name="Straight Connector 2"/>
          <p:cNvCxnSpPr/>
          <p:nvPr userDrawn="1"/>
        </p:nvCxnSpPr>
        <p:spPr bwMode="gray">
          <a:xfrm>
            <a:off x="7243117" y="6309320"/>
            <a:ext cx="0" cy="35924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539552" y="5960313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 err="1" smtClean="0">
                <a:latin typeface="+mn-lt"/>
              </a:rPr>
              <a:t>Disclaimer</a:t>
            </a:r>
            <a:r>
              <a:rPr lang="fr-FR" sz="1100" i="1" dirty="0" smtClean="0">
                <a:latin typeface="+mn-lt"/>
              </a:rPr>
              <a:t>: The </a:t>
            </a:r>
            <a:r>
              <a:rPr lang="fr-FR" sz="1100" i="1" dirty="0" err="1" smtClean="0">
                <a:latin typeface="+mn-lt"/>
              </a:rPr>
              <a:t>views</a:t>
            </a:r>
            <a:r>
              <a:rPr lang="fr-FR" sz="1100" i="1" dirty="0" smtClean="0">
                <a:latin typeface="+mn-lt"/>
              </a:rPr>
              <a:t> and opinions </a:t>
            </a:r>
            <a:r>
              <a:rPr lang="fr-FR" sz="1100" i="1" dirty="0" err="1" smtClean="0">
                <a:latin typeface="+mn-lt"/>
              </a:rPr>
              <a:t>expressed</a:t>
            </a:r>
            <a:r>
              <a:rPr lang="fr-FR" sz="1100" i="1" dirty="0" smtClean="0">
                <a:latin typeface="+mn-lt"/>
              </a:rPr>
              <a:t> </a:t>
            </a:r>
            <a:r>
              <a:rPr lang="fr-FR" sz="1100" i="1" dirty="0" err="1" smtClean="0">
                <a:latin typeface="+mn-lt"/>
              </a:rPr>
              <a:t>herein</a:t>
            </a:r>
            <a:r>
              <a:rPr lang="fr-FR" sz="1100" i="1" dirty="0" smtClean="0">
                <a:latin typeface="+mn-lt"/>
              </a:rPr>
              <a:t> do not </a:t>
            </a:r>
            <a:r>
              <a:rPr lang="fr-FR" sz="1100" i="1" dirty="0" err="1" smtClean="0">
                <a:latin typeface="+mn-lt"/>
              </a:rPr>
              <a:t>necessarily</a:t>
            </a:r>
            <a:r>
              <a:rPr lang="fr-FR" sz="1100" i="1" dirty="0" smtClean="0">
                <a:latin typeface="+mn-lt"/>
              </a:rPr>
              <a:t> </a:t>
            </a:r>
            <a:r>
              <a:rPr lang="fr-FR" sz="1100" i="1" dirty="0" err="1" smtClean="0">
                <a:latin typeface="+mn-lt"/>
              </a:rPr>
              <a:t>reflect</a:t>
            </a:r>
            <a:r>
              <a:rPr lang="fr-FR" sz="1100" i="1" dirty="0" smtClean="0">
                <a:latin typeface="+mn-lt"/>
              </a:rPr>
              <a:t> </a:t>
            </a:r>
            <a:r>
              <a:rPr lang="fr-FR" sz="1100" i="1" dirty="0" err="1" smtClean="0">
                <a:latin typeface="+mn-lt"/>
              </a:rPr>
              <a:t>those</a:t>
            </a:r>
            <a:r>
              <a:rPr lang="fr-FR" sz="1100" i="1" dirty="0" smtClean="0">
                <a:latin typeface="+mn-lt"/>
              </a:rPr>
              <a:t> of the ITER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6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609600"/>
            <a:ext cx="20002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088" y="609600"/>
            <a:ext cx="58483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577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83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13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3088" y="1752600"/>
            <a:ext cx="3924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752600"/>
            <a:ext cx="39243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08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15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5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0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27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81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573088" y="609600"/>
            <a:ext cx="800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1752600"/>
            <a:ext cx="8001000" cy="419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0" y="476250"/>
            <a:ext cx="9144000" cy="0"/>
          </a:xfrm>
          <a:prstGeom prst="line">
            <a:avLst/>
          </a:prstGeom>
          <a:noFill/>
          <a:ln w="15875">
            <a:solidFill>
              <a:srgbClr val="96969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38" name="Picture 14" descr="PowerPoint_Graphic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5700"/>
            <a:ext cx="91440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2590800" y="6375370"/>
            <a:ext cx="4573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800" dirty="0" smtClean="0">
                <a:solidFill>
                  <a:schemeClr val="tx1"/>
                </a:solidFill>
                <a:latin typeface="+mj-lt"/>
              </a:rPr>
              <a:t>EPICS</a:t>
            </a:r>
            <a:r>
              <a:rPr lang="en-GB" sz="800" baseline="0" dirty="0" smtClean="0">
                <a:solidFill>
                  <a:schemeClr val="tx1"/>
                </a:solidFill>
                <a:latin typeface="+mj-lt"/>
              </a:rPr>
              <a:t> Collaboration Meeting, Lund, Sweden, </a:t>
            </a:r>
            <a:r>
              <a:rPr lang="en-GB" sz="800" dirty="0" smtClean="0">
                <a:solidFill>
                  <a:schemeClr val="tx1"/>
                </a:solidFill>
                <a:latin typeface="+mj-lt"/>
              </a:rPr>
              <a:t>  25-27 May 2016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© 2016, ITER Organization</a:t>
            </a:r>
            <a:r>
              <a:rPr lang="en-GB" sz="800" dirty="0" smtClean="0">
                <a:solidFill>
                  <a:schemeClr val="tx1"/>
                </a:solidFill>
                <a:latin typeface="+mj-lt"/>
              </a:rPr>
              <a:t>	</a:t>
            </a:r>
            <a:endParaRPr lang="en-GB" sz="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8458200" y="6373950"/>
            <a:ext cx="5857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dirty="0">
                <a:latin typeface="+mj-lt"/>
              </a:rPr>
              <a:t>Page </a:t>
            </a:r>
            <a:fld id="{47BA91C2-74BF-4480-8BF1-C44F20807924}" type="slidenum">
              <a:rPr lang="en-GB" sz="800" smtClean="0">
                <a:latin typeface="+mj-lt"/>
              </a:rPr>
              <a:pPr>
                <a:spcBef>
                  <a:spcPct val="50000"/>
                </a:spcBef>
              </a:pPr>
              <a:t>‹#›</a:t>
            </a:fld>
            <a:endParaRPr lang="en-GB" sz="800" dirty="0">
              <a:latin typeface="+mj-lt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08302" y="6372383"/>
            <a:ext cx="111672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>
                <a:latin typeface="+mj-lt"/>
              </a:rPr>
              <a:t>IDM</a:t>
            </a:r>
            <a:r>
              <a:rPr lang="en-US" sz="800" baseline="0" dirty="0" smtClean="0">
                <a:latin typeface="+mj-lt"/>
              </a:rPr>
              <a:t> UID: XXXXXX</a:t>
            </a:r>
            <a:endParaRPr lang="en-GB" sz="800" dirty="0">
              <a:latin typeface="+mj-lt"/>
            </a:endParaRPr>
          </a:p>
        </p:txBody>
      </p:sp>
      <p:cxnSp>
        <p:nvCxnSpPr>
          <p:cNvPr id="10" name="Straight Connector 9"/>
          <p:cNvCxnSpPr/>
          <p:nvPr/>
        </p:nvCxnSpPr>
        <p:spPr bwMode="gray">
          <a:xfrm>
            <a:off x="7243117" y="6309320"/>
            <a:ext cx="0" cy="35924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7338" indent="-287338" algn="just" defTabSz="795338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57238" indent="-279400" algn="just" defTabSz="795338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36650" indent="-188913" algn="just" defTabSz="795338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511300" indent="-184150" algn="just" defTabSz="795338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85950" indent="-184150" algn="just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3431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8003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575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714750" indent="-184150" algn="l" defTabSz="795338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spec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ITER </a:t>
            </a:r>
            <a:r>
              <a:rPr lang="en-US" dirty="0" smtClean="0"/>
              <a:t>Packaging of the EPICS-based I&amp;C Projects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D.Stepanov</a:t>
            </a:r>
            <a:r>
              <a:rPr lang="en-US" dirty="0" smtClean="0"/>
              <a:t>, </a:t>
            </a:r>
            <a:r>
              <a:rPr lang="en-US" dirty="0" err="1" smtClean="0"/>
              <a:t>L.Abadie</a:t>
            </a:r>
            <a:r>
              <a:rPr lang="en-US" dirty="0" smtClean="0"/>
              <a:t>, </a:t>
            </a:r>
            <a:r>
              <a:rPr lang="en-US" dirty="0" err="1" smtClean="0"/>
              <a:t>R.Lange</a:t>
            </a:r>
            <a:r>
              <a:rPr lang="en-US" dirty="0" smtClean="0"/>
              <a:t>, </a:t>
            </a:r>
            <a:r>
              <a:rPr lang="en-US" dirty="0" err="1" smtClean="0"/>
              <a:t>A.Zagar</a:t>
            </a:r>
            <a:endParaRPr lang="en-US" dirty="0"/>
          </a:p>
          <a:p>
            <a:r>
              <a:rPr lang="en-US" dirty="0" smtClean="0"/>
              <a:t>ITER Organization</a:t>
            </a:r>
          </a:p>
          <a:p>
            <a:r>
              <a:rPr lang="en-US" dirty="0" err="1" smtClean="0"/>
              <a:t>Cosylab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Packaging </a:t>
            </a:r>
            <a:r>
              <a:rPr lang="en-US" dirty="0" smtClean="0"/>
              <a:t>Instructions </a:t>
            </a:r>
            <a:r>
              <a:rPr lang="en-US" dirty="0" smtClean="0"/>
              <a:t>for IOCs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5616624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pom.xml snippet:</a:t>
            </a:r>
          </a:p>
          <a:p>
            <a:pPr marL="0" indent="0">
              <a:buNone/>
            </a:pPr>
            <a:r>
              <a:rPr lang="en-US" sz="1100" dirty="0" smtClean="0"/>
              <a:t>&lt;</a:t>
            </a:r>
            <a:r>
              <a:rPr lang="en-US" sz="1100" dirty="0"/>
              <a:t>build&gt;</a:t>
            </a:r>
          </a:p>
          <a:p>
            <a:pPr marL="0" indent="0">
              <a:buNone/>
            </a:pPr>
            <a:r>
              <a:rPr lang="en-US" sz="1100" dirty="0"/>
              <a:t>  &lt;plugins&gt;</a:t>
            </a:r>
          </a:p>
          <a:p>
            <a:pPr marL="0" indent="0">
              <a:buNone/>
            </a:pPr>
            <a:r>
              <a:rPr lang="en-US" sz="1100" dirty="0"/>
              <a:t>    &lt;plugin&gt;</a:t>
            </a:r>
          </a:p>
          <a:p>
            <a:pPr marL="0" indent="0">
              <a:buNone/>
            </a:pPr>
            <a:r>
              <a:rPr lang="en-US" sz="1100" dirty="0"/>
              <a:t>      &lt;</a:t>
            </a:r>
            <a:r>
              <a:rPr lang="en-US" sz="1100" dirty="0" err="1"/>
              <a:t>groupId</a:t>
            </a:r>
            <a:r>
              <a:rPr lang="en-US" sz="1100" dirty="0"/>
              <a:t>&gt;</a:t>
            </a:r>
            <a:r>
              <a:rPr lang="en-US" sz="1100" dirty="0" err="1"/>
              <a:t>org.apache.maven.plugins</a:t>
            </a:r>
            <a:r>
              <a:rPr lang="en-US" sz="1100" dirty="0"/>
              <a:t>&lt;/</a:t>
            </a:r>
            <a:r>
              <a:rPr lang="en-US" sz="1100" dirty="0" err="1"/>
              <a:t>groupId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en-US" sz="1100" dirty="0"/>
              <a:t>      &lt;</a:t>
            </a:r>
            <a:r>
              <a:rPr lang="en-US" sz="1100" dirty="0" err="1"/>
              <a:t>artifactId</a:t>
            </a:r>
            <a:r>
              <a:rPr lang="en-US" sz="1100" dirty="0"/>
              <a:t>&gt;maven-</a:t>
            </a:r>
            <a:r>
              <a:rPr lang="en-US" sz="1100" dirty="0" err="1"/>
              <a:t>iter</a:t>
            </a:r>
            <a:r>
              <a:rPr lang="en-US" sz="1100" dirty="0"/>
              <a:t>-plugin&lt;/</a:t>
            </a:r>
            <a:r>
              <a:rPr lang="en-US" sz="1100" dirty="0" err="1"/>
              <a:t>artifactId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en-US" sz="1100" dirty="0"/>
              <a:t>      &lt;extensions&gt;true&lt;/extensions&gt;</a:t>
            </a:r>
          </a:p>
          <a:p>
            <a:pPr marL="0" indent="0">
              <a:buNone/>
            </a:pPr>
            <a:r>
              <a:rPr lang="en-US" sz="1100" dirty="0"/>
              <a:t>      &lt;configuration&gt;</a:t>
            </a:r>
          </a:p>
          <a:p>
            <a:pPr marL="0" indent="0">
              <a:buNone/>
            </a:pPr>
            <a:r>
              <a:rPr lang="en-US" sz="1100" dirty="0"/>
              <a:t>        &lt;packaging&gt;</a:t>
            </a:r>
          </a:p>
          <a:p>
            <a:pPr marL="0" indent="0">
              <a:buNone/>
            </a:pPr>
            <a:r>
              <a:rPr lang="en-US" sz="1100" b="1" dirty="0"/>
              <a:t>          &lt;package name="TEST-S7-PSH0CORE-ioc"&gt;</a:t>
            </a:r>
          </a:p>
          <a:p>
            <a:pPr marL="0" indent="0">
              <a:buNone/>
            </a:pPr>
            <a:r>
              <a:rPr lang="en-US" sz="1100" b="1" dirty="0"/>
              <a:t>            &lt;include type="</a:t>
            </a:r>
            <a:r>
              <a:rPr lang="en-US" sz="1100" b="1" dirty="0" err="1"/>
              <a:t>ioc</a:t>
            </a:r>
            <a:r>
              <a:rPr lang="en-US" sz="1100" b="1" dirty="0"/>
              <a:t>" name="TEST-S7-PSH0CORE" </a:t>
            </a:r>
            <a:r>
              <a:rPr lang="en-US" sz="1100" b="1" dirty="0" err="1"/>
              <a:t>runlevels</a:t>
            </a:r>
            <a:r>
              <a:rPr lang="en-US" sz="1100" b="1" dirty="0" smtClean="0"/>
              <a:t>=“345" </a:t>
            </a:r>
            <a:r>
              <a:rPr lang="en-US" sz="1100" b="1" dirty="0"/>
              <a:t>/&gt;</a:t>
            </a:r>
          </a:p>
          <a:p>
            <a:pPr marL="0" indent="0">
              <a:buNone/>
            </a:pPr>
            <a:r>
              <a:rPr lang="en-US" sz="1100" b="1" dirty="0"/>
              <a:t>          &lt;/package&gt;</a:t>
            </a:r>
          </a:p>
          <a:p>
            <a:pPr marL="0" indent="0">
              <a:buNone/>
            </a:pPr>
            <a:r>
              <a:rPr lang="en-US" sz="1100" b="1" dirty="0"/>
              <a:t>          &lt;package name="TEST-S7-PSH0PLC-ioc"&gt;</a:t>
            </a:r>
          </a:p>
          <a:p>
            <a:pPr marL="0" indent="0">
              <a:buNone/>
            </a:pPr>
            <a:r>
              <a:rPr lang="en-US" sz="1100" b="1" dirty="0"/>
              <a:t>            &lt;include type="</a:t>
            </a:r>
            <a:r>
              <a:rPr lang="en-US" sz="1100" b="1" dirty="0" err="1"/>
              <a:t>ioc</a:t>
            </a:r>
            <a:r>
              <a:rPr lang="en-US" sz="1100" b="1" dirty="0"/>
              <a:t>" name="TEST-S7-PSH0PLC" </a:t>
            </a:r>
            <a:r>
              <a:rPr lang="en-US" sz="1100" b="1" dirty="0" err="1"/>
              <a:t>runlevels</a:t>
            </a:r>
            <a:r>
              <a:rPr lang="en-US" sz="1100" b="1" dirty="0" smtClean="0"/>
              <a:t>=“345" </a:t>
            </a:r>
            <a:r>
              <a:rPr lang="en-US" sz="1100" b="1" dirty="0"/>
              <a:t>/&gt;</a:t>
            </a:r>
          </a:p>
          <a:p>
            <a:pPr marL="0" indent="0">
              <a:buNone/>
            </a:pPr>
            <a:r>
              <a:rPr lang="en-US" sz="1100" b="1" dirty="0"/>
              <a:t>          &lt;/package&gt;</a:t>
            </a:r>
          </a:p>
          <a:p>
            <a:pPr marL="0" indent="0">
              <a:buNone/>
            </a:pPr>
            <a:r>
              <a:rPr lang="en-US" sz="1100" b="1" dirty="0"/>
              <a:t>          &lt;package name="TEST-S7-PSH0SYSM-ioc"&gt;</a:t>
            </a:r>
          </a:p>
          <a:p>
            <a:pPr marL="0" indent="0">
              <a:buNone/>
            </a:pPr>
            <a:r>
              <a:rPr lang="en-US" sz="1100" b="1" dirty="0"/>
              <a:t>            &lt;include type="</a:t>
            </a:r>
            <a:r>
              <a:rPr lang="en-US" sz="1100" b="1" dirty="0" err="1"/>
              <a:t>ioc</a:t>
            </a:r>
            <a:r>
              <a:rPr lang="en-US" sz="1100" b="1" dirty="0"/>
              <a:t>" name="TEST-S7-PSH0SYSM" </a:t>
            </a:r>
            <a:r>
              <a:rPr lang="en-US" sz="1100" b="1" dirty="0" err="1"/>
              <a:t>runlevels</a:t>
            </a:r>
            <a:r>
              <a:rPr lang="en-US" sz="1100" b="1" dirty="0" smtClean="0"/>
              <a:t>=“345" </a:t>
            </a:r>
            <a:r>
              <a:rPr lang="en-US" sz="1100" b="1" dirty="0"/>
              <a:t>/&gt;</a:t>
            </a:r>
          </a:p>
          <a:p>
            <a:pPr marL="0" indent="0">
              <a:buNone/>
            </a:pPr>
            <a:r>
              <a:rPr lang="en-US" sz="1100" b="1" dirty="0"/>
              <a:t>          &lt;/package&gt;</a:t>
            </a:r>
          </a:p>
          <a:p>
            <a:pPr marL="0" indent="0">
              <a:buNone/>
            </a:pPr>
            <a:r>
              <a:rPr lang="en-US" sz="1100" dirty="0"/>
              <a:t>          &lt;package name="</a:t>
            </a:r>
            <a:r>
              <a:rPr lang="en-US" sz="1100" dirty="0" err="1" smtClean="0"/>
              <a:t>ioc</a:t>
            </a:r>
            <a:r>
              <a:rPr lang="en-US" sz="1100" dirty="0" smtClean="0"/>
              <a:t>"&gt;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            &lt;dependency version="current"&gt;%{</a:t>
            </a:r>
            <a:r>
              <a:rPr lang="en-US" sz="1100" dirty="0" err="1"/>
              <a:t>codac_rpm_prefix</a:t>
            </a:r>
            <a:r>
              <a:rPr lang="en-US" sz="1100" dirty="0"/>
              <a:t>}-${</a:t>
            </a:r>
            <a:r>
              <a:rPr lang="en-US" sz="1100" dirty="0" err="1"/>
              <a:t>project.artifactId</a:t>
            </a:r>
            <a:r>
              <a:rPr lang="en-US" sz="1100" dirty="0"/>
              <a:t>}-TEST-S7-PSH0CORE-ioc&lt;/dependency&gt;</a:t>
            </a:r>
          </a:p>
          <a:p>
            <a:pPr marL="0" indent="0">
              <a:buNone/>
            </a:pPr>
            <a:r>
              <a:rPr lang="en-US" sz="1100" dirty="0"/>
              <a:t>            &lt;dependency version="current"&gt;%{</a:t>
            </a:r>
            <a:r>
              <a:rPr lang="en-US" sz="1100" dirty="0" err="1"/>
              <a:t>codac_rpm_prefix</a:t>
            </a:r>
            <a:r>
              <a:rPr lang="en-US" sz="1100" dirty="0"/>
              <a:t>}-${</a:t>
            </a:r>
            <a:r>
              <a:rPr lang="en-US" sz="1100" dirty="0" err="1"/>
              <a:t>project.artifactId</a:t>
            </a:r>
            <a:r>
              <a:rPr lang="en-US" sz="1100" dirty="0"/>
              <a:t>}-TEST-S7-PSH0PLC-ioc&lt;/dependency&gt;</a:t>
            </a:r>
          </a:p>
          <a:p>
            <a:pPr marL="0" indent="0">
              <a:buNone/>
            </a:pPr>
            <a:r>
              <a:rPr lang="en-US" sz="1100" dirty="0"/>
              <a:t>            &lt;dependency version="current"&gt;%{</a:t>
            </a:r>
            <a:r>
              <a:rPr lang="en-US" sz="1100" dirty="0" err="1"/>
              <a:t>codac_rpm_prefix</a:t>
            </a:r>
            <a:r>
              <a:rPr lang="en-US" sz="1100" dirty="0"/>
              <a:t>}-${</a:t>
            </a:r>
            <a:r>
              <a:rPr lang="en-US" sz="1100" dirty="0" err="1"/>
              <a:t>project.artifactId</a:t>
            </a:r>
            <a:r>
              <a:rPr lang="en-US" sz="1100" dirty="0"/>
              <a:t>}-TEST-S7-PSH0SYSM-ioc&lt;/dependency&gt;</a:t>
            </a:r>
          </a:p>
          <a:p>
            <a:pPr marL="0" indent="0">
              <a:buNone/>
            </a:pPr>
            <a:r>
              <a:rPr lang="en-US" sz="1100" dirty="0"/>
              <a:t>            &lt;include type="script" </a:t>
            </a:r>
            <a:r>
              <a:rPr lang="en-US" sz="1100" dirty="0" err="1"/>
              <a:t>scriptType</a:t>
            </a:r>
            <a:r>
              <a:rPr lang="en-US" sz="1100" dirty="0"/>
              <a:t>="</a:t>
            </a:r>
            <a:r>
              <a:rPr lang="en-US" sz="1100" dirty="0" err="1"/>
              <a:t>initd</a:t>
            </a:r>
            <a:r>
              <a:rPr lang="en-US" sz="1100" dirty="0"/>
              <a:t>" file="plc-sample-</a:t>
            </a:r>
            <a:r>
              <a:rPr lang="en-US" sz="1100" dirty="0" err="1"/>
              <a:t>iocs</a:t>
            </a:r>
            <a:r>
              <a:rPr lang="en-US" sz="1100" dirty="0"/>
              <a:t>" /&gt;</a:t>
            </a:r>
          </a:p>
          <a:p>
            <a:pPr marL="0" indent="0">
              <a:buNone/>
            </a:pPr>
            <a:r>
              <a:rPr lang="en-US" sz="1100" dirty="0"/>
              <a:t>          &lt;/package&gt;</a:t>
            </a:r>
          </a:p>
          <a:p>
            <a:pPr marL="0" indent="0">
              <a:buNone/>
            </a:pPr>
            <a:r>
              <a:rPr lang="en-US" sz="1100" dirty="0"/>
              <a:t>        &lt;/packaging&gt;</a:t>
            </a:r>
          </a:p>
          <a:p>
            <a:pPr marL="0" indent="0">
              <a:buNone/>
            </a:pPr>
            <a:r>
              <a:rPr lang="en-US" sz="1100" dirty="0"/>
              <a:t>      &lt;/configuration&gt;</a:t>
            </a:r>
          </a:p>
          <a:p>
            <a:pPr marL="0" indent="0">
              <a:buNone/>
            </a:pPr>
            <a:r>
              <a:rPr lang="en-US" sz="1100" dirty="0"/>
              <a:t>    &lt;/plugin&gt;</a:t>
            </a:r>
          </a:p>
          <a:p>
            <a:pPr marL="0" indent="0">
              <a:buNone/>
            </a:pPr>
            <a:r>
              <a:rPr lang="en-US" sz="1100" dirty="0"/>
              <a:t>  &lt;/plugins&gt;</a:t>
            </a:r>
          </a:p>
          <a:p>
            <a:pPr marL="0" indent="0">
              <a:buNone/>
            </a:pPr>
            <a:r>
              <a:rPr lang="en-US" sz="1100" dirty="0"/>
              <a:t>&lt;/build&gt;</a:t>
            </a:r>
            <a:endParaRPr lang="en-US" sz="11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45224"/>
            <a:ext cx="58674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66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Content of an IOC Package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0688"/>
            <a:ext cx="9116011" cy="423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/>
          <p:cNvGrpSpPr/>
          <p:nvPr/>
        </p:nvGrpSpPr>
        <p:grpSpPr>
          <a:xfrm>
            <a:off x="3347864" y="1598506"/>
            <a:ext cx="5184576" cy="276999"/>
            <a:chOff x="3347864" y="1598506"/>
            <a:chExt cx="5184576" cy="276999"/>
          </a:xfrm>
        </p:grpSpPr>
        <p:sp>
          <p:nvSpPr>
            <p:cNvPr id="3" name="TextBox 2"/>
            <p:cNvSpPr txBox="1"/>
            <p:nvPr/>
          </p:nvSpPr>
          <p:spPr>
            <a:xfrm>
              <a:off x="6804248" y="1598506"/>
              <a:ext cx="1728192" cy="276999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IOC binary</a:t>
              </a:r>
              <a:endParaRPr lang="en-US" sz="1200" dirty="0" smtClean="0">
                <a:latin typeface="+mn-lt"/>
              </a:endParaRPr>
            </a:p>
          </p:txBody>
        </p:sp>
        <p:cxnSp>
          <p:nvCxnSpPr>
            <p:cNvPr id="5" name="Straight Arrow Connector 4"/>
            <p:cNvCxnSpPr>
              <a:stCxn id="3" idx="1"/>
            </p:cNvCxnSpPr>
            <p:nvPr/>
          </p:nvCxnSpPr>
          <p:spPr bwMode="auto">
            <a:xfrm flipH="1">
              <a:off x="3347864" y="1737006"/>
              <a:ext cx="3456384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" name="Group 19"/>
          <p:cNvGrpSpPr/>
          <p:nvPr/>
        </p:nvGrpSpPr>
        <p:grpSpPr>
          <a:xfrm>
            <a:off x="3491880" y="1988840"/>
            <a:ext cx="5040560" cy="316064"/>
            <a:chOff x="3491880" y="1988840"/>
            <a:chExt cx="5040560" cy="316064"/>
          </a:xfrm>
        </p:grpSpPr>
        <p:sp>
          <p:nvSpPr>
            <p:cNvPr id="17" name="TextBox 16"/>
            <p:cNvSpPr txBox="1"/>
            <p:nvPr/>
          </p:nvSpPr>
          <p:spPr>
            <a:xfrm>
              <a:off x="6804248" y="2027905"/>
              <a:ext cx="1728192" cy="276999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Database</a:t>
              </a:r>
              <a:endParaRPr lang="en-US" sz="1200" dirty="0" smtClean="0">
                <a:latin typeface="+mn-lt"/>
              </a:endParaRPr>
            </a:p>
          </p:txBody>
        </p:sp>
        <p:cxnSp>
          <p:nvCxnSpPr>
            <p:cNvPr id="18" name="Straight Arrow Connector 17"/>
            <p:cNvCxnSpPr>
              <a:stCxn id="17" idx="1"/>
            </p:cNvCxnSpPr>
            <p:nvPr/>
          </p:nvCxnSpPr>
          <p:spPr bwMode="auto">
            <a:xfrm flipH="1" flipV="1">
              <a:off x="3491880" y="1988840"/>
              <a:ext cx="3312368" cy="17756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3" name="Group 22"/>
          <p:cNvGrpSpPr/>
          <p:nvPr/>
        </p:nvGrpSpPr>
        <p:grpSpPr>
          <a:xfrm>
            <a:off x="3707904" y="3068960"/>
            <a:ext cx="4794121" cy="276999"/>
            <a:chOff x="3707904" y="3068960"/>
            <a:chExt cx="4794121" cy="276999"/>
          </a:xfrm>
        </p:grpSpPr>
        <p:sp>
          <p:nvSpPr>
            <p:cNvPr id="21" name="TextBox 20"/>
            <p:cNvSpPr txBox="1"/>
            <p:nvPr/>
          </p:nvSpPr>
          <p:spPr>
            <a:xfrm>
              <a:off x="6773833" y="3068960"/>
              <a:ext cx="1728192" cy="276999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IOC startup folder</a:t>
              </a:r>
              <a:endParaRPr lang="en-US" sz="1200" dirty="0" smtClean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21" idx="1"/>
            </p:cNvCxnSpPr>
            <p:nvPr/>
          </p:nvCxnSpPr>
          <p:spPr bwMode="auto">
            <a:xfrm flipH="1">
              <a:off x="3707904" y="3207460"/>
              <a:ext cx="306592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4" name="Group 23"/>
          <p:cNvGrpSpPr/>
          <p:nvPr/>
        </p:nvGrpSpPr>
        <p:grpSpPr>
          <a:xfrm>
            <a:off x="3347864" y="4664169"/>
            <a:ext cx="5184576" cy="276999"/>
            <a:chOff x="3347864" y="4664169"/>
            <a:chExt cx="5184576" cy="276999"/>
          </a:xfrm>
        </p:grpSpPr>
        <p:sp>
          <p:nvSpPr>
            <p:cNvPr id="25" name="TextBox 24"/>
            <p:cNvSpPr txBox="1"/>
            <p:nvPr/>
          </p:nvSpPr>
          <p:spPr>
            <a:xfrm>
              <a:off x="6804248" y="4664169"/>
              <a:ext cx="1728192" cy="276999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+mn-lt"/>
                </a:rPr>
                <a:t>System service script</a:t>
              </a:r>
              <a:endParaRPr lang="en-US" sz="1200" dirty="0" smtClean="0">
                <a:latin typeface="+mn-lt"/>
              </a:endParaRPr>
            </a:p>
          </p:txBody>
        </p:sp>
        <p:cxnSp>
          <p:nvCxnSpPr>
            <p:cNvPr id="26" name="Straight Arrow Connector 25"/>
            <p:cNvCxnSpPr>
              <a:stCxn id="25" idx="1"/>
            </p:cNvCxnSpPr>
            <p:nvPr/>
          </p:nvCxnSpPr>
          <p:spPr bwMode="auto">
            <a:xfrm flipH="1">
              <a:off x="3347864" y="4802669"/>
              <a:ext cx="3456384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6618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IOC Package Dependencies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3041"/>
            <a:ext cx="72485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 bwMode="auto">
          <a:xfrm>
            <a:off x="179512" y="1340768"/>
            <a:ext cx="2736304" cy="432048"/>
          </a:xfrm>
          <a:prstGeom prst="ellipse">
            <a:avLst/>
          </a:prstGeom>
          <a:noFill/>
          <a:ln w="28575" cap="flat" cmpd="sng" algn="ctr">
            <a:solidFill>
              <a:srgbClr val="EFB94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79512" y="2420888"/>
            <a:ext cx="2736304" cy="432048"/>
          </a:xfrm>
          <a:prstGeom prst="ellipse">
            <a:avLst/>
          </a:prstGeom>
          <a:noFill/>
          <a:ln w="28575" cap="flat" cmpd="sng" algn="ctr">
            <a:solidFill>
              <a:srgbClr val="EFB94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501008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IOC depends on major / minor version of CODAC. Maintenance versions are supposed to be binary compatible. </a:t>
            </a:r>
            <a:r>
              <a:rPr lang="en-US" dirty="0" smtClean="0">
                <a:latin typeface="+mn-lt"/>
              </a:rPr>
              <a:t>Exact version dependency can be enforced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IOC packages have their own version, usually bound to the version of the I&amp;C application served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80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EPICS Base Packaging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23762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ITER made a substantial effort to package EPICS itself </a:t>
            </a:r>
            <a:r>
              <a:rPr lang="en-US" dirty="0"/>
              <a:t>i</a:t>
            </a:r>
            <a:r>
              <a:rPr lang="en-US" dirty="0" smtClean="0"/>
              <a:t>n accordance with Red Hat Linux practices. This results in approx. 90 RPMs covering the following areas:</a:t>
            </a:r>
          </a:p>
          <a:p>
            <a:pPr>
              <a:buFontTx/>
              <a:buChar char="-"/>
            </a:pPr>
            <a:r>
              <a:rPr lang="en-US" sz="2000" dirty="0" smtClean="0"/>
              <a:t>EPICS base</a:t>
            </a:r>
          </a:p>
          <a:p>
            <a:pPr>
              <a:buFontTx/>
              <a:buChar char="-"/>
            </a:pPr>
            <a:r>
              <a:rPr lang="en-US" sz="2000" dirty="0" smtClean="0"/>
              <a:t>EPICS extensions and tools</a:t>
            </a:r>
          </a:p>
          <a:p>
            <a:pPr>
              <a:buFontTx/>
              <a:buChar char="-"/>
            </a:pPr>
            <a:r>
              <a:rPr lang="en-US" sz="2000" dirty="0" smtClean="0"/>
              <a:t>EPICS device support modules</a:t>
            </a:r>
            <a:endParaRPr lang="en-US" dirty="0" smtClean="0"/>
          </a:p>
          <a:p>
            <a:pPr marL="477838" lvl="1" indent="0">
              <a:buNone/>
            </a:pPr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36812"/>
            <a:ext cx="46863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068960"/>
            <a:ext cx="3960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Whenever possible, runtime and </a:t>
            </a:r>
            <a:r>
              <a:rPr lang="en-US" dirty="0" err="1" smtClean="0">
                <a:latin typeface="+mn-lt"/>
              </a:rPr>
              <a:t>devel</a:t>
            </a:r>
            <a:r>
              <a:rPr lang="en-US" dirty="0" smtClean="0">
                <a:latin typeface="+mn-lt"/>
              </a:rPr>
              <a:t> packages are separated.</a:t>
            </a:r>
          </a:p>
          <a:p>
            <a:endParaRPr lang="en-US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ITER-specific</a:t>
            </a:r>
          </a:p>
          <a:p>
            <a:r>
              <a:rPr lang="en-US" dirty="0" smtClean="0">
                <a:latin typeface="+mn-lt"/>
              </a:rPr>
              <a:t>EPICS packages</a:t>
            </a:r>
          </a:p>
          <a:p>
            <a:r>
              <a:rPr lang="en-US" dirty="0" smtClean="0">
                <a:latin typeface="+mn-lt"/>
              </a:rPr>
              <a:t>are clearly</a:t>
            </a:r>
          </a:p>
          <a:p>
            <a:r>
              <a:rPr lang="en-US" dirty="0" smtClean="0">
                <a:latin typeface="+mn-lt"/>
              </a:rPr>
              <a:t>separated too.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710" y="4503762"/>
            <a:ext cx="12382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76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EPICS and CODAC profiles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7920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It is possible to have several CODAC versions installed on one machine, hence, several EPICS versions too.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496" y="2623552"/>
            <a:ext cx="45365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&lt;meta name="</a:t>
            </a:r>
            <a:r>
              <a:rPr lang="en-US" sz="1200" dirty="0" err="1">
                <a:latin typeface="+mn-lt"/>
              </a:rPr>
              <a:t>ct</a:t>
            </a:r>
            <a:r>
              <a:rPr lang="en-US" sz="1200" dirty="0">
                <a:latin typeface="+mn-lt"/>
              </a:rPr>
              <a:t>"&gt;</a:t>
            </a:r>
          </a:p>
          <a:p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 &lt;</a:t>
            </a:r>
            <a:r>
              <a:rPr lang="en-US" sz="1200" dirty="0">
                <a:latin typeface="+mn-lt"/>
              </a:rPr>
              <a:t>summary&gt;CODAC Core System ${</a:t>
            </a:r>
            <a:r>
              <a:rPr lang="en-US" sz="1200" dirty="0" err="1">
                <a:latin typeface="+mn-lt"/>
              </a:rPr>
              <a:t>codac.version</a:t>
            </a:r>
            <a:r>
              <a:rPr lang="en-US" sz="1200" dirty="0">
                <a:latin typeface="+mn-lt"/>
              </a:rPr>
              <a:t>} </a:t>
            </a:r>
            <a:r>
              <a:rPr lang="en-US" sz="1200" b="1" dirty="0">
                <a:solidFill>
                  <a:srgbClr val="00B050"/>
                </a:solidFill>
                <a:latin typeface="+mn-lt"/>
              </a:rPr>
              <a:t>CODAC Terminal</a:t>
            </a:r>
            <a:r>
              <a:rPr lang="en-US" sz="1200" dirty="0">
                <a:latin typeface="+mn-lt"/>
              </a:rPr>
              <a:t>&lt;/summary&gt;</a:t>
            </a:r>
          </a:p>
          <a:p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&lt;provides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="true"&gt;system-role&lt;/provides&gt;</a:t>
            </a:r>
          </a:p>
          <a:p>
            <a:r>
              <a:rPr lang="en-US" sz="1200" dirty="0" smtClean="0">
                <a:latin typeface="+mn-lt"/>
              </a:rPr>
              <a:t>  &lt;!-- </a:t>
            </a:r>
            <a:r>
              <a:rPr lang="en-US" sz="1200" dirty="0">
                <a:latin typeface="+mn-lt"/>
              </a:rPr>
              <a:t>client/user applications --&gt;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</a:t>
            </a:r>
            <a:r>
              <a:rPr lang="en-US" sz="1200" dirty="0" err="1">
                <a:latin typeface="+mn-lt"/>
              </a:rPr>
              <a:t>css</a:t>
            </a:r>
            <a:r>
              <a:rPr lang="en-US" sz="1200" dirty="0">
                <a:latin typeface="+mn-lt"/>
              </a:rPr>
              <a:t>&lt;/requires&gt;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</a:t>
            </a:r>
            <a:r>
              <a:rPr lang="en-US" sz="1200" dirty="0" err="1">
                <a:latin typeface="+mn-lt"/>
              </a:rPr>
              <a:t>css</a:t>
            </a:r>
            <a:r>
              <a:rPr lang="en-US" sz="1200" dirty="0">
                <a:latin typeface="+mn-lt"/>
              </a:rPr>
              <a:t>-</a:t>
            </a:r>
            <a:r>
              <a:rPr lang="en-US" sz="1200" dirty="0" err="1">
                <a:latin typeface="+mn-lt"/>
              </a:rPr>
              <a:t>jms</a:t>
            </a:r>
            <a:r>
              <a:rPr lang="en-US" sz="1200" dirty="0">
                <a:latin typeface="+mn-lt"/>
              </a:rPr>
              <a:t>-send&lt;/requires&gt;</a:t>
            </a:r>
          </a:p>
          <a:p>
            <a:r>
              <a:rPr lang="en-US" sz="1200" dirty="0" smtClean="0">
                <a:latin typeface="+mn-lt"/>
              </a:rPr>
              <a:t>  &lt;requires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</a:t>
            </a:r>
            <a:r>
              <a:rPr lang="en-US" sz="1200" dirty="0" err="1">
                <a:latin typeface="+mn-lt"/>
              </a:rPr>
              <a:t>css-opi</a:t>
            </a:r>
            <a:r>
              <a:rPr lang="en-US" sz="1200" dirty="0">
                <a:latin typeface="+mn-lt"/>
              </a:rPr>
              <a:t>&lt;/requires&gt;</a:t>
            </a:r>
          </a:p>
          <a:p>
            <a:r>
              <a:rPr lang="en-US" sz="1200" dirty="0" smtClean="0">
                <a:latin typeface="+mn-lt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="true"&gt;epics&lt;/requires&gt;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="true"&gt;python-</a:t>
            </a:r>
            <a:r>
              <a:rPr lang="en-US" sz="1200" dirty="0" err="1">
                <a:latin typeface="+mn-lt"/>
              </a:rPr>
              <a:t>cachannel</a:t>
            </a:r>
            <a:r>
              <a:rPr lang="en-US" sz="1200" dirty="0">
                <a:latin typeface="+mn-lt"/>
              </a:rPr>
              <a:t>&lt;/requires&gt;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="true"&gt;python-</a:t>
            </a:r>
            <a:r>
              <a:rPr lang="en-US" sz="1200" dirty="0" err="1">
                <a:latin typeface="+mn-lt"/>
              </a:rPr>
              <a:t>pyepics</a:t>
            </a:r>
            <a:r>
              <a:rPr lang="en-US" sz="1200" dirty="0">
                <a:latin typeface="+mn-lt"/>
              </a:rPr>
              <a:t>&lt;/requires&gt;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="true"&gt;system-tests&lt;/requires&gt;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</a:t>
            </a:r>
            <a:r>
              <a:rPr lang="en-US" sz="1200" dirty="0" err="1">
                <a:latin typeface="+mn-lt"/>
              </a:rPr>
              <a:t>psps</a:t>
            </a:r>
            <a:r>
              <a:rPr lang="en-US" sz="1200" dirty="0">
                <a:latin typeface="+mn-lt"/>
              </a:rPr>
              <a:t>-</a:t>
            </a:r>
            <a:r>
              <a:rPr lang="en-US" sz="1200" dirty="0" err="1">
                <a:latin typeface="+mn-lt"/>
              </a:rPr>
              <a:t>fatsat</a:t>
            </a:r>
            <a:r>
              <a:rPr lang="en-US" sz="1200" dirty="0">
                <a:latin typeface="+mn-lt"/>
              </a:rPr>
              <a:t>-editor&lt;/requires&gt;</a:t>
            </a:r>
          </a:p>
          <a:p>
            <a:r>
              <a:rPr lang="en-US" sz="1200" dirty="0">
                <a:latin typeface="+mn-lt"/>
              </a:rPr>
              <a:t>&lt;/meta&gt;</a:t>
            </a:r>
            <a:endParaRPr lang="en-US" sz="120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968" y="2636326"/>
            <a:ext cx="48245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&lt;meta name="</a:t>
            </a:r>
            <a:r>
              <a:rPr lang="en-US" sz="1200" dirty="0" err="1">
                <a:latin typeface="+mn-lt"/>
              </a:rPr>
              <a:t>pcf</a:t>
            </a:r>
            <a:r>
              <a:rPr lang="en-US" sz="1200" dirty="0">
                <a:latin typeface="+mn-lt"/>
              </a:rPr>
              <a:t>"&gt;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summary&gt;CODAC Core System ${</a:t>
            </a:r>
            <a:r>
              <a:rPr lang="en-US" sz="1200" dirty="0" err="1">
                <a:latin typeface="+mn-lt"/>
              </a:rPr>
              <a:t>codac.version</a:t>
            </a:r>
            <a:r>
              <a:rPr lang="en-US" sz="1200" dirty="0">
                <a:latin typeface="+mn-lt"/>
              </a:rPr>
              <a:t>} </a:t>
            </a:r>
            <a:r>
              <a:rPr lang="en-US" sz="1200" b="1" dirty="0">
                <a:solidFill>
                  <a:srgbClr val="00B050"/>
                </a:solidFill>
                <a:latin typeface="+mn-lt"/>
              </a:rPr>
              <a:t>PCF Operation</a:t>
            </a:r>
            <a:r>
              <a:rPr lang="en-US" sz="1200" dirty="0">
                <a:latin typeface="+mn-lt"/>
              </a:rPr>
              <a:t>&lt;/summary&gt;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provides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="true"&gt;system-role&lt;/provides&gt;</a:t>
            </a:r>
          </a:p>
          <a:p>
            <a:r>
              <a:rPr lang="en-US" sz="1200" dirty="0" smtClean="0">
                <a:latin typeface="+mn-lt"/>
              </a:rPr>
              <a:t>  ...</a:t>
            </a:r>
            <a:endParaRPr lang="en-US" sz="1200" dirty="0">
              <a:latin typeface="+mn-lt"/>
            </a:endParaRPr>
          </a:p>
          <a:p>
            <a:r>
              <a:rPr lang="en-US" sz="1200" dirty="0" smtClean="0">
                <a:latin typeface="+mn-lt"/>
              </a:rPr>
              <a:t>  &lt;!-- </a:t>
            </a:r>
            <a:r>
              <a:rPr lang="en-US" sz="1200" dirty="0">
                <a:latin typeface="+mn-lt"/>
              </a:rPr>
              <a:t>epics modules --&gt;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 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="true"&gt;epics-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irio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&lt;/requires&gt;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 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="true"&gt;epics-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mcoreutils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&lt;/requires&gt;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 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="true"&gt;epics-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nisync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&lt;/requires&gt;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 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="true"&gt;epics-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nisync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-general-time&lt;/requires&gt;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 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="true"&gt;epics-pxi6259&lt;/requires&gt;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 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="true"&gt;epics-pxie6368&lt;/requires&gt;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+mn-lt"/>
              </a:rPr>
              <a:t>  &lt;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requires </a:t>
            </a:r>
            <a:r>
              <a:rPr lang="en-US" sz="1200" b="1" dirty="0" err="1">
                <a:solidFill>
                  <a:srgbClr val="FF0000"/>
                </a:solidFill>
                <a:latin typeface="+mn-lt"/>
              </a:rPr>
              <a:t>codac</a:t>
            </a:r>
            <a:r>
              <a:rPr lang="en-US" sz="1200" b="1" dirty="0">
                <a:solidFill>
                  <a:srgbClr val="FF0000"/>
                </a:solidFill>
                <a:latin typeface="+mn-lt"/>
              </a:rPr>
              <a:t>="true"&gt;epics-pxi6528&lt;/requires&gt;</a:t>
            </a:r>
          </a:p>
          <a:p>
            <a:r>
              <a:rPr lang="en-US" sz="1200" dirty="0" smtClean="0">
                <a:latin typeface="+mn-lt"/>
              </a:rPr>
              <a:t>&lt;!-- </a:t>
            </a:r>
            <a:r>
              <a:rPr lang="en-US" sz="1200" dirty="0">
                <a:latin typeface="+mn-lt"/>
              </a:rPr>
              <a:t>libraries --&gt;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</a:t>
            </a:r>
            <a:r>
              <a:rPr lang="en-US" sz="1200" dirty="0" err="1">
                <a:latin typeface="+mn-lt"/>
              </a:rPr>
              <a:t>irio</a:t>
            </a:r>
            <a:r>
              <a:rPr lang="en-US" sz="1200" dirty="0">
                <a:latin typeface="+mn-lt"/>
              </a:rPr>
              <a:t>&lt;/requires&gt;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</a:t>
            </a:r>
            <a:r>
              <a:rPr lang="en-US" sz="1200" dirty="0" err="1">
                <a:latin typeface="+mn-lt"/>
              </a:rPr>
              <a:t>dan-daq</a:t>
            </a:r>
            <a:r>
              <a:rPr lang="en-US" sz="1200" dirty="0">
                <a:latin typeface="+mn-lt"/>
              </a:rPr>
              <a:t>&lt;/requires&gt;</a:t>
            </a:r>
          </a:p>
          <a:p>
            <a:r>
              <a:rPr lang="en-US" sz="1200" dirty="0" smtClean="0">
                <a:latin typeface="+mn-lt"/>
              </a:rPr>
              <a:t>  &lt;</a:t>
            </a:r>
            <a:r>
              <a:rPr lang="en-US" sz="1200" dirty="0">
                <a:latin typeface="+mn-lt"/>
              </a:rPr>
              <a:t>requires </a:t>
            </a:r>
            <a:r>
              <a:rPr lang="en-US" sz="1200" dirty="0" err="1">
                <a:latin typeface="+mn-lt"/>
              </a:rPr>
              <a:t>codac</a:t>
            </a:r>
            <a:r>
              <a:rPr lang="en-US" sz="1200" dirty="0">
                <a:latin typeface="+mn-lt"/>
              </a:rPr>
              <a:t>="true"&gt;log-lib&lt;/requires</a:t>
            </a:r>
            <a:r>
              <a:rPr lang="en-US" sz="1200" dirty="0" smtClean="0">
                <a:latin typeface="+mn-lt"/>
              </a:rPr>
              <a:t>&gt;</a:t>
            </a:r>
          </a:p>
          <a:p>
            <a:r>
              <a:rPr lang="en-US" sz="1200" dirty="0" smtClean="0">
                <a:latin typeface="+mn-lt"/>
              </a:rPr>
              <a:t>  ...</a:t>
            </a:r>
            <a:endParaRPr lang="en-US" sz="1200" dirty="0">
              <a:latin typeface="+mn-lt"/>
            </a:endParaRPr>
          </a:p>
          <a:p>
            <a:r>
              <a:rPr lang="en-US" sz="1200" dirty="0">
                <a:latin typeface="+mn-lt"/>
              </a:rPr>
              <a:t>&lt;/meta&gt;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283968" y="2348880"/>
            <a:ext cx="0" cy="38884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15516" y="1376772"/>
            <a:ext cx="8712968" cy="1116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7338" indent="-287338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7238" indent="-279400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36650" indent="-188913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511300" indent="-184150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85950" indent="-184150" algn="just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3431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8003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2575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714750" indent="-184150" algn="l" defTabSz="795338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kern="0" dirty="0" smtClean="0"/>
              <a:t>CODAC has profiles for different types of control system machines, which dictate which part of EPICS has to be installed</a:t>
            </a:r>
          </a:p>
        </p:txBody>
      </p:sp>
    </p:spTree>
    <p:extLst>
      <p:ext uri="{BB962C8B-B14F-4D97-AF65-F5344CB8AC3E}">
        <p14:creationId xmlns:p14="http://schemas.microsoft.com/office/powerpoint/2010/main" val="8611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41966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ITER has developed </a:t>
            </a:r>
            <a:r>
              <a:rPr lang="en-US" dirty="0" smtClean="0"/>
              <a:t>a Maven-based build kit which allows to seamlessly compile and package EPICS applications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Quick development / testing cycle without going through packaging is supported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RPM-based packaging of the EPICS base and EPICS tools is available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7030A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1873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5040560"/>
          </a:xfrm>
        </p:spPr>
        <p:txBody>
          <a:bodyPr/>
          <a:lstStyle/>
          <a:p>
            <a:r>
              <a:rPr lang="en-US" dirty="0" smtClean="0"/>
              <a:t>EPICS provides its own established build system, based on GNU make</a:t>
            </a:r>
          </a:p>
          <a:p>
            <a:r>
              <a:rPr lang="en-US" dirty="0" err="1" smtClean="0"/>
              <a:t>Makefile</a:t>
            </a:r>
            <a:r>
              <a:rPr lang="en-US" dirty="0" smtClean="0"/>
              <a:t>-based approach allows for high level of flexibility, with regards to files location, dependency calculations, …</a:t>
            </a:r>
          </a:p>
          <a:p>
            <a:r>
              <a:rPr lang="en-US" dirty="0" smtClean="0"/>
              <a:t>For ITER most of I&amp;C applications will be developed off-site, with little-to-no control from the central team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Hence a natural wish that similar applications are built in a similar manner and packaged in a compatible way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Need strict control over delivered software, to make sure that no files have been forgotten or depend on local setup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ITER Approach to Packaging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36193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From the very beginning ITER made decisions on packaging system: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Red Hat Linux as a base platform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RPM as a packaging tool, with YUM as a distribution mechanism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Build system is controlled by </a:t>
            </a:r>
            <a:r>
              <a:rPr lang="en-US" dirty="0"/>
              <a:t>Apache </a:t>
            </a:r>
            <a:r>
              <a:rPr lang="en-US" dirty="0" smtClean="0"/>
              <a:t>Maven</a:t>
            </a:r>
            <a:r>
              <a:rPr lang="en-US" dirty="0"/>
              <a:t> </a:t>
            </a:r>
            <a:r>
              <a:rPr lang="en-US" dirty="0" smtClean="0"/>
              <a:t>(clean, compile, …)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Maven is also used to automate frequent I&amp;C tasks ( start / test / stop sequence). Control system-specific behavior of Maven is implemented with the ITER Maven plugin</a:t>
            </a:r>
            <a:endParaRPr lang="en-US" dirty="0" smtClean="0"/>
          </a:p>
        </p:txBody>
      </p:sp>
      <p:pic>
        <p:nvPicPr>
          <p:cNvPr id="1026" name="Picture 2" descr="https://upload.wikimedia.org/wikipedia/en/thumb/6/6c/RedHat.svg/1280px-RedHat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98" y="5301208"/>
            <a:ext cx="3095055" cy="99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aven.apache.org/images/maven-logo-black-on-whit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813" y="4725144"/>
            <a:ext cx="3096344" cy="783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PM Logo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190" y="5301208"/>
            <a:ext cx="1682278" cy="98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Yum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610074"/>
            <a:ext cx="1724025" cy="61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4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ITER </a:t>
            </a:r>
            <a:r>
              <a:rPr lang="en-US" dirty="0" smtClean="0"/>
              <a:t>Assumptions About EPICS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30243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Only one architecture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linux-x86_64</a:t>
            </a:r>
            <a:r>
              <a:rPr lang="en-US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Reuse the EPICS build system as much as possible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Provide EPICS / IOC specific commands as part of Maven environment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If Maven and EPICS project structures are respected, no specific additional instructions are required in </a:t>
            </a:r>
            <a:r>
              <a:rPr lang="en-US" dirty="0" smtClean="0"/>
              <a:t>pom.xml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52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I&amp;C Project Structure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59766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Software project structure adheres to Maven recommended structure.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/main/epics</a:t>
            </a:r>
            <a:r>
              <a:rPr lang="en-US" dirty="0" smtClean="0"/>
              <a:t> is allocated for EPICS projects</a:t>
            </a: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unit_name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├──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pom.xml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(project information)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├── doc/ (Directory for documentation)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└──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 (Directory for source files)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├── main/ (Directory for source files of product)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beast/ (CSS alarm configuration files)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beauty/ (CSS archive configuration files)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boy/ (CSS boy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c++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 (C++ application sources)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databrowser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databrowser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files)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epics/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(EPICS application sources)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java/ (Java application/library sources)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plc/ (PLC program sources)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python/ (Python application/library sources)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├── resource/ (application/library resources)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│ └── scan/ (CSS scan command files)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├──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test/ (Directory for source files of test)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│   ├── 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└── target/ (Build results)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├──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Maven Development Workflow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430244" cy="5718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27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Standard </a:t>
            </a:r>
            <a:r>
              <a:rPr lang="en-US" dirty="0" smtClean="0"/>
              <a:t>Build Life Cycle Support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712968" cy="504056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mvn</a:t>
            </a:r>
            <a:r>
              <a:rPr lang="en-US" b="1" dirty="0" smtClean="0"/>
              <a:t> </a:t>
            </a:r>
            <a:r>
              <a:rPr lang="en-US" b="1" dirty="0" smtClean="0"/>
              <a:t>clean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- cleanup the build tree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mvn</a:t>
            </a:r>
            <a:r>
              <a:rPr lang="en-US" b="1" dirty="0" smtClean="0"/>
              <a:t> </a:t>
            </a:r>
            <a:r>
              <a:rPr lang="en-US" b="1" dirty="0" smtClean="0"/>
              <a:t>compile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compile the sources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/>
              <a:t>m</a:t>
            </a:r>
            <a:r>
              <a:rPr lang="en-US" b="1" dirty="0" err="1" smtClean="0"/>
              <a:t>vn</a:t>
            </a:r>
            <a:r>
              <a:rPr lang="en-US" b="1" dirty="0" smtClean="0"/>
              <a:t> </a:t>
            </a:r>
            <a:r>
              <a:rPr lang="en-US" b="1" dirty="0" smtClean="0"/>
              <a:t>test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do automated tests</a:t>
            </a:r>
          </a:p>
          <a:p>
            <a:pPr marL="0" indent="0" algn="l">
              <a:buNone/>
            </a:pPr>
            <a:r>
              <a:rPr lang="en-US" b="1" dirty="0" err="1"/>
              <a:t>mvn</a:t>
            </a:r>
            <a:r>
              <a:rPr lang="en-US" b="1" dirty="0"/>
              <a:t> </a:t>
            </a:r>
            <a:r>
              <a:rPr lang="en-US" b="1" dirty="0" smtClean="0"/>
              <a:t>package</a:t>
            </a:r>
          </a:p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smtClean="0"/>
              <a:t> - perform packaging in RPMs</a:t>
            </a:r>
          </a:p>
          <a:p>
            <a:pPr marL="0" indent="0" algn="l">
              <a:buNone/>
            </a:pPr>
            <a:r>
              <a:rPr lang="nb-NO" b="1" dirty="0" smtClean="0"/>
              <a:t>mvn </a:t>
            </a:r>
            <a:r>
              <a:rPr lang="nb-NO" b="1" dirty="0"/>
              <a:t>install [-Drpm=*] </a:t>
            </a:r>
            <a:r>
              <a:rPr lang="nb-NO" b="1" dirty="0" smtClean="0"/>
              <a:t>[-</a:t>
            </a:r>
            <a:r>
              <a:rPr lang="nb-NO" b="1" dirty="0"/>
              <a:t>Dremote</a:t>
            </a:r>
            <a:r>
              <a:rPr lang="nb-NO" b="1" dirty="0" smtClean="0"/>
              <a:t>=]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mvn</a:t>
            </a:r>
            <a:r>
              <a:rPr lang="en-US" b="1" dirty="0"/>
              <a:t> uninstall [-</a:t>
            </a:r>
            <a:r>
              <a:rPr lang="en-US" b="1" dirty="0" err="1"/>
              <a:t>Dremote</a:t>
            </a:r>
            <a:r>
              <a:rPr lang="en-US" b="1" dirty="0" smtClean="0"/>
              <a:t>=]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install (possibly remotely)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40768"/>
            <a:ext cx="27527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016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Maven Dev Commands </a:t>
            </a:r>
            <a:r>
              <a:rPr lang="en-US" dirty="0" smtClean="0"/>
              <a:t>for EPICS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688"/>
            <a:ext cx="9144000" cy="568863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mvn</a:t>
            </a:r>
            <a:r>
              <a:rPr lang="en-US" b="1" dirty="0" smtClean="0"/>
              <a:t> </a:t>
            </a:r>
            <a:r>
              <a:rPr lang="en-US" b="1" dirty="0" err="1" smtClean="0"/>
              <a:t>newapp</a:t>
            </a:r>
            <a:r>
              <a:rPr lang="en-US" b="1" dirty="0" smtClean="0"/>
              <a:t> -</a:t>
            </a:r>
            <a:r>
              <a:rPr lang="en-US" b="1" dirty="0" err="1" smtClean="0"/>
              <a:t>Dapp</a:t>
            </a:r>
            <a:r>
              <a:rPr lang="en-US" b="1" dirty="0" smtClean="0"/>
              <a:t>= [-</a:t>
            </a:r>
            <a:r>
              <a:rPr lang="en-US" b="1" dirty="0" err="1" smtClean="0"/>
              <a:t>Dtype</a:t>
            </a:r>
            <a:r>
              <a:rPr lang="en-US" b="1" dirty="0" smtClean="0"/>
              <a:t>=generic]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</a:t>
            </a:r>
            <a:r>
              <a:rPr lang="en-US" dirty="0" smtClean="0"/>
              <a:t>create </a:t>
            </a:r>
            <a:r>
              <a:rPr lang="en-US" dirty="0" smtClean="0"/>
              <a:t>new EPICS application inside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/main/epics/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/>
              <a:t>mvn</a:t>
            </a:r>
            <a:r>
              <a:rPr lang="en-US" b="1" dirty="0"/>
              <a:t> </a:t>
            </a:r>
            <a:r>
              <a:rPr lang="en-US" b="1" dirty="0" err="1"/>
              <a:t>newioc</a:t>
            </a:r>
            <a:r>
              <a:rPr lang="en-US" b="1" dirty="0"/>
              <a:t> -</a:t>
            </a:r>
            <a:r>
              <a:rPr lang="en-US" b="1" dirty="0" err="1"/>
              <a:t>Dioc</a:t>
            </a:r>
            <a:r>
              <a:rPr lang="en-US" b="1" dirty="0"/>
              <a:t>= [-</a:t>
            </a:r>
            <a:r>
              <a:rPr lang="en-US" b="1" dirty="0" err="1"/>
              <a:t>Dapp</a:t>
            </a:r>
            <a:r>
              <a:rPr lang="en-US" b="1" dirty="0"/>
              <a:t>=] </a:t>
            </a:r>
            <a:r>
              <a:rPr lang="en-US" b="1" dirty="0" smtClean="0"/>
              <a:t>[-</a:t>
            </a:r>
            <a:r>
              <a:rPr lang="en-US" b="1" dirty="0" err="1"/>
              <a:t>Dpriority</a:t>
            </a:r>
            <a:r>
              <a:rPr lang="en-US" b="1" dirty="0"/>
              <a:t>=20</a:t>
            </a:r>
            <a:r>
              <a:rPr lang="en-US" b="1" dirty="0" smtClean="0"/>
              <a:t>] [-</a:t>
            </a:r>
            <a:r>
              <a:rPr lang="en-US" b="1" dirty="0" err="1"/>
              <a:t>Drunlevels</a:t>
            </a:r>
            <a:r>
              <a:rPr lang="en-US" b="1" dirty="0"/>
              <a:t>=345</a:t>
            </a:r>
            <a:r>
              <a:rPr lang="en-US" b="1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  - </a:t>
            </a:r>
            <a:r>
              <a:rPr lang="en-US" dirty="0" smtClean="0"/>
              <a:t>create </a:t>
            </a:r>
            <a:r>
              <a:rPr lang="en-US" dirty="0" smtClean="0"/>
              <a:t>new IOC and assigns a given application to it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mvn</a:t>
            </a:r>
            <a:r>
              <a:rPr lang="en-US" b="1" dirty="0"/>
              <a:t> reassign -</a:t>
            </a:r>
            <a:r>
              <a:rPr lang="en-US" b="1" dirty="0" err="1"/>
              <a:t>Dapp</a:t>
            </a:r>
            <a:r>
              <a:rPr lang="en-US" b="1" dirty="0"/>
              <a:t>= -</a:t>
            </a:r>
            <a:r>
              <a:rPr lang="en-US" b="1" dirty="0" err="1"/>
              <a:t>Dioc</a:t>
            </a:r>
            <a:r>
              <a:rPr lang="en-US" b="1" dirty="0" smtClean="0"/>
              <a:t>=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move the application from one IOC to another</a:t>
            </a:r>
          </a:p>
          <a:p>
            <a:pPr marL="0" indent="0">
              <a:buNone/>
            </a:pPr>
            <a:r>
              <a:rPr lang="en-US" b="1" dirty="0" err="1" smtClean="0"/>
              <a:t>mvn</a:t>
            </a:r>
            <a:r>
              <a:rPr lang="en-US" b="1" dirty="0"/>
              <a:t> </a:t>
            </a:r>
            <a:r>
              <a:rPr lang="en-US" b="1" dirty="0" err="1" smtClean="0"/>
              <a:t>includeioc</a:t>
            </a:r>
            <a:r>
              <a:rPr lang="en-US" b="1" dirty="0"/>
              <a:t> -</a:t>
            </a:r>
            <a:r>
              <a:rPr lang="en-US" b="1" dirty="0" err="1" smtClean="0"/>
              <a:t>Dioc</a:t>
            </a:r>
            <a:r>
              <a:rPr lang="en-US" b="1" dirty="0" smtClean="0"/>
              <a:t>=</a:t>
            </a:r>
          </a:p>
          <a:p>
            <a:pPr marL="0" indent="0">
              <a:buNone/>
            </a:pPr>
            <a:r>
              <a:rPr lang="en-US" b="1" dirty="0" err="1"/>
              <a:t>m</a:t>
            </a:r>
            <a:r>
              <a:rPr lang="en-US" b="1" dirty="0" err="1" smtClean="0"/>
              <a:t>vn</a:t>
            </a:r>
            <a:r>
              <a:rPr lang="en-US" b="1" dirty="0" smtClean="0"/>
              <a:t> </a:t>
            </a:r>
            <a:r>
              <a:rPr lang="en-US" b="1" dirty="0" err="1" smtClean="0"/>
              <a:t>excludeioc</a:t>
            </a:r>
            <a:r>
              <a:rPr lang="en-US" b="1" dirty="0" smtClean="0"/>
              <a:t> -</a:t>
            </a:r>
            <a:r>
              <a:rPr lang="en-US" b="1" dirty="0" err="1" smtClean="0"/>
              <a:t>Dioc</a:t>
            </a:r>
            <a:r>
              <a:rPr lang="en-US" b="1" dirty="0" smtClean="0"/>
              <a:t>=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add or remove existing IOC from packaging</a:t>
            </a:r>
          </a:p>
          <a:p>
            <a:pPr marL="0" indent="0">
              <a:buNone/>
            </a:pPr>
            <a:r>
              <a:rPr lang="en-US" b="1" dirty="0" err="1" smtClean="0"/>
              <a:t>mvn</a:t>
            </a:r>
            <a:r>
              <a:rPr lang="en-US" b="1" dirty="0" smtClean="0"/>
              <a:t> </a:t>
            </a:r>
            <a:r>
              <a:rPr lang="en-US" b="1" dirty="0" err="1" smtClean="0"/>
              <a:t>listapps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/>
              <a:t>m</a:t>
            </a:r>
            <a:r>
              <a:rPr lang="en-US" b="1" dirty="0" err="1" smtClean="0"/>
              <a:t>vn</a:t>
            </a:r>
            <a:r>
              <a:rPr lang="en-US" b="1" dirty="0" smtClean="0"/>
              <a:t> </a:t>
            </a:r>
            <a:r>
              <a:rPr lang="en-US" b="1" dirty="0" err="1" smtClean="0"/>
              <a:t>listiocs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err="1" smtClean="0"/>
              <a:t>mvn</a:t>
            </a:r>
            <a:r>
              <a:rPr lang="en-US" b="1" dirty="0" smtClean="0"/>
              <a:t> </a:t>
            </a:r>
            <a:r>
              <a:rPr lang="en-US" b="1" dirty="0" err="1" smtClean="0"/>
              <a:t>listtypes</a:t>
            </a:r>
            <a:endParaRPr lang="en-US" b="1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info on the current project</a:t>
            </a: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25144"/>
            <a:ext cx="40576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421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7544" y="0"/>
            <a:ext cx="8001000" cy="476672"/>
          </a:xfrm>
        </p:spPr>
        <p:txBody>
          <a:bodyPr/>
          <a:lstStyle/>
          <a:p>
            <a:r>
              <a:rPr lang="en-US" dirty="0" smtClean="0"/>
              <a:t>Maven Runtime Commands </a:t>
            </a:r>
            <a:r>
              <a:rPr lang="en-US" dirty="0" smtClean="0"/>
              <a:t>for EPICS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688"/>
            <a:ext cx="9144000" cy="504056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mvn</a:t>
            </a:r>
            <a:r>
              <a:rPr lang="en-US" b="1" dirty="0" smtClean="0"/>
              <a:t> run [-</a:t>
            </a:r>
            <a:r>
              <a:rPr lang="en-US" b="1" dirty="0" err="1"/>
              <a:t>Dioc</a:t>
            </a:r>
            <a:r>
              <a:rPr lang="en-US" b="1" dirty="0"/>
              <a:t>=] [-</a:t>
            </a:r>
            <a:r>
              <a:rPr lang="en-US" b="1" dirty="0" err="1"/>
              <a:t>Ddaemon</a:t>
            </a:r>
            <a:r>
              <a:rPr lang="en-US" b="1" dirty="0"/>
              <a:t>=false</a:t>
            </a:r>
            <a:r>
              <a:rPr lang="en-US" b="1" dirty="0" smtClean="0"/>
              <a:t>] [-</a:t>
            </a:r>
            <a:r>
              <a:rPr lang="en-US" b="1" dirty="0" err="1"/>
              <a:t>Dremote</a:t>
            </a:r>
            <a:r>
              <a:rPr lang="en-US" b="1" dirty="0" smtClean="0"/>
              <a:t>=]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run IOCs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/>
              <a:t>m</a:t>
            </a:r>
            <a:r>
              <a:rPr lang="en-US" b="1" dirty="0" err="1" smtClean="0"/>
              <a:t>vn</a:t>
            </a:r>
            <a:r>
              <a:rPr lang="en-US" b="1" dirty="0" smtClean="0"/>
              <a:t> stop </a:t>
            </a:r>
            <a:r>
              <a:rPr lang="en-US" b="1" dirty="0"/>
              <a:t>[-</a:t>
            </a:r>
            <a:r>
              <a:rPr lang="en-US" b="1" dirty="0" err="1"/>
              <a:t>Dioc</a:t>
            </a:r>
            <a:r>
              <a:rPr lang="en-US" b="1" dirty="0"/>
              <a:t>=] </a:t>
            </a:r>
            <a:r>
              <a:rPr lang="en-US" b="1" dirty="0" smtClean="0"/>
              <a:t>[-</a:t>
            </a:r>
            <a:r>
              <a:rPr lang="en-US" b="1" dirty="0" err="1"/>
              <a:t>Dremote</a:t>
            </a:r>
            <a:r>
              <a:rPr lang="en-US" b="1" dirty="0" smtClean="0"/>
              <a:t>=]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- stop IOCs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/>
              <a:t>m</a:t>
            </a:r>
            <a:r>
              <a:rPr lang="en-US" b="1" dirty="0" err="1" smtClean="0"/>
              <a:t>vn</a:t>
            </a:r>
            <a:r>
              <a:rPr lang="en-US" b="1" dirty="0" smtClean="0"/>
              <a:t> status </a:t>
            </a:r>
            <a:r>
              <a:rPr lang="en-US" b="1" dirty="0"/>
              <a:t>[-</a:t>
            </a:r>
            <a:r>
              <a:rPr lang="en-US" b="1" dirty="0" err="1"/>
              <a:t>Dioc</a:t>
            </a:r>
            <a:r>
              <a:rPr lang="en-US" b="1" dirty="0"/>
              <a:t>=] </a:t>
            </a:r>
            <a:r>
              <a:rPr lang="en-US" b="1" dirty="0" smtClean="0"/>
              <a:t>[-</a:t>
            </a:r>
            <a:r>
              <a:rPr lang="en-US" b="1" dirty="0" err="1"/>
              <a:t>Dremote</a:t>
            </a:r>
            <a:r>
              <a:rPr lang="en-US" b="1" dirty="0" smtClean="0"/>
              <a:t>=]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check if IOCs are running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/>
              <a:t>mvn</a:t>
            </a:r>
            <a:r>
              <a:rPr lang="en-US" b="1" dirty="0"/>
              <a:t> connect </a:t>
            </a:r>
            <a:r>
              <a:rPr lang="en-US" b="1" dirty="0" smtClean="0"/>
              <a:t>-</a:t>
            </a:r>
            <a:r>
              <a:rPr lang="en-US" b="1" dirty="0" err="1" smtClean="0"/>
              <a:t>Dioc</a:t>
            </a:r>
            <a:r>
              <a:rPr lang="en-US" b="1" dirty="0"/>
              <a:t>= [-</a:t>
            </a:r>
            <a:r>
              <a:rPr lang="en-US" b="1" dirty="0" err="1"/>
              <a:t>Dremote</a:t>
            </a:r>
            <a:r>
              <a:rPr lang="en-US" b="1" dirty="0" smtClean="0"/>
              <a:t>=]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connect to the running IOC shell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Remote commands are done via </a:t>
            </a:r>
            <a:r>
              <a:rPr lang="en-US" b="1" dirty="0" err="1" smtClean="0"/>
              <a:t>ssh</a:t>
            </a:r>
            <a:r>
              <a:rPr lang="en-US" dirty="0" smtClean="0"/>
              <a:t> execution (hosts have to be registered in advance). Applications are supposed to be found in the same path (best is to mount the development folder via NFS)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797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TER_Scientific_and_General_Presentation_2EPDGM_v1_7">
  <a:themeElements>
    <a:clrScheme name="ITER_PPTemplat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ER_PPTemplat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200" dirty="0" smtClean="0">
            <a:latin typeface="+mn-lt"/>
          </a:defRPr>
        </a:defPPr>
      </a:lstStyle>
    </a:txDef>
  </a:objectDefaults>
  <a:extraClrSchemeLst>
    <a:extraClrScheme>
      <a:clrScheme name="ITER_PPTemplat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ER_PPTemplat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ER_PPTemplat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ITER_Scientific_and_General_Presentation_2EPDGM_v1_7</Template>
  <TotalTime>1045</TotalTime>
  <Words>1400</Words>
  <Application>Microsoft Office PowerPoint</Application>
  <PresentationFormat>On-screen Show (4:3)</PresentationFormat>
  <Paragraphs>187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ITER_Scientific_and_General_Presentation_2EPDGM_v1_7</vt:lpstr>
      <vt:lpstr>ITER Packaging of the EPICS-based I&amp;C Projects</vt:lpstr>
      <vt:lpstr>Objective</vt:lpstr>
      <vt:lpstr>ITER Approach to Packaging</vt:lpstr>
      <vt:lpstr>ITER Assumptions About EPICS</vt:lpstr>
      <vt:lpstr>I&amp;C Project Structure</vt:lpstr>
      <vt:lpstr>Maven Development Workflow</vt:lpstr>
      <vt:lpstr>Standard Build Life Cycle Support</vt:lpstr>
      <vt:lpstr>Maven Dev Commands for EPICS</vt:lpstr>
      <vt:lpstr>Maven Runtime Commands for EPICS</vt:lpstr>
      <vt:lpstr>Packaging Instructions for IOCs</vt:lpstr>
      <vt:lpstr>Content of an IOC Package</vt:lpstr>
      <vt:lpstr>IOC Package Dependencies</vt:lpstr>
      <vt:lpstr>EPICS Base Packaging</vt:lpstr>
      <vt:lpstr>EPICS and CODAC profiles</vt:lpstr>
      <vt:lpstr>Conclusion</vt:lpstr>
    </vt:vector>
  </TitlesOfParts>
  <Company>ITER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Loving Matthew</dc:creator>
  <cp:lastModifiedBy>Stepanov Denis</cp:lastModifiedBy>
  <cp:revision>60</cp:revision>
  <cp:lastPrinted>2011-01-24T11:19:46Z</cp:lastPrinted>
  <dcterms:created xsi:type="dcterms:W3CDTF">2016-02-10T13:41:42Z</dcterms:created>
  <dcterms:modified xsi:type="dcterms:W3CDTF">2016-05-23T14:37:41Z</dcterms:modified>
</cp:coreProperties>
</file>