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10" r:id="rId2"/>
    <p:sldId id="260" r:id="rId3"/>
    <p:sldId id="263" r:id="rId4"/>
    <p:sldId id="259" r:id="rId5"/>
    <p:sldId id="261" r:id="rId6"/>
    <p:sldId id="265" r:id="rId7"/>
    <p:sldId id="257" r:id="rId8"/>
    <p:sldId id="271" r:id="rId9"/>
    <p:sldId id="275" r:id="rId10"/>
    <p:sldId id="273" r:id="rId11"/>
    <p:sldId id="281" r:id="rId12"/>
    <p:sldId id="282" r:id="rId13"/>
    <p:sldId id="277" r:id="rId14"/>
    <p:sldId id="285" r:id="rId15"/>
    <p:sldId id="284" r:id="rId16"/>
    <p:sldId id="279" r:id="rId17"/>
    <p:sldId id="299" r:id="rId18"/>
    <p:sldId id="288" r:id="rId19"/>
    <p:sldId id="300" r:id="rId20"/>
    <p:sldId id="276" r:id="rId21"/>
    <p:sldId id="311" r:id="rId22"/>
    <p:sldId id="306" r:id="rId23"/>
    <p:sldId id="312" r:id="rId24"/>
    <p:sldId id="313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301" r:id="rId34"/>
    <p:sldId id="302" r:id="rId35"/>
    <p:sldId id="303" r:id="rId36"/>
    <p:sldId id="287" r:id="rId37"/>
    <p:sldId id="286" r:id="rId38"/>
    <p:sldId id="283" r:id="rId3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07" autoAdjust="0"/>
  </p:normalViewPr>
  <p:slideViewPr>
    <p:cSldViewPr>
      <p:cViewPr varScale="1">
        <p:scale>
          <a:sx n="88" d="100"/>
          <a:sy n="88" d="100"/>
        </p:scale>
        <p:origin x="-153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FE6FA1C-AB16-45B4-91C6-694C4955A191}" type="datetimeFigureOut">
              <a:rPr lang="en-US" smtClean="0"/>
              <a:t>5/26/16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351211A-86EC-4EC6-9569-009D1AE4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01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3FF04EC-61AB-4F85-915A-0DC93CC6A1BE}" type="datetimeFigureOut">
              <a:rPr lang="en-US" smtClean="0"/>
              <a:t>5/26/16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2F55698-B58C-4A56-84CA-C8988643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6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</a:t>
            </a:r>
            <a:r>
              <a:rPr lang="en-US" baseline="0" dirty="0" smtClean="0"/>
              <a:t> rework the graphic to flip steps 1 and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55698-B58C-4A56-84CA-C8988643D5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3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other</a:t>
            </a:r>
            <a:r>
              <a:rPr lang="en-US" baseline="0" dirty="0" smtClean="0"/>
              <a:t> words, finds the must recent disconnect time following at least 5 minutes of restored uptime.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55698-B58C-4A56-84CA-C8988643D5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3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55698-B58C-4A56-84CA-C8988643D5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5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0" y="6477000"/>
            <a:ext cx="2743200" cy="222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  May 26,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51850"/>
            <a:ext cx="1828800" cy="206150"/>
          </a:xfrm>
          <a:prstGeom prst="rect">
            <a:avLst/>
          </a:prstGeom>
        </p:spPr>
        <p:txBody>
          <a:bodyPr/>
          <a:lstStyle/>
          <a:p>
            <a:fld id="{71A0B7C1-A8D6-4218-83BC-36AA7F6B4D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6636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0"/>
            <a:ext cx="387265" cy="152400"/>
          </a:xfrm>
          <a:prstGeom prst="rect">
            <a:avLst/>
          </a:prstGeom>
        </p:spPr>
        <p:txBody>
          <a:bodyPr/>
          <a:lstStyle/>
          <a:p>
            <a:fld id="{71A0B7C1-A8D6-4218-83BC-36AA7F6B4D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0" y="6477000"/>
            <a:ext cx="2743200" cy="222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  May 26,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36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0" y="6477000"/>
            <a:ext cx="2743200" cy="222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  May 26, 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51850"/>
            <a:ext cx="1828800" cy="206150"/>
          </a:xfrm>
          <a:prstGeom prst="rect">
            <a:avLst/>
          </a:prstGeom>
        </p:spPr>
        <p:txBody>
          <a:bodyPr/>
          <a:lstStyle/>
          <a:p>
            <a:fld id="{71A0B7C1-A8D6-4218-83BC-36AA7F6B4D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97933"/>
          </a:xfrm>
        </p:spPr>
        <p:txBody>
          <a:bodyPr/>
          <a:lstStyle>
            <a:lvl1pPr>
              <a:defRPr>
                <a:solidFill>
                  <a:srgbClr val="6636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0" y="6477000"/>
            <a:ext cx="2743200" cy="2224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  May 26, 2016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5185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276600" y="6423250"/>
            <a:ext cx="2743200" cy="22249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EPICS Collaboration Meeting  May 26, 2016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6766" y="54747"/>
            <a:ext cx="449385" cy="20615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1A0B7C1-A8D6-4218-83BC-36AA7F6B4D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err="1">
                <a:solidFill>
                  <a:srgbClr val="66364B"/>
                </a:solidFill>
              </a:rPr>
              <a:t>MyRestore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2898775"/>
            <a:ext cx="6400800" cy="1143000"/>
          </a:xfrm>
        </p:spPr>
        <p:txBody>
          <a:bodyPr/>
          <a:lstStyle/>
          <a:p>
            <a:r>
              <a:rPr lang="en-US" dirty="0" err="1" smtClean="0"/>
              <a:t>Jlab’s</a:t>
            </a:r>
            <a:r>
              <a:rPr lang="en-US" dirty="0" smtClean="0"/>
              <a:t> Archiver-based Save, Restore &amp; Compare System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62200" y="45720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Larrieu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Analysis &amp; High Level Applications Group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Jefferson Lab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0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About IOC Auto Timestamp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44446"/>
            <a:ext cx="8382000" cy="4906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MyRestore</a:t>
            </a:r>
            <a:r>
              <a:rPr lang="en-US" sz="2400" dirty="0" smtClean="0"/>
              <a:t> queries Mya to find </a:t>
            </a:r>
            <a:r>
              <a:rPr lang="en-US" sz="2400" dirty="0"/>
              <a:t>the most recent IOC disconnect time that </a:t>
            </a:r>
            <a:r>
              <a:rPr lang="en-US" sz="2400" dirty="0" smtClean="0"/>
              <a:t>was preceded </a:t>
            </a:r>
            <a:r>
              <a:rPr lang="en-US" sz="2400" dirty="0"/>
              <a:t>by a "needs restored" transitioning to "</a:t>
            </a:r>
            <a:r>
              <a:rPr lang="en-US" sz="2400" dirty="0" smtClean="0"/>
              <a:t>NO“ where the </a:t>
            </a:r>
            <a:r>
              <a:rPr lang="en-US" sz="2400" dirty="0"/>
              <a:t>time between </a:t>
            </a:r>
            <a:r>
              <a:rPr lang="en-US" sz="2400" dirty="0" smtClean="0"/>
              <a:t>those </a:t>
            </a:r>
            <a:r>
              <a:rPr lang="en-US" sz="2400" dirty="0"/>
              <a:t>events </a:t>
            </a:r>
            <a:r>
              <a:rPr lang="en-US" sz="2400" dirty="0" smtClean="0"/>
              <a:t>was </a:t>
            </a:r>
            <a:r>
              <a:rPr lang="en-US" sz="2400" dirty="0"/>
              <a:t>greater than 5 minutes. </a:t>
            </a:r>
            <a:endParaRPr lang="en-US" sz="2400" dirty="0" smtClean="0"/>
          </a:p>
          <a:p>
            <a:r>
              <a:rPr lang="en-US" sz="2400" dirty="0" smtClean="0"/>
              <a:t>Chooses the time 4 minutes before that IOC </a:t>
            </a:r>
            <a:r>
              <a:rPr lang="en-US" sz="2400" dirty="0"/>
              <a:t>disconnect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User can ask </a:t>
            </a:r>
            <a:r>
              <a:rPr lang="en-US" sz="2400" dirty="0" err="1" smtClean="0"/>
              <a:t>myRestore</a:t>
            </a:r>
            <a:r>
              <a:rPr lang="en-US" sz="2400" dirty="0" smtClean="0"/>
              <a:t> what timestamp it would choose:</a:t>
            </a:r>
          </a:p>
          <a:p>
            <a:pPr lvl="1"/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myRestore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–stamp –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${IOC}</a:t>
            </a:r>
          </a:p>
          <a:p>
            <a:pPr lvl="1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810000" y="3581400"/>
            <a:ext cx="5012575" cy="2703369"/>
            <a:chOff x="1143000" y="2662535"/>
            <a:chExt cx="5029200" cy="2632997"/>
          </a:xfrm>
        </p:grpSpPr>
        <p:sp>
          <p:nvSpPr>
            <p:cNvPr id="24" name="Right Arrow 23"/>
            <p:cNvSpPr/>
            <p:nvPr/>
          </p:nvSpPr>
          <p:spPr>
            <a:xfrm>
              <a:off x="1143000" y="4191000"/>
              <a:ext cx="1295400" cy="338051"/>
            </a:xfrm>
            <a:prstGeom prst="rightArrow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Needs Restore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648200" y="3758738"/>
              <a:ext cx="0" cy="864524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13376" y="3734944"/>
              <a:ext cx="0" cy="864524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ight Arrow 26"/>
            <p:cNvSpPr/>
            <p:nvPr/>
          </p:nvSpPr>
          <p:spPr>
            <a:xfrm>
              <a:off x="2438400" y="3581400"/>
              <a:ext cx="2209800" cy="381000"/>
            </a:xfrm>
            <a:prstGeom prst="rightArrow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Restored</a:t>
              </a:r>
              <a:endParaRPr lang="en-US" dirty="0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029200" y="4190999"/>
              <a:ext cx="1143000" cy="338051"/>
            </a:xfrm>
            <a:prstGeom prst="rightArrow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Needs Restore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5400000">
              <a:off x="4222122" y="3982540"/>
              <a:ext cx="1221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Disconnect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438400" y="3664527"/>
              <a:ext cx="0" cy="864524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819400" y="398254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5+ minutes</a:t>
              </a: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627418" y="3124200"/>
              <a:ext cx="0" cy="610744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114800" y="4190999"/>
              <a:ext cx="457200" cy="2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2438400" y="4190999"/>
              <a:ext cx="457200" cy="2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505200" y="3213384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4 minutes</a:t>
              </a:r>
              <a:endParaRPr lang="en-US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3200400" y="3148760"/>
              <a:ext cx="0" cy="491206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3200400" y="3400820"/>
              <a:ext cx="381000" cy="4157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143000" y="4876800"/>
              <a:ext cx="5029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238500" y="4876800"/>
              <a:ext cx="788317" cy="418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45816" y="2662535"/>
              <a:ext cx="30916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*</a:t>
              </a:r>
              <a:endParaRPr lang="en-US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4267200" y="3429000"/>
            <a:ext cx="1289607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Restore Set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38862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Checks:</a:t>
            </a:r>
          </a:p>
          <a:p>
            <a:pPr marL="457200" lvl="1" indent="0">
              <a:buNone/>
            </a:pPr>
            <a:r>
              <a:rPr lang="en-US" sz="2400" dirty="0" smtClean="0"/>
              <a:t>PVs are being archived</a:t>
            </a:r>
          </a:p>
          <a:p>
            <a:pPr marL="457200" lvl="1" indent="0">
              <a:buNone/>
            </a:pPr>
            <a:r>
              <a:rPr lang="en-US" sz="2400" dirty="0" smtClean="0"/>
              <a:t>PVs exist in EPICS</a:t>
            </a:r>
          </a:p>
          <a:p>
            <a:pPr marL="457200" lvl="1" indent="0">
              <a:buNone/>
            </a:pPr>
            <a:r>
              <a:rPr lang="en-US" sz="2400" dirty="0" smtClean="0"/>
              <a:t>Executable paths exist and are executable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981199"/>
            <a:ext cx="4572000" cy="2400657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myRestore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-validate -R iocnl22rffcc1 -v</a:t>
            </a:r>
          </a:p>
          <a:p>
            <a:endParaRPr 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iocnl22rffcc1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Rf12Fcc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Pause step ok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Execution step ok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c100_rffcc: PVs:32 Errors:0 Warnings:0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Execution step ok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Execution step ok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Execution step ok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system: PVs:3 Errors:0 Warnings:0</a:t>
            </a:r>
          </a:p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6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Restore Set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38862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Report on differences between current values and historic values at arbitrary timestamp.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981199"/>
            <a:ext cx="4572000" cy="2769989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myRestore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-compare -R iocnl22rffcc1 -t -90d -v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c100_rffcc (32):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R1M1TDOFF: 92.0709 -&gt; 88.4729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R1M1RATN: 14.8889 -&gt; 13.6111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R1M1PSifpw: 106.5 -&gt; 59.7382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R1M1PSET: -22 -&gt; -55.738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R1M1POFF: -124.81 -&gt; -41.5979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R1M1GSET: 18.3 -&gt; 17.4824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R1M1GLOS: 1.39072 -&gt; 0.869257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R1M1DACMUX: 1024 -&gt; 1027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R1M1CNTL1b: 4 -&gt; 0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R1M1CNTL1: 4 -&gt; 0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(3):</a:t>
            </a:r>
          </a:p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1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IocBootSpy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Daemon process running on </a:t>
            </a:r>
            <a:r>
              <a:rPr lang="en-US" dirty="0" smtClean="0"/>
              <a:t>Linux.</a:t>
            </a:r>
            <a:endParaRPr lang="en-US" dirty="0"/>
          </a:p>
          <a:p>
            <a:r>
              <a:rPr lang="en-US" dirty="0" smtClean="0"/>
              <a:t>Triggered </a:t>
            </a:r>
            <a:r>
              <a:rPr lang="en-US" dirty="0"/>
              <a:t>by monitored &lt;</a:t>
            </a:r>
            <a:r>
              <a:rPr lang="en-US" i="1" dirty="0" err="1"/>
              <a:t>ioc</a:t>
            </a:r>
            <a:r>
              <a:rPr lang="en-US" dirty="0"/>
              <a:t>&gt;::</a:t>
            </a:r>
            <a:r>
              <a:rPr lang="en-US" dirty="0" err="1"/>
              <a:t>ioc_sr.VALD</a:t>
            </a:r>
            <a:r>
              <a:rPr lang="en-US" dirty="0"/>
              <a:t> connecting and </a:t>
            </a:r>
            <a:r>
              <a:rPr lang="en-US" dirty="0" smtClean="0"/>
              <a:t>being </a:t>
            </a:r>
            <a:r>
              <a:rPr lang="en-US" dirty="0"/>
              <a:t>'1'.</a:t>
            </a:r>
          </a:p>
          <a:p>
            <a:r>
              <a:rPr lang="en-US" dirty="0" smtClean="0"/>
              <a:t>Calls </a:t>
            </a:r>
            <a:r>
              <a:rPr lang="en-US" i="1" dirty="0" err="1"/>
              <a:t>myRestore</a:t>
            </a:r>
            <a:r>
              <a:rPr lang="en-US" dirty="0"/>
              <a:t> command line app to perform restore operation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Executes in “strict” mode.</a:t>
            </a:r>
            <a:endParaRPr lang="en-US" dirty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1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IOC “Saves”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1534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save is simply a named, annotated timestamp.</a:t>
            </a:r>
          </a:p>
          <a:p>
            <a:r>
              <a:rPr lang="en-US" sz="2400" dirty="0" smtClean="0"/>
              <a:t>Largely unnecessary for IOCs, but available</a:t>
            </a:r>
          </a:p>
          <a:p>
            <a:r>
              <a:rPr lang="en-US" sz="2400" dirty="0" smtClean="0"/>
              <a:t>Saves are versioned.  </a:t>
            </a:r>
          </a:p>
          <a:p>
            <a:pPr lvl="1"/>
            <a:r>
              <a:rPr lang="en-US" sz="2000" dirty="0" smtClean="0"/>
              <a:t>Repeated saves to the same name increment the version counter</a:t>
            </a:r>
          </a:p>
          <a:p>
            <a:pPr lvl="2"/>
            <a:r>
              <a:rPr lang="en-US" sz="2000" dirty="0" smtClean="0"/>
              <a:t>iocnl22rffcc1-1</a:t>
            </a:r>
          </a:p>
          <a:p>
            <a:pPr lvl="2"/>
            <a:r>
              <a:rPr lang="en-US" sz="2000" dirty="0" smtClean="0"/>
              <a:t>iocnl22rffcc1-2</a:t>
            </a:r>
          </a:p>
          <a:p>
            <a:pPr lvl="1"/>
            <a:r>
              <a:rPr lang="en-US" sz="2000" dirty="0" smtClean="0"/>
              <a:t>When used in a restore context</a:t>
            </a:r>
            <a:endParaRPr lang="en-US" sz="2000" dirty="0"/>
          </a:p>
          <a:p>
            <a:pPr lvl="2"/>
            <a:r>
              <a:rPr lang="en-US" sz="2000" dirty="0" smtClean="0"/>
              <a:t>Omit the version suffix to mean most recent version</a:t>
            </a:r>
          </a:p>
          <a:p>
            <a:pPr lvl="2"/>
            <a:r>
              <a:rPr lang="en-US" sz="2000" dirty="0" smtClean="0"/>
              <a:t>Include the version suffix to specify a specific version</a:t>
            </a:r>
          </a:p>
          <a:p>
            <a:r>
              <a:rPr lang="en-US" sz="2400" dirty="0" smtClean="0"/>
              <a:t>Saves can be made retroactively</a:t>
            </a:r>
          </a:p>
          <a:p>
            <a:pPr lvl="1"/>
            <a:r>
              <a:rPr lang="en-US" sz="2000" dirty="0" smtClean="0"/>
              <a:t>Just specify the date &amp; time instead of assuming </a:t>
            </a:r>
            <a:r>
              <a:rPr lang="en-US" sz="2000" i="1" dirty="0" smtClean="0"/>
              <a:t>now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2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PV Sets</a:t>
            </a:r>
          </a:p>
          <a:p>
            <a:pPr lvl="1"/>
            <a:r>
              <a:rPr lang="en-US" dirty="0" smtClean="0"/>
              <a:t>Lists of PVs to restore (think BURT </a:t>
            </a:r>
            <a:r>
              <a:rPr lang="en-US" dirty="0" err="1" smtClean="0"/>
              <a:t>req</a:t>
            </a:r>
            <a:r>
              <a:rPr lang="en-US" dirty="0" smtClean="0"/>
              <a:t> files)</a:t>
            </a:r>
          </a:p>
          <a:p>
            <a:pPr lvl="1"/>
            <a:r>
              <a:rPr lang="en-US" dirty="0" smtClean="0"/>
              <a:t>May require macro variables to be fulfilled at runtime</a:t>
            </a:r>
          </a:p>
          <a:p>
            <a:pPr lvl="1"/>
            <a:r>
              <a:rPr lang="en-US" dirty="0" smtClean="0"/>
              <a:t>May reference data sources</a:t>
            </a:r>
          </a:p>
          <a:p>
            <a:r>
              <a:rPr lang="en-US" dirty="0" smtClean="0"/>
              <a:t>Restore Sets</a:t>
            </a:r>
          </a:p>
          <a:p>
            <a:pPr lvl="1"/>
            <a:r>
              <a:rPr lang="en-US" dirty="0" smtClean="0"/>
              <a:t>Multi-step restore procedures consisting of</a:t>
            </a:r>
          </a:p>
          <a:p>
            <a:pPr lvl="2"/>
            <a:r>
              <a:rPr lang="en-US" dirty="0" smtClean="0"/>
              <a:t>PV Sets</a:t>
            </a:r>
          </a:p>
          <a:p>
            <a:pPr lvl="2"/>
            <a:r>
              <a:rPr lang="en-US" dirty="0" smtClean="0"/>
              <a:t>Unix programs or scripts</a:t>
            </a:r>
          </a:p>
          <a:p>
            <a:pPr lvl="2"/>
            <a:r>
              <a:rPr lang="en-US" dirty="0" smtClean="0"/>
              <a:t>Pauses</a:t>
            </a:r>
          </a:p>
          <a:p>
            <a:pPr lvl="2"/>
            <a:r>
              <a:rPr lang="en-US" dirty="0" smtClean="0"/>
              <a:t>Prompts (not valid for auto-restore)</a:t>
            </a:r>
          </a:p>
          <a:p>
            <a:pPr lvl="2"/>
            <a:r>
              <a:rPr lang="en-US" dirty="0" smtClean="0"/>
              <a:t>Nested Restore Sets </a:t>
            </a:r>
          </a:p>
          <a:p>
            <a:pPr lvl="1"/>
            <a:r>
              <a:rPr lang="en-US" dirty="0" smtClean="0"/>
              <a:t>Supply values for macro variables required by the included steps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4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Restore Procedure - Static PV Set Example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5230"/>
            <a:ext cx="3876776" cy="26048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9830"/>
            <a:ext cx="3628222" cy="32206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86584"/>
            <a:ext cx="2895600" cy="33284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524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BURT </a:t>
            </a:r>
            <a:r>
              <a:rPr lang="en-US" dirty="0" err="1"/>
              <a:t>Req</a:t>
            </a:r>
            <a:r>
              <a:rPr lang="en-US" dirty="0"/>
              <a:t> File </a:t>
            </a:r>
            <a:r>
              <a:rPr lang="en-US" dirty="0" smtClean="0"/>
              <a:t>“Cut</a:t>
            </a:r>
            <a:r>
              <a:rPr lang="en-US" dirty="0"/>
              <a:t>-and-</a:t>
            </a:r>
            <a:r>
              <a:rPr lang="en-US" dirty="0" smtClean="0"/>
              <a:t>Paste”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Restore Procedure– Variable Substitution Example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9906" y="1698451"/>
            <a:ext cx="4953000" cy="4343400"/>
            <a:chOff x="4191000" y="2743200"/>
            <a:chExt cx="4722813" cy="390437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743200"/>
              <a:ext cx="4722813" cy="390437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338000" y="5105400"/>
              <a:ext cx="919799" cy="152400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00400" y="1066800"/>
            <a:ext cx="4953000" cy="3429000"/>
            <a:chOff x="0" y="3352800"/>
            <a:chExt cx="4642801" cy="31616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52800"/>
              <a:ext cx="4642801" cy="316160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6200" y="6248400"/>
              <a:ext cx="304800" cy="152400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250" y="5791200"/>
              <a:ext cx="500149" cy="228600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90294"/>
            <a:ext cx="2533650" cy="23382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0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Restore Procedure – Multi-step Restore Set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56997" y="1600200"/>
            <a:ext cx="4038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different step types used here: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Executable (</a:t>
            </a:r>
            <a:r>
              <a:rPr lang="en-US" dirty="0" err="1" smtClean="0"/>
              <a:t>burtwb</a:t>
            </a:r>
            <a:r>
              <a:rPr lang="en-US" dirty="0" smtClean="0"/>
              <a:t> writes snap file with constants)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Pauses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PVSets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Intended for inclusion by another Restore Set that will provide values for the macro variables </a:t>
            </a:r>
            <a:r>
              <a:rPr lang="en-US" dirty="0"/>
              <a:t>$(REBOOTPATH</a:t>
            </a:r>
            <a:r>
              <a:rPr lang="en-US" dirty="0" smtClean="0"/>
              <a:t>), $(IOC), $(BLDGNUM), $(ZONE)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Does provides </a:t>
            </a:r>
            <a:r>
              <a:rPr lang="en-US" dirty="0"/>
              <a:t>a value for </a:t>
            </a:r>
            <a:r>
              <a:rPr lang="en-US" dirty="0" smtClean="0"/>
              <a:t>one required </a:t>
            </a:r>
            <a:r>
              <a:rPr lang="en-US" dirty="0"/>
              <a:t>macro variable $(REBOOTPATH)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97" y="914400"/>
            <a:ext cx="4669846" cy="5038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0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Restore Procedure – Data Source Example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275"/>
            <a:ext cx="6172200" cy="26103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21372"/>
            <a:ext cx="5518150" cy="37460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29" y="1157024"/>
            <a:ext cx="4301005" cy="42243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1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Process</a:t>
            </a:r>
          </a:p>
          <a:p>
            <a:r>
              <a:rPr lang="en-US" dirty="0" smtClean="0"/>
              <a:t>Usage</a:t>
            </a:r>
          </a:p>
          <a:p>
            <a:pPr lvl="1"/>
            <a:r>
              <a:rPr lang="en-US" dirty="0" smtClean="0"/>
              <a:t>Restore &amp; Compare 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S</a:t>
            </a:r>
            <a:r>
              <a:rPr lang="en-US" dirty="0" smtClean="0"/>
              <a:t>aves”</a:t>
            </a:r>
          </a:p>
          <a:p>
            <a:pPr lvl="1"/>
            <a:r>
              <a:rPr lang="en-US" dirty="0" smtClean="0"/>
              <a:t>Auto Restore</a:t>
            </a:r>
          </a:p>
          <a:p>
            <a:r>
              <a:rPr lang="en-US" dirty="0" smtClean="0"/>
              <a:t>Restore Procedures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Examples</a:t>
            </a:r>
          </a:p>
          <a:p>
            <a:r>
              <a:rPr lang="en-US" dirty="0" smtClean="0"/>
              <a:t>Status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0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Simple Specification </a:t>
            </a:r>
          </a:p>
          <a:p>
            <a:pPr lvl="1"/>
            <a:r>
              <a:rPr lang="en-US" dirty="0" smtClean="0"/>
              <a:t> A Class with a </a:t>
            </a:r>
            <a:r>
              <a:rPr lang="en-US" dirty="0" err="1" smtClean="0"/>
              <a:t>getData</a:t>
            </a:r>
            <a:r>
              <a:rPr lang="en-US" dirty="0" smtClean="0"/>
              <a:t>() method that returns an array of strings.</a:t>
            </a:r>
          </a:p>
          <a:p>
            <a:r>
              <a:rPr lang="en-US" dirty="0" smtClean="0"/>
              <a:t>Three different interfaces currently available</a:t>
            </a:r>
          </a:p>
          <a:p>
            <a:pPr lvl="1"/>
            <a:r>
              <a:rPr lang="en-US" dirty="0" smtClean="0"/>
              <a:t>CEBAF Element Database (CED)</a:t>
            </a:r>
          </a:p>
          <a:p>
            <a:pPr lvl="1"/>
            <a:r>
              <a:rPr lang="en-US" dirty="0" err="1" smtClean="0"/>
              <a:t>JData</a:t>
            </a:r>
            <a:r>
              <a:rPr lang="en-US" dirty="0" smtClean="0"/>
              <a:t> ( JLAB On-the-fly EDM screen generator  data sources)</a:t>
            </a:r>
          </a:p>
          <a:p>
            <a:pPr lvl="1"/>
            <a:r>
              <a:rPr lang="en-US" dirty="0" err="1" smtClean="0"/>
              <a:t>signal.list</a:t>
            </a:r>
            <a:r>
              <a:rPr lang="en-US" dirty="0" smtClean="0"/>
              <a:t> (</a:t>
            </a:r>
            <a:r>
              <a:rPr lang="en-US" dirty="0"/>
              <a:t>R</a:t>
            </a:r>
            <a:r>
              <a:rPr lang="en-US" dirty="0" smtClean="0"/>
              <a:t>egular expressions extract strings)</a:t>
            </a:r>
          </a:p>
          <a:p>
            <a:r>
              <a:rPr lang="en-US" dirty="0" smtClean="0"/>
              <a:t>Nightly Report informs Mya Administrator if data source changes require new PVs to be archived.</a:t>
            </a:r>
          </a:p>
          <a:p>
            <a:pPr lvl="1"/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1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Restore Procedure – non-IOC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6040043" cy="514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2743200"/>
            <a:ext cx="2743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Accelerator “</a:t>
            </a:r>
            <a:r>
              <a:rPr lang="en-US" dirty="0" err="1" smtClean="0"/>
              <a:t>Allsave</a:t>
            </a:r>
            <a:r>
              <a:rPr lang="en-US" dirty="0" smtClean="0"/>
              <a:t>” Master used to save and restore machine configuration is defined as a hierarchical Restore Procedure.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4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r>
              <a:rPr lang="en-US" dirty="0"/>
              <a:t>Implemented </a:t>
            </a:r>
            <a:r>
              <a:rPr lang="en-US" dirty="0" smtClean="0"/>
              <a:t>on 210 (53%) </a:t>
            </a:r>
            <a:r>
              <a:rPr lang="en-US" dirty="0"/>
              <a:t>of the 397 IOCs that are “Production/Available/OPS”</a:t>
            </a:r>
          </a:p>
          <a:p>
            <a:pPr lvl="1"/>
            <a:r>
              <a:rPr lang="en-US" dirty="0" smtClean="0"/>
              <a:t>Primarily IOCs of the Magnet, RF, and SEE BPM systems.</a:t>
            </a:r>
          </a:p>
          <a:p>
            <a:pPr lvl="1"/>
            <a:r>
              <a:rPr lang="en-US" dirty="0" smtClean="0"/>
              <a:t>Goal: Convert remainder during 2016 Summer Shutdown.</a:t>
            </a:r>
            <a:endParaRPr lang="en-US" dirty="0"/>
          </a:p>
          <a:p>
            <a:r>
              <a:rPr lang="en-US" dirty="0" smtClean="0"/>
              <a:t>Has recorded 1426 successful restores to the electronic logbooks since August 2015.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1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7" name="Picture 2" descr="E:\prg\mya6.1\doc\image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048000" cy="330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5626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1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3013502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</a:rPr>
              <a:t>Begin Extra Slides</a:t>
            </a:r>
            <a:endParaRPr lang="en-US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2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Steps to Create an IOC Restore Set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Identify the apps on the IOC.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Create a new IOC Restore Set.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Add Restore Steps for each app.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Ensure values for all required macro variables.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Validate the Restore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Request that archiving begin.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Register the IOC in CED as </a:t>
            </a:r>
            <a:r>
              <a:rPr lang="en-US" sz="2400" dirty="0" err="1" smtClean="0"/>
              <a:t>MyRestore</a:t>
            </a:r>
            <a:r>
              <a:rPr lang="en-US" sz="2400" dirty="0" smtClean="0"/>
              <a:t> or </a:t>
            </a:r>
            <a:r>
              <a:rPr lang="en-US" sz="2400" dirty="0" err="1" smtClean="0"/>
              <a:t>MyRestoreAuto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Perform a test restore and/or reboot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0" y="6477000"/>
            <a:ext cx="2743200" cy="2224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  May 26, 2016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5185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7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1 - Identify Apps </a:t>
            </a:r>
            <a:r>
              <a:rPr lang="en-US" dirty="0"/>
              <a:t>on the </a:t>
            </a:r>
            <a:r>
              <a:rPr lang="en-US" dirty="0" smtClean="0"/>
              <a:t>IOC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00400"/>
            <a:ext cx="4343400" cy="774469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dirty="0"/>
              <a:t>For legacy IOCs </a:t>
            </a:r>
            <a:r>
              <a:rPr lang="en-US" sz="2000" dirty="0" smtClean="0"/>
              <a:t>one can examine</a:t>
            </a:r>
          </a:p>
          <a:p>
            <a:pPr marL="0" lvl="1" indent="0">
              <a:buNone/>
            </a:pPr>
            <a:r>
              <a:rPr lang="en-US" sz="1400" dirty="0" smtClean="0"/>
              <a:t>/</a:t>
            </a:r>
            <a:r>
              <a:rPr lang="en-US" sz="1400" dirty="0" err="1" smtClean="0"/>
              <a:t>cs</a:t>
            </a:r>
            <a:r>
              <a:rPr lang="en-US" sz="1400" dirty="0" smtClean="0"/>
              <a:t>/</a:t>
            </a:r>
            <a:r>
              <a:rPr lang="en-US" sz="1400" dirty="0" err="1" smtClean="0"/>
              <a:t>opshome</a:t>
            </a:r>
            <a:r>
              <a:rPr lang="en-US" sz="1400" dirty="0" smtClean="0"/>
              <a:t>/</a:t>
            </a:r>
            <a:r>
              <a:rPr lang="en-US" sz="1400" dirty="0" err="1" smtClean="0"/>
              <a:t>burt</a:t>
            </a:r>
            <a:r>
              <a:rPr lang="en-US" sz="1400" dirty="0" smtClean="0"/>
              <a:t>/REBOOT/scripts/</a:t>
            </a:r>
            <a:r>
              <a:rPr lang="en-US" sz="1400" dirty="0" err="1" smtClean="0"/>
              <a:t>src</a:t>
            </a:r>
            <a:r>
              <a:rPr lang="en-US" sz="1400" dirty="0" smtClean="0"/>
              <a:t>/</a:t>
            </a:r>
            <a:r>
              <a:rPr lang="en-US" sz="1400" dirty="0" err="1" smtClean="0"/>
              <a:t>switch.OPS</a:t>
            </a:r>
            <a:endParaRPr lang="en-US" sz="14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53000" y="1447800"/>
            <a:ext cx="3962400" cy="486287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more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Switch.OPS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Begin OPS IOCs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NOTE - be sure system application is last in the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kindofs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statement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313: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set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kindofs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(system)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set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kindofs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(bunch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fsd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camacVer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system)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breaksw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313a: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set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kindofs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(system)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breaksw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bcm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set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kindofs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bcmVme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system)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breaksw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bd1: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set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kindofs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()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breaksw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bpmhap1: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set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kindofs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HappexBpm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system)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breaksw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ea1: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set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kindofs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fsd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bpm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system)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breaksw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ea1mag: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set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kindofs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(magnet system)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breaksw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ea2: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set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kindofs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fsd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bpm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blm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system)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breaksw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ea2mag: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set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kindofs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(magnet system)</a:t>
            </a:r>
          </a:p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breaksw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0" y="6477000"/>
            <a:ext cx="2743200" cy="2224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  May 26,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5185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7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2 - Create the IOC Restore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5796"/>
            <a:ext cx="3886200" cy="1580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Option 1 – Clone from an existing similar IOC.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 smtClean="0"/>
              <a:t>After cloning, the macro variable $(IOC) will automatically be updated to the new IOC name.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76251"/>
            <a:ext cx="4016846" cy="25574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2806275" cy="25200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66007" y="3896046"/>
            <a:ext cx="4038600" cy="1719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Minion Pro"/>
              </a:rPr>
              <a:t>Option 2– Create a new Restore Set.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 smtClean="0">
              <a:latin typeface="Minion Pro"/>
            </a:endParaRPr>
          </a:p>
          <a:p>
            <a:r>
              <a:rPr lang="en-US" sz="1400" dirty="0">
                <a:latin typeface="Minion Pro"/>
              </a:rPr>
              <a:t>The “system” PV Set will automatically be linked to the new Restore Set.</a:t>
            </a:r>
          </a:p>
          <a:p>
            <a:r>
              <a:rPr lang="en-US" sz="1400" dirty="0">
                <a:latin typeface="Minion Pro"/>
              </a:rPr>
              <a:t>The macro variable $(IOC) will automatically be assigned the IOC name as a variable</a:t>
            </a:r>
            <a:r>
              <a:rPr lang="en-US" sz="1400" dirty="0" smtClean="0">
                <a:latin typeface="Minion Pro"/>
              </a:rPr>
              <a:t>.</a:t>
            </a:r>
          </a:p>
        </p:txBody>
      </p:sp>
      <p:sp>
        <p:nvSpPr>
          <p:cNvPr id="17" name="Oval 16"/>
          <p:cNvSpPr/>
          <p:nvPr/>
        </p:nvSpPr>
        <p:spPr>
          <a:xfrm>
            <a:off x="5257800" y="4419600"/>
            <a:ext cx="1143000" cy="609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34000" y="1143000"/>
            <a:ext cx="762000" cy="533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793" y="5759916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Be sure to name the new Restore Procedure to match the IOC name!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0" y="6477000"/>
            <a:ext cx="2743200" cy="2224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  May 26, 2016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5185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91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Step 3 - Add </a:t>
            </a:r>
            <a:r>
              <a:rPr lang="en-US" sz="3600" dirty="0"/>
              <a:t>Restore Steps for each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3657600" cy="3611563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Restore Procedures named after the app they represent streamlines finding and adding them to the IOC.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4849087" cy="49799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0" y="6477000"/>
            <a:ext cx="2743200" cy="2224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  May 26,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5185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97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4 – Ensure All Macro Variables have values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4524538"/>
            <a:ext cx="4661147" cy="18287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Here we can see values being provided for all three macro variables required by the steps in the prior section.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We can also see that the $(SLD) variable is being assigned multiple values.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87" y="1905000"/>
            <a:ext cx="4020111" cy="44594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367087" cy="9311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93" y="1905000"/>
            <a:ext cx="3405187" cy="24282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048000" y="1524000"/>
            <a:ext cx="116986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0" y="6477000"/>
            <a:ext cx="2743200" cy="2224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  May 26, 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5185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0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- Features &amp;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Centralizes saving PV values in the archiver</a:t>
            </a:r>
          </a:p>
          <a:p>
            <a:pPr lvl="1"/>
            <a:r>
              <a:rPr lang="en-US" dirty="0" smtClean="0"/>
              <a:t>Eliminated redundant infrastructure to create and manage PVs in BURT files</a:t>
            </a:r>
          </a:p>
          <a:p>
            <a:r>
              <a:rPr lang="en-US" dirty="0" smtClean="0"/>
              <a:t>Preserves all value changes</a:t>
            </a:r>
          </a:p>
          <a:p>
            <a:pPr lvl="1"/>
            <a:r>
              <a:rPr lang="en-US" dirty="0" smtClean="0"/>
              <a:t>Allows restore to an arbitrary point in time. </a:t>
            </a:r>
          </a:p>
          <a:p>
            <a:r>
              <a:rPr lang="en-US" dirty="0" smtClean="0"/>
              <a:t>Allows dynamic </a:t>
            </a:r>
            <a:r>
              <a:rPr lang="en-US" dirty="0"/>
              <a:t>r</a:t>
            </a:r>
            <a:r>
              <a:rPr lang="en-US" dirty="0" smtClean="0"/>
              <a:t>estore procedures </a:t>
            </a:r>
          </a:p>
          <a:p>
            <a:pPr lvl="1"/>
            <a:r>
              <a:rPr lang="en-US" dirty="0" smtClean="0"/>
              <a:t>Utilizing external data sources.(e.g. the CEBAF Element Database or IOC </a:t>
            </a:r>
            <a:r>
              <a:rPr lang="en-US" dirty="0" err="1" smtClean="0"/>
              <a:t>signal.list</a:t>
            </a:r>
            <a:r>
              <a:rPr lang="en-US" dirty="0" smtClean="0"/>
              <a:t> files)</a:t>
            </a:r>
          </a:p>
          <a:p>
            <a:r>
              <a:rPr lang="en-US" dirty="0" smtClean="0"/>
              <a:t>Automatic restore following an IOC reboot</a:t>
            </a:r>
          </a:p>
          <a:p>
            <a:r>
              <a:rPr lang="en-US" dirty="0" smtClean="0"/>
              <a:t>Not just for IOCs</a:t>
            </a:r>
          </a:p>
          <a:p>
            <a:pPr lvl="1"/>
            <a:r>
              <a:rPr lang="en-US" dirty="0" err="1" smtClean="0"/>
              <a:t>MyRestore</a:t>
            </a:r>
            <a:r>
              <a:rPr lang="en-US" dirty="0" smtClean="0"/>
              <a:t> also now backs machine configuration save &amp; restore.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8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– Validate the Restore Set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876800" cy="131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7" y="2819400"/>
            <a:ext cx="6037263" cy="35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648200" y="2004807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4444" y="3200400"/>
            <a:ext cx="2801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only warnings you want to see in the validation report are PVs that are not archived.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Other errors should be fixed before proceeding.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0" y="6477000"/>
            <a:ext cx="2743200" cy="2224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  May 26, 2016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5185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4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 – Request Archiving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1"/>
            <a:ext cx="7620000" cy="152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If archiving has never been initiated for a Restore Set, there will be a button on its web page labeled “Request Archiving”.  Pressing this will send a request to the Mya Administrator.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6" y="3352800"/>
            <a:ext cx="7696200" cy="200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257800" y="4114800"/>
            <a:ext cx="1524000" cy="609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0" y="6477000"/>
            <a:ext cx="2743200" cy="2224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  May 26, 2016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5185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31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7338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Step 7 – Update CED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2"/>
            <a:ext cx="4317702" cy="2482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Set the </a:t>
            </a:r>
            <a:r>
              <a:rPr lang="en-US" sz="2000" dirty="0" err="1" smtClean="0"/>
              <a:t>ScreenSaveOption</a:t>
            </a:r>
            <a:r>
              <a:rPr lang="en-US" sz="2000" dirty="0" smtClean="0"/>
              <a:t> property:</a:t>
            </a:r>
            <a:endParaRPr lang="en-US" sz="2000" dirty="0"/>
          </a:p>
          <a:p>
            <a:pPr lvl="1"/>
            <a:r>
              <a:rPr lang="en-US" sz="1800" b="1" u="sng" dirty="0" err="1" smtClean="0"/>
              <a:t>MyRestore</a:t>
            </a:r>
            <a:r>
              <a:rPr lang="en-US" sz="1800" b="1" dirty="0" smtClean="0"/>
              <a:t> - </a:t>
            </a:r>
            <a:r>
              <a:rPr lang="en-US" sz="1800" dirty="0" smtClean="0"/>
              <a:t>Tells OTF screens to invoke the </a:t>
            </a:r>
            <a:r>
              <a:rPr lang="en-US" sz="1800" dirty="0" err="1" smtClean="0"/>
              <a:t>myRestoreGUI</a:t>
            </a:r>
            <a:r>
              <a:rPr lang="en-US" sz="1800" dirty="0" smtClean="0"/>
              <a:t> from IOC screen(s).</a:t>
            </a:r>
          </a:p>
          <a:p>
            <a:pPr lvl="1"/>
            <a:r>
              <a:rPr lang="en-US" sz="1800" b="1" u="sng" dirty="0" err="1" smtClean="0"/>
              <a:t>MyRestoreAuto</a:t>
            </a:r>
            <a:r>
              <a:rPr lang="en-US" sz="1800" b="1" u="sng" dirty="0" smtClean="0"/>
              <a:t> </a:t>
            </a:r>
            <a:r>
              <a:rPr lang="en-US" sz="1800" b="1" dirty="0" smtClean="0"/>
              <a:t>– </a:t>
            </a:r>
            <a:r>
              <a:rPr lang="en-US" sz="1800" dirty="0" smtClean="0"/>
              <a:t>Also registers the IOC with </a:t>
            </a:r>
            <a:r>
              <a:rPr lang="en-US" sz="1800" dirty="0" err="1" smtClean="0"/>
              <a:t>iocBootSpy</a:t>
            </a:r>
            <a:r>
              <a:rPr lang="en-US" sz="1800" dirty="0" smtClean="0"/>
              <a:t> once merged to OPS.</a:t>
            </a:r>
            <a:endParaRPr lang="en-US" sz="18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" y="4191000"/>
            <a:ext cx="4317702" cy="16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495800" y="306412"/>
            <a:ext cx="0" cy="571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876800" y="457200"/>
            <a:ext cx="373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66364B"/>
                </a:solidFill>
                <a:latin typeface="Minion Pro"/>
              </a:rPr>
              <a:t>Step 8 – Test</a:t>
            </a:r>
            <a:endParaRPr lang="en-US" sz="2800" dirty="0">
              <a:solidFill>
                <a:srgbClr val="66364B"/>
              </a:solidFill>
              <a:latin typeface="Minion Pro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84849" y="1615441"/>
            <a:ext cx="4317702" cy="3200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48200" y="1600202"/>
            <a:ext cx="4317702" cy="2482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Perform a test restore on the IOC.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The testing should include rebooting the IOC,  especially if </a:t>
            </a:r>
            <a:r>
              <a:rPr lang="en-US" sz="2000" dirty="0" err="1"/>
              <a:t>MyRestoreAuto</a:t>
            </a:r>
            <a:r>
              <a:rPr lang="en-US" sz="2000" dirty="0" smtClean="0"/>
              <a:t>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0" y="6477000"/>
            <a:ext cx="2743200" cy="2224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  May 26, 2016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5185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4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CED Data Source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3141300" cy="5562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05200" y="838200"/>
            <a:ext cx="54864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Ideal for keeping restore procedures in sync with </a:t>
            </a:r>
            <a:r>
              <a:rPr lang="en-US" sz="2800" dirty="0" smtClean="0"/>
              <a:t>CED</a:t>
            </a:r>
          </a:p>
          <a:p>
            <a:r>
              <a:rPr lang="en-US" sz="2800" dirty="0" smtClean="0"/>
              <a:t>A stored CED query that returns a list of elements or a property thereof (Ex: </a:t>
            </a:r>
            <a:r>
              <a:rPr lang="en-US" sz="2800" dirty="0" err="1" smtClean="0"/>
              <a:t>EPICSName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Transformations available</a:t>
            </a:r>
          </a:p>
          <a:p>
            <a:pPr lvl="1"/>
            <a:r>
              <a:rPr lang="en-US" sz="2400" dirty="0" smtClean="0"/>
              <a:t>Uppercase</a:t>
            </a:r>
          </a:p>
          <a:p>
            <a:pPr lvl="1"/>
            <a:r>
              <a:rPr lang="en-US" sz="2400" dirty="0" smtClean="0"/>
              <a:t>Lowercase</a:t>
            </a:r>
          </a:p>
          <a:p>
            <a:r>
              <a:rPr lang="en-US" sz="2800" dirty="0" smtClean="0"/>
              <a:t>Exclude lists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0" y="6477000"/>
            <a:ext cx="2743200" cy="2224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  May 26, 2016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5185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82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Signal.list</a:t>
            </a:r>
            <a:r>
              <a:rPr lang="en-US" dirty="0" smtClean="0"/>
              <a:t> Data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371600"/>
            <a:ext cx="441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a regular expression to pull PVs from an IOC’s </a:t>
            </a:r>
            <a:r>
              <a:rPr lang="en-US" sz="2400" dirty="0" err="1" smtClean="0"/>
              <a:t>signal.list</a:t>
            </a:r>
            <a:r>
              <a:rPr lang="en-US" sz="2400" dirty="0" smtClean="0"/>
              <a:t> file.</a:t>
            </a:r>
          </a:p>
          <a:p>
            <a:r>
              <a:rPr lang="en-US" sz="2400" dirty="0" err="1" smtClean="0"/>
              <a:t>Signal.list</a:t>
            </a:r>
            <a:r>
              <a:rPr lang="en-US" sz="2400" dirty="0" smtClean="0"/>
              <a:t> files are uploaded to </a:t>
            </a:r>
            <a:r>
              <a:rPr lang="en-US" sz="2400" dirty="0" err="1" smtClean="0"/>
              <a:t>myRestore</a:t>
            </a:r>
            <a:r>
              <a:rPr lang="en-US" sz="2400" dirty="0" smtClean="0"/>
              <a:t> database tables every night</a:t>
            </a:r>
          </a:p>
          <a:p>
            <a:pPr lvl="1"/>
            <a:r>
              <a:rPr lang="en-US" sz="1800" dirty="0" smtClean="0"/>
              <a:t>/cs/op/iocs/myrestoreSignals.sh</a:t>
            </a:r>
          </a:p>
          <a:p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23988"/>
            <a:ext cx="4315687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0" y="6477000"/>
            <a:ext cx="2743200" cy="2224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  May 26,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5185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47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JData</a:t>
            </a:r>
            <a:r>
              <a:rPr lang="en-US" dirty="0" smtClean="0"/>
              <a:t> Data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Permits the use of an available OTF </a:t>
            </a:r>
            <a:r>
              <a:rPr lang="en-US" sz="2800" dirty="0" err="1" smtClean="0"/>
              <a:t>JData</a:t>
            </a:r>
            <a:r>
              <a:rPr lang="en-US" sz="2800" dirty="0" smtClean="0"/>
              <a:t> data source to provide an element list.</a:t>
            </a:r>
          </a:p>
          <a:p>
            <a:r>
              <a:rPr lang="en-US" sz="2800" dirty="0" smtClean="0"/>
              <a:t>Currently Available:</a:t>
            </a:r>
          </a:p>
          <a:p>
            <a:pPr lvl="1"/>
            <a:r>
              <a:rPr lang="en-US" sz="2400" dirty="0" smtClean="0"/>
              <a:t>Trims by IOC</a:t>
            </a:r>
          </a:p>
          <a:p>
            <a:pPr lvl="1"/>
            <a:r>
              <a:rPr lang="en-US" sz="2400" dirty="0" smtClean="0"/>
              <a:t>Shunts by IOC</a:t>
            </a:r>
          </a:p>
          <a:p>
            <a:pPr lvl="1"/>
            <a:r>
              <a:rPr lang="en-US" sz="2400" dirty="0" smtClean="0"/>
              <a:t>BPMs by IOC</a:t>
            </a:r>
            <a:endParaRPr lang="en-US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2575"/>
            <a:ext cx="419507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0" y="6477000"/>
            <a:ext cx="2743200" cy="2224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  May 26,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5185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88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Dynamic PV Set Example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45" b="32661"/>
          <a:stretch/>
        </p:blipFill>
        <p:spPr bwMode="auto">
          <a:xfrm>
            <a:off x="4267200" y="1784360"/>
            <a:ext cx="4574424" cy="304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1600200"/>
            <a:ext cx="403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$(BPM) macro variable is declared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Value(s) to be fulfilled at run time.</a:t>
            </a:r>
          </a:p>
          <a:p>
            <a:endParaRPr lang="en-US" dirty="0"/>
          </a:p>
          <a:p>
            <a:r>
              <a:rPr lang="en-US" dirty="0" smtClean="0"/>
              <a:t>@(</a:t>
            </a:r>
            <a:r>
              <a:rPr lang="en-US" dirty="0" err="1" smtClean="0"/>
              <a:t>SEEMultiPassCrate</a:t>
            </a:r>
            <a:r>
              <a:rPr lang="en-US" dirty="0" smtClean="0"/>
              <a:t>) specifies a data source that will be used at run time.</a:t>
            </a:r>
          </a:p>
          <a:p>
            <a:endParaRPr lang="en-US" dirty="0"/>
          </a:p>
          <a:p>
            <a:r>
              <a:rPr lang="en-US" dirty="0"/>
              <a:t>Two PVs are prefixed with RO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Will be archived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Useful for comparisons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Will not be written during restore.</a:t>
            </a:r>
          </a:p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IOC Save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78" y="1143000"/>
            <a:ext cx="8229600" cy="2057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Create with current timestamp and a description</a:t>
            </a:r>
          </a:p>
          <a:p>
            <a:pPr lvl="1"/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myRestore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–save –n ${IOC} –d “my description”</a:t>
            </a:r>
          </a:p>
          <a:p>
            <a:r>
              <a:rPr lang="en-US" sz="2800" dirty="0" smtClean="0"/>
              <a:t>Create an IOC Save for a specific (past) timestamp</a:t>
            </a:r>
          </a:p>
          <a:p>
            <a:pPr lvl="1"/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myRestore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–save –n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${IOC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} –t -1h –d “my description”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0699" y="3601490"/>
            <a:ext cx="4386348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List saves for an IOC</a:t>
            </a:r>
          </a:p>
          <a:p>
            <a:pPr lvl="1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myRestore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–save –n ${IOC}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53000" y="3657600"/>
            <a:ext cx="3733800" cy="229293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myRestore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-list -saves -n "iocse17-*" -v </a:t>
            </a:r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iocse17-12 2016-04-25 08:58:50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DEFAULT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francis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saveIOCS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iocse17-11 2016-04-25 05:27:56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DEFAULT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higgins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saveIOCS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iocse17-10 2016-03-10 05:55:39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DEFAULT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francis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saveIOCS</a:t>
            </a:r>
            <a:endParaRPr lang="en-US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0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Restore Set Listing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63287"/>
            <a:ext cx="4233949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List PVs</a:t>
            </a:r>
          </a:p>
          <a:p>
            <a:pPr marL="457200" lvl="1" indent="0">
              <a:buNone/>
            </a:pPr>
            <a:r>
              <a:rPr lang="en-US" sz="2400" dirty="0" smtClean="0"/>
              <a:t>-b for BURT Format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1371600"/>
            <a:ext cx="3810000" cy="127727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myRestore</a:t>
            </a:r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pvs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-R iocnl22rffcc1 -b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c100_rffcc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R1M1CNFGA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R1M1CNFGC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R1M1CNFGD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R1M1CNTL1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R1M1CNTL1b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5513" y="3276600"/>
            <a:ext cx="4233949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List PVs with values </a:t>
            </a:r>
          </a:p>
          <a:p>
            <a:pPr marL="457200" lvl="1" indent="0">
              <a:buNone/>
            </a:pPr>
            <a:r>
              <a:rPr lang="en-US" sz="2400" dirty="0" smtClean="0"/>
              <a:t>-b for BURT Format</a:t>
            </a:r>
          </a:p>
          <a:p>
            <a:pPr marL="457200" lvl="1" indent="0">
              <a:buNone/>
            </a:pPr>
            <a:r>
              <a:rPr lang="en-US" sz="2400" dirty="0" smtClean="0"/>
              <a:t>-t timestamp for values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19750" y="3276600"/>
            <a:ext cx="3810000" cy="2800767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myRestore</a:t>
            </a:r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pvs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-R iocnl22rffcc1 -b -t -1d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 Start Burt header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Mon May  2 15:12:00 2016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Login ID: </a:t>
            </a:r>
            <a:r>
              <a:rPr lang="en-US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(Theodore </a:t>
            </a:r>
            <a:r>
              <a:rPr lang="en-US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Larrieu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,,,)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 UID: 4280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ID: 106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Keywords: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Comments: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Type: Absolute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App: </a:t>
            </a:r>
            <a:r>
              <a:rPr lang="en-US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myRestore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2.6.1</a:t>
            </a:r>
          </a:p>
          <a:p>
            <a:r>
              <a:rPr lang="en-US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File: c100_rffcc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 End Burt header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R1M1CNFGA 1 0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R1M1CNFGC 1 0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R1M1CNFGD 1 0</a:t>
            </a: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R1M1CNTL1 1 4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4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MyRestore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Mya Archiver</a:t>
            </a:r>
          </a:p>
          <a:p>
            <a:pPr lvl="1"/>
            <a:r>
              <a:rPr lang="en-US" dirty="0" smtClean="0"/>
              <a:t>Archives PV history and provides Restore values.</a:t>
            </a:r>
          </a:p>
          <a:p>
            <a:r>
              <a:rPr lang="en-US" dirty="0" err="1" smtClean="0"/>
              <a:t>MyRestore</a:t>
            </a:r>
            <a:r>
              <a:rPr lang="en-US" dirty="0" smtClean="0"/>
              <a:t> MySQL database</a:t>
            </a:r>
          </a:p>
          <a:p>
            <a:pPr lvl="1"/>
            <a:r>
              <a:rPr lang="en-US" dirty="0" smtClean="0"/>
              <a:t>Stores Restore Procedure Definitions</a:t>
            </a:r>
          </a:p>
          <a:p>
            <a:r>
              <a:rPr lang="en-US" dirty="0" err="1" smtClean="0"/>
              <a:t>MyRestore</a:t>
            </a:r>
            <a:r>
              <a:rPr lang="en-US" dirty="0" smtClean="0"/>
              <a:t> Web Application</a:t>
            </a:r>
          </a:p>
          <a:p>
            <a:pPr lvl="1"/>
            <a:r>
              <a:rPr lang="en-US" dirty="0" smtClean="0"/>
              <a:t>Interface to the </a:t>
            </a:r>
            <a:r>
              <a:rPr lang="en-US" dirty="0" err="1" smtClean="0"/>
              <a:t>MyRestore</a:t>
            </a:r>
            <a:r>
              <a:rPr lang="en-US" dirty="0" smtClean="0"/>
              <a:t> MySQL Database</a:t>
            </a:r>
          </a:p>
          <a:p>
            <a:r>
              <a:rPr lang="en-US" dirty="0" err="1" smtClean="0"/>
              <a:t>MyRestore</a:t>
            </a:r>
            <a:r>
              <a:rPr lang="en-US" dirty="0" smtClean="0"/>
              <a:t> &amp; </a:t>
            </a:r>
            <a:r>
              <a:rPr lang="en-US" dirty="0" err="1" smtClean="0"/>
              <a:t>myRestoreGUI</a:t>
            </a:r>
            <a:r>
              <a:rPr lang="en-US" dirty="0" smtClean="0"/>
              <a:t> executables</a:t>
            </a:r>
          </a:p>
          <a:p>
            <a:pPr lvl="1"/>
            <a:r>
              <a:rPr lang="en-US" dirty="0" smtClean="0"/>
              <a:t>Performs Restore Procedure</a:t>
            </a:r>
          </a:p>
          <a:p>
            <a:r>
              <a:rPr lang="en-US" dirty="0" err="1" smtClean="0"/>
              <a:t>iocBootSpy</a:t>
            </a:r>
            <a:endParaRPr lang="en-US" dirty="0" smtClean="0"/>
          </a:p>
          <a:p>
            <a:pPr lvl="1"/>
            <a:r>
              <a:rPr lang="en-US" dirty="0" smtClean="0"/>
              <a:t>Performs Automatic IOC restoration </a:t>
            </a:r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6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Mya Archiver</a:t>
            </a:r>
            <a:endParaRPr lang="en-US" dirty="0"/>
          </a:p>
        </p:txBody>
      </p:sp>
      <p:pic>
        <p:nvPicPr>
          <p:cNvPr id="4" name="Picture 2" descr="E:\prg\mya6.1\doc\image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10200"/>
            <a:ext cx="838200" cy="90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40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MySQL-based archiver developed at JLAB</a:t>
            </a:r>
          </a:p>
          <a:p>
            <a:pPr lvl="1"/>
            <a:r>
              <a:rPr lang="en-US" dirty="0" smtClean="0"/>
              <a:t>In use since February 2007</a:t>
            </a:r>
          </a:p>
          <a:p>
            <a:r>
              <a:rPr lang="en-US" dirty="0" smtClean="0"/>
              <a:t>Distributed Architecture</a:t>
            </a:r>
          </a:p>
          <a:p>
            <a:pPr lvl="1"/>
            <a:r>
              <a:rPr lang="en-US" dirty="0" smtClean="0"/>
              <a:t>Currently Six </a:t>
            </a:r>
            <a:r>
              <a:rPr lang="en-US" dirty="0"/>
              <a:t>(+1) </a:t>
            </a:r>
            <a:r>
              <a:rPr lang="en-US" dirty="0" smtClean="0"/>
              <a:t>hosts</a:t>
            </a:r>
          </a:p>
          <a:p>
            <a:r>
              <a:rPr lang="en-US" dirty="0"/>
              <a:t>F</a:t>
            </a:r>
            <a:r>
              <a:rPr lang="en-US" dirty="0" smtClean="0"/>
              <a:t>allback </a:t>
            </a:r>
            <a:r>
              <a:rPr lang="en-US" dirty="0" err="1" smtClean="0"/>
              <a:t>archiver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ll channels, 30 days history.</a:t>
            </a:r>
            <a:endParaRPr lang="en-US" dirty="0"/>
          </a:p>
          <a:p>
            <a:r>
              <a:rPr lang="en-US" dirty="0"/>
              <a:t>236,368 channels archived</a:t>
            </a:r>
          </a:p>
          <a:p>
            <a:r>
              <a:rPr lang="en-US" dirty="0"/>
              <a:t>~20,000 updates / second received</a:t>
            </a:r>
          </a:p>
          <a:p>
            <a:r>
              <a:rPr lang="en-US" dirty="0"/>
              <a:t>7,223 updates / second stored (dead bands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~16GB/day</a:t>
            </a:r>
            <a:endParaRPr lang="en-US" dirty="0"/>
          </a:p>
          <a:p>
            <a:r>
              <a:rPr lang="en-US" dirty="0" smtClean="0"/>
              <a:t>Can stream ~</a:t>
            </a:r>
            <a:r>
              <a:rPr lang="en-US" dirty="0"/>
              <a:t>300,000 history updates / second </a:t>
            </a:r>
            <a:r>
              <a:rPr lang="en-US" dirty="0" smtClean="0"/>
              <a:t>to clients </a:t>
            </a:r>
            <a:endParaRPr lang="en-US" dirty="0"/>
          </a:p>
          <a:p>
            <a:r>
              <a:rPr lang="en-US" dirty="0"/>
              <a:t>~2 years of channel history </a:t>
            </a:r>
            <a:r>
              <a:rPr lang="en-US" dirty="0" smtClean="0"/>
              <a:t>currently available online.</a:t>
            </a:r>
          </a:p>
          <a:p>
            <a:pPr lvl="1"/>
            <a:r>
              <a:rPr lang="en-US" dirty="0" smtClean="0"/>
              <a:t>Soon all data since 2008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8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Web</a:t>
            </a:r>
            <a:r>
              <a:rPr lang="en-US" dirty="0" smtClean="0"/>
              <a:t> </a:t>
            </a:r>
            <a:r>
              <a:rPr lang="en-US" sz="4000" dirty="0" smtClean="0"/>
              <a:t>Server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1"/>
            <a:ext cx="4038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Primary Interface to the </a:t>
            </a:r>
            <a:r>
              <a:rPr lang="en-US" sz="2000" dirty="0" err="1" smtClean="0"/>
              <a:t>MyRestore</a:t>
            </a:r>
            <a:r>
              <a:rPr lang="en-US" sz="2000" dirty="0" smtClean="0"/>
              <a:t> MySQL Database.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Allows users to view, create, edit Restore Procedures, Saves, and Data Source rules.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Exposes data to the </a:t>
            </a:r>
            <a:r>
              <a:rPr lang="en-US" sz="2000" dirty="0" err="1" smtClean="0"/>
              <a:t>myRestore</a:t>
            </a:r>
            <a:r>
              <a:rPr lang="en-US" sz="2000" dirty="0" smtClean="0"/>
              <a:t> command tools line via REST API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12" y="1047262"/>
            <a:ext cx="4793165" cy="43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5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MyRestore</a:t>
            </a:r>
            <a:r>
              <a:rPr lang="en-US" dirty="0" smtClean="0"/>
              <a:t>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92" y="1676400"/>
            <a:ext cx="4337697" cy="4520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3523" y="1812836"/>
            <a:ext cx="38488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Client contacts the </a:t>
            </a:r>
            <a:r>
              <a:rPr lang="en-US" dirty="0" err="1" smtClean="0"/>
              <a:t>MyRestore</a:t>
            </a:r>
            <a:r>
              <a:rPr lang="en-US" dirty="0" smtClean="0"/>
              <a:t> web </a:t>
            </a:r>
            <a:r>
              <a:rPr lang="en-US" dirty="0"/>
              <a:t>server </a:t>
            </a:r>
            <a:r>
              <a:rPr lang="en-US" dirty="0" smtClean="0"/>
              <a:t>to obtain Restore </a:t>
            </a:r>
            <a:r>
              <a:rPr lang="en-US" dirty="0"/>
              <a:t>Procedure </a:t>
            </a:r>
            <a:r>
              <a:rPr lang="en-US" dirty="0" smtClean="0"/>
              <a:t>definition.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Client obtains values for each PV named in retrieved Restore Procedure from Mya Archiver.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Client writes the PV values to the IOC via Channel Access.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Client makes a logbook entry.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2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primary tool for using </a:t>
            </a:r>
            <a:r>
              <a:rPr lang="en-US" dirty="0" err="1" smtClean="0"/>
              <a:t>MyRestore</a:t>
            </a:r>
            <a:r>
              <a:rPr lang="en-US" dirty="0" smtClean="0"/>
              <a:t> is the </a:t>
            </a:r>
            <a:r>
              <a:rPr lang="en-US" dirty="0" err="1" smtClean="0"/>
              <a:t>myRestore</a:t>
            </a:r>
            <a:r>
              <a:rPr lang="en-US" dirty="0" smtClean="0"/>
              <a:t>  executable.</a:t>
            </a:r>
          </a:p>
          <a:p>
            <a:r>
              <a:rPr lang="en-US" dirty="0" err="1" smtClean="0"/>
              <a:t>myRestore</a:t>
            </a:r>
            <a:r>
              <a:rPr lang="en-US" dirty="0" smtClean="0"/>
              <a:t> capabilities include</a:t>
            </a:r>
          </a:p>
          <a:p>
            <a:pPr lvl="1"/>
            <a:r>
              <a:rPr lang="en-US" dirty="0" smtClean="0"/>
              <a:t>Execute a Restore Procedure</a:t>
            </a:r>
          </a:p>
          <a:p>
            <a:pPr lvl="1"/>
            <a:r>
              <a:rPr lang="en-US" dirty="0" smtClean="0"/>
              <a:t>Validate a Restore Procedure</a:t>
            </a:r>
          </a:p>
          <a:p>
            <a:pPr lvl="1"/>
            <a:r>
              <a:rPr lang="en-US" dirty="0" smtClean="0"/>
              <a:t>Compare Historic vs. Current Values for PVs in a Restore Procedure</a:t>
            </a:r>
          </a:p>
          <a:p>
            <a:pPr lvl="1"/>
            <a:r>
              <a:rPr lang="en-US" dirty="0" smtClean="0"/>
              <a:t>Create a BURT </a:t>
            </a:r>
            <a:r>
              <a:rPr lang="en-US" dirty="0" err="1" smtClean="0"/>
              <a:t>req</a:t>
            </a:r>
            <a:r>
              <a:rPr lang="en-US" dirty="0" smtClean="0"/>
              <a:t> file or snap file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0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IOC Restore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Simple Case (Auto Timestamp)</a:t>
            </a:r>
          </a:p>
          <a:p>
            <a:pPr lvl="1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myRestore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–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ioc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–R ${IOC}</a:t>
            </a:r>
          </a:p>
          <a:p>
            <a:r>
              <a:rPr lang="en-US" dirty="0" smtClean="0"/>
              <a:t>Specify Relative Timestamp</a:t>
            </a:r>
          </a:p>
          <a:p>
            <a:pPr lvl="1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myRestore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ioc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–R ${IOC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} –t -1h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Specify </a:t>
            </a:r>
            <a:r>
              <a:rPr lang="en-US" dirty="0" smtClean="0"/>
              <a:t>Absolute </a:t>
            </a:r>
            <a:r>
              <a:rPr lang="en-US" dirty="0"/>
              <a:t>Timestamp</a:t>
            </a:r>
          </a:p>
          <a:p>
            <a:pPr lvl="1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myRestore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–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ioc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–R ${IOC} –t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“2016-04-30 16:00”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Strict Mode (abort on first failure)</a:t>
            </a:r>
          </a:p>
          <a:p>
            <a:pPr lvl="1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myRestore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–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ioc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–R ${IOC}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–s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See All Options</a:t>
            </a:r>
          </a:p>
          <a:p>
            <a:pPr marL="742950" lvl="2" indent="-342900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myRestore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–h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ioc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00800"/>
            <a:ext cx="4267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EPICS Collaboration Meeting,  May 22-27, 2016, ESS Lund, Sweden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629400"/>
            <a:ext cx="1828800" cy="206150"/>
          </a:xfrm>
        </p:spPr>
        <p:txBody>
          <a:bodyPr/>
          <a:lstStyle/>
          <a:p>
            <a:fld id="{71A0B7C1-A8D6-4218-83BC-36AA7F6B4D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2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10490</TotalTime>
  <Words>2688</Words>
  <Application>Microsoft Macintosh PowerPoint</Application>
  <PresentationFormat>On-screen Show (4:3)</PresentationFormat>
  <Paragraphs>429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JLabPowerpointMain</vt:lpstr>
      <vt:lpstr>MyRestore</vt:lpstr>
      <vt:lpstr>Outline</vt:lpstr>
      <vt:lpstr>Introduction - Features &amp; Benefits</vt:lpstr>
      <vt:lpstr>MyRestore Components</vt:lpstr>
      <vt:lpstr>Mya Archiver</vt:lpstr>
      <vt:lpstr>Web Server</vt:lpstr>
      <vt:lpstr>MyRestore Process</vt:lpstr>
      <vt:lpstr>Usage</vt:lpstr>
      <vt:lpstr>IOC Restore Examples</vt:lpstr>
      <vt:lpstr>About IOC Auto Timestamp</vt:lpstr>
      <vt:lpstr>Restore Set Validation</vt:lpstr>
      <vt:lpstr>Restore Set Comparison</vt:lpstr>
      <vt:lpstr>IocBootSpy</vt:lpstr>
      <vt:lpstr>IOC “Saves”</vt:lpstr>
      <vt:lpstr>Restore Procedures</vt:lpstr>
      <vt:lpstr>Restore Procedure - Static PV Set Example</vt:lpstr>
      <vt:lpstr>Restore Procedure– Variable Substitution Example</vt:lpstr>
      <vt:lpstr>Restore Procedure – Multi-step Restore Set</vt:lpstr>
      <vt:lpstr>Restore Procedure – Data Source Example</vt:lpstr>
      <vt:lpstr>About Data Sources</vt:lpstr>
      <vt:lpstr>Restore Procedure – non-IOC Example</vt:lpstr>
      <vt:lpstr>Current Status</vt:lpstr>
      <vt:lpstr>The End</vt:lpstr>
      <vt:lpstr>PowerPoint Presentation</vt:lpstr>
      <vt:lpstr>Steps to Create an IOC Restore Set</vt:lpstr>
      <vt:lpstr>Step 1 - Identify Apps on the IOC</vt:lpstr>
      <vt:lpstr>Step 2 - Create the IOC Restore Set</vt:lpstr>
      <vt:lpstr>Step 3 - Add Restore Steps for each app</vt:lpstr>
      <vt:lpstr>Step 4 – Ensure All Macro Variables have values</vt:lpstr>
      <vt:lpstr>Step 5 – Validate the Restore Set</vt:lpstr>
      <vt:lpstr>Step 6 – Request Archiving</vt:lpstr>
      <vt:lpstr>Step 7 – Update CED</vt:lpstr>
      <vt:lpstr>CED Data Source</vt:lpstr>
      <vt:lpstr>Signal.list Data Source</vt:lpstr>
      <vt:lpstr>JData Data Source</vt:lpstr>
      <vt:lpstr>Dynamic PV Set Example</vt:lpstr>
      <vt:lpstr>IOC Save Examples</vt:lpstr>
      <vt:lpstr>Restore Set Listing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</dc:creator>
  <cp:lastModifiedBy>Theo</cp:lastModifiedBy>
  <cp:revision>152</cp:revision>
  <cp:lastPrinted>2016-05-09T20:44:27Z</cp:lastPrinted>
  <dcterms:created xsi:type="dcterms:W3CDTF">2016-04-27T15:02:46Z</dcterms:created>
  <dcterms:modified xsi:type="dcterms:W3CDTF">2016-05-26T09:59:56Z</dcterms:modified>
</cp:coreProperties>
</file>