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9" r:id="rId2"/>
    <p:sldId id="291" r:id="rId3"/>
    <p:sldId id="285" r:id="rId4"/>
    <p:sldId id="286" r:id="rId5"/>
    <p:sldId id="287" r:id="rId6"/>
    <p:sldId id="288" r:id="rId7"/>
    <p:sldId id="289" r:id="rId8"/>
    <p:sldId id="273" r:id="rId9"/>
    <p:sldId id="276" r:id="rId10"/>
    <p:sldId id="278" r:id="rId11"/>
    <p:sldId id="279" r:id="rId12"/>
  </p:sldIdLst>
  <p:sldSz cx="9144000" cy="6858000" type="screen4x3"/>
  <p:notesSz cx="6811963" cy="99425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B942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91" autoAdjust="0"/>
    <p:restoredTop sz="94660"/>
  </p:normalViewPr>
  <p:slideViewPr>
    <p:cSldViewPr>
      <p:cViewPr varScale="1">
        <p:scale>
          <a:sx n="79" d="100"/>
          <a:sy n="79" d="100"/>
        </p:scale>
        <p:origin x="-8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2" y="-108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0112" y="0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5388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0112" y="9445388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0112" y="0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73637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262" y="4722695"/>
            <a:ext cx="4995440" cy="4474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388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0112" y="9445388"/>
            <a:ext cx="2951851" cy="49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733" tIns="45866" rIns="91733" bIns="4586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45F3C-3CEB-4A25-85B6-CDCC4A5FEFE4}" type="slidenum">
              <a:rPr lang="en-GB"/>
              <a:pPr/>
              <a:t>1</a:t>
            </a:fld>
            <a:endParaRPr lang="en-GB" dirty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75048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US" noProof="0" dirty="0" smtClean="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cxnSp>
        <p:nvCxnSpPr>
          <p:cNvPr id="3" name="Straight Connector 2"/>
          <p:cNvCxnSpPr/>
          <p:nvPr userDrawn="1"/>
        </p:nvCxnSpPr>
        <p:spPr bwMode="gray">
          <a:xfrm>
            <a:off x="7243117" y="6309320"/>
            <a:ext cx="0" cy="3592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 userDrawn="1"/>
        </p:nvSpPr>
        <p:spPr>
          <a:xfrm>
            <a:off x="539552" y="6093876"/>
            <a:ext cx="83529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i="1" dirty="0" err="1" smtClean="0">
                <a:latin typeface="+mn-lt"/>
              </a:rPr>
              <a:t>Disclaimer</a:t>
            </a:r>
            <a:r>
              <a:rPr lang="fr-FR" sz="1000" i="1" dirty="0" smtClean="0">
                <a:latin typeface="+mn-lt"/>
              </a:rPr>
              <a:t>: The </a:t>
            </a:r>
            <a:r>
              <a:rPr lang="fr-FR" sz="1000" i="1" dirty="0" err="1" smtClean="0">
                <a:latin typeface="+mn-lt"/>
              </a:rPr>
              <a:t>views</a:t>
            </a:r>
            <a:r>
              <a:rPr lang="fr-FR" sz="1000" i="1" dirty="0" smtClean="0">
                <a:latin typeface="+mn-lt"/>
              </a:rPr>
              <a:t> and opinions </a:t>
            </a:r>
            <a:r>
              <a:rPr lang="fr-FR" sz="1000" i="1" dirty="0" err="1" smtClean="0">
                <a:latin typeface="+mn-lt"/>
              </a:rPr>
              <a:t>expressed</a:t>
            </a:r>
            <a:r>
              <a:rPr lang="fr-FR" sz="1000" i="1" dirty="0" smtClean="0">
                <a:latin typeface="+mn-lt"/>
              </a:rPr>
              <a:t> </a:t>
            </a:r>
            <a:r>
              <a:rPr lang="fr-FR" sz="1000" i="1" dirty="0" err="1" smtClean="0">
                <a:latin typeface="+mn-lt"/>
              </a:rPr>
              <a:t>herein</a:t>
            </a:r>
            <a:r>
              <a:rPr lang="fr-FR" sz="1000" i="1" dirty="0" smtClean="0">
                <a:latin typeface="+mn-lt"/>
              </a:rPr>
              <a:t> do not </a:t>
            </a:r>
            <a:r>
              <a:rPr lang="fr-FR" sz="1000" i="1" dirty="0" err="1" smtClean="0">
                <a:latin typeface="+mn-lt"/>
              </a:rPr>
              <a:t>necessarily</a:t>
            </a:r>
            <a:r>
              <a:rPr lang="fr-FR" sz="1000" i="1" dirty="0" smtClean="0">
                <a:latin typeface="+mn-lt"/>
              </a:rPr>
              <a:t> </a:t>
            </a:r>
            <a:r>
              <a:rPr lang="fr-FR" sz="1000" i="1" dirty="0" err="1" smtClean="0">
                <a:latin typeface="+mn-lt"/>
              </a:rPr>
              <a:t>reflect</a:t>
            </a:r>
            <a:r>
              <a:rPr lang="fr-FR" sz="1000" i="1" dirty="0" smtClean="0">
                <a:latin typeface="+mn-lt"/>
              </a:rPr>
              <a:t> </a:t>
            </a:r>
            <a:r>
              <a:rPr lang="fr-FR" sz="1000" i="1" dirty="0" err="1" smtClean="0">
                <a:latin typeface="+mn-lt"/>
              </a:rPr>
              <a:t>those</a:t>
            </a:r>
            <a:r>
              <a:rPr lang="fr-FR" sz="1000" i="1" dirty="0" smtClean="0">
                <a:latin typeface="+mn-lt"/>
              </a:rPr>
              <a:t> of the ITER Organization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609600"/>
            <a:ext cx="2000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609600"/>
            <a:ext cx="5848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827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34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585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573088" y="609600"/>
            <a:ext cx="8001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1752600"/>
            <a:ext cx="8001000" cy="41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 dirty="0"/>
          </a:p>
        </p:txBody>
      </p:sp>
      <p:pic>
        <p:nvPicPr>
          <p:cNvPr id="1038" name="Picture 14" descr="PowerPoint_Graphic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590800" y="6375370"/>
            <a:ext cx="45734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 smtClean="0">
                <a:solidFill>
                  <a:schemeClr val="tx1"/>
                </a:solidFill>
                <a:latin typeface="+mj-lt"/>
              </a:rPr>
              <a:t>Spring 2016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800" dirty="0" smtClean="0">
                <a:solidFill>
                  <a:schemeClr val="tx1"/>
                </a:solidFill>
                <a:latin typeface="+mj-lt"/>
              </a:rPr>
              <a:t>EPICS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 Collaboration Meeting</a:t>
            </a:r>
            <a:r>
              <a:rPr lang="en-GB" sz="800" dirty="0" smtClean="0">
                <a:solidFill>
                  <a:schemeClr val="tx1"/>
                </a:solidFill>
                <a:latin typeface="+mj-lt"/>
              </a:rPr>
              <a:t>,</a:t>
            </a:r>
            <a:r>
              <a:rPr lang="en-GB" sz="800" baseline="0" dirty="0" smtClean="0">
                <a:solidFill>
                  <a:schemeClr val="tx1"/>
                </a:solidFill>
                <a:latin typeface="+mj-lt"/>
              </a:rPr>
              <a:t> 22-27 May 2016, ESS Lund, Sweden</a:t>
            </a:r>
            <a:endParaRPr lang="en-GB" sz="800" dirty="0" smtClean="0">
              <a:solidFill>
                <a:schemeClr val="tx1"/>
              </a:solidFill>
              <a:latin typeface="+mj-lt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© 2016, ITER Organization</a:t>
            </a:r>
            <a:r>
              <a:rPr lang="en-GB" sz="800" dirty="0" smtClean="0">
                <a:solidFill>
                  <a:schemeClr val="tx1"/>
                </a:solidFill>
                <a:latin typeface="+mj-lt"/>
              </a:rPr>
              <a:t>	</a:t>
            </a:r>
            <a:endParaRPr lang="en-GB" sz="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6373950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 bwMode="gray">
          <a:xfrm>
            <a:off x="7243117" y="6309320"/>
            <a:ext cx="0" cy="3592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87338" indent="-287338" algn="l" defTabSz="795338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57238" indent="-279400" algn="l" defTabSz="795338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36650" indent="-188913" algn="l" defTabSz="795338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511300" indent="-184150" algn="l" defTabSz="795338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859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gif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gif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5373216"/>
            <a:ext cx="6400800" cy="690025"/>
          </a:xfrm>
        </p:spPr>
        <p:txBody>
          <a:bodyPr/>
          <a:lstStyle/>
          <a:p>
            <a:r>
              <a:rPr lang="en-US" sz="1800" dirty="0" smtClean="0"/>
              <a:t>Ralph Lange</a:t>
            </a:r>
            <a:endParaRPr lang="en-US" sz="1800" dirty="0"/>
          </a:p>
          <a:p>
            <a:r>
              <a:rPr lang="en-US" sz="1600" dirty="0" smtClean="0"/>
              <a:t>ITER Organization – Central Team – Control System Division</a:t>
            </a:r>
          </a:p>
        </p:txBody>
      </p:sp>
      <p:sp>
        <p:nvSpPr>
          <p:cNvPr id="15362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99195" y="548680"/>
            <a:ext cx="7772400" cy="834040"/>
          </a:xfrm>
        </p:spPr>
        <p:txBody>
          <a:bodyPr/>
          <a:lstStyle/>
          <a:p>
            <a:r>
              <a:rPr lang="en-US" dirty="0" smtClean="0"/>
              <a:t>ITER and CODAC Status Update</a:t>
            </a:r>
            <a:endParaRPr lang="en-US" dirty="0"/>
          </a:p>
        </p:txBody>
      </p:sp>
      <p:pic>
        <p:nvPicPr>
          <p:cNvPr id="1026" name="Picture 2" descr="http://www.iter.org/doc/all/content/com/gallery/media/4%20-%20aerial/2016/colin_april_2016_4_sm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0" b="20654"/>
          <a:stretch/>
        </p:blipFill>
        <p:spPr bwMode="auto">
          <a:xfrm>
            <a:off x="539552" y="1340768"/>
            <a:ext cx="799406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20563" y="915144"/>
            <a:ext cx="7867861" cy="481811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 smtClean="0"/>
              <a:t>Develop </a:t>
            </a:r>
            <a:r>
              <a:rPr lang="en-US" kern="0" dirty="0"/>
              <a:t>and support of CODAC Core </a:t>
            </a:r>
            <a:r>
              <a:rPr lang="en-US" kern="0" dirty="0" smtClean="0"/>
              <a:t>System</a:t>
            </a:r>
          </a:p>
          <a:p>
            <a:pPr marL="812800" lvl="1" indent="-342900" eaLnBrk="1" hangingPunct="1">
              <a:buFont typeface="Arial" panose="020B0604020202020204" pitchFamily="34" charset="0"/>
              <a:buChar char="•"/>
            </a:pPr>
            <a:r>
              <a:rPr lang="en-US" kern="0" dirty="0" smtClean="0"/>
              <a:t>switch from 6 month to yearly update cycle</a:t>
            </a:r>
          </a:p>
          <a:p>
            <a:pPr marL="812800" lvl="1" indent="-342900" eaLnBrk="1" hangingPunct="1">
              <a:buFont typeface="Arial" panose="020B0604020202020204" pitchFamily="34" charset="0"/>
              <a:buChar char="•"/>
            </a:pPr>
            <a:r>
              <a:rPr lang="en-US" kern="0" dirty="0" smtClean="0"/>
              <a:t>Migration to RHEL 7 in 2018</a:t>
            </a:r>
            <a:endParaRPr lang="en-US" kern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 smtClean="0"/>
              <a:t>Focus on high </a:t>
            </a:r>
            <a:r>
              <a:rPr lang="en-US" kern="0" dirty="0"/>
              <a:t>level operation </a:t>
            </a:r>
            <a:r>
              <a:rPr lang="en-US" kern="0" dirty="0" smtClean="0"/>
              <a:t>applications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 smtClean="0"/>
              <a:t>Design real-time framework (fast control and </a:t>
            </a:r>
            <a:r>
              <a:rPr lang="en-US" kern="0" dirty="0" err="1" smtClean="0"/>
              <a:t>diag</a:t>
            </a:r>
            <a:r>
              <a:rPr lang="en-US" kern="0" dirty="0" smtClean="0"/>
              <a:t>) </a:t>
            </a:r>
            <a:endParaRPr lang="en-US" kern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 smtClean="0"/>
              <a:t>Continue on </a:t>
            </a:r>
            <a:r>
              <a:rPr lang="en-US" kern="0" dirty="0"/>
              <a:t>Interlock and Safety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Start implementing network infrastructure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Engage with users (plant system I&amp;C developers)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 smtClean="0"/>
              <a:t>Prepare for upcoming FATs</a:t>
            </a:r>
            <a:endParaRPr lang="en-US" kern="0" dirty="0"/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kern="0" dirty="0"/>
              <a:t>Develop integration schedule and procedures</a:t>
            </a:r>
          </a:p>
          <a:p>
            <a:pPr marL="0" indent="0">
              <a:spcBef>
                <a:spcPts val="400"/>
              </a:spcBef>
              <a:buNone/>
            </a:pPr>
            <a:endParaRPr lang="en-US" dirty="0" smtClean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8000" y="0"/>
            <a:ext cx="9036000" cy="4635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b="0" dirty="0" smtClean="0"/>
              <a:t>What’s Next?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50144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iter.org/doc/all/content/com/gallery/media/4%20-%20aerial/2016/colin_april_2016_2b_curves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"/>
            <a:ext cx="1028547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iter.org/doc/all/content/com/gallery/media/4%20-%20aerial/2016/colin_april_2016_1_sm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49149"/>
            <a:ext cx="10816590" cy="6956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iter.org/doc/all/content/com/gallery/media/4%20-%20aerial/2016/colin_april_2016_5_small_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49149"/>
            <a:ext cx="11192256" cy="713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iter.org/doc/all/content/com/gallery/media/4%20-%20aerial/2016/drone_riche_pit_view_smal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3554" cy="689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iter.org/doc/all/content/com/gallery/media/4%20-%20aerial/2016/ass_hall_drone_apr_20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91638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iter.org/doc/all/content/com/gallery/media/4%20-%20aerial/2016/dji_0049-b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648" y="-33576"/>
            <a:ext cx="12382500" cy="696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iter.org/doc/all/content/com/gallery/media/6%20-%20snapshots/spring_breaks_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014" y="385"/>
            <a:ext cx="11802809" cy="6966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680" y="260648"/>
            <a:ext cx="2880320" cy="9144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40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20563" y="915144"/>
            <a:ext cx="7867861" cy="481811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dirty="0"/>
              <a:t>Project </a:t>
            </a:r>
            <a:r>
              <a:rPr lang="en-US" altLang="en-US" dirty="0" smtClean="0"/>
              <a:t>has been re-baselined, </a:t>
            </a:r>
            <a:r>
              <a:rPr lang="en-US" altLang="en-US" dirty="0"/>
              <a:t>underpinned by a solid </a:t>
            </a:r>
            <a:r>
              <a:rPr lang="en-US" altLang="en-US" dirty="0" smtClean="0"/>
              <a:t>bottom-up </a:t>
            </a:r>
            <a:r>
              <a:rPr lang="en-US" altLang="en-US" dirty="0"/>
              <a:t>resource loaded schedule giving a first plasma date of </a:t>
            </a:r>
            <a:r>
              <a:rPr lang="en-US" altLang="en-US" b="1" dirty="0"/>
              <a:t>December </a:t>
            </a:r>
            <a:r>
              <a:rPr lang="en-US" altLang="en-US" b="1" dirty="0" smtClean="0"/>
              <a:t>2025</a:t>
            </a:r>
            <a:r>
              <a:rPr lang="en-US" altLang="en-US" dirty="0" smtClean="0"/>
              <a:t>.</a:t>
            </a:r>
          </a:p>
          <a:p>
            <a:pPr marL="0" indent="0">
              <a:buNone/>
            </a:pPr>
            <a:endParaRPr lang="en-US" altLang="en-US" dirty="0" smtClean="0"/>
          </a:p>
          <a:p>
            <a:r>
              <a:rPr lang="en-US" altLang="en-US" dirty="0" smtClean="0"/>
              <a:t>An extraordinary council meeting (late April) received the results of external validation.</a:t>
            </a:r>
          </a:p>
          <a:p>
            <a:endParaRPr lang="en-US" altLang="en-US" dirty="0" smtClean="0"/>
          </a:p>
          <a:p>
            <a:r>
              <a:rPr lang="en-US" altLang="en-US" dirty="0" smtClean="0"/>
              <a:t>Approval </a:t>
            </a:r>
            <a:r>
              <a:rPr lang="en-US" altLang="en-US" dirty="0"/>
              <a:t>by ITER members </a:t>
            </a:r>
            <a:r>
              <a:rPr lang="en-US" altLang="en-US" dirty="0" smtClean="0"/>
              <a:t>is expected by </a:t>
            </a:r>
            <a:r>
              <a:rPr lang="en-US" altLang="en-US" dirty="0"/>
              <a:t>the end of this </a:t>
            </a:r>
            <a:r>
              <a:rPr lang="en-US" altLang="en-US" dirty="0" smtClean="0"/>
              <a:t>year.</a:t>
            </a:r>
            <a:endParaRPr lang="en-US" alt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8000" y="0"/>
            <a:ext cx="9036000" cy="4635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b="0" dirty="0" smtClean="0"/>
              <a:t>Overall Status and Schedule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166637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9" y="548679"/>
            <a:ext cx="8023860" cy="5705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9" y="548679"/>
            <a:ext cx="8023860" cy="57058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9" y="548679"/>
            <a:ext cx="8023860" cy="5705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9" y="548679"/>
            <a:ext cx="8023860" cy="5705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7" y="548679"/>
            <a:ext cx="8046149" cy="5705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5" y="548672"/>
            <a:ext cx="8038719" cy="5698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05" y="548676"/>
            <a:ext cx="8038719" cy="5683568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8000" y="0"/>
            <a:ext cx="44212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Scope and Architecture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92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ct 11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118" y="1108"/>
          <a:ext cx="1116" cy="1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8" y="1108"/>
                        <a:ext cx="1116" cy="1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05" y="615349"/>
            <a:ext cx="6476739" cy="5498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505" y="615349"/>
            <a:ext cx="6476739" cy="54983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640" y="615349"/>
            <a:ext cx="2482112" cy="160762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240339" indent="-240339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Interface and integrate 28 PBS I&amp;C</a:t>
            </a:r>
          </a:p>
          <a:p>
            <a:pPr marL="240339" indent="-240339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supplied by 121 procurement arrangements</a:t>
            </a:r>
          </a:p>
          <a:p>
            <a:pPr marL="240339" indent="-240339">
              <a:buFont typeface="Arial" panose="020B0604020202020204" pitchFamily="34" charset="0"/>
              <a:buChar char="•"/>
            </a:pPr>
            <a:endParaRPr lang="en-US" sz="1700" dirty="0">
              <a:latin typeface="+mj-lt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08000" y="0"/>
            <a:ext cx="1983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79" y="1327943"/>
            <a:ext cx="8565427" cy="4914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6" y="1328651"/>
            <a:ext cx="8594109" cy="49308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4984" y="604936"/>
            <a:ext cx="2482112" cy="95484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marL="240339" indent="-240339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Interfaces to 7 </a:t>
            </a:r>
            <a:r>
              <a:rPr lang="en-US" sz="1700" dirty="0" smtClean="0">
                <a:latin typeface="+mj-lt"/>
              </a:rPr>
              <a:t>DAs</a:t>
            </a:r>
            <a:endParaRPr lang="en-US" sz="1700" dirty="0">
              <a:latin typeface="+mj-lt"/>
            </a:endParaRPr>
          </a:p>
          <a:p>
            <a:pPr marL="240339" indent="-240339">
              <a:buFont typeface="Arial" panose="020B0604020202020204" pitchFamily="34" charset="0"/>
              <a:buChar char="•"/>
            </a:pPr>
            <a:r>
              <a:rPr lang="en-US" sz="1700" dirty="0">
                <a:latin typeface="+mj-lt"/>
              </a:rPr>
              <a:t>and many suppliers (only subset shown)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08000" y="0"/>
            <a:ext cx="19832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5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7" y="615664"/>
            <a:ext cx="8917746" cy="5626672"/>
          </a:xfrm>
          <a:prstGeom prst="rect">
            <a:avLst/>
          </a:prstGeom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08000" y="0"/>
            <a:ext cx="3305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Overall Schedule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4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7" y="615664"/>
            <a:ext cx="8917746" cy="56266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4984" y="716141"/>
            <a:ext cx="8712722" cy="1507144"/>
            <a:chOff x="234529" y="954460"/>
            <a:chExt cx="12385376" cy="2160240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8011393" y="954460"/>
              <a:ext cx="4608512" cy="2160240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r>
                <a:rPr lang="en-US" sz="1700" dirty="0">
                  <a:latin typeface="+mn-lt"/>
                </a:rPr>
                <a:t>All central systems in final design phase. CODAC split in several sub FDR, the last related to plasma control.</a:t>
              </a:r>
            </a:p>
            <a:p>
              <a:pPr defTabSz="640903"/>
              <a:r>
                <a:rPr lang="en-US" sz="1700" dirty="0">
                  <a:latin typeface="+mn-lt"/>
                </a:rPr>
                <a:t>No issues</a:t>
              </a:r>
              <a:endParaRPr lang="en-GB" sz="1700" dirty="0">
                <a:latin typeface="+mn-lt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234529" y="1098476"/>
              <a:ext cx="7272808" cy="1728192"/>
            </a:xfrm>
            <a:prstGeom prst="ellips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endParaRPr lang="en-GB" sz="170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64984" y="1986198"/>
            <a:ext cx="8712722" cy="1205715"/>
            <a:chOff x="234529" y="2846884"/>
            <a:chExt cx="12385376" cy="1728192"/>
          </a:xfrm>
        </p:grpSpPr>
        <p:sp>
          <p:nvSpPr>
            <p:cNvPr id="8" name="Rounded Rectangle 7"/>
            <p:cNvSpPr/>
            <p:nvPr/>
          </p:nvSpPr>
          <p:spPr bwMode="auto">
            <a:xfrm>
              <a:off x="8011393" y="2990900"/>
              <a:ext cx="4608512" cy="1491952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r>
                <a:rPr lang="en-US" sz="1700" dirty="0">
                  <a:latin typeface="+mn-lt"/>
                </a:rPr>
                <a:t>Deliverables from central systems to plant systems to facilitate later integration</a:t>
              </a: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234529" y="2846884"/>
              <a:ext cx="7272808" cy="1728192"/>
            </a:xfrm>
            <a:prstGeom prst="ellips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endParaRPr lang="en-GB" sz="17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4984" y="3027095"/>
            <a:ext cx="8712722" cy="2323686"/>
            <a:chOff x="234529" y="4482852"/>
            <a:chExt cx="12385376" cy="3330616"/>
          </a:xfrm>
        </p:grpSpPr>
        <p:sp>
          <p:nvSpPr>
            <p:cNvPr id="12" name="Rounded Rectangle 11"/>
            <p:cNvSpPr/>
            <p:nvPr/>
          </p:nvSpPr>
          <p:spPr bwMode="auto">
            <a:xfrm>
              <a:off x="8011393" y="4626868"/>
              <a:ext cx="4608512" cy="115212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r>
                <a:rPr lang="en-US" sz="1700" dirty="0">
                  <a:latin typeface="+mn-lt"/>
                </a:rPr>
                <a:t>Deliverables from central systems to ITER facility</a:t>
              </a: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234529" y="4482852"/>
              <a:ext cx="7272808" cy="1440160"/>
            </a:xfrm>
            <a:prstGeom prst="ellips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endParaRPr lang="en-GB" sz="1700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625197" y="6787108"/>
              <a:ext cx="952773" cy="1026360"/>
            </a:xfrm>
            <a:prstGeom prst="ellips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endParaRPr lang="en-GB" sz="17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53258" y="3808677"/>
            <a:ext cx="8712722" cy="1542103"/>
            <a:chOff x="234529" y="4415512"/>
            <a:chExt cx="12385376" cy="1511087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8011393" y="4626868"/>
              <a:ext cx="4608512" cy="1152128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r>
                <a:rPr lang="en-US" sz="1700" dirty="0">
                  <a:latin typeface="+mn-lt"/>
                </a:rPr>
                <a:t>Network infrastructure, central systems and control rooms needs 28 buildings and service trenches</a:t>
              </a: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234529" y="4415512"/>
              <a:ext cx="7272808" cy="1511087"/>
            </a:xfrm>
            <a:prstGeom prst="ellips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endParaRPr lang="en-GB" sz="17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4984" y="5137097"/>
            <a:ext cx="8712722" cy="1068419"/>
            <a:chOff x="0" y="8165988"/>
            <a:chExt cx="12385376" cy="1531400"/>
          </a:xfrm>
        </p:grpSpPr>
        <p:sp>
          <p:nvSpPr>
            <p:cNvPr id="19" name="Rounded Rectangle 18"/>
            <p:cNvSpPr/>
            <p:nvPr/>
          </p:nvSpPr>
          <p:spPr bwMode="auto">
            <a:xfrm>
              <a:off x="7776864" y="8472268"/>
              <a:ext cx="4608512" cy="979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r>
                <a:rPr lang="en-US" sz="1700" dirty="0">
                  <a:latin typeface="+mn-lt"/>
                </a:rPr>
                <a:t>Control system needs to integrate 211 plant system I&amp;C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0" y="8165988"/>
              <a:ext cx="7272808" cy="1531400"/>
            </a:xfrm>
            <a:prstGeom prst="ellips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endParaRPr lang="en-GB" sz="17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72193" y="6033899"/>
            <a:ext cx="8609645" cy="700893"/>
            <a:chOff x="0" y="9299004"/>
            <a:chExt cx="12238849" cy="1004614"/>
          </a:xfrm>
        </p:grpSpPr>
        <p:sp>
          <p:nvSpPr>
            <p:cNvPr id="22" name="Rounded Rectangle 21"/>
            <p:cNvSpPr/>
            <p:nvPr/>
          </p:nvSpPr>
          <p:spPr bwMode="auto">
            <a:xfrm>
              <a:off x="7630337" y="9324482"/>
              <a:ext cx="4608512" cy="979136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r>
                <a:rPr lang="en-US" sz="1700" dirty="0">
                  <a:latin typeface="+mn-lt"/>
                </a:rPr>
                <a:t>Operation and maintenance of central systems starts 2020</a:t>
              </a:r>
            </a:p>
          </p:txBody>
        </p:sp>
        <p:sp>
          <p:nvSpPr>
            <p:cNvPr id="23" name="Oval 22"/>
            <p:cNvSpPr/>
            <p:nvPr/>
          </p:nvSpPr>
          <p:spPr bwMode="auto">
            <a:xfrm>
              <a:off x="0" y="9299004"/>
              <a:ext cx="7272808" cy="398384"/>
            </a:xfrm>
            <a:prstGeom prst="ellipse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40903"/>
              <a:endParaRPr lang="en-GB" sz="1700"/>
            </a:p>
          </p:txBody>
        </p:sp>
      </p:grp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08000" y="0"/>
            <a:ext cx="3305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Overall Schedule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9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20563" y="915144"/>
            <a:ext cx="6765266" cy="481811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US" sz="2000" kern="0" dirty="0"/>
              <a:t>O</a:t>
            </a:r>
            <a:r>
              <a:rPr lang="en-US" sz="2000" kern="0" dirty="0" smtClean="0"/>
              <a:t>S</a:t>
            </a:r>
            <a:r>
              <a:rPr lang="en-US" sz="2000" kern="0" dirty="0"/>
              <a:t>:</a:t>
            </a:r>
            <a:r>
              <a:rPr lang="en-US" sz="2000" kern="0" dirty="0" smtClean="0"/>
              <a:t> </a:t>
            </a:r>
            <a:r>
              <a:rPr lang="en-US" sz="2000" b="1" kern="0" dirty="0" smtClean="0">
                <a:solidFill>
                  <a:srgbClr val="C00000"/>
                </a:solidFill>
              </a:rPr>
              <a:t>Red Hat Enterprise Linux</a:t>
            </a:r>
            <a:r>
              <a:rPr lang="en-US" sz="2000" kern="0" dirty="0" smtClean="0"/>
              <a:t> (RHEL x86_64)</a:t>
            </a:r>
            <a:br>
              <a:rPr lang="en-US" sz="2000" kern="0" dirty="0" smtClean="0"/>
            </a:br>
            <a:r>
              <a:rPr lang="en-US" sz="2000" kern="0" dirty="0" smtClean="0"/>
              <a:t>with </a:t>
            </a:r>
            <a:r>
              <a:rPr lang="en-US" sz="2000" b="1" kern="0" dirty="0" smtClean="0">
                <a:solidFill>
                  <a:srgbClr val="C00000"/>
                </a:solidFill>
              </a:rPr>
              <a:t>MRG-R</a:t>
            </a:r>
            <a:r>
              <a:rPr lang="en-US" sz="2000" kern="0" dirty="0" smtClean="0"/>
              <a:t> real-time extensions on fast controllers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kern="0" dirty="0"/>
              <a:t>I</a:t>
            </a:r>
            <a:r>
              <a:rPr lang="en-US" kern="0" dirty="0" smtClean="0"/>
              <a:t>nfrastructure: </a:t>
            </a:r>
            <a:r>
              <a:rPr lang="en-US" b="1" kern="0" dirty="0" smtClean="0">
                <a:solidFill>
                  <a:srgbClr val="C00000"/>
                </a:solidFill>
              </a:rPr>
              <a:t>EPICS</a:t>
            </a:r>
            <a:r>
              <a:rPr lang="en-US" kern="0" dirty="0" smtClean="0"/>
              <a:t>, </a:t>
            </a:r>
            <a:r>
              <a:rPr lang="en-US" dirty="0" smtClean="0"/>
              <a:t>used </a:t>
            </a:r>
            <a:r>
              <a:rPr lang="en-US" dirty="0"/>
              <a:t>in hundreds </a:t>
            </a:r>
            <a:r>
              <a:rPr lang="en-US" dirty="0" smtClean="0"/>
              <a:t>of projects </a:t>
            </a:r>
            <a:r>
              <a:rPr lang="en-US" dirty="0"/>
              <a:t>world-wide: light sources, high energy physics, fusion (KSTAR, NSTX), </a:t>
            </a:r>
            <a:r>
              <a:rPr lang="en-US" dirty="0" smtClean="0"/>
              <a:t>telescopes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dirty="0" smtClean="0"/>
              <a:t>CODAC services layer: </a:t>
            </a:r>
            <a:r>
              <a:rPr lang="en-US" b="1" dirty="0" smtClean="0">
                <a:solidFill>
                  <a:srgbClr val="C00000"/>
                </a:solidFill>
              </a:rPr>
              <a:t>Control System Studio </a:t>
            </a:r>
            <a:r>
              <a:rPr lang="en-US" dirty="0" smtClean="0"/>
              <a:t>used at many EPICS and other sites and including HMI, alarming, archiving etc.</a:t>
            </a:r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dirty="0" smtClean="0"/>
              <a:t>ITER </a:t>
            </a:r>
            <a:r>
              <a:rPr lang="en-US" b="1" dirty="0" smtClean="0">
                <a:solidFill>
                  <a:srgbClr val="C00000"/>
                </a:solidFill>
              </a:rPr>
              <a:t>specific software </a:t>
            </a:r>
            <a:r>
              <a:rPr lang="en-US" dirty="0" smtClean="0"/>
              <a:t>such as configuration (system description), state handling, drivers, networking, etc.</a:t>
            </a:r>
            <a:br>
              <a:rPr lang="en-US" dirty="0" smtClean="0"/>
            </a:br>
            <a:r>
              <a:rPr lang="en-US" dirty="0" smtClean="0"/>
              <a:t>				</a:t>
            </a:r>
            <a:r>
              <a:rPr lang="en-US" dirty="0" smtClean="0">
                <a:solidFill>
                  <a:srgbClr val="0070C0"/>
                </a:solidFill>
              </a:rPr>
              <a:t>→ </a:t>
            </a:r>
            <a:r>
              <a:rPr lang="en-US" dirty="0">
                <a:solidFill>
                  <a:srgbClr val="0070C0"/>
                </a:solidFill>
              </a:rPr>
              <a:t>Talk by Denis </a:t>
            </a:r>
            <a:r>
              <a:rPr lang="en-US" dirty="0" smtClean="0">
                <a:solidFill>
                  <a:srgbClr val="0070C0"/>
                </a:solidFill>
              </a:rPr>
              <a:t>Stepanov</a:t>
            </a:r>
            <a:endParaRPr lang="en-US" dirty="0" smtClean="0"/>
          </a:p>
          <a:p>
            <a:pPr marL="287338" lvl="1" indent="-287338">
              <a:spcBef>
                <a:spcPts val="1200"/>
              </a:spcBef>
              <a:buFontTx/>
              <a:buChar char="•"/>
            </a:pPr>
            <a:r>
              <a:rPr lang="en-US" dirty="0" smtClean="0"/>
              <a:t>Fixed </a:t>
            </a:r>
            <a:r>
              <a:rPr lang="en-US" b="1" dirty="0" smtClean="0">
                <a:solidFill>
                  <a:srgbClr val="C00000"/>
                </a:solidFill>
              </a:rPr>
              <a:t>release cycle</a:t>
            </a:r>
            <a:r>
              <a:rPr lang="en-US" dirty="0" smtClean="0"/>
              <a:t> (minor release every year), extensive testing procedures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829" y="980728"/>
            <a:ext cx="1440159" cy="4686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517" y="1844824"/>
            <a:ext cx="8143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" name="Content Placeholder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61" y="2996952"/>
            <a:ext cx="1181100" cy="47625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108000" y="0"/>
            <a:ext cx="9036000" cy="4635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b="0" dirty="0" smtClean="0"/>
              <a:t>CODAC Core System: Based on Open Source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86888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520563" y="915144"/>
            <a:ext cx="7867861" cy="4818112"/>
          </a:xfrm>
          <a:prstGeom prst="rect">
            <a:avLst/>
          </a:prstGeom>
        </p:spPr>
        <p:txBody>
          <a:bodyPr/>
          <a:lstStyle>
            <a:lvl1pPr marL="287338" indent="-287338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7238" indent="-27940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36650" indent="-188913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51130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1885950" indent="-184150" algn="l" defTabSz="795338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3431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8003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2575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714750" indent="-184150" algn="l" defTabSz="795338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400"/>
              </a:spcBef>
            </a:pPr>
            <a:r>
              <a:rPr lang="en-US" dirty="0" smtClean="0"/>
              <a:t>Division formed “Integration Team” to better support the upcoming integration phase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CODAC Core System release: 5.3 (2016B)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RHEL 6.5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EPICS Base 3.15.4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EPICS V4 (evaluation)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New S7 communication driver</a:t>
            </a:r>
          </a:p>
          <a:p>
            <a:pPr marL="477838" lvl="1" indent="0">
              <a:spcBef>
                <a:spcPts val="400"/>
              </a:spcBef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dirty="0" smtClean="0">
                <a:solidFill>
                  <a:srgbClr val="0070C0"/>
                </a:solidFill>
              </a:rPr>
              <a:t>→ Talk by Jignesh Patel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EPICS Support for NI RIO (ASYN and NDS)</a:t>
            </a:r>
          </a:p>
          <a:p>
            <a:pPr marL="477838" lvl="1" indent="0">
              <a:spcBef>
                <a:spcPts val="400"/>
              </a:spcBef>
              <a:buNone/>
            </a:pPr>
            <a:r>
              <a:rPr lang="en-US" dirty="0" smtClean="0"/>
              <a:t>					</a:t>
            </a:r>
            <a:r>
              <a:rPr lang="en-US" dirty="0" smtClean="0">
                <a:solidFill>
                  <a:srgbClr val="0070C0"/>
                </a:solidFill>
              </a:rPr>
              <a:t>→ Talk by Mariano Ruiz (UPM)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New Support Framework Contracts (2016-2019)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8000" y="0"/>
            <a:ext cx="9036000" cy="46355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en-US" b="0" dirty="0" smtClean="0"/>
              <a:t>Current Activities</a:t>
            </a:r>
            <a:endParaRPr lang="en-GB" b="0" dirty="0" smtClean="0"/>
          </a:p>
        </p:txBody>
      </p:sp>
    </p:spTree>
    <p:extLst>
      <p:ext uri="{BB962C8B-B14F-4D97-AF65-F5344CB8AC3E}">
        <p14:creationId xmlns:p14="http://schemas.microsoft.com/office/powerpoint/2010/main" val="254515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ITER_Scientific_and_General_Presentation_2EPDGM_v1_6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200" dirty="0" smtClean="0">
            <a:latin typeface="+mn-lt"/>
          </a:defRPr>
        </a:defPPr>
      </a:lstStyle>
    </a:tx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ITER_Scientific_and_General_Presentation_2EPDGM_v1_6</Template>
  <TotalTime>1562</TotalTime>
  <Words>300</Words>
  <Application>Microsoft Office PowerPoint</Application>
  <PresentationFormat>On-screen Show (4:3)</PresentationFormat>
  <Paragraphs>55</Paragraphs>
  <Slides>11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ITER_Scientific_and_General_Presentation_2EPDGM_v1_6</vt:lpstr>
      <vt:lpstr>think-cell Slide</vt:lpstr>
      <vt:lpstr>ITER and CODAC Status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ITER and CODAC Core System - Status and Roadmap</dc:title>
  <dc:creator>Ralph Lange</dc:creator>
  <cp:keywords>epics collaboration meeting</cp:keywords>
  <cp:lastModifiedBy>Lange Ralph</cp:lastModifiedBy>
  <cp:revision>95</cp:revision>
  <cp:lastPrinted>2011-01-24T11:19:46Z</cp:lastPrinted>
  <dcterms:created xsi:type="dcterms:W3CDTF">2014-10-20T09:32:03Z</dcterms:created>
  <dcterms:modified xsi:type="dcterms:W3CDTF">2016-05-24T21:50:28Z</dcterms:modified>
  <cp:category>talk</cp:category>
</cp:coreProperties>
</file>