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media2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CACB"/>
          </a:solidFill>
        </a:fill>
      </a:tcStyle>
    </a:wholeTbl>
    <a:band2H>
      <a:tcTxStyle b="def" i="def"/>
      <a:tcStyle>
        <a:tcBdr/>
        <a:fill>
          <a:solidFill>
            <a:srgbClr val="F0E6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 b="def" i="def"/>
      <a:tcStyle>
        <a:tcBdr/>
        <a:fill>
          <a:solidFill>
            <a:srgbClr val="E8E8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E8CB"/>
          </a:solidFill>
        </a:fill>
      </a:tcStyle>
    </a:wholeTbl>
    <a:band2H>
      <a:tcTxStyle b="def" i="def"/>
      <a:tcStyle>
        <a:tcBdr/>
        <a:fill>
          <a:solidFill>
            <a:srgbClr val="EAF4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" name="Shape 9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rgbClr val="6E258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" name="Shape 14"/>
          <p:cNvSpPr/>
          <p:nvPr/>
        </p:nvSpPr>
        <p:spPr>
          <a:xfrm>
            <a:off x="-1447801" y="0"/>
            <a:ext cx="8042815" cy="5833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2245" y="21600"/>
                </a:lnTo>
                <a:lnTo>
                  <a:pt x="76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491858">
                  <a:alpha val="33000"/>
                </a:srgbClr>
              </a:gs>
              <a:gs pos="63000">
                <a:srgbClr val="F1DEDF">
                  <a:alpha val="0"/>
                </a:srgbClr>
              </a:gs>
            </a:gsLst>
            <a:lin ang="8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" name="Shape 15"/>
          <p:cNvSpPr/>
          <p:nvPr/>
        </p:nvSpPr>
        <p:spPr>
          <a:xfrm flipH="1">
            <a:off x="4163390" y="-5210"/>
            <a:ext cx="7758847" cy="5890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4884" y="21600"/>
                </a:lnTo>
                <a:lnTo>
                  <a:pt x="79" y="2154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491858">
                  <a:alpha val="25000"/>
                </a:srgbClr>
              </a:gs>
              <a:gs pos="63000">
                <a:srgbClr val="F1DEDF">
                  <a:alpha val="0"/>
                </a:srgbClr>
              </a:gs>
            </a:gsLst>
            <a:lin ang="8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6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01" y="0"/>
            <a:ext cx="9158401" cy="686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8434" y="6196867"/>
            <a:ext cx="2275567" cy="661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140194"/>
            <a:ext cx="1973584" cy="71780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/>
          <p:nvPr>
            <p:ph type="title"/>
          </p:nvPr>
        </p:nvSpPr>
        <p:spPr>
          <a:xfrm>
            <a:off x="557212" y="536575"/>
            <a:ext cx="8008938" cy="2246314"/>
          </a:xfrm>
          <a:prstGeom prst="rect">
            <a:avLst/>
          </a:prstGeom>
        </p:spPr>
        <p:txBody>
          <a:bodyPr/>
          <a:lstStyle>
            <a:lvl1pPr>
              <a:defRPr sz="43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" name="Shape 20"/>
          <p:cNvSpPr/>
          <p:nvPr>
            <p:ph type="body" sz="half" idx="1"/>
          </p:nvPr>
        </p:nvSpPr>
        <p:spPr>
          <a:xfrm>
            <a:off x="557212" y="3646170"/>
            <a:ext cx="7989888" cy="2187703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1600">
                <a:solidFill>
                  <a:srgbClr val="FFFFFF"/>
                </a:solidFill>
              </a:defRPr>
            </a:lvl1pPr>
            <a:lvl2pPr marL="0" indent="457200">
              <a:lnSpc>
                <a:spcPct val="110000"/>
              </a:lnSpc>
              <a:buSzTx/>
              <a:buNone/>
              <a:defRPr sz="1600">
                <a:solidFill>
                  <a:srgbClr val="FFFFFF"/>
                </a:solidFill>
              </a:defRPr>
            </a:lvl2pPr>
            <a:lvl3pPr marL="0" indent="914400">
              <a:lnSpc>
                <a:spcPct val="110000"/>
              </a:lnSpc>
              <a:buSzTx/>
              <a:buNone/>
              <a:defRPr sz="1600">
                <a:solidFill>
                  <a:srgbClr val="FFFFFF"/>
                </a:solidFill>
              </a:defRPr>
            </a:lvl3pPr>
            <a:lvl4pPr marL="0" indent="1371600">
              <a:lnSpc>
                <a:spcPct val="110000"/>
              </a:lnSpc>
              <a:buSzTx/>
              <a:buNone/>
              <a:defRPr sz="1600">
                <a:solidFill>
                  <a:srgbClr val="FFFFFF"/>
                </a:solidFill>
              </a:defRPr>
            </a:lvl4pPr>
            <a:lvl5pPr marL="0" indent="1828800">
              <a:lnSpc>
                <a:spcPct val="110000"/>
              </a:lnSpc>
              <a:buSzTx/>
              <a:buNone/>
              <a:defRPr sz="16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hape 21"/>
          <p:cNvSpPr/>
          <p:nvPr>
            <p:ph type="body" sz="quarter" idx="13"/>
          </p:nvPr>
        </p:nvSpPr>
        <p:spPr>
          <a:xfrm>
            <a:off x="557213" y="2755010"/>
            <a:ext cx="8008936" cy="6358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4200">
                <a:solidFill>
                  <a:srgbClr val="FFFFFF"/>
                </a:solidFill>
              </a:defRPr>
            </a:pP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" name="Shape 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" name="Shape 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hape 48"/>
          <p:cNvSpPr/>
          <p:nvPr>
            <p:ph type="body" sz="half" idx="1"/>
          </p:nvPr>
        </p:nvSpPr>
        <p:spPr>
          <a:xfrm>
            <a:off x="457200" y="1243583"/>
            <a:ext cx="3886200" cy="506552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pic" sz="quarter" idx="13"/>
          </p:nvPr>
        </p:nvSpPr>
        <p:spPr>
          <a:xfrm>
            <a:off x="3646487" y="1252727"/>
            <a:ext cx="2442341" cy="24810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8" name="Shape 58"/>
          <p:cNvSpPr/>
          <p:nvPr>
            <p:ph type="pic" sz="quarter" idx="14"/>
          </p:nvPr>
        </p:nvSpPr>
        <p:spPr>
          <a:xfrm>
            <a:off x="3646487" y="3886200"/>
            <a:ext cx="2442341" cy="24320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9" name="Shape 59"/>
          <p:cNvSpPr/>
          <p:nvPr>
            <p:ph type="pic" sz="quarter" idx="15"/>
          </p:nvPr>
        </p:nvSpPr>
        <p:spPr>
          <a:xfrm>
            <a:off x="6242953" y="1243583"/>
            <a:ext cx="2442341" cy="50655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0" name="Shape 60"/>
          <p:cNvSpPr/>
          <p:nvPr>
            <p:ph type="body" sz="half" idx="1"/>
          </p:nvPr>
        </p:nvSpPr>
        <p:spPr>
          <a:xfrm>
            <a:off x="457200" y="1243583"/>
            <a:ext cx="3013075" cy="506552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xfrm>
            <a:off x="457200" y="1243583"/>
            <a:ext cx="5484813" cy="506552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7" name="Shape 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6" name="Shape 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7" name="Shape 8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5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" y="934932"/>
            <a:ext cx="8685252" cy="2026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/>
          <p:nvPr>
            <p:ph type="sldNum" sz="quarter" idx="2"/>
          </p:nvPr>
        </p:nvSpPr>
        <p:spPr>
          <a:xfrm>
            <a:off x="8566150" y="6468491"/>
            <a:ext cx="259529" cy="23927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>
              <a:defRPr sz="11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Shape 5"/>
          <p:cNvSpPr/>
          <p:nvPr>
            <p:ph type="title"/>
          </p:nvPr>
        </p:nvSpPr>
        <p:spPr>
          <a:xfrm>
            <a:off x="451821" y="129090"/>
            <a:ext cx="8103571" cy="753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457200" y="1243583"/>
            <a:ext cx="8108950" cy="5065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12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477548" marR="0" indent="-244186" algn="l" defTabSz="914400" rtl="0" latinLnBrk="0">
        <a:lnSpc>
          <a:spcPct val="120000"/>
        </a:lnSpc>
        <a:spcBef>
          <a:spcPts val="300"/>
        </a:spcBef>
        <a:spcAft>
          <a:spcPts val="0"/>
        </a:spcAft>
        <a:buClrTx/>
        <a:buSzPct val="12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737235" marR="0" indent="-280035" algn="l" defTabSz="914400" rtl="0" latinLnBrk="0">
        <a:lnSpc>
          <a:spcPct val="120000"/>
        </a:lnSpc>
        <a:spcBef>
          <a:spcPts val="300"/>
        </a:spcBef>
        <a:spcAft>
          <a:spcPts val="0"/>
        </a:spcAft>
        <a:buClrTx/>
        <a:buSzPct val="120000"/>
        <a:buFontTx/>
        <a:buChar char="-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989012" marR="0" indent="-298450" algn="l" defTabSz="914400" rtl="0" latinLnBrk="0">
        <a:lnSpc>
          <a:spcPct val="120000"/>
        </a:lnSpc>
        <a:spcBef>
          <a:spcPts val="300"/>
        </a:spcBef>
        <a:spcAft>
          <a:spcPts val="0"/>
        </a:spcAft>
        <a:buClrTx/>
        <a:buSzPct val="12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241999" marR="0" indent="-269999" algn="l" defTabSz="914400" rtl="0" latinLnBrk="0">
        <a:lnSpc>
          <a:spcPct val="120000"/>
        </a:lnSpc>
        <a:spcBef>
          <a:spcPts val="300"/>
        </a:spcBef>
        <a:spcAft>
          <a:spcPts val="0"/>
        </a:spcAft>
        <a:buClrTx/>
        <a:buSzPct val="120000"/>
        <a:buFontTx/>
        <a:buChar char="-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0320" marR="0" indent="-274320" algn="l" defTabSz="914400" rtl="0" latinLnBrk="0">
        <a:lnSpc>
          <a:spcPct val="120000"/>
        </a:lnSpc>
        <a:spcBef>
          <a:spcPts val="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17520" marR="0" indent="-274320" algn="l" defTabSz="914400" rtl="0" latinLnBrk="0">
        <a:lnSpc>
          <a:spcPct val="120000"/>
        </a:lnSpc>
        <a:spcBef>
          <a:spcPts val="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4720" marR="0" indent="-274320" algn="l" defTabSz="914400" rtl="0" latinLnBrk="0">
        <a:lnSpc>
          <a:spcPct val="120000"/>
        </a:lnSpc>
        <a:spcBef>
          <a:spcPts val="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1920" marR="0" indent="-274320" algn="l" defTabSz="914400" rtl="0" latinLnBrk="0">
        <a:lnSpc>
          <a:spcPct val="120000"/>
        </a:lnSpc>
        <a:spcBef>
          <a:spcPts val="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github.com/slaclab/pycaserver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ctrTitle"/>
          </p:nvPr>
        </p:nvSpPr>
        <p:spPr>
          <a:xfrm>
            <a:off x="557213" y="536574"/>
            <a:ext cx="8008936" cy="2246315"/>
          </a:xfrm>
          <a:prstGeom prst="rect">
            <a:avLst/>
          </a:prstGeom>
        </p:spPr>
        <p:txBody>
          <a:bodyPr/>
          <a:lstStyle/>
          <a:p>
            <a:pPr/>
            <a:r>
              <a:t>A WebSocket Microservice For EPICS</a:t>
            </a:r>
          </a:p>
        </p:txBody>
      </p:sp>
      <p:sp>
        <p:nvSpPr>
          <p:cNvPr id="97" name="Shape 97"/>
          <p:cNvSpPr/>
          <p:nvPr>
            <p:ph type="subTitle" sz="half" idx="1"/>
          </p:nvPr>
        </p:nvSpPr>
        <p:spPr>
          <a:xfrm>
            <a:off x="557213" y="3646170"/>
            <a:ext cx="7989886" cy="2187702"/>
          </a:xfrm>
          <a:prstGeom prst="rect">
            <a:avLst/>
          </a:prstGeom>
        </p:spPr>
        <p:txBody>
          <a:bodyPr/>
          <a:lstStyle/>
          <a:p>
            <a:pPr/>
            <a:r>
              <a:t>Matt Gibbs, SLAC National Accelerator Laboratory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Num" sz="quarter" idx="2"/>
          </p:nvPr>
        </p:nvSpPr>
        <p:spPr>
          <a:xfrm>
            <a:off x="8566150" y="6468491"/>
            <a:ext cx="259529" cy="239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7" name="Shape 137"/>
          <p:cNvSpPr/>
          <p:nvPr>
            <p:ph type="title"/>
          </p:nvPr>
        </p:nvSpPr>
        <p:spPr>
          <a:xfrm>
            <a:off x="451822" y="129090"/>
            <a:ext cx="8103569" cy="753035"/>
          </a:xfrm>
          <a:prstGeom prst="rect">
            <a:avLst/>
          </a:prstGeom>
        </p:spPr>
        <p:txBody>
          <a:bodyPr/>
          <a:lstStyle/>
          <a:p>
            <a:pPr/>
            <a:r>
              <a:t>Implementation</a:t>
            </a:r>
          </a:p>
        </p:txBody>
      </p:sp>
      <p:sp>
        <p:nvSpPr>
          <p:cNvPr id="138" name="Shape 138"/>
          <p:cNvSpPr/>
          <p:nvPr>
            <p:ph type="body" idx="1"/>
          </p:nvPr>
        </p:nvSpPr>
        <p:spPr>
          <a:xfrm>
            <a:off x="457200" y="1243584"/>
            <a:ext cx="8108950" cy="5065522"/>
          </a:xfrm>
          <a:prstGeom prst="rect">
            <a:avLst/>
          </a:prstGeom>
        </p:spPr>
        <p:txBody>
          <a:bodyPr/>
          <a:lstStyle/>
          <a:p>
            <a:pPr marL="316831" indent="-240631">
              <a:buSzPct val="130000"/>
              <a:buChar char="•"/>
            </a:pPr>
            <a:r>
              <a:t>We run the server application on Gunicorn, a WSGI server for Python applications.</a:t>
            </a:r>
          </a:p>
          <a:p>
            <a:pPr marL="316831" indent="-240631">
              <a:buSzPct val="130000"/>
              <a:buChar char="•"/>
            </a:pPr>
            <a:r>
              <a:t>One Gunicorn instance per web service.</a:t>
            </a:r>
          </a:p>
          <a:p>
            <a:pPr marL="316831" indent="-240631">
              <a:buSzPct val="130000"/>
              <a:buChar char="•"/>
            </a:pPr>
            <a:r>
              <a:t>Gunicorn instances run behind an nginx reverse proxy server.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sldNum" sz="quarter" idx="2"/>
          </p:nvPr>
        </p:nvSpPr>
        <p:spPr>
          <a:xfrm>
            <a:off x="8566150" y="6468491"/>
            <a:ext cx="249161" cy="239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1" name="Shape 141"/>
          <p:cNvSpPr/>
          <p:nvPr>
            <p:ph type="title"/>
          </p:nvPr>
        </p:nvSpPr>
        <p:spPr>
          <a:xfrm>
            <a:off x="451822" y="129090"/>
            <a:ext cx="8103569" cy="753035"/>
          </a:xfrm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142" name="Shape 142"/>
          <p:cNvSpPr/>
          <p:nvPr>
            <p:ph type="body" idx="1"/>
          </p:nvPr>
        </p:nvSpPr>
        <p:spPr>
          <a:xfrm>
            <a:off x="457200" y="1243584"/>
            <a:ext cx="8108950" cy="5065522"/>
          </a:xfrm>
          <a:prstGeom prst="rect">
            <a:avLst/>
          </a:prstGeom>
        </p:spPr>
        <p:txBody>
          <a:bodyPr/>
          <a:lstStyle/>
          <a:p>
            <a:pPr marL="316831" indent="-240631">
              <a:buSzPct val="130000"/>
              <a:buChar char="•"/>
            </a:pPr>
            <a:r>
              <a:t>The web platform is powerful enough to build good interfaces.</a:t>
            </a:r>
          </a:p>
          <a:p>
            <a:pPr marL="316831" indent="-240631">
              <a:buSzPct val="130000"/>
              <a:buChar char="•"/>
            </a:pPr>
            <a:r>
              <a:t>Tools like Bottle and Gevent-Websockets make it easy to build web services to power these interfaces.</a:t>
            </a:r>
          </a:p>
          <a:p>
            <a:pPr marL="316831" indent="-240631">
              <a:buSzPct val="130000"/>
              <a:buChar char="•"/>
            </a:pPr>
            <a:r>
              <a:t>Easy to make EPICS V4 services available over HTTP</a:t>
            </a:r>
          </a:p>
          <a:p>
            <a:pPr marL="316831" indent="-240631">
              <a:buSzPct val="130000"/>
              <a:buChar char="•"/>
            </a:pPr>
          </a:p>
          <a:p>
            <a:pPr marL="316831" indent="-240631">
              <a:buSzPct val="130000"/>
              <a:buChar char="•"/>
            </a:pPr>
            <a:r>
              <a:t>The code is on GitHub:</a:t>
            </a:r>
            <a:br/>
            <a:r>
              <a:rPr u="sng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hlinkClick r:id="rId2" invalidUrl="" action="" tgtFrame="" tooltip="" history="1" highlightClick="0" endSnd="0"/>
              </a:rPr>
              <a:t>https://github.com/slaclab/pycaserver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sldNum" sz="quarter" idx="2"/>
          </p:nvPr>
        </p:nvSpPr>
        <p:spPr>
          <a:xfrm>
            <a:off x="8566150" y="6468491"/>
            <a:ext cx="181835" cy="239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0" name="Shape 100"/>
          <p:cNvSpPr/>
          <p:nvPr>
            <p:ph type="title"/>
          </p:nvPr>
        </p:nvSpPr>
        <p:spPr>
          <a:xfrm>
            <a:off x="451822" y="129090"/>
            <a:ext cx="8103569" cy="753035"/>
          </a:xfrm>
          <a:prstGeom prst="rect">
            <a:avLst/>
          </a:prstGeom>
        </p:spPr>
        <p:txBody>
          <a:bodyPr/>
          <a:lstStyle/>
          <a:p>
            <a:pPr/>
            <a:r>
              <a:t>Motivation</a:t>
            </a:r>
          </a:p>
        </p:txBody>
      </p:sp>
      <p:sp>
        <p:nvSpPr>
          <p:cNvPr id="101" name="Shape 101"/>
          <p:cNvSpPr/>
          <p:nvPr>
            <p:ph type="body" idx="1"/>
          </p:nvPr>
        </p:nvSpPr>
        <p:spPr>
          <a:xfrm>
            <a:off x="457200" y="1243584"/>
            <a:ext cx="8108950" cy="5065522"/>
          </a:xfrm>
          <a:prstGeom prst="rect">
            <a:avLst/>
          </a:prstGeom>
        </p:spPr>
        <p:txBody>
          <a:bodyPr/>
          <a:lstStyle/>
          <a:p>
            <a:pPr/>
            <a:r>
              <a:t>The web is a pretty enticing platform:</a:t>
            </a:r>
          </a:p>
          <a:p>
            <a:pPr marL="316831" indent="-240631">
              <a:buSzPct val="130000"/>
              <a:buChar char="•"/>
            </a:pPr>
            <a:r>
              <a:t>Nearly universal - works well on PCs, tablets, and phones.</a:t>
            </a:r>
          </a:p>
          <a:p>
            <a:pPr marL="316831" indent="-240631">
              <a:buSzPct val="130000"/>
              <a:buChar char="•"/>
            </a:pPr>
            <a:r>
              <a:t>Very large developer base</a:t>
            </a:r>
          </a:p>
          <a:p>
            <a:pPr marL="316831" indent="-240631">
              <a:buSzPct val="130000"/>
              <a:buChar char="•"/>
            </a:pPr>
            <a:r>
              <a:t>Real-time communication between the client and server is easy to do, and widely supported in browsers.</a:t>
            </a:r>
          </a:p>
          <a:p>
            <a:pPr marL="316831" indent="-240631">
              <a:buSzPct val="130000"/>
              <a:buChar char="•"/>
            </a:pPr>
            <a:r>
              <a:t>Graphics on the web is also quite strong - CSS, SVG, Canvas</a:t>
            </a:r>
          </a:p>
          <a:p>
            <a:pPr marL="316831" indent="-240631">
              <a:buSzPct val="130000"/>
              <a:buChar char="•"/>
            </a:pPr>
          </a:p>
          <a:p>
            <a:pPr/>
            <a:r>
              <a:t>There is a lot of potential here!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sldNum" sz="quarter" idx="2"/>
          </p:nvPr>
        </p:nvSpPr>
        <p:spPr>
          <a:xfrm>
            <a:off x="8566150" y="6468491"/>
            <a:ext cx="181835" cy="239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4" name="Shape 104"/>
          <p:cNvSpPr/>
          <p:nvPr>
            <p:ph type="title"/>
          </p:nvPr>
        </p:nvSpPr>
        <p:spPr>
          <a:xfrm>
            <a:off x="451822" y="129090"/>
            <a:ext cx="8103569" cy="753035"/>
          </a:xfrm>
          <a:prstGeom prst="rect">
            <a:avLst/>
          </a:prstGeom>
        </p:spPr>
        <p:txBody>
          <a:bodyPr/>
          <a:lstStyle/>
          <a:p>
            <a:pPr/>
            <a:r>
              <a:t>LCLS Status Display</a:t>
            </a:r>
          </a:p>
        </p:txBody>
      </p:sp>
      <p:pic>
        <p:nvPicPr>
          <p:cNvPr id="105" name="lcls-status-displ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972" y="1439404"/>
            <a:ext cx="8552056" cy="4831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sldNum" sz="quarter" idx="2"/>
          </p:nvPr>
        </p:nvSpPr>
        <p:spPr>
          <a:xfrm>
            <a:off x="8566150" y="6468491"/>
            <a:ext cx="181835" cy="239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8" name="Shape 108"/>
          <p:cNvSpPr/>
          <p:nvPr>
            <p:ph type="title"/>
          </p:nvPr>
        </p:nvSpPr>
        <p:spPr>
          <a:xfrm>
            <a:off x="451822" y="129090"/>
            <a:ext cx="8103569" cy="753035"/>
          </a:xfrm>
          <a:prstGeom prst="rect">
            <a:avLst/>
          </a:prstGeom>
        </p:spPr>
        <p:txBody>
          <a:bodyPr/>
          <a:lstStyle/>
          <a:p>
            <a:pPr/>
            <a:r>
              <a:t>pycaserver</a:t>
            </a:r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xfrm>
            <a:off x="457200" y="1243584"/>
            <a:ext cx="8108950" cy="5065522"/>
          </a:xfrm>
          <a:prstGeom prst="rect">
            <a:avLst/>
          </a:prstGeom>
        </p:spPr>
        <p:txBody>
          <a:bodyPr/>
          <a:lstStyle/>
          <a:p>
            <a:pPr marL="316831" indent="-240631">
              <a:buSzPct val="130000"/>
              <a:buChar char="•"/>
            </a:pPr>
            <a:r>
              <a:t>pycaserver: monitor PVs via WebSockets</a:t>
            </a:r>
          </a:p>
          <a:p>
            <a:pPr marL="316831" indent="-240631">
              <a:buSzPct val="130000"/>
              <a:buChar char="•"/>
            </a:pPr>
            <a:r>
              <a:t>WebSockets let you establish a long-lived, two way, low overhead connection between a client and the server.</a:t>
            </a:r>
          </a:p>
          <a:p>
            <a:pPr marL="316831" indent="-240631">
              <a:buSzPct val="130000"/>
              <a:buChar char="•"/>
            </a:pPr>
            <a:r>
              <a:t>The client establishes a WebSocket connection to the server, then sends JSON messages to subscribe to PVs.</a:t>
            </a:r>
          </a:p>
          <a:p>
            <a:pPr marL="316831" indent="-240631">
              <a:buSzPct val="130000"/>
              <a:buChar char="•"/>
            </a:pPr>
            <a:r>
              <a:t>The server either establishes a new monitor on that PV, or re-uses a already monitor if one already exists.</a:t>
            </a:r>
          </a:p>
          <a:p>
            <a:pPr marL="316831" indent="-240631">
              <a:buSzPct val="130000"/>
              <a:buChar char="•"/>
            </a:pPr>
            <a:r>
              <a:t>Whenever the monitor’s callback fires, the server sends a JSON message with the new values to all subscribing clients.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sldNum" sz="quarter" idx="2"/>
          </p:nvPr>
        </p:nvSpPr>
        <p:spPr>
          <a:xfrm>
            <a:off x="8566150" y="6468491"/>
            <a:ext cx="181835" cy="239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2" name="Shape 1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Another Example: Web Striptool</a:t>
            </a:r>
          </a:p>
        </p:txBody>
      </p:sp>
      <p:sp>
        <p:nvSpPr>
          <p:cNvPr id="113" name="Shape 11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Modified the Archive Appliance’s web viewer, turned it into a striptool</a:t>
            </a:r>
          </a:p>
        </p:txBody>
      </p:sp>
      <p:pic>
        <p:nvPicPr>
          <p:cNvPr id="114" name="web-striptool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63079" y="2177308"/>
            <a:ext cx="5959135" cy="4291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1833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Num" sz="quarter" idx="2"/>
          </p:nvPr>
        </p:nvSpPr>
        <p:spPr>
          <a:xfrm>
            <a:off x="8566150" y="6468491"/>
            <a:ext cx="181835" cy="239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7" name="Shape 117"/>
          <p:cNvSpPr/>
          <p:nvPr>
            <p:ph type="title"/>
          </p:nvPr>
        </p:nvSpPr>
        <p:spPr>
          <a:xfrm>
            <a:off x="451822" y="129090"/>
            <a:ext cx="8103569" cy="753035"/>
          </a:xfrm>
          <a:prstGeom prst="rect">
            <a:avLst/>
          </a:prstGeom>
        </p:spPr>
        <p:txBody>
          <a:bodyPr/>
          <a:lstStyle/>
          <a:p>
            <a:pPr/>
            <a:r>
              <a:t>More about pycaserver</a:t>
            </a:r>
          </a:p>
        </p:txBody>
      </p:sp>
      <p:sp>
        <p:nvSpPr>
          <p:cNvPr id="118" name="Shape 118"/>
          <p:cNvSpPr/>
          <p:nvPr>
            <p:ph type="body" idx="1"/>
          </p:nvPr>
        </p:nvSpPr>
        <p:spPr>
          <a:xfrm>
            <a:off x="457200" y="1243584"/>
            <a:ext cx="8108950" cy="5065522"/>
          </a:xfrm>
          <a:prstGeom prst="rect">
            <a:avLst/>
          </a:prstGeom>
        </p:spPr>
        <p:txBody>
          <a:bodyPr/>
          <a:lstStyle/>
          <a:p>
            <a:pPr marL="316831" indent="-240631">
              <a:buSzPct val="130000"/>
              <a:buChar char="•"/>
            </a:pPr>
            <a:r>
              <a:t>Written in Python, using the Bottle framework and a module called “gevent-websocket” to provide WebSockets support.  PyEpics provides the interface to EPICS V3.</a:t>
            </a:r>
          </a:p>
          <a:p>
            <a:pPr marL="316831" indent="-240631">
              <a:buSzPct val="130000"/>
              <a:buChar char="•"/>
            </a:pPr>
            <a:r>
              <a:t>Pycaserver is really simple, less than 150 lines of code - three methods to handle WebSockets connections and messages, and four to handle Channel Access connections and callbacks.</a:t>
            </a:r>
          </a:p>
          <a:p>
            <a:pPr marL="316831" indent="-240631">
              <a:buSzPct val="130000"/>
              <a:buChar char="•"/>
            </a:pPr>
            <a:r>
              <a:t>Easy to modify and build a micro service for a custom purpose</a:t>
            </a:r>
          </a:p>
        </p:txBody>
      </p:sp>
      <p:pic>
        <p:nvPicPr>
          <p:cNvPr id="11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3164" y="5111452"/>
            <a:ext cx="2540001" cy="8763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5656375" y="6117830"/>
            <a:ext cx="185357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http://bottlepy.org</a:t>
            </a:r>
          </a:p>
        </p:txBody>
      </p:sp>
      <p:sp>
        <p:nvSpPr>
          <p:cNvPr id="121" name="Shape 121"/>
          <p:cNvSpPr/>
          <p:nvPr/>
        </p:nvSpPr>
        <p:spPr>
          <a:xfrm>
            <a:off x="451822" y="6133774"/>
            <a:ext cx="470438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https://bitbucket.org/noppo/gevent-websocket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sldNum" sz="quarter" idx="2"/>
          </p:nvPr>
        </p:nvSpPr>
        <p:spPr>
          <a:xfrm>
            <a:off x="8566150" y="6468491"/>
            <a:ext cx="181835" cy="239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4" name="Shape 124"/>
          <p:cNvSpPr/>
          <p:nvPr>
            <p:ph type="title"/>
          </p:nvPr>
        </p:nvSpPr>
        <p:spPr>
          <a:xfrm>
            <a:off x="451822" y="129090"/>
            <a:ext cx="8103569" cy="753035"/>
          </a:xfrm>
          <a:prstGeom prst="rect">
            <a:avLst/>
          </a:prstGeom>
        </p:spPr>
        <p:txBody>
          <a:bodyPr/>
          <a:lstStyle/>
          <a:p>
            <a:pPr/>
            <a:r>
              <a:t>EPICS V4 Support</a:t>
            </a:r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xfrm>
            <a:off x="457200" y="1243584"/>
            <a:ext cx="8108950" cy="5065522"/>
          </a:xfrm>
          <a:prstGeom prst="rect">
            <a:avLst/>
          </a:prstGeom>
        </p:spPr>
        <p:txBody>
          <a:bodyPr/>
          <a:lstStyle/>
          <a:p>
            <a:pPr marL="316831" indent="-240631">
              <a:buSzPct val="130000"/>
              <a:buChar char="•"/>
            </a:pPr>
            <a:r>
              <a:t>Murali Shankar built a modified version to use as a web gateway for a EPICS V4 PV Access service</a:t>
            </a:r>
          </a:p>
          <a:p>
            <a:pPr marL="316831" indent="-240631">
              <a:buSzPct val="130000"/>
              <a:buChar char="•"/>
            </a:pPr>
            <a:r>
              <a:t>Uses the ‘pvaPy’ python module to make RPC calls</a:t>
            </a:r>
          </a:p>
          <a:p>
            <a:pPr marL="316831" indent="-240631">
              <a:buSzPct val="130000"/>
              <a:buChar char="•"/>
            </a:pPr>
            <a:r>
              <a:t>Implemented an HTTP API for SLAC’s V4 directory service, but would be easy to use for other services too.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5F87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008787"/>
                </a:solidFill>
              </a:rPr>
              <a:t>@</a:t>
            </a:r>
            <a:r>
              <a:rPr>
                <a:solidFill>
                  <a:srgbClr val="0187FF"/>
                </a:solidFill>
              </a:rPr>
              <a:t>app.route</a:t>
            </a:r>
            <a:r>
              <a:rPr>
                <a:solidFill>
                  <a:srgbClr val="1B1B1B"/>
                </a:solidFill>
              </a:rPr>
              <a:t>(</a:t>
            </a:r>
            <a:r>
              <a:t>'/eget/ds'</a:t>
            </a:r>
            <a:r>
              <a:rPr>
                <a:solidFill>
                  <a:srgbClr val="1B1B1B"/>
                </a:solidFill>
              </a:rPr>
              <a:t>)</a:t>
            </a:r>
            <a:endParaRPr>
              <a:solidFill>
                <a:srgbClr val="F5F5F5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187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5F87FF"/>
                </a:solidFill>
              </a:rPr>
              <a:t>def</a:t>
            </a:r>
            <a:r>
              <a:rPr>
                <a:solidFill>
                  <a:srgbClr val="1B1B1B"/>
                </a:solidFill>
              </a:rPr>
              <a:t> </a:t>
            </a:r>
            <a:r>
              <a:t>eget</a:t>
            </a:r>
            <a:r>
              <a:rPr>
                <a:solidFill>
                  <a:srgbClr val="1B1B1B"/>
                </a:solidFill>
              </a:rPr>
              <a:t>():</a:t>
            </a:r>
            <a:endParaRPr>
              <a:solidFill>
                <a:srgbClr val="F5F5F5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5F5F5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>
                <a:solidFill>
                  <a:srgbClr val="005F87"/>
                </a:solidFill>
              </a:rPr>
              <a:t>'''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5F87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Get data from the ds and return as a JSON list</a:t>
            </a:r>
            <a:endParaRPr>
              <a:solidFill>
                <a:srgbClr val="F5F5F5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5F87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    '''</a:t>
            </a:r>
            <a:endParaRPr>
              <a:solidFill>
                <a:srgbClr val="F5F5F5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5F87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5F5F5"/>
                </a:solidFill>
              </a:rPr>
              <a:t>    </a:t>
            </a:r>
            <a:r>
              <a:rPr>
                <a:solidFill>
                  <a:srgbClr val="0187FF"/>
                </a:solidFill>
              </a:rPr>
              <a:t>print</a:t>
            </a:r>
            <a:r>
              <a:rPr>
                <a:solidFill>
                  <a:srgbClr val="1B1B1B"/>
                </a:solidFill>
              </a:rPr>
              <a:t> </a:t>
            </a:r>
            <a:r>
              <a:t>"Serving a DS request"</a:t>
            </a:r>
            <a:endParaRPr>
              <a:solidFill>
                <a:srgbClr val="F5F5F5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1B1B1B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5F5F5"/>
                </a:solidFill>
              </a:rPr>
              <a:t>    </a:t>
            </a:r>
            <a:r>
              <a:t>pvAccessRequestDef = </a:t>
            </a:r>
            <a:r>
              <a:rPr>
                <a:solidFill>
                  <a:srgbClr val="0187FF"/>
                </a:solidFill>
              </a:rPr>
              <a:t>dict</a:t>
            </a:r>
            <a:r>
              <a:t>([ (key, STRING) </a:t>
            </a:r>
            <a:r>
              <a:rPr>
                <a:solidFill>
                  <a:srgbClr val="5F87FF"/>
                </a:solidFill>
              </a:rPr>
              <a:t>for</a:t>
            </a:r>
            <a:r>
              <a:t> key </a:t>
            </a:r>
            <a:r>
              <a:rPr>
                <a:solidFill>
                  <a:srgbClr val="5F87FF"/>
                </a:solidFill>
              </a:rPr>
              <a:t>in</a:t>
            </a:r>
            <a:r>
              <a:t> request.query.keys() ])</a:t>
            </a:r>
            <a:endParaRPr>
              <a:solidFill>
                <a:srgbClr val="F5F5F5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1B1B1B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5F5F5"/>
                </a:solidFill>
              </a:rPr>
              <a:t>    </a:t>
            </a:r>
            <a:r>
              <a:t>pvAccessReq = PvObject({</a:t>
            </a:r>
            <a:r>
              <a:rPr>
                <a:solidFill>
                  <a:srgbClr val="005F87"/>
                </a:solidFill>
              </a:rPr>
              <a:t>'query'</a:t>
            </a:r>
            <a:r>
              <a:t> : pvAccessRequestDef})</a:t>
            </a:r>
            <a:endParaRPr>
              <a:solidFill>
                <a:srgbClr val="F5F5F5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1B1B1B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5F5F5"/>
                </a:solidFill>
              </a:rPr>
              <a:t>    </a:t>
            </a:r>
            <a:r>
              <a:t>pvAccessReq.</a:t>
            </a:r>
            <a:r>
              <a:rPr>
                <a:solidFill>
                  <a:srgbClr val="0187FF"/>
                </a:solidFill>
              </a:rPr>
              <a:t>set</a:t>
            </a:r>
            <a:r>
              <a:t>({</a:t>
            </a:r>
            <a:r>
              <a:rPr>
                <a:solidFill>
                  <a:srgbClr val="005F87"/>
                </a:solidFill>
              </a:rPr>
              <a:t>'query'</a:t>
            </a:r>
            <a:r>
              <a:t> : </a:t>
            </a:r>
            <a:r>
              <a:rPr>
                <a:solidFill>
                  <a:srgbClr val="0187FF"/>
                </a:solidFill>
              </a:rPr>
              <a:t>dict</a:t>
            </a:r>
            <a:r>
              <a:t>([ (key, request.query[key]) </a:t>
            </a:r>
            <a:r>
              <a:rPr>
                <a:solidFill>
                  <a:srgbClr val="5F87FF"/>
                </a:solidFill>
              </a:rPr>
              <a:t>for</a:t>
            </a:r>
            <a:r>
              <a:t> key </a:t>
            </a:r>
            <a:r>
              <a:rPr>
                <a:solidFill>
                  <a:srgbClr val="5F87FF"/>
                </a:solidFill>
              </a:rPr>
              <a:t>in</a:t>
            </a:r>
            <a:r>
              <a:t> request.query.keys() ])})</a:t>
            </a:r>
            <a:endParaRPr>
              <a:solidFill>
                <a:srgbClr val="F5F5F5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F5F5F5"/>
                </a:solidFill>
                <a:latin typeface="Courier"/>
                <a:ea typeface="Courier"/>
                <a:cs typeface="Courier"/>
                <a:sym typeface="Courie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1B1B1B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5F5F5"/>
                </a:solidFill>
              </a:rPr>
              <a:t>    </a:t>
            </a:r>
            <a:r>
              <a:t>rpc = RpcClient(</a:t>
            </a:r>
            <a:r>
              <a:rPr>
                <a:solidFill>
                  <a:srgbClr val="005F87"/>
                </a:solidFill>
              </a:rPr>
              <a:t>'ds'</a:t>
            </a:r>
            <a:r>
              <a:t>)</a:t>
            </a:r>
            <a:endParaRPr>
              <a:solidFill>
                <a:srgbClr val="F5F5F5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1B1B1B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5F5F5"/>
                </a:solidFill>
              </a:rPr>
              <a:t>    </a:t>
            </a:r>
            <a:r>
              <a:t>response = rpc.invoke(pvAccessReq)</a:t>
            </a:r>
            <a:endParaRPr>
              <a:solidFill>
                <a:srgbClr val="F5F5F5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1B1B1B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F5F5F5"/>
                </a:solidFill>
              </a:rPr>
              <a:t>    </a:t>
            </a:r>
            <a:r>
              <a:rPr>
                <a:solidFill>
                  <a:srgbClr val="5F87FF"/>
                </a:solidFill>
              </a:rPr>
              <a:t>return</a:t>
            </a:r>
            <a:r>
              <a:t> ujson.dumps(response.get()[</a:t>
            </a:r>
            <a:r>
              <a:rPr>
                <a:solidFill>
                  <a:srgbClr val="005F87"/>
                </a:solidFill>
              </a:rPr>
              <a:t>'value'</a:t>
            </a:r>
            <a:r>
              <a:t>][</a:t>
            </a:r>
            <a:r>
              <a:rPr>
                <a:solidFill>
                  <a:srgbClr val="005F87"/>
                </a:solidFill>
              </a:rPr>
              <a:t>'name'</a:t>
            </a:r>
            <a:r>
              <a:t>])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Num" sz="quarter" idx="2"/>
          </p:nvPr>
        </p:nvSpPr>
        <p:spPr>
          <a:xfrm>
            <a:off x="8566150" y="6468491"/>
            <a:ext cx="181835" cy="239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Archive Appliance Web Viewer</a:t>
            </a:r>
          </a:p>
        </p:txBody>
      </p:sp>
      <p:sp>
        <p:nvSpPr>
          <p:cNvPr id="129" name="Shape 1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the Archive Appliance Web Viewer, PVs are suggested via a web API call to our EPICS v4 directory service.</a:t>
            </a:r>
          </a:p>
        </p:txBody>
      </p:sp>
      <p:pic>
        <p:nvPicPr>
          <p:cNvPr id="130" name="archive-auto-complet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5403" y="2235794"/>
            <a:ext cx="6654488" cy="3853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783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Num" sz="quarter" idx="2"/>
          </p:nvPr>
        </p:nvSpPr>
        <p:spPr>
          <a:xfrm>
            <a:off x="8566150" y="6468491"/>
            <a:ext cx="181835" cy="239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3" name="Shape 133"/>
          <p:cNvSpPr/>
          <p:nvPr>
            <p:ph type="title"/>
          </p:nvPr>
        </p:nvSpPr>
        <p:spPr>
          <a:xfrm>
            <a:off x="451822" y="129090"/>
            <a:ext cx="8103569" cy="753035"/>
          </a:xfrm>
          <a:prstGeom prst="rect">
            <a:avLst/>
          </a:prstGeom>
        </p:spPr>
        <p:txBody>
          <a:bodyPr/>
          <a:lstStyle/>
          <a:p>
            <a:pPr/>
            <a:r>
              <a:t>Experience</a:t>
            </a:r>
          </a:p>
        </p:txBody>
      </p:sp>
      <p:sp>
        <p:nvSpPr>
          <p:cNvPr id="134" name="Shape 134"/>
          <p:cNvSpPr/>
          <p:nvPr>
            <p:ph type="body" idx="1"/>
          </p:nvPr>
        </p:nvSpPr>
        <p:spPr>
          <a:xfrm>
            <a:off x="457200" y="1243584"/>
            <a:ext cx="8108950" cy="5065522"/>
          </a:xfrm>
          <a:prstGeom prst="rect">
            <a:avLst/>
          </a:prstGeom>
        </p:spPr>
        <p:txBody>
          <a:bodyPr/>
          <a:lstStyle/>
          <a:p>
            <a:pPr marL="316831" indent="-240631">
              <a:buSzPct val="130000"/>
              <a:buChar char="•"/>
            </a:pPr>
            <a:r>
              <a:t>In use at SLAC for about a year</a:t>
            </a:r>
          </a:p>
          <a:p>
            <a:pPr marL="316831" indent="-240631">
              <a:buSzPct val="130000"/>
              <a:buChar char="•"/>
            </a:pPr>
            <a:r>
              <a:t>Used for a few different status displays</a:t>
            </a:r>
          </a:p>
          <a:p>
            <a:pPr marL="316831" indent="-240631">
              <a:buSzPct val="130000"/>
              <a:buChar char="•"/>
            </a:pPr>
            <a:r>
              <a:t>For our uses, it has been quite reliable</a:t>
            </a:r>
          </a:p>
          <a:p>
            <a:pPr marL="316831" indent="-240631">
              <a:buSzPct val="130000"/>
              <a:buChar char="•"/>
            </a:pPr>
            <a:r>
              <a:t>May start to see limitations of this approach if a service sees very large numbers of clients, or very large numbers of PV connections. (Typically, pycaserver less than 20 clients connected, and 100-200 PV connections)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Blank">
  <a:themeElements>
    <a:clrScheme name="Blan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0000FF"/>
      </a:hlink>
      <a:folHlink>
        <a:srgbClr val="FF00FF"/>
      </a:folHlink>
    </a:clrScheme>
    <a:fontScheme name="Blank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lan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nk">
  <a:themeElements>
    <a:clrScheme name="Blan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0000FF"/>
      </a:hlink>
      <a:folHlink>
        <a:srgbClr val="FF00FF"/>
      </a:folHlink>
    </a:clrScheme>
    <a:fontScheme name="Blank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lan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