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964" r:id="rId1"/>
  </p:sldMasterIdLst>
  <p:notesMasterIdLst>
    <p:notesMasterId r:id="rId11"/>
  </p:notesMasterIdLst>
  <p:handoutMasterIdLst>
    <p:handoutMasterId r:id="rId12"/>
  </p:handoutMasterIdLst>
  <p:sldIdLst>
    <p:sldId id="328" r:id="rId2"/>
    <p:sldId id="330" r:id="rId3"/>
    <p:sldId id="333" r:id="rId4"/>
    <p:sldId id="336" r:id="rId5"/>
    <p:sldId id="335" r:id="rId6"/>
    <p:sldId id="337" r:id="rId7"/>
    <p:sldId id="339" r:id="rId8"/>
    <p:sldId id="340" r:id="rId9"/>
    <p:sldId id="338" r:id="rId10"/>
  </p:sldIdLst>
  <p:sldSz cx="9144000" cy="6858000" type="screen4x3"/>
  <p:notesSz cx="6794500" cy="9931400"/>
  <p:defaultTextStyle>
    <a:defPPr>
      <a:defRPr lang="de-CH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521415D9-36F7-43E2-AB2F-B90AF26B5E84}">
      <p14:sectionLst xmlns:p14="http://schemas.microsoft.com/office/powerpoint/2010/main">
        <p14:section name="Standardabschnitt" id="{AE7857C0-2D20-4703-8FB6-39B300EF5577}">
          <p14:sldIdLst>
            <p14:sldId id="328"/>
            <p14:sldId id="330"/>
            <p14:sldId id="333"/>
            <p14:sldId id="336"/>
            <p14:sldId id="335"/>
            <p14:sldId id="337"/>
            <p14:sldId id="339"/>
            <p14:sldId id="340"/>
            <p14:sldId id="33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000"/>
    <a:srgbClr val="FF0000"/>
    <a:srgbClr val="C50006"/>
    <a:srgbClr val="FFC0C2"/>
    <a:srgbClr val="5FB5FF"/>
    <a:srgbClr val="FFFFFF"/>
    <a:srgbClr val="808080"/>
    <a:srgbClr val="000000"/>
    <a:srgbClr val="FDCA00"/>
    <a:srgbClr val="EF5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66" autoAdjust="0"/>
  </p:normalViewPr>
  <p:slideViewPr>
    <p:cSldViewPr>
      <p:cViewPr varScale="1">
        <p:scale>
          <a:sx n="107" d="100"/>
          <a:sy n="107" d="100"/>
        </p:scale>
        <p:origin x="-1068" y="-96"/>
      </p:cViewPr>
      <p:guideLst>
        <p:guide orient="horz" pos="187"/>
        <p:guide orient="horz" pos="4201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-4932" y="-108"/>
      </p:cViewPr>
      <p:guideLst>
        <p:guide orient="horz" pos="3128"/>
        <p:guide pos="214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94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94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200" baseline="30000">
                <a:latin typeface="Times" charset="0"/>
              </a:defRPr>
            </a:lvl1pPr>
          </a:lstStyle>
          <a:p>
            <a:pPr>
              <a:defRPr/>
            </a:pPr>
            <a:fld id="{630A188E-C926-984B-863C-48B251A81B15}" type="slidenum">
              <a:rPr lang="en-GB">
                <a:latin typeface="+mn-lt"/>
              </a:rPr>
              <a:pPr>
                <a:defRPr/>
              </a:pPr>
              <a:t>‹#›</a:t>
            </a:fld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59942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94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6125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31" y="4718072"/>
            <a:ext cx="4981238" cy="446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</a:t>
            </a:r>
            <a:r>
              <a:rPr lang="de-DE" noProof="0" dirty="0" smtClean="0"/>
              <a:t>Ebene</a:t>
            </a:r>
          </a:p>
          <a:p>
            <a:pPr lvl="5"/>
            <a:r>
              <a:rPr lang="de-DE" noProof="0" dirty="0" smtClean="0"/>
              <a:t>Sechste Ebene</a:t>
            </a:r>
          </a:p>
          <a:p>
            <a:pPr lvl="6"/>
            <a:r>
              <a:rPr lang="de-DE" noProof="0" dirty="0" smtClean="0"/>
              <a:t>Siebte Ebene</a:t>
            </a:r>
          </a:p>
          <a:p>
            <a:pPr lvl="7"/>
            <a:r>
              <a:rPr lang="de-DE" noProof="0" dirty="0" smtClean="0"/>
              <a:t>Achte Ebene</a:t>
            </a:r>
          </a:p>
          <a:p>
            <a:pPr lvl="8"/>
            <a:r>
              <a:rPr lang="de-DE" noProof="0" dirty="0" smtClean="0"/>
              <a:t>Neunte Ebene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94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000" baseline="0">
                <a:latin typeface="+mn-lt"/>
              </a:defRPr>
            </a:lvl1pPr>
          </a:lstStyle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14738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90488" indent="-90488" algn="l" rtl="0" eaLnBrk="0" fontAlgn="base" hangingPunct="0">
      <a:spcBef>
        <a:spcPts val="0"/>
      </a:spcBef>
      <a:spcAft>
        <a:spcPct val="0"/>
      </a:spcAft>
      <a:buFont typeface="Arial" panose="020B0604020202020204" pitchFamily="34" charset="0"/>
      <a:buChar char="•"/>
      <a:defRPr sz="1000" kern="1200" baseline="0">
        <a:solidFill>
          <a:schemeClr val="tx1"/>
        </a:solidFill>
        <a:latin typeface="+mn-lt"/>
        <a:ea typeface="ヒラギノ角ゴ Pro W3" pitchFamily="-108" charset="-128"/>
        <a:cs typeface="ヒラギノ角ゴ Pro W3" pitchFamily="-108" charset="-128"/>
      </a:defRPr>
    </a:lvl1pPr>
    <a:lvl2pPr marL="180975" indent="-92075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266700" indent="-85725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357188" indent="-90488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447675" indent="-90488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pitchFamily="-112" charset="-128"/>
        <a:cs typeface="ＭＳ Ｐゴシック" charset="0"/>
      </a:defRPr>
    </a:lvl5pPr>
    <a:lvl6pPr marL="538163" indent="-90488" algn="l" defTabSz="457200" rtl="0" eaLnBrk="1" latinLnBrk="0" hangingPunct="1"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+mn-ea"/>
        <a:cs typeface="Arial" panose="020B0604020202020204" pitchFamily="34" charset="0"/>
      </a:defRPr>
    </a:lvl6pPr>
    <a:lvl7pPr marL="628650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7pPr>
    <a:lvl8pPr marL="719138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8pPr>
    <a:lvl9pPr marL="806450" indent="-88900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CH" sz="1200" u="non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8894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4984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79" y="1773238"/>
            <a:ext cx="7507089" cy="2011316"/>
          </a:xfrm>
          <a:prstGeom prst="rect">
            <a:avLst/>
          </a:prstGeom>
        </p:spPr>
      </p:pic>
      <p:pic>
        <p:nvPicPr>
          <p:cNvPr id="5" name="Bild 24" descr="PSI-Logo_narrow_30k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263" y="414338"/>
            <a:ext cx="12192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 bwMode="auto">
          <a:xfrm>
            <a:off x="0" y="1773238"/>
            <a:ext cx="719138" cy="200342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sp>
        <p:nvSpPr>
          <p:cNvPr id="7" name="Rechteck 15"/>
          <p:cNvSpPr>
            <a:spLocks noChangeArrowheads="1"/>
          </p:cNvSpPr>
          <p:nvPr/>
        </p:nvSpPr>
        <p:spPr bwMode="auto">
          <a:xfrm>
            <a:off x="8423275" y="969963"/>
            <a:ext cx="720725" cy="719137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>
          <a:xfrm>
            <a:off x="814387" y="4607999"/>
            <a:ext cx="7969249" cy="1388939"/>
          </a:xfrm>
        </p:spPr>
        <p:txBody>
          <a:bodyPr/>
          <a:lstStyle>
            <a:lvl1pPr>
              <a:defRPr sz="3000">
                <a:solidFill>
                  <a:srgbClr val="686868"/>
                </a:solidFill>
                <a:latin typeface="Georgia" charset="0"/>
                <a:ea typeface="ヒラギノ角ゴ Pro W3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69649" name="Rectangle 1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814388" y="4068001"/>
            <a:ext cx="7969249" cy="36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1800" b="1">
                <a:solidFill>
                  <a:srgbClr val="969696"/>
                </a:solidFill>
                <a:ea typeface="ヒラギノ角ゴ Pro W3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10" name="Rechteck 1"/>
          <p:cNvSpPr>
            <a:spLocks noChangeArrowheads="1"/>
          </p:cNvSpPr>
          <p:nvPr userDrawn="1"/>
        </p:nvSpPr>
        <p:spPr bwMode="auto">
          <a:xfrm>
            <a:off x="5003800" y="1772816"/>
            <a:ext cx="3329868" cy="232404"/>
          </a:xfrm>
          <a:prstGeom prst="rect">
            <a:avLst/>
          </a:prstGeom>
          <a:solidFill>
            <a:schemeClr val="bg1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ctr">
              <a:spcBef>
                <a:spcPct val="0"/>
              </a:spcBef>
            </a:pPr>
            <a:r>
              <a:rPr lang="de-CH" sz="1200" b="1" i="0" kern="0" spc="30" dirty="0" smtClean="0">
                <a:solidFill>
                  <a:srgbClr val="505150"/>
                </a:solidFill>
                <a:latin typeface="+mn-lt"/>
                <a:cs typeface="Arial" charset="0"/>
              </a:rPr>
              <a:t>WIR SCHAFFEN WISSEN – HEUTE FÜR MORGEN</a:t>
            </a:r>
            <a:endParaRPr lang="de-CH" sz="1200" b="1" i="0" kern="0" spc="30" dirty="0">
              <a:solidFill>
                <a:srgbClr val="505150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6680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16818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934839" y="1484782"/>
            <a:ext cx="7885633" cy="4608514"/>
          </a:xfrm>
        </p:spPr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</a:p>
          <a:p>
            <a:pPr lvl="5"/>
            <a:r>
              <a:rPr lang="de-CH" dirty="0" smtClean="0"/>
              <a:t>Sechste Ebene</a:t>
            </a:r>
          </a:p>
          <a:p>
            <a:pPr lvl="6"/>
            <a:r>
              <a:rPr lang="de-CH" dirty="0" smtClean="0"/>
              <a:t>Siebte Ebene</a:t>
            </a:r>
          </a:p>
          <a:p>
            <a:pPr lvl="7"/>
            <a:r>
              <a:rPr lang="de-CH" dirty="0" smtClean="0"/>
              <a:t>Achte Ebene</a:t>
            </a:r>
          </a:p>
          <a:p>
            <a:pPr lvl="8"/>
            <a:r>
              <a:rPr lang="de-CH" dirty="0" smtClean="0"/>
              <a:t>Neunte Ebene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3910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3" hasCustomPrompt="1"/>
          </p:nvPr>
        </p:nvSpPr>
        <p:spPr>
          <a:xfrm>
            <a:off x="1042988" y="1341438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8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5003800" y="1337869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6531030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7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938416" y="1449803"/>
            <a:ext cx="3781425" cy="4571585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18" name="Inhaltsplatzhalter 10"/>
          <p:cNvSpPr>
            <a:spLocks noGrp="1"/>
          </p:cNvSpPr>
          <p:nvPr>
            <p:ph sz="quarter" idx="19" hasCustomPrompt="1"/>
          </p:nvPr>
        </p:nvSpPr>
        <p:spPr>
          <a:xfrm>
            <a:off x="4899228" y="1446234"/>
            <a:ext cx="3781425" cy="4575154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9635311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15250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38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auf Bild (qu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945" y="1019811"/>
            <a:ext cx="8316468" cy="5577840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825946" y="5013176"/>
            <a:ext cx="8316468" cy="1584475"/>
          </a:xfrm>
          <a:solidFill>
            <a:schemeClr val="bg1">
              <a:alpha val="75000"/>
            </a:schemeClr>
          </a:solidFill>
        </p:spPr>
        <p:txBody>
          <a:bodyPr lIns="1260000" tIns="36000" rIns="36000" bIns="36000" anchor="ctr" anchorCtr="0"/>
          <a:lstStyle>
            <a:lvl1pPr marL="177800" indent="-17780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 spc="0" baseline="0"/>
            </a:lvl1pPr>
            <a:lvl2pPr>
              <a:lnSpc>
                <a:spcPct val="110000"/>
              </a:lnSpc>
              <a:spcAft>
                <a:spcPts val="0"/>
              </a:spcAft>
              <a:defRPr sz="1800" spc="0" baseline="0"/>
            </a:lvl2pPr>
            <a:lvl3pPr>
              <a:lnSpc>
                <a:spcPct val="110000"/>
              </a:lnSpc>
              <a:spcAft>
                <a:spcPts val="0"/>
              </a:spcAft>
              <a:defRPr sz="1800" spc="0" baseline="0"/>
            </a:lvl3pPr>
            <a:lvl4pPr>
              <a:lnSpc>
                <a:spcPct val="110000"/>
              </a:lnSpc>
              <a:spcAft>
                <a:spcPts val="0"/>
              </a:spcAft>
              <a:defRPr sz="1800" spc="0" baseline="0"/>
            </a:lvl4pPr>
            <a:lvl5pPr>
              <a:lnSpc>
                <a:spcPct val="110000"/>
              </a:lnSpc>
              <a:spcAft>
                <a:spcPts val="0"/>
              </a:spcAft>
              <a:defRPr sz="1800" spc="0"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pic>
        <p:nvPicPr>
          <p:cNvPr id="11" name="Bild 1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/>
          <p:cNvSpPr>
            <a:spLocks noChangeArrowheads="1"/>
          </p:cNvSpPr>
          <p:nvPr userDrawn="1"/>
        </p:nvSpPr>
        <p:spPr bwMode="auto">
          <a:xfrm>
            <a:off x="0" y="1019811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2382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auf Bild (ho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087" y="1019811"/>
            <a:ext cx="8315325" cy="5577840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827088" y="1019810"/>
            <a:ext cx="2289712" cy="5577839"/>
          </a:xfrm>
          <a:solidFill>
            <a:schemeClr val="bg1">
              <a:alpha val="75000"/>
            </a:schemeClr>
          </a:solidFill>
        </p:spPr>
        <p:txBody>
          <a:bodyPr lIns="72000" tIns="360000" rIns="36000" bIns="36000" anchor="t" anchorCtr="0"/>
          <a:lstStyle>
            <a:lvl1pPr marL="177800" indent="-17780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pic>
        <p:nvPicPr>
          <p:cNvPr id="13" name="Bild 1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>
            <a:spLocks noChangeArrowheads="1"/>
          </p:cNvSpPr>
          <p:nvPr userDrawn="1"/>
        </p:nvSpPr>
        <p:spPr bwMode="auto">
          <a:xfrm>
            <a:off x="0" y="1019811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4688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7200" y="291600"/>
            <a:ext cx="6708025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Folientitel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eingeben</a:t>
            </a:r>
            <a:endParaRPr lang="en-GB" noProof="0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06312" y="6661150"/>
            <a:ext cx="575742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 smtClean="0">
                <a:latin typeface="+mn-lt"/>
              </a:defRPr>
            </a:lvl1pPr>
          </a:lstStyle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6" name="Rechteck 12"/>
          <p:cNvSpPr>
            <a:spLocks noChangeArrowheads="1"/>
          </p:cNvSpPr>
          <p:nvPr/>
        </p:nvSpPr>
        <p:spPr bwMode="auto">
          <a:xfrm>
            <a:off x="0" y="1412875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1042988" y="1341438"/>
            <a:ext cx="7742237" cy="4679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pic>
        <p:nvPicPr>
          <p:cNvPr id="8" name="Bild 14" descr="PSI-Logo_narrow_30k.eps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4" r:id="rId2"/>
    <p:sldLayoutId id="2147483976" r:id="rId3"/>
    <p:sldLayoutId id="2147483973" r:id="rId4"/>
    <p:sldLayoutId id="2147483977" r:id="rId5"/>
    <p:sldLayoutId id="2147483979" r:id="rId6"/>
    <p:sldLayoutId id="2147483978" r:id="rId7"/>
    <p:sldLayoutId id="2147483975" r:id="rId8"/>
    <p:sldLayoutId id="2147483980" r:id="rId9"/>
  </p:sldLayoutIdLst>
  <p:transition spd="med"/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kern="1000" spc="0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1778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355600" indent="1841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spc="0" baseline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7175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8953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107473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6pPr>
      <a:lvl7pPr marL="125730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7pPr>
      <a:lvl8pPr marL="143668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8pPr>
      <a:lvl9pPr marL="1614488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4387" y="4776365"/>
            <a:ext cx="7969249" cy="1028899"/>
          </a:xfrm>
        </p:spPr>
        <p:txBody>
          <a:bodyPr/>
          <a:lstStyle/>
          <a:p>
            <a:r>
              <a:rPr lang="en-GB" i="1" dirty="0" err="1" smtClean="0"/>
              <a:t>regDev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Simple access to register based devices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GB" dirty="0" smtClean="0"/>
              <a:t>Dirk Zimoch ::  Controls ::  Paul </a:t>
            </a:r>
            <a:r>
              <a:rPr lang="en-GB" dirty="0" err="1" smtClean="0"/>
              <a:t>Scherrer</a:t>
            </a:r>
            <a:r>
              <a:rPr lang="en-GB" dirty="0" smtClean="0"/>
              <a:t> </a:t>
            </a:r>
            <a:r>
              <a:rPr lang="en-GB" dirty="0" err="1" smtClean="0"/>
              <a:t>Institut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Textfeld 3"/>
          <p:cNvSpPr txBox="1"/>
          <p:nvPr/>
        </p:nvSpPr>
        <p:spPr>
          <a:xfrm>
            <a:off x="814387" y="5877272"/>
            <a:ext cx="6853957" cy="504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800" b="1" dirty="0" smtClean="0">
                <a:solidFill>
                  <a:srgbClr val="969696"/>
                </a:solidFill>
                <a:latin typeface="+mn-lt"/>
              </a:rPr>
              <a:t>EPICS collaboration meeting, Lund 2016</a:t>
            </a:r>
            <a:endParaRPr lang="en-GB" sz="1800" b="1" kern="1000" spc="30" dirty="0" smtClean="0">
              <a:solidFill>
                <a:srgbClr val="969696"/>
              </a:solidFill>
              <a:latin typeface="+mn-lt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6457488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Box 159"/>
          <p:cNvSpPr txBox="1"/>
          <p:nvPr/>
        </p:nvSpPr>
        <p:spPr>
          <a:xfrm>
            <a:off x="6209536" y="4745140"/>
            <a:ext cx="514564" cy="47397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kern="1000" spc="30" dirty="0" smtClean="0">
                <a:latin typeface="+mn-lt"/>
                <a:cs typeface="Franklin Gothic Book"/>
              </a:rPr>
              <a:t>[···]</a:t>
            </a:r>
          </a:p>
        </p:txBody>
      </p:sp>
      <p:sp>
        <p:nvSpPr>
          <p:cNvPr id="78" name="Flowchart: Process 77"/>
          <p:cNvSpPr/>
          <p:nvPr/>
        </p:nvSpPr>
        <p:spPr bwMode="auto">
          <a:xfrm>
            <a:off x="5598952" y="1678899"/>
            <a:ext cx="1708092" cy="444575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0" name="Flowchart: Process 79"/>
          <p:cNvSpPr/>
          <p:nvPr/>
        </p:nvSpPr>
        <p:spPr bwMode="auto">
          <a:xfrm>
            <a:off x="5598952" y="1234324"/>
            <a:ext cx="1708092" cy="444575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1" name="Flowchart: Process 80"/>
          <p:cNvSpPr/>
          <p:nvPr/>
        </p:nvSpPr>
        <p:spPr bwMode="auto">
          <a:xfrm>
            <a:off x="5598952" y="2123474"/>
            <a:ext cx="1708092" cy="444575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2" name="Flowchart: Process 81"/>
          <p:cNvSpPr/>
          <p:nvPr/>
        </p:nvSpPr>
        <p:spPr bwMode="auto">
          <a:xfrm>
            <a:off x="5598952" y="3009188"/>
            <a:ext cx="1708092" cy="444575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3" name="Flowchart: Process 82"/>
          <p:cNvSpPr/>
          <p:nvPr/>
        </p:nvSpPr>
        <p:spPr bwMode="auto">
          <a:xfrm>
            <a:off x="5597906" y="3454818"/>
            <a:ext cx="1709137" cy="444575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4" name="Flowchart: Process 83"/>
          <p:cNvSpPr/>
          <p:nvPr/>
        </p:nvSpPr>
        <p:spPr bwMode="auto">
          <a:xfrm>
            <a:off x="5598952" y="2568049"/>
            <a:ext cx="1708092" cy="444575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6" name="Flowchart: Process 85"/>
          <p:cNvSpPr/>
          <p:nvPr/>
        </p:nvSpPr>
        <p:spPr bwMode="auto">
          <a:xfrm>
            <a:off x="5598952" y="3897135"/>
            <a:ext cx="1708092" cy="444575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6060846" y="1699107"/>
            <a:ext cx="387626" cy="4041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6209536" y="3033778"/>
            <a:ext cx="58276" cy="4001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6484697" y="1699107"/>
            <a:ext cx="794550" cy="40415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5634458" y="1699107"/>
            <a:ext cx="387626" cy="40415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5850452" y="3033778"/>
            <a:ext cx="235555" cy="4001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5621957" y="3033778"/>
            <a:ext cx="111482" cy="4001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6121777" y="3033777"/>
            <a:ext cx="54470" cy="4001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5625405" y="2166437"/>
            <a:ext cx="1655054" cy="803973"/>
          </a:xfrm>
          <a:prstGeom prst="rect">
            <a:avLst/>
          </a:prstGeom>
          <a:solidFill>
            <a:schemeClr val="accent2">
              <a:lumMod val="60000"/>
              <a:lumOff val="40000"/>
              <a:alpha val="5098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2" name="Flowchart: Process 121"/>
          <p:cNvSpPr/>
          <p:nvPr/>
        </p:nvSpPr>
        <p:spPr bwMode="auto">
          <a:xfrm>
            <a:off x="5598951" y="4340246"/>
            <a:ext cx="1708093" cy="444575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3" name="Flowchart: Process 122"/>
          <p:cNvSpPr/>
          <p:nvPr/>
        </p:nvSpPr>
        <p:spPr bwMode="auto">
          <a:xfrm>
            <a:off x="5594033" y="5216735"/>
            <a:ext cx="1708092" cy="444575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6302166" y="3033776"/>
            <a:ext cx="106148" cy="4001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5768850" y="3033778"/>
            <a:ext cx="54470" cy="4001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5634458" y="3500556"/>
            <a:ext cx="1648526" cy="2119194"/>
          </a:xfrm>
          <a:prstGeom prst="rect">
            <a:avLst/>
          </a:prstGeom>
          <a:solidFill>
            <a:schemeClr val="accent6">
              <a:lumMod val="40000"/>
              <a:lumOff val="60000"/>
              <a:alpha val="5098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2035254" y="1176685"/>
            <a:ext cx="1705554" cy="4445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+mn-lt"/>
              </a:rPr>
              <a:t>record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1737279" y="3794097"/>
            <a:ext cx="1705554" cy="4445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+mn-lt"/>
              </a:rPr>
              <a:t>record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1763931" y="2840924"/>
            <a:ext cx="1705554" cy="4445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+mn-lt"/>
              </a:rPr>
              <a:t>record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2220969" y="5085230"/>
            <a:ext cx="1705554" cy="43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+mn-lt"/>
              </a:rPr>
              <a:t>record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86" name="Rectangle 185"/>
          <p:cNvSpPr/>
          <p:nvPr/>
        </p:nvSpPr>
        <p:spPr bwMode="auto">
          <a:xfrm>
            <a:off x="1975315" y="1808194"/>
            <a:ext cx="1705554" cy="4445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+mn-lt"/>
              </a:rPr>
              <a:t>record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purpose of </a:t>
            </a:r>
            <a:r>
              <a:rPr lang="en-US" i="1" dirty="0" err="1" smtClean="0"/>
              <a:t>regDev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</a:t>
            </a:fld>
            <a:endParaRPr lang="de-DE" dirty="0"/>
          </a:p>
        </p:txBody>
      </p:sp>
      <p:sp>
        <p:nvSpPr>
          <p:cNvPr id="148" name="TextBox 147"/>
          <p:cNvSpPr txBox="1"/>
          <p:nvPr/>
        </p:nvSpPr>
        <p:spPr>
          <a:xfrm>
            <a:off x="5310912" y="852987"/>
            <a:ext cx="2522998" cy="3859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2400" kern="1000" spc="30" dirty="0">
                <a:latin typeface="+mn-lt"/>
                <a:cs typeface="Franklin Gothic Book"/>
              </a:rPr>
              <a:t>r</a:t>
            </a:r>
            <a:r>
              <a:rPr lang="en-US" sz="2400" kern="1000" spc="30" dirty="0" smtClean="0">
                <a:latin typeface="+mn-lt"/>
                <a:cs typeface="Franklin Gothic Book"/>
              </a:rPr>
              <a:t>egister </a:t>
            </a:r>
            <a:r>
              <a:rPr lang="en-US" sz="2400" kern="1000" spc="30" dirty="0" smtClean="0">
                <a:latin typeface="+mn-lt"/>
                <a:cs typeface="Franklin Gothic Book"/>
              </a:rPr>
              <a:t>map device</a:t>
            </a:r>
            <a:endParaRPr lang="en-US" sz="2400" kern="1000" spc="30" dirty="0" smtClean="0">
              <a:latin typeface="+mn-lt"/>
              <a:cs typeface="Franklin Gothic Book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1187025" y="1022344"/>
            <a:ext cx="751488" cy="152349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 err="1" smtClean="0">
                <a:latin typeface="+mn-lt"/>
                <a:cs typeface="Franklin Gothic Book"/>
              </a:rPr>
              <a:t>longin</a:t>
            </a:r>
            <a:endParaRPr lang="en-US" sz="1800" kern="1000" spc="30" dirty="0" smtClean="0">
              <a:latin typeface="+mn-lt"/>
              <a:cs typeface="Franklin Gothic Book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 err="1" smtClean="0">
                <a:latin typeface="+mn-lt"/>
                <a:cs typeface="Franklin Gothic Book"/>
              </a:rPr>
              <a:t>longout</a:t>
            </a:r>
            <a:endParaRPr lang="en-US" sz="1800" kern="1000" spc="30" dirty="0" smtClean="0">
              <a:latin typeface="+mn-lt"/>
              <a:cs typeface="Franklin Gothic Book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 err="1" smtClean="0">
                <a:latin typeface="+mn-lt"/>
                <a:cs typeface="Franklin Gothic Book"/>
              </a:rPr>
              <a:t>ai</a:t>
            </a:r>
            <a:r>
              <a:rPr lang="en-US" sz="1800" kern="1000" spc="30" dirty="0" smtClean="0">
                <a:latin typeface="+mn-lt"/>
                <a:cs typeface="Franklin Gothic Book"/>
              </a:rPr>
              <a:t> </a:t>
            </a:r>
            <a:r>
              <a:rPr lang="en-US" sz="1800" kern="1000" spc="30" dirty="0" err="1" smtClean="0">
                <a:latin typeface="+mn-lt"/>
                <a:cs typeface="Franklin Gothic Book"/>
              </a:rPr>
              <a:t>ao</a:t>
            </a:r>
            <a:endParaRPr lang="en-US" sz="1800" kern="1000" spc="30" dirty="0" smtClean="0">
              <a:latin typeface="+mn-lt"/>
              <a:cs typeface="Franklin Gothic Book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 err="1" smtClean="0">
                <a:latin typeface="+mn-lt"/>
                <a:cs typeface="Franklin Gothic Book"/>
              </a:rPr>
              <a:t>mbbi</a:t>
            </a:r>
            <a:endParaRPr lang="en-US" sz="1800" kern="1000" spc="30" dirty="0" smtClean="0">
              <a:latin typeface="+mn-lt"/>
              <a:cs typeface="Franklin Gothic Book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 err="1" smtClean="0">
                <a:latin typeface="+mn-lt"/>
                <a:cs typeface="Franklin Gothic Book"/>
              </a:rPr>
              <a:t>mbbo</a:t>
            </a:r>
            <a:endParaRPr lang="en-US" sz="1800" kern="1000" spc="30" dirty="0" smtClean="0">
              <a:latin typeface="+mn-lt"/>
              <a:cs typeface="Franklin Gothic Book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539440" y="3559337"/>
            <a:ext cx="1151149" cy="9140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 smtClean="0">
                <a:latin typeface="+mn-lt"/>
                <a:cs typeface="Franklin Gothic Book"/>
              </a:rPr>
              <a:t>bi </a:t>
            </a:r>
            <a:r>
              <a:rPr lang="en-US" sz="1800" kern="1000" spc="30" dirty="0" err="1" smtClean="0">
                <a:latin typeface="+mn-lt"/>
                <a:cs typeface="Franklin Gothic Book"/>
              </a:rPr>
              <a:t>bo</a:t>
            </a:r>
            <a:endParaRPr lang="en-US" sz="1800" kern="1000" spc="30" dirty="0" smtClean="0">
              <a:latin typeface="+mn-lt"/>
              <a:cs typeface="Franklin Gothic Book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 err="1" smtClean="0">
                <a:latin typeface="+mn-lt"/>
                <a:cs typeface="Franklin Gothic Book"/>
              </a:rPr>
              <a:t>mbbiDirect</a:t>
            </a:r>
            <a:endParaRPr lang="en-US" sz="1800" kern="1000" spc="30" dirty="0" smtClean="0">
              <a:latin typeface="+mn-lt"/>
              <a:cs typeface="Franklin Gothic Book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 err="1" smtClean="0">
                <a:latin typeface="+mn-lt"/>
                <a:cs typeface="Franklin Gothic Book"/>
              </a:rPr>
              <a:t>mbboDirect</a:t>
            </a:r>
            <a:endParaRPr lang="en-US" sz="1800" kern="1000" spc="30" dirty="0" smtClean="0">
              <a:latin typeface="+mn-lt"/>
              <a:cs typeface="Franklin Gothic Book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1187025" y="2886678"/>
            <a:ext cx="468077" cy="2894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 err="1" smtClean="0">
                <a:latin typeface="+mn-lt"/>
                <a:cs typeface="Franklin Gothic Book"/>
              </a:rPr>
              <a:t>ai</a:t>
            </a:r>
            <a:r>
              <a:rPr lang="en-US" sz="1800" kern="1000" spc="30" dirty="0" smtClean="0">
                <a:latin typeface="+mn-lt"/>
                <a:cs typeface="Franklin Gothic Book"/>
              </a:rPr>
              <a:t> </a:t>
            </a:r>
            <a:r>
              <a:rPr lang="en-US" sz="1800" kern="1000" spc="30" dirty="0" err="1" smtClean="0">
                <a:latin typeface="+mn-lt"/>
                <a:cs typeface="Franklin Gothic Book"/>
              </a:rPr>
              <a:t>ao</a:t>
            </a:r>
            <a:endParaRPr lang="en-US" sz="1800" kern="1000" spc="30" dirty="0" smtClean="0">
              <a:latin typeface="+mn-lt"/>
              <a:cs typeface="Franklin Gothic Book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1216787" y="4718701"/>
            <a:ext cx="967380" cy="12187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 smtClean="0">
                <a:latin typeface="+mn-lt"/>
                <a:cs typeface="Franklin Gothic Book"/>
              </a:rPr>
              <a:t>waveform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 err="1" smtClean="0">
                <a:latin typeface="+mn-lt"/>
                <a:cs typeface="Franklin Gothic Book"/>
              </a:rPr>
              <a:t>aai</a:t>
            </a:r>
            <a:r>
              <a:rPr lang="en-US" sz="1800" kern="1000" spc="30" dirty="0" smtClean="0">
                <a:latin typeface="+mn-lt"/>
                <a:cs typeface="Franklin Gothic Book"/>
              </a:rPr>
              <a:t> </a:t>
            </a:r>
            <a:r>
              <a:rPr lang="en-US" sz="1800" kern="1000" spc="30" dirty="0" err="1" smtClean="0">
                <a:latin typeface="+mn-lt"/>
                <a:cs typeface="Franklin Gothic Book"/>
              </a:rPr>
              <a:t>aao</a:t>
            </a:r>
            <a:endParaRPr lang="en-US" sz="1800" kern="1000" spc="30" dirty="0" smtClean="0">
              <a:latin typeface="+mn-lt"/>
              <a:cs typeface="Franklin Gothic Book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 err="1" smtClean="0">
                <a:latin typeface="+mn-lt"/>
                <a:cs typeface="Franklin Gothic Book"/>
              </a:rPr>
              <a:t>stringin</a:t>
            </a:r>
            <a:endParaRPr lang="en-US" sz="1800" kern="1000" spc="30" dirty="0" smtClean="0">
              <a:latin typeface="+mn-lt"/>
              <a:cs typeface="Franklin Gothic Book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 err="1" smtClean="0">
                <a:latin typeface="+mn-lt"/>
                <a:cs typeface="Franklin Gothic Book"/>
              </a:rPr>
              <a:t>stringout</a:t>
            </a:r>
            <a:endParaRPr lang="en-US" sz="1800" kern="1000" spc="30" dirty="0" smtClean="0">
              <a:latin typeface="+mn-lt"/>
              <a:cs typeface="Franklin Gothic Book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5670258" y="1427792"/>
            <a:ext cx="32144" cy="419195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5633879" y="1216843"/>
            <a:ext cx="1045223" cy="22512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400" kern="1000" spc="30" dirty="0" smtClean="0">
                <a:latin typeface="+mn-lt"/>
                <a:cs typeface="Franklin Gothic Book"/>
              </a:rPr>
              <a:t>offset 0x0000</a:t>
            </a:r>
            <a:endParaRPr lang="en-US" sz="1400" kern="1000" spc="30" dirty="0" smtClean="0">
              <a:latin typeface="+mn-lt"/>
              <a:cs typeface="Franklin Gothic Book"/>
            </a:endParaRPr>
          </a:p>
        </p:txBody>
      </p:sp>
      <p:sp>
        <p:nvSpPr>
          <p:cNvPr id="173" name="Oval 172"/>
          <p:cNvSpPr/>
          <p:nvPr/>
        </p:nvSpPr>
        <p:spPr bwMode="auto">
          <a:xfrm>
            <a:off x="3289744" y="811141"/>
            <a:ext cx="2524939" cy="4850170"/>
          </a:xfrm>
          <a:prstGeom prst="ellipse">
            <a:avLst/>
          </a:prstGeom>
          <a:solidFill>
            <a:schemeClr val="accent5">
              <a:lumMod val="20000"/>
              <a:lumOff val="80000"/>
              <a:alpha val="56078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i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regDev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56" name="Straight Arrow Connector 55"/>
          <p:cNvCxnSpPr>
            <a:stCxn id="48" idx="3"/>
            <a:endCxn id="80" idx="1"/>
          </p:cNvCxnSpPr>
          <p:nvPr/>
        </p:nvCxnSpPr>
        <p:spPr bwMode="auto">
          <a:xfrm>
            <a:off x="3740808" y="1398973"/>
            <a:ext cx="1858144" cy="57639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>
            <a:endCxn id="92" idx="1"/>
          </p:cNvCxnSpPr>
          <p:nvPr/>
        </p:nvCxnSpPr>
        <p:spPr bwMode="auto">
          <a:xfrm flipV="1">
            <a:off x="3694456" y="1901187"/>
            <a:ext cx="2366390" cy="129294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>
            <a:stCxn id="95" idx="3"/>
            <a:endCxn id="97" idx="1"/>
          </p:cNvCxnSpPr>
          <p:nvPr/>
        </p:nvCxnSpPr>
        <p:spPr bwMode="auto">
          <a:xfrm flipV="1">
            <a:off x="3442833" y="3233857"/>
            <a:ext cx="2766703" cy="782528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7" name="Straight Arrow Connector 116"/>
          <p:cNvCxnSpPr>
            <a:stCxn id="115" idx="3"/>
          </p:cNvCxnSpPr>
          <p:nvPr/>
        </p:nvCxnSpPr>
        <p:spPr bwMode="auto">
          <a:xfrm flipV="1">
            <a:off x="3469485" y="2344610"/>
            <a:ext cx="2231582" cy="718602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0" name="Straight Arrow Connector 129"/>
          <p:cNvCxnSpPr>
            <a:stCxn id="129" idx="3"/>
          </p:cNvCxnSpPr>
          <p:nvPr/>
        </p:nvCxnSpPr>
        <p:spPr bwMode="auto">
          <a:xfrm flipV="1">
            <a:off x="3926523" y="3679488"/>
            <a:ext cx="1743735" cy="1620906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Rectangle 58"/>
          <p:cNvSpPr/>
          <p:nvPr/>
        </p:nvSpPr>
        <p:spPr bwMode="auto">
          <a:xfrm>
            <a:off x="6441887" y="3033134"/>
            <a:ext cx="235555" cy="4001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6715236" y="3033134"/>
            <a:ext cx="54470" cy="4001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6805870" y="3033825"/>
            <a:ext cx="54470" cy="4001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6893472" y="3033134"/>
            <a:ext cx="235555" cy="4001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7161258" y="3030111"/>
            <a:ext cx="106148" cy="4001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422802" y="1950916"/>
            <a:ext cx="1175322" cy="6093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 smtClean="0">
                <a:latin typeface="+mn-lt"/>
                <a:cs typeface="Franklin Gothic Book"/>
              </a:rPr>
              <a:t>1*n bytes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 smtClean="0">
                <a:latin typeface="+mn-lt"/>
                <a:cs typeface="Franklin Gothic Book"/>
              </a:rPr>
              <a:t>(n = 1,2,4,8)</a:t>
            </a:r>
            <a:endParaRPr lang="en-US" sz="1800" kern="1000" spc="30" dirty="0" smtClean="0">
              <a:latin typeface="+mn-lt"/>
              <a:cs typeface="Franklin Gothic Book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412086" y="3084202"/>
            <a:ext cx="1505861" cy="3046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 smtClean="0">
                <a:latin typeface="+mn-lt"/>
                <a:cs typeface="Franklin Gothic Book"/>
              </a:rPr>
              <a:t>masked n bytes</a:t>
            </a:r>
            <a:endParaRPr lang="en-US" sz="1800" kern="1000" spc="30" dirty="0" smtClean="0">
              <a:latin typeface="+mn-lt"/>
              <a:cs typeface="Franklin Gothic Book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422802" y="3899516"/>
            <a:ext cx="1014765" cy="3046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 smtClean="0">
                <a:latin typeface="+mn-lt"/>
                <a:cs typeface="Franklin Gothic Book"/>
              </a:rPr>
              <a:t>m*</a:t>
            </a:r>
            <a:r>
              <a:rPr lang="en-US" sz="1800" kern="1000" spc="30" dirty="0" smtClean="0">
                <a:latin typeface="+mn-lt"/>
                <a:cs typeface="Franklin Gothic Book"/>
              </a:rPr>
              <a:t>n bytes</a:t>
            </a:r>
            <a:endParaRPr lang="en-US" sz="1800" kern="1000" spc="30" dirty="0" smtClean="0">
              <a:latin typeface="+mn-lt"/>
              <a:cs typeface="Franklin Gothic Book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9192329" y="1196690"/>
            <a:ext cx="1311193" cy="13849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kern="1000" spc="30" dirty="0" smtClean="0">
                <a:latin typeface="+mn-lt"/>
                <a:cs typeface="Franklin Gothic Book"/>
              </a:rPr>
              <a:t>int8, </a:t>
            </a:r>
            <a:r>
              <a:rPr lang="en-US" sz="1800" kern="1000" spc="30" dirty="0" smtClean="0">
                <a:latin typeface="+mn-lt"/>
                <a:cs typeface="Franklin Gothic Book"/>
              </a:rPr>
              <a:t>uint8,</a:t>
            </a:r>
          </a:p>
          <a:p>
            <a:pPr>
              <a:spcBef>
                <a:spcPts val="0"/>
              </a:spcBef>
            </a:pPr>
            <a:r>
              <a:rPr lang="en-US" sz="1800" kern="1000" spc="30" dirty="0" smtClean="0">
                <a:latin typeface="+mn-lt"/>
                <a:cs typeface="Franklin Gothic Book"/>
              </a:rPr>
              <a:t>int16, </a:t>
            </a:r>
            <a:r>
              <a:rPr lang="en-US" sz="1800" kern="1000" spc="30" dirty="0" smtClean="0">
                <a:latin typeface="+mn-lt"/>
                <a:cs typeface="Franklin Gothic Book"/>
              </a:rPr>
              <a:t>uint16,</a:t>
            </a:r>
          </a:p>
          <a:p>
            <a:pPr>
              <a:spcBef>
                <a:spcPts val="0"/>
              </a:spcBef>
            </a:pPr>
            <a:r>
              <a:rPr lang="en-US" sz="1800" kern="1000" spc="30" dirty="0" smtClean="0">
                <a:latin typeface="+mn-lt"/>
                <a:cs typeface="Franklin Gothic Book"/>
              </a:rPr>
              <a:t>int32, </a:t>
            </a:r>
            <a:r>
              <a:rPr lang="en-US" sz="1800" kern="1000" spc="30" dirty="0" smtClean="0">
                <a:latin typeface="+mn-lt"/>
                <a:cs typeface="Franklin Gothic Book"/>
              </a:rPr>
              <a:t>uint32,</a:t>
            </a:r>
          </a:p>
          <a:p>
            <a:pPr>
              <a:spcBef>
                <a:spcPts val="0"/>
              </a:spcBef>
            </a:pPr>
            <a:r>
              <a:rPr lang="en-US" sz="1800" kern="1000" spc="30" dirty="0" smtClean="0">
                <a:latin typeface="+mn-lt"/>
                <a:cs typeface="Franklin Gothic Book"/>
              </a:rPr>
              <a:t>float,</a:t>
            </a:r>
          </a:p>
          <a:p>
            <a:pPr>
              <a:spcBef>
                <a:spcPts val="0"/>
              </a:spcBef>
            </a:pPr>
            <a:r>
              <a:rPr lang="en-US" sz="1800" kern="1000" spc="30" dirty="0" smtClean="0">
                <a:latin typeface="+mn-lt"/>
                <a:cs typeface="Franklin Gothic Book"/>
              </a:rPr>
              <a:t>double</a:t>
            </a:r>
            <a:endParaRPr lang="en-US" sz="1800" kern="1000" spc="30" dirty="0" smtClean="0">
              <a:latin typeface="+mn-lt"/>
              <a:cs typeface="Franklin Gothic Book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9192329" y="2970410"/>
            <a:ext cx="1375313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kern="1000" spc="30" dirty="0" smtClean="0">
                <a:latin typeface="+mn-lt"/>
                <a:cs typeface="Franklin Gothic Book"/>
              </a:rPr>
              <a:t>masked </a:t>
            </a:r>
            <a:r>
              <a:rPr lang="en-US" sz="1800" kern="1000" spc="30" dirty="0" smtClean="0">
                <a:latin typeface="+mn-lt"/>
                <a:cs typeface="Franklin Gothic Book"/>
              </a:rPr>
              <a:t>uint8,</a:t>
            </a:r>
            <a:endParaRPr lang="en-US" sz="1800" kern="1000" spc="30" dirty="0">
              <a:latin typeface="+mn-lt"/>
              <a:cs typeface="Franklin Gothic Book"/>
            </a:endParaRPr>
          </a:p>
          <a:p>
            <a:pPr>
              <a:spcBef>
                <a:spcPts val="0"/>
              </a:spcBef>
            </a:pPr>
            <a:r>
              <a:rPr lang="en-US" sz="1800" kern="1000" spc="30" dirty="0" smtClean="0">
                <a:latin typeface="+mn-lt"/>
                <a:cs typeface="Franklin Gothic Book"/>
              </a:rPr>
              <a:t>uint16,</a:t>
            </a:r>
            <a:r>
              <a:rPr lang="en-US" sz="1800" kern="1000" spc="30" dirty="0" smtClean="0">
                <a:latin typeface="+mn-lt"/>
                <a:cs typeface="Franklin Gothic Book"/>
              </a:rPr>
              <a:t> </a:t>
            </a:r>
            <a:r>
              <a:rPr lang="en-US" sz="1800" kern="1000" spc="30" dirty="0" smtClean="0">
                <a:latin typeface="+mn-lt"/>
                <a:cs typeface="Franklin Gothic Book"/>
              </a:rPr>
              <a:t>uint32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9192329" y="3927307"/>
            <a:ext cx="1367939" cy="16619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kern="1000" spc="30" dirty="0" smtClean="0">
                <a:latin typeface="+mn-lt"/>
                <a:cs typeface="Franklin Gothic Book"/>
              </a:rPr>
              <a:t>array of</a:t>
            </a:r>
          </a:p>
          <a:p>
            <a:pPr>
              <a:spcBef>
                <a:spcPts val="0"/>
              </a:spcBef>
            </a:pPr>
            <a:r>
              <a:rPr lang="en-US" sz="1800" kern="1000" spc="30" dirty="0">
                <a:latin typeface="+mn-lt"/>
                <a:cs typeface="Franklin Gothic Book"/>
              </a:rPr>
              <a:t> </a:t>
            </a:r>
            <a:r>
              <a:rPr lang="en-US" sz="1800" kern="1000" spc="30" dirty="0" smtClean="0">
                <a:latin typeface="+mn-lt"/>
                <a:cs typeface="Franklin Gothic Book"/>
              </a:rPr>
              <a:t>int8, </a:t>
            </a:r>
            <a:r>
              <a:rPr lang="en-US" sz="1800" kern="1000" spc="30" dirty="0" smtClean="0">
                <a:latin typeface="+mn-lt"/>
                <a:cs typeface="Franklin Gothic Book"/>
              </a:rPr>
              <a:t>uint8,</a:t>
            </a:r>
          </a:p>
          <a:p>
            <a:pPr>
              <a:spcBef>
                <a:spcPts val="0"/>
              </a:spcBef>
            </a:pPr>
            <a:r>
              <a:rPr lang="en-US" sz="1800" kern="1000" spc="30" dirty="0" smtClean="0">
                <a:latin typeface="+mn-lt"/>
                <a:cs typeface="Franklin Gothic Book"/>
              </a:rPr>
              <a:t> int16, </a:t>
            </a:r>
            <a:r>
              <a:rPr lang="en-US" sz="1800" kern="1000" spc="30" dirty="0" smtClean="0">
                <a:latin typeface="+mn-lt"/>
                <a:cs typeface="Franklin Gothic Book"/>
              </a:rPr>
              <a:t>uint16,</a:t>
            </a:r>
          </a:p>
          <a:p>
            <a:pPr>
              <a:spcBef>
                <a:spcPts val="0"/>
              </a:spcBef>
            </a:pPr>
            <a:r>
              <a:rPr lang="en-US" sz="1800" kern="1000" spc="30" dirty="0" smtClean="0">
                <a:latin typeface="+mn-lt"/>
                <a:cs typeface="Franklin Gothic Book"/>
              </a:rPr>
              <a:t> int32, </a:t>
            </a:r>
            <a:r>
              <a:rPr lang="en-US" sz="1800" kern="1000" spc="30" dirty="0" smtClean="0">
                <a:latin typeface="+mn-lt"/>
                <a:cs typeface="Franklin Gothic Book"/>
              </a:rPr>
              <a:t>uint32,</a:t>
            </a:r>
          </a:p>
          <a:p>
            <a:pPr>
              <a:spcBef>
                <a:spcPts val="0"/>
              </a:spcBef>
            </a:pPr>
            <a:r>
              <a:rPr lang="en-US" sz="1800" kern="1000" spc="30" dirty="0" smtClean="0">
                <a:latin typeface="+mn-lt"/>
                <a:cs typeface="Franklin Gothic Book"/>
              </a:rPr>
              <a:t> float,</a:t>
            </a:r>
          </a:p>
          <a:p>
            <a:pPr>
              <a:spcBef>
                <a:spcPts val="0"/>
              </a:spcBef>
            </a:pPr>
            <a:r>
              <a:rPr lang="en-US" sz="1800" kern="1000" spc="30" dirty="0" smtClean="0">
                <a:latin typeface="+mn-lt"/>
                <a:cs typeface="Franklin Gothic Book"/>
              </a:rPr>
              <a:t> double</a:t>
            </a:r>
            <a:endParaRPr lang="en-US" sz="1800" kern="1000" spc="30" dirty="0" smtClean="0">
              <a:latin typeface="+mn-lt"/>
              <a:cs typeface="Franklin Gothic Book"/>
            </a:endParaRPr>
          </a:p>
        </p:txBody>
      </p:sp>
      <p:sp>
        <p:nvSpPr>
          <p:cNvPr id="18" name="Multiply 17"/>
          <p:cNvSpPr/>
          <p:nvPr/>
        </p:nvSpPr>
        <p:spPr bwMode="auto">
          <a:xfrm>
            <a:off x="9036620" y="-675569"/>
            <a:ext cx="1891379" cy="8065120"/>
          </a:xfrm>
          <a:prstGeom prst="mathMultiply">
            <a:avLst>
              <a:gd name="adj1" fmla="val 9641"/>
            </a:avLst>
          </a:prstGeom>
          <a:solidFill>
            <a:srgbClr val="FF0000">
              <a:alpha val="7803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79302" y="5733320"/>
            <a:ext cx="5641288" cy="5146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3200" b="1" i="1" kern="1000" spc="30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Franklin Gothic Book"/>
              </a:rPr>
              <a:t>Make the driver interface simple</a:t>
            </a:r>
            <a:endParaRPr lang="en-US" sz="3200" b="1" i="1" kern="1000" spc="30" dirty="0" smtClean="0">
              <a:solidFill>
                <a:schemeClr val="accent6">
                  <a:lumMod val="50000"/>
                </a:schemeClr>
              </a:solidFill>
              <a:latin typeface="+mn-lt"/>
              <a:cs typeface="Franklin Gothic Book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2035254" y="1183322"/>
            <a:ext cx="1705554" cy="4445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+mn-lt"/>
              </a:rPr>
              <a:t>record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05624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0.00393 L -0.19687 0.00393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0.00486 L -0.20035 -0.00486 " pathEditMode="relative" rAng="0" ptsTypes="AA">
                                      <p:cBhvr>
                                        <p:cTn id="8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0486 L -0.2 -0.00486 " pathEditMode="relative" rAng="0" ptsTypes="AA">
                                      <p:cBhvr>
                                        <p:cTn id="9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6E-6 L -0.20573 0.00023 " pathEditMode="relative" rAng="0" ptsTypes="AA">
                                      <p:cBhvr>
                                        <p:cTn id="100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"/>
                            </p:stCondLst>
                            <p:childTnLst>
                              <p:par>
                                <p:cTn id="102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1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1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7" grpId="0" animBg="1"/>
      <p:bldP spid="106" grpId="0" animBg="1"/>
      <p:bldP spid="108" grpId="0" animBg="1"/>
      <p:bldP spid="109" grpId="0" animBg="1"/>
      <p:bldP spid="110" grpId="0" animBg="1"/>
      <p:bldP spid="111" grpId="0" animBg="1"/>
      <p:bldP spid="120" grpId="0" animBg="1"/>
      <p:bldP spid="125" grpId="0" animBg="1"/>
      <p:bldP spid="126" grpId="0" animBg="1"/>
      <p:bldP spid="128" grpId="0" animBg="1"/>
      <p:bldP spid="48" grpId="0" animBg="1"/>
      <p:bldP spid="95" grpId="0" animBg="1"/>
      <p:bldP spid="115" grpId="0" animBg="1"/>
      <p:bldP spid="129" grpId="0" animBg="1"/>
      <p:bldP spid="186" grpId="0" animBg="1"/>
      <p:bldP spid="149" grpId="0"/>
      <p:bldP spid="151" grpId="0"/>
      <p:bldP spid="156" grpId="0"/>
      <p:bldP spid="158" grpId="0"/>
      <p:bldP spid="173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70" grpId="0"/>
      <p:bldP spid="73" grpId="0"/>
      <p:bldP spid="74" grpId="0"/>
      <p:bldP spid="87" grpId="0"/>
      <p:bldP spid="87" grpId="1"/>
      <p:bldP spid="88" grpId="0"/>
      <p:bldP spid="88" grpId="1"/>
      <p:bldP spid="91" grpId="0"/>
      <p:bldP spid="91" grpId="1"/>
      <p:bldP spid="18" grpId="0" animBg="1"/>
      <p:bldP spid="18" grpId="1" animBg="1"/>
      <p:bldP spid="19" grpId="0"/>
      <p:bldP spid="9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 bwMode="auto">
          <a:xfrm>
            <a:off x="2339690" y="2924930"/>
            <a:ext cx="4921112" cy="3456479"/>
          </a:xfrm>
          <a:prstGeom prst="ellipse">
            <a:avLst/>
          </a:prstGeom>
          <a:solidFill>
            <a:schemeClr val="accent5">
              <a:lumMod val="20000"/>
              <a:lumOff val="80000"/>
              <a:alpha val="56078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8000" tIns="360000" rIns="9144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i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regDev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	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3015693" y="4588200"/>
            <a:ext cx="1052238" cy="11655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Times" charset="0"/>
              </a:rPr>
              <a:t>array scaler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/>
              <a:t>D</a:t>
            </a:r>
            <a:r>
              <a:rPr lang="en-US" sz="2400" dirty="0" smtClean="0"/>
              <a:t>evice </a:t>
            </a:r>
            <a:r>
              <a:rPr lang="en-US" sz="2400" dirty="0" smtClean="0"/>
              <a:t>support for all standard EPICS records</a:t>
            </a:r>
          </a:p>
          <a:p>
            <a:r>
              <a:rPr lang="en-US" sz="2400" dirty="0" smtClean="0"/>
              <a:t>A </a:t>
            </a:r>
            <a:r>
              <a:rPr lang="en-US" sz="2400" i="1" dirty="0" smtClean="0"/>
              <a:t>simple</a:t>
            </a:r>
            <a:r>
              <a:rPr lang="en-US" sz="2400" dirty="0" smtClean="0"/>
              <a:t> interface to register map drivers</a:t>
            </a:r>
            <a:endParaRPr lang="en-US" sz="2400" dirty="0" smtClean="0"/>
          </a:p>
          <a:p>
            <a:r>
              <a:rPr lang="en-US" sz="2400" dirty="0" smtClean="0"/>
              <a:t>Optionally with asynchronous read/write</a:t>
            </a:r>
            <a:r>
              <a:rPr lang="en-US" sz="2400" dirty="0" smtClean="0"/>
              <a:t>, I/O </a:t>
            </a:r>
            <a:r>
              <a:rPr lang="en-US" sz="2400" dirty="0" err="1" smtClean="0"/>
              <a:t>intr</a:t>
            </a:r>
            <a:r>
              <a:rPr lang="en-US" sz="2400" dirty="0" smtClean="0"/>
              <a:t>, DMA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opy utility with mask and byte swap support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/>
              <a:t>included in </a:t>
            </a:r>
            <a:r>
              <a:rPr lang="en-US" i="1" dirty="0" err="1" smtClean="0"/>
              <a:t>regDev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3</a:t>
            </a:fld>
            <a:endParaRPr lang="de-DE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71500" y="3356991"/>
            <a:ext cx="1705554" cy="4445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err="1" smtClean="0">
                <a:latin typeface="Times" charset="0"/>
              </a:rPr>
              <a:t>ai</a:t>
            </a:r>
            <a:r>
              <a:rPr lang="en-US" sz="2400" dirty="0" smtClean="0">
                <a:latin typeface="Times" charset="0"/>
              </a:rPr>
              <a:t> record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71500" y="3861060"/>
            <a:ext cx="1705554" cy="4445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err="1" smtClean="0">
                <a:latin typeface="Times" charset="0"/>
              </a:rPr>
              <a:t>ao</a:t>
            </a:r>
            <a:r>
              <a:rPr lang="en-US" sz="2400" dirty="0" smtClean="0">
                <a:latin typeface="Times" charset="0"/>
              </a:rPr>
              <a:t> record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71500" y="4727731"/>
            <a:ext cx="1705554" cy="4445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err="1" smtClean="0">
                <a:latin typeface="Times" charset="0"/>
              </a:rPr>
              <a:t>aai</a:t>
            </a:r>
            <a:r>
              <a:rPr lang="en-US" sz="2400" dirty="0" smtClean="0">
                <a:latin typeface="Times" charset="0"/>
              </a:rPr>
              <a:t> </a:t>
            </a:r>
            <a:r>
              <a:rPr lang="en-US" sz="2400" dirty="0" smtClean="0">
                <a:latin typeface="Times" charset="0"/>
              </a:rPr>
              <a:t>record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1616400" y="4256960"/>
            <a:ext cx="362600" cy="57894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600" kern="1000" spc="30" dirty="0" smtClean="0">
                <a:latin typeface="+mn-lt"/>
                <a:cs typeface="Franklin Gothic Book"/>
              </a:rPr>
              <a:t>···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4572000" y="3991574"/>
            <a:ext cx="2557115" cy="7205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572000" y="4448084"/>
            <a:ext cx="2557115" cy="0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Circular Arrow 14"/>
          <p:cNvSpPr/>
          <p:nvPr/>
        </p:nvSpPr>
        <p:spPr bwMode="auto">
          <a:xfrm>
            <a:off x="3203810" y="3161749"/>
            <a:ext cx="1368190" cy="921598"/>
          </a:xfrm>
          <a:prstGeom prst="circularArrow">
            <a:avLst>
              <a:gd name="adj1" fmla="val 7228"/>
              <a:gd name="adj2" fmla="val 2108601"/>
              <a:gd name="adj3" fmla="val 12583588"/>
              <a:gd name="adj4" fmla="val 15681194"/>
              <a:gd name="adj5" fmla="val 11447"/>
            </a:avLst>
          </a:prstGeom>
          <a:solidFill>
            <a:schemeClr val="accent1"/>
          </a:solidFill>
          <a:ln w="952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i="1" dirty="0">
                <a:latin typeface="+mn-lt"/>
              </a:rPr>
              <a:t>u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pdater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36120" y="3573020"/>
            <a:ext cx="1604927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readArray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()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27980" y="4034685"/>
            <a:ext cx="27442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+mn-lt"/>
              </a:rPr>
              <a:t>writeMaskedArray</a:t>
            </a: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()</a:t>
            </a:r>
            <a:endParaRPr lang="en-US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6" name="Pentagon 25"/>
          <p:cNvSpPr/>
          <p:nvPr/>
        </p:nvSpPr>
        <p:spPr bwMode="auto">
          <a:xfrm>
            <a:off x="2677054" y="3356990"/>
            <a:ext cx="526756" cy="44457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7" name="Pentagon 26"/>
          <p:cNvSpPr/>
          <p:nvPr/>
        </p:nvSpPr>
        <p:spPr bwMode="auto">
          <a:xfrm>
            <a:off x="2677054" y="3861060"/>
            <a:ext cx="526756" cy="44457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9" name="Pentagon 28"/>
          <p:cNvSpPr/>
          <p:nvPr/>
        </p:nvSpPr>
        <p:spPr bwMode="auto">
          <a:xfrm>
            <a:off x="2677054" y="4727731"/>
            <a:ext cx="531032" cy="44457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971500" y="5219286"/>
            <a:ext cx="1705554" cy="4445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err="1" smtClean="0">
                <a:latin typeface="Times" charset="0"/>
              </a:rPr>
              <a:t>aao</a:t>
            </a:r>
            <a:r>
              <a:rPr lang="en-US" sz="2400" dirty="0" smtClean="0">
                <a:latin typeface="Times" charset="0"/>
              </a:rPr>
              <a:t> </a:t>
            </a:r>
            <a:r>
              <a:rPr lang="en-US" sz="2400" dirty="0" smtClean="0">
                <a:latin typeface="Times" charset="0"/>
              </a:rPr>
              <a:t>record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4" name="Pentagon 23"/>
          <p:cNvSpPr/>
          <p:nvPr/>
        </p:nvSpPr>
        <p:spPr bwMode="auto">
          <a:xfrm>
            <a:off x="2677054" y="5219286"/>
            <a:ext cx="531032" cy="44457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3" name="Rectangle 32"/>
          <p:cNvSpPr/>
          <p:nvPr/>
        </p:nvSpPr>
        <p:spPr>
          <a:xfrm rot="16200000">
            <a:off x="1921565" y="4313206"/>
            <a:ext cx="1849701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8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Device Supports</a:t>
            </a:r>
            <a:endParaRPr lang="en-US" sz="1800" b="1" i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7129115" y="3068949"/>
            <a:ext cx="1259415" cy="310385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+mn-lt"/>
              </a:rPr>
              <a:t>low level driver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4572000" y="5353929"/>
            <a:ext cx="2557115" cy="0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chemeClr val="accent5">
                <a:lumMod val="75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32" name="Rectangle 31"/>
          <p:cNvSpPr/>
          <p:nvPr/>
        </p:nvSpPr>
        <p:spPr>
          <a:xfrm>
            <a:off x="5517880" y="4941210"/>
            <a:ext cx="1574470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dmaAlloc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()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9" name="Arc 18"/>
          <p:cNvSpPr/>
          <p:nvPr/>
        </p:nvSpPr>
        <p:spPr bwMode="auto">
          <a:xfrm>
            <a:off x="4499990" y="5589300"/>
            <a:ext cx="2760812" cy="504070"/>
          </a:xfrm>
          <a:prstGeom prst="arc">
            <a:avLst>
              <a:gd name="adj1" fmla="val 302028"/>
              <a:gd name="adj2" fmla="val 10616043"/>
            </a:avLst>
          </a:prstGeom>
          <a:noFill/>
          <a:ln w="38100" cap="flat" cmpd="sng" algn="ctr">
            <a:solidFill>
              <a:schemeClr val="accent5">
                <a:lumMod val="75000"/>
              </a:schemeClr>
            </a:solidFill>
            <a:prstDash val="sys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>I/O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>Intr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+mn-lt"/>
            </a:endParaRPr>
          </a:p>
        </p:txBody>
      </p:sp>
      <p:sp>
        <p:nvSpPr>
          <p:cNvPr id="36" name="Arc 35"/>
          <p:cNvSpPr/>
          <p:nvPr/>
        </p:nvSpPr>
        <p:spPr bwMode="auto">
          <a:xfrm>
            <a:off x="4499990" y="3140960"/>
            <a:ext cx="2760812" cy="504070"/>
          </a:xfrm>
          <a:prstGeom prst="arc">
            <a:avLst>
              <a:gd name="adj1" fmla="val 11033797"/>
              <a:gd name="adj2" fmla="val 21296400"/>
            </a:avLst>
          </a:prstGeom>
          <a:noFill/>
          <a:ln w="38100" cap="flat" cmpd="sng" algn="ctr">
            <a:solidFill>
              <a:schemeClr val="accent5">
                <a:lumMod val="75000"/>
              </a:schemeClr>
            </a:solidFill>
            <a:prstDash val="sysDash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>async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n-lt"/>
              </a:rPr>
              <a:t> completion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56463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5" grpId="0" animBg="1"/>
      <p:bldP spid="18" grpId="0"/>
      <p:bldP spid="20" grpId="0"/>
      <p:bldP spid="26" grpId="0" animBg="1"/>
      <p:bldP spid="27" grpId="0" animBg="1"/>
      <p:bldP spid="29" grpId="0" animBg="1"/>
      <p:bldP spid="24" grpId="0" animBg="1"/>
      <p:bldP spid="33" grpId="0"/>
      <p:bldP spid="10" grpId="0" animBg="1"/>
      <p:bldP spid="32" grpId="0"/>
      <p:bldP spid="19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1979640" y="3124434"/>
            <a:ext cx="3312460" cy="1744766"/>
            <a:chOff x="1979640" y="3124434"/>
            <a:chExt cx="3312460" cy="1744766"/>
          </a:xfrm>
        </p:grpSpPr>
        <p:sp>
          <p:nvSpPr>
            <p:cNvPr id="38" name="Oval 37"/>
            <p:cNvSpPr/>
            <p:nvPr/>
          </p:nvSpPr>
          <p:spPr bwMode="auto">
            <a:xfrm>
              <a:off x="1979640" y="3124434"/>
              <a:ext cx="3312460" cy="167275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34" name="Arc 33"/>
            <p:cNvSpPr/>
            <p:nvPr/>
          </p:nvSpPr>
          <p:spPr bwMode="auto">
            <a:xfrm>
              <a:off x="2573826" y="4365130"/>
              <a:ext cx="2304320" cy="504070"/>
            </a:xfrm>
            <a:prstGeom prst="arc">
              <a:avLst>
                <a:gd name="adj1" fmla="val 11122815"/>
                <a:gd name="adj2" fmla="val 21287787"/>
              </a:avLst>
            </a:prstGeom>
            <a:noFill/>
            <a:ln w="381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72000" tIns="45720" rIns="72000" bIns="21600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+mn-lt"/>
                </a:rPr>
                <a:t>read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</a:endParaRPr>
            </a:p>
          </p:txBody>
        </p:sp>
        <p:sp>
          <p:nvSpPr>
            <p:cNvPr id="35" name="Circular Arrow 34"/>
            <p:cNvSpPr/>
            <p:nvPr/>
          </p:nvSpPr>
          <p:spPr bwMode="auto">
            <a:xfrm>
              <a:off x="2051650" y="3515542"/>
              <a:ext cx="1368190" cy="921598"/>
            </a:xfrm>
            <a:prstGeom prst="circularArrow">
              <a:avLst>
                <a:gd name="adj1" fmla="val 7228"/>
                <a:gd name="adj2" fmla="val 2108601"/>
                <a:gd name="adj3" fmla="val 12583588"/>
                <a:gd name="adj4" fmla="val 15681194"/>
                <a:gd name="adj5" fmla="val 11447"/>
              </a:avLst>
            </a:prstGeom>
            <a:solidFill>
              <a:schemeClr val="accent1"/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i="1" dirty="0">
                  <a:latin typeface="+mn-lt"/>
                </a:rPr>
                <a:t>u</a:t>
              </a: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pdater</a:t>
              </a:r>
              <a:endPara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 smtClean="0"/>
              <a:t>Synchronize output records with device set values</a:t>
            </a:r>
          </a:p>
          <a:p>
            <a:r>
              <a:rPr lang="en-US" sz="2400" dirty="0" smtClean="0"/>
              <a:t>A feature really missing in EPICS base</a:t>
            </a:r>
          </a:p>
          <a:p>
            <a:r>
              <a:rPr lang="en-US" sz="2400" dirty="0" smtClean="0"/>
              <a:t>Read back and update output records periodically</a:t>
            </a:r>
            <a:br>
              <a:rPr lang="en-US" sz="2400" dirty="0" smtClean="0"/>
            </a:br>
            <a:r>
              <a:rPr lang="en-US" sz="2400" dirty="0" smtClean="0"/>
              <a:t>(Do not write to device again)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Feature: Periodic Updater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4</a:t>
            </a:fld>
            <a:endParaRPr lang="de-DE" dirty="0"/>
          </a:p>
        </p:txBody>
      </p:sp>
      <p:sp>
        <p:nvSpPr>
          <p:cNvPr id="5" name="Flowchart: Process 4"/>
          <p:cNvSpPr/>
          <p:nvPr/>
        </p:nvSpPr>
        <p:spPr bwMode="auto">
          <a:xfrm>
            <a:off x="4788030" y="4509150"/>
            <a:ext cx="1705554" cy="444575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+mn-lt"/>
              </a:rPr>
              <a:t>set value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71500" y="4509150"/>
            <a:ext cx="1705554" cy="4445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+mn-lt"/>
              </a:rPr>
              <a:t>out record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12" name="Straight Arrow Connector 11"/>
          <p:cNvCxnSpPr>
            <a:stCxn id="7" idx="3"/>
            <a:endCxn id="5" idx="1"/>
          </p:cNvCxnSpPr>
          <p:nvPr/>
        </p:nvCxnSpPr>
        <p:spPr bwMode="auto">
          <a:xfrm>
            <a:off x="2677054" y="4731438"/>
            <a:ext cx="2110976" cy="0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Flowchart: Process 14"/>
          <p:cNvSpPr/>
          <p:nvPr/>
        </p:nvSpPr>
        <p:spPr bwMode="auto">
          <a:xfrm>
            <a:off x="4788030" y="5504775"/>
            <a:ext cx="1705554" cy="444575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read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value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971500" y="5504775"/>
            <a:ext cx="1705554" cy="4445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+mn-lt"/>
              </a:rPr>
              <a:t>in record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17" name="Straight Arrow Connector 16"/>
          <p:cNvCxnSpPr>
            <a:stCxn id="16" idx="3"/>
            <a:endCxn id="15" idx="1"/>
          </p:cNvCxnSpPr>
          <p:nvPr/>
        </p:nvCxnSpPr>
        <p:spPr bwMode="auto">
          <a:xfrm>
            <a:off x="2677054" y="5727063"/>
            <a:ext cx="2110976" cy="0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endCxn id="5" idx="3"/>
          </p:cNvCxnSpPr>
          <p:nvPr/>
        </p:nvCxnSpPr>
        <p:spPr bwMode="auto">
          <a:xfrm flipH="1">
            <a:off x="6493584" y="4731438"/>
            <a:ext cx="849713" cy="0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Rectangle 28"/>
          <p:cNvSpPr/>
          <p:nvPr/>
        </p:nvSpPr>
        <p:spPr>
          <a:xfrm>
            <a:off x="3316634" y="5343665"/>
            <a:ext cx="751296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read</a:t>
            </a:r>
            <a:endParaRPr lang="en-US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304583" y="4335525"/>
            <a:ext cx="835357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write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551187" y="4335525"/>
            <a:ext cx="835357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write</a:t>
            </a:r>
            <a:endParaRPr lang="en-US" sz="2400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-4144010" y="3086248"/>
            <a:ext cx="3845246" cy="1861219"/>
            <a:chOff x="-4144010" y="3086248"/>
            <a:chExt cx="3845246" cy="1861219"/>
          </a:xfrm>
        </p:grpSpPr>
        <p:sp>
          <p:nvSpPr>
            <p:cNvPr id="59" name="Rectangle 58"/>
            <p:cNvSpPr/>
            <p:nvPr/>
          </p:nvSpPr>
          <p:spPr bwMode="auto">
            <a:xfrm>
              <a:off x="-2052920" y="4502892"/>
              <a:ext cx="1530407" cy="444575"/>
            </a:xfrm>
            <a:prstGeom prst="rect">
              <a:avLst/>
            </a:prstGeom>
            <a:pattFill prst="wdUpDiag">
              <a:fgClr>
                <a:schemeClr val="accent2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 smtClean="0">
                  <a:latin typeface="+mn-lt"/>
                </a:rPr>
                <a:t>out record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-4141210" y="3140960"/>
              <a:ext cx="1705554" cy="444575"/>
            </a:xfrm>
            <a:prstGeom prst="rect">
              <a:avLst/>
            </a:prstGeom>
            <a:pattFill prst="wdUpDiag">
              <a:fgClr>
                <a:schemeClr val="accent2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 smtClean="0">
                  <a:latin typeface="+mn-lt"/>
                </a:rPr>
                <a:t>in record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-4141210" y="3828900"/>
              <a:ext cx="1705554" cy="444575"/>
            </a:xfrm>
            <a:prstGeom prst="rect">
              <a:avLst/>
            </a:prstGeom>
            <a:pattFill prst="wdUpDiag">
              <a:fgClr>
                <a:schemeClr val="accent2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 smtClean="0">
                  <a:latin typeface="+mn-lt"/>
                </a:rPr>
                <a:t>out record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 bwMode="auto">
            <a:xfrm>
              <a:off x="-2435656" y="3368031"/>
              <a:ext cx="2136892" cy="1131541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3" name="Rectangle 42"/>
            <p:cNvSpPr/>
            <p:nvPr/>
          </p:nvSpPr>
          <p:spPr>
            <a:xfrm rot="1664625">
              <a:off x="-1789287" y="3444962"/>
              <a:ext cx="751296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002060"/>
                  </a:solidFill>
                  <a:latin typeface="+mn-lt"/>
                </a:rPr>
                <a:t>read</a:t>
              </a:r>
              <a:endParaRPr lang="en-US" sz="2400" dirty="0">
                <a:solidFill>
                  <a:srgbClr val="002060"/>
                </a:solidFill>
                <a:latin typeface="+mn-lt"/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 bwMode="auto">
            <a:xfrm>
              <a:off x="-3623184" y="3578196"/>
              <a:ext cx="0" cy="250704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 flipV="1">
              <a:off x="-3349100" y="3571099"/>
              <a:ext cx="0" cy="243364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0" name="Straight Arrow Connector 49"/>
            <p:cNvCxnSpPr/>
            <p:nvPr/>
          </p:nvCxnSpPr>
          <p:spPr bwMode="auto">
            <a:xfrm>
              <a:off x="-3349100" y="4258446"/>
              <a:ext cx="0" cy="250704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4" name="Rectangle 53"/>
            <p:cNvSpPr/>
            <p:nvPr/>
          </p:nvSpPr>
          <p:spPr>
            <a:xfrm>
              <a:off x="-4144010" y="3573020"/>
              <a:ext cx="506870" cy="276999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rgbClr val="EE7B34"/>
                  </a:solidFill>
                  <a:latin typeface="+mn-lt"/>
                </a:rPr>
                <a:t>FLNK</a:t>
              </a:r>
              <a:endParaRPr lang="en-US" sz="1200" b="1" dirty="0">
                <a:solidFill>
                  <a:srgbClr val="EE7B34"/>
                </a:solidFill>
                <a:latin typeface="+mn-lt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-3349100" y="3584061"/>
              <a:ext cx="452368" cy="276999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rgbClr val="EE7B34"/>
                  </a:solidFill>
                  <a:latin typeface="+mn-lt"/>
                </a:rPr>
                <a:t>DOL</a:t>
              </a:r>
              <a:endParaRPr lang="en-US" sz="1200" b="1" dirty="0">
                <a:solidFill>
                  <a:srgbClr val="EE7B34"/>
                </a:solidFill>
                <a:latin typeface="+mn-lt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-4069200" y="4249506"/>
              <a:ext cx="665567" cy="276999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rgbClr val="EE7B34"/>
                  </a:solidFill>
                  <a:latin typeface="+mn-lt"/>
                </a:rPr>
                <a:t>OUT PP</a:t>
              </a:r>
              <a:endParaRPr lang="en-US" sz="1200" b="1" dirty="0">
                <a:solidFill>
                  <a:srgbClr val="EE7B34"/>
                </a:solidFill>
                <a:latin typeface="+mn-lt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-1568540" y="4241511"/>
              <a:ext cx="468398" cy="276999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rgbClr val="EE7B34"/>
                  </a:solidFill>
                  <a:latin typeface="+mn-lt"/>
                </a:rPr>
                <a:t>SDIS</a:t>
              </a:r>
              <a:endParaRPr lang="en-US" sz="1200" b="1" dirty="0">
                <a:solidFill>
                  <a:srgbClr val="EE7B34"/>
                </a:solidFill>
                <a:latin typeface="+mn-lt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-2920953" y="4068451"/>
              <a:ext cx="548292" cy="276999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rgbClr val="EE7B34"/>
                  </a:solidFill>
                  <a:latin typeface="+mn-lt"/>
                </a:rPr>
                <a:t>.PACT</a:t>
              </a:r>
              <a:endParaRPr lang="en-US" sz="1200" b="1" dirty="0">
                <a:solidFill>
                  <a:srgbClr val="EE7B34"/>
                </a:solidFill>
                <a:latin typeface="+mn-lt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 bwMode="auto">
            <a:xfrm flipV="1">
              <a:off x="-2435656" y="4725180"/>
              <a:ext cx="382736" cy="6258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2" name="Rectangle 71"/>
            <p:cNvSpPr/>
            <p:nvPr/>
          </p:nvSpPr>
          <p:spPr>
            <a:xfrm>
              <a:off x="-3562579" y="3086248"/>
              <a:ext cx="776175" cy="276999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rgbClr val="EE7B34"/>
                  </a:solidFill>
                  <a:latin typeface="+mn-lt"/>
                </a:rPr>
                <a:t>.SCAN=…</a:t>
              </a:r>
              <a:endParaRPr lang="en-US" sz="1200" b="1" dirty="0">
                <a:solidFill>
                  <a:srgbClr val="EE7B34"/>
                </a:solidFill>
                <a:latin typeface="+mn-lt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 flipH="1" flipV="1">
              <a:off x="-2435656" y="4202283"/>
              <a:ext cx="1030826" cy="310534"/>
            </a:xfrm>
            <a:prstGeom prst="straightConnector1">
              <a:avLst/>
            </a:prstGeom>
            <a:solidFill>
              <a:schemeClr val="accent1"/>
            </a:solidFill>
            <a:ln w="38100" cap="rnd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6" name="Rectangle 75"/>
            <p:cNvSpPr/>
            <p:nvPr/>
          </p:nvSpPr>
          <p:spPr>
            <a:xfrm>
              <a:off x="-2574467" y="4437140"/>
              <a:ext cx="665567" cy="276999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rgbClr val="EE7B34"/>
                  </a:solidFill>
                  <a:latin typeface="+mn-lt"/>
                </a:rPr>
                <a:t>OUT PP</a:t>
              </a:r>
              <a:endParaRPr lang="en-US" sz="1200" b="1" dirty="0">
                <a:solidFill>
                  <a:srgbClr val="EE7B34"/>
                </a:solidFill>
                <a:latin typeface="+mn-lt"/>
              </a:endParaRPr>
            </a:p>
          </p:txBody>
        </p:sp>
      </p:grpSp>
      <p:sp>
        <p:nvSpPr>
          <p:cNvPr id="82" name="TextBox 81"/>
          <p:cNvSpPr txBox="1"/>
          <p:nvPr/>
        </p:nvSpPr>
        <p:spPr>
          <a:xfrm rot="1202371">
            <a:off x="-3898124" y="248384"/>
            <a:ext cx="3594895" cy="19466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1500" kern="1000" spc="30" dirty="0" smtClean="0">
                <a:solidFill>
                  <a:srgbClr val="C50006"/>
                </a:solidFill>
                <a:latin typeface="Stencil" panose="040409050D0802020404" pitchFamily="82" charset="0"/>
                <a:cs typeface="Franklin Gothic Book"/>
              </a:rPr>
              <a:t>UGLY</a:t>
            </a:r>
            <a:endParaRPr lang="en-US" sz="11500" kern="1000" spc="30" dirty="0" smtClean="0">
              <a:solidFill>
                <a:srgbClr val="C50006"/>
              </a:solidFill>
              <a:latin typeface="Stencil" panose="040409050D0802020404" pitchFamily="82" charset="0"/>
              <a:cs typeface="Franklin Gothic Book"/>
            </a:endParaRPr>
          </a:p>
        </p:txBody>
      </p:sp>
      <p:sp>
        <p:nvSpPr>
          <p:cNvPr id="83" name="32-Point Star 82"/>
          <p:cNvSpPr/>
          <p:nvPr/>
        </p:nvSpPr>
        <p:spPr bwMode="auto">
          <a:xfrm>
            <a:off x="7343297" y="4014901"/>
            <a:ext cx="1440200" cy="1420555"/>
          </a:xfrm>
          <a:prstGeom prst="star32">
            <a:avLst>
              <a:gd name="adj" fmla="val 46423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external</a:t>
            </a:r>
            <a:r>
              <a:rPr lang="en-US" sz="2400" dirty="0">
                <a:latin typeface="+mn-lt"/>
              </a:rPr>
              <a:t/>
            </a:r>
            <a:br>
              <a:rPr lang="en-US" sz="2400" dirty="0">
                <a:latin typeface="+mn-lt"/>
              </a:rPr>
            </a:br>
            <a:r>
              <a:rPr lang="en-US" sz="2400" dirty="0" smtClean="0">
                <a:latin typeface="+mn-lt"/>
              </a:rPr>
              <a:t>dial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51777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0139 L 0.15 -0.06916 C 0.1816 -0.08489 0.22848 -0.09299 0.27709 -0.09299 C 0.33282 -0.09299 0.37761 -0.08489 0.40921 -0.06916 L 0.55921 0.00139 " pathEditMode="relative" rAng="0" ptsTypes="FffFF">
                                      <p:cBhvr>
                                        <p:cTn id="2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1" y="-47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2725E-6 L 0.54861 0.40573 " pathEditMode="relative" rAng="0" ptsTypes="AA">
                                      <p:cBhvr>
                                        <p:cTn id="32" dur="1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1" y="20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82" grpId="0"/>
      <p:bldP spid="82" grpId="1"/>
      <p:bldP spid="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042988" y="1341438"/>
            <a:ext cx="6841472" cy="4679951"/>
          </a:xfrm>
          <a:noFill/>
          <a:ln>
            <a:noFill/>
          </a:ln>
        </p:spPr>
        <p:txBody>
          <a:bodyPr/>
          <a:lstStyle/>
          <a:p>
            <a:r>
              <a:rPr lang="en-US" sz="2400" dirty="0" smtClean="0"/>
              <a:t>Offset can be simple static integer expression:</a:t>
            </a:r>
            <a:br>
              <a:rPr lang="en-US" sz="2400" dirty="0" smtClean="0"/>
            </a:br>
            <a:r>
              <a:rPr lang="en-US" sz="2400" dirty="0" smtClean="0"/>
              <a:t>   </a:t>
            </a:r>
            <a:r>
              <a:rPr lang="en-US" sz="2400" dirty="0" smtClean="0">
                <a:latin typeface="Consolas" panose="020B0609020204030204" pitchFamily="49" charset="0"/>
                <a:ea typeface="SimHei" panose="02010609060101010101" pitchFamily="49" charset="-122"/>
                <a:cs typeface="Consolas" panose="020B0609020204030204" pitchFamily="49" charset="0"/>
              </a:rPr>
              <a:t>0x1000+12*4</a:t>
            </a:r>
            <a:br>
              <a:rPr lang="en-US" sz="2400" dirty="0" smtClean="0">
                <a:latin typeface="Consolas" panose="020B0609020204030204" pitchFamily="49" charset="0"/>
                <a:ea typeface="SimHei" panose="02010609060101010101" pitchFamily="49" charset="-122"/>
                <a:cs typeface="Consolas" panose="020B0609020204030204" pitchFamily="49" charset="0"/>
              </a:rPr>
            </a:br>
            <a:r>
              <a:rPr lang="en-US" sz="2400" dirty="0" smtClean="0">
                <a:ea typeface="SimHei" panose="02010609060101010101" pitchFamily="49" charset="-122"/>
                <a:cs typeface="Consolas" panose="020B0609020204030204" pitchFamily="49" charset="0"/>
              </a:rPr>
              <a:t>written with macros:</a:t>
            </a:r>
            <a:br>
              <a:rPr lang="en-US" sz="2400" dirty="0" smtClean="0">
                <a:ea typeface="SimHei" panose="02010609060101010101" pitchFamily="49" charset="-122"/>
                <a:cs typeface="Consolas" panose="020B0609020204030204" pitchFamily="49" charset="0"/>
              </a:rPr>
            </a:br>
            <a:r>
              <a:rPr lang="en-US" sz="2400" dirty="0" smtClean="0">
                <a:ea typeface="SimHei" panose="02010609060101010101" pitchFamily="49" charset="-122"/>
                <a:cs typeface="Consolas" panose="020B0609020204030204" pitchFamily="49" charset="0"/>
              </a:rPr>
              <a:t>   </a:t>
            </a:r>
            <a:r>
              <a:rPr lang="en-US" sz="2400" dirty="0" smtClean="0">
                <a:latin typeface="Consolas" panose="020B0609020204030204" pitchFamily="49" charset="0"/>
                <a:ea typeface="SimHei" panose="02010609060101010101" pitchFamily="49" charset="-122"/>
                <a:cs typeface="Consolas" panose="020B0609020204030204" pitchFamily="49" charset="0"/>
              </a:rPr>
              <a:t>$(base)+$(x)*4</a:t>
            </a:r>
            <a:endParaRPr lang="en-US" sz="2400" dirty="0" smtClean="0">
              <a:ea typeface="SimHei" panose="02010609060101010101" pitchFamily="49" charset="-122"/>
            </a:endParaRPr>
          </a:p>
          <a:p>
            <a:r>
              <a:rPr lang="en-US" sz="2400" dirty="0" smtClean="0">
                <a:ea typeface="SimHei" panose="02010609060101010101" pitchFamily="49" charset="-122"/>
              </a:rPr>
              <a:t>Or dynamic:</a:t>
            </a:r>
            <a:br>
              <a:rPr lang="en-US" sz="2400" dirty="0" smtClean="0">
                <a:ea typeface="SimHei" panose="02010609060101010101" pitchFamily="49" charset="-122"/>
              </a:rPr>
            </a:br>
            <a:r>
              <a:rPr lang="en-US" sz="2400" dirty="0" smtClean="0">
                <a:ea typeface="SimHei" panose="02010609060101010101" pitchFamily="49" charset="-122"/>
              </a:rPr>
              <a:t>   </a:t>
            </a:r>
            <a:r>
              <a:rPr lang="en-US" sz="2400" dirty="0" smtClean="0">
                <a:latin typeface="Consolas" panose="020B0609020204030204" pitchFamily="49" charset="0"/>
                <a:ea typeface="SimHei" panose="02010609060101010101" pitchFamily="49" charset="-122"/>
                <a:cs typeface="Consolas" panose="020B0609020204030204" pitchFamily="49" charset="0"/>
              </a:rPr>
              <a:t>'record'*0x100+0x1000+$(</a:t>
            </a:r>
            <a:r>
              <a:rPr lang="en-US" sz="2400" dirty="0">
                <a:latin typeface="Consolas" panose="020B0609020204030204" pitchFamily="49" charset="0"/>
                <a:ea typeface="SimHei" panose="02010609060101010101" pitchFamily="49" charset="-122"/>
                <a:cs typeface="Consolas" panose="020B0609020204030204" pitchFamily="49" charset="0"/>
              </a:rPr>
              <a:t>x)*4</a:t>
            </a:r>
          </a:p>
          <a:p>
            <a:pPr marL="0" indent="0">
              <a:buNone/>
            </a:pPr>
            <a:endParaRPr lang="en-US" sz="2400" dirty="0" smtClean="0">
              <a:latin typeface="Consolas" panose="020B0609020204030204" pitchFamily="49" charset="0"/>
              <a:ea typeface="SimHei" panose="02010609060101010101" pitchFamily="49" charset="-122"/>
              <a:cs typeface="Consolas" panose="020B06090202040302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Feature: Dynamic </a:t>
            </a:r>
            <a:r>
              <a:rPr lang="en-US" dirty="0"/>
              <a:t>o</a:t>
            </a:r>
            <a:r>
              <a:rPr lang="en-US" dirty="0" smtClean="0"/>
              <a:t>ffset calculation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5</a:t>
            </a:fld>
            <a:endParaRPr lang="de-DE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774528" y="4060317"/>
            <a:ext cx="1705554" cy="4445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+mn-lt"/>
              </a:rPr>
              <a:t>record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774528" y="4564387"/>
            <a:ext cx="1705554" cy="4445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+mn-lt"/>
              </a:rPr>
              <a:t>record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774528" y="5068457"/>
            <a:ext cx="1705554" cy="4445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+mn-lt"/>
              </a:rPr>
              <a:t>record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Flowchart: Process 8"/>
          <p:cNvSpPr/>
          <p:nvPr/>
        </p:nvSpPr>
        <p:spPr bwMode="auto">
          <a:xfrm>
            <a:off x="6768604" y="3412227"/>
            <a:ext cx="1705554" cy="444575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Flowchart: Process 9"/>
          <p:cNvSpPr/>
          <p:nvPr/>
        </p:nvSpPr>
        <p:spPr bwMode="auto">
          <a:xfrm>
            <a:off x="6768604" y="3856802"/>
            <a:ext cx="1705554" cy="444575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1" name="Flowchart: Process 10"/>
          <p:cNvSpPr/>
          <p:nvPr/>
        </p:nvSpPr>
        <p:spPr bwMode="auto">
          <a:xfrm>
            <a:off x="6768604" y="4301377"/>
            <a:ext cx="1705554" cy="444575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" name="Flowchart: Process 11"/>
          <p:cNvSpPr/>
          <p:nvPr/>
        </p:nvSpPr>
        <p:spPr bwMode="auto">
          <a:xfrm>
            <a:off x="6768604" y="4745952"/>
            <a:ext cx="1705554" cy="444575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3" name="Flowchart: Process 12"/>
          <p:cNvSpPr/>
          <p:nvPr/>
        </p:nvSpPr>
        <p:spPr bwMode="auto">
          <a:xfrm>
            <a:off x="6768604" y="5197319"/>
            <a:ext cx="1705554" cy="444575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4" name="Flowchart: Process 13"/>
          <p:cNvSpPr/>
          <p:nvPr/>
        </p:nvSpPr>
        <p:spPr bwMode="auto">
          <a:xfrm>
            <a:off x="6768604" y="5648795"/>
            <a:ext cx="1705554" cy="444575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6" name="Left Brace 15"/>
          <p:cNvSpPr/>
          <p:nvPr/>
        </p:nvSpPr>
        <p:spPr bwMode="auto">
          <a:xfrm>
            <a:off x="6480564" y="3412227"/>
            <a:ext cx="288040" cy="1333725"/>
          </a:xfrm>
          <a:prstGeom prst="leftBrace">
            <a:avLst>
              <a:gd name="adj1" fmla="val 50261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7" name="Left Brace 16"/>
          <p:cNvSpPr/>
          <p:nvPr/>
        </p:nvSpPr>
        <p:spPr bwMode="auto">
          <a:xfrm>
            <a:off x="6480564" y="4742872"/>
            <a:ext cx="288040" cy="1333725"/>
          </a:xfrm>
          <a:prstGeom prst="leftBrace">
            <a:avLst>
              <a:gd name="adj1" fmla="val 50261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8" name="Right Brace 17"/>
          <p:cNvSpPr/>
          <p:nvPr/>
        </p:nvSpPr>
        <p:spPr bwMode="auto">
          <a:xfrm>
            <a:off x="4480082" y="4060316"/>
            <a:ext cx="288040" cy="1452715"/>
          </a:xfrm>
          <a:prstGeom prst="rightBrace">
            <a:avLst>
              <a:gd name="adj1" fmla="val 23307"/>
              <a:gd name="adj2" fmla="val 50000"/>
            </a:avLst>
          </a:prstGeom>
          <a:noFill/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21" name="Straight Arrow Connector 20"/>
          <p:cNvCxnSpPr>
            <a:stCxn id="18" idx="1"/>
            <a:endCxn id="17" idx="1"/>
          </p:cNvCxnSpPr>
          <p:nvPr/>
        </p:nvCxnSpPr>
        <p:spPr bwMode="auto">
          <a:xfrm>
            <a:off x="4768122" y="4786674"/>
            <a:ext cx="1712442" cy="623061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6519376" y="2980167"/>
            <a:ext cx="2157194" cy="3859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kern="1000" spc="30" dirty="0" smtClean="0">
                <a:latin typeface="+mn-lt"/>
                <a:cs typeface="Franklin Gothic Book"/>
              </a:rPr>
              <a:t>ping-pong buffer</a:t>
            </a:r>
            <a:endParaRPr lang="en-US" sz="2400" kern="1000" spc="30" dirty="0" smtClean="0">
              <a:latin typeface="+mn-lt"/>
              <a:cs typeface="Franklin Gothic Book"/>
            </a:endParaRPr>
          </a:p>
        </p:txBody>
      </p:sp>
      <p:cxnSp>
        <p:nvCxnSpPr>
          <p:cNvPr id="30" name="Straight Arrow Connector 29"/>
          <p:cNvCxnSpPr>
            <a:stCxn id="18" idx="1"/>
            <a:endCxn id="16" idx="1"/>
          </p:cNvCxnSpPr>
          <p:nvPr/>
        </p:nvCxnSpPr>
        <p:spPr bwMode="auto">
          <a:xfrm flipV="1">
            <a:off x="4768122" y="4079090"/>
            <a:ext cx="1712442" cy="707584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18" idx="1"/>
            <a:endCxn id="17" idx="1"/>
          </p:cNvCxnSpPr>
          <p:nvPr/>
        </p:nvCxnSpPr>
        <p:spPr bwMode="auto">
          <a:xfrm>
            <a:off x="4768122" y="4786674"/>
            <a:ext cx="1712442" cy="623061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chemeClr val="accent5">
                <a:lumMod val="75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38" name="Rectangle 37"/>
          <p:cNvSpPr/>
          <p:nvPr/>
        </p:nvSpPr>
        <p:spPr bwMode="auto">
          <a:xfrm>
            <a:off x="3914376" y="5648795"/>
            <a:ext cx="1705554" cy="4445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+mn-lt"/>
              </a:rPr>
              <a:t>record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39" name="Straight Arrow Connector 38"/>
          <p:cNvCxnSpPr>
            <a:stCxn id="18" idx="1"/>
            <a:endCxn id="38" idx="0"/>
          </p:cNvCxnSpPr>
          <p:nvPr/>
        </p:nvCxnSpPr>
        <p:spPr bwMode="auto">
          <a:xfrm flipH="1">
            <a:off x="4767153" y="4786674"/>
            <a:ext cx="969" cy="862121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chemeClr val="accent5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499154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 smtClean="0"/>
              <a:t>VME</a:t>
            </a:r>
          </a:p>
          <a:p>
            <a:pPr lvl="1"/>
            <a:r>
              <a:rPr lang="en-US" sz="2400" dirty="0" smtClean="0"/>
              <a:t>A16, A24, A32, CRCSR, BLT, MBLT, 2eSST</a:t>
            </a:r>
          </a:p>
          <a:p>
            <a:r>
              <a:rPr lang="en-US" sz="2400" dirty="0" smtClean="0"/>
              <a:t>Device file (</a:t>
            </a:r>
            <a:r>
              <a:rPr lang="en-US" sz="2400" dirty="0"/>
              <a:t>o</a:t>
            </a:r>
            <a:r>
              <a:rPr lang="en-US" sz="2400" dirty="0" smtClean="0"/>
              <a:t>n Linux)</a:t>
            </a:r>
          </a:p>
          <a:p>
            <a:pPr lvl="1"/>
            <a:r>
              <a:rPr lang="en-US" sz="2400" dirty="0"/>
              <a:t>Physical address:</a:t>
            </a:r>
            <a:br>
              <a:rPr lang="en-US" sz="2400" dirty="0"/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/dev/mem</a:t>
            </a:r>
          </a:p>
          <a:p>
            <a:pPr lvl="1"/>
            <a:r>
              <a:rPr lang="en-US" sz="2400" dirty="0" smtClean="0"/>
              <a:t>PCI device:</a:t>
            </a:r>
            <a:br>
              <a:rPr lang="en-US" sz="2400" dirty="0" smtClean="0"/>
            </a:b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/sys/bus/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pci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/devices/*:*:*.*/resource*</a:t>
            </a:r>
          </a:p>
          <a:p>
            <a:pPr lvl="1"/>
            <a:r>
              <a:rPr lang="en-US" sz="2400" dirty="0" smtClean="0"/>
              <a:t>User Space I/O device:</a:t>
            </a:r>
            <a:br>
              <a:rPr lang="en-US" sz="2400" dirty="0" smtClean="0"/>
            </a:b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/dev/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uio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endParaRPr lang="en-US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sz="2400" dirty="0" smtClean="0"/>
              <a:t>Shared memory file:</a:t>
            </a:r>
            <a:br>
              <a:rPr lang="en-US" sz="2400" dirty="0" smtClean="0"/>
            </a:b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/dev/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shm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/*</a:t>
            </a:r>
          </a:p>
          <a:p>
            <a:pPr lvl="1"/>
            <a:r>
              <a:rPr lang="en-US" sz="2400" dirty="0" smtClean="0">
                <a:cs typeface="Consolas" panose="020B0609020204030204" pitchFamily="49" charset="0"/>
              </a:rPr>
              <a:t>...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low level driver: </a:t>
            </a:r>
            <a:r>
              <a:rPr lang="en-US" dirty="0" err="1" smtClean="0"/>
              <a:t>mmap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69376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 bwMode="auto">
          <a:xfrm>
            <a:off x="2035254" y="1176685"/>
            <a:ext cx="1705554" cy="4445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+mn-lt"/>
              </a:rPr>
              <a:t>record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1737279" y="3794097"/>
            <a:ext cx="1705554" cy="4445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+mn-lt"/>
              </a:rPr>
              <a:t>record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1763931" y="2840924"/>
            <a:ext cx="1705554" cy="4445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+mn-lt"/>
              </a:rPr>
              <a:t>record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1849888" y="4982129"/>
            <a:ext cx="1705554" cy="4568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+mn-lt"/>
              </a:rPr>
              <a:t>record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86" name="Rectangle 185"/>
          <p:cNvSpPr/>
          <p:nvPr/>
        </p:nvSpPr>
        <p:spPr bwMode="auto">
          <a:xfrm>
            <a:off x="1975315" y="1808194"/>
            <a:ext cx="1705554" cy="4445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+mn-lt"/>
              </a:rPr>
              <a:t>record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feature: buffered read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7</a:t>
            </a:fld>
            <a:endParaRPr lang="de-DE" dirty="0"/>
          </a:p>
        </p:txBody>
      </p:sp>
      <p:sp>
        <p:nvSpPr>
          <p:cNvPr id="149" name="TextBox 148"/>
          <p:cNvSpPr txBox="1"/>
          <p:nvPr/>
        </p:nvSpPr>
        <p:spPr>
          <a:xfrm>
            <a:off x="1187025" y="1022344"/>
            <a:ext cx="751488" cy="152349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 err="1" smtClean="0">
                <a:latin typeface="+mn-lt"/>
                <a:cs typeface="Franklin Gothic Book"/>
              </a:rPr>
              <a:t>longin</a:t>
            </a:r>
            <a:endParaRPr lang="en-US" sz="1800" kern="1000" spc="30" dirty="0" smtClean="0">
              <a:latin typeface="+mn-lt"/>
              <a:cs typeface="Franklin Gothic Book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 err="1" smtClean="0">
                <a:latin typeface="+mn-lt"/>
                <a:cs typeface="Franklin Gothic Book"/>
              </a:rPr>
              <a:t>longout</a:t>
            </a:r>
            <a:endParaRPr lang="en-US" sz="1800" kern="1000" spc="30" dirty="0" smtClean="0">
              <a:latin typeface="+mn-lt"/>
              <a:cs typeface="Franklin Gothic Book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 err="1" smtClean="0">
                <a:latin typeface="+mn-lt"/>
                <a:cs typeface="Franklin Gothic Book"/>
              </a:rPr>
              <a:t>ai</a:t>
            </a:r>
            <a:r>
              <a:rPr lang="en-US" sz="1800" kern="1000" spc="30" dirty="0" smtClean="0">
                <a:latin typeface="+mn-lt"/>
                <a:cs typeface="Franklin Gothic Book"/>
              </a:rPr>
              <a:t> </a:t>
            </a:r>
            <a:r>
              <a:rPr lang="en-US" sz="1800" kern="1000" spc="30" dirty="0" err="1" smtClean="0">
                <a:latin typeface="+mn-lt"/>
                <a:cs typeface="Franklin Gothic Book"/>
              </a:rPr>
              <a:t>ao</a:t>
            </a:r>
            <a:endParaRPr lang="en-US" sz="1800" kern="1000" spc="30" dirty="0" smtClean="0">
              <a:latin typeface="+mn-lt"/>
              <a:cs typeface="Franklin Gothic Book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 err="1" smtClean="0">
                <a:latin typeface="+mn-lt"/>
                <a:cs typeface="Franklin Gothic Book"/>
              </a:rPr>
              <a:t>mbbi</a:t>
            </a:r>
            <a:endParaRPr lang="en-US" sz="1800" kern="1000" spc="30" dirty="0" smtClean="0">
              <a:latin typeface="+mn-lt"/>
              <a:cs typeface="Franklin Gothic Book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 err="1" smtClean="0">
                <a:latin typeface="+mn-lt"/>
                <a:cs typeface="Franklin Gothic Book"/>
              </a:rPr>
              <a:t>mbbo</a:t>
            </a:r>
            <a:endParaRPr lang="en-US" sz="1800" kern="1000" spc="30" dirty="0" smtClean="0">
              <a:latin typeface="+mn-lt"/>
              <a:cs typeface="Franklin Gothic Book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539440" y="3559337"/>
            <a:ext cx="1151149" cy="9140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 smtClean="0">
                <a:latin typeface="+mn-lt"/>
                <a:cs typeface="Franklin Gothic Book"/>
              </a:rPr>
              <a:t>bi </a:t>
            </a:r>
            <a:r>
              <a:rPr lang="en-US" sz="1800" kern="1000" spc="30" dirty="0" err="1" smtClean="0">
                <a:latin typeface="+mn-lt"/>
                <a:cs typeface="Franklin Gothic Book"/>
              </a:rPr>
              <a:t>bo</a:t>
            </a:r>
            <a:endParaRPr lang="en-US" sz="1800" kern="1000" spc="30" dirty="0" smtClean="0">
              <a:latin typeface="+mn-lt"/>
              <a:cs typeface="Franklin Gothic Book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 err="1" smtClean="0">
                <a:latin typeface="+mn-lt"/>
                <a:cs typeface="Franklin Gothic Book"/>
              </a:rPr>
              <a:t>mbbiDirect</a:t>
            </a:r>
            <a:endParaRPr lang="en-US" sz="1800" kern="1000" spc="30" dirty="0" smtClean="0">
              <a:latin typeface="+mn-lt"/>
              <a:cs typeface="Franklin Gothic Book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 err="1" smtClean="0">
                <a:latin typeface="+mn-lt"/>
                <a:cs typeface="Franklin Gothic Book"/>
              </a:rPr>
              <a:t>mbboDirect</a:t>
            </a:r>
            <a:endParaRPr lang="en-US" sz="1800" kern="1000" spc="30" dirty="0" smtClean="0">
              <a:latin typeface="+mn-lt"/>
              <a:cs typeface="Franklin Gothic Book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1187025" y="2886678"/>
            <a:ext cx="468077" cy="2894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 err="1" smtClean="0">
                <a:latin typeface="+mn-lt"/>
                <a:cs typeface="Franklin Gothic Book"/>
              </a:rPr>
              <a:t>ai</a:t>
            </a:r>
            <a:r>
              <a:rPr lang="en-US" sz="1800" kern="1000" spc="30" dirty="0" smtClean="0">
                <a:latin typeface="+mn-lt"/>
                <a:cs typeface="Franklin Gothic Book"/>
              </a:rPr>
              <a:t> </a:t>
            </a:r>
            <a:r>
              <a:rPr lang="en-US" sz="1800" kern="1000" spc="30" dirty="0" err="1" smtClean="0">
                <a:latin typeface="+mn-lt"/>
                <a:cs typeface="Franklin Gothic Book"/>
              </a:rPr>
              <a:t>ao</a:t>
            </a:r>
            <a:endParaRPr lang="en-US" sz="1800" kern="1000" spc="30" dirty="0" smtClean="0">
              <a:latin typeface="+mn-lt"/>
              <a:cs typeface="Franklin Gothic Book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845706" y="4681625"/>
            <a:ext cx="967380" cy="12187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 smtClean="0">
                <a:latin typeface="+mn-lt"/>
                <a:cs typeface="Franklin Gothic Book"/>
              </a:rPr>
              <a:t>waveform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 err="1" smtClean="0">
                <a:latin typeface="+mn-lt"/>
                <a:cs typeface="Franklin Gothic Book"/>
              </a:rPr>
              <a:t>aai</a:t>
            </a:r>
            <a:r>
              <a:rPr lang="en-US" sz="1800" kern="1000" spc="30" dirty="0" smtClean="0">
                <a:latin typeface="+mn-lt"/>
                <a:cs typeface="Franklin Gothic Book"/>
              </a:rPr>
              <a:t> </a:t>
            </a:r>
            <a:r>
              <a:rPr lang="en-US" sz="1800" kern="1000" spc="30" dirty="0" err="1" smtClean="0">
                <a:latin typeface="+mn-lt"/>
                <a:cs typeface="Franklin Gothic Book"/>
              </a:rPr>
              <a:t>aao</a:t>
            </a:r>
            <a:endParaRPr lang="en-US" sz="1800" kern="1000" spc="30" dirty="0" smtClean="0">
              <a:latin typeface="+mn-lt"/>
              <a:cs typeface="Franklin Gothic Book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 err="1" smtClean="0">
                <a:latin typeface="+mn-lt"/>
                <a:cs typeface="Franklin Gothic Book"/>
              </a:rPr>
              <a:t>stringin</a:t>
            </a:r>
            <a:endParaRPr lang="en-US" sz="1800" kern="1000" spc="30" dirty="0" smtClean="0">
              <a:latin typeface="+mn-lt"/>
              <a:cs typeface="Franklin Gothic Book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 err="1" smtClean="0">
                <a:latin typeface="+mn-lt"/>
                <a:cs typeface="Franklin Gothic Book"/>
              </a:rPr>
              <a:t>stringout</a:t>
            </a:r>
            <a:endParaRPr lang="en-US" sz="1800" kern="1000" spc="30" dirty="0" smtClean="0">
              <a:latin typeface="+mn-lt"/>
              <a:cs typeface="Franklin Gothic Book"/>
            </a:endParaRPr>
          </a:p>
        </p:txBody>
      </p:sp>
      <p:sp>
        <p:nvSpPr>
          <p:cNvPr id="173" name="Oval 172"/>
          <p:cNvSpPr/>
          <p:nvPr/>
        </p:nvSpPr>
        <p:spPr bwMode="auto">
          <a:xfrm>
            <a:off x="3131799" y="692620"/>
            <a:ext cx="3588319" cy="5430374"/>
          </a:xfrm>
          <a:prstGeom prst="ellipse">
            <a:avLst/>
          </a:prstGeom>
          <a:solidFill>
            <a:schemeClr val="accent5">
              <a:lumMod val="20000"/>
              <a:lumOff val="80000"/>
              <a:alpha val="56078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i="1" dirty="0" err="1" smtClean="0">
                <a:solidFill>
                  <a:schemeClr val="accent5">
                    <a:lumMod val="75000"/>
                  </a:schemeClr>
                </a:solidFill>
                <a:latin typeface="Times" charset="0"/>
              </a:rPr>
              <a:t>regDev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Times" charset="0"/>
              </a:rPr>
              <a:t>	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Times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340236" y="4745140"/>
            <a:ext cx="514564" cy="47397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kern="1000" spc="30" dirty="0" smtClean="0">
                <a:latin typeface="+mn-lt"/>
                <a:cs typeface="Franklin Gothic Book"/>
              </a:rPr>
              <a:t>[···]</a:t>
            </a:r>
          </a:p>
        </p:txBody>
      </p:sp>
      <p:sp>
        <p:nvSpPr>
          <p:cNvPr id="58" name="Flowchart: Process 57"/>
          <p:cNvSpPr/>
          <p:nvPr/>
        </p:nvSpPr>
        <p:spPr bwMode="auto">
          <a:xfrm>
            <a:off x="6729652" y="1678899"/>
            <a:ext cx="1708092" cy="444575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4" name="Flowchart: Process 63"/>
          <p:cNvSpPr/>
          <p:nvPr/>
        </p:nvSpPr>
        <p:spPr bwMode="auto">
          <a:xfrm>
            <a:off x="6729652" y="1234324"/>
            <a:ext cx="1708092" cy="444575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5" name="Flowchart: Process 64"/>
          <p:cNvSpPr/>
          <p:nvPr/>
        </p:nvSpPr>
        <p:spPr bwMode="auto">
          <a:xfrm>
            <a:off x="6729652" y="2123474"/>
            <a:ext cx="1708092" cy="444575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6" name="Flowchart: Process 65"/>
          <p:cNvSpPr/>
          <p:nvPr/>
        </p:nvSpPr>
        <p:spPr bwMode="auto">
          <a:xfrm>
            <a:off x="6729652" y="3009188"/>
            <a:ext cx="1708092" cy="444575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7" name="Flowchart: Process 66"/>
          <p:cNvSpPr/>
          <p:nvPr/>
        </p:nvSpPr>
        <p:spPr bwMode="auto">
          <a:xfrm>
            <a:off x="6728606" y="3454818"/>
            <a:ext cx="1709137" cy="444575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8" name="Flowchart: Process 67"/>
          <p:cNvSpPr/>
          <p:nvPr/>
        </p:nvSpPr>
        <p:spPr bwMode="auto">
          <a:xfrm>
            <a:off x="6729652" y="2568049"/>
            <a:ext cx="1708092" cy="444575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9" name="Flowchart: Process 68"/>
          <p:cNvSpPr/>
          <p:nvPr/>
        </p:nvSpPr>
        <p:spPr bwMode="auto">
          <a:xfrm>
            <a:off x="6729652" y="3897135"/>
            <a:ext cx="1708092" cy="444575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7191546" y="1699107"/>
            <a:ext cx="387626" cy="4041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7340236" y="3033778"/>
            <a:ext cx="58276" cy="4001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7615397" y="1699107"/>
            <a:ext cx="794550" cy="40415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6765158" y="1699107"/>
            <a:ext cx="387626" cy="40415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6981152" y="3033778"/>
            <a:ext cx="235555" cy="4001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6752657" y="3033778"/>
            <a:ext cx="111482" cy="4001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7252477" y="3033777"/>
            <a:ext cx="54470" cy="4001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6756105" y="2166437"/>
            <a:ext cx="1655054" cy="803973"/>
          </a:xfrm>
          <a:prstGeom prst="rect">
            <a:avLst/>
          </a:prstGeom>
          <a:solidFill>
            <a:schemeClr val="accent2">
              <a:lumMod val="60000"/>
              <a:lumOff val="40000"/>
              <a:alpha val="5098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3" name="Flowchart: Process 92"/>
          <p:cNvSpPr/>
          <p:nvPr/>
        </p:nvSpPr>
        <p:spPr bwMode="auto">
          <a:xfrm>
            <a:off x="6729651" y="4340246"/>
            <a:ext cx="1708093" cy="444575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4" name="Flowchart: Process 93"/>
          <p:cNvSpPr/>
          <p:nvPr/>
        </p:nvSpPr>
        <p:spPr bwMode="auto">
          <a:xfrm>
            <a:off x="6724733" y="5216735"/>
            <a:ext cx="1708092" cy="444575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7432866" y="3033776"/>
            <a:ext cx="106148" cy="4001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6899550" y="3033778"/>
            <a:ext cx="54470" cy="4001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6765158" y="3500556"/>
            <a:ext cx="1648526" cy="2119194"/>
          </a:xfrm>
          <a:prstGeom prst="rect">
            <a:avLst/>
          </a:prstGeom>
          <a:solidFill>
            <a:schemeClr val="accent6">
              <a:lumMod val="40000"/>
              <a:lumOff val="60000"/>
              <a:alpha val="5098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441612" y="836640"/>
            <a:ext cx="2522998" cy="3859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2400" kern="1000" spc="30" dirty="0">
                <a:latin typeface="+mn-lt"/>
                <a:cs typeface="Franklin Gothic Book"/>
              </a:rPr>
              <a:t>r</a:t>
            </a:r>
            <a:r>
              <a:rPr lang="en-US" sz="2400" kern="1000" spc="30" dirty="0" smtClean="0">
                <a:latin typeface="+mn-lt"/>
                <a:cs typeface="Franklin Gothic Book"/>
              </a:rPr>
              <a:t>egister </a:t>
            </a:r>
            <a:r>
              <a:rPr lang="en-US" sz="2400" kern="1000" spc="30" dirty="0" smtClean="0">
                <a:latin typeface="+mn-lt"/>
                <a:cs typeface="Franklin Gothic Book"/>
              </a:rPr>
              <a:t>map device</a:t>
            </a:r>
            <a:endParaRPr lang="en-US" sz="2400" kern="1000" spc="30" dirty="0" smtClean="0">
              <a:latin typeface="+mn-lt"/>
              <a:cs typeface="Franklin Gothic Book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7572587" y="3033134"/>
            <a:ext cx="235555" cy="4001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7845936" y="3033134"/>
            <a:ext cx="54470" cy="4001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7936570" y="3033825"/>
            <a:ext cx="54470" cy="4001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8024172" y="3033134"/>
            <a:ext cx="235555" cy="4001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8291958" y="3030111"/>
            <a:ext cx="106148" cy="4001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4675866" y="4745140"/>
            <a:ext cx="514564" cy="47397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kern="1000" spc="30" dirty="0" smtClean="0">
                <a:latin typeface="+mn-lt"/>
                <a:cs typeface="Franklin Gothic Book"/>
              </a:rPr>
              <a:t>[···]</a:t>
            </a:r>
          </a:p>
        </p:txBody>
      </p:sp>
      <p:sp>
        <p:nvSpPr>
          <p:cNvPr id="78" name="Flowchart: Process 77"/>
          <p:cNvSpPr/>
          <p:nvPr/>
        </p:nvSpPr>
        <p:spPr bwMode="auto">
          <a:xfrm>
            <a:off x="4065282" y="1678899"/>
            <a:ext cx="1708092" cy="444575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0" name="Flowchart: Process 79"/>
          <p:cNvSpPr/>
          <p:nvPr/>
        </p:nvSpPr>
        <p:spPr bwMode="auto">
          <a:xfrm>
            <a:off x="4065282" y="1234324"/>
            <a:ext cx="1708092" cy="444575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1" name="Flowchart: Process 80"/>
          <p:cNvSpPr/>
          <p:nvPr/>
        </p:nvSpPr>
        <p:spPr bwMode="auto">
          <a:xfrm>
            <a:off x="4065282" y="2123474"/>
            <a:ext cx="1708092" cy="444575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2" name="Flowchart: Process 81"/>
          <p:cNvSpPr/>
          <p:nvPr/>
        </p:nvSpPr>
        <p:spPr bwMode="auto">
          <a:xfrm>
            <a:off x="4065282" y="3009188"/>
            <a:ext cx="1708092" cy="444575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3" name="Flowchart: Process 82"/>
          <p:cNvSpPr/>
          <p:nvPr/>
        </p:nvSpPr>
        <p:spPr bwMode="auto">
          <a:xfrm>
            <a:off x="4064236" y="3454818"/>
            <a:ext cx="1709137" cy="444575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4" name="Flowchart: Process 83"/>
          <p:cNvSpPr/>
          <p:nvPr/>
        </p:nvSpPr>
        <p:spPr bwMode="auto">
          <a:xfrm>
            <a:off x="4065282" y="2568049"/>
            <a:ext cx="1708092" cy="444575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6" name="Flowchart: Process 85"/>
          <p:cNvSpPr/>
          <p:nvPr/>
        </p:nvSpPr>
        <p:spPr bwMode="auto">
          <a:xfrm>
            <a:off x="4065282" y="3897135"/>
            <a:ext cx="1708092" cy="444575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4527176" y="1699107"/>
            <a:ext cx="387626" cy="4041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4675866" y="3033778"/>
            <a:ext cx="58276" cy="4001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4951027" y="1699107"/>
            <a:ext cx="794550" cy="40415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4100788" y="1699107"/>
            <a:ext cx="387626" cy="40415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4316782" y="3033778"/>
            <a:ext cx="235555" cy="4001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4088287" y="3033778"/>
            <a:ext cx="111482" cy="4001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4588107" y="3033777"/>
            <a:ext cx="54470" cy="4001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4091735" y="2166437"/>
            <a:ext cx="1655054" cy="803973"/>
          </a:xfrm>
          <a:prstGeom prst="rect">
            <a:avLst/>
          </a:prstGeom>
          <a:solidFill>
            <a:schemeClr val="accent2">
              <a:lumMod val="60000"/>
              <a:lumOff val="40000"/>
              <a:alpha val="5098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2" name="Flowchart: Process 121"/>
          <p:cNvSpPr/>
          <p:nvPr/>
        </p:nvSpPr>
        <p:spPr bwMode="auto">
          <a:xfrm>
            <a:off x="4065281" y="4340246"/>
            <a:ext cx="1708093" cy="444575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3" name="Flowchart: Process 122"/>
          <p:cNvSpPr/>
          <p:nvPr/>
        </p:nvSpPr>
        <p:spPr bwMode="auto">
          <a:xfrm>
            <a:off x="4060363" y="5216735"/>
            <a:ext cx="1708092" cy="444575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4768496" y="3033776"/>
            <a:ext cx="106148" cy="4001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4235180" y="3033778"/>
            <a:ext cx="54470" cy="4001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4100788" y="3500556"/>
            <a:ext cx="1648526" cy="2119194"/>
          </a:xfrm>
          <a:prstGeom prst="rect">
            <a:avLst/>
          </a:prstGeom>
          <a:solidFill>
            <a:schemeClr val="accent6">
              <a:lumMod val="40000"/>
              <a:lumOff val="60000"/>
              <a:alpha val="5098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4195789" y="852987"/>
            <a:ext cx="1456361" cy="3859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2400" kern="1000" spc="30" dirty="0" smtClean="0">
                <a:latin typeface="+mn-lt"/>
                <a:cs typeface="Franklin Gothic Book"/>
              </a:rPr>
              <a:t>local buffer</a:t>
            </a:r>
            <a:endParaRPr lang="en-US" sz="2400" kern="1000" spc="30" dirty="0" smtClean="0">
              <a:latin typeface="+mn-lt"/>
              <a:cs typeface="Franklin Gothic Book"/>
            </a:endParaRPr>
          </a:p>
        </p:txBody>
      </p:sp>
      <p:cxnSp>
        <p:nvCxnSpPr>
          <p:cNvPr id="130" name="Straight Arrow Connector 129"/>
          <p:cNvCxnSpPr>
            <a:stCxn id="129" idx="3"/>
          </p:cNvCxnSpPr>
          <p:nvPr/>
        </p:nvCxnSpPr>
        <p:spPr bwMode="auto">
          <a:xfrm flipV="1">
            <a:off x="3555442" y="3794098"/>
            <a:ext cx="545346" cy="1416478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Rectangle 58"/>
          <p:cNvSpPr/>
          <p:nvPr/>
        </p:nvSpPr>
        <p:spPr bwMode="auto">
          <a:xfrm>
            <a:off x="4908217" y="3033134"/>
            <a:ext cx="235555" cy="4001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5181566" y="3033134"/>
            <a:ext cx="54470" cy="4001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272200" y="3033825"/>
            <a:ext cx="54470" cy="4001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359802" y="3033134"/>
            <a:ext cx="235555" cy="4001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627588" y="3030111"/>
            <a:ext cx="106148" cy="4001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" charset="0"/>
            </a:endParaRPr>
          </a:p>
        </p:txBody>
      </p:sp>
      <p:cxnSp>
        <p:nvCxnSpPr>
          <p:cNvPr id="56" name="Straight Arrow Connector 55"/>
          <p:cNvCxnSpPr>
            <a:stCxn id="48" idx="3"/>
            <a:endCxn id="80" idx="1"/>
          </p:cNvCxnSpPr>
          <p:nvPr/>
        </p:nvCxnSpPr>
        <p:spPr bwMode="auto">
          <a:xfrm>
            <a:off x="3740808" y="1398973"/>
            <a:ext cx="324474" cy="57639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>
            <a:endCxn id="92" idx="1"/>
          </p:cNvCxnSpPr>
          <p:nvPr/>
        </p:nvCxnSpPr>
        <p:spPr bwMode="auto">
          <a:xfrm flipV="1">
            <a:off x="3680869" y="1901187"/>
            <a:ext cx="846307" cy="129294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>
            <a:stCxn id="95" idx="3"/>
            <a:endCxn id="97" idx="1"/>
          </p:cNvCxnSpPr>
          <p:nvPr/>
        </p:nvCxnSpPr>
        <p:spPr bwMode="auto">
          <a:xfrm flipV="1">
            <a:off x="3442833" y="3233857"/>
            <a:ext cx="1233033" cy="782528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7" name="Straight Arrow Connector 116"/>
          <p:cNvCxnSpPr>
            <a:stCxn id="115" idx="3"/>
          </p:cNvCxnSpPr>
          <p:nvPr/>
        </p:nvCxnSpPr>
        <p:spPr bwMode="auto">
          <a:xfrm flipV="1">
            <a:off x="3469485" y="2344609"/>
            <a:ext cx="634537" cy="718603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2" name="Straight Arrow Connector 111"/>
          <p:cNvCxnSpPr>
            <a:stCxn id="82" idx="3"/>
            <a:endCxn id="66" idx="1"/>
          </p:cNvCxnSpPr>
          <p:nvPr/>
        </p:nvCxnSpPr>
        <p:spPr bwMode="auto">
          <a:xfrm>
            <a:off x="5773374" y="3231476"/>
            <a:ext cx="956278" cy="0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3" name="Rectangle 112"/>
          <p:cNvSpPr/>
          <p:nvPr/>
        </p:nvSpPr>
        <p:spPr>
          <a:xfrm>
            <a:off x="5724160" y="2785954"/>
            <a:ext cx="1000595" cy="83099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(DMA)</a:t>
            </a:r>
            <a:br>
              <a:rPr lang="en-US" sz="2400" dirty="0" smtClean="0">
                <a:solidFill>
                  <a:srgbClr val="002060"/>
                </a:solidFill>
                <a:latin typeface="+mn-lt"/>
              </a:rPr>
            </a:b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read</a:t>
            </a:r>
            <a:endParaRPr lang="en-US" sz="2400" dirty="0" smtClean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17475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feature: </a:t>
            </a:r>
            <a:r>
              <a:rPr lang="en-US" i="1" dirty="0" err="1" smtClean="0"/>
              <a:t>asyn</a:t>
            </a:r>
            <a:r>
              <a:rPr lang="en-US" dirty="0" smtClean="0"/>
              <a:t> interface (?)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8</a:t>
            </a:fld>
            <a:endParaRPr lang="de-DE" dirty="0"/>
          </a:p>
        </p:txBody>
      </p:sp>
      <p:sp>
        <p:nvSpPr>
          <p:cNvPr id="5" name="Oval 4"/>
          <p:cNvSpPr/>
          <p:nvPr/>
        </p:nvSpPr>
        <p:spPr bwMode="auto">
          <a:xfrm>
            <a:off x="2339690" y="1438515"/>
            <a:ext cx="4032560" cy="3456479"/>
          </a:xfrm>
          <a:prstGeom prst="ellipse">
            <a:avLst/>
          </a:prstGeom>
          <a:solidFill>
            <a:schemeClr val="accent5">
              <a:lumMod val="20000"/>
              <a:lumOff val="80000"/>
              <a:alpha val="56078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48000" tIns="360000" rIns="9144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     </a:t>
            </a:r>
            <a:r>
              <a:rPr lang="en-US" sz="2400" b="1" i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regDev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	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015693" y="3101785"/>
            <a:ext cx="1052238" cy="11655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Times" charset="0"/>
              </a:rPr>
              <a:t>array scaler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71500" y="1870576"/>
            <a:ext cx="1705554" cy="4445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err="1" smtClean="0">
                <a:latin typeface="Times" charset="0"/>
              </a:rPr>
              <a:t>ai</a:t>
            </a:r>
            <a:r>
              <a:rPr lang="en-US" sz="2400" dirty="0" smtClean="0">
                <a:latin typeface="Times" charset="0"/>
              </a:rPr>
              <a:t> record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971500" y="2374645"/>
            <a:ext cx="1705554" cy="4445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err="1" smtClean="0">
                <a:latin typeface="Times" charset="0"/>
              </a:rPr>
              <a:t>ao</a:t>
            </a:r>
            <a:r>
              <a:rPr lang="en-US" sz="2400" dirty="0" smtClean="0">
                <a:latin typeface="Times" charset="0"/>
              </a:rPr>
              <a:t> record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71500" y="3241316"/>
            <a:ext cx="1705554" cy="4445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err="1" smtClean="0">
                <a:latin typeface="Times" charset="0"/>
              </a:rPr>
              <a:t>aai</a:t>
            </a:r>
            <a:r>
              <a:rPr lang="en-US" sz="2400" dirty="0" smtClean="0">
                <a:latin typeface="Times" charset="0"/>
              </a:rPr>
              <a:t> </a:t>
            </a:r>
            <a:r>
              <a:rPr lang="en-US" sz="2400" dirty="0" smtClean="0">
                <a:latin typeface="Times" charset="0"/>
              </a:rPr>
              <a:t>record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1616400" y="2770545"/>
            <a:ext cx="362600" cy="57894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600" kern="1000" spc="30" dirty="0" smtClean="0">
                <a:latin typeface="+mn-lt"/>
                <a:cs typeface="Franklin Gothic Book"/>
              </a:rPr>
              <a:t>···</a:t>
            </a:r>
          </a:p>
        </p:txBody>
      </p:sp>
      <p:sp>
        <p:nvSpPr>
          <p:cNvPr id="13" name="Circular Arrow 12"/>
          <p:cNvSpPr/>
          <p:nvPr/>
        </p:nvSpPr>
        <p:spPr bwMode="auto">
          <a:xfrm>
            <a:off x="3203810" y="1675334"/>
            <a:ext cx="1368190" cy="921598"/>
          </a:xfrm>
          <a:prstGeom prst="circularArrow">
            <a:avLst>
              <a:gd name="adj1" fmla="val 7228"/>
              <a:gd name="adj2" fmla="val 2108601"/>
              <a:gd name="adj3" fmla="val 12583588"/>
              <a:gd name="adj4" fmla="val 15681194"/>
              <a:gd name="adj5" fmla="val 11447"/>
            </a:avLst>
          </a:prstGeom>
          <a:solidFill>
            <a:schemeClr val="accent1"/>
          </a:solidFill>
          <a:ln w="952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i="1" dirty="0">
                <a:latin typeface="+mn-lt"/>
              </a:rPr>
              <a:t>u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pdater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" name="Pentagon 15"/>
          <p:cNvSpPr/>
          <p:nvPr/>
        </p:nvSpPr>
        <p:spPr bwMode="auto">
          <a:xfrm>
            <a:off x="2677054" y="1870575"/>
            <a:ext cx="526756" cy="44457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7" name="Pentagon 16"/>
          <p:cNvSpPr/>
          <p:nvPr/>
        </p:nvSpPr>
        <p:spPr bwMode="auto">
          <a:xfrm>
            <a:off x="2677054" y="2374645"/>
            <a:ext cx="526756" cy="44457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8" name="Pentagon 17"/>
          <p:cNvSpPr/>
          <p:nvPr/>
        </p:nvSpPr>
        <p:spPr bwMode="auto">
          <a:xfrm>
            <a:off x="2677054" y="3241316"/>
            <a:ext cx="531032" cy="44457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971500" y="3732871"/>
            <a:ext cx="1705554" cy="4445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err="1" smtClean="0">
                <a:latin typeface="Times" charset="0"/>
              </a:rPr>
              <a:t>aao</a:t>
            </a:r>
            <a:r>
              <a:rPr lang="en-US" sz="2400" dirty="0" smtClean="0">
                <a:latin typeface="Times" charset="0"/>
              </a:rPr>
              <a:t> </a:t>
            </a:r>
            <a:r>
              <a:rPr lang="en-US" sz="2400" dirty="0" smtClean="0">
                <a:latin typeface="Times" charset="0"/>
              </a:rPr>
              <a:t>record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0" name="Pentagon 19"/>
          <p:cNvSpPr/>
          <p:nvPr/>
        </p:nvSpPr>
        <p:spPr bwMode="auto">
          <a:xfrm>
            <a:off x="2677054" y="3732871"/>
            <a:ext cx="531032" cy="44457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1" name="Rectangle 20"/>
          <p:cNvSpPr/>
          <p:nvPr/>
        </p:nvSpPr>
        <p:spPr>
          <a:xfrm rot="16200000">
            <a:off x="1921565" y="2826791"/>
            <a:ext cx="1849701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8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Device Supports</a:t>
            </a:r>
            <a:endParaRPr lang="en-US" sz="1800" b="1" i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5724160" y="1582534"/>
            <a:ext cx="1368190" cy="310385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err="1" smtClean="0">
                <a:latin typeface="+mn-lt"/>
              </a:rPr>
              <a:t>asyn</a:t>
            </a: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interface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452400" y="2086607"/>
            <a:ext cx="1224170" cy="209084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asyn</a:t>
            </a:r>
            <a:endParaRPr kumimoji="0" lang="en-US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i="1" dirty="0" smtClean="0">
                <a:latin typeface="+mj-lt"/>
                <a:cs typeface="Times New Roman" panose="02020603050405020304" pitchFamily="18" charset="0"/>
              </a:rPr>
              <a:t>driver</a:t>
            </a:r>
            <a:endParaRPr kumimoji="0" lang="en-US" sz="24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29" name="Straight Arrow Connector 28"/>
          <p:cNvCxnSpPr>
            <a:stCxn id="22" idx="3"/>
            <a:endCxn id="28" idx="1"/>
          </p:cNvCxnSpPr>
          <p:nvPr/>
        </p:nvCxnSpPr>
        <p:spPr bwMode="auto">
          <a:xfrm flipV="1">
            <a:off x="7092350" y="3132027"/>
            <a:ext cx="360050" cy="2437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2195670" y="5183035"/>
            <a:ext cx="4468724" cy="406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2400" kern="1000" spc="30" dirty="0" smtClean="0">
                <a:latin typeface="+mn-lt"/>
                <a:cs typeface="Franklin Gothic Book"/>
              </a:rPr>
              <a:t>(If I have really nothing else to do.)</a:t>
            </a:r>
            <a:endParaRPr lang="en-US" sz="2400" kern="1000" spc="30" dirty="0" smtClean="0">
              <a:latin typeface="+mn-lt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9865102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9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Wir schaffen Wissen – heute für morgen</a:t>
            </a:r>
          </a:p>
        </p:txBody>
      </p:sp>
    </p:spTree>
    <p:extLst>
      <p:ext uri="{BB962C8B-B14F-4D97-AF65-F5344CB8AC3E}">
        <p14:creationId xmlns:p14="http://schemas.microsoft.com/office/powerpoint/2010/main" val="29363013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SI PowerPoint Master english">
  <a:themeElements>
    <a:clrScheme name="Farbwelt des PSI">
      <a:dk1>
        <a:srgbClr val="000000"/>
      </a:dk1>
      <a:lt1>
        <a:srgbClr val="FFFFFF"/>
      </a:lt1>
      <a:dk2>
        <a:srgbClr val="000000"/>
      </a:dk2>
      <a:lt2>
        <a:srgbClr val="686868"/>
      </a:lt2>
      <a:accent1>
        <a:srgbClr val="FDCA00"/>
      </a:accent1>
      <a:accent2>
        <a:srgbClr val="EB5B00"/>
      </a:accent2>
      <a:accent3>
        <a:srgbClr val="C50006"/>
      </a:accent3>
      <a:accent4>
        <a:srgbClr val="7C204E"/>
      </a:accent4>
      <a:accent5>
        <a:srgbClr val="003B6E"/>
      </a:accent5>
      <a:accent6>
        <a:srgbClr val="197418"/>
      </a:accent6>
      <a:hlink>
        <a:srgbClr val="000000"/>
      </a:hlink>
      <a:folHlink>
        <a:srgbClr val="686868"/>
      </a:folHlink>
    </a:clrScheme>
    <a:fontScheme name="Georgia/Calibri">
      <a:majorFont>
        <a:latin typeface="Georgia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spcBef>
            <a:spcPts val="0"/>
          </a:spcBef>
          <a:defRPr sz="1800" kern="1000" spc="30" dirty="0" err="1" smtClean="0">
            <a:latin typeface="+mn-lt"/>
            <a:cs typeface="Franklin Gothic Book"/>
          </a:defRPr>
        </a:defPPr>
      </a:lstStyle>
    </a:txDef>
  </a:objectDefaults>
  <a:extraClrSchemeLst>
    <a:extraClrScheme>
      <a:clrScheme name="Farbwelt des PSI">
        <a:dk1>
          <a:srgbClr val="000000"/>
        </a:dk1>
        <a:lt1>
          <a:srgbClr val="FFFFFF"/>
        </a:lt1>
        <a:dk2>
          <a:srgbClr val="000000"/>
        </a:dk2>
        <a:lt2>
          <a:srgbClr val="686868"/>
        </a:lt2>
        <a:accent1>
          <a:srgbClr val="FDCA00"/>
        </a:accent1>
        <a:accent2>
          <a:srgbClr val="EB5B00"/>
        </a:accent2>
        <a:accent3>
          <a:srgbClr val="C50006"/>
        </a:accent3>
        <a:accent4>
          <a:srgbClr val="7C204E"/>
        </a:accent4>
        <a:accent5>
          <a:srgbClr val="003B6E"/>
        </a:accent5>
        <a:accent6>
          <a:srgbClr val="197418"/>
        </a:accent6>
        <a:hlink>
          <a:srgbClr val="000000"/>
        </a:hlink>
        <a:folHlink>
          <a:srgbClr val="6868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Grau 100%">
      <a:srgbClr val="505050"/>
    </a:custClr>
    <a:custClr name="Gelb 100%">
      <a:srgbClr val="FDCA00"/>
    </a:custClr>
    <a:custClr name="Orange 100%">
      <a:srgbClr val="EB5B00"/>
    </a:custClr>
    <a:custClr name="Rot 100%">
      <a:srgbClr val="C50006"/>
    </a:custClr>
    <a:custClr name="Braun 100%">
      <a:srgbClr val="85543A"/>
    </a:custClr>
    <a:custClr name="Olivgrün 100%">
      <a:srgbClr val="8F7111"/>
    </a:custClr>
    <a:custClr name="Hellgrün 100%">
      <a:srgbClr val="82911A"/>
    </a:custClr>
    <a:custClr name="Grün 100%">
      <a:srgbClr val="197418"/>
    </a:custClr>
    <a:custClr name="Violet 100%">
      <a:srgbClr val="7C204E"/>
    </a:custClr>
    <a:custClr name="Blau 100%">
      <a:srgbClr val="003B6E"/>
    </a:custClr>
    <a:custClr name="Grau 80%">
      <a:srgbClr val="686868"/>
    </a:custClr>
    <a:custClr name="Gelb 80%">
      <a:srgbClr val="FED43E"/>
    </a:custClr>
    <a:custClr name="Orange 80%">
      <a:srgbClr val="EE7B34"/>
    </a:custClr>
    <a:custClr name="Rot 80%">
      <a:srgbClr val="D04729"/>
    </a:custClr>
    <a:custClr name="Braun 80%">
      <a:srgbClr val="9A7059"/>
    </a:custClr>
    <a:custClr name="Olivgrün 80%">
      <a:srgbClr val="A48841"/>
    </a:custClr>
    <a:custClr name="Hellgrün 80%">
      <a:srgbClr val="9BA34C"/>
    </a:custClr>
    <a:custClr name="Grün 80%">
      <a:srgbClr val="518A42"/>
    </a:custClr>
    <a:custClr name="Violet 80%">
      <a:srgbClr val="914967"/>
    </a:custClr>
    <a:custClr name="Blau 80%">
      <a:srgbClr val="405583"/>
    </a:custClr>
    <a:custClr name="Grau 60%">
      <a:srgbClr val="969696"/>
    </a:custClr>
    <a:custClr name="Gelb 60%">
      <a:srgbClr val="FEDE74"/>
    </a:custClr>
    <a:custClr name="Orange 60%">
      <a:srgbClr val="F29E62"/>
    </a:custClr>
    <a:custClr name="Rot 60%">
      <a:srgbClr val="DA7252"/>
    </a:custClr>
    <a:custClr name="Braun 60%">
      <a:srgbClr val="B2917D"/>
    </a:custClr>
    <a:custClr name="Olivgrün 60%">
      <a:srgbClr val="BAA46A"/>
    </a:custClr>
    <a:custClr name="Hellgrün 60%">
      <a:srgbClr val="B5B874"/>
    </a:custClr>
    <a:custClr name="Grün 60%">
      <a:srgbClr val="7DA569"/>
    </a:custClr>
    <a:custClr name="Violet 60%">
      <a:srgbClr val="AA7084"/>
    </a:custClr>
    <a:custClr name="Blau 60%">
      <a:srgbClr val="69769E"/>
    </a:custClr>
    <a:custClr name="Grau 40%">
      <a:srgbClr val="B9B9B9"/>
    </a:custClr>
    <a:custClr name="Gelb 40%">
      <a:srgbClr val="FFEAA8"/>
    </a:custClr>
    <a:custClr name="Orange 40%">
      <a:srgbClr val="F6C096"/>
    </a:custClr>
    <a:custClr name="Rot 40%">
      <a:srgbClr val="E7A287"/>
    </a:custClr>
    <a:custClr name="Braun 40%">
      <a:srgbClr val="CAB5A6"/>
    </a:custClr>
    <a:custClr name="Olivgrün 40%">
      <a:srgbClr val="D0C19B"/>
    </a:custClr>
    <a:custClr name="Hellgrün 40%">
      <a:srgbClr val="CED0A4"/>
    </a:custClr>
    <a:custClr name="Grün 40%">
      <a:srgbClr val="A8C39A"/>
    </a:custClr>
    <a:custClr name="Violet 40%">
      <a:srgbClr val="C49FAA"/>
    </a:custClr>
    <a:custClr name="Blau 40%">
      <a:srgbClr val="989FBD"/>
    </a:custClr>
    <a:custClr name="Grau 20%">
      <a:srgbClr val="E5E5E5"/>
    </a:custClr>
    <a:custClr name="Gelb 20%">
      <a:srgbClr val="FFF5D6"/>
    </a:custClr>
    <a:custClr name="Orange 20%">
      <a:srgbClr val="FBE1CC"/>
    </a:custClr>
    <a:custClr name="Rot 20%">
      <a:srgbClr val="F3D2C2"/>
    </a:custClr>
    <a:custClr name="Braun 20%">
      <a:srgbClr val="E4D9D2"/>
    </a:custClr>
    <a:custClr name="Olivgrün 20%">
      <a:srgbClr val="E8E1CE"/>
    </a:custClr>
    <a:custClr name="Hellgrün 20%">
      <a:srgbClr val="E7E8D3"/>
    </a:custClr>
    <a:custClr name="Grün 20%">
      <a:srgbClr val="D4E2CE"/>
    </a:custClr>
    <a:custClr name="Violet 20%">
      <a:srgbClr val="E1D0D5"/>
    </a:custClr>
    <a:custClr name="Blau 20%">
      <a:srgbClr val="CBCFDF"/>
    </a:custClr>
  </a:custClr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PSI PowerPoint Master english</Template>
  <TotalTime>0</TotalTime>
  <Words>382</Words>
  <Application>Microsoft Office PowerPoint</Application>
  <PresentationFormat>On-screen Show (4:3)</PresentationFormat>
  <Paragraphs>158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PSI PowerPoint Master english</vt:lpstr>
      <vt:lpstr>regDev Simple access to register based devices</vt:lpstr>
      <vt:lpstr>What is the purpose of regDev?</vt:lpstr>
      <vt:lpstr>What is included in regDev?</vt:lpstr>
      <vt:lpstr>Feature: Periodic Updater</vt:lpstr>
      <vt:lpstr>Feature: Dynamic offset calculation</vt:lpstr>
      <vt:lpstr>Example low level driver: mmap</vt:lpstr>
      <vt:lpstr>Future feature: buffered read</vt:lpstr>
      <vt:lpstr>Future feature: asyn interface (?)</vt:lpstr>
      <vt:lpstr>Wir schaffen Wissen – heute für morgen</vt:lpstr>
    </vt:vector>
  </TitlesOfParts>
  <Company>Paul Scherrer Institut [PSI.CH]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regDev Simple access to register based devices</dc:title>
  <dc:creator>PSI USER</dc:creator>
  <cp:lastModifiedBy>PSI USER</cp:lastModifiedBy>
  <cp:revision>3</cp:revision>
  <cp:lastPrinted>2015-07-23T13:50:07Z</cp:lastPrinted>
  <dcterms:created xsi:type="dcterms:W3CDTF">2016-05-20T12:01:11Z</dcterms:created>
  <dcterms:modified xsi:type="dcterms:W3CDTF">2016-05-23T14:44:47Z</dcterms:modified>
</cp:coreProperties>
</file>