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ACB"/>
          </a:solidFill>
        </a:fill>
      </a:tcStyle>
    </a:wholeTbl>
    <a:band2H>
      <a:tcTxStyle b="def" i="def"/>
      <a:tcStyle>
        <a:tcBdr/>
        <a:fill>
          <a:solidFill>
            <a:srgbClr val="F0E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8CB"/>
          </a:solidFill>
        </a:fill>
      </a:tcStyle>
    </a:wholeTbl>
    <a:band2H>
      <a:tcTxStyle b="def" i="def"/>
      <a:tcStyle>
        <a:tcBdr/>
        <a:fill>
          <a:solidFill>
            <a:srgbClr val="EAF4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rgbClr val="6E258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-1447801" y="0"/>
            <a:ext cx="8042815" cy="5833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2245" y="21600"/>
                </a:lnTo>
                <a:lnTo>
                  <a:pt x="76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91858">
                  <a:alpha val="33000"/>
                </a:srgbClr>
              </a:gs>
              <a:gs pos="63000">
                <a:srgbClr val="F1DEDF">
                  <a:alpha val="0"/>
                </a:srgbClr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/>
        </p:nvSpPr>
        <p:spPr>
          <a:xfrm flipH="1">
            <a:off x="4163390" y="-5210"/>
            <a:ext cx="7758847" cy="5890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4884" y="21600"/>
                </a:lnTo>
                <a:lnTo>
                  <a:pt x="79" y="215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91858">
                  <a:alpha val="25000"/>
                </a:srgbClr>
              </a:gs>
              <a:gs pos="63000">
                <a:srgbClr val="F1DEDF">
                  <a:alpha val="0"/>
                </a:srgbClr>
              </a:gs>
            </a:gsLst>
            <a:lin ang="8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01" y="0"/>
            <a:ext cx="9158401" cy="686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8434" y="6196867"/>
            <a:ext cx="2275567" cy="661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140194"/>
            <a:ext cx="1973584" cy="7178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557212" y="536575"/>
            <a:ext cx="8008938" cy="2246314"/>
          </a:xfrm>
          <a:prstGeom prst="rect">
            <a:avLst/>
          </a:prstGeom>
        </p:spPr>
        <p:txBody>
          <a:bodyPr/>
          <a:lstStyle>
            <a:lvl1pPr>
              <a:defRPr sz="43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" name="Shape 20"/>
          <p:cNvSpPr/>
          <p:nvPr>
            <p:ph type="body" sz="half" idx="1"/>
          </p:nvPr>
        </p:nvSpPr>
        <p:spPr>
          <a:xfrm>
            <a:off x="557212" y="3646170"/>
            <a:ext cx="7989888" cy="218770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1600">
                <a:solidFill>
                  <a:srgbClr val="FFFFFF"/>
                </a:solidFill>
              </a:defRPr>
            </a:lvl1pPr>
            <a:lvl2pPr marL="0" indent="457200">
              <a:lnSpc>
                <a:spcPct val="110000"/>
              </a:lnSpc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lnSpc>
                <a:spcPct val="110000"/>
              </a:lnSpc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lnSpc>
                <a:spcPct val="110000"/>
              </a:lnSpc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lnSpc>
                <a:spcPct val="110000"/>
              </a:lnSpc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/>
          <p:nvPr>
            <p:ph type="body" sz="quarter" idx="13"/>
          </p:nvPr>
        </p:nvSpPr>
        <p:spPr>
          <a:xfrm>
            <a:off x="557213" y="2755010"/>
            <a:ext cx="8008936" cy="6358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4200">
                <a:solidFill>
                  <a:srgbClr val="FFFFFF"/>
                </a:solidFill>
              </a:defRPr>
            </a:pP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half" idx="1"/>
          </p:nvPr>
        </p:nvSpPr>
        <p:spPr>
          <a:xfrm>
            <a:off x="457200" y="1243583"/>
            <a:ext cx="3886200" cy="506552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pic" sz="quarter" idx="13"/>
          </p:nvPr>
        </p:nvSpPr>
        <p:spPr>
          <a:xfrm>
            <a:off x="3646487" y="1252727"/>
            <a:ext cx="2442341" cy="24810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" name="Shape 58"/>
          <p:cNvSpPr/>
          <p:nvPr>
            <p:ph type="pic" sz="quarter" idx="14"/>
          </p:nvPr>
        </p:nvSpPr>
        <p:spPr>
          <a:xfrm>
            <a:off x="3646487" y="3886200"/>
            <a:ext cx="2442341" cy="24320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" name="Shape 59"/>
          <p:cNvSpPr/>
          <p:nvPr>
            <p:ph type="pic" sz="quarter" idx="15"/>
          </p:nvPr>
        </p:nvSpPr>
        <p:spPr>
          <a:xfrm>
            <a:off x="6242953" y="1243583"/>
            <a:ext cx="2442341" cy="50655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" name="Shape 60"/>
          <p:cNvSpPr/>
          <p:nvPr>
            <p:ph type="body" sz="half" idx="1"/>
          </p:nvPr>
        </p:nvSpPr>
        <p:spPr>
          <a:xfrm>
            <a:off x="457200" y="1243583"/>
            <a:ext cx="3013075" cy="506552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457200" y="1243583"/>
            <a:ext cx="5484813" cy="506552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5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" y="934932"/>
            <a:ext cx="8685252" cy="20269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sldNum" sz="quarter" idx="2"/>
          </p:nvPr>
        </p:nvSpPr>
        <p:spPr>
          <a:xfrm>
            <a:off x="8566150" y="6468491"/>
            <a:ext cx="259529" cy="2392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451821" y="129090"/>
            <a:ext cx="8103571" cy="753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457200" y="1243583"/>
            <a:ext cx="8108950" cy="5065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77548" marR="0" indent="-244186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2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37235" marR="0" indent="-280035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20000"/>
        <a:buFontTx/>
        <a:buChar char="-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89012" marR="0" indent="-298450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2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41999" marR="0" indent="-269999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20000"/>
        <a:buFontTx/>
        <a:buChar char="-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laclab/pydm" TargetMode="External"/><Relationship Id="rId3" Type="http://schemas.openxmlformats.org/officeDocument/2006/relationships/hyperlink" Target="mailto:mgibbs@slac.stanford.edu?subject=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ctrTitle"/>
          </p:nvPr>
        </p:nvSpPr>
        <p:spPr>
          <a:xfrm>
            <a:off x="557213" y="536574"/>
            <a:ext cx="8008936" cy="2246315"/>
          </a:xfrm>
          <a:prstGeom prst="rect">
            <a:avLst/>
          </a:prstGeom>
        </p:spPr>
        <p:txBody>
          <a:bodyPr/>
          <a:lstStyle/>
          <a:p>
            <a:pPr/>
            <a:r>
              <a:t>PyQt Framework for EPICS GUI Applications</a:t>
            </a:r>
          </a:p>
        </p:txBody>
      </p:sp>
      <p:sp>
        <p:nvSpPr>
          <p:cNvPr id="97" name="Shape 97"/>
          <p:cNvSpPr/>
          <p:nvPr>
            <p:ph type="subTitle" sz="half" idx="1"/>
          </p:nvPr>
        </p:nvSpPr>
        <p:spPr>
          <a:xfrm>
            <a:off x="557213" y="3646170"/>
            <a:ext cx="7989886" cy="2187702"/>
          </a:xfrm>
          <a:prstGeom prst="rect">
            <a:avLst/>
          </a:prstGeom>
        </p:spPr>
        <p:txBody>
          <a:bodyPr/>
          <a:lstStyle/>
          <a:p>
            <a:pPr/>
            <a:r>
              <a:t>Matt Gibbs, SLAC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Num" sz="quarter" idx="2"/>
          </p:nvPr>
        </p:nvSpPr>
        <p:spPr>
          <a:xfrm>
            <a:off x="8566150" y="6468491"/>
            <a:ext cx="259529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" name="Shape 136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Writing an Application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A ‘Display’ Python class is provided, you can subclass this to build a display with custom application logic.  Display handles a lot of the PyQt boilerplate.</a:t>
            </a:r>
          </a:p>
          <a:p>
            <a:pPr marL="316831" indent="-240631">
              <a:buSzPct val="130000"/>
              <a:buChar char="•"/>
            </a:pPr>
            <a:r>
              <a:t>Displays can establish connections to PVs through the display manager, just like widgets.</a:t>
            </a:r>
          </a:p>
          <a:p>
            <a:pPr marL="316831" indent="-240631">
              <a:buSzPct val="130000"/>
              <a:buChar char="•"/>
            </a:pPr>
            <a:r>
              <a:t>You can either populate a Display’s UI via a Qt Designer .ui file, or with code.</a:t>
            </a:r>
          </a:p>
          <a:p>
            <a:pPr marL="316831" indent="-240631">
              <a:buSzPct val="130000"/>
              <a:buChar char="•"/>
            </a:pPr>
            <a:r>
              <a:t>Displays inherit from QWidget.  You can do pretty much anything Qt will let you do.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Num" sz="quarter" idx="2"/>
          </p:nvPr>
        </p:nvSpPr>
        <p:spPr>
          <a:xfrm>
            <a:off x="8566150" y="6468491"/>
            <a:ext cx="249161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Application - Camera Viewer</a:t>
            </a:r>
          </a:p>
        </p:txBody>
      </p:sp>
      <p:pic>
        <p:nvPicPr>
          <p:cNvPr id="141" name="camview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7156" y="1322123"/>
            <a:ext cx="4252902" cy="4908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Num" sz="quarter" idx="2"/>
          </p:nvPr>
        </p:nvSpPr>
        <p:spPr>
          <a:xfrm>
            <a:off x="8566150" y="6468491"/>
            <a:ext cx="259529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Shape 144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Architecture</a:t>
            </a:r>
          </a:p>
        </p:txBody>
      </p:sp>
      <p:pic>
        <p:nvPicPr>
          <p:cNvPr id="145" name="pydm-architecture-diagr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332" y="1312245"/>
            <a:ext cx="5914478" cy="5395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Num" sz="quarter" idx="2"/>
          </p:nvPr>
        </p:nvSpPr>
        <p:spPr>
          <a:xfrm>
            <a:off x="8566150" y="6468491"/>
            <a:ext cx="259529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Shape 148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Data Source Plugins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00990" indent="-228600" defTabSz="868680">
              <a:spcBef>
                <a:spcPts val="200"/>
              </a:spcBef>
              <a:buSzPct val="130000"/>
              <a:buChar char="•"/>
              <a:defRPr sz="2280"/>
            </a:pPr>
            <a:r>
              <a:t>We want to support more than just Channel Access</a:t>
            </a:r>
          </a:p>
          <a:p>
            <a:pPr marL="300990" indent="-228600" defTabSz="868680">
              <a:spcBef>
                <a:spcPts val="200"/>
              </a:spcBef>
              <a:buSzPct val="130000"/>
              <a:buChar char="•"/>
              <a:defRPr sz="2280"/>
            </a:pPr>
            <a:r>
              <a:t>You can write data source plugins to handle other sources of data.</a:t>
            </a:r>
          </a:p>
          <a:p>
            <a:pPr marL="300990" indent="-228600" defTabSz="868680">
              <a:spcBef>
                <a:spcPts val="200"/>
              </a:spcBef>
              <a:buSzPct val="130000"/>
              <a:buChar char="•"/>
              <a:defRPr sz="2280"/>
            </a:pPr>
            <a:r>
              <a:t>Plugins implement a common interface to handle connections and send and receive signals to read/write data.</a:t>
            </a:r>
          </a:p>
          <a:p>
            <a:pPr marL="300990" indent="-228600" defTabSz="868680">
              <a:spcBef>
                <a:spcPts val="200"/>
              </a:spcBef>
              <a:buSzPct val="130000"/>
              <a:buChar char="•"/>
              <a:defRPr sz="2280"/>
            </a:pPr>
            <a:r>
              <a:t>The ‘channel’ property on widgets specify a URI-like string.</a:t>
            </a:r>
          </a:p>
          <a:p>
            <a:pPr lvl="1" marL="590550" indent="-228600" defTabSz="868680">
              <a:spcBef>
                <a:spcPts val="200"/>
              </a:spcBef>
              <a:buSzPct val="130000"/>
              <a:buChar char="-"/>
              <a:defRPr sz="2280"/>
            </a:pPr>
            <a:r>
              <a:t>ca://BPMS:LI24:801:X</a:t>
            </a:r>
          </a:p>
          <a:p>
            <a:pPr lvl="1" marL="590550" indent="-228600" defTabSz="868680">
              <a:spcBef>
                <a:spcPts val="200"/>
              </a:spcBef>
              <a:buSzPct val="130000"/>
              <a:buChar char="-"/>
              <a:defRPr sz="2280"/>
            </a:pPr>
            <a:r>
              <a:t>archiver://MC00:ASTS:OUTSIDET?from=2012-09-27T08:00:00.000Z&amp;to=2012-09-28T08:00:00.000Z</a:t>
            </a:r>
          </a:p>
          <a:p>
            <a:pPr marL="300990" indent="-228600" defTabSz="868680">
              <a:spcBef>
                <a:spcPts val="200"/>
              </a:spcBef>
              <a:buSzPct val="130000"/>
              <a:buChar char="•"/>
              <a:defRPr sz="2280"/>
            </a:pPr>
            <a:r>
              <a:t>The display manager reads the url scheme (&lt;scheme&gt;://) and forwards the connection to the appropriate plugin.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Num" sz="quarter" idx="2"/>
          </p:nvPr>
        </p:nvSpPr>
        <p:spPr>
          <a:xfrm>
            <a:off x="8566150" y="6468491"/>
            <a:ext cx="259529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Shape 152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Data Source Plugins, Continued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Channel Access Plugin</a:t>
            </a:r>
          </a:p>
          <a:p>
            <a:pPr lvl="1" marL="621631" indent="-240631">
              <a:buSzPct val="130000"/>
              <a:buChar char="-"/>
            </a:pPr>
            <a:r>
              <a:t>Currently uses PyEPICS</a:t>
            </a:r>
          </a:p>
          <a:p>
            <a:pPr lvl="1" marL="621631" indent="-240631">
              <a:buSzPct val="130000"/>
              <a:buChar char="-"/>
            </a:pPr>
            <a:r>
              <a:t>Needs to scale up to very heavy loads - some EDM screens, like our orbit display, use hundreds of BPM PVs updating at 30 Hz</a:t>
            </a:r>
          </a:p>
          <a:p>
            <a:pPr marL="316831" indent="-240631">
              <a:buSzPct val="130000"/>
              <a:buChar char="•"/>
            </a:pPr>
            <a:r>
              <a:t>PV Access Plugin is planned</a:t>
            </a:r>
          </a:p>
          <a:p>
            <a:pPr lvl="1" marL="621631" indent="-240631">
              <a:buSzPct val="130000"/>
              <a:buChar char="-"/>
            </a:pPr>
            <a:r>
              <a:t>Proposed URI syntax:</a:t>
            </a:r>
          </a:p>
          <a:p>
            <a:pPr lvl="2" marL="1002631" indent="-240631">
              <a:buSzPct val="100000"/>
              <a:buChar char="•"/>
            </a:pPr>
            <a:r>
              <a:t>pva://pvname</a:t>
            </a:r>
          </a:p>
          <a:p>
            <a:pPr lvl="2" marL="1002631" indent="-240631">
              <a:buSzPct val="100000"/>
              <a:buChar char="•"/>
            </a:pPr>
            <a:r>
              <a:t>pva://structurepv#field1&amp;field2</a:t>
            </a:r>
          </a:p>
          <a:p>
            <a:pPr lvl="2" marL="1002631" indent="-240631">
              <a:buSzPct val="100000"/>
              <a:buChar char="•"/>
            </a:pPr>
            <a:r>
              <a:t>pva://servicename?arg1=val1&amp;arg2=val2#field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Num" sz="quarter" idx="2"/>
          </p:nvPr>
        </p:nvSpPr>
        <p:spPr>
          <a:xfrm>
            <a:off x="8566150" y="6468491"/>
            <a:ext cx="259529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Shape 156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Display Manager Features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The display manager always displays a navigation bar at the top of each display.</a:t>
            </a:r>
          </a:p>
          <a:p>
            <a:pPr marL="316831" indent="-240631">
              <a:buSzPct val="130000"/>
              <a:buChar char="•"/>
            </a:pPr>
            <a:r>
              <a:t>Web-browser-like controls to move forward and back, or jump directly to a particular display by searching.</a:t>
            </a:r>
          </a:p>
          <a:p>
            <a:pPr marL="316831" indent="-240631">
              <a:buSzPct val="130000"/>
              <a:buChar char="•"/>
            </a:pPr>
            <a:r>
              <a:t>Related display buttons and the navigation bar support shift-click to open a display in a new window rather than using the existing window, like links in browsers.</a:t>
            </a:r>
          </a:p>
          <a:p>
            <a:pPr marL="316831" indent="-240631">
              <a:buSzPct val="130000"/>
              <a:buChar char="•"/>
            </a:pPr>
            <a:r>
              <a:t>Font size adjustable via Ctrl+ and Ctrl-</a:t>
            </a:r>
          </a:p>
        </p:txBody>
      </p:sp>
      <p:pic>
        <p:nvPicPr>
          <p:cNvPr id="158" name="camviewer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7953"/>
          <a:stretch>
            <a:fillRect/>
          </a:stretch>
        </p:blipFill>
        <p:spPr>
          <a:xfrm>
            <a:off x="504031" y="4949481"/>
            <a:ext cx="8135816" cy="11311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Num" sz="quarter" idx="2"/>
          </p:nvPr>
        </p:nvSpPr>
        <p:spPr>
          <a:xfrm>
            <a:off x="8566150" y="6468491"/>
            <a:ext cx="259529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Shape 161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Future Work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Still early in development</a:t>
            </a:r>
          </a:p>
          <a:p>
            <a:pPr marL="316831" indent="-240631">
              <a:buSzPct val="130000"/>
              <a:buChar char="•"/>
            </a:pPr>
            <a:r>
              <a:t>Only a few of the most useful widgets have been implemented</a:t>
            </a:r>
          </a:p>
          <a:p>
            <a:pPr marL="316831" indent="-240631">
              <a:buSzPct val="130000"/>
              <a:buChar char="•"/>
            </a:pPr>
            <a:r>
              <a:t>Alarms are very rudimentary</a:t>
            </a:r>
          </a:p>
          <a:p>
            <a:pPr marL="316831" indent="-240631">
              <a:buSzPct val="130000"/>
              <a:buChar char="•"/>
            </a:pPr>
            <a:r>
              <a:t>Performance seems good so far, but we really haven’t attempted to push the limits with hundreds of PV connections or widgets.</a:t>
            </a:r>
          </a:p>
          <a:p>
            <a:pPr marL="316831" indent="-240631">
              <a:buSzPct val="130000"/>
              <a:buChar char="•"/>
            </a:pPr>
            <a:r>
              <a:t>Performance is an area where EDM really excels, our goal is to at least get close.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 Code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Everything is available on GitHub:</a:t>
            </a:r>
            <a:br/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2" invalidUrl="" action="" tgtFrame="" tooltip="" history="1" highlightClick="0" endSnd="0"/>
              </a:rPr>
              <a:t>https://github.com/slaclab/pydm</a:t>
            </a:r>
          </a:p>
        </p:txBody>
      </p:sp>
      <p:sp>
        <p:nvSpPr>
          <p:cNvPr id="167" name="Shape 167"/>
          <p:cNvSpPr/>
          <p:nvPr/>
        </p:nvSpPr>
        <p:spPr>
          <a:xfrm>
            <a:off x="3769854" y="3533241"/>
            <a:ext cx="146750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Thanks!</a:t>
            </a:r>
          </a:p>
        </p:txBody>
      </p:sp>
      <p:sp>
        <p:nvSpPr>
          <p:cNvPr id="168" name="Shape 168"/>
          <p:cNvSpPr/>
          <p:nvPr/>
        </p:nvSpPr>
        <p:spPr>
          <a:xfrm>
            <a:off x="3164961" y="4730609"/>
            <a:ext cx="281407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3" invalidUrl="" action="" tgtFrame="" tooltip="" history="1" highlightClick="0" endSnd="0"/>
              </a:rPr>
              <a:t>mgibbs@slac.stanford.edu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Num" sz="quarter" idx="2"/>
          </p:nvPr>
        </p:nvSpPr>
        <p:spPr>
          <a:xfrm>
            <a:off x="8566150" y="6468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SLAC’s in-use tools for GUI applications</a:t>
            </a:r>
          </a:p>
          <a:p>
            <a:pPr marL="316831" indent="-240631">
              <a:buSzPct val="130000"/>
              <a:buChar char="•"/>
            </a:pPr>
            <a:r>
              <a:t>Introduction to Python Display Manager (PyDM)</a:t>
            </a:r>
          </a:p>
          <a:p>
            <a:pPr lvl="1" marL="621631" indent="-240631">
              <a:buSzPct val="130000"/>
              <a:buChar char="-"/>
            </a:pPr>
            <a:r>
              <a:t>Goals</a:t>
            </a:r>
          </a:p>
          <a:p>
            <a:pPr lvl="1" marL="621631" indent="-240631">
              <a:buSzPct val="130000"/>
              <a:buChar char="-"/>
            </a:pPr>
            <a:r>
              <a:t>Building a display</a:t>
            </a:r>
          </a:p>
          <a:p>
            <a:pPr lvl="1" marL="621631" indent="-240631">
              <a:buSzPct val="130000"/>
              <a:buChar char="-"/>
            </a:pPr>
            <a:r>
              <a:t>Writing an application</a:t>
            </a:r>
          </a:p>
          <a:p>
            <a:pPr lvl="1" marL="621631" indent="-240631">
              <a:buSzPct val="130000"/>
              <a:buChar char="-"/>
            </a:pPr>
            <a:r>
              <a:t>Architecture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Num" sz="quarter" idx="2"/>
          </p:nvPr>
        </p:nvSpPr>
        <p:spPr>
          <a:xfrm>
            <a:off x="8566150" y="6468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4" name="Shape 104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EDM at SLAC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We currently use EDM for most of the displays at SLAC</a:t>
            </a:r>
          </a:p>
          <a:p>
            <a:pPr lvl="1" marL="621631" indent="-240631">
              <a:buSzPct val="130000"/>
              <a:buChar char="-"/>
            </a:pPr>
            <a:r>
              <a:t>Making a display is drag-and-drop easy, non-developers can make new displays</a:t>
            </a:r>
          </a:p>
          <a:p>
            <a:pPr lvl="1" marL="621631" indent="-240631">
              <a:buSzPct val="130000"/>
              <a:buChar char="-"/>
            </a:pPr>
            <a:r>
              <a:t>Great performance, even with dozens of windows open, or hundreds of widgets updating at 30 Hz</a:t>
            </a:r>
          </a:p>
          <a:p>
            <a:pPr lvl="1" marL="621631" indent="-240631">
              <a:buSzPct val="130000"/>
              <a:buChar char="-"/>
            </a:pPr>
            <a:r>
              <a:t>5500 EDM files in production for LCLS</a:t>
            </a:r>
          </a:p>
        </p:txBody>
      </p:sp>
      <p:pic>
        <p:nvPicPr>
          <p:cNvPr id="106" name="lclsho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3889" y="4145754"/>
            <a:ext cx="3813975" cy="23227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107" name="op-dashboar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8276" y="3952345"/>
            <a:ext cx="2528984" cy="25161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Num" sz="quarter" idx="2"/>
          </p:nvPr>
        </p:nvSpPr>
        <p:spPr>
          <a:xfrm>
            <a:off x="8566150" y="6468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" name="Shape 110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EDM Drawbacks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EDM is starting to show its age</a:t>
            </a:r>
          </a:p>
          <a:p>
            <a:pPr marL="316831" indent="-240631">
              <a:buSzPct val="130000"/>
              <a:buChar char="•"/>
            </a:pPr>
            <a:r>
              <a:t>Managing lots of windows is challenging</a:t>
            </a:r>
          </a:p>
          <a:p>
            <a:pPr marL="316831" indent="-240631">
              <a:buSzPct val="130000"/>
              <a:buChar char="•"/>
            </a:pPr>
            <a:r>
              <a:t>Crummy image widgets</a:t>
            </a:r>
          </a:p>
          <a:p>
            <a:pPr marL="316831" indent="-240631">
              <a:buSzPct val="130000"/>
              <a:buChar char="•"/>
            </a:pPr>
            <a:r>
              <a:t>Not very easy to add new widgets</a:t>
            </a:r>
          </a:p>
          <a:p>
            <a:pPr marL="316831" indent="-240631">
              <a:buSzPct val="130000"/>
              <a:buChar char="•"/>
            </a:pPr>
            <a:r>
              <a:t>Ugly font rendering</a:t>
            </a:r>
          </a:p>
          <a:p>
            <a:pPr marL="316831" indent="-240631">
              <a:buSzPct val="130000"/>
              <a:buChar char="•"/>
            </a:pPr>
            <a:r>
              <a:t>Very poor support for resizing a window</a:t>
            </a:r>
          </a:p>
          <a:p>
            <a:pPr marL="316831" indent="-240631">
              <a:buSzPct val="130000"/>
              <a:buChar char="•"/>
            </a:pPr>
            <a:r>
              <a:t>Font sizes aren’t adjustable</a:t>
            </a:r>
          </a:p>
          <a:p>
            <a:pPr marL="316831" indent="-240631">
              <a:buSzPct val="130000"/>
              <a:buChar char="•"/>
            </a:pPr>
            <a:r>
              <a:t>Relatively limited in what you can build with EDM - displays don’t have much internal state</a:t>
            </a:r>
          </a:p>
          <a:p>
            <a:pPr marL="316831" indent="-240631">
              <a:buSzPct val="130000"/>
              <a:buChar char="•"/>
            </a:pPr>
            <a:r>
              <a:t>No support for EPICS v4 in the future</a:t>
            </a:r>
          </a:p>
          <a:p>
            <a:pPr marL="316831" indent="-240631">
              <a:buSzPct val="130000"/>
              <a:buChar char="•"/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Num" sz="quarter" idx="2"/>
          </p:nvPr>
        </p:nvSpPr>
        <p:spPr>
          <a:xfrm>
            <a:off x="8566150" y="6468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Shape 114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High Level Apps at SLAC</a:t>
            </a:r>
          </a:p>
        </p:txBody>
      </p:sp>
      <p:sp>
        <p:nvSpPr>
          <p:cNvPr id="115" name="Shape 115"/>
          <p:cNvSpPr/>
          <p:nvPr>
            <p:ph type="body" sz="half" idx="1"/>
          </p:nvPr>
        </p:nvSpPr>
        <p:spPr>
          <a:xfrm>
            <a:off x="457200" y="1243584"/>
            <a:ext cx="3098648" cy="5065522"/>
          </a:xfrm>
          <a:prstGeom prst="rect">
            <a:avLst/>
          </a:prstGeom>
        </p:spPr>
        <p:txBody>
          <a:bodyPr/>
          <a:lstStyle/>
          <a:p>
            <a:pPr marL="253465" indent="-192505" defTabSz="731520">
              <a:spcBef>
                <a:spcPts val="200"/>
              </a:spcBef>
              <a:buSzPct val="130000"/>
              <a:buChar char="•"/>
              <a:defRPr sz="1920"/>
            </a:pPr>
            <a:r>
              <a:t>We use a huge number of high level apps, too - I counted about 100 LCLS high level apps.</a:t>
            </a:r>
          </a:p>
          <a:p>
            <a:pPr marL="253465" indent="-192505" defTabSz="731520">
              <a:spcBef>
                <a:spcPts val="200"/>
              </a:spcBef>
              <a:buSzPct val="130000"/>
              <a:buChar char="•"/>
              <a:defRPr sz="1920"/>
            </a:pPr>
            <a:r>
              <a:t>Most of these are MATLAB or Python GUI applications written by operators or physicists, not full-time software developers.</a:t>
            </a:r>
          </a:p>
          <a:p>
            <a:pPr marL="253465" indent="-192505" defTabSz="731520">
              <a:spcBef>
                <a:spcPts val="200"/>
              </a:spcBef>
              <a:buSzPct val="130000"/>
              <a:buChar char="•"/>
              <a:defRPr sz="1920"/>
            </a:pPr>
            <a:r>
              <a:t>Usually they are for a single task - scanning the phase of an RF station, measuring beam emittance, etc.</a:t>
            </a:r>
          </a:p>
        </p:txBody>
      </p:sp>
      <p:pic>
        <p:nvPicPr>
          <p:cNvPr id="116" name="wirescann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7454" y="2072560"/>
            <a:ext cx="4820531" cy="42365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xfrm>
            <a:off x="8566150" y="6468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Shape 119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Drawbacks of Existing HLA Tools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MATLAB isn’t a great environment for GUI applications</a:t>
            </a:r>
          </a:p>
          <a:p>
            <a:pPr lvl="1" marL="621631" indent="-240631">
              <a:buSzPct val="130000"/>
              <a:buChar char="-"/>
            </a:pPr>
            <a:r>
              <a:t>Long start-up times for applications</a:t>
            </a:r>
          </a:p>
          <a:p>
            <a:pPr lvl="1" marL="621631" indent="-240631">
              <a:buSzPct val="130000"/>
              <a:buChar char="-"/>
            </a:pPr>
            <a:r>
              <a:t>Limited widget set</a:t>
            </a:r>
          </a:p>
          <a:p>
            <a:pPr lvl="1" marL="621631" indent="-240631">
              <a:buSzPct val="130000"/>
              <a:buChar char="-"/>
            </a:pPr>
            <a:r>
              <a:t>Ugly GUIs</a:t>
            </a:r>
          </a:p>
          <a:p>
            <a:pPr lvl="1" marL="621631" indent="-240631">
              <a:buSzPct val="130000"/>
              <a:buChar char="-"/>
            </a:pPr>
            <a:r>
              <a:t>Clunky GUI API</a:t>
            </a:r>
          </a:p>
          <a:p>
            <a:pPr marL="316831" indent="-240631">
              <a:buSzPct val="130000"/>
              <a:buChar char="•"/>
            </a:pPr>
            <a:r>
              <a:t>Python and PyQt </a:t>
            </a:r>
          </a:p>
          <a:p>
            <a:pPr lvl="1" marL="621631" indent="-240631">
              <a:buSzPct val="130000"/>
              <a:buChar char="-"/>
            </a:pPr>
            <a:r>
              <a:t>Better, but…</a:t>
            </a:r>
          </a:p>
          <a:p>
            <a:pPr lvl="1" marL="621631" indent="-240631">
              <a:buSzPct val="130000"/>
              <a:buChar char="-"/>
            </a:pPr>
            <a:r>
              <a:t>Always writing boilerplate code to do common things like updating a widget whenever a PV updates</a:t>
            </a:r>
          </a:p>
          <a:p>
            <a:pPr lvl="1" marL="621631" indent="-240631">
              <a:buSzPct val="130000"/>
              <a:buChar char="-"/>
            </a:pPr>
            <a:r>
              <a:t>App developers frequently end up re-inventing common widgets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xfrm>
            <a:off x="8566150" y="6468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Shape 123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Python Display Manager (PyDM)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Goal: Make a single framework that can be used to build simple, EDM-style screens, as well as more complicated high level applications.</a:t>
            </a:r>
          </a:p>
          <a:p>
            <a:pPr marL="316831" indent="-240631">
              <a:buSzPct val="130000"/>
              <a:buChar char="•"/>
            </a:pPr>
            <a:r>
              <a:t>Drag and drop UI creation</a:t>
            </a:r>
          </a:p>
          <a:p>
            <a:pPr marL="316831" indent="-240631">
              <a:buSzPct val="130000"/>
              <a:buChar char="•"/>
            </a:pPr>
            <a:r>
              <a:t>EPICS-aware widgets</a:t>
            </a:r>
          </a:p>
          <a:p>
            <a:pPr marL="316831" indent="-240631">
              <a:buSzPct val="130000"/>
              <a:buChar char="•"/>
            </a:pPr>
            <a:r>
              <a:t>Optional application logic in Python</a:t>
            </a:r>
          </a:p>
          <a:p>
            <a:pPr marL="316831" indent="-240631">
              <a:buSzPct val="130000"/>
              <a:buChar char="•"/>
            </a:pPr>
            <a:r>
              <a:t>Utilize existing modules to handle most of the graphics work, like plotting, and displaying images.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xfrm>
            <a:off x="8566150" y="6468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451822" y="129090"/>
            <a:ext cx="8103569" cy="753035"/>
          </a:xfrm>
          <a:prstGeom prst="rect">
            <a:avLst/>
          </a:prstGeom>
        </p:spPr>
        <p:txBody>
          <a:bodyPr/>
          <a:lstStyle/>
          <a:p>
            <a:pPr/>
            <a:r>
              <a:t>Building a User Interface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/>
          <a:p>
            <a:pPr marL="316831" indent="-240631">
              <a:buSzPct val="130000"/>
              <a:buChar char="•"/>
            </a:pPr>
            <a:r>
              <a:t>You can use Qt Designer to build an interface, or make it in code</a:t>
            </a:r>
          </a:p>
          <a:p>
            <a:pPr marL="316831" indent="-240631">
              <a:buSzPct val="130000"/>
              <a:buChar char="•"/>
            </a:pPr>
            <a:r>
              <a:t>Widgets have a “channel” property where you can specify a PV name to connect to</a:t>
            </a:r>
          </a:p>
          <a:p>
            <a:pPr marL="316831" indent="-240631">
              <a:buSzPct val="130000"/>
              <a:buChar char="•"/>
            </a:pPr>
            <a:r>
              <a:t>If you want to make an EDM-style panel, this is all you have to do - no need to write code</a:t>
            </a:r>
          </a:p>
        </p:txBody>
      </p:sp>
      <p:pic>
        <p:nvPicPr>
          <p:cNvPr id="129" name="camviewer-in-design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4983" y="3953273"/>
            <a:ext cx="4277247" cy="25152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Num" sz="quarter" idx="2"/>
          </p:nvPr>
        </p:nvSpPr>
        <p:spPr>
          <a:xfrm>
            <a:off x="8566150" y="6468491"/>
            <a:ext cx="181835" cy="23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Display - LCLS Energy Feedback Control</a:t>
            </a:r>
          </a:p>
        </p:txBody>
      </p:sp>
      <p:pic>
        <p:nvPicPr>
          <p:cNvPr id="133" name="6x6O2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8145" y="1396373"/>
            <a:ext cx="5267710" cy="4803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