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tif" ContentType="image/t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7" r:id="rId2"/>
  </p:sldMasterIdLst>
  <p:notesMasterIdLst>
    <p:notesMasterId r:id="rId39"/>
  </p:notesMasterIdLst>
  <p:sldIdLst>
    <p:sldId id="256" r:id="rId3"/>
    <p:sldId id="322" r:id="rId4"/>
    <p:sldId id="321" r:id="rId5"/>
    <p:sldId id="320" r:id="rId6"/>
    <p:sldId id="292" r:id="rId7"/>
    <p:sldId id="293" r:id="rId8"/>
    <p:sldId id="290" r:id="rId9"/>
    <p:sldId id="275" r:id="rId10"/>
    <p:sldId id="269" r:id="rId11"/>
    <p:sldId id="270" r:id="rId12"/>
    <p:sldId id="281" r:id="rId13"/>
    <p:sldId id="291" r:id="rId14"/>
    <p:sldId id="319" r:id="rId15"/>
    <p:sldId id="276" r:id="rId16"/>
    <p:sldId id="277" r:id="rId17"/>
    <p:sldId id="297" r:id="rId18"/>
    <p:sldId id="299" r:id="rId19"/>
    <p:sldId id="289" r:id="rId20"/>
    <p:sldId id="287" r:id="rId21"/>
    <p:sldId id="288" r:id="rId22"/>
    <p:sldId id="282" r:id="rId23"/>
    <p:sldId id="278" r:id="rId24"/>
    <p:sldId id="302" r:id="rId25"/>
    <p:sldId id="307" r:id="rId26"/>
    <p:sldId id="313" r:id="rId27"/>
    <p:sldId id="314" r:id="rId28"/>
    <p:sldId id="318" r:id="rId29"/>
    <p:sldId id="315" r:id="rId30"/>
    <p:sldId id="309" r:id="rId31"/>
    <p:sldId id="308" r:id="rId32"/>
    <p:sldId id="306" r:id="rId33"/>
    <p:sldId id="265" r:id="rId34"/>
    <p:sldId id="284" r:id="rId35"/>
    <p:sldId id="317" r:id="rId36"/>
    <p:sldId id="295" r:id="rId37"/>
    <p:sldId id="298"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61C525A-56F6-6B47-9570-5A501F8E0225}">
          <p14:sldIdLst>
            <p14:sldId id="256"/>
            <p14:sldId id="322"/>
            <p14:sldId id="321"/>
            <p14:sldId id="320"/>
            <p14:sldId id="292"/>
            <p14:sldId id="293"/>
            <p14:sldId id="290"/>
          </p14:sldIdLst>
        </p14:section>
        <p14:section name="Untitled Section" id="{6A1A6A08-3D98-8F4D-A2D3-8F68413F4828}">
          <p14:sldIdLst>
            <p14:sldId id="275"/>
            <p14:sldId id="269"/>
            <p14:sldId id="270"/>
            <p14:sldId id="281"/>
            <p14:sldId id="291"/>
            <p14:sldId id="319"/>
            <p14:sldId id="276"/>
            <p14:sldId id="277"/>
            <p14:sldId id="297"/>
            <p14:sldId id="299"/>
            <p14:sldId id="289"/>
            <p14:sldId id="287"/>
            <p14:sldId id="288"/>
            <p14:sldId id="282"/>
            <p14:sldId id="278"/>
            <p14:sldId id="302"/>
            <p14:sldId id="307"/>
            <p14:sldId id="313"/>
            <p14:sldId id="314"/>
            <p14:sldId id="318"/>
            <p14:sldId id="315"/>
            <p14:sldId id="309"/>
            <p14:sldId id="308"/>
            <p14:sldId id="306"/>
            <p14:sldId id="265"/>
            <p14:sldId id="284"/>
            <p14:sldId id="317"/>
            <p14:sldId id="295"/>
            <p14:sldId id="29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6DE2"/>
    <a:srgbClr val="1A883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62" autoAdjust="0"/>
    <p:restoredTop sz="93241" autoAdjust="0"/>
  </p:normalViewPr>
  <p:slideViewPr>
    <p:cSldViewPr snapToGrid="0" snapToObjects="1">
      <p:cViewPr>
        <p:scale>
          <a:sx n="95" d="100"/>
          <a:sy n="95" d="100"/>
        </p:scale>
        <p:origin x="-1384" y="-400"/>
      </p:cViewPr>
      <p:guideLst>
        <p:guide orient="horz" pos="2160"/>
        <p:guide pos="2880"/>
      </p:guideLst>
    </p:cSldViewPr>
  </p:slideViewPr>
  <p:outlineViewPr>
    <p:cViewPr>
      <p:scale>
        <a:sx n="33" d="100"/>
        <a:sy n="33" d="100"/>
      </p:scale>
      <p:origin x="0" y="60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AB572E-767A-BA45-A045-2922B1917EAC}" type="datetimeFigureOut">
              <a:rPr lang="en-US" smtClean="0"/>
              <a:t>5/24/16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3D07BC-AE8E-024A-84F1-8BA5072A7139}" type="slidenum">
              <a:rPr lang="en-US" smtClean="0"/>
              <a:t>‹#›</a:t>
            </a:fld>
            <a:endParaRPr lang="en-US"/>
          </a:p>
        </p:txBody>
      </p:sp>
    </p:spTree>
    <p:extLst>
      <p:ext uri="{BB962C8B-B14F-4D97-AF65-F5344CB8AC3E}">
        <p14:creationId xmlns:p14="http://schemas.microsoft.com/office/powerpoint/2010/main" val="4398812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talk I will attempt to answer</a:t>
            </a:r>
            <a:r>
              <a:rPr lang="en-US" baseline="0" dirty="0" smtClean="0"/>
              <a:t> the two questions, “what facilities are in EPICS Version 4, and how are those facilities being used today by users?”</a:t>
            </a:r>
          </a:p>
          <a:p>
            <a:endParaRPr lang="en-US" baseline="0" dirty="0" smtClean="0"/>
          </a:p>
          <a:p>
            <a:r>
              <a:rPr lang="en-US" baseline="0" dirty="0" smtClean="0"/>
              <a:t>[TODO: Replace logo with one with no shadow]</a:t>
            </a:r>
            <a:endParaRPr lang="en-US" dirty="0"/>
          </a:p>
        </p:txBody>
      </p:sp>
      <p:sp>
        <p:nvSpPr>
          <p:cNvPr id="4" name="Slide Number Placeholder 3"/>
          <p:cNvSpPr>
            <a:spLocks noGrp="1"/>
          </p:cNvSpPr>
          <p:nvPr>
            <p:ph type="sldNum" sz="quarter" idx="10"/>
          </p:nvPr>
        </p:nvSpPr>
        <p:spPr/>
        <p:txBody>
          <a:bodyPr/>
          <a:lstStyle/>
          <a:p>
            <a:fld id="{EB3D07BC-AE8E-024A-84F1-8BA5072A7139}" type="slidenum">
              <a:rPr lang="en-US" smtClean="0"/>
              <a:t>1</a:t>
            </a:fld>
            <a:endParaRPr lang="en-US"/>
          </a:p>
        </p:txBody>
      </p:sp>
    </p:spTree>
    <p:extLst>
      <p:ext uri="{BB962C8B-B14F-4D97-AF65-F5344CB8AC3E}">
        <p14:creationId xmlns:p14="http://schemas.microsoft.com/office/powerpoint/2010/main" val="451644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EPICS V4 is used at SNS in data acquisition</a:t>
            </a:r>
            <a:r>
              <a:rPr lang="en-US" sz="1200" kern="1200" baseline="0" dirty="0" smtClean="0">
                <a:solidFill>
                  <a:schemeClr val="tx1"/>
                </a:solidFill>
                <a:latin typeface="+mn-lt"/>
                <a:ea typeface="+mn-ea"/>
                <a:cs typeface="+mn-cs"/>
              </a:rPr>
              <a:t> and processing of Neutron scattering experiments.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80 Mbytes/s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PV values</a:t>
            </a:r>
            <a:r>
              <a:rPr lang="en-US" sz="1200" kern="1200" baseline="0" dirty="0" smtClean="0">
                <a:solidFill>
                  <a:schemeClr val="tx1"/>
                </a:solidFill>
                <a:latin typeface="+mn-lt"/>
                <a:ea typeface="+mn-ea"/>
                <a:cs typeface="+mn-cs"/>
              </a:rPr>
              <a:t> are not single value, they’re complex, involving the event data itself, plus metadata such as time-of-flight, pulse information. Exactly as is pertinent to LCLS-II beamline experiments.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Neutron scattering can be used to help in the understanding of the structure and properties of materials; it is a technique complementary to x-ray scattering. Neutrons, with a neutral charge, are highly penetrating and are an effective probe for locating light atoms such as hydrogen.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i="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err="1" smtClean="0"/>
              <a:t>nED</a:t>
            </a:r>
            <a:r>
              <a:rPr lang="en-US" dirty="0" smtClean="0"/>
              <a:t> provides the interface to the detector</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nED</a:t>
            </a:r>
            <a:r>
              <a:rPr lang="en-US" dirty="0" smtClean="0"/>
              <a:t> </a:t>
            </a:r>
            <a:r>
              <a:rPr lang="en-US" dirty="0" smtClean="0">
                <a:solidFill>
                  <a:srgbClr val="FF0000"/>
                </a:solidFill>
              </a:rPr>
              <a:t>streams</a:t>
            </a:r>
            <a:r>
              <a:rPr lang="en-US" dirty="0" smtClean="0"/>
              <a:t> experiment data using the V4 network protocol, </a:t>
            </a:r>
            <a:r>
              <a:rPr lang="en-US" dirty="0" err="1" smtClean="0"/>
              <a:t>pvAccess</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i="1" dirty="0" err="1" smtClean="0"/>
              <a:t>ADnED</a:t>
            </a:r>
            <a:r>
              <a:rPr lang="en-US" dirty="0" smtClean="0"/>
              <a:t>, built on EPICS </a:t>
            </a:r>
            <a:r>
              <a:rPr lang="en-US" dirty="0" err="1" smtClean="0"/>
              <a:t>AreaDetector</a:t>
            </a:r>
            <a:r>
              <a:rPr lang="en-US" dirty="0" smtClean="0"/>
              <a:t>, is the V4 client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ADnED</a:t>
            </a:r>
            <a:r>
              <a:rPr lang="en-US" dirty="0" smtClean="0"/>
              <a:t> </a:t>
            </a:r>
            <a:r>
              <a:rPr lang="en-US" b="1" dirty="0" smtClean="0"/>
              <a:t>produces data histograms </a:t>
            </a:r>
            <a:r>
              <a:rPr lang="en-US" dirty="0" smtClean="0"/>
              <a:t>for online user display along </a:t>
            </a:r>
            <a:r>
              <a:rPr lang="en-US" b="1" dirty="0" smtClean="0"/>
              <a:t>with counting statistics </a:t>
            </a:r>
            <a:r>
              <a:rPr lang="en-US" dirty="0" smtClean="0"/>
              <a:t>for experiment control.</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Presently the histogram and</a:t>
            </a:r>
            <a:r>
              <a:rPr lang="en-US" baseline="0" dirty="0" smtClean="0"/>
              <a:t> image data are still distributed as CA data.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Long term plan is to extend </a:t>
            </a:r>
            <a:r>
              <a:rPr lang="en-US" baseline="0" dirty="0" err="1" smtClean="0"/>
              <a:t>pvAccess</a:t>
            </a:r>
            <a:r>
              <a:rPr lang="en-US" baseline="0" dirty="0" smtClean="0"/>
              <a:t> to user client side, though that depends on </a:t>
            </a:r>
            <a:r>
              <a:rPr lang="en-US" baseline="0" dirty="0" err="1" smtClean="0"/>
              <a:t>pvAccess</a:t>
            </a:r>
            <a:r>
              <a:rPr lang="en-US" baseline="0" dirty="0" smtClean="0"/>
              <a:t> gateway and CSS-widget support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However, good that </a:t>
            </a:r>
            <a:r>
              <a:rPr lang="en-US" baseline="0" dirty="0" err="1" smtClean="0"/>
              <a:t>pvAccess</a:t>
            </a:r>
            <a:r>
              <a:rPr lang="en-US" baseline="0" dirty="0" smtClean="0"/>
              <a:t> </a:t>
            </a:r>
            <a:r>
              <a:rPr lang="en-US" baseline="0" dirty="0" err="1" smtClean="0"/>
              <a:t>areaDetector</a:t>
            </a:r>
            <a:r>
              <a:rPr lang="en-US" baseline="0" dirty="0" smtClean="0"/>
              <a:t> driver and plugin are about to be distributed with </a:t>
            </a:r>
            <a:r>
              <a:rPr lang="en-US" baseline="0" dirty="0" err="1" smtClean="0"/>
              <a:t>areaDetector</a:t>
            </a:r>
            <a:r>
              <a:rPr lang="en-US" baseline="0" dirty="0" smtClean="0"/>
              <a:t> (2-5)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B3D07BC-AE8E-024A-84F1-8BA5072A7139}" type="slidenum">
              <a:rPr lang="en-US" smtClean="0"/>
              <a:t>14</a:t>
            </a:fld>
            <a:endParaRPr lang="en-US"/>
          </a:p>
        </p:txBody>
      </p:sp>
    </p:spTree>
    <p:extLst>
      <p:ext uri="{BB962C8B-B14F-4D97-AF65-F5344CB8AC3E}">
        <p14:creationId xmlns:p14="http://schemas.microsoft.com/office/powerpoint/2010/main" val="3038456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D07BC-AE8E-024A-84F1-8BA5072A7139}" type="slidenum">
              <a:rPr lang="en-US" smtClean="0"/>
              <a:t>15</a:t>
            </a:fld>
            <a:endParaRPr lang="en-US"/>
          </a:p>
        </p:txBody>
      </p:sp>
    </p:spTree>
    <p:extLst>
      <p:ext uri="{BB962C8B-B14F-4D97-AF65-F5344CB8AC3E}">
        <p14:creationId xmlns:p14="http://schemas.microsoft.com/office/powerpoint/2010/main" val="2073471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NSLS-II were very careful </a:t>
            </a:r>
            <a:r>
              <a:rPr lang="en-US" b="1" dirty="0" smtClean="0"/>
              <a:t>to zero-copy in population of </a:t>
            </a:r>
            <a:r>
              <a:rPr lang="en-US" b="1" dirty="0" err="1" smtClean="0"/>
              <a:t>NTNDArray</a:t>
            </a:r>
            <a:r>
              <a:rPr lang="en-US" b="1" baseline="0" dirty="0" smtClean="0"/>
              <a:t> from </a:t>
            </a:r>
            <a:r>
              <a:rPr lang="en-US" b="1" baseline="0" dirty="0" err="1" smtClean="0"/>
              <a:t>NDArray</a:t>
            </a:r>
            <a:r>
              <a:rPr lang="en-US" dirty="0" smtClean="0"/>
              <a:t>. However, it was found not to be possible to zero-copy in the</a:t>
            </a:r>
            <a:r>
              <a:rPr lang="en-US" baseline="0" dirty="0" smtClean="0"/>
              <a:t> </a:t>
            </a:r>
            <a:r>
              <a:rPr lang="en-US" dirty="0" smtClean="0"/>
              <a:t>extraction process</a:t>
            </a:r>
            <a:r>
              <a:rPr lang="en-US" baseline="0" dirty="0" smtClean="0"/>
              <a:t> at the client (</a:t>
            </a:r>
            <a:r>
              <a:rPr lang="en-US" baseline="0" dirty="0" err="1" smtClean="0"/>
              <a:t>NTNDArray</a:t>
            </a:r>
            <a:r>
              <a:rPr lang="en-US" baseline="0" dirty="0" smtClean="0"/>
              <a:t> to </a:t>
            </a:r>
            <a:r>
              <a:rPr lang="en-US" baseline="0" dirty="0" err="1" smtClean="0"/>
              <a:t>NDArray</a:t>
            </a:r>
            <a:r>
              <a:rPr lang="en-US" baseline="0" dirty="0" smtClean="0"/>
              <a:t>). However, it </a:t>
            </a:r>
            <a:r>
              <a:rPr lang="en-US" dirty="0" smtClean="0"/>
              <a:t>may be possible with modification of </a:t>
            </a:r>
            <a:r>
              <a:rPr lang="en-US" dirty="0" err="1" smtClean="0"/>
              <a:t>NDArray</a:t>
            </a:r>
            <a:r>
              <a:rPr lang="en-US" dirty="0" smtClean="0"/>
              <a:t> itself.  </a:t>
            </a:r>
          </a:p>
          <a:p>
            <a:endParaRPr lang="en-US" dirty="0"/>
          </a:p>
        </p:txBody>
      </p:sp>
      <p:sp>
        <p:nvSpPr>
          <p:cNvPr id="4" name="Slide Number Placeholder 3"/>
          <p:cNvSpPr>
            <a:spLocks noGrp="1"/>
          </p:cNvSpPr>
          <p:nvPr>
            <p:ph type="sldNum" sz="quarter" idx="10"/>
          </p:nvPr>
        </p:nvSpPr>
        <p:spPr/>
        <p:txBody>
          <a:bodyPr/>
          <a:lstStyle/>
          <a:p>
            <a:fld id="{EB3D07BC-AE8E-024A-84F1-8BA5072A7139}" type="slidenum">
              <a:rPr lang="en-US" smtClean="0"/>
              <a:t>16</a:t>
            </a:fld>
            <a:endParaRPr lang="en-US"/>
          </a:p>
        </p:txBody>
      </p:sp>
    </p:spTree>
    <p:extLst>
      <p:ext uri="{BB962C8B-B14F-4D97-AF65-F5344CB8AC3E}">
        <p14:creationId xmlns:p14="http://schemas.microsoft.com/office/powerpoint/2010/main" val="2932419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25M Bytes, 50 times a second = 10 </a:t>
            </a:r>
            <a:r>
              <a:rPr lang="en-US" dirty="0" err="1" smtClean="0"/>
              <a:t>Gbits</a:t>
            </a:r>
            <a:r>
              <a:rPr lang="en-US" dirty="0" smtClean="0"/>
              <a:t>.</a:t>
            </a:r>
          </a:p>
          <a:p>
            <a:endParaRPr lang="en-US" dirty="0"/>
          </a:p>
        </p:txBody>
      </p:sp>
      <p:sp>
        <p:nvSpPr>
          <p:cNvPr id="4" name="Slide Number Placeholder 3"/>
          <p:cNvSpPr>
            <a:spLocks noGrp="1"/>
          </p:cNvSpPr>
          <p:nvPr>
            <p:ph type="sldNum" sz="quarter" idx="10"/>
          </p:nvPr>
        </p:nvSpPr>
        <p:spPr/>
        <p:txBody>
          <a:bodyPr/>
          <a:lstStyle/>
          <a:p>
            <a:fld id="{EB3D07BC-AE8E-024A-84F1-8BA5072A7139}" type="slidenum">
              <a:rPr lang="en-US" smtClean="0"/>
              <a:t>17</a:t>
            </a:fld>
            <a:endParaRPr lang="en-US"/>
          </a:p>
        </p:txBody>
      </p:sp>
    </p:spTree>
    <p:extLst>
      <p:ext uri="{BB962C8B-B14F-4D97-AF65-F5344CB8AC3E}">
        <p14:creationId xmlns:p14="http://schemas.microsoft.com/office/powerpoint/2010/main" val="2623143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 SNS, BNL NSLS-II uses CS-Studio as the OPI</a:t>
            </a:r>
          </a:p>
          <a:p>
            <a:endParaRPr lang="en-US" dirty="0" smtClean="0"/>
          </a:p>
          <a:p>
            <a:r>
              <a:rPr lang="en-US" baseline="0" dirty="0" smtClean="0"/>
              <a:t>But at NSLS-II the data transported are of the EPICS V4 normative types specifically intended for images from </a:t>
            </a:r>
            <a:r>
              <a:rPr lang="en-US" baseline="0" dirty="0" err="1" smtClean="0"/>
              <a:t>areaDetector</a:t>
            </a:r>
            <a:r>
              <a:rPr lang="en-US" baseline="0" dirty="0" smtClean="0"/>
              <a:t>, called </a:t>
            </a:r>
            <a:r>
              <a:rPr lang="en-US" baseline="0" dirty="0" err="1" smtClean="0"/>
              <a:t>NTNDArray</a:t>
            </a:r>
            <a:r>
              <a:rPr lang="en-US" baseline="0" dirty="0" smtClean="0"/>
              <a:t>.</a:t>
            </a:r>
          </a:p>
          <a:p>
            <a:endParaRPr lang="en-US" baseline="0" dirty="0" smtClean="0"/>
          </a:p>
          <a:p>
            <a:r>
              <a:rPr lang="en-US" baseline="0" dirty="0" smtClean="0"/>
              <a:t>The EPICS V4 Normative Types are handled in CS-Studio by CS-Studio formulas.</a:t>
            </a:r>
          </a:p>
        </p:txBody>
      </p:sp>
      <p:sp>
        <p:nvSpPr>
          <p:cNvPr id="4" name="Slide Number Placeholder 3"/>
          <p:cNvSpPr>
            <a:spLocks noGrp="1"/>
          </p:cNvSpPr>
          <p:nvPr>
            <p:ph type="sldNum" sz="quarter" idx="10"/>
          </p:nvPr>
        </p:nvSpPr>
        <p:spPr/>
        <p:txBody>
          <a:bodyPr/>
          <a:lstStyle/>
          <a:p>
            <a:fld id="{EB3D07BC-AE8E-024A-84F1-8BA5072A7139}" type="slidenum">
              <a:rPr lang="en-US" smtClean="0"/>
              <a:t>18</a:t>
            </a:fld>
            <a:endParaRPr lang="en-US"/>
          </a:p>
        </p:txBody>
      </p:sp>
    </p:spTree>
    <p:extLst>
      <p:ext uri="{BB962C8B-B14F-4D97-AF65-F5344CB8AC3E}">
        <p14:creationId xmlns:p14="http://schemas.microsoft.com/office/powerpoint/2010/main" val="215418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metaDataStore</a:t>
            </a:r>
            <a:r>
              <a:rPr lang="en-US" dirty="0" smtClean="0"/>
              <a:t> :</a:t>
            </a:r>
            <a:r>
              <a:rPr lang="en-US" baseline="0" dirty="0" smtClean="0"/>
              <a:t> </a:t>
            </a:r>
            <a:r>
              <a:rPr lang="en-US" dirty="0" smtClean="0"/>
              <a:t>records</a:t>
            </a:r>
            <a:r>
              <a:rPr lang="en-US" baseline="0" dirty="0" smtClean="0"/>
              <a:t> </a:t>
            </a:r>
            <a:r>
              <a:rPr lang="en-US" b="1" baseline="0" dirty="0" smtClean="0"/>
              <a:t>metadata of beamline experiments</a:t>
            </a:r>
            <a:r>
              <a:rPr lang="en-US" dirty="0" smtClean="0"/>
              <a:t>: </a:t>
            </a:r>
          </a:p>
          <a:p>
            <a:r>
              <a:rPr lang="en-US" dirty="0" smtClean="0"/>
              <a:t>  Such as run start</a:t>
            </a:r>
            <a:r>
              <a:rPr lang="en-US" baseline="0" dirty="0" smtClean="0"/>
              <a:t> and </a:t>
            </a:r>
            <a:r>
              <a:rPr lang="en-US" dirty="0" smtClean="0"/>
              <a:t>stop </a:t>
            </a:r>
            <a:r>
              <a:rPr lang="en-US" b="1" dirty="0" smtClean="0"/>
              <a:t>(examples in following</a:t>
            </a:r>
            <a:r>
              <a:rPr lang="en-US" b="1" baseline="0" dirty="0" smtClean="0"/>
              <a:t> slide</a:t>
            </a:r>
            <a:r>
              <a:rPr lang="en-US" baseline="0" dirty="0" smtClean="0"/>
              <a:t>)</a:t>
            </a:r>
            <a:r>
              <a:rPr lang="en-US" dirty="0" smtClean="0"/>
              <a:t>, event description, event records. </a:t>
            </a:r>
          </a:p>
          <a:p>
            <a:pPr lvl="1"/>
            <a:r>
              <a:rPr lang="en-US" dirty="0" smtClean="0"/>
              <a:t>Event description = many key-value pairs: hence Mongo DB,</a:t>
            </a:r>
            <a:r>
              <a:rPr lang="en-US" baseline="0" dirty="0" smtClean="0"/>
              <a:t> and EPICS V4 </a:t>
            </a:r>
            <a:r>
              <a:rPr lang="en-US" baseline="0" dirty="0" err="1" smtClean="0"/>
              <a:t>NTnameValue</a:t>
            </a:r>
            <a:r>
              <a:rPr lang="en-US" baseline="0" dirty="0" smtClean="0"/>
              <a:t> </a:t>
            </a:r>
          </a:p>
          <a:p>
            <a:pPr lvl="1"/>
            <a:endParaRPr lang="en-US" baseline="0" dirty="0" smtClean="0"/>
          </a:p>
          <a:p>
            <a:r>
              <a:rPr lang="en-US" sz="1200" b="0" i="0" u="none" strike="noStrike" kern="1200" baseline="0" dirty="0" err="1" smtClean="0">
                <a:solidFill>
                  <a:schemeClr val="tx1"/>
                </a:solidFill>
                <a:latin typeface="+mn-lt"/>
                <a:ea typeface="+mn-ea"/>
                <a:cs typeface="+mn-cs"/>
              </a:rPr>
              <a:t>frameStore</a:t>
            </a:r>
            <a:r>
              <a:rPr lang="en-US" sz="1200" b="0" i="0" u="none" strike="noStrike" kern="1200" baseline="0" dirty="0" smtClean="0">
                <a:solidFill>
                  <a:schemeClr val="tx1"/>
                </a:solidFill>
                <a:latin typeface="+mn-lt"/>
                <a:ea typeface="+mn-ea"/>
                <a:cs typeface="+mn-cs"/>
              </a:rPr>
              <a:t> </a:t>
            </a:r>
            <a:r>
              <a:rPr lang="en-US" sz="1200" b="0" i="0" u="none" strike="noStrike" kern="1200" baseline="0" dirty="0" err="1" smtClean="0">
                <a:solidFill>
                  <a:schemeClr val="tx1"/>
                </a:solidFill>
                <a:latin typeface="+mn-lt"/>
                <a:ea typeface="+mn-ea"/>
                <a:cs typeface="+mn-cs"/>
              </a:rPr>
              <a:t>i</a:t>
            </a:r>
            <a:r>
              <a:rPr lang="en-US" sz="1200" b="0" i="0" u="none" strike="noStrike" kern="1200" baseline="0" dirty="0" smtClean="0">
                <a:solidFill>
                  <a:schemeClr val="tx1"/>
                </a:solidFill>
                <a:latin typeface="+mn-lt"/>
                <a:ea typeface="+mn-ea"/>
                <a:cs typeface="+mn-cs"/>
              </a:rPr>
              <a:t>: a service that provides means to manage </a:t>
            </a:r>
            <a:r>
              <a:rPr lang="en-US" sz="1200" b="1" i="0" u="none" strike="noStrike" kern="1200" baseline="0" dirty="0" smtClean="0">
                <a:solidFill>
                  <a:schemeClr val="tx1"/>
                </a:solidFill>
                <a:latin typeface="+mn-lt"/>
                <a:ea typeface="+mn-ea"/>
                <a:cs typeface="+mn-cs"/>
              </a:rPr>
              <a:t>images</a:t>
            </a:r>
            <a:r>
              <a:rPr lang="en-US" sz="1200" b="0" i="0" u="none" strike="noStrike" kern="1200" baseline="0" dirty="0" smtClean="0">
                <a:solidFill>
                  <a:schemeClr val="tx1"/>
                </a:solidFill>
                <a:latin typeface="+mn-lt"/>
                <a:ea typeface="+mn-ea"/>
                <a:cs typeface="+mn-cs"/>
              </a:rPr>
              <a:t> and/or any</a:t>
            </a:r>
          </a:p>
          <a:p>
            <a:r>
              <a:rPr lang="en-US" sz="1200" b="0" i="0" u="none" strike="noStrike" kern="1200" baseline="0" dirty="0" err="1" smtClean="0">
                <a:solidFill>
                  <a:schemeClr val="tx1"/>
                </a:solidFill>
                <a:latin typeface="+mn-lt"/>
                <a:ea typeface="+mn-ea"/>
                <a:cs typeface="+mn-cs"/>
              </a:rPr>
              <a:t>NDimensional</a:t>
            </a:r>
            <a:r>
              <a:rPr lang="en-US" sz="1200" b="0" i="0" u="none" strike="noStrike" kern="1200" baseline="0" dirty="0" smtClean="0">
                <a:solidFill>
                  <a:schemeClr val="tx1"/>
                </a:solidFill>
                <a:latin typeface="+mn-lt"/>
                <a:ea typeface="+mn-ea"/>
                <a:cs typeface="+mn-cs"/>
              </a:rPr>
              <a:t> data from experiments</a:t>
            </a:r>
            <a:endParaRPr lang="en-US" dirty="0" smtClean="0"/>
          </a:p>
          <a:p>
            <a:endParaRPr lang="en-US" dirty="0" smtClean="0"/>
          </a:p>
          <a:p>
            <a:r>
              <a:rPr lang="en-US" dirty="0" err="1" smtClean="0"/>
              <a:t>ChannelArchiver</a:t>
            </a:r>
            <a:r>
              <a:rPr lang="en-US" baseline="0" dirty="0" smtClean="0"/>
              <a:t> : </a:t>
            </a:r>
            <a:r>
              <a:rPr lang="en-US" sz="1200" b="0" i="0" u="none" strike="noStrike" kern="1200" baseline="0" dirty="0" smtClean="0">
                <a:solidFill>
                  <a:schemeClr val="tx1"/>
                </a:solidFill>
                <a:latin typeface="+mn-lt"/>
                <a:ea typeface="+mn-ea"/>
                <a:cs typeface="+mn-cs"/>
              </a:rPr>
              <a:t>the familiar server to record signals from various hardware and provides means</a:t>
            </a:r>
          </a:p>
          <a:p>
            <a:r>
              <a:rPr lang="en-US" sz="1200" b="0" i="0" u="none" strike="noStrike" kern="1200" baseline="0" dirty="0" smtClean="0">
                <a:solidFill>
                  <a:schemeClr val="tx1"/>
                </a:solidFill>
                <a:latin typeface="+mn-lt"/>
                <a:ea typeface="+mn-ea"/>
                <a:cs typeface="+mn-cs"/>
              </a:rPr>
              <a:t>to query time series data</a:t>
            </a:r>
            <a:endParaRPr lang="en-US" dirty="0" smtClean="0"/>
          </a:p>
          <a:p>
            <a:endParaRPr lang="en-US" dirty="0" smtClean="0"/>
          </a:p>
          <a:p>
            <a:r>
              <a:rPr lang="en-US" sz="1200" b="0" i="0" u="none" strike="noStrike" kern="1200" baseline="0" dirty="0" err="1" smtClean="0">
                <a:solidFill>
                  <a:schemeClr val="tx1"/>
                </a:solidFill>
                <a:latin typeface="+mn-lt"/>
                <a:ea typeface="+mn-ea"/>
                <a:cs typeface="+mn-cs"/>
              </a:rPr>
              <a:t>Olog</a:t>
            </a:r>
            <a:r>
              <a:rPr lang="en-US" sz="1200" b="0" i="0" u="none" strike="noStrike" kern="1200" baseline="0" dirty="0" smtClean="0">
                <a:solidFill>
                  <a:schemeClr val="tx1"/>
                </a:solidFill>
                <a:latin typeface="+mn-lt"/>
                <a:ea typeface="+mn-ea"/>
                <a:cs typeface="+mn-cs"/>
              </a:rPr>
              <a:t> :” keeps </a:t>
            </a:r>
            <a:r>
              <a:rPr lang="en-US" sz="1200" b="1" i="0" u="none" strike="noStrike" kern="1200" baseline="0" dirty="0" smtClean="0">
                <a:solidFill>
                  <a:schemeClr val="tx1"/>
                </a:solidFill>
                <a:latin typeface="+mn-lt"/>
                <a:ea typeface="+mn-ea"/>
                <a:cs typeface="+mn-cs"/>
              </a:rPr>
              <a:t>track of a user’s experimental activity </a:t>
            </a:r>
            <a:r>
              <a:rPr lang="en-US" sz="1200" b="0" i="0" u="none" strike="noStrike" kern="1200" baseline="0" dirty="0" smtClean="0">
                <a:solidFill>
                  <a:schemeClr val="tx1"/>
                </a:solidFill>
                <a:latin typeface="+mn-lt"/>
                <a:ea typeface="+mn-ea"/>
                <a:cs typeface="+mn-cs"/>
              </a:rPr>
              <a:t>providing various APIs and web clients</a:t>
            </a:r>
            <a:endParaRPr lang="en-US" dirty="0" smtClean="0"/>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err="1" smtClean="0">
                <a:solidFill>
                  <a:schemeClr val="tx1"/>
                </a:solidFill>
                <a:latin typeface="+mn-lt"/>
                <a:ea typeface="+mn-ea"/>
                <a:cs typeface="+mn-cs"/>
              </a:rPr>
              <a:t>dataBroker</a:t>
            </a:r>
            <a:r>
              <a:rPr lang="en-US" sz="1200" b="0" i="0" u="none" strike="noStrike" kern="1200" baseline="0" dirty="0" smtClean="0">
                <a:solidFill>
                  <a:schemeClr val="tx1"/>
                </a:solidFill>
                <a:latin typeface="+mn-lt"/>
                <a:ea typeface="+mn-ea"/>
                <a:cs typeface="+mn-cs"/>
              </a:rPr>
              <a:t> : </a:t>
            </a:r>
            <a:r>
              <a:rPr lang="en-US" sz="1200" b="1" i="0" u="none" strike="noStrike" kern="1200" baseline="0" dirty="0" smtClean="0">
                <a:solidFill>
                  <a:schemeClr val="tx1"/>
                </a:solidFill>
                <a:latin typeface="+mn-lt"/>
                <a:ea typeface="+mn-ea"/>
                <a:cs typeface="+mn-cs"/>
              </a:rPr>
              <a:t>provides write and read access to experimental</a:t>
            </a:r>
          </a:p>
          <a:p>
            <a:r>
              <a:rPr lang="en-US" sz="1200" b="1" i="0" u="none" strike="noStrike" kern="1200" baseline="0" dirty="0" smtClean="0">
                <a:solidFill>
                  <a:schemeClr val="tx1"/>
                </a:solidFill>
                <a:latin typeface="+mn-lt"/>
                <a:ea typeface="+mn-ea"/>
                <a:cs typeface="+mn-cs"/>
              </a:rPr>
              <a:t>data frameworks underneath it</a:t>
            </a:r>
            <a:r>
              <a:rPr lang="en-US" sz="1200" b="0" i="0" u="none" strike="noStrike" kern="1200" baseline="0" dirty="0" smtClean="0">
                <a:solidFill>
                  <a:schemeClr val="tx1"/>
                </a:solidFill>
                <a:latin typeface="+mn-lt"/>
                <a:ea typeface="+mn-ea"/>
                <a:cs typeface="+mn-cs"/>
              </a:rPr>
              <a:t>. Acts as a glue for various underlying services</a:t>
            </a:r>
          </a:p>
          <a:p>
            <a:r>
              <a:rPr lang="en-US" sz="1200" b="0" i="0" u="none" strike="noStrike" kern="1200" baseline="0" dirty="0" err="1" smtClean="0">
                <a:solidFill>
                  <a:schemeClr val="tx1"/>
                </a:solidFill>
                <a:latin typeface="+mn-lt"/>
                <a:ea typeface="+mn-ea"/>
                <a:cs typeface="+mn-cs"/>
              </a:rPr>
              <a:t>metadataStore</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B3D07BC-AE8E-024A-84F1-8BA5072A7139}" type="slidenum">
              <a:rPr lang="en-US" smtClean="0"/>
              <a:t>19</a:t>
            </a:fld>
            <a:endParaRPr lang="en-US"/>
          </a:p>
        </p:txBody>
      </p:sp>
    </p:spTree>
    <p:extLst>
      <p:ext uri="{BB962C8B-B14F-4D97-AF65-F5344CB8AC3E}">
        <p14:creationId xmlns:p14="http://schemas.microsoft.com/office/powerpoint/2010/main" val="6519088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left-had-side shows meta data for</a:t>
            </a:r>
            <a:r>
              <a:rPr lang="en-US" baseline="0" dirty="0" smtClean="0"/>
              <a:t> the START of an experiment run.</a:t>
            </a:r>
          </a:p>
          <a:p>
            <a:endParaRPr lang="en-US" baseline="0" dirty="0" smtClean="0"/>
          </a:p>
          <a:p>
            <a:r>
              <a:rPr lang="en-US" baseline="0" dirty="0" smtClean="0"/>
              <a:t>The right </a:t>
            </a:r>
            <a:r>
              <a:rPr lang="en-US" baseline="0" dirty="0" err="1" smtClean="0"/>
              <a:t>hadn</a:t>
            </a:r>
            <a:r>
              <a:rPr lang="en-US" baseline="0" dirty="0" smtClean="0"/>
              <a:t> side shows meta data of the run STOP</a:t>
            </a:r>
            <a:endParaRPr lang="en-US" dirty="0"/>
          </a:p>
        </p:txBody>
      </p:sp>
      <p:sp>
        <p:nvSpPr>
          <p:cNvPr id="4" name="Slide Number Placeholder 3"/>
          <p:cNvSpPr>
            <a:spLocks noGrp="1"/>
          </p:cNvSpPr>
          <p:nvPr>
            <p:ph type="sldNum" sz="quarter" idx="10"/>
          </p:nvPr>
        </p:nvSpPr>
        <p:spPr/>
        <p:txBody>
          <a:bodyPr/>
          <a:lstStyle/>
          <a:p>
            <a:fld id="{EB3D07BC-AE8E-024A-84F1-8BA5072A7139}" type="slidenum">
              <a:rPr lang="en-US" smtClean="0"/>
              <a:t>20</a:t>
            </a:fld>
            <a:endParaRPr lang="en-US"/>
          </a:p>
        </p:txBody>
      </p:sp>
    </p:spTree>
    <p:extLst>
      <p:ext uri="{BB962C8B-B14F-4D97-AF65-F5344CB8AC3E}">
        <p14:creationId xmlns:p14="http://schemas.microsoft.com/office/powerpoint/2010/main" val="3208382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D07BC-AE8E-024A-84F1-8BA5072A7139}" type="slidenum">
              <a:rPr lang="en-US" smtClean="0"/>
              <a:t>21</a:t>
            </a:fld>
            <a:endParaRPr lang="en-US"/>
          </a:p>
        </p:txBody>
      </p:sp>
    </p:spTree>
    <p:extLst>
      <p:ext uri="{BB962C8B-B14F-4D97-AF65-F5344CB8AC3E}">
        <p14:creationId xmlns:p14="http://schemas.microsoft.com/office/powerpoint/2010/main" val="1371467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SLAC</a:t>
            </a:r>
            <a:r>
              <a:rPr lang="en-US" baseline="0" dirty="0" smtClean="0"/>
              <a:t> and ESS are collaborating on a system of EPICS Version 4 services that help accelerator physicists write commissioning applications. </a:t>
            </a:r>
          </a:p>
          <a:p>
            <a:endParaRPr lang="en-US" baseline="0" dirty="0" smtClean="0"/>
          </a:p>
          <a:p>
            <a:r>
              <a:rPr lang="en-US" baseline="0" dirty="0" smtClean="0"/>
              <a:t>The two examples in this slide show use of an EPICS service to compute the optics of accelerator lattice elements. </a:t>
            </a:r>
          </a:p>
          <a:p>
            <a:endParaRPr lang="en-US" baseline="0" dirty="0" smtClean="0"/>
          </a:p>
          <a:p>
            <a:r>
              <a:rPr lang="en-US" baseline="0" dirty="0" smtClean="0"/>
              <a:t>The Left Hand Side shows the response matrix computed between a corrector and a BPM. Two things to note: </a:t>
            </a:r>
          </a:p>
          <a:p>
            <a:r>
              <a:rPr lang="en-US" baseline="0" dirty="0" smtClean="0"/>
              <a:t>1. The use of RPC </a:t>
            </a:r>
            <a:r>
              <a:rPr lang="en-US" baseline="0" dirty="0" err="1" smtClean="0"/>
              <a:t>sty;e</a:t>
            </a:r>
            <a:r>
              <a:rPr lang="en-US" baseline="0" dirty="0" smtClean="0"/>
              <a:t> argument – the name of the second device – given as an argument to the first. </a:t>
            </a:r>
          </a:p>
          <a:p>
            <a:r>
              <a:rPr lang="en-US" baseline="0" dirty="0" smtClean="0"/>
              <a:t>2. That the response matrix self identified as the Normative Type </a:t>
            </a:r>
            <a:r>
              <a:rPr lang="en-US" baseline="0" dirty="0" err="1" smtClean="0"/>
              <a:t>NTMatrix</a:t>
            </a:r>
            <a:r>
              <a:rPr lang="en-US" baseline="0" dirty="0" smtClean="0"/>
              <a:t>, so </a:t>
            </a:r>
            <a:r>
              <a:rPr lang="en-US" baseline="0" dirty="0" err="1" smtClean="0"/>
              <a:t>eget</a:t>
            </a:r>
            <a:r>
              <a:rPr lang="en-US" baseline="0" dirty="0" smtClean="0"/>
              <a:t> (and any other client) knows to display it as a matrix</a:t>
            </a:r>
          </a:p>
          <a:p>
            <a:endParaRPr lang="en-US" baseline="0" dirty="0" smtClean="0"/>
          </a:p>
          <a:p>
            <a:r>
              <a:rPr lang="en-US" baseline="0" dirty="0" smtClean="0"/>
              <a:t>The Right Hand Side shows the acquisition of the </a:t>
            </a:r>
            <a:r>
              <a:rPr lang="en-US" baseline="0" dirty="0" err="1" smtClean="0"/>
              <a:t>Twiss</a:t>
            </a:r>
            <a:r>
              <a:rPr lang="en-US" baseline="0" dirty="0" smtClean="0"/>
              <a:t> – aka Courant-Snyder – </a:t>
            </a:r>
            <a:r>
              <a:rPr lang="en-US" baseline="0" dirty="0" err="1" smtClean="0"/>
              <a:t>paramters</a:t>
            </a:r>
            <a:r>
              <a:rPr lang="en-US" baseline="0" dirty="0" smtClean="0"/>
              <a:t> of a corrector.</a:t>
            </a:r>
          </a:p>
          <a:p>
            <a:endParaRPr lang="en-US" baseline="0" dirty="0" smtClean="0"/>
          </a:p>
          <a:p>
            <a:r>
              <a:rPr lang="en-US" baseline="0" dirty="0" smtClean="0"/>
              <a:t>Other PVs can also return the optics of the whole accelerator, returned as a very large table – in an </a:t>
            </a:r>
            <a:r>
              <a:rPr lang="en-US" baseline="0" dirty="0" err="1" smtClean="0"/>
              <a:t>NTTable</a:t>
            </a:r>
            <a:r>
              <a:rPr lang="en-US" baseline="0" dirty="0" smtClean="0"/>
              <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B3D07BC-AE8E-024A-84F1-8BA5072A7139}" type="slidenum">
              <a:rPr lang="en-US" smtClean="0"/>
              <a:t>23</a:t>
            </a:fld>
            <a:endParaRPr lang="en-US"/>
          </a:p>
        </p:txBody>
      </p:sp>
    </p:spTree>
    <p:extLst>
      <p:ext uri="{BB962C8B-B14F-4D97-AF65-F5344CB8AC3E}">
        <p14:creationId xmlns:p14="http://schemas.microsoft.com/office/powerpoint/2010/main" val="2133584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SLAC</a:t>
            </a:r>
            <a:r>
              <a:rPr lang="en-US" baseline="0" dirty="0" smtClean="0"/>
              <a:t> and ESS are collaborating on a system of EPICS Version 4 services that help accelerator physicists write commissioning applications. </a:t>
            </a:r>
          </a:p>
          <a:p>
            <a:endParaRPr lang="en-US" baseline="0" dirty="0" smtClean="0"/>
          </a:p>
          <a:p>
            <a:r>
              <a:rPr lang="en-US" baseline="0" dirty="0" smtClean="0"/>
              <a:t>The two examples in this slide show use of an EPICS service to compute the optics of accelerator lattice elements. </a:t>
            </a:r>
          </a:p>
          <a:p>
            <a:endParaRPr lang="en-US" baseline="0" dirty="0" smtClean="0"/>
          </a:p>
          <a:p>
            <a:r>
              <a:rPr lang="en-US" baseline="0" dirty="0" smtClean="0"/>
              <a:t>The Left Hand Side shows the response matrix computed between a corrector and a BPM. Two things to note: </a:t>
            </a:r>
          </a:p>
          <a:p>
            <a:r>
              <a:rPr lang="en-US" baseline="0" dirty="0" smtClean="0"/>
              <a:t>1. The use of RPC </a:t>
            </a:r>
            <a:r>
              <a:rPr lang="en-US" baseline="0" dirty="0" err="1" smtClean="0"/>
              <a:t>sty;e</a:t>
            </a:r>
            <a:r>
              <a:rPr lang="en-US" baseline="0" dirty="0" smtClean="0"/>
              <a:t> argument – the name of the second device – given as an argument to the first. </a:t>
            </a:r>
          </a:p>
          <a:p>
            <a:r>
              <a:rPr lang="en-US" baseline="0" dirty="0" smtClean="0"/>
              <a:t>2. That the response matrix self identified as the Normative Type </a:t>
            </a:r>
            <a:r>
              <a:rPr lang="en-US" baseline="0" dirty="0" err="1" smtClean="0"/>
              <a:t>NTMatrix</a:t>
            </a:r>
            <a:r>
              <a:rPr lang="en-US" baseline="0" dirty="0" smtClean="0"/>
              <a:t>, so </a:t>
            </a:r>
            <a:r>
              <a:rPr lang="en-US" baseline="0" dirty="0" err="1" smtClean="0"/>
              <a:t>eget</a:t>
            </a:r>
            <a:r>
              <a:rPr lang="en-US" baseline="0" dirty="0" smtClean="0"/>
              <a:t> (and any other client) knows to display it as a matrix</a:t>
            </a:r>
          </a:p>
          <a:p>
            <a:endParaRPr lang="en-US" baseline="0" dirty="0" smtClean="0"/>
          </a:p>
          <a:p>
            <a:r>
              <a:rPr lang="en-US" baseline="0" dirty="0" smtClean="0"/>
              <a:t>The Right Hand Side shows the acquisition of the </a:t>
            </a:r>
            <a:r>
              <a:rPr lang="en-US" baseline="0" dirty="0" err="1" smtClean="0"/>
              <a:t>Twiss</a:t>
            </a:r>
            <a:r>
              <a:rPr lang="en-US" baseline="0" dirty="0" smtClean="0"/>
              <a:t> – aka Courant-Snyder – </a:t>
            </a:r>
            <a:r>
              <a:rPr lang="en-US" baseline="0" dirty="0" err="1" smtClean="0"/>
              <a:t>paramters</a:t>
            </a:r>
            <a:r>
              <a:rPr lang="en-US" baseline="0" dirty="0" smtClean="0"/>
              <a:t> of a corrector.</a:t>
            </a:r>
          </a:p>
          <a:p>
            <a:endParaRPr lang="en-US" baseline="0" dirty="0" smtClean="0"/>
          </a:p>
          <a:p>
            <a:r>
              <a:rPr lang="en-US" baseline="0" dirty="0" smtClean="0"/>
              <a:t>Other PVs can also return the optics of the whole accelerator, returned as a very large table – in an </a:t>
            </a:r>
            <a:r>
              <a:rPr lang="en-US" baseline="0" dirty="0" err="1" smtClean="0"/>
              <a:t>NTTable</a:t>
            </a:r>
            <a:r>
              <a:rPr lang="en-US" baseline="0" dirty="0" smtClean="0"/>
              <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B3D07BC-AE8E-024A-84F1-8BA5072A7139}" type="slidenum">
              <a:rPr lang="en-US" smtClean="0"/>
              <a:t>24</a:t>
            </a:fld>
            <a:endParaRPr lang="en-US"/>
          </a:p>
        </p:txBody>
      </p:sp>
    </p:spTree>
    <p:extLst>
      <p:ext uri="{BB962C8B-B14F-4D97-AF65-F5344CB8AC3E}">
        <p14:creationId xmlns:p14="http://schemas.microsoft.com/office/powerpoint/2010/main" val="2133584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work presented is the collaborative effort of a number of people. </a:t>
            </a:r>
            <a:endParaRPr lang="en-US" dirty="0"/>
          </a:p>
        </p:txBody>
      </p:sp>
      <p:sp>
        <p:nvSpPr>
          <p:cNvPr id="4" name="Slide Number Placeholder 3"/>
          <p:cNvSpPr>
            <a:spLocks noGrp="1"/>
          </p:cNvSpPr>
          <p:nvPr>
            <p:ph type="sldNum" sz="quarter" idx="10"/>
          </p:nvPr>
        </p:nvSpPr>
        <p:spPr/>
        <p:txBody>
          <a:bodyPr/>
          <a:lstStyle/>
          <a:p>
            <a:fld id="{EB3D07BC-AE8E-024A-84F1-8BA5072A7139}" type="slidenum">
              <a:rPr lang="en-US" smtClean="0"/>
              <a:t>2</a:t>
            </a:fld>
            <a:endParaRPr lang="en-US"/>
          </a:p>
        </p:txBody>
      </p:sp>
    </p:spTree>
    <p:extLst>
      <p:ext uri="{BB962C8B-B14F-4D97-AF65-F5344CB8AC3E}">
        <p14:creationId xmlns:p14="http://schemas.microsoft.com/office/powerpoint/2010/main" val="1209539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D07BC-AE8E-024A-84F1-8BA5072A7139}" type="slidenum">
              <a:rPr lang="en-US" smtClean="0"/>
              <a:t>25</a:t>
            </a:fld>
            <a:endParaRPr lang="en-US"/>
          </a:p>
        </p:txBody>
      </p:sp>
    </p:spTree>
    <p:extLst>
      <p:ext uri="{BB962C8B-B14F-4D97-AF65-F5344CB8AC3E}">
        <p14:creationId xmlns:p14="http://schemas.microsoft.com/office/powerpoint/2010/main" val="2133584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D07BC-AE8E-024A-84F1-8BA5072A7139}" type="slidenum">
              <a:rPr lang="en-US" smtClean="0"/>
              <a:t>26</a:t>
            </a:fld>
            <a:endParaRPr lang="en-US"/>
          </a:p>
        </p:txBody>
      </p:sp>
    </p:spTree>
    <p:extLst>
      <p:ext uri="{BB962C8B-B14F-4D97-AF65-F5344CB8AC3E}">
        <p14:creationId xmlns:p14="http://schemas.microsoft.com/office/powerpoint/2010/main" val="2133584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a:t>
            </a:r>
            <a:r>
              <a:rPr lang="en-US" baseline="0" dirty="0" smtClean="0"/>
              <a:t> new and complete developer’s guide. We have started training (Dave’s). We have overhauled the documentation so that the reference documentation specific to a given </a:t>
            </a:r>
            <a:r>
              <a:rPr lang="en-US" baseline="0" dirty="0" err="1" smtClean="0"/>
              <a:t>releave</a:t>
            </a:r>
            <a:r>
              <a:rPr lang="en-US" baseline="0" dirty="0" smtClean="0"/>
              <a:t> is easier to find. </a:t>
            </a:r>
          </a:p>
          <a:p>
            <a:endParaRPr lang="en-US" baseline="0" dirty="0" smtClean="0"/>
          </a:p>
          <a:p>
            <a:r>
              <a:rPr lang="en-US" baseline="0" dirty="0" smtClean="0"/>
              <a:t>I think it’s fair to say it’s now not difficult to get started, but isn’t trivial. </a:t>
            </a:r>
          </a:p>
          <a:p>
            <a:endParaRPr lang="en-US" baseline="0" dirty="0" smtClean="0"/>
          </a:p>
          <a:p>
            <a:r>
              <a:rPr lang="en-US" baseline="0" dirty="0" smtClean="0"/>
              <a:t>For the end user side, it’s really easy. V4 can give you all the data you need to do accelerator optimization, using a single simple API, if that data is made available.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B3D07BC-AE8E-024A-84F1-8BA5072A7139}" type="slidenum">
              <a:rPr lang="en-US" smtClean="0"/>
              <a:t>33</a:t>
            </a:fld>
            <a:endParaRPr lang="en-US"/>
          </a:p>
        </p:txBody>
      </p:sp>
    </p:spTree>
    <p:extLst>
      <p:ext uri="{BB962C8B-B14F-4D97-AF65-F5344CB8AC3E}">
        <p14:creationId xmlns:p14="http://schemas.microsoft.com/office/powerpoint/2010/main" val="9104409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a:t>
            </a:r>
            <a:r>
              <a:rPr lang="en-US" baseline="0" dirty="0" smtClean="0"/>
              <a:t> new and complete developer’s guide. We have started training (Dave’s). We have overhauled the documentation so that the reference documentation specific to a given </a:t>
            </a:r>
            <a:r>
              <a:rPr lang="en-US" baseline="0" dirty="0" err="1" smtClean="0"/>
              <a:t>releave</a:t>
            </a:r>
            <a:r>
              <a:rPr lang="en-US" baseline="0" dirty="0" smtClean="0"/>
              <a:t> is easier to find. </a:t>
            </a:r>
          </a:p>
          <a:p>
            <a:endParaRPr lang="en-US" baseline="0" dirty="0" smtClean="0"/>
          </a:p>
          <a:p>
            <a:r>
              <a:rPr lang="en-US" baseline="0" dirty="0" smtClean="0"/>
              <a:t>I think it’s fair to say it’s now not difficult to get started, but isn’t trivial. </a:t>
            </a:r>
          </a:p>
          <a:p>
            <a:endParaRPr lang="en-US" baseline="0" dirty="0" smtClean="0"/>
          </a:p>
          <a:p>
            <a:r>
              <a:rPr lang="en-US" baseline="0" dirty="0" smtClean="0"/>
              <a:t>For the end user side, it’s really easy. V4 can give you all the data you need to do accelerator optimization, using a single simple API, if that data is made available.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B3D07BC-AE8E-024A-84F1-8BA5072A7139}" type="slidenum">
              <a:rPr lang="en-US" smtClean="0"/>
              <a:t>34</a:t>
            </a:fld>
            <a:endParaRPr lang="en-US"/>
          </a:p>
        </p:txBody>
      </p:sp>
    </p:spTree>
    <p:extLst>
      <p:ext uri="{BB962C8B-B14F-4D97-AF65-F5344CB8AC3E}">
        <p14:creationId xmlns:p14="http://schemas.microsoft.com/office/powerpoint/2010/main" val="910440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Normative Types Spec [1] defines a standard for data types commonly used in controls and</a:t>
            </a:r>
            <a:br>
              <a:rPr lang="en-US" dirty="0" smtClean="0"/>
            </a:br>
            <a:r>
              <a:rPr lang="en-US" dirty="0" smtClean="0"/>
              <a:t>science. So servers know what to package and generic clients know how to interpret and display. </a:t>
            </a:r>
          </a:p>
          <a:p>
            <a:endParaRPr lang="en-US" dirty="0" smtClean="0"/>
          </a:p>
          <a:p>
            <a:r>
              <a:rPr lang="en-US" dirty="0" smtClean="0"/>
              <a:t>This slide shows an extract</a:t>
            </a:r>
            <a:r>
              <a:rPr lang="en-US" baseline="0" dirty="0" smtClean="0"/>
              <a:t> from the Table of Contents of the Normative Types specification (on the left), and on the right some examples from LCLS of the types in use. The top one is the response matrix of a given horizontal corrector. </a:t>
            </a:r>
          </a:p>
          <a:p>
            <a:endParaRPr lang="en-US" baseline="0" dirty="0" smtClean="0"/>
          </a:p>
          <a:p>
            <a:r>
              <a:rPr lang="en-US" baseline="0" dirty="0" smtClean="0"/>
              <a:t>Note the URI. In epics v4, the command line tools can take a URI, including arguments in the case of RPC PVs.</a:t>
            </a:r>
          </a:p>
          <a:p>
            <a:endParaRPr lang="en-US" baseline="0" dirty="0" smtClean="0"/>
          </a:p>
          <a:p>
            <a:r>
              <a:rPr lang="en-US" baseline="0" dirty="0" smtClean="0"/>
              <a:t>A very well used Normative Type is </a:t>
            </a:r>
            <a:r>
              <a:rPr lang="en-US" baseline="0" dirty="0" err="1" smtClean="0"/>
              <a:t>NTNDArray</a:t>
            </a:r>
            <a:r>
              <a:rPr lang="en-US" baseline="0" dirty="0" smtClean="0"/>
              <a:t>, which Diamond pioneered and BNL and SNS have used to great effect for experimental beamline detector data acquisition and </a:t>
            </a:r>
            <a:r>
              <a:rPr lang="en-US" baseline="0" dirty="0" err="1" smtClean="0"/>
              <a:t>fanout</a:t>
            </a:r>
            <a:r>
              <a:rPr lang="en-US" baseline="0" dirty="0" smtClean="0"/>
              <a:t>. Let’s </a:t>
            </a:r>
            <a:r>
              <a:rPr lang="en-US" baseline="0" dirty="0" err="1" smtClean="0"/>
              <a:t>hae</a:t>
            </a:r>
            <a:r>
              <a:rPr lang="en-US" baseline="0" dirty="0" smtClean="0"/>
              <a:t> a look at it in more detail </a:t>
            </a:r>
          </a:p>
        </p:txBody>
      </p:sp>
      <p:sp>
        <p:nvSpPr>
          <p:cNvPr id="4" name="Slide Number Placeholder 3"/>
          <p:cNvSpPr>
            <a:spLocks noGrp="1"/>
          </p:cNvSpPr>
          <p:nvPr>
            <p:ph type="sldNum" sz="quarter" idx="10"/>
          </p:nvPr>
        </p:nvSpPr>
        <p:spPr/>
        <p:txBody>
          <a:bodyPr/>
          <a:lstStyle/>
          <a:p>
            <a:fld id="{EB3D07BC-AE8E-024A-84F1-8BA5072A7139}" type="slidenum">
              <a:rPr lang="en-US" smtClean="0"/>
              <a:t>6</a:t>
            </a:fld>
            <a:endParaRPr lang="en-US"/>
          </a:p>
        </p:txBody>
      </p:sp>
    </p:spTree>
    <p:extLst>
      <p:ext uri="{BB962C8B-B14F-4D97-AF65-F5344CB8AC3E}">
        <p14:creationId xmlns:p14="http://schemas.microsoft.com/office/powerpoint/2010/main" val="272298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a:t>
            </a:r>
            <a:r>
              <a:rPr lang="en-US" baseline="0" dirty="0" smtClean="0"/>
              <a:t> the opportunity of describing NSLS-II use of V4 for beamline experiment data distribution, to show what a V4 “structured </a:t>
            </a:r>
            <a:r>
              <a:rPr lang="en-US" baseline="0" dirty="0" err="1" smtClean="0"/>
              <a:t>pv</a:t>
            </a:r>
            <a:r>
              <a:rPr lang="en-US" baseline="0" dirty="0" smtClean="0"/>
              <a:t>” actually looks like in the wild.</a:t>
            </a:r>
          </a:p>
          <a:p>
            <a:endParaRPr lang="en-US" baseline="0" dirty="0" smtClean="0"/>
          </a:p>
          <a:p>
            <a:r>
              <a:rPr lang="en-US" baseline="0" dirty="0" smtClean="0"/>
              <a:t>The example is real data from an </a:t>
            </a:r>
            <a:r>
              <a:rPr lang="en-US" baseline="0" dirty="0" err="1" smtClean="0"/>
              <a:t>Eiger</a:t>
            </a:r>
            <a:r>
              <a:rPr lang="en-US" baseline="0" dirty="0" smtClean="0"/>
              <a:t> detector. </a:t>
            </a:r>
          </a:p>
          <a:p>
            <a:endParaRPr lang="en-US" baseline="0" dirty="0" smtClean="0"/>
          </a:p>
          <a:p>
            <a:r>
              <a:rPr lang="en-US" baseline="0" dirty="0" smtClean="0"/>
              <a:t>It shows a single PV, “Eiger1M:pva1:Image”, which is of EPICS V4 Normative Type “</a:t>
            </a:r>
            <a:r>
              <a:rPr lang="en-US" baseline="0" dirty="0" err="1" smtClean="0"/>
              <a:t>NTNDArray</a:t>
            </a:r>
            <a:r>
              <a:rPr lang="en-US" baseline="0" dirty="0" smtClean="0"/>
              <a:t>.”</a:t>
            </a:r>
          </a:p>
          <a:p>
            <a:endParaRPr lang="en-US" baseline="0" dirty="0" smtClean="0"/>
          </a:p>
          <a:p>
            <a:r>
              <a:rPr lang="en-US" baseline="0" dirty="0" smtClean="0"/>
              <a:t>An EPICS V4 </a:t>
            </a:r>
            <a:r>
              <a:rPr lang="en-US" baseline="0" dirty="0" err="1" smtClean="0"/>
              <a:t>NTNDArray</a:t>
            </a:r>
            <a:r>
              <a:rPr lang="en-US" baseline="0" dirty="0" smtClean="0"/>
              <a:t> is designed to encapsulate the data of the </a:t>
            </a:r>
            <a:r>
              <a:rPr lang="en-US" baseline="0" dirty="0" err="1" smtClean="0"/>
              <a:t>areaDetector</a:t>
            </a:r>
            <a:r>
              <a:rPr lang="en-US" baseline="0" dirty="0" smtClean="0"/>
              <a:t> type </a:t>
            </a:r>
            <a:r>
              <a:rPr lang="en-US" baseline="0" dirty="0" err="1" smtClean="0"/>
              <a:t>NDArray</a:t>
            </a:r>
            <a:r>
              <a:rPr lang="en-US" baseline="0" dirty="0" smtClean="0"/>
              <a:t>.</a:t>
            </a:r>
          </a:p>
          <a:p>
            <a:endParaRPr lang="en-US" baseline="0" dirty="0" smtClean="0"/>
          </a:p>
          <a:p>
            <a:r>
              <a:rPr lang="en-US" baseline="0" dirty="0" smtClean="0"/>
              <a:t>Note the type-id at the top. That indicates to clients what structure to expect in what follows, and is a clue to clients about how to display. C.f. the following slide of CS-Studio showing this PV.</a:t>
            </a:r>
          </a:p>
          <a:p>
            <a:endParaRPr lang="en-US" dirty="0" smtClean="0"/>
          </a:p>
          <a:p>
            <a:r>
              <a:rPr lang="en-US" dirty="0" smtClean="0"/>
              <a:t>The </a:t>
            </a:r>
            <a:r>
              <a:rPr lang="en-US" dirty="0" err="1" smtClean="0"/>
              <a:t>pvget</a:t>
            </a:r>
            <a:r>
              <a:rPr lang="en-US" dirty="0" smtClean="0"/>
              <a:t> option</a:t>
            </a:r>
            <a:r>
              <a:rPr lang="en-US" baseline="0" dirty="0" smtClean="0"/>
              <a:t> –r ‘field()’ means “show me all the fields” not just the (default) value field.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B3D07BC-AE8E-024A-84F1-8BA5072A7139}" type="slidenum">
              <a:rPr lang="en-US" smtClean="0"/>
              <a:t>7</a:t>
            </a:fld>
            <a:endParaRPr lang="en-US"/>
          </a:p>
        </p:txBody>
      </p:sp>
    </p:spTree>
    <p:extLst>
      <p:ext uri="{BB962C8B-B14F-4D97-AF65-F5344CB8AC3E}">
        <p14:creationId xmlns:p14="http://schemas.microsoft.com/office/powerpoint/2010/main" val="4181114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turn briefly</a:t>
            </a:r>
            <a:r>
              <a:rPr lang="en-US" baseline="0" dirty="0" smtClean="0"/>
              <a:t> to look at the most basic architectures of EPICS V4, before we look at examples of their use.</a:t>
            </a:r>
          </a:p>
          <a:p>
            <a:endParaRPr lang="en-US" baseline="0" dirty="0" smtClean="0"/>
          </a:p>
          <a:p>
            <a:r>
              <a:rPr lang="en-US" baseline="0" dirty="0" smtClean="0"/>
              <a:t>In the first case, just to situate ourselves – and show how basic we’re talking here – this is the basic architecture of “EPICS Version 3.” </a:t>
            </a:r>
            <a:endParaRPr lang="en-US" dirty="0"/>
          </a:p>
        </p:txBody>
      </p:sp>
      <p:sp>
        <p:nvSpPr>
          <p:cNvPr id="4" name="Slide Number Placeholder 3"/>
          <p:cNvSpPr>
            <a:spLocks noGrp="1"/>
          </p:cNvSpPr>
          <p:nvPr>
            <p:ph type="sldNum" sz="quarter" idx="10"/>
          </p:nvPr>
        </p:nvSpPr>
        <p:spPr/>
        <p:txBody>
          <a:bodyPr/>
          <a:lstStyle/>
          <a:p>
            <a:fld id="{EB3D07BC-AE8E-024A-84F1-8BA5072A7139}" type="slidenum">
              <a:rPr lang="en-US" smtClean="0"/>
              <a:t>8</a:t>
            </a:fld>
            <a:endParaRPr lang="en-US"/>
          </a:p>
        </p:txBody>
      </p:sp>
    </p:spTree>
    <p:extLst>
      <p:ext uri="{BB962C8B-B14F-4D97-AF65-F5344CB8AC3E}">
        <p14:creationId xmlns:p14="http://schemas.microsoft.com/office/powerpoint/2010/main" val="3101902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simplest thing you can do with EPICS V4 – add the </a:t>
            </a:r>
            <a:r>
              <a:rPr lang="en-US" dirty="0" err="1" smtClean="0"/>
              <a:t>pvAccess</a:t>
            </a:r>
            <a:r>
              <a:rPr lang="en-US" baseline="0" dirty="0" smtClean="0"/>
              <a:t> server to an IOC.</a:t>
            </a:r>
          </a:p>
          <a:p>
            <a:endParaRPr lang="en-US" baseline="0" dirty="0" smtClean="0"/>
          </a:p>
          <a:p>
            <a:r>
              <a:rPr lang="en-US" baseline="0" dirty="0" smtClean="0"/>
              <a:t>So the first thing we see is that in EPICS V4, at core, the IOC remains the same. An EPICS Version 4 IOC is just an EPICS Version 3 IOC with a </a:t>
            </a:r>
            <a:r>
              <a:rPr lang="en-US" baseline="0" dirty="0" err="1" smtClean="0"/>
              <a:t>pvAccess</a:t>
            </a:r>
            <a:r>
              <a:rPr lang="en-US" baseline="0" dirty="0" smtClean="0"/>
              <a:t> Server added.</a:t>
            </a:r>
          </a:p>
          <a:p>
            <a:endParaRPr lang="en-US" baseline="0" dirty="0" smtClean="0"/>
          </a:p>
          <a:p>
            <a:r>
              <a:rPr lang="en-US" baseline="0" dirty="0" smtClean="0"/>
              <a:t>To be honest, there is not much advantage in using just this configuration for EPICS installations which are already heavily invested in EPICS Channel Access, since all your existing clients will be using Channel Access. For such places, the advantages of EPICS V4 will stem more from the basic architectures in the following 2 or 3 slides, and for new work.</a:t>
            </a:r>
          </a:p>
          <a:p>
            <a:endParaRPr lang="en-US" baseline="0" dirty="0" smtClean="0"/>
          </a:p>
          <a:p>
            <a:r>
              <a:rPr lang="en-US" baseline="0" dirty="0" smtClean="0"/>
              <a:t>But for new institutions, just now building your EPICS installation, you may consider this architecture.</a:t>
            </a:r>
          </a:p>
          <a:p>
            <a:endParaRPr lang="en-US" baseline="0" dirty="0" smtClean="0"/>
          </a:p>
          <a:p>
            <a:r>
              <a:rPr lang="en-US" b="1" baseline="0" dirty="0" smtClean="0"/>
              <a:t>ESS for instance, is going to be all </a:t>
            </a:r>
            <a:r>
              <a:rPr lang="en-US" b="1" baseline="0" dirty="0" err="1" smtClean="0"/>
              <a:t>pvAccess</a:t>
            </a:r>
            <a:r>
              <a:rPr lang="en-US" b="1" baseline="0" dirty="0" smtClean="0"/>
              <a:t>. </a:t>
            </a:r>
            <a:endParaRPr lang="en-US" b="1" dirty="0" smtClean="0"/>
          </a:p>
          <a:p>
            <a:endParaRPr lang="en-US" dirty="0" smtClean="0"/>
          </a:p>
          <a:p>
            <a:r>
              <a:rPr lang="en-US" dirty="0" smtClean="0"/>
              <a:t>[ADD: </a:t>
            </a:r>
            <a:r>
              <a:rPr lang="en-US" dirty="0" err="1" smtClean="0"/>
              <a:t>pvaSrv</a:t>
            </a:r>
            <a:r>
              <a:rPr lang="en-US" dirty="0" smtClean="0"/>
              <a:t> example]</a:t>
            </a:r>
            <a:endParaRPr lang="en-US" dirty="0"/>
          </a:p>
        </p:txBody>
      </p:sp>
      <p:sp>
        <p:nvSpPr>
          <p:cNvPr id="4" name="Slide Number Placeholder 3"/>
          <p:cNvSpPr>
            <a:spLocks noGrp="1"/>
          </p:cNvSpPr>
          <p:nvPr>
            <p:ph type="sldNum" sz="quarter" idx="10"/>
          </p:nvPr>
        </p:nvSpPr>
        <p:spPr/>
        <p:txBody>
          <a:bodyPr/>
          <a:lstStyle/>
          <a:p>
            <a:fld id="{EB3D07BC-AE8E-024A-84F1-8BA5072A7139}" type="slidenum">
              <a:rPr lang="en-US" smtClean="0"/>
              <a:t>9</a:t>
            </a:fld>
            <a:endParaRPr lang="en-US"/>
          </a:p>
        </p:txBody>
      </p:sp>
    </p:spTree>
    <p:extLst>
      <p:ext uri="{BB962C8B-B14F-4D97-AF65-F5344CB8AC3E}">
        <p14:creationId xmlns:p14="http://schemas.microsoft.com/office/powerpoint/2010/main" val="1594138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a:t>
            </a:r>
            <a:r>
              <a:rPr lang="en-US" baseline="0" dirty="0" smtClean="0"/>
              <a:t> to add, the client side library of EPICS V4 includes support for Channel Access.</a:t>
            </a:r>
          </a:p>
          <a:p>
            <a:endParaRPr lang="en-US" baseline="0" dirty="0" smtClean="0"/>
          </a:p>
          <a:p>
            <a:r>
              <a:rPr lang="en-US" baseline="0" dirty="0" smtClean="0"/>
              <a:t>In fact, more generally, the </a:t>
            </a:r>
            <a:r>
              <a:rPr lang="en-US" baseline="0" dirty="0" err="1" smtClean="0"/>
              <a:t>pvAccess</a:t>
            </a:r>
            <a:r>
              <a:rPr lang="en-US" baseline="0" dirty="0" smtClean="0"/>
              <a:t> API includes a </a:t>
            </a:r>
            <a:r>
              <a:rPr lang="en-US" baseline="0" dirty="0" err="1" smtClean="0"/>
              <a:t>plugable</a:t>
            </a:r>
            <a:r>
              <a:rPr lang="en-US" baseline="0" dirty="0" smtClean="0"/>
              <a:t> architecture for “channel providers”, of which the </a:t>
            </a:r>
            <a:r>
              <a:rPr lang="en-US" baseline="0" dirty="0" err="1" smtClean="0"/>
              <a:t>pvAccess</a:t>
            </a:r>
            <a:r>
              <a:rPr lang="en-US" baseline="0" dirty="0" smtClean="0"/>
              <a:t> protocol and the Channel Access protocol are two.</a:t>
            </a:r>
            <a:endParaRPr lang="en-US" dirty="0" smtClean="0"/>
          </a:p>
          <a:p>
            <a:endParaRPr lang="en-US" dirty="0" smtClean="0"/>
          </a:p>
          <a:p>
            <a:r>
              <a:rPr lang="en-US" dirty="0" smtClean="0"/>
              <a:t>[ADD</a:t>
            </a:r>
            <a:r>
              <a:rPr lang="en-US" baseline="0" dirty="0" smtClean="0"/>
              <a:t> example of getting CA data with </a:t>
            </a:r>
            <a:r>
              <a:rPr lang="en-US" baseline="0" dirty="0" err="1" smtClean="0"/>
              <a:t>pvAccess</a:t>
            </a:r>
            <a:r>
              <a:rPr lang="en-US" baseline="0" dirty="0" smtClean="0"/>
              <a:t> API – </a:t>
            </a:r>
            <a:r>
              <a:rPr lang="en-US" baseline="0" dirty="0" err="1" smtClean="0"/>
              <a:t>pvget</a:t>
            </a:r>
            <a:r>
              <a:rPr lang="en-US" baseline="0" dirty="0" smtClean="0"/>
              <a:t> –p </a:t>
            </a:r>
            <a:r>
              <a:rPr lang="en-US" baseline="0" dirty="0" err="1" smtClean="0"/>
              <a:t>ca</a:t>
            </a:r>
            <a:r>
              <a:rPr lang="en-US" baseline="0" dirty="0" smtClean="0"/>
              <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B3D07BC-AE8E-024A-84F1-8BA5072A7139}" type="slidenum">
              <a:rPr lang="en-US" smtClean="0"/>
              <a:t>10</a:t>
            </a:fld>
            <a:endParaRPr lang="en-US"/>
          </a:p>
        </p:txBody>
      </p:sp>
    </p:spTree>
    <p:extLst>
      <p:ext uri="{BB962C8B-B14F-4D97-AF65-F5344CB8AC3E}">
        <p14:creationId xmlns:p14="http://schemas.microsoft.com/office/powerpoint/2010/main" val="3505050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things</a:t>
            </a:r>
            <a:r>
              <a:rPr lang="en-US" baseline="0" dirty="0" smtClean="0"/>
              <a:t> get interesting for new kinds of work made easier by EPICS Version 4.</a:t>
            </a:r>
          </a:p>
          <a:p>
            <a:endParaRPr lang="en-US" baseline="0" dirty="0" smtClean="0"/>
          </a:p>
          <a:p>
            <a:r>
              <a:rPr lang="en-US" b="1" baseline="0" dirty="0" smtClean="0"/>
              <a:t>V4 adds a new kind of front end processing database</a:t>
            </a:r>
            <a:r>
              <a:rPr lang="en-US" baseline="0" dirty="0" smtClean="0"/>
              <a:t>, the “</a:t>
            </a:r>
            <a:r>
              <a:rPr lang="en-US" baseline="0" dirty="0" err="1" smtClean="0"/>
              <a:t>pvDatabase</a:t>
            </a:r>
            <a:r>
              <a:rPr lang="en-US" baseline="0" dirty="0" smtClean="0"/>
              <a:t>”. </a:t>
            </a:r>
          </a:p>
          <a:p>
            <a:endParaRPr lang="en-US" dirty="0" smtClean="0"/>
          </a:p>
          <a:p>
            <a:r>
              <a:rPr lang="en-US" dirty="0" smtClean="0"/>
              <a:t>The</a:t>
            </a:r>
            <a:r>
              <a:rPr lang="en-US" baseline="0" dirty="0" smtClean="0"/>
              <a:t> </a:t>
            </a:r>
            <a:r>
              <a:rPr lang="en-US" b="1" baseline="0" dirty="0" smtClean="0"/>
              <a:t>device I/O, particularly the device driver layer, remains under the IOC Database.</a:t>
            </a:r>
          </a:p>
          <a:p>
            <a:endParaRPr lang="en-US" b="1" baseline="0" dirty="0" smtClean="0"/>
          </a:p>
          <a:p>
            <a:r>
              <a:rPr lang="en-US" baseline="0" dirty="0" smtClean="0"/>
              <a:t>This slide illustrates the architecture in which a </a:t>
            </a:r>
            <a:r>
              <a:rPr lang="en-US" baseline="0" dirty="0" err="1" smtClean="0"/>
              <a:t>pvDatabase</a:t>
            </a:r>
            <a:r>
              <a:rPr lang="en-US" baseline="0" dirty="0" smtClean="0"/>
              <a:t> is used inside an IOC. But a </a:t>
            </a:r>
            <a:r>
              <a:rPr lang="en-US" baseline="0" dirty="0" err="1" smtClean="0"/>
              <a:t>pvDatabase</a:t>
            </a:r>
            <a:r>
              <a:rPr lang="en-US" baseline="0" dirty="0" smtClean="0"/>
              <a:t> can be used standalone, at the host level of an EPICS version 4 controls network. At that level it might be used to </a:t>
            </a:r>
            <a:r>
              <a:rPr lang="en-US" baseline="0" dirty="0" err="1" smtClean="0"/>
              <a:t>aggretage</a:t>
            </a:r>
            <a:r>
              <a:rPr lang="en-US" baseline="0" dirty="0" smtClean="0"/>
              <a:t> data from a number of Channel Access PVs in subordinate IOCs, like to gather data from a number of beam diagnostics and deliver it all as one package.</a:t>
            </a:r>
          </a:p>
          <a:p>
            <a:endParaRPr lang="en-US" dirty="0" smtClean="0"/>
          </a:p>
        </p:txBody>
      </p:sp>
      <p:sp>
        <p:nvSpPr>
          <p:cNvPr id="4" name="Slide Number Placeholder 3"/>
          <p:cNvSpPr>
            <a:spLocks noGrp="1"/>
          </p:cNvSpPr>
          <p:nvPr>
            <p:ph type="sldNum" sz="quarter" idx="10"/>
          </p:nvPr>
        </p:nvSpPr>
        <p:spPr/>
        <p:txBody>
          <a:bodyPr/>
          <a:lstStyle/>
          <a:p>
            <a:fld id="{EB3D07BC-AE8E-024A-84F1-8BA5072A7139}" type="slidenum">
              <a:rPr lang="en-US" smtClean="0"/>
              <a:t>11</a:t>
            </a:fld>
            <a:endParaRPr lang="en-US"/>
          </a:p>
        </p:txBody>
      </p:sp>
    </p:spTree>
    <p:extLst>
      <p:ext uri="{BB962C8B-B14F-4D97-AF65-F5344CB8AC3E}">
        <p14:creationId xmlns:p14="http://schemas.microsoft.com/office/powerpoint/2010/main" val="3505050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last major architecture addition offered by EPICS Version 4, is to add the basis of service oriented architecture. The </a:t>
            </a:r>
            <a:r>
              <a:rPr lang="en-US" baseline="0" dirty="0" err="1" smtClean="0"/>
              <a:t>getRPC</a:t>
            </a:r>
            <a:r>
              <a:rPr lang="en-US" baseline="0" dirty="0" smtClean="0"/>
              <a:t> method of </a:t>
            </a:r>
            <a:r>
              <a:rPr lang="en-US" baseline="0" dirty="0" err="1" smtClean="0"/>
              <a:t>pvAccess</a:t>
            </a:r>
            <a:r>
              <a:rPr lang="en-US" baseline="0" dirty="0" smtClean="0"/>
              <a:t> allows a client to send arguments along with the PV. The arguments are then used for synchronous processing, and the results then returned. </a:t>
            </a:r>
          </a:p>
          <a:p>
            <a:endParaRPr lang="en-US" baseline="0" dirty="0" smtClean="0"/>
          </a:p>
          <a:p>
            <a:r>
              <a:rPr lang="en-US" baseline="0" dirty="0" smtClean="0"/>
              <a:t>Indeed, the same PV can be used both the monitor setup and in the RPC setup, allowing for one logical quantity to be acquired from either context – the result of a monitor of some system, or the result of a specific computation based on arguments. For instance, in an accelerator model, the PV for the beta function of a </a:t>
            </a:r>
            <a:r>
              <a:rPr lang="en-US" baseline="0" dirty="0" err="1" smtClean="0"/>
              <a:t>beampath</a:t>
            </a:r>
            <a:r>
              <a:rPr lang="en-US" baseline="0" dirty="0" smtClean="0"/>
              <a:t> may be continuously computed according to defaults – such as the default timing configuration, or it may be required to be computed from a specific timing configuration. The default case can be monitored, but the special case can be requested by RPC.</a:t>
            </a:r>
          </a:p>
          <a:p>
            <a:endParaRPr lang="en-US" baseline="0" dirty="0" smtClean="0"/>
          </a:p>
          <a:p>
            <a:r>
              <a:rPr lang="en-US" baseline="0" dirty="0" smtClean="0"/>
              <a:t>RPC is also very useful for connecting PVs to backend databases like </a:t>
            </a:r>
            <a:r>
              <a:rPr lang="en-US" baseline="0" dirty="0" err="1" smtClean="0"/>
              <a:t>MongoDB</a:t>
            </a:r>
            <a:r>
              <a:rPr lang="en-US" baseline="0" dirty="0" smtClean="0"/>
              <a:t>, </a:t>
            </a:r>
            <a:r>
              <a:rPr lang="en-US" baseline="0" dirty="0" err="1" smtClean="0"/>
              <a:t>mySql</a:t>
            </a:r>
            <a:r>
              <a:rPr lang="en-US" baseline="0" dirty="0" smtClean="0"/>
              <a:t>, Oracle etc. This is used at SLAC, ESS and NSLS-II.</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B3D07BC-AE8E-024A-84F1-8BA5072A7139}" type="slidenum">
              <a:rPr lang="en-US" smtClean="0"/>
              <a:t>12</a:t>
            </a:fld>
            <a:endParaRPr lang="en-US"/>
          </a:p>
        </p:txBody>
      </p:sp>
    </p:spTree>
    <p:extLst>
      <p:ext uri="{BB962C8B-B14F-4D97-AF65-F5344CB8AC3E}">
        <p14:creationId xmlns:p14="http://schemas.microsoft.com/office/powerpoint/2010/main" val="3505050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ti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D10A77-330A-4047-8525-B757989F675E}" type="datetimeFigureOut">
              <a:rPr lang="en-US" smtClean="0"/>
              <a:t>5/24/16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33CA8D-977F-BF4F-9ADC-1C1D0ACF65BD}" type="slidenum">
              <a:rPr lang="en-US" smtClean="0"/>
              <a:t>‹#›</a:t>
            </a:fld>
            <a:endParaRPr lang="en-US"/>
          </a:p>
        </p:txBody>
      </p:sp>
    </p:spTree>
    <p:extLst>
      <p:ext uri="{BB962C8B-B14F-4D97-AF65-F5344CB8AC3E}">
        <p14:creationId xmlns:p14="http://schemas.microsoft.com/office/powerpoint/2010/main" val="2154654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D10A77-330A-4047-8525-B757989F675E}" type="datetimeFigureOut">
              <a:rPr lang="en-US" smtClean="0"/>
              <a:t>5/24/16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33CA8D-977F-BF4F-9ADC-1C1D0ACF65BD}" type="slidenum">
              <a:rPr lang="en-US" smtClean="0"/>
              <a:t>‹#›</a:t>
            </a:fld>
            <a:endParaRPr lang="en-US"/>
          </a:p>
        </p:txBody>
      </p:sp>
    </p:spTree>
    <p:extLst>
      <p:ext uri="{BB962C8B-B14F-4D97-AF65-F5344CB8AC3E}">
        <p14:creationId xmlns:p14="http://schemas.microsoft.com/office/powerpoint/2010/main" val="854367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D10A77-330A-4047-8525-B757989F675E}" type="datetimeFigureOut">
              <a:rPr lang="en-US" smtClean="0"/>
              <a:t>5/24/16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33CA8D-977F-BF4F-9ADC-1C1D0ACF65BD}" type="slidenum">
              <a:rPr lang="en-US" smtClean="0"/>
              <a:t>‹#›</a:t>
            </a:fld>
            <a:endParaRPr lang="en-US"/>
          </a:p>
        </p:txBody>
      </p:sp>
    </p:spTree>
    <p:extLst>
      <p:ext uri="{BB962C8B-B14F-4D97-AF65-F5344CB8AC3E}">
        <p14:creationId xmlns:p14="http://schemas.microsoft.com/office/powerpoint/2010/main" val="4052544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D10A77-330A-4047-8525-B757989F675E}" type="datetimeFigureOut">
              <a:rPr lang="en-US" smtClean="0"/>
              <a:t>5/24/16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33CA8D-977F-BF4F-9ADC-1C1D0ACF65BD}" type="slidenum">
              <a:rPr lang="en-US" smtClean="0"/>
              <a:t>‹#›</a:t>
            </a:fld>
            <a:endParaRPr lang="en-US"/>
          </a:p>
        </p:txBody>
      </p:sp>
      <p:sp>
        <p:nvSpPr>
          <p:cNvPr id="6" name="Text Placeholder 13"/>
          <p:cNvSpPr>
            <a:spLocks noGrp="1"/>
          </p:cNvSpPr>
          <p:nvPr>
            <p:ph type="body" sz="quarter" idx="13" hasCustomPrompt="1"/>
          </p:nvPr>
        </p:nvSpPr>
        <p:spPr>
          <a:xfrm>
            <a:off x="2076450" y="139700"/>
            <a:ext cx="5087938" cy="395288"/>
          </a:xfrm>
        </p:spPr>
        <p:txBody>
          <a:bodyPr>
            <a:normAutofit/>
          </a:bodyPr>
          <a:lstStyle>
            <a:lvl1pPr marL="0" indent="0" algn="ctr">
              <a:buFontTx/>
              <a:buNone/>
              <a:defRPr sz="1800" baseline="0">
                <a:solidFill>
                  <a:schemeClr val="bg1">
                    <a:lumMod val="65000"/>
                  </a:schemeClr>
                </a:solidFill>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Click to edit section heading</a:t>
            </a:r>
            <a:endParaRPr lang="en-US" dirty="0"/>
          </a:p>
        </p:txBody>
      </p:sp>
    </p:spTree>
    <p:extLst>
      <p:ext uri="{BB962C8B-B14F-4D97-AF65-F5344CB8AC3E}">
        <p14:creationId xmlns:p14="http://schemas.microsoft.com/office/powerpoint/2010/main" val="1192920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D10A77-330A-4047-8525-B757989F675E}" type="datetimeFigureOut">
              <a:rPr lang="en-US" smtClean="0"/>
              <a:t>5/24/16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33CA8D-977F-BF4F-9ADC-1C1D0ACF65BD}" type="slidenum">
              <a:rPr lang="en-US" smtClean="0"/>
              <a:t>‹#›</a:t>
            </a:fld>
            <a:endParaRPr lang="en-US"/>
          </a:p>
        </p:txBody>
      </p:sp>
      <p:sp>
        <p:nvSpPr>
          <p:cNvPr id="6" name="Text Placeholder 13"/>
          <p:cNvSpPr>
            <a:spLocks noGrp="1"/>
          </p:cNvSpPr>
          <p:nvPr>
            <p:ph type="body" sz="quarter" idx="13" hasCustomPrompt="1"/>
          </p:nvPr>
        </p:nvSpPr>
        <p:spPr>
          <a:xfrm>
            <a:off x="2076450" y="139700"/>
            <a:ext cx="5087938" cy="395288"/>
          </a:xfrm>
        </p:spPr>
        <p:txBody>
          <a:bodyPr>
            <a:normAutofit/>
          </a:bodyPr>
          <a:lstStyle>
            <a:lvl1pPr marL="0" indent="0" algn="ctr">
              <a:buFontTx/>
              <a:buNone/>
              <a:defRPr sz="1800" baseline="0">
                <a:solidFill>
                  <a:schemeClr val="bg1">
                    <a:lumMod val="65000"/>
                  </a:schemeClr>
                </a:solidFill>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Click to edit section heading</a:t>
            </a:r>
            <a:endParaRPr lang="en-US" dirty="0"/>
          </a:p>
        </p:txBody>
      </p:sp>
    </p:spTree>
    <p:extLst>
      <p:ext uri="{BB962C8B-B14F-4D97-AF65-F5344CB8AC3E}">
        <p14:creationId xmlns:p14="http://schemas.microsoft.com/office/powerpoint/2010/main" val="2087735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2500"/>
          </a:xfrm>
        </p:spPr>
        <p:txBody>
          <a:bodyPr/>
          <a:lstStyle/>
          <a:p>
            <a:r>
              <a:rPr lang="en-US" smtClean="0"/>
              <a:t>Click to edit Master title style</a:t>
            </a:r>
            <a:endParaRPr lang="en-US"/>
          </a:p>
        </p:txBody>
      </p:sp>
      <p:sp>
        <p:nvSpPr>
          <p:cNvPr id="3" name="Content Placeholder 2"/>
          <p:cNvSpPr>
            <a:spLocks noGrp="1"/>
          </p:cNvSpPr>
          <p:nvPr>
            <p:ph idx="1"/>
          </p:nvPr>
        </p:nvSpPr>
        <p:spPr>
          <a:xfrm>
            <a:off x="170424" y="1026652"/>
            <a:ext cx="8760543" cy="49956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8082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Quote">
    <p:bg>
      <p:bgPr>
        <a:solidFill>
          <a:srgbClr val="D9DBDD"/>
        </a:solidFill>
        <a:effectLst/>
      </p:bgPr>
    </p:bg>
    <p:spTree>
      <p:nvGrpSpPr>
        <p:cNvPr id="1" name=""/>
        <p:cNvGrpSpPr/>
        <p:nvPr/>
      </p:nvGrpSpPr>
      <p:grpSpPr>
        <a:xfrm>
          <a:off x="0" y="0"/>
          <a:ext cx="0" cy="0"/>
          <a:chOff x="0" y="0"/>
          <a:chExt cx="0" cy="0"/>
        </a:xfrm>
      </p:grpSpPr>
      <p:sp>
        <p:nvSpPr>
          <p:cNvPr id="33" name="Shape 33"/>
          <p:cNvSpPr>
            <a:spLocks noGrp="1"/>
          </p:cNvSpPr>
          <p:nvPr>
            <p:ph type="body" sz="quarter" idx="13"/>
          </p:nvPr>
        </p:nvSpPr>
        <p:spPr>
          <a:xfrm>
            <a:off x="1339453" y="2017629"/>
            <a:ext cx="6465094" cy="2751305"/>
          </a:xfrm>
          <a:prstGeom prst="rect">
            <a:avLst/>
          </a:prstGeom>
        </p:spPr>
        <p:txBody>
          <a:bodyPr lIns="35717" tIns="35717" rIns="35717" bIns="35717" anchor="ctr">
            <a:spAutoFit/>
          </a:bodyPr>
          <a:lstStyle>
            <a:lvl1pPr algn="ctr" defTabSz="410751">
              <a:lnSpc>
                <a:spcPts val="4219"/>
              </a:lnSpc>
              <a:defRPr sz="2500">
                <a:solidFill>
                  <a:srgbClr val="4B4141"/>
                </a:solidFill>
                <a:latin typeface="+mj-lt"/>
                <a:ea typeface="+mj-ea"/>
                <a:cs typeface="+mj-cs"/>
                <a:sym typeface="Avenir Next Condensed"/>
              </a:defRPr>
            </a:lvl1pPr>
          </a:lstStyle>
          <a:p>
            <a:r>
              <a:t>Duis autem vel eum iriure dolor in hendrerit in vulputate velit esse molestie consequat, vel illum dolore eu feugiat nulla facilisis at vero eros et accumsan et iusto odio dignissim qui blandit praesent </a:t>
            </a:r>
          </a:p>
        </p:txBody>
      </p:sp>
      <p:sp>
        <p:nvSpPr>
          <p:cNvPr id="34" name="Shape 34"/>
          <p:cNvSpPr>
            <a:spLocks noGrp="1"/>
          </p:cNvSpPr>
          <p:nvPr>
            <p:ph type="pic" sz="quarter" idx="14"/>
          </p:nvPr>
        </p:nvSpPr>
        <p:spPr>
          <a:xfrm>
            <a:off x="3870517" y="1278433"/>
            <a:ext cx="1409145" cy="884040"/>
          </a:xfrm>
          <a:prstGeom prst="rect">
            <a:avLst/>
          </a:prstGeom>
        </p:spPr>
        <p:txBody>
          <a:bodyPr lIns="64291" tIns="32145" rIns="64291" bIns="32145">
            <a:noAutofit/>
          </a:bodyPr>
          <a:lstStyle/>
          <a:p>
            <a:endParaRPr/>
          </a:p>
        </p:txBody>
      </p:sp>
      <p:sp>
        <p:nvSpPr>
          <p:cNvPr id="35" name="Shape 35"/>
          <p:cNvSpPr/>
          <p:nvPr/>
        </p:nvSpPr>
        <p:spPr>
          <a:xfrm>
            <a:off x="36463" y="764512"/>
            <a:ext cx="910567" cy="441463"/>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lvl1pPr>
              <a:defRPr sz="1200">
                <a:solidFill>
                  <a:srgbClr val="4B4141"/>
                </a:solidFill>
                <a:latin typeface="+mn-lt"/>
                <a:ea typeface="+mn-ea"/>
                <a:cs typeface="+mn-cs"/>
                <a:sym typeface="Gill Sans"/>
              </a:defRPr>
            </a:lvl1pPr>
          </a:lstStyle>
          <a:p>
            <a:r>
              <a:t>Fritz-Haber-Institut</a:t>
            </a:r>
          </a:p>
        </p:txBody>
      </p:sp>
      <p:pic>
        <p:nvPicPr>
          <p:cNvPr id="36" name="unknown-filtered.png"/>
          <p:cNvPicPr>
            <a:picLocks noChangeAspect="1"/>
          </p:cNvPicPr>
          <p:nvPr/>
        </p:nvPicPr>
        <p:blipFill>
          <a:blip r:embed="rId2">
            <a:extLst/>
          </a:blip>
          <a:stretch>
            <a:fillRect/>
          </a:stretch>
        </p:blipFill>
        <p:spPr>
          <a:xfrm>
            <a:off x="104179" y="110133"/>
            <a:ext cx="767954" cy="833229"/>
          </a:xfrm>
          <a:prstGeom prst="rect">
            <a:avLst/>
          </a:prstGeom>
          <a:ln w="12700">
            <a:miter lim="400000"/>
          </a:ln>
        </p:spPr>
      </p:pic>
      <p:sp>
        <p:nvSpPr>
          <p:cNvPr id="37" name="Shape 37"/>
          <p:cNvSpPr>
            <a:spLocks noGrp="1"/>
          </p:cNvSpPr>
          <p:nvPr>
            <p:ph idx="3"/>
          </p:nvPr>
        </p:nvSpPr>
        <p:spPr>
          <a:xfrm>
            <a:off x="1321594" y="2098476"/>
            <a:ext cx="6491883" cy="4009430"/>
          </a:xfrm>
          <a:prstGeom prst="rect">
            <a:avLst/>
          </a:prstGeom>
        </p:spPr>
        <p:txBody>
          <a:bodyPr lIns="35717" tIns="35717" rIns="35717" bIns="35717" anchor="b">
            <a:noAutofit/>
          </a:bodyPr>
          <a:lstStyle>
            <a:lvl1pPr algn="ctr" defTabSz="410751">
              <a:lnSpc>
                <a:spcPct val="100000"/>
              </a:lnSpc>
              <a:defRPr sz="4000">
                <a:latin typeface="+mn-lt"/>
                <a:ea typeface="+mn-ea"/>
                <a:cs typeface="+mn-cs"/>
                <a:sym typeface="Gill Sans"/>
              </a:defRPr>
            </a:lvl1pPr>
          </a:lstStyle>
          <a:p>
            <a:pPr algn="ctr" defTabSz="584200">
              <a:lnSpc>
                <a:spcPct val="100000"/>
              </a:lnSpc>
              <a:defRPr sz="4000">
                <a:latin typeface="+mn-lt"/>
                <a:ea typeface="+mn-ea"/>
                <a:cs typeface="+mn-cs"/>
                <a:sym typeface="Gill Sans"/>
              </a:defRPr>
            </a:pPr>
            <a:endParaRPr/>
          </a:p>
        </p:txBody>
      </p:sp>
      <p:sp>
        <p:nvSpPr>
          <p:cNvPr id="38" name="Shape 38"/>
          <p:cNvSpPr>
            <a:spLocks noGrp="1"/>
          </p:cNvSpPr>
          <p:nvPr>
            <p:ph type="body" sz="quarter" idx="15"/>
          </p:nvPr>
        </p:nvSpPr>
        <p:spPr>
          <a:xfrm>
            <a:off x="4010150" y="244471"/>
            <a:ext cx="1123702" cy="564574"/>
          </a:xfrm>
          <a:prstGeom prst="rect">
            <a:avLst/>
          </a:prstGeom>
        </p:spPr>
        <p:txBody>
          <a:bodyPr wrap="none" lIns="35717" tIns="35717" rIns="35717" bIns="35717" anchor="ctr">
            <a:spAutoFit/>
          </a:bodyPr>
          <a:lstStyle>
            <a:lvl1pPr algn="ctr" defTabSz="410751">
              <a:lnSpc>
                <a:spcPct val="100000"/>
              </a:lnSpc>
              <a:defRPr sz="3200">
                <a:solidFill>
                  <a:srgbClr val="4B4141"/>
                </a:solidFill>
                <a:latin typeface="+mj-lt"/>
                <a:ea typeface="+mj-ea"/>
                <a:cs typeface="+mj-cs"/>
                <a:sym typeface="Avenir Next Condensed"/>
              </a:defRPr>
            </a:lvl1pPr>
          </a:lstStyle>
          <a:p>
            <a:r>
              <a:t>Title</a:t>
            </a:r>
          </a:p>
        </p:txBody>
      </p:sp>
      <p:sp>
        <p:nvSpPr>
          <p:cNvPr id="39" name="Shape 39"/>
          <p:cNvSpPr/>
          <p:nvPr/>
        </p:nvSpPr>
        <p:spPr>
          <a:xfrm>
            <a:off x="1130583" y="995399"/>
            <a:ext cx="7875830" cy="1"/>
          </a:xfrm>
          <a:prstGeom prst="line">
            <a:avLst/>
          </a:prstGeom>
          <a:ln w="25400">
            <a:solidFill>
              <a:srgbClr val="4B4141"/>
            </a:solidFill>
            <a:miter lim="400000"/>
            <a:tailEnd type="triangle" len="sm"/>
          </a:ln>
        </p:spPr>
        <p:txBody>
          <a:bodyPr lIns="35717" tIns="35717" rIns="35717" bIns="35717" anchor="ctr"/>
          <a:lstStyle/>
          <a:p>
            <a:pPr>
              <a:defRPr sz="4000">
                <a:effectLst>
                  <a:outerShdw blurRad="38100" dist="12700" dir="5400000" rotWithShape="0">
                    <a:srgbClr val="000000">
                      <a:alpha val="50000"/>
                    </a:srgbClr>
                  </a:outerShdw>
                </a:effectLst>
                <a:latin typeface="+mn-lt"/>
                <a:ea typeface="+mn-ea"/>
                <a:cs typeface="+mn-cs"/>
                <a:sym typeface="Gill Sans"/>
              </a:defRPr>
            </a:pPr>
            <a:endParaRPr/>
          </a:p>
        </p:txBody>
      </p:sp>
      <p:pic>
        <p:nvPicPr>
          <p:cNvPr id="40" name="pasted-image.tiff"/>
          <p:cNvPicPr>
            <a:picLocks noChangeAspect="1"/>
          </p:cNvPicPr>
          <p:nvPr/>
        </p:nvPicPr>
        <p:blipFill>
          <a:blip r:embed="rId3">
            <a:extLst/>
          </a:blip>
          <a:stretch>
            <a:fillRect/>
          </a:stretch>
        </p:blipFill>
        <p:spPr>
          <a:xfrm>
            <a:off x="8276332" y="237771"/>
            <a:ext cx="621480" cy="577976"/>
          </a:xfrm>
          <a:prstGeom prst="rect">
            <a:avLst/>
          </a:prstGeom>
          <a:ln w="12700">
            <a:solidFill>
              <a:srgbClr val="000000"/>
            </a:solidFill>
            <a:miter lim="400000"/>
          </a:ln>
        </p:spPr>
      </p:pic>
      <p:sp>
        <p:nvSpPr>
          <p:cNvPr id="41" name="Shape 41"/>
          <p:cNvSpPr/>
          <p:nvPr/>
        </p:nvSpPr>
        <p:spPr>
          <a:xfrm>
            <a:off x="7110442" y="290639"/>
            <a:ext cx="1578892" cy="472241"/>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2600">
                <a:solidFill>
                  <a:srgbClr val="000000"/>
                </a:solidFill>
                <a:latin typeface="Times New Roman"/>
                <a:ea typeface="Times New Roman"/>
                <a:cs typeface="Times New Roman"/>
                <a:sym typeface="Times New Roman"/>
              </a:defRPr>
            </a:lvl1pPr>
          </a:lstStyle>
          <a:p>
            <a:r>
              <a:t>CRYVISIL</a:t>
            </a:r>
          </a:p>
        </p:txBody>
      </p:sp>
      <p:sp>
        <p:nvSpPr>
          <p:cNvPr id="42" name="Shape 42"/>
          <p:cNvSpPr>
            <a:spLocks noGrp="1"/>
          </p:cNvSpPr>
          <p:nvPr>
            <p:ph type="sldNum" sz="quarter" idx="2"/>
          </p:nvPr>
        </p:nvSpPr>
        <p:spPr>
          <a:xfrm>
            <a:off x="8733234" y="6509742"/>
            <a:ext cx="241102" cy="258961"/>
          </a:xfrm>
          <a:prstGeom prst="rect">
            <a:avLst/>
          </a:prstGeom>
        </p:spPr>
        <p:txBody>
          <a:bodyPr lIns="35717" tIns="35717" rIns="35717" bIns="35717"/>
          <a:lstStyle>
            <a:lvl1pPr algn="ctr" defTabSz="410751">
              <a:defRPr sz="1300">
                <a:solidFill>
                  <a:srgbClr val="4B4141"/>
                </a:solidFill>
                <a:latin typeface="+mn-lt"/>
                <a:ea typeface="+mn-ea"/>
                <a:cs typeface="+mn-cs"/>
                <a:sym typeface="Gill Sans"/>
              </a:defRPr>
            </a:lvl1pPr>
          </a:lstStyle>
          <a:p>
            <a:fld id="{86CB4B4D-7CA3-9044-876B-883B54F8677D}" type="slidenum">
              <a:t>‹#›</a:t>
            </a:fld>
            <a:endParaRPr/>
          </a:p>
        </p:txBody>
      </p:sp>
    </p:spTree>
    <p:extLst>
      <p:ext uri="{BB962C8B-B14F-4D97-AF65-F5344CB8AC3E}">
        <p14:creationId xmlns:p14="http://schemas.microsoft.com/office/powerpoint/2010/main" val="1341812395"/>
      </p:ext>
    </p:extLst>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B39159-8D95-4D44-8201-921B754CA8B3}" type="datetimeFigureOut">
              <a:rPr lang="en-US" smtClean="0"/>
              <a:t>5/24/16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6576D-6AB3-CD45-8E42-18A69723A35E}" type="slidenum">
              <a:rPr lang="en-US" smtClean="0"/>
              <a:t>‹#›</a:t>
            </a:fld>
            <a:endParaRPr lang="en-US"/>
          </a:p>
        </p:txBody>
      </p:sp>
    </p:spTree>
    <p:extLst>
      <p:ext uri="{BB962C8B-B14F-4D97-AF65-F5344CB8AC3E}">
        <p14:creationId xmlns:p14="http://schemas.microsoft.com/office/powerpoint/2010/main" val="420890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B39159-8D95-4D44-8201-921B754CA8B3}" type="datetimeFigureOut">
              <a:rPr lang="en-US" smtClean="0"/>
              <a:t>5/24/16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6576D-6AB3-CD45-8E42-18A69723A35E}" type="slidenum">
              <a:rPr lang="en-US" smtClean="0"/>
              <a:t>‹#›</a:t>
            </a:fld>
            <a:endParaRPr lang="en-US"/>
          </a:p>
        </p:txBody>
      </p:sp>
    </p:spTree>
    <p:extLst>
      <p:ext uri="{BB962C8B-B14F-4D97-AF65-F5344CB8AC3E}">
        <p14:creationId xmlns:p14="http://schemas.microsoft.com/office/powerpoint/2010/main" val="1812357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B39159-8D95-4D44-8201-921B754CA8B3}" type="datetimeFigureOut">
              <a:rPr lang="en-US" smtClean="0"/>
              <a:t>5/24/16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6576D-6AB3-CD45-8E42-18A69723A35E}" type="slidenum">
              <a:rPr lang="en-US" smtClean="0"/>
              <a:t>‹#›</a:t>
            </a:fld>
            <a:endParaRPr lang="en-US"/>
          </a:p>
        </p:txBody>
      </p:sp>
    </p:spTree>
    <p:extLst>
      <p:ext uri="{BB962C8B-B14F-4D97-AF65-F5344CB8AC3E}">
        <p14:creationId xmlns:p14="http://schemas.microsoft.com/office/powerpoint/2010/main" val="39183436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B39159-8D95-4D44-8201-921B754CA8B3}" type="datetimeFigureOut">
              <a:rPr lang="en-US" smtClean="0"/>
              <a:t>5/24/16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76576D-6AB3-CD45-8E42-18A69723A35E}" type="slidenum">
              <a:rPr lang="en-US" smtClean="0"/>
              <a:t>‹#›</a:t>
            </a:fld>
            <a:endParaRPr lang="en-US"/>
          </a:p>
        </p:txBody>
      </p:sp>
    </p:spTree>
    <p:extLst>
      <p:ext uri="{BB962C8B-B14F-4D97-AF65-F5344CB8AC3E}">
        <p14:creationId xmlns:p14="http://schemas.microsoft.com/office/powerpoint/2010/main" val="464764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60435"/>
            <a:ext cx="799752" cy="261040"/>
          </a:xfrm>
        </p:spPr>
        <p:txBody>
          <a:bodyPr/>
          <a:lstStyle/>
          <a:p>
            <a:fld id="{22D10A77-330A-4047-8525-B757989F675E}" type="datetimeFigureOut">
              <a:rPr lang="en-US" smtClean="0"/>
              <a:t>5/24/16</a:t>
            </a:fld>
            <a:endParaRPr lang="en-US"/>
          </a:p>
        </p:txBody>
      </p:sp>
      <p:sp>
        <p:nvSpPr>
          <p:cNvPr id="5" name="Footer Placeholder 4"/>
          <p:cNvSpPr>
            <a:spLocks noGrp="1"/>
          </p:cNvSpPr>
          <p:nvPr>
            <p:ph type="ftr" sz="quarter" idx="11"/>
          </p:nvPr>
        </p:nvSpPr>
        <p:spPr>
          <a:xfrm>
            <a:off x="1414071" y="6460435"/>
            <a:ext cx="6592451" cy="261040"/>
          </a:xfrm>
        </p:spPr>
        <p:txBody>
          <a:bodyPr/>
          <a:lstStyle/>
          <a:p>
            <a:endParaRPr lang="en-US" dirty="0"/>
          </a:p>
        </p:txBody>
      </p:sp>
      <p:sp>
        <p:nvSpPr>
          <p:cNvPr id="6" name="Slide Number Placeholder 5"/>
          <p:cNvSpPr>
            <a:spLocks noGrp="1"/>
          </p:cNvSpPr>
          <p:nvPr>
            <p:ph type="sldNum" sz="quarter" idx="12"/>
          </p:nvPr>
        </p:nvSpPr>
        <p:spPr>
          <a:xfrm>
            <a:off x="8157096" y="6460435"/>
            <a:ext cx="529704" cy="261040"/>
          </a:xfrm>
        </p:spPr>
        <p:txBody>
          <a:bodyPr/>
          <a:lstStyle/>
          <a:p>
            <a:fld id="{A433CA8D-977F-BF4F-9ADC-1C1D0ACF65BD}" type="slidenum">
              <a:rPr lang="en-US" smtClean="0"/>
              <a:t>‹#›</a:t>
            </a:fld>
            <a:endParaRPr lang="en-US"/>
          </a:p>
        </p:txBody>
      </p:sp>
      <p:sp>
        <p:nvSpPr>
          <p:cNvPr id="14" name="Text Placeholder 13"/>
          <p:cNvSpPr>
            <a:spLocks noGrp="1"/>
          </p:cNvSpPr>
          <p:nvPr>
            <p:ph type="body" sz="quarter" idx="13" hasCustomPrompt="1"/>
          </p:nvPr>
        </p:nvSpPr>
        <p:spPr>
          <a:xfrm>
            <a:off x="1049130" y="139700"/>
            <a:ext cx="6957392" cy="302039"/>
          </a:xfrm>
        </p:spPr>
        <p:txBody>
          <a:bodyPr>
            <a:noAutofit/>
          </a:bodyPr>
          <a:lstStyle>
            <a:lvl1pPr marL="0" indent="0" algn="ctr">
              <a:buFontTx/>
              <a:buNone/>
              <a:defRPr sz="1600" baseline="0">
                <a:solidFill>
                  <a:schemeClr val="bg1">
                    <a:lumMod val="65000"/>
                  </a:schemeClr>
                </a:solidFill>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Click to edit section heading</a:t>
            </a:r>
            <a:endParaRPr lang="en-US" dirty="0"/>
          </a:p>
        </p:txBody>
      </p:sp>
    </p:spTree>
    <p:extLst>
      <p:ext uri="{BB962C8B-B14F-4D97-AF65-F5344CB8AC3E}">
        <p14:creationId xmlns:p14="http://schemas.microsoft.com/office/powerpoint/2010/main" val="12879133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B39159-8D95-4D44-8201-921B754CA8B3}" type="datetimeFigureOut">
              <a:rPr lang="en-US" smtClean="0"/>
              <a:t>5/24/16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76576D-6AB3-CD45-8E42-18A69723A35E}" type="slidenum">
              <a:rPr lang="en-US" smtClean="0"/>
              <a:t>‹#›</a:t>
            </a:fld>
            <a:endParaRPr lang="en-US"/>
          </a:p>
        </p:txBody>
      </p:sp>
    </p:spTree>
    <p:extLst>
      <p:ext uri="{BB962C8B-B14F-4D97-AF65-F5344CB8AC3E}">
        <p14:creationId xmlns:p14="http://schemas.microsoft.com/office/powerpoint/2010/main" val="1970564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B39159-8D95-4D44-8201-921B754CA8B3}" type="datetimeFigureOut">
              <a:rPr lang="en-US" smtClean="0"/>
              <a:t>5/24/16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76576D-6AB3-CD45-8E42-18A69723A35E}" type="slidenum">
              <a:rPr lang="en-US" smtClean="0"/>
              <a:t>‹#›</a:t>
            </a:fld>
            <a:endParaRPr lang="en-US"/>
          </a:p>
        </p:txBody>
      </p:sp>
    </p:spTree>
    <p:extLst>
      <p:ext uri="{BB962C8B-B14F-4D97-AF65-F5344CB8AC3E}">
        <p14:creationId xmlns:p14="http://schemas.microsoft.com/office/powerpoint/2010/main" val="10509270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B39159-8D95-4D44-8201-921B754CA8B3}" type="datetimeFigureOut">
              <a:rPr lang="en-US" smtClean="0"/>
              <a:t>5/24/16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76576D-6AB3-CD45-8E42-18A69723A35E}" type="slidenum">
              <a:rPr lang="en-US" smtClean="0"/>
              <a:t>‹#›</a:t>
            </a:fld>
            <a:endParaRPr lang="en-US"/>
          </a:p>
        </p:txBody>
      </p:sp>
    </p:spTree>
    <p:extLst>
      <p:ext uri="{BB962C8B-B14F-4D97-AF65-F5344CB8AC3E}">
        <p14:creationId xmlns:p14="http://schemas.microsoft.com/office/powerpoint/2010/main" val="41807523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B39159-8D95-4D44-8201-921B754CA8B3}" type="datetimeFigureOut">
              <a:rPr lang="en-US" smtClean="0"/>
              <a:t>5/24/16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76576D-6AB3-CD45-8E42-18A69723A35E}" type="slidenum">
              <a:rPr lang="en-US" smtClean="0"/>
              <a:t>‹#›</a:t>
            </a:fld>
            <a:endParaRPr lang="en-US"/>
          </a:p>
        </p:txBody>
      </p:sp>
    </p:spTree>
    <p:extLst>
      <p:ext uri="{BB962C8B-B14F-4D97-AF65-F5344CB8AC3E}">
        <p14:creationId xmlns:p14="http://schemas.microsoft.com/office/powerpoint/2010/main" val="42409860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B39159-8D95-4D44-8201-921B754CA8B3}" type="datetimeFigureOut">
              <a:rPr lang="en-US" smtClean="0"/>
              <a:t>5/24/16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76576D-6AB3-CD45-8E42-18A69723A35E}" type="slidenum">
              <a:rPr lang="en-US" smtClean="0"/>
              <a:t>‹#›</a:t>
            </a:fld>
            <a:endParaRPr lang="en-US"/>
          </a:p>
        </p:txBody>
      </p:sp>
    </p:spTree>
    <p:extLst>
      <p:ext uri="{BB962C8B-B14F-4D97-AF65-F5344CB8AC3E}">
        <p14:creationId xmlns:p14="http://schemas.microsoft.com/office/powerpoint/2010/main" val="4037202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B39159-8D95-4D44-8201-921B754CA8B3}" type="datetimeFigureOut">
              <a:rPr lang="en-US" smtClean="0"/>
              <a:t>5/24/16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6576D-6AB3-CD45-8E42-18A69723A35E}" type="slidenum">
              <a:rPr lang="en-US" smtClean="0"/>
              <a:t>‹#›</a:t>
            </a:fld>
            <a:endParaRPr lang="en-US"/>
          </a:p>
        </p:txBody>
      </p:sp>
    </p:spTree>
    <p:extLst>
      <p:ext uri="{BB962C8B-B14F-4D97-AF65-F5344CB8AC3E}">
        <p14:creationId xmlns:p14="http://schemas.microsoft.com/office/powerpoint/2010/main" val="238201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B39159-8D95-4D44-8201-921B754CA8B3}" type="datetimeFigureOut">
              <a:rPr lang="en-US" smtClean="0"/>
              <a:t>5/24/16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76576D-6AB3-CD45-8E42-18A69723A35E}" type="slidenum">
              <a:rPr lang="en-US" smtClean="0"/>
              <a:t>‹#›</a:t>
            </a:fld>
            <a:endParaRPr lang="en-US"/>
          </a:p>
        </p:txBody>
      </p:sp>
    </p:spTree>
    <p:extLst>
      <p:ext uri="{BB962C8B-B14F-4D97-AF65-F5344CB8AC3E}">
        <p14:creationId xmlns:p14="http://schemas.microsoft.com/office/powerpoint/2010/main" val="4041541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D10A77-330A-4047-8525-B757989F675E}" type="datetimeFigureOut">
              <a:rPr lang="en-US" smtClean="0"/>
              <a:t>5/24/16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33CA8D-977F-BF4F-9ADC-1C1D0ACF65BD}" type="slidenum">
              <a:rPr lang="en-US" smtClean="0"/>
              <a:t>‹#›</a:t>
            </a:fld>
            <a:endParaRPr lang="en-US"/>
          </a:p>
        </p:txBody>
      </p:sp>
      <p:sp>
        <p:nvSpPr>
          <p:cNvPr id="7" name="Text Placeholder 13"/>
          <p:cNvSpPr>
            <a:spLocks noGrp="1"/>
          </p:cNvSpPr>
          <p:nvPr>
            <p:ph type="body" sz="quarter" idx="13" hasCustomPrompt="1"/>
          </p:nvPr>
        </p:nvSpPr>
        <p:spPr>
          <a:xfrm>
            <a:off x="2076450" y="139700"/>
            <a:ext cx="5087938" cy="395288"/>
          </a:xfrm>
        </p:spPr>
        <p:txBody>
          <a:bodyPr>
            <a:normAutofit/>
          </a:bodyPr>
          <a:lstStyle>
            <a:lvl1pPr marL="0" indent="0" algn="ctr">
              <a:buFontTx/>
              <a:buNone/>
              <a:defRPr sz="1800" baseline="0">
                <a:solidFill>
                  <a:schemeClr val="bg1">
                    <a:lumMod val="65000"/>
                  </a:schemeClr>
                </a:solidFill>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Click to edit section heading</a:t>
            </a:r>
            <a:endParaRPr lang="en-US" dirty="0"/>
          </a:p>
        </p:txBody>
      </p:sp>
    </p:spTree>
    <p:extLst>
      <p:ext uri="{BB962C8B-B14F-4D97-AF65-F5344CB8AC3E}">
        <p14:creationId xmlns:p14="http://schemas.microsoft.com/office/powerpoint/2010/main" val="1412140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D10A77-330A-4047-8525-B757989F675E}" type="datetimeFigureOut">
              <a:rPr lang="en-US" smtClean="0"/>
              <a:t>5/24/16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33CA8D-977F-BF4F-9ADC-1C1D0ACF65BD}" type="slidenum">
              <a:rPr lang="en-US" smtClean="0"/>
              <a:t>‹#›</a:t>
            </a:fld>
            <a:endParaRPr lang="en-US"/>
          </a:p>
        </p:txBody>
      </p:sp>
      <p:sp>
        <p:nvSpPr>
          <p:cNvPr id="8" name="Text Placeholder 13"/>
          <p:cNvSpPr>
            <a:spLocks noGrp="1"/>
          </p:cNvSpPr>
          <p:nvPr>
            <p:ph type="body" sz="quarter" idx="13" hasCustomPrompt="1"/>
          </p:nvPr>
        </p:nvSpPr>
        <p:spPr>
          <a:xfrm>
            <a:off x="2076450" y="139700"/>
            <a:ext cx="5087938" cy="395288"/>
          </a:xfrm>
        </p:spPr>
        <p:txBody>
          <a:bodyPr>
            <a:normAutofit/>
          </a:bodyPr>
          <a:lstStyle>
            <a:lvl1pPr marL="0" indent="0" algn="ctr">
              <a:buFontTx/>
              <a:buNone/>
              <a:defRPr sz="1800" baseline="0">
                <a:solidFill>
                  <a:schemeClr val="bg1">
                    <a:lumMod val="65000"/>
                  </a:schemeClr>
                </a:solidFill>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Click to edit section heading</a:t>
            </a:r>
            <a:endParaRPr lang="en-US" dirty="0"/>
          </a:p>
        </p:txBody>
      </p:sp>
    </p:spTree>
    <p:extLst>
      <p:ext uri="{BB962C8B-B14F-4D97-AF65-F5344CB8AC3E}">
        <p14:creationId xmlns:p14="http://schemas.microsoft.com/office/powerpoint/2010/main" val="1323628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D10A77-330A-4047-8525-B757989F675E}" type="datetimeFigureOut">
              <a:rPr lang="en-US" smtClean="0"/>
              <a:t>5/24/16</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433CA8D-977F-BF4F-9ADC-1C1D0ACF65BD}" type="slidenum">
              <a:rPr lang="en-US" smtClean="0"/>
              <a:t>‹#›</a:t>
            </a:fld>
            <a:endParaRPr lang="en-US"/>
          </a:p>
        </p:txBody>
      </p:sp>
      <p:sp>
        <p:nvSpPr>
          <p:cNvPr id="10" name="Text Placeholder 13"/>
          <p:cNvSpPr>
            <a:spLocks noGrp="1"/>
          </p:cNvSpPr>
          <p:nvPr>
            <p:ph type="body" sz="quarter" idx="13" hasCustomPrompt="1"/>
          </p:nvPr>
        </p:nvSpPr>
        <p:spPr>
          <a:xfrm>
            <a:off x="2076450" y="139700"/>
            <a:ext cx="5087938" cy="395288"/>
          </a:xfrm>
        </p:spPr>
        <p:txBody>
          <a:bodyPr>
            <a:normAutofit/>
          </a:bodyPr>
          <a:lstStyle>
            <a:lvl1pPr marL="0" indent="0" algn="ctr">
              <a:buFontTx/>
              <a:buNone/>
              <a:defRPr sz="1800" baseline="0">
                <a:solidFill>
                  <a:schemeClr val="bg1">
                    <a:lumMod val="65000"/>
                  </a:schemeClr>
                </a:solidFill>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Click to edit section heading</a:t>
            </a:r>
            <a:endParaRPr lang="en-US" dirty="0"/>
          </a:p>
        </p:txBody>
      </p:sp>
    </p:spTree>
    <p:extLst>
      <p:ext uri="{BB962C8B-B14F-4D97-AF65-F5344CB8AC3E}">
        <p14:creationId xmlns:p14="http://schemas.microsoft.com/office/powerpoint/2010/main" val="2418353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D10A77-330A-4047-8525-B757989F675E}" type="datetimeFigureOut">
              <a:rPr lang="en-US" smtClean="0"/>
              <a:t>5/24/16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33CA8D-977F-BF4F-9ADC-1C1D0ACF65BD}" type="slidenum">
              <a:rPr lang="en-US" smtClean="0"/>
              <a:t>‹#›</a:t>
            </a:fld>
            <a:endParaRPr lang="en-US"/>
          </a:p>
        </p:txBody>
      </p:sp>
      <p:sp>
        <p:nvSpPr>
          <p:cNvPr id="6" name="Text Placeholder 13"/>
          <p:cNvSpPr>
            <a:spLocks noGrp="1"/>
          </p:cNvSpPr>
          <p:nvPr>
            <p:ph type="body" sz="quarter" idx="13" hasCustomPrompt="1"/>
          </p:nvPr>
        </p:nvSpPr>
        <p:spPr>
          <a:xfrm>
            <a:off x="2076450" y="139700"/>
            <a:ext cx="5087938" cy="395288"/>
          </a:xfrm>
        </p:spPr>
        <p:txBody>
          <a:bodyPr>
            <a:normAutofit/>
          </a:bodyPr>
          <a:lstStyle>
            <a:lvl1pPr marL="0" indent="0" algn="ctr">
              <a:buFontTx/>
              <a:buNone/>
              <a:defRPr sz="1600" baseline="0">
                <a:solidFill>
                  <a:schemeClr val="bg1">
                    <a:lumMod val="65000"/>
                  </a:schemeClr>
                </a:solidFill>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Click to edit section heading</a:t>
            </a:r>
            <a:endParaRPr lang="en-US" dirty="0"/>
          </a:p>
        </p:txBody>
      </p:sp>
    </p:spTree>
    <p:extLst>
      <p:ext uri="{BB962C8B-B14F-4D97-AF65-F5344CB8AC3E}">
        <p14:creationId xmlns:p14="http://schemas.microsoft.com/office/powerpoint/2010/main" val="2124751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D10A77-330A-4047-8525-B757989F675E}" type="datetimeFigureOut">
              <a:rPr lang="en-US" smtClean="0"/>
              <a:t>5/24/16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33CA8D-977F-BF4F-9ADC-1C1D0ACF65BD}" type="slidenum">
              <a:rPr lang="en-US" smtClean="0"/>
              <a:t>‹#›</a:t>
            </a:fld>
            <a:endParaRPr lang="en-US"/>
          </a:p>
        </p:txBody>
      </p:sp>
      <p:sp>
        <p:nvSpPr>
          <p:cNvPr id="5" name="Text Placeholder 13"/>
          <p:cNvSpPr>
            <a:spLocks noGrp="1"/>
          </p:cNvSpPr>
          <p:nvPr>
            <p:ph type="body" sz="quarter" idx="13" hasCustomPrompt="1"/>
          </p:nvPr>
        </p:nvSpPr>
        <p:spPr>
          <a:xfrm>
            <a:off x="2076450" y="139700"/>
            <a:ext cx="5087938" cy="395288"/>
          </a:xfrm>
        </p:spPr>
        <p:txBody>
          <a:bodyPr>
            <a:normAutofit/>
          </a:bodyPr>
          <a:lstStyle>
            <a:lvl1pPr marL="0" indent="0" algn="ctr">
              <a:buFontTx/>
              <a:buNone/>
              <a:defRPr sz="1800" baseline="0">
                <a:solidFill>
                  <a:schemeClr val="bg1">
                    <a:lumMod val="65000"/>
                  </a:schemeClr>
                </a:solidFill>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US" dirty="0" smtClean="0"/>
              <a:t>Click to edit section heading</a:t>
            </a:r>
            <a:endParaRPr lang="en-US" dirty="0"/>
          </a:p>
        </p:txBody>
      </p:sp>
    </p:spTree>
    <p:extLst>
      <p:ext uri="{BB962C8B-B14F-4D97-AF65-F5344CB8AC3E}">
        <p14:creationId xmlns:p14="http://schemas.microsoft.com/office/powerpoint/2010/main" val="3475063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D10A77-330A-4047-8525-B757989F675E}" type="datetimeFigureOut">
              <a:rPr lang="en-US" smtClean="0"/>
              <a:t>5/24/16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33CA8D-977F-BF4F-9ADC-1C1D0ACF65BD}" type="slidenum">
              <a:rPr lang="en-US" smtClean="0"/>
              <a:t>‹#›</a:t>
            </a:fld>
            <a:endParaRPr lang="en-US"/>
          </a:p>
        </p:txBody>
      </p:sp>
    </p:spTree>
    <p:extLst>
      <p:ext uri="{BB962C8B-B14F-4D97-AF65-F5344CB8AC3E}">
        <p14:creationId xmlns:p14="http://schemas.microsoft.com/office/powerpoint/2010/main" val="2386640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D10A77-330A-4047-8525-B757989F675E}" type="datetimeFigureOut">
              <a:rPr lang="en-US" smtClean="0"/>
              <a:t>5/24/16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33CA8D-977F-BF4F-9ADC-1C1D0ACF65BD}" type="slidenum">
              <a:rPr lang="en-US" smtClean="0"/>
              <a:t>‹#›</a:t>
            </a:fld>
            <a:endParaRPr lang="en-US"/>
          </a:p>
        </p:txBody>
      </p:sp>
    </p:spTree>
    <p:extLst>
      <p:ext uri="{BB962C8B-B14F-4D97-AF65-F5344CB8AC3E}">
        <p14:creationId xmlns:p14="http://schemas.microsoft.com/office/powerpoint/2010/main" val="40136236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theme" Target="../theme/theme2.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13105"/>
            <a:ext cx="8229600" cy="54303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14174"/>
            <a:ext cx="8229600" cy="50137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60435"/>
            <a:ext cx="2133600" cy="261040"/>
          </a:xfrm>
          <a:prstGeom prst="rect">
            <a:avLst/>
          </a:prstGeom>
        </p:spPr>
        <p:txBody>
          <a:bodyPr vert="horz" lIns="91440" tIns="45720" rIns="91440" bIns="45720" rtlCol="0" anchor="ctr"/>
          <a:lstStyle>
            <a:lvl1pPr algn="l">
              <a:defRPr sz="1200">
                <a:solidFill>
                  <a:schemeClr val="tx1">
                    <a:tint val="75000"/>
                  </a:schemeClr>
                </a:solidFill>
              </a:defRPr>
            </a:lvl1pPr>
          </a:lstStyle>
          <a:p>
            <a:fld id="{22D10A77-330A-4047-8525-B757989F675E}" type="datetimeFigureOut">
              <a:rPr lang="en-US" smtClean="0"/>
              <a:t>5/24/16</a:t>
            </a:fld>
            <a:endParaRPr lang="en-US" dirty="0"/>
          </a:p>
        </p:txBody>
      </p:sp>
      <p:sp>
        <p:nvSpPr>
          <p:cNvPr id="5" name="Footer Placeholder 4"/>
          <p:cNvSpPr>
            <a:spLocks noGrp="1"/>
          </p:cNvSpPr>
          <p:nvPr>
            <p:ph type="ftr" sz="quarter" idx="3"/>
          </p:nvPr>
        </p:nvSpPr>
        <p:spPr>
          <a:xfrm>
            <a:off x="3124200" y="6460435"/>
            <a:ext cx="2895600" cy="26104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Greg White, Timo Korhonen for EPICS V4</a:t>
            </a:r>
            <a:endParaRPr lang="en-US" dirty="0"/>
          </a:p>
        </p:txBody>
      </p:sp>
      <p:sp>
        <p:nvSpPr>
          <p:cNvPr id="6" name="Slide Number Placeholder 5"/>
          <p:cNvSpPr>
            <a:spLocks noGrp="1"/>
          </p:cNvSpPr>
          <p:nvPr>
            <p:ph type="sldNum" sz="quarter" idx="4"/>
          </p:nvPr>
        </p:nvSpPr>
        <p:spPr>
          <a:xfrm>
            <a:off x="6553200" y="6460435"/>
            <a:ext cx="2133600" cy="261040"/>
          </a:xfrm>
          <a:prstGeom prst="rect">
            <a:avLst/>
          </a:prstGeom>
        </p:spPr>
        <p:txBody>
          <a:bodyPr vert="horz" lIns="91440" tIns="45720" rIns="91440" bIns="45720" rtlCol="0" anchor="ctr"/>
          <a:lstStyle>
            <a:lvl1pPr algn="r">
              <a:defRPr sz="1200">
                <a:solidFill>
                  <a:schemeClr val="tx1">
                    <a:tint val="75000"/>
                  </a:schemeClr>
                </a:solidFill>
              </a:defRPr>
            </a:lvl1pPr>
          </a:lstStyle>
          <a:p>
            <a:fld id="{A433CA8D-977F-BF4F-9ADC-1C1D0ACF65BD}" type="slidenum">
              <a:rPr lang="en-US" smtClean="0"/>
              <a:t>‹#›</a:t>
            </a:fld>
            <a:endParaRPr lang="en-US"/>
          </a:p>
        </p:txBody>
      </p:sp>
    </p:spTree>
    <p:extLst>
      <p:ext uri="{BB962C8B-B14F-4D97-AF65-F5344CB8AC3E}">
        <p14:creationId xmlns:p14="http://schemas.microsoft.com/office/powerpoint/2010/main" val="7779133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99"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B39159-8D95-4D44-8201-921B754CA8B3}" type="datetimeFigureOut">
              <a:rPr lang="en-US" smtClean="0"/>
              <a:t>5/24/16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76576D-6AB3-CD45-8E42-18A69723A35E}" type="slidenum">
              <a:rPr lang="en-US" smtClean="0"/>
              <a:t>‹#›</a:t>
            </a:fld>
            <a:endParaRPr lang="en-US"/>
          </a:p>
        </p:txBody>
      </p:sp>
    </p:spTree>
    <p:extLst>
      <p:ext uri="{BB962C8B-B14F-4D97-AF65-F5344CB8AC3E}">
        <p14:creationId xmlns:p14="http://schemas.microsoft.com/office/powerpoint/2010/main" val="157755650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w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4.png"/><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hyperlink" Target="https://github.com/epics-base/" TargetMode="External"/><Relationship Id="rId4" Type="http://schemas.openxmlformats.org/officeDocument/2006/relationships/hyperlink" Target="http://epics-pvdata.sourceforge.net" TargetMode="External"/><Relationship Id="rId5" Type="http://schemas.openxmlformats.org/officeDocument/2006/relationships/image" Target="../media/image5.jpeg"/><Relationship Id="rId6" Type="http://schemas.microsoft.com/office/2007/relationships/hdphoto" Target="../media/hdphoto1.wdp"/><Relationship Id="rId7" Type="http://schemas.openxmlformats.org/officeDocument/2006/relationships/image" Target="../media/image6.jpeg"/><Relationship Id="rId8" Type="http://schemas.microsoft.com/office/2007/relationships/hdphoto" Target="../media/hdphoto2.wdp"/><Relationship Id="rId9" Type="http://schemas.openxmlformats.org/officeDocument/2006/relationships/image" Target="../media/image7.jpeg"/><Relationship Id="rId10" Type="http://schemas.microsoft.com/office/2007/relationships/hdphoto" Target="../media/hdphoto3.wdp"/><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4" Type="http://schemas.microsoft.com/office/2007/relationships/hdphoto" Target="../media/hdphoto5.wdp"/><Relationship Id="rId5" Type="http://schemas.openxmlformats.org/officeDocument/2006/relationships/image" Target="../media/image23.pn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9.t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epics-pvdata.sourceforge.net/informative/developerGuide/developerGuide.html"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github.com/epics-base/" TargetMode="External"/><Relationship Id="rId4" Type="http://schemas.openxmlformats.org/officeDocument/2006/relationships/hyperlink" Target="http://controls.diamond.ac.uk/downloads/other/files/areaDetectorOctober2014/EPICS%20V4%20areaDetector%20integration.pptx" TargetMode="External"/><Relationship Id="rId5" Type="http://schemas.openxmlformats.org/officeDocument/2006/relationships/hyperlink" Target="https://indico.fnal.gov/contributionDisplay.py?contribId=81&amp;sessionId=11&amp;confId=9718" TargetMode="External"/><Relationship Id="rId6" Type="http://schemas.openxmlformats.org/officeDocument/2006/relationships/hyperlink" Target="http://github.com/areaDetector/ADCore" TargetMode="External"/><Relationship Id="rId7" Type="http://schemas.openxmlformats.org/officeDocument/2006/relationships/hyperlink" Target="https://indico.fnal.gov/materialDisplay.py?contribId=80&amp;sessionId=5&amp;materialId=slides&amp;confId=9718" TargetMode="External"/><Relationship Id="rId1" Type="http://schemas.openxmlformats.org/officeDocument/2006/relationships/slideLayout" Target="../slideLayouts/slideLayout2.xml"/><Relationship Id="rId2" Type="http://schemas.openxmlformats.org/officeDocument/2006/relationships/hyperlink" Target="http://epics-pvdata.sourceforge.ne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epics-pvdata.sourceforge.net/alpha/normativeTypes/normativeTypes.html" TargetMode="External"/><Relationship Id="rId5" Type="http://schemas.openxmlformats.org/officeDocument/2006/relationships/image" Target="../media/image9.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microsoft.com/office/2007/relationships/hdphoto" Target="../media/hdphoto4.wdp"/><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20705"/>
            <a:ext cx="7772400" cy="1470025"/>
          </a:xfrm>
        </p:spPr>
        <p:txBody>
          <a:bodyPr>
            <a:normAutofit/>
          </a:bodyPr>
          <a:lstStyle/>
          <a:p>
            <a:r>
              <a:rPr lang="en-US" b="1" dirty="0"/>
              <a:t>Advancements and Deployments of EPICS Version 4 </a:t>
            </a:r>
            <a:endParaRPr lang="en-US" dirty="0"/>
          </a:p>
        </p:txBody>
      </p:sp>
      <p:sp>
        <p:nvSpPr>
          <p:cNvPr id="3" name="Subtitle 2"/>
          <p:cNvSpPr>
            <a:spLocks noGrp="1"/>
          </p:cNvSpPr>
          <p:nvPr>
            <p:ph type="subTitle" idx="1"/>
          </p:nvPr>
        </p:nvSpPr>
        <p:spPr>
          <a:xfrm>
            <a:off x="0" y="4224859"/>
            <a:ext cx="9042189" cy="939801"/>
          </a:xfrm>
        </p:spPr>
        <p:txBody>
          <a:bodyPr>
            <a:noAutofit/>
          </a:bodyPr>
          <a:lstStyle/>
          <a:p>
            <a:r>
              <a:rPr lang="en-US" sz="2400" dirty="0" smtClean="0"/>
              <a:t>Greg White, </a:t>
            </a:r>
            <a:r>
              <a:rPr lang="en-US" sz="2400" dirty="0" smtClean="0"/>
              <a:t>SLAC </a:t>
            </a:r>
          </a:p>
          <a:p>
            <a:r>
              <a:rPr lang="en-US" sz="2400" dirty="0" smtClean="0"/>
              <a:t>for </a:t>
            </a:r>
            <a:r>
              <a:rPr lang="en-US" sz="2400" dirty="0" smtClean="0"/>
              <a:t>EPICS Version 4 working </a:t>
            </a:r>
            <a:r>
              <a:rPr lang="en-US" sz="2400" dirty="0" smtClean="0"/>
              <a:t>group</a:t>
            </a:r>
          </a:p>
          <a:p>
            <a:r>
              <a:rPr lang="en-US" sz="2400" dirty="0" smtClean="0"/>
              <a:t>Presentation at EPICS 2016, Lund, Sweden</a:t>
            </a:r>
            <a:endParaRPr lang="en-US" sz="2400" dirty="0" smtClean="0"/>
          </a:p>
          <a:p>
            <a:r>
              <a:rPr lang="en-US" sz="2400" dirty="0" smtClean="0"/>
              <a:t>25-</a:t>
            </a:r>
            <a:r>
              <a:rPr lang="en-US" sz="2400" dirty="0" smtClean="0"/>
              <a:t>May </a:t>
            </a:r>
            <a:r>
              <a:rPr lang="en-US" sz="2400" dirty="0" smtClean="0"/>
              <a:t>2016</a:t>
            </a:r>
            <a:endParaRPr lang="en-US" sz="2400" dirty="0"/>
          </a:p>
        </p:txBody>
      </p:sp>
      <p:pic>
        <p:nvPicPr>
          <p:cNvPr id="4" name="Picture 3"/>
          <p:cNvPicPr>
            <a:picLocks noChangeAspect="1"/>
          </p:cNvPicPr>
          <p:nvPr/>
        </p:nvPicPr>
        <p:blipFill>
          <a:blip r:embed="rId3"/>
          <a:stretch>
            <a:fillRect/>
          </a:stretch>
        </p:blipFill>
        <p:spPr>
          <a:xfrm>
            <a:off x="4851400" y="860425"/>
            <a:ext cx="1270000" cy="1270000"/>
          </a:xfrm>
          <a:prstGeom prst="rect">
            <a:avLst/>
          </a:prstGeom>
        </p:spPr>
      </p:pic>
      <p:pic>
        <p:nvPicPr>
          <p:cNvPr id="5" name="Picture 3"/>
          <p:cNvPicPr>
            <a:picLocks noChangeAspect="1"/>
          </p:cNvPicPr>
          <p:nvPr/>
        </p:nvPicPr>
        <p:blipFill rotWithShape="1">
          <a:blip r:embed="rId4">
            <a:extLst>
              <a:ext uri="{28A0092B-C50C-407E-A947-70E740481C1C}">
                <a14:useLocalDpi xmlns:a14="http://schemas.microsoft.com/office/drawing/2010/main" val="0"/>
              </a:ext>
            </a:extLst>
          </a:blip>
          <a:srcRect t="32109" b="-2407"/>
          <a:stretch/>
        </p:blipFill>
        <p:spPr bwMode="auto">
          <a:xfrm>
            <a:off x="2455939" y="950975"/>
            <a:ext cx="1703528" cy="10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476932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EPICS Version 4	 includes CA</a:t>
            </a:r>
            <a:endParaRPr lang="en-US" dirty="0"/>
          </a:p>
        </p:txBody>
      </p:sp>
      <p:sp>
        <p:nvSpPr>
          <p:cNvPr id="3" name="Text Placeholder 2"/>
          <p:cNvSpPr>
            <a:spLocks noGrp="1"/>
          </p:cNvSpPr>
          <p:nvPr>
            <p:ph type="body" sz="quarter" idx="13"/>
          </p:nvPr>
        </p:nvSpPr>
        <p:spPr/>
        <p:txBody>
          <a:bodyPr>
            <a:normAutofit/>
          </a:bodyPr>
          <a:lstStyle/>
          <a:p>
            <a:r>
              <a:rPr lang="en-US" sz="1800" dirty="0"/>
              <a:t>Version 4 Additions to EPICS</a:t>
            </a:r>
          </a:p>
          <a:p>
            <a:endParaRPr lang="en-US" sz="1800" dirty="0"/>
          </a:p>
          <a:p>
            <a:endParaRPr lang="en-US" sz="1800" dirty="0"/>
          </a:p>
        </p:txBody>
      </p:sp>
      <p:sp>
        <p:nvSpPr>
          <p:cNvPr id="18" name="Rectangle 17"/>
          <p:cNvSpPr/>
          <p:nvPr/>
        </p:nvSpPr>
        <p:spPr>
          <a:xfrm>
            <a:off x="5730078" y="2215020"/>
            <a:ext cx="2343226" cy="8564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pvAccess</a:t>
            </a:r>
            <a:r>
              <a:rPr lang="en-US" dirty="0" smtClean="0"/>
              <a:t> Client</a:t>
            </a:r>
            <a:endParaRPr lang="en-US" dirty="0"/>
          </a:p>
        </p:txBody>
      </p:sp>
      <p:sp>
        <p:nvSpPr>
          <p:cNvPr id="24" name="TextBox 23"/>
          <p:cNvSpPr txBox="1"/>
          <p:nvPr/>
        </p:nvSpPr>
        <p:spPr>
          <a:xfrm>
            <a:off x="4863673" y="3553603"/>
            <a:ext cx="1034395" cy="369332"/>
          </a:xfrm>
          <a:prstGeom prst="rect">
            <a:avLst/>
          </a:prstGeom>
          <a:noFill/>
        </p:spPr>
        <p:txBody>
          <a:bodyPr wrap="none" rtlCol="0">
            <a:spAutoFit/>
          </a:bodyPr>
          <a:lstStyle/>
          <a:p>
            <a:r>
              <a:rPr lang="en-US" dirty="0" err="1" smtClean="0"/>
              <a:t>pvAccess</a:t>
            </a:r>
            <a:endParaRPr lang="en-US" dirty="0"/>
          </a:p>
        </p:txBody>
      </p:sp>
      <p:sp>
        <p:nvSpPr>
          <p:cNvPr id="25" name="TextBox 24"/>
          <p:cNvSpPr txBox="1"/>
          <p:nvPr/>
        </p:nvSpPr>
        <p:spPr>
          <a:xfrm>
            <a:off x="251696" y="1270205"/>
            <a:ext cx="8637747" cy="369332"/>
          </a:xfrm>
          <a:prstGeom prst="rect">
            <a:avLst/>
          </a:prstGeom>
          <a:noFill/>
        </p:spPr>
        <p:txBody>
          <a:bodyPr wrap="square" rtlCol="0">
            <a:spAutoFit/>
          </a:bodyPr>
          <a:lstStyle/>
          <a:p>
            <a:pPr algn="ctr"/>
            <a:r>
              <a:rPr lang="en-US" dirty="0" smtClean="0"/>
              <a:t>The </a:t>
            </a:r>
            <a:r>
              <a:rPr lang="en-US" dirty="0" err="1" smtClean="0"/>
              <a:t>pvAccess</a:t>
            </a:r>
            <a:r>
              <a:rPr lang="en-US" dirty="0" smtClean="0"/>
              <a:t> API includes Channel Access support, </a:t>
            </a:r>
            <a:r>
              <a:rPr lang="en-US" dirty="0" smtClean="0">
                <a:solidFill>
                  <a:srgbClr val="FF0000"/>
                </a:solidFill>
              </a:rPr>
              <a:t>so one client lib does both</a:t>
            </a:r>
            <a:endParaRPr lang="en-US" dirty="0">
              <a:solidFill>
                <a:srgbClr val="FF0000"/>
              </a:solidFill>
            </a:endParaRPr>
          </a:p>
        </p:txBody>
      </p:sp>
      <p:sp>
        <p:nvSpPr>
          <p:cNvPr id="50" name="TextBox 49"/>
          <p:cNvSpPr txBox="1"/>
          <p:nvPr/>
        </p:nvSpPr>
        <p:spPr>
          <a:xfrm>
            <a:off x="3558755" y="3257999"/>
            <a:ext cx="441309" cy="369332"/>
          </a:xfrm>
          <a:prstGeom prst="rect">
            <a:avLst/>
          </a:prstGeom>
          <a:noFill/>
        </p:spPr>
        <p:txBody>
          <a:bodyPr wrap="none" rtlCol="0">
            <a:spAutoFit/>
          </a:bodyPr>
          <a:lstStyle/>
          <a:p>
            <a:r>
              <a:rPr lang="en-US" dirty="0" smtClean="0"/>
              <a:t>CA</a:t>
            </a:r>
            <a:endParaRPr lang="en-US" dirty="0"/>
          </a:p>
        </p:txBody>
      </p:sp>
      <p:sp>
        <p:nvSpPr>
          <p:cNvPr id="20" name="Rectangle 19"/>
          <p:cNvSpPr/>
          <p:nvPr/>
        </p:nvSpPr>
        <p:spPr>
          <a:xfrm>
            <a:off x="654724" y="2200269"/>
            <a:ext cx="2568447" cy="8564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Channel Access Client</a:t>
            </a:r>
            <a:endParaRPr lang="en-US" dirty="0"/>
          </a:p>
        </p:txBody>
      </p:sp>
      <p:sp>
        <p:nvSpPr>
          <p:cNvPr id="23" name="Rectangle 22"/>
          <p:cNvSpPr/>
          <p:nvPr/>
        </p:nvSpPr>
        <p:spPr>
          <a:xfrm>
            <a:off x="654725" y="5591738"/>
            <a:ext cx="3340451" cy="5119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IOC database</a:t>
            </a:r>
            <a:endParaRPr lang="en-US" dirty="0"/>
          </a:p>
        </p:txBody>
      </p:sp>
      <p:cxnSp>
        <p:nvCxnSpPr>
          <p:cNvPr id="26" name="Straight Arrow Connector 25"/>
          <p:cNvCxnSpPr/>
          <p:nvPr/>
        </p:nvCxnSpPr>
        <p:spPr>
          <a:xfrm>
            <a:off x="1351308" y="3071501"/>
            <a:ext cx="14280" cy="2155986"/>
          </a:xfrm>
          <a:prstGeom prst="straightConnector1">
            <a:avLst/>
          </a:prstGeom>
          <a:ln w="38100" cmpd="sng">
            <a:headEnd type="arrow"/>
            <a:tailEnd type="arrow"/>
          </a:ln>
        </p:spPr>
        <p:style>
          <a:lnRef idx="2">
            <a:schemeClr val="accent3"/>
          </a:lnRef>
          <a:fillRef idx="0">
            <a:schemeClr val="accent3"/>
          </a:fillRef>
          <a:effectRef idx="1">
            <a:schemeClr val="accent3"/>
          </a:effectRef>
          <a:fontRef idx="minor">
            <a:schemeClr val="tx1"/>
          </a:fontRef>
        </p:style>
      </p:cxnSp>
      <p:sp>
        <p:nvSpPr>
          <p:cNvPr id="27" name="Rectangle 26"/>
          <p:cNvSpPr/>
          <p:nvPr/>
        </p:nvSpPr>
        <p:spPr>
          <a:xfrm>
            <a:off x="654725" y="6177301"/>
            <a:ext cx="3340451" cy="3398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Device I/O</a:t>
            </a:r>
            <a:endParaRPr lang="en-US" dirty="0"/>
          </a:p>
        </p:txBody>
      </p:sp>
      <p:sp>
        <p:nvSpPr>
          <p:cNvPr id="28" name="TextBox 27"/>
          <p:cNvSpPr txBox="1"/>
          <p:nvPr/>
        </p:nvSpPr>
        <p:spPr>
          <a:xfrm>
            <a:off x="886004" y="3837238"/>
            <a:ext cx="441309" cy="369332"/>
          </a:xfrm>
          <a:prstGeom prst="rect">
            <a:avLst/>
          </a:prstGeom>
          <a:noFill/>
        </p:spPr>
        <p:txBody>
          <a:bodyPr wrap="none" rtlCol="0">
            <a:spAutoFit/>
          </a:bodyPr>
          <a:lstStyle/>
          <a:p>
            <a:r>
              <a:rPr lang="en-US" dirty="0" smtClean="0"/>
              <a:t>CA</a:t>
            </a:r>
            <a:endParaRPr lang="en-US" dirty="0"/>
          </a:p>
        </p:txBody>
      </p:sp>
      <p:sp>
        <p:nvSpPr>
          <p:cNvPr id="29" name="TextBox 28"/>
          <p:cNvSpPr txBox="1"/>
          <p:nvPr/>
        </p:nvSpPr>
        <p:spPr>
          <a:xfrm>
            <a:off x="689049" y="4828488"/>
            <a:ext cx="518742" cy="369332"/>
          </a:xfrm>
          <a:prstGeom prst="rect">
            <a:avLst/>
          </a:prstGeom>
          <a:noFill/>
        </p:spPr>
        <p:txBody>
          <a:bodyPr wrap="none" rtlCol="0">
            <a:spAutoFit/>
          </a:bodyPr>
          <a:lstStyle/>
          <a:p>
            <a:r>
              <a:rPr lang="en-US" dirty="0" smtClean="0"/>
              <a:t>IOC</a:t>
            </a:r>
            <a:endParaRPr lang="en-US" dirty="0"/>
          </a:p>
        </p:txBody>
      </p:sp>
      <p:cxnSp>
        <p:nvCxnSpPr>
          <p:cNvPr id="30" name="Elbow Connector 29"/>
          <p:cNvCxnSpPr/>
          <p:nvPr/>
        </p:nvCxnSpPr>
        <p:spPr>
          <a:xfrm rot="5400000">
            <a:off x="3478116" y="2377722"/>
            <a:ext cx="2155986" cy="3539456"/>
          </a:xfrm>
          <a:prstGeom prst="bentConnector3">
            <a:avLst>
              <a:gd name="adj1" fmla="val 38324"/>
            </a:avLst>
          </a:prstGeom>
          <a:ln w="38100" cmpd="sng">
            <a:solidFill>
              <a:srgbClr val="4F81BD"/>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37" name="Elbow Connector 36"/>
          <p:cNvCxnSpPr>
            <a:stCxn id="18" idx="0"/>
          </p:cNvCxnSpPr>
          <p:nvPr/>
        </p:nvCxnSpPr>
        <p:spPr>
          <a:xfrm rot="16200000" flipH="1" flipV="1">
            <a:off x="2760644" y="1892264"/>
            <a:ext cx="2167505" cy="4498848"/>
          </a:xfrm>
          <a:prstGeom prst="bentConnector4">
            <a:avLst>
              <a:gd name="adj1" fmla="val 24836"/>
              <a:gd name="adj2" fmla="val 100209"/>
            </a:avLst>
          </a:prstGeom>
          <a:ln w="38100" cmpd="sng">
            <a:headEnd type="arrow"/>
            <a:tailEnd type="arrow"/>
          </a:ln>
        </p:spPr>
        <p:style>
          <a:lnRef idx="2">
            <a:schemeClr val="accent3"/>
          </a:lnRef>
          <a:fillRef idx="0">
            <a:schemeClr val="accent3"/>
          </a:fillRef>
          <a:effectRef idx="1">
            <a:schemeClr val="accent3"/>
          </a:effectRef>
          <a:fontRef idx="minor">
            <a:schemeClr val="tx1"/>
          </a:fontRef>
        </p:style>
      </p:cxnSp>
      <p:sp>
        <p:nvSpPr>
          <p:cNvPr id="19" name="Rectangle 18"/>
          <p:cNvSpPr/>
          <p:nvPr/>
        </p:nvSpPr>
        <p:spPr>
          <a:xfrm>
            <a:off x="2134377" y="5227487"/>
            <a:ext cx="1860799" cy="2854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pvaSrv</a:t>
            </a:r>
            <a:endParaRPr lang="en-US" dirty="0"/>
          </a:p>
        </p:txBody>
      </p:sp>
      <p:sp>
        <p:nvSpPr>
          <p:cNvPr id="21" name="Rectangle 20"/>
          <p:cNvSpPr/>
          <p:nvPr/>
        </p:nvSpPr>
        <p:spPr>
          <a:xfrm>
            <a:off x="654726" y="5227487"/>
            <a:ext cx="1393164" cy="2854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err="1" smtClean="0"/>
              <a:t>rSrv</a:t>
            </a:r>
            <a:endParaRPr lang="en-US" dirty="0"/>
          </a:p>
        </p:txBody>
      </p:sp>
    </p:spTree>
    <p:extLst>
      <p:ext uri="{BB962C8B-B14F-4D97-AF65-F5344CB8AC3E}">
        <p14:creationId xmlns:p14="http://schemas.microsoft.com/office/powerpoint/2010/main" val="23532495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EPICS Version 4	 new database</a:t>
            </a:r>
            <a:endParaRPr lang="en-US" dirty="0"/>
          </a:p>
        </p:txBody>
      </p:sp>
      <p:sp>
        <p:nvSpPr>
          <p:cNvPr id="3" name="Text Placeholder 2"/>
          <p:cNvSpPr>
            <a:spLocks noGrp="1"/>
          </p:cNvSpPr>
          <p:nvPr>
            <p:ph type="body" sz="quarter" idx="13"/>
          </p:nvPr>
        </p:nvSpPr>
        <p:spPr/>
        <p:txBody>
          <a:bodyPr>
            <a:normAutofit/>
          </a:bodyPr>
          <a:lstStyle/>
          <a:p>
            <a:r>
              <a:rPr lang="en-US" sz="1800" dirty="0"/>
              <a:t>Version 4 Additions to EPICS</a:t>
            </a:r>
          </a:p>
          <a:p>
            <a:endParaRPr lang="en-US" sz="1800" dirty="0"/>
          </a:p>
          <a:p>
            <a:endParaRPr lang="en-US" sz="1800" dirty="0"/>
          </a:p>
        </p:txBody>
      </p:sp>
      <p:sp>
        <p:nvSpPr>
          <p:cNvPr id="18" name="Rectangle 17"/>
          <p:cNvSpPr/>
          <p:nvPr/>
        </p:nvSpPr>
        <p:spPr>
          <a:xfrm>
            <a:off x="5730078" y="2215020"/>
            <a:ext cx="2343226" cy="8564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pvAccess</a:t>
            </a:r>
            <a:r>
              <a:rPr lang="en-US" dirty="0" smtClean="0"/>
              <a:t> Client</a:t>
            </a:r>
            <a:endParaRPr lang="en-US" dirty="0"/>
          </a:p>
        </p:txBody>
      </p:sp>
      <p:sp>
        <p:nvSpPr>
          <p:cNvPr id="24" name="TextBox 23"/>
          <p:cNvSpPr txBox="1"/>
          <p:nvPr/>
        </p:nvSpPr>
        <p:spPr>
          <a:xfrm>
            <a:off x="4897996" y="3548812"/>
            <a:ext cx="1034395" cy="369332"/>
          </a:xfrm>
          <a:prstGeom prst="rect">
            <a:avLst/>
          </a:prstGeom>
          <a:noFill/>
        </p:spPr>
        <p:txBody>
          <a:bodyPr wrap="none" rtlCol="0">
            <a:spAutoFit/>
          </a:bodyPr>
          <a:lstStyle/>
          <a:p>
            <a:r>
              <a:rPr lang="en-US" dirty="0" err="1" smtClean="0"/>
              <a:t>pvAccess</a:t>
            </a:r>
            <a:endParaRPr lang="en-US" dirty="0"/>
          </a:p>
        </p:txBody>
      </p:sp>
      <p:sp>
        <p:nvSpPr>
          <p:cNvPr id="25" name="TextBox 24"/>
          <p:cNvSpPr txBox="1"/>
          <p:nvPr/>
        </p:nvSpPr>
        <p:spPr>
          <a:xfrm>
            <a:off x="251696" y="1183460"/>
            <a:ext cx="8637747" cy="954107"/>
          </a:xfrm>
          <a:prstGeom prst="rect">
            <a:avLst/>
          </a:prstGeom>
          <a:noFill/>
        </p:spPr>
        <p:txBody>
          <a:bodyPr wrap="square" rtlCol="0">
            <a:spAutoFit/>
          </a:bodyPr>
          <a:lstStyle/>
          <a:p>
            <a:pPr algn="ctr"/>
            <a:r>
              <a:rPr lang="en-US" sz="2800" dirty="0" smtClean="0">
                <a:solidFill>
                  <a:srgbClr val="FF0000"/>
                </a:solidFill>
              </a:rPr>
              <a:t>A new smart database</a:t>
            </a:r>
            <a:r>
              <a:rPr lang="en-US" sz="2800" dirty="0" smtClean="0"/>
              <a:t>, “</a:t>
            </a:r>
            <a:r>
              <a:rPr lang="en-US" sz="2800" dirty="0" err="1" smtClean="0"/>
              <a:t>pvDatabase</a:t>
            </a:r>
            <a:r>
              <a:rPr lang="en-US" sz="2800" dirty="0" smtClean="0"/>
              <a:t>” can be used </a:t>
            </a:r>
            <a:r>
              <a:rPr lang="en-US" sz="2800" dirty="0"/>
              <a:t>for data assembly and </a:t>
            </a:r>
            <a:r>
              <a:rPr lang="en-US" sz="2800" dirty="0" smtClean="0"/>
              <a:t>processing</a:t>
            </a:r>
            <a:endParaRPr lang="en-US" sz="2800" dirty="0"/>
          </a:p>
        </p:txBody>
      </p:sp>
      <p:sp>
        <p:nvSpPr>
          <p:cNvPr id="50" name="TextBox 49"/>
          <p:cNvSpPr txBox="1"/>
          <p:nvPr/>
        </p:nvSpPr>
        <p:spPr>
          <a:xfrm>
            <a:off x="3962400" y="3208774"/>
            <a:ext cx="441309" cy="369332"/>
          </a:xfrm>
          <a:prstGeom prst="rect">
            <a:avLst/>
          </a:prstGeom>
          <a:noFill/>
        </p:spPr>
        <p:txBody>
          <a:bodyPr wrap="none" rtlCol="0">
            <a:spAutoFit/>
          </a:bodyPr>
          <a:lstStyle/>
          <a:p>
            <a:r>
              <a:rPr lang="en-US" dirty="0" smtClean="0"/>
              <a:t>CA</a:t>
            </a:r>
            <a:endParaRPr lang="en-US" dirty="0"/>
          </a:p>
        </p:txBody>
      </p:sp>
      <p:sp>
        <p:nvSpPr>
          <p:cNvPr id="20" name="Rectangle 19"/>
          <p:cNvSpPr/>
          <p:nvPr/>
        </p:nvSpPr>
        <p:spPr>
          <a:xfrm>
            <a:off x="654724" y="2200269"/>
            <a:ext cx="2568447" cy="8564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Channel Access Client</a:t>
            </a:r>
            <a:endParaRPr lang="en-US" dirty="0"/>
          </a:p>
        </p:txBody>
      </p:sp>
      <p:cxnSp>
        <p:nvCxnSpPr>
          <p:cNvPr id="26" name="Straight Arrow Connector 25"/>
          <p:cNvCxnSpPr/>
          <p:nvPr/>
        </p:nvCxnSpPr>
        <p:spPr>
          <a:xfrm>
            <a:off x="1351308" y="3071501"/>
            <a:ext cx="0" cy="2155986"/>
          </a:xfrm>
          <a:prstGeom prst="straightConnector1">
            <a:avLst/>
          </a:prstGeom>
          <a:ln w="38100" cmpd="sng">
            <a:headEnd type="arrow"/>
            <a:tailEnd type="arrow"/>
          </a:ln>
        </p:spPr>
        <p:style>
          <a:lnRef idx="2">
            <a:schemeClr val="accent3"/>
          </a:lnRef>
          <a:fillRef idx="0">
            <a:schemeClr val="accent3"/>
          </a:fillRef>
          <a:effectRef idx="1">
            <a:schemeClr val="accent3"/>
          </a:effectRef>
          <a:fontRef idx="minor">
            <a:schemeClr val="tx1"/>
          </a:fontRef>
        </p:style>
      </p:cxnSp>
      <p:sp>
        <p:nvSpPr>
          <p:cNvPr id="28" name="TextBox 27"/>
          <p:cNvSpPr txBox="1"/>
          <p:nvPr/>
        </p:nvSpPr>
        <p:spPr>
          <a:xfrm>
            <a:off x="886004" y="3837238"/>
            <a:ext cx="441309" cy="369332"/>
          </a:xfrm>
          <a:prstGeom prst="rect">
            <a:avLst/>
          </a:prstGeom>
          <a:noFill/>
        </p:spPr>
        <p:txBody>
          <a:bodyPr wrap="none" rtlCol="0">
            <a:spAutoFit/>
          </a:bodyPr>
          <a:lstStyle/>
          <a:p>
            <a:r>
              <a:rPr lang="en-US" dirty="0" smtClean="0"/>
              <a:t>CA</a:t>
            </a:r>
            <a:endParaRPr lang="en-US" dirty="0"/>
          </a:p>
        </p:txBody>
      </p:sp>
      <p:sp>
        <p:nvSpPr>
          <p:cNvPr id="29" name="TextBox 28"/>
          <p:cNvSpPr txBox="1"/>
          <p:nvPr/>
        </p:nvSpPr>
        <p:spPr>
          <a:xfrm>
            <a:off x="689049" y="4828488"/>
            <a:ext cx="518742" cy="369332"/>
          </a:xfrm>
          <a:prstGeom prst="rect">
            <a:avLst/>
          </a:prstGeom>
          <a:noFill/>
        </p:spPr>
        <p:txBody>
          <a:bodyPr wrap="none" rtlCol="0">
            <a:spAutoFit/>
          </a:bodyPr>
          <a:lstStyle/>
          <a:p>
            <a:r>
              <a:rPr lang="en-US" dirty="0" smtClean="0"/>
              <a:t>IOC</a:t>
            </a:r>
            <a:endParaRPr lang="en-US" dirty="0"/>
          </a:p>
        </p:txBody>
      </p:sp>
      <p:sp>
        <p:nvSpPr>
          <p:cNvPr id="7" name="TextBox 6"/>
          <p:cNvSpPr txBox="1"/>
          <p:nvPr/>
        </p:nvSpPr>
        <p:spPr>
          <a:xfrm>
            <a:off x="4397813" y="6085265"/>
            <a:ext cx="2544286" cy="646331"/>
          </a:xfrm>
          <a:prstGeom prst="rect">
            <a:avLst/>
          </a:prstGeom>
          <a:noFill/>
        </p:spPr>
        <p:txBody>
          <a:bodyPr wrap="none" rtlCol="0">
            <a:spAutoFit/>
          </a:bodyPr>
          <a:lstStyle/>
          <a:p>
            <a:r>
              <a:rPr lang="en-US" dirty="0" smtClean="0">
                <a:solidFill>
                  <a:srgbClr val="FF0000"/>
                </a:solidFill>
              </a:rPr>
              <a:t>Device drivers </a:t>
            </a:r>
            <a:r>
              <a:rPr lang="en-US" dirty="0" err="1" smtClean="0">
                <a:solidFill>
                  <a:srgbClr val="FF0000"/>
                </a:solidFill>
              </a:rPr>
              <a:t>etc</a:t>
            </a:r>
            <a:r>
              <a:rPr lang="en-US" dirty="0" smtClean="0">
                <a:solidFill>
                  <a:srgbClr val="FF0000"/>
                </a:solidFill>
              </a:rPr>
              <a:t> stay </a:t>
            </a:r>
          </a:p>
          <a:p>
            <a:r>
              <a:rPr lang="en-US" dirty="0" smtClean="0">
                <a:solidFill>
                  <a:srgbClr val="FF0000"/>
                </a:solidFill>
              </a:rPr>
              <a:t>only under IOC database</a:t>
            </a:r>
            <a:endParaRPr lang="en-US" dirty="0">
              <a:solidFill>
                <a:srgbClr val="FF0000"/>
              </a:solidFill>
            </a:endParaRPr>
          </a:p>
        </p:txBody>
      </p:sp>
      <p:cxnSp>
        <p:nvCxnSpPr>
          <p:cNvPr id="31" name="Elbow Connector 30"/>
          <p:cNvCxnSpPr/>
          <p:nvPr/>
        </p:nvCxnSpPr>
        <p:spPr>
          <a:xfrm rot="5400000">
            <a:off x="3478116" y="2377722"/>
            <a:ext cx="2155986" cy="3539456"/>
          </a:xfrm>
          <a:prstGeom prst="bentConnector3">
            <a:avLst>
              <a:gd name="adj1" fmla="val 38324"/>
            </a:avLst>
          </a:prstGeom>
          <a:ln w="38100" cmpd="sng">
            <a:solidFill>
              <a:srgbClr val="4F81BD"/>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654725" y="5591738"/>
            <a:ext cx="3340451" cy="5119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IOC database</a:t>
            </a:r>
            <a:endParaRPr lang="en-US" dirty="0"/>
          </a:p>
        </p:txBody>
      </p:sp>
      <p:sp>
        <p:nvSpPr>
          <p:cNvPr id="39" name="Rectangle 38"/>
          <p:cNvSpPr/>
          <p:nvPr/>
        </p:nvSpPr>
        <p:spPr>
          <a:xfrm>
            <a:off x="654725" y="6177301"/>
            <a:ext cx="3340451" cy="3398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Device I/O</a:t>
            </a:r>
            <a:endParaRPr lang="en-US" dirty="0"/>
          </a:p>
        </p:txBody>
      </p:sp>
      <p:cxnSp>
        <p:nvCxnSpPr>
          <p:cNvPr id="41" name="Elbow Connector 40"/>
          <p:cNvCxnSpPr/>
          <p:nvPr/>
        </p:nvCxnSpPr>
        <p:spPr>
          <a:xfrm rot="16200000" flipH="1" flipV="1">
            <a:off x="2760644" y="1892264"/>
            <a:ext cx="2167505" cy="4498848"/>
          </a:xfrm>
          <a:prstGeom prst="bentConnector4">
            <a:avLst>
              <a:gd name="adj1" fmla="val 24836"/>
              <a:gd name="adj2" fmla="val 100209"/>
            </a:avLst>
          </a:prstGeom>
          <a:ln w="38100" cmpd="sng">
            <a:headEnd type="arrow"/>
            <a:tailEnd type="arrow"/>
          </a:ln>
        </p:spPr>
        <p:style>
          <a:lnRef idx="2">
            <a:schemeClr val="accent3"/>
          </a:lnRef>
          <a:fillRef idx="0">
            <a:schemeClr val="accent3"/>
          </a:fillRef>
          <a:effectRef idx="1">
            <a:schemeClr val="accent3"/>
          </a:effectRef>
          <a:fontRef idx="minor">
            <a:schemeClr val="tx1"/>
          </a:fontRef>
        </p:style>
      </p:cxnSp>
      <p:sp>
        <p:nvSpPr>
          <p:cNvPr id="11" name="TextBox 10"/>
          <p:cNvSpPr txBox="1"/>
          <p:nvPr/>
        </p:nvSpPr>
        <p:spPr>
          <a:xfrm>
            <a:off x="4643347" y="4206570"/>
            <a:ext cx="4341519" cy="923330"/>
          </a:xfrm>
          <a:prstGeom prst="rect">
            <a:avLst/>
          </a:prstGeom>
          <a:noFill/>
        </p:spPr>
        <p:txBody>
          <a:bodyPr wrap="square" rtlCol="0">
            <a:spAutoFit/>
          </a:bodyPr>
          <a:lstStyle/>
          <a:p>
            <a:r>
              <a:rPr lang="en-US" dirty="0" smtClean="0"/>
              <a:t>Examples; the SNS and NSLS-II beamline </a:t>
            </a:r>
            <a:br>
              <a:rPr lang="en-US" dirty="0" smtClean="0"/>
            </a:br>
            <a:r>
              <a:rPr lang="en-US" dirty="0" smtClean="0"/>
              <a:t>experiment high performance data acquisition and processing (later in talk)</a:t>
            </a:r>
            <a:endParaRPr lang="en-US" dirty="0"/>
          </a:p>
        </p:txBody>
      </p:sp>
      <p:sp>
        <p:nvSpPr>
          <p:cNvPr id="21" name="Rectangle 20"/>
          <p:cNvSpPr/>
          <p:nvPr/>
        </p:nvSpPr>
        <p:spPr>
          <a:xfrm>
            <a:off x="4056204" y="5227487"/>
            <a:ext cx="3258995" cy="8663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pvDatabase</a:t>
            </a:r>
            <a:endParaRPr lang="en-US" dirty="0"/>
          </a:p>
        </p:txBody>
      </p:sp>
      <p:sp>
        <p:nvSpPr>
          <p:cNvPr id="22" name="Rectangle 21"/>
          <p:cNvSpPr/>
          <p:nvPr/>
        </p:nvSpPr>
        <p:spPr>
          <a:xfrm>
            <a:off x="2134377" y="5227487"/>
            <a:ext cx="1860799" cy="2854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pvaSrv</a:t>
            </a:r>
            <a:endParaRPr lang="en-US" dirty="0"/>
          </a:p>
        </p:txBody>
      </p:sp>
      <p:sp>
        <p:nvSpPr>
          <p:cNvPr id="23" name="Rectangle 22"/>
          <p:cNvSpPr/>
          <p:nvPr/>
        </p:nvSpPr>
        <p:spPr>
          <a:xfrm>
            <a:off x="654726" y="5227487"/>
            <a:ext cx="1393164" cy="2854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err="1" smtClean="0"/>
              <a:t>rSrv</a:t>
            </a:r>
            <a:endParaRPr lang="en-US" dirty="0"/>
          </a:p>
        </p:txBody>
      </p:sp>
      <p:cxnSp>
        <p:nvCxnSpPr>
          <p:cNvPr id="27" name="Straight Arrow Connector 26"/>
          <p:cNvCxnSpPr/>
          <p:nvPr/>
        </p:nvCxnSpPr>
        <p:spPr>
          <a:xfrm>
            <a:off x="4397813" y="3918144"/>
            <a:ext cx="0" cy="1279676"/>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162692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8806"/>
            <a:ext cx="8229600" cy="339039"/>
          </a:xfrm>
        </p:spPr>
        <p:txBody>
          <a:bodyPr>
            <a:normAutofit fontScale="90000"/>
          </a:bodyPr>
          <a:lstStyle/>
          <a:p>
            <a:r>
              <a:rPr lang="en-US" dirty="0" smtClean="0"/>
              <a:t>EPICS Version 4	 middleware support</a:t>
            </a:r>
            <a:endParaRPr lang="en-US" dirty="0"/>
          </a:p>
        </p:txBody>
      </p:sp>
      <p:sp>
        <p:nvSpPr>
          <p:cNvPr id="3" name="Text Placeholder 2"/>
          <p:cNvSpPr>
            <a:spLocks noGrp="1"/>
          </p:cNvSpPr>
          <p:nvPr>
            <p:ph type="body" sz="quarter" idx="13"/>
          </p:nvPr>
        </p:nvSpPr>
        <p:spPr/>
        <p:txBody>
          <a:bodyPr/>
          <a:lstStyle/>
          <a:p>
            <a:r>
              <a:rPr lang="en-US" dirty="0"/>
              <a:t>Version 4 Additions to EPICS</a:t>
            </a:r>
          </a:p>
          <a:p>
            <a:endParaRPr lang="en-US" dirty="0"/>
          </a:p>
          <a:p>
            <a:endParaRPr lang="en-US" dirty="0"/>
          </a:p>
          <a:p>
            <a:endParaRPr lang="en-US" dirty="0"/>
          </a:p>
          <a:p>
            <a:endParaRPr lang="en-US" dirty="0"/>
          </a:p>
        </p:txBody>
      </p:sp>
      <p:sp>
        <p:nvSpPr>
          <p:cNvPr id="18" name="Rectangle 17"/>
          <p:cNvSpPr/>
          <p:nvPr/>
        </p:nvSpPr>
        <p:spPr>
          <a:xfrm>
            <a:off x="5730078" y="2215020"/>
            <a:ext cx="2343226" cy="8564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pvAccess</a:t>
            </a:r>
            <a:r>
              <a:rPr lang="en-US" dirty="0" smtClean="0"/>
              <a:t> Client</a:t>
            </a:r>
            <a:endParaRPr lang="en-US" dirty="0"/>
          </a:p>
        </p:txBody>
      </p:sp>
      <p:sp>
        <p:nvSpPr>
          <p:cNvPr id="24" name="TextBox 23"/>
          <p:cNvSpPr txBox="1"/>
          <p:nvPr/>
        </p:nvSpPr>
        <p:spPr>
          <a:xfrm>
            <a:off x="4897996" y="3548812"/>
            <a:ext cx="1034395" cy="369332"/>
          </a:xfrm>
          <a:prstGeom prst="rect">
            <a:avLst/>
          </a:prstGeom>
          <a:noFill/>
        </p:spPr>
        <p:txBody>
          <a:bodyPr wrap="none" rtlCol="0">
            <a:spAutoFit/>
          </a:bodyPr>
          <a:lstStyle/>
          <a:p>
            <a:r>
              <a:rPr lang="en-US" dirty="0" err="1" smtClean="0"/>
              <a:t>pvAccess</a:t>
            </a:r>
            <a:endParaRPr lang="en-US" dirty="0"/>
          </a:p>
        </p:txBody>
      </p:sp>
      <p:sp>
        <p:nvSpPr>
          <p:cNvPr id="25" name="TextBox 24"/>
          <p:cNvSpPr txBox="1"/>
          <p:nvPr/>
        </p:nvSpPr>
        <p:spPr>
          <a:xfrm>
            <a:off x="251696" y="1183460"/>
            <a:ext cx="8637747" cy="523220"/>
          </a:xfrm>
          <a:prstGeom prst="rect">
            <a:avLst/>
          </a:prstGeom>
          <a:noFill/>
        </p:spPr>
        <p:txBody>
          <a:bodyPr wrap="square" rtlCol="0">
            <a:spAutoFit/>
          </a:bodyPr>
          <a:lstStyle/>
          <a:p>
            <a:pPr algn="ctr"/>
            <a:r>
              <a:rPr lang="en-US" sz="2800" dirty="0" smtClean="0">
                <a:solidFill>
                  <a:srgbClr val="FF0000"/>
                </a:solidFill>
              </a:rPr>
              <a:t>RPC</a:t>
            </a:r>
            <a:r>
              <a:rPr lang="en-US" sz="2800" dirty="0" smtClean="0"/>
              <a:t> and Service Oriented Architecture (SOA)</a:t>
            </a:r>
            <a:endParaRPr lang="en-US" sz="2800" dirty="0"/>
          </a:p>
        </p:txBody>
      </p:sp>
      <p:sp>
        <p:nvSpPr>
          <p:cNvPr id="50" name="TextBox 49"/>
          <p:cNvSpPr txBox="1"/>
          <p:nvPr/>
        </p:nvSpPr>
        <p:spPr>
          <a:xfrm>
            <a:off x="3962400" y="3208774"/>
            <a:ext cx="441309" cy="369332"/>
          </a:xfrm>
          <a:prstGeom prst="rect">
            <a:avLst/>
          </a:prstGeom>
          <a:noFill/>
        </p:spPr>
        <p:txBody>
          <a:bodyPr wrap="none" rtlCol="0">
            <a:spAutoFit/>
          </a:bodyPr>
          <a:lstStyle/>
          <a:p>
            <a:r>
              <a:rPr lang="en-US" dirty="0" smtClean="0"/>
              <a:t>CA</a:t>
            </a:r>
            <a:endParaRPr lang="en-US" dirty="0"/>
          </a:p>
        </p:txBody>
      </p:sp>
      <p:sp>
        <p:nvSpPr>
          <p:cNvPr id="20" name="Rectangle 19"/>
          <p:cNvSpPr/>
          <p:nvPr/>
        </p:nvSpPr>
        <p:spPr>
          <a:xfrm>
            <a:off x="654724" y="2200269"/>
            <a:ext cx="2568447" cy="8564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Channel Access Client</a:t>
            </a:r>
            <a:endParaRPr lang="en-US" dirty="0"/>
          </a:p>
        </p:txBody>
      </p:sp>
      <p:cxnSp>
        <p:nvCxnSpPr>
          <p:cNvPr id="26" name="Straight Arrow Connector 25"/>
          <p:cNvCxnSpPr/>
          <p:nvPr/>
        </p:nvCxnSpPr>
        <p:spPr>
          <a:xfrm>
            <a:off x="1351308" y="3071501"/>
            <a:ext cx="0" cy="2155986"/>
          </a:xfrm>
          <a:prstGeom prst="straightConnector1">
            <a:avLst/>
          </a:prstGeom>
          <a:ln w="38100" cmpd="sng">
            <a:headEnd type="arrow"/>
            <a:tailEnd type="arrow"/>
          </a:ln>
        </p:spPr>
        <p:style>
          <a:lnRef idx="2">
            <a:schemeClr val="accent3"/>
          </a:lnRef>
          <a:fillRef idx="0">
            <a:schemeClr val="accent3"/>
          </a:fillRef>
          <a:effectRef idx="1">
            <a:schemeClr val="accent3"/>
          </a:effectRef>
          <a:fontRef idx="minor">
            <a:schemeClr val="tx1"/>
          </a:fontRef>
        </p:style>
      </p:cxnSp>
      <p:sp>
        <p:nvSpPr>
          <p:cNvPr id="28" name="TextBox 27"/>
          <p:cNvSpPr txBox="1"/>
          <p:nvPr/>
        </p:nvSpPr>
        <p:spPr>
          <a:xfrm>
            <a:off x="886004" y="3837238"/>
            <a:ext cx="441309" cy="369332"/>
          </a:xfrm>
          <a:prstGeom prst="rect">
            <a:avLst/>
          </a:prstGeom>
          <a:noFill/>
        </p:spPr>
        <p:txBody>
          <a:bodyPr wrap="none" rtlCol="0">
            <a:spAutoFit/>
          </a:bodyPr>
          <a:lstStyle/>
          <a:p>
            <a:r>
              <a:rPr lang="en-US" dirty="0" smtClean="0"/>
              <a:t>CA</a:t>
            </a:r>
            <a:endParaRPr lang="en-US" dirty="0"/>
          </a:p>
        </p:txBody>
      </p:sp>
      <p:sp>
        <p:nvSpPr>
          <p:cNvPr id="29" name="TextBox 28"/>
          <p:cNvSpPr txBox="1"/>
          <p:nvPr/>
        </p:nvSpPr>
        <p:spPr>
          <a:xfrm>
            <a:off x="689049" y="4828488"/>
            <a:ext cx="518742" cy="369332"/>
          </a:xfrm>
          <a:prstGeom prst="rect">
            <a:avLst/>
          </a:prstGeom>
          <a:noFill/>
        </p:spPr>
        <p:txBody>
          <a:bodyPr wrap="none" rtlCol="0">
            <a:spAutoFit/>
          </a:bodyPr>
          <a:lstStyle/>
          <a:p>
            <a:r>
              <a:rPr lang="en-US" dirty="0" smtClean="0"/>
              <a:t>IOC</a:t>
            </a:r>
            <a:endParaRPr lang="en-US" dirty="0"/>
          </a:p>
        </p:txBody>
      </p:sp>
      <p:cxnSp>
        <p:nvCxnSpPr>
          <p:cNvPr id="31" name="Elbow Connector 30"/>
          <p:cNvCxnSpPr/>
          <p:nvPr/>
        </p:nvCxnSpPr>
        <p:spPr>
          <a:xfrm rot="5400000">
            <a:off x="3478116" y="2377722"/>
            <a:ext cx="2155986" cy="3539456"/>
          </a:xfrm>
          <a:prstGeom prst="bentConnector3">
            <a:avLst>
              <a:gd name="adj1" fmla="val 38324"/>
            </a:avLst>
          </a:prstGeom>
          <a:ln w="38100" cmpd="sng">
            <a:solidFill>
              <a:srgbClr val="4F81BD"/>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654725" y="5591738"/>
            <a:ext cx="3340451" cy="5119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IOC database</a:t>
            </a:r>
            <a:endParaRPr lang="en-US" dirty="0"/>
          </a:p>
        </p:txBody>
      </p:sp>
      <p:sp>
        <p:nvSpPr>
          <p:cNvPr id="39" name="Rectangle 38"/>
          <p:cNvSpPr/>
          <p:nvPr/>
        </p:nvSpPr>
        <p:spPr>
          <a:xfrm>
            <a:off x="654725" y="6177301"/>
            <a:ext cx="3340451" cy="3398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Device I/O</a:t>
            </a:r>
            <a:endParaRPr lang="en-US" dirty="0"/>
          </a:p>
        </p:txBody>
      </p:sp>
      <p:cxnSp>
        <p:nvCxnSpPr>
          <p:cNvPr id="41" name="Elbow Connector 40"/>
          <p:cNvCxnSpPr/>
          <p:nvPr/>
        </p:nvCxnSpPr>
        <p:spPr>
          <a:xfrm rot="16200000" flipH="1" flipV="1">
            <a:off x="2760644" y="1892264"/>
            <a:ext cx="2167505" cy="4498848"/>
          </a:xfrm>
          <a:prstGeom prst="bentConnector4">
            <a:avLst>
              <a:gd name="adj1" fmla="val 24836"/>
              <a:gd name="adj2" fmla="val 100209"/>
            </a:avLst>
          </a:prstGeom>
          <a:ln w="38100" cmpd="sng">
            <a:headEnd type="arrow"/>
            <a:tailEnd type="arrow"/>
          </a:ln>
        </p:spPr>
        <p:style>
          <a:lnRef idx="2">
            <a:schemeClr val="accent3"/>
          </a:lnRef>
          <a:fillRef idx="0">
            <a:schemeClr val="accent3"/>
          </a:fillRef>
          <a:effectRef idx="1">
            <a:schemeClr val="accent3"/>
          </a:effectRef>
          <a:fontRef idx="minor">
            <a:schemeClr val="tx1"/>
          </a:fontRef>
        </p:style>
      </p:cxnSp>
      <p:sp>
        <p:nvSpPr>
          <p:cNvPr id="11" name="TextBox 10"/>
          <p:cNvSpPr txBox="1"/>
          <p:nvPr/>
        </p:nvSpPr>
        <p:spPr>
          <a:xfrm>
            <a:off x="2924062" y="3948729"/>
            <a:ext cx="3800401" cy="1200329"/>
          </a:xfrm>
          <a:prstGeom prst="rect">
            <a:avLst/>
          </a:prstGeom>
          <a:noFill/>
        </p:spPr>
        <p:txBody>
          <a:bodyPr wrap="square" rtlCol="0">
            <a:spAutoFit/>
          </a:bodyPr>
          <a:lstStyle/>
          <a:p>
            <a:pPr algn="r"/>
            <a:r>
              <a:rPr lang="en-US" dirty="0" smtClean="0"/>
              <a:t>Examples; the SLAC/ESS model and infrastructure system; BNL/FRIB configurations; and NSLS-II experiment data support (later in talk)</a:t>
            </a:r>
            <a:endParaRPr lang="en-US" dirty="0"/>
          </a:p>
        </p:txBody>
      </p:sp>
      <p:sp>
        <p:nvSpPr>
          <p:cNvPr id="21" name="Rectangle 20"/>
          <p:cNvSpPr/>
          <p:nvPr/>
        </p:nvSpPr>
        <p:spPr>
          <a:xfrm>
            <a:off x="6773689" y="3829553"/>
            <a:ext cx="1742653" cy="29533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pvAccess</a:t>
            </a:r>
            <a:r>
              <a:rPr lang="en-US" dirty="0" smtClean="0"/>
              <a:t> Server</a:t>
            </a:r>
            <a:endParaRPr lang="en-US" dirty="0"/>
          </a:p>
        </p:txBody>
      </p:sp>
      <p:sp>
        <p:nvSpPr>
          <p:cNvPr id="22" name="Rectangle 21"/>
          <p:cNvSpPr/>
          <p:nvPr/>
        </p:nvSpPr>
        <p:spPr>
          <a:xfrm>
            <a:off x="6773689" y="4203648"/>
            <a:ext cx="1742653" cy="72850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BYO back-end</a:t>
            </a:r>
            <a:br>
              <a:rPr lang="en-US" dirty="0" smtClean="0"/>
            </a:br>
            <a:r>
              <a:rPr lang="en-US" dirty="0" err="1" smtClean="0"/>
              <a:t>datasource</a:t>
            </a:r>
            <a:endParaRPr lang="en-US" dirty="0"/>
          </a:p>
        </p:txBody>
      </p:sp>
      <p:cxnSp>
        <p:nvCxnSpPr>
          <p:cNvPr id="5" name="Straight Arrow Connector 4"/>
          <p:cNvCxnSpPr/>
          <p:nvPr/>
        </p:nvCxnSpPr>
        <p:spPr>
          <a:xfrm flipH="1">
            <a:off x="7669638" y="3071501"/>
            <a:ext cx="2" cy="765737"/>
          </a:xfrm>
          <a:prstGeom prst="straightConnector1">
            <a:avLst/>
          </a:prstGeom>
          <a:ln w="38100" cmpd="sng">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4056204" y="5227487"/>
            <a:ext cx="3258995" cy="8663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pvDatabase</a:t>
            </a:r>
            <a:endParaRPr lang="en-US" dirty="0"/>
          </a:p>
        </p:txBody>
      </p:sp>
      <p:sp>
        <p:nvSpPr>
          <p:cNvPr id="27" name="Rectangle 26"/>
          <p:cNvSpPr/>
          <p:nvPr/>
        </p:nvSpPr>
        <p:spPr>
          <a:xfrm>
            <a:off x="2134377" y="5227487"/>
            <a:ext cx="1860799" cy="2854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pvaSrv</a:t>
            </a:r>
            <a:endParaRPr lang="en-US" dirty="0"/>
          </a:p>
        </p:txBody>
      </p:sp>
      <p:sp>
        <p:nvSpPr>
          <p:cNvPr id="30" name="Rectangle 29"/>
          <p:cNvSpPr/>
          <p:nvPr/>
        </p:nvSpPr>
        <p:spPr>
          <a:xfrm>
            <a:off x="654726" y="5227487"/>
            <a:ext cx="1393164" cy="2854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err="1" smtClean="0"/>
              <a:t>rSrv</a:t>
            </a:r>
            <a:endParaRPr lang="en-US" dirty="0"/>
          </a:p>
        </p:txBody>
      </p:sp>
      <p:cxnSp>
        <p:nvCxnSpPr>
          <p:cNvPr id="32" name="Straight Arrow Connector 31"/>
          <p:cNvCxnSpPr/>
          <p:nvPr/>
        </p:nvCxnSpPr>
        <p:spPr>
          <a:xfrm>
            <a:off x="4397813" y="3918144"/>
            <a:ext cx="0" cy="1279676"/>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657122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Talk Outline</a:t>
            </a:r>
            <a:endParaRPr lang="en-US" dirty="0"/>
          </a:p>
        </p:txBody>
      </p:sp>
      <p:sp>
        <p:nvSpPr>
          <p:cNvPr id="5" name="Content Placeholder 2"/>
          <p:cNvSpPr txBox="1">
            <a:spLocks/>
          </p:cNvSpPr>
          <p:nvPr/>
        </p:nvSpPr>
        <p:spPr>
          <a:xfrm>
            <a:off x="685800" y="1689101"/>
            <a:ext cx="7708900" cy="3429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lumMod val="65000"/>
                  </a:schemeClr>
                </a:solidFill>
              </a:rPr>
              <a:t>Version 4 Additions to EPICS</a:t>
            </a:r>
          </a:p>
          <a:p>
            <a:r>
              <a:rPr lang="en-US" dirty="0" smtClean="0"/>
              <a:t>Deployments</a:t>
            </a:r>
            <a:r>
              <a:rPr lang="en-US" dirty="0" smtClean="0">
                <a:solidFill>
                  <a:schemeClr val="bg1">
                    <a:lumMod val="65000"/>
                  </a:schemeClr>
                </a:solidFill>
              </a:rPr>
              <a:t> </a:t>
            </a:r>
            <a:endParaRPr lang="en-US" dirty="0" smtClean="0">
              <a:solidFill>
                <a:schemeClr val="bg1">
                  <a:lumMod val="65000"/>
                </a:schemeClr>
              </a:solidFill>
            </a:endParaRPr>
          </a:p>
          <a:p>
            <a:r>
              <a:rPr lang="en-US" dirty="0" smtClean="0">
                <a:solidFill>
                  <a:schemeClr val="bg1">
                    <a:lumMod val="65000"/>
                  </a:schemeClr>
                </a:solidFill>
              </a:rPr>
              <a:t>Developments underway</a:t>
            </a:r>
            <a:endParaRPr lang="en-US" dirty="0" smtClean="0">
              <a:solidFill>
                <a:schemeClr val="bg1">
                  <a:lumMod val="65000"/>
                </a:schemeClr>
              </a:solidFill>
            </a:endParaRPr>
          </a:p>
          <a:p>
            <a:r>
              <a:rPr lang="en-US" dirty="0" smtClean="0">
                <a:solidFill>
                  <a:schemeClr val="bg1">
                    <a:lumMod val="65000"/>
                  </a:schemeClr>
                </a:solidFill>
              </a:rPr>
              <a:t>User </a:t>
            </a:r>
            <a:r>
              <a:rPr lang="en-US" dirty="0" smtClean="0">
                <a:solidFill>
                  <a:schemeClr val="bg1">
                    <a:lumMod val="65000"/>
                  </a:schemeClr>
                </a:solidFill>
              </a:rPr>
              <a:t>Feedback &amp; Recent Work</a:t>
            </a:r>
            <a:endParaRPr lang="en-US" dirty="0" smtClean="0">
              <a:solidFill>
                <a:schemeClr val="bg1">
                  <a:lumMod val="65000"/>
                </a:schemeClr>
              </a:solidFill>
            </a:endParaRPr>
          </a:p>
        </p:txBody>
      </p:sp>
    </p:spTree>
    <p:extLst>
      <p:ext uri="{BB962C8B-B14F-4D97-AF65-F5344CB8AC3E}">
        <p14:creationId xmlns:p14="http://schemas.microsoft.com/office/powerpoint/2010/main" val="390050474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7693" y="731476"/>
            <a:ext cx="8795483" cy="543036"/>
          </a:xfrm>
        </p:spPr>
        <p:txBody>
          <a:bodyPr>
            <a:normAutofit fontScale="90000"/>
          </a:bodyPr>
          <a:lstStyle/>
          <a:p>
            <a:r>
              <a:rPr lang="en-US" dirty="0" smtClean="0"/>
              <a:t>SNS uses EPICS V4 for high throughput event readout, of structured PV data. </a:t>
            </a:r>
            <a:endParaRPr lang="en-US" dirty="0"/>
          </a:p>
        </p:txBody>
      </p:sp>
      <p:pic>
        <p:nvPicPr>
          <p:cNvPr id="15" name="Picture 14" descr="ned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0618" y="3678702"/>
            <a:ext cx="1922588" cy="1875451"/>
          </a:xfrm>
          <a:prstGeom prst="rect">
            <a:avLst/>
          </a:prstGeom>
          <a:ln>
            <a:solidFill>
              <a:schemeClr val="tx1"/>
            </a:solidFill>
          </a:ln>
        </p:spPr>
      </p:pic>
      <p:sp>
        <p:nvSpPr>
          <p:cNvPr id="7" name="Rectangle 6"/>
          <p:cNvSpPr/>
          <p:nvPr/>
        </p:nvSpPr>
        <p:spPr>
          <a:xfrm>
            <a:off x="5589165" y="4466977"/>
            <a:ext cx="2197601" cy="533400"/>
          </a:xfrm>
          <a:prstGeom prst="rect">
            <a:avLst/>
          </a:prstGeom>
          <a:solidFill>
            <a:schemeClr val="bg2"/>
          </a:solidFill>
          <a:ln>
            <a:solidFill>
              <a:schemeClr val="accent1"/>
            </a:solidFill>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dirty="0" err="1" smtClean="0">
                <a:solidFill>
                  <a:schemeClr val="tx1"/>
                </a:solidFill>
              </a:rPr>
              <a:t>areaDetector</a:t>
            </a:r>
            <a:r>
              <a:rPr lang="en-US" dirty="0" smtClean="0">
                <a:solidFill>
                  <a:schemeClr val="tx1"/>
                </a:solidFill>
              </a:rPr>
              <a:t> data processing</a:t>
            </a:r>
          </a:p>
        </p:txBody>
      </p:sp>
      <p:sp>
        <p:nvSpPr>
          <p:cNvPr id="23" name="Rectangle 22"/>
          <p:cNvSpPr/>
          <p:nvPr/>
        </p:nvSpPr>
        <p:spPr>
          <a:xfrm>
            <a:off x="5589165" y="4025967"/>
            <a:ext cx="2197601" cy="366306"/>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CA Server</a:t>
            </a:r>
            <a:endParaRPr lang="en-US" dirty="0"/>
          </a:p>
        </p:txBody>
      </p:sp>
      <p:sp>
        <p:nvSpPr>
          <p:cNvPr id="26" name="Rectangle 25"/>
          <p:cNvSpPr/>
          <p:nvPr/>
        </p:nvSpPr>
        <p:spPr>
          <a:xfrm>
            <a:off x="5589164" y="5057626"/>
            <a:ext cx="2197601" cy="42824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pvAccess</a:t>
            </a:r>
            <a:r>
              <a:rPr lang="en-US" dirty="0" smtClean="0"/>
              <a:t> Client</a:t>
            </a:r>
            <a:endParaRPr lang="en-US" dirty="0"/>
          </a:p>
        </p:txBody>
      </p:sp>
      <p:sp>
        <p:nvSpPr>
          <p:cNvPr id="27" name="Rectangle 26"/>
          <p:cNvSpPr/>
          <p:nvPr/>
        </p:nvSpPr>
        <p:spPr>
          <a:xfrm>
            <a:off x="503860" y="3974297"/>
            <a:ext cx="2076450" cy="38130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pvAccess</a:t>
            </a:r>
            <a:r>
              <a:rPr lang="en-US" dirty="0" smtClean="0"/>
              <a:t> Server</a:t>
            </a:r>
            <a:endParaRPr lang="en-US" dirty="0"/>
          </a:p>
        </p:txBody>
      </p:sp>
      <p:sp>
        <p:nvSpPr>
          <p:cNvPr id="39" name="TextBox 38"/>
          <p:cNvSpPr txBox="1"/>
          <p:nvPr/>
        </p:nvSpPr>
        <p:spPr>
          <a:xfrm>
            <a:off x="3120619" y="2457545"/>
            <a:ext cx="1922588" cy="923330"/>
          </a:xfrm>
          <a:prstGeom prst="rect">
            <a:avLst/>
          </a:prstGeom>
          <a:noFill/>
        </p:spPr>
        <p:txBody>
          <a:bodyPr wrap="square" rtlCol="0">
            <a:spAutoFit/>
          </a:bodyPr>
          <a:lstStyle/>
          <a:p>
            <a:r>
              <a:rPr lang="en-US" dirty="0" err="1" smtClean="0"/>
              <a:t>pvAccess</a:t>
            </a:r>
            <a:r>
              <a:rPr lang="en-US" dirty="0"/>
              <a:t> </a:t>
            </a:r>
            <a:r>
              <a:rPr lang="en-US" dirty="0" smtClean="0">
                <a:solidFill>
                  <a:srgbClr val="FF0000"/>
                </a:solidFill>
              </a:rPr>
              <a:t>streams</a:t>
            </a:r>
            <a:r>
              <a:rPr lang="en-US" dirty="0" smtClean="0"/>
              <a:t> event data at </a:t>
            </a:r>
            <a:br>
              <a:rPr lang="en-US" dirty="0" smtClean="0"/>
            </a:br>
            <a:r>
              <a:rPr lang="en-US" dirty="0" smtClean="0"/>
              <a:t>80 Mbytes </a:t>
            </a:r>
            <a:r>
              <a:rPr lang="en-US" dirty="0"/>
              <a:t>/ sec </a:t>
            </a:r>
          </a:p>
        </p:txBody>
      </p:sp>
      <p:pic>
        <p:nvPicPr>
          <p:cNvPr id="30" name="Picture 29"/>
          <p:cNvPicPr>
            <a:picLocks noChangeAspect="1"/>
          </p:cNvPicPr>
          <p:nvPr/>
        </p:nvPicPr>
        <p:blipFill>
          <a:blip r:embed="rId4"/>
          <a:stretch>
            <a:fillRect/>
          </a:stretch>
        </p:blipFill>
        <p:spPr>
          <a:xfrm>
            <a:off x="6816726" y="2005562"/>
            <a:ext cx="2076450" cy="979360"/>
          </a:xfrm>
          <a:prstGeom prst="rect">
            <a:avLst/>
          </a:prstGeom>
        </p:spPr>
      </p:pic>
      <p:pic>
        <p:nvPicPr>
          <p:cNvPr id="5" name="Picture 4" descr="BL-17-SEQUOIA-Tank-1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735" y="1950551"/>
            <a:ext cx="2076450" cy="819651"/>
          </a:xfrm>
          <a:prstGeom prst="rect">
            <a:avLst/>
          </a:prstGeom>
        </p:spPr>
      </p:pic>
      <p:sp>
        <p:nvSpPr>
          <p:cNvPr id="6" name="TextBox 5"/>
          <p:cNvSpPr txBox="1"/>
          <p:nvPr/>
        </p:nvSpPr>
        <p:spPr>
          <a:xfrm>
            <a:off x="194735" y="2780711"/>
            <a:ext cx="2076450" cy="707886"/>
          </a:xfrm>
          <a:prstGeom prst="rect">
            <a:avLst/>
          </a:prstGeom>
          <a:noFill/>
        </p:spPr>
        <p:txBody>
          <a:bodyPr wrap="square" rtlCol="0">
            <a:spAutoFit/>
          </a:bodyPr>
          <a:lstStyle/>
          <a:p>
            <a:r>
              <a:rPr lang="en-US" sz="1000" smtClean="0"/>
              <a:t>SNS SEQUOIA </a:t>
            </a:r>
            <a:r>
              <a:rPr lang="en-US" sz="1000" dirty="0" smtClean="0"/>
              <a:t>detector ray consisting of &gt;800 </a:t>
            </a:r>
            <a:r>
              <a:rPr lang="en-US" sz="1000" baseline="30000" dirty="0" smtClean="0"/>
              <a:t>3</a:t>
            </a:r>
            <a:r>
              <a:rPr lang="en-US" sz="1000" dirty="0" smtClean="0"/>
              <a:t>He tubes covering a solid angle of 0.8 </a:t>
            </a:r>
            <a:r>
              <a:rPr lang="en-US" sz="1000" dirty="0" err="1" smtClean="0"/>
              <a:t>steradian</a:t>
            </a:r>
            <a:endParaRPr lang="en-US" sz="1000" dirty="0"/>
          </a:p>
        </p:txBody>
      </p:sp>
      <p:sp>
        <p:nvSpPr>
          <p:cNvPr id="32" name="TextBox 31"/>
          <p:cNvSpPr txBox="1"/>
          <p:nvPr/>
        </p:nvSpPr>
        <p:spPr>
          <a:xfrm>
            <a:off x="6816726" y="2992454"/>
            <a:ext cx="2076450" cy="707886"/>
          </a:xfrm>
          <a:prstGeom prst="rect">
            <a:avLst/>
          </a:prstGeom>
          <a:noFill/>
        </p:spPr>
        <p:txBody>
          <a:bodyPr wrap="square" rtlCol="0">
            <a:spAutoFit/>
          </a:bodyPr>
          <a:lstStyle/>
          <a:p>
            <a:r>
              <a:rPr lang="en-US" sz="1000" dirty="0" smtClean="0"/>
              <a:t>Diffraction rings of a powder sample at SEQUOIA, histogram generated by </a:t>
            </a:r>
            <a:r>
              <a:rPr lang="en-US" sz="1000" dirty="0" err="1" smtClean="0"/>
              <a:t>ADnED</a:t>
            </a:r>
            <a:r>
              <a:rPr lang="en-US" sz="1000" dirty="0" smtClean="0"/>
              <a:t> and displayed in CS-Studio</a:t>
            </a:r>
            <a:endParaRPr lang="en-US" sz="1000" dirty="0"/>
          </a:p>
        </p:txBody>
      </p:sp>
      <p:sp>
        <p:nvSpPr>
          <p:cNvPr id="38" name="TextBox 37"/>
          <p:cNvSpPr txBox="1"/>
          <p:nvPr/>
        </p:nvSpPr>
        <p:spPr>
          <a:xfrm>
            <a:off x="503860" y="5441634"/>
            <a:ext cx="2076450" cy="553998"/>
          </a:xfrm>
          <a:prstGeom prst="rect">
            <a:avLst/>
          </a:prstGeom>
          <a:noFill/>
        </p:spPr>
        <p:txBody>
          <a:bodyPr wrap="square" rtlCol="0">
            <a:spAutoFit/>
          </a:bodyPr>
          <a:lstStyle/>
          <a:p>
            <a:r>
              <a:rPr lang="en-US" sz="1000" dirty="0" err="1" smtClean="0"/>
              <a:t>nED</a:t>
            </a:r>
            <a:r>
              <a:rPr lang="en-US" sz="1000" dirty="0" smtClean="0"/>
              <a:t> provides the driver interface to the detector electronics and streams experiment data using </a:t>
            </a:r>
            <a:r>
              <a:rPr lang="en-US" sz="1000" dirty="0" err="1" smtClean="0"/>
              <a:t>pvAccess</a:t>
            </a:r>
            <a:endParaRPr lang="en-US" sz="1000" dirty="0"/>
          </a:p>
        </p:txBody>
      </p:sp>
      <p:sp>
        <p:nvSpPr>
          <p:cNvPr id="8" name="TextBox 7"/>
          <p:cNvSpPr txBox="1"/>
          <p:nvPr/>
        </p:nvSpPr>
        <p:spPr>
          <a:xfrm>
            <a:off x="194736" y="1631019"/>
            <a:ext cx="2076449" cy="369332"/>
          </a:xfrm>
          <a:prstGeom prst="rect">
            <a:avLst/>
          </a:prstGeom>
          <a:noFill/>
        </p:spPr>
        <p:txBody>
          <a:bodyPr wrap="square" rtlCol="0">
            <a:spAutoFit/>
          </a:bodyPr>
          <a:lstStyle/>
          <a:p>
            <a:pPr algn="ctr"/>
            <a:r>
              <a:rPr lang="en-US" b="1" dirty="0" smtClean="0"/>
              <a:t>Neutron Detector</a:t>
            </a:r>
            <a:endParaRPr lang="en-US" b="1" dirty="0"/>
          </a:p>
        </p:txBody>
      </p:sp>
      <p:sp>
        <p:nvSpPr>
          <p:cNvPr id="40" name="TextBox 39"/>
          <p:cNvSpPr txBox="1"/>
          <p:nvPr/>
        </p:nvSpPr>
        <p:spPr>
          <a:xfrm>
            <a:off x="503861" y="3595343"/>
            <a:ext cx="2076449" cy="369332"/>
          </a:xfrm>
          <a:prstGeom prst="rect">
            <a:avLst/>
          </a:prstGeom>
          <a:noFill/>
        </p:spPr>
        <p:txBody>
          <a:bodyPr wrap="square" rtlCol="0">
            <a:spAutoFit/>
          </a:bodyPr>
          <a:lstStyle/>
          <a:p>
            <a:pPr algn="ctr"/>
            <a:r>
              <a:rPr lang="en-US" b="1" dirty="0" err="1" smtClean="0"/>
              <a:t>nED</a:t>
            </a:r>
            <a:endParaRPr lang="en-US" b="1" dirty="0"/>
          </a:p>
        </p:txBody>
      </p:sp>
      <p:cxnSp>
        <p:nvCxnSpPr>
          <p:cNvPr id="13" name="Straight Arrow Connector 12"/>
          <p:cNvCxnSpPr/>
          <p:nvPr/>
        </p:nvCxnSpPr>
        <p:spPr>
          <a:xfrm>
            <a:off x="1485783" y="3214037"/>
            <a:ext cx="116207" cy="472522"/>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43" name="TextBox 42"/>
          <p:cNvSpPr txBox="1"/>
          <p:nvPr/>
        </p:nvSpPr>
        <p:spPr>
          <a:xfrm>
            <a:off x="3120618" y="5554153"/>
            <a:ext cx="2076450" cy="1169551"/>
          </a:xfrm>
          <a:prstGeom prst="rect">
            <a:avLst/>
          </a:prstGeom>
          <a:noFill/>
        </p:spPr>
        <p:txBody>
          <a:bodyPr wrap="square" rtlCol="0">
            <a:spAutoFit/>
          </a:bodyPr>
          <a:lstStyle/>
          <a:p>
            <a:r>
              <a:rPr lang="en-US" sz="1000" dirty="0" smtClean="0"/>
              <a:t>The V4 data </a:t>
            </a:r>
            <a:r>
              <a:rPr lang="en-US" sz="1000" dirty="0" smtClean="0">
                <a:solidFill>
                  <a:srgbClr val="FF0000"/>
                </a:solidFill>
              </a:rPr>
              <a:t>structure</a:t>
            </a:r>
            <a:r>
              <a:rPr lang="en-US" sz="1000" dirty="0" smtClean="0"/>
              <a:t> includes an array of pixels and a corresponding array of times of flight for each recorded neutron event. Additional fields record accelerator pulse information and detector diagnostic information</a:t>
            </a:r>
            <a:endParaRPr lang="en-US" sz="1000" dirty="0"/>
          </a:p>
        </p:txBody>
      </p:sp>
      <p:sp>
        <p:nvSpPr>
          <p:cNvPr id="45" name="TextBox 44"/>
          <p:cNvSpPr txBox="1"/>
          <p:nvPr/>
        </p:nvSpPr>
        <p:spPr>
          <a:xfrm>
            <a:off x="5589165" y="3595343"/>
            <a:ext cx="2076449" cy="369332"/>
          </a:xfrm>
          <a:prstGeom prst="rect">
            <a:avLst/>
          </a:prstGeom>
          <a:noFill/>
        </p:spPr>
        <p:txBody>
          <a:bodyPr wrap="square" rtlCol="0">
            <a:spAutoFit/>
          </a:bodyPr>
          <a:lstStyle/>
          <a:p>
            <a:pPr algn="ctr"/>
            <a:r>
              <a:rPr lang="en-US" b="1" dirty="0" err="1" smtClean="0"/>
              <a:t>ADnED</a:t>
            </a:r>
            <a:endParaRPr lang="en-US" b="1" dirty="0"/>
          </a:p>
        </p:txBody>
      </p:sp>
      <p:sp>
        <p:nvSpPr>
          <p:cNvPr id="46" name="TextBox 45"/>
          <p:cNvSpPr txBox="1"/>
          <p:nvPr/>
        </p:nvSpPr>
        <p:spPr>
          <a:xfrm>
            <a:off x="5589164" y="5525247"/>
            <a:ext cx="2197601" cy="861774"/>
          </a:xfrm>
          <a:prstGeom prst="rect">
            <a:avLst/>
          </a:prstGeom>
          <a:noFill/>
        </p:spPr>
        <p:txBody>
          <a:bodyPr wrap="square" rtlCol="0">
            <a:spAutoFit/>
          </a:bodyPr>
          <a:lstStyle/>
          <a:p>
            <a:r>
              <a:rPr lang="en-US" sz="1000" dirty="0" err="1" smtClean="0"/>
              <a:t>ADnED</a:t>
            </a:r>
            <a:r>
              <a:rPr lang="en-US" sz="1000" dirty="0" smtClean="0"/>
              <a:t>, a </a:t>
            </a:r>
            <a:r>
              <a:rPr lang="en-US" sz="1000" dirty="0" err="1" smtClean="0"/>
              <a:t>pvAccess</a:t>
            </a:r>
            <a:r>
              <a:rPr lang="en-US" sz="1000" dirty="0" smtClean="0"/>
              <a:t> client, generates online histograms and counting statistics from the </a:t>
            </a:r>
            <a:r>
              <a:rPr lang="en-US" sz="1000" dirty="0" err="1" smtClean="0"/>
              <a:t>nED</a:t>
            </a:r>
            <a:r>
              <a:rPr lang="en-US" sz="1000" dirty="0" smtClean="0"/>
              <a:t> data stream and serves them using the CA protocol to clients including CS-Studio</a:t>
            </a:r>
            <a:endParaRPr lang="en-US" sz="1000" dirty="0"/>
          </a:p>
        </p:txBody>
      </p:sp>
      <p:cxnSp>
        <p:nvCxnSpPr>
          <p:cNvPr id="21" name="Straight Arrow Connector 20"/>
          <p:cNvCxnSpPr>
            <a:stCxn id="27" idx="3"/>
          </p:cNvCxnSpPr>
          <p:nvPr/>
        </p:nvCxnSpPr>
        <p:spPr>
          <a:xfrm>
            <a:off x="2580310" y="4164949"/>
            <a:ext cx="540308" cy="17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5043207" y="5279440"/>
            <a:ext cx="545959" cy="505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V="1">
            <a:off x="6434667" y="2992454"/>
            <a:ext cx="382059" cy="68624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48" name="TextBox 47"/>
          <p:cNvSpPr txBox="1"/>
          <p:nvPr/>
        </p:nvSpPr>
        <p:spPr>
          <a:xfrm>
            <a:off x="6816726" y="1631019"/>
            <a:ext cx="2076449" cy="369332"/>
          </a:xfrm>
          <a:prstGeom prst="rect">
            <a:avLst/>
          </a:prstGeom>
          <a:noFill/>
        </p:spPr>
        <p:txBody>
          <a:bodyPr wrap="square" rtlCol="0">
            <a:spAutoFit/>
          </a:bodyPr>
          <a:lstStyle/>
          <a:p>
            <a:pPr algn="ctr"/>
            <a:r>
              <a:rPr lang="en-US" b="1" dirty="0" smtClean="0"/>
              <a:t>CS-Studio</a:t>
            </a:r>
            <a:endParaRPr lang="en-US" b="1" dirty="0"/>
          </a:p>
        </p:txBody>
      </p:sp>
      <p:sp>
        <p:nvSpPr>
          <p:cNvPr id="2" name="Rectangle 1"/>
          <p:cNvSpPr/>
          <p:nvPr/>
        </p:nvSpPr>
        <p:spPr>
          <a:xfrm>
            <a:off x="97693" y="1699846"/>
            <a:ext cx="8899770" cy="5023858"/>
          </a:xfrm>
          <a:prstGeom prst="rect">
            <a:avLst/>
          </a:prstGeom>
          <a:noFill/>
          <a:ln w="31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510631" y="4414670"/>
            <a:ext cx="2069679" cy="5119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pvDatabase</a:t>
            </a:r>
            <a:endParaRPr lang="en-US" dirty="0"/>
          </a:p>
        </p:txBody>
      </p:sp>
      <p:sp>
        <p:nvSpPr>
          <p:cNvPr id="29" name="Rectangle 28"/>
          <p:cNvSpPr/>
          <p:nvPr/>
        </p:nvSpPr>
        <p:spPr>
          <a:xfrm>
            <a:off x="503860" y="5000377"/>
            <a:ext cx="2076450" cy="3937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Classic EPICS IOC</a:t>
            </a:r>
            <a:endParaRPr lang="en-US" dirty="0"/>
          </a:p>
        </p:txBody>
      </p:sp>
      <p:sp>
        <p:nvSpPr>
          <p:cNvPr id="33" name="Text Placeholder 6"/>
          <p:cNvSpPr txBox="1">
            <a:spLocks/>
          </p:cNvSpPr>
          <p:nvPr/>
        </p:nvSpPr>
        <p:spPr>
          <a:xfrm>
            <a:off x="1006784" y="139700"/>
            <a:ext cx="7356386" cy="39528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Tx/>
              <a:buNone/>
              <a:defRPr sz="1800" kern="1200" baseline="0">
                <a:solidFill>
                  <a:schemeClr val="bg1">
                    <a:lumMod val="65000"/>
                  </a:schemeClr>
                </a:solidFill>
                <a:latin typeface="+mn-lt"/>
                <a:ea typeface="+mn-ea"/>
                <a:cs typeface="+mn-cs"/>
              </a:defRPr>
            </a:lvl1pPr>
            <a:lvl2pPr marL="457200" indent="0" algn="ctr" defTabSz="457200" rtl="0" eaLnBrk="1" latinLnBrk="0" hangingPunct="1">
              <a:spcBef>
                <a:spcPct val="20000"/>
              </a:spcBef>
              <a:buFontTx/>
              <a:buNone/>
              <a:defRPr sz="2800" kern="1200">
                <a:solidFill>
                  <a:schemeClr val="tx1"/>
                </a:solidFill>
                <a:latin typeface="+mn-lt"/>
                <a:ea typeface="+mn-ea"/>
                <a:cs typeface="+mn-cs"/>
              </a:defRPr>
            </a:lvl2pPr>
            <a:lvl3pPr marL="914400" indent="0" algn="ctr" defTabSz="457200" rtl="0" eaLnBrk="1" latinLnBrk="0" hangingPunct="1">
              <a:spcBef>
                <a:spcPct val="20000"/>
              </a:spcBef>
              <a:buFontTx/>
              <a:buNone/>
              <a:defRPr sz="2400" kern="1200">
                <a:solidFill>
                  <a:schemeClr val="tx1"/>
                </a:solidFill>
                <a:latin typeface="+mn-lt"/>
                <a:ea typeface="+mn-ea"/>
                <a:cs typeface="+mn-cs"/>
              </a:defRPr>
            </a:lvl3pPr>
            <a:lvl4pPr marL="1371600" indent="0" algn="ctr" defTabSz="457200" rtl="0" eaLnBrk="1" latinLnBrk="0" hangingPunct="1">
              <a:spcBef>
                <a:spcPct val="20000"/>
              </a:spcBef>
              <a:buFontTx/>
              <a:buNone/>
              <a:defRPr sz="2000" kern="1200">
                <a:solidFill>
                  <a:schemeClr val="tx1"/>
                </a:solidFill>
                <a:latin typeface="+mn-lt"/>
                <a:ea typeface="+mn-ea"/>
                <a:cs typeface="+mn-cs"/>
              </a:defRPr>
            </a:lvl4pPr>
            <a:lvl5pPr marL="1828800" indent="0" algn="ctr" defTabSz="457200" rtl="0" eaLnBrk="1" latinLnBrk="0" hangingPunct="1">
              <a:spcBef>
                <a:spcPct val="20000"/>
              </a:spcBef>
              <a:buFontTx/>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smtClean="0"/>
              <a:t>ORNL SNS Deployment: Neutron event data aggregation and transport </a:t>
            </a:r>
            <a:endParaRPr lang="en-US" sz="1600" dirty="0"/>
          </a:p>
        </p:txBody>
      </p:sp>
      <p:sp>
        <p:nvSpPr>
          <p:cNvPr id="34" name="TextBox 33"/>
          <p:cNvSpPr txBox="1"/>
          <p:nvPr/>
        </p:nvSpPr>
        <p:spPr>
          <a:xfrm>
            <a:off x="6299309" y="6550223"/>
            <a:ext cx="2839239" cy="307777"/>
          </a:xfrm>
          <a:prstGeom prst="rect">
            <a:avLst/>
          </a:prstGeom>
          <a:solidFill>
            <a:schemeClr val="bg1"/>
          </a:solidFill>
        </p:spPr>
        <p:txBody>
          <a:bodyPr wrap="none" rtlCol="0">
            <a:spAutoFit/>
          </a:bodyPr>
          <a:lstStyle/>
          <a:p>
            <a:pPr algn="r"/>
            <a:r>
              <a:rPr lang="en-US" sz="1400" dirty="0" smtClean="0"/>
              <a:t>Kay </a:t>
            </a:r>
            <a:r>
              <a:rPr lang="en-US" sz="1400" dirty="0" err="1" smtClean="0"/>
              <a:t>Kasemir</a:t>
            </a:r>
            <a:r>
              <a:rPr lang="en-US" sz="1400" dirty="0" smtClean="0"/>
              <a:t>, Steven Hartman, ORNL</a:t>
            </a:r>
            <a:endParaRPr lang="en-US" sz="1400" dirty="0"/>
          </a:p>
        </p:txBody>
      </p:sp>
    </p:spTree>
    <p:extLst>
      <p:ext uri="{BB962C8B-B14F-4D97-AF65-F5344CB8AC3E}">
        <p14:creationId xmlns:p14="http://schemas.microsoft.com/office/powerpoint/2010/main" val="143956228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617104" y="4186839"/>
            <a:ext cx="3653748" cy="2016600"/>
            <a:chOff x="4953000" y="3581400"/>
            <a:chExt cx="4128487" cy="2249424"/>
          </a:xfrm>
        </p:grpSpPr>
        <p:pic>
          <p:nvPicPr>
            <p:cNvPr id="9" name="Picture 8" descr="ned2.png"/>
            <p:cNvPicPr>
              <a:picLocks noChangeAspect="1"/>
            </p:cNvPicPr>
            <p:nvPr/>
          </p:nvPicPr>
          <p:blipFill rotWithShape="1">
            <a:blip r:embed="rId3">
              <a:extLst>
                <a:ext uri="{28A0092B-C50C-407E-A947-70E740481C1C}">
                  <a14:useLocalDpi xmlns:a14="http://schemas.microsoft.com/office/drawing/2010/main" val="0"/>
                </a:ext>
              </a:extLst>
            </a:blip>
            <a:srcRect t="4" b="65332"/>
            <a:stretch/>
          </p:blipFill>
          <p:spPr>
            <a:xfrm>
              <a:off x="4953000" y="3610791"/>
              <a:ext cx="3631704" cy="2204035"/>
            </a:xfrm>
            <a:prstGeom prst="rect">
              <a:avLst/>
            </a:prstGeom>
          </p:spPr>
        </p:pic>
        <p:sp>
          <p:nvSpPr>
            <p:cNvPr id="13" name="Rectangle 12"/>
            <p:cNvSpPr/>
            <p:nvPr/>
          </p:nvSpPr>
          <p:spPr>
            <a:xfrm>
              <a:off x="4953000" y="3581400"/>
              <a:ext cx="4128487" cy="2249424"/>
            </a:xfrm>
            <a:prstGeom prst="rect">
              <a:avLst/>
            </a:prstGeom>
            <a:noFill/>
            <a:ln w="12700">
              <a:solidFill>
                <a:schemeClr val="tx2"/>
              </a:solidFill>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smtClean="0">
                <a:solidFill>
                  <a:schemeClr val="tx1"/>
                </a:solidFill>
              </a:endParaRPr>
            </a:p>
          </p:txBody>
        </p:sp>
      </p:grpSp>
      <p:sp>
        <p:nvSpPr>
          <p:cNvPr id="2" name="Title 1"/>
          <p:cNvSpPr>
            <a:spLocks noGrp="1"/>
          </p:cNvSpPr>
          <p:nvPr>
            <p:ph type="title"/>
          </p:nvPr>
        </p:nvSpPr>
        <p:spPr>
          <a:xfrm>
            <a:off x="457200" y="669139"/>
            <a:ext cx="8229600" cy="543036"/>
          </a:xfrm>
        </p:spPr>
        <p:txBody>
          <a:bodyPr>
            <a:noAutofit/>
          </a:bodyPr>
          <a:lstStyle/>
          <a:p>
            <a:r>
              <a:rPr lang="en-US" sz="3200" dirty="0" smtClean="0"/>
              <a:t>SNS’s use of EPICS V4 for transport of beamline neutron event data</a:t>
            </a:r>
            <a:endParaRPr lang="en-US" sz="3200" dirty="0"/>
          </a:p>
        </p:txBody>
      </p:sp>
      <p:sp>
        <p:nvSpPr>
          <p:cNvPr id="7" name="Text Placeholder 6"/>
          <p:cNvSpPr>
            <a:spLocks noGrp="1"/>
          </p:cNvSpPr>
          <p:nvPr>
            <p:ph type="body" sz="quarter" idx="13"/>
          </p:nvPr>
        </p:nvSpPr>
        <p:spPr>
          <a:xfrm>
            <a:off x="1006784" y="139700"/>
            <a:ext cx="7356386" cy="395288"/>
          </a:xfrm>
        </p:spPr>
        <p:txBody>
          <a:bodyPr>
            <a:normAutofit/>
          </a:bodyPr>
          <a:lstStyle/>
          <a:p>
            <a:r>
              <a:rPr lang="en-US" sz="1600" dirty="0" smtClean="0"/>
              <a:t>ORNL SNS Deployment: Neutron event data aggregation and transport </a:t>
            </a:r>
            <a:endParaRPr lang="en-US" sz="1600" dirty="0"/>
          </a:p>
        </p:txBody>
      </p:sp>
      <p:sp>
        <p:nvSpPr>
          <p:cNvPr id="5" name="TextBox 4"/>
          <p:cNvSpPr txBox="1"/>
          <p:nvPr/>
        </p:nvSpPr>
        <p:spPr>
          <a:xfrm>
            <a:off x="422877" y="1494198"/>
            <a:ext cx="3991210" cy="4664354"/>
          </a:xfrm>
          <a:prstGeom prst="rect">
            <a:avLst/>
          </a:prstGeom>
          <a:noFill/>
          <a:ln w="3175">
            <a:solidFill>
              <a:schemeClr val="bg1">
                <a:lumMod val="75000"/>
              </a:schemeClr>
            </a:solidFill>
          </a:ln>
        </p:spPr>
        <p:txBody>
          <a:bodyPr wrap="square" rtlCol="0">
            <a:spAutoFit/>
          </a:bodyPr>
          <a:lstStyle/>
          <a:p>
            <a:pPr>
              <a:lnSpc>
                <a:spcPct val="110000"/>
              </a:lnSpc>
              <a:spcAft>
                <a:spcPts val="800"/>
              </a:spcAft>
            </a:pPr>
            <a:r>
              <a:rPr lang="en-US" u="sng" dirty="0" smtClean="0"/>
              <a:t>SNS’ Conclusions</a:t>
            </a:r>
            <a:r>
              <a:rPr lang="en-US" dirty="0" smtClean="0"/>
              <a:t>:</a:t>
            </a:r>
          </a:p>
          <a:p>
            <a:pPr>
              <a:lnSpc>
                <a:spcPct val="110000"/>
              </a:lnSpc>
              <a:spcAft>
                <a:spcPts val="800"/>
              </a:spcAft>
            </a:pPr>
            <a:r>
              <a:rPr lang="en-US" dirty="0" smtClean="0">
                <a:solidFill>
                  <a:srgbClr val="FF0000"/>
                </a:solidFill>
              </a:rPr>
              <a:t>Six</a:t>
            </a:r>
            <a:r>
              <a:rPr lang="en-US" dirty="0" smtClean="0">
                <a:solidFill>
                  <a:srgbClr val="FF0000"/>
                </a:solidFill>
              </a:rPr>
              <a:t> </a:t>
            </a:r>
            <a:r>
              <a:rPr lang="en-US" dirty="0" smtClean="0">
                <a:solidFill>
                  <a:srgbClr val="FF0000"/>
                </a:solidFill>
              </a:rPr>
              <a:t>beam lines currently using EPICS V4</a:t>
            </a:r>
          </a:p>
          <a:p>
            <a:pPr>
              <a:lnSpc>
                <a:spcPct val="110000"/>
              </a:lnSpc>
              <a:spcAft>
                <a:spcPts val="800"/>
              </a:spcAft>
            </a:pPr>
            <a:r>
              <a:rPr lang="en-US" dirty="0"/>
              <a:t>P</a:t>
            </a:r>
            <a:r>
              <a:rPr lang="en-US" dirty="0" smtClean="0"/>
              <a:t>lans to extend to all experiment beam lines</a:t>
            </a:r>
            <a:r>
              <a:rPr lang="en-US" dirty="0" smtClean="0"/>
              <a:t>. Two more </a:t>
            </a:r>
            <a:r>
              <a:rPr lang="en-US" dirty="0" smtClean="0"/>
              <a:t>this summer.</a:t>
            </a:r>
            <a:endParaRPr lang="en-US" dirty="0"/>
          </a:p>
          <a:p>
            <a:pPr>
              <a:lnSpc>
                <a:spcPct val="110000"/>
              </a:lnSpc>
              <a:spcAft>
                <a:spcPts val="800"/>
              </a:spcAft>
            </a:pPr>
            <a:r>
              <a:rPr lang="en-US" dirty="0" smtClean="0"/>
              <a:t>Additionally, </a:t>
            </a:r>
            <a:r>
              <a:rPr lang="en-US" dirty="0" smtClean="0"/>
              <a:t>a </a:t>
            </a:r>
            <a:r>
              <a:rPr lang="en-US" dirty="0" err="1" smtClean="0"/>
              <a:t>pvaPy</a:t>
            </a:r>
            <a:r>
              <a:rPr lang="en-US" dirty="0" smtClean="0"/>
              <a:t>-based V4 client is used for detector calibration and diagnostics. </a:t>
            </a:r>
          </a:p>
          <a:p>
            <a:pPr>
              <a:lnSpc>
                <a:spcPct val="110000"/>
              </a:lnSpc>
              <a:spcAft>
                <a:spcPts val="800"/>
              </a:spcAft>
            </a:pPr>
            <a:r>
              <a:rPr lang="en-US" dirty="0" smtClean="0"/>
              <a:t>EPICS V4 </a:t>
            </a:r>
            <a:r>
              <a:rPr lang="en-US" dirty="0" smtClean="0">
                <a:solidFill>
                  <a:srgbClr val="FF0000"/>
                </a:solidFill>
              </a:rPr>
              <a:t>meets performance requirements</a:t>
            </a:r>
            <a:r>
              <a:rPr lang="en-US" dirty="0" smtClean="0"/>
              <a:t> for all existing SNS instruments </a:t>
            </a:r>
          </a:p>
          <a:p>
            <a:pPr>
              <a:lnSpc>
                <a:spcPct val="110000"/>
              </a:lnSpc>
              <a:spcAft>
                <a:spcPts val="800"/>
              </a:spcAft>
            </a:pPr>
            <a:r>
              <a:rPr lang="en-US" dirty="0"/>
              <a:t>D</a:t>
            </a:r>
            <a:r>
              <a:rPr lang="en-US" dirty="0" smtClean="0"/>
              <a:t>emonstrated at data rates of </a:t>
            </a:r>
            <a:r>
              <a:rPr lang="en-US" dirty="0" smtClean="0">
                <a:solidFill>
                  <a:srgbClr val="FF0000"/>
                </a:solidFill>
              </a:rPr>
              <a:t>10M events per second</a:t>
            </a:r>
          </a:p>
          <a:p>
            <a:pPr>
              <a:lnSpc>
                <a:spcPct val="110000"/>
              </a:lnSpc>
              <a:spcAft>
                <a:spcPts val="800"/>
              </a:spcAft>
            </a:pPr>
            <a:r>
              <a:rPr lang="en-US" dirty="0" smtClean="0">
                <a:solidFill>
                  <a:srgbClr val="FF0000"/>
                </a:solidFill>
              </a:rPr>
              <a:t>Excellent reliability.</a:t>
            </a:r>
          </a:p>
        </p:txBody>
      </p:sp>
      <p:pic>
        <p:nvPicPr>
          <p:cNvPr id="8" name="Picture 7"/>
          <p:cNvPicPr>
            <a:picLocks noChangeAspect="1"/>
          </p:cNvPicPr>
          <p:nvPr/>
        </p:nvPicPr>
        <p:blipFill>
          <a:blip r:embed="rId4"/>
          <a:stretch>
            <a:fillRect/>
          </a:stretch>
        </p:blipFill>
        <p:spPr>
          <a:xfrm>
            <a:off x="4558313" y="1457438"/>
            <a:ext cx="4128487" cy="2117309"/>
          </a:xfrm>
          <a:prstGeom prst="rect">
            <a:avLst/>
          </a:prstGeom>
        </p:spPr>
      </p:pic>
      <p:sp>
        <p:nvSpPr>
          <p:cNvPr id="10" name="TextBox 9"/>
          <p:cNvSpPr txBox="1"/>
          <p:nvPr/>
        </p:nvSpPr>
        <p:spPr>
          <a:xfrm>
            <a:off x="4558313" y="3580426"/>
            <a:ext cx="4128487" cy="427809"/>
          </a:xfrm>
          <a:prstGeom prst="rect">
            <a:avLst/>
          </a:prstGeom>
          <a:noFill/>
        </p:spPr>
        <p:txBody>
          <a:bodyPr wrap="square" rtlCol="0">
            <a:spAutoFit/>
          </a:bodyPr>
          <a:lstStyle/>
          <a:p>
            <a:pPr>
              <a:lnSpc>
                <a:spcPct val="90000"/>
              </a:lnSpc>
            </a:pPr>
            <a:r>
              <a:rPr lang="en-US" sz="1200" dirty="0" err="1" smtClean="0"/>
              <a:t>ADnED</a:t>
            </a:r>
            <a:r>
              <a:rPr lang="en-US" sz="1200" dirty="0" smtClean="0"/>
              <a:t> plot of a diffraction pattern from neutron scattering of a single-crystal sample at SNS CORELLI</a:t>
            </a:r>
          </a:p>
        </p:txBody>
      </p:sp>
      <p:sp>
        <p:nvSpPr>
          <p:cNvPr id="11" name="TextBox 10"/>
          <p:cNvSpPr txBox="1"/>
          <p:nvPr/>
        </p:nvSpPr>
        <p:spPr>
          <a:xfrm>
            <a:off x="4593395" y="6183901"/>
            <a:ext cx="4128487" cy="427809"/>
          </a:xfrm>
          <a:prstGeom prst="rect">
            <a:avLst/>
          </a:prstGeom>
          <a:noFill/>
        </p:spPr>
        <p:txBody>
          <a:bodyPr wrap="square" rtlCol="0">
            <a:spAutoFit/>
          </a:bodyPr>
          <a:lstStyle/>
          <a:p>
            <a:pPr>
              <a:lnSpc>
                <a:spcPct val="90000"/>
              </a:lnSpc>
            </a:pPr>
            <a:r>
              <a:rPr lang="en-US" sz="1200" dirty="0" smtClean="0"/>
              <a:t>Fragment of the SNS’ EPICS v4 structure used for streaming experiment data at the 60 Hz rate of the pulsed neutron source</a:t>
            </a:r>
          </a:p>
        </p:txBody>
      </p:sp>
      <p:sp>
        <p:nvSpPr>
          <p:cNvPr id="12" name="TextBox 11"/>
          <p:cNvSpPr txBox="1"/>
          <p:nvPr/>
        </p:nvSpPr>
        <p:spPr>
          <a:xfrm>
            <a:off x="6299309" y="6550223"/>
            <a:ext cx="2839239" cy="307777"/>
          </a:xfrm>
          <a:prstGeom prst="rect">
            <a:avLst/>
          </a:prstGeom>
          <a:solidFill>
            <a:schemeClr val="bg1"/>
          </a:solidFill>
        </p:spPr>
        <p:txBody>
          <a:bodyPr wrap="none" rtlCol="0">
            <a:spAutoFit/>
          </a:bodyPr>
          <a:lstStyle/>
          <a:p>
            <a:pPr algn="r"/>
            <a:r>
              <a:rPr lang="en-US" sz="1400" dirty="0" smtClean="0"/>
              <a:t>Kay </a:t>
            </a:r>
            <a:r>
              <a:rPr lang="en-US" sz="1400" dirty="0" err="1" smtClean="0"/>
              <a:t>Kasemir</a:t>
            </a:r>
            <a:r>
              <a:rPr lang="en-US" sz="1400" dirty="0" smtClean="0"/>
              <a:t>, Steven Hartman, ORNL</a:t>
            </a:r>
            <a:endParaRPr lang="en-US" sz="1400" dirty="0"/>
          </a:p>
        </p:txBody>
      </p:sp>
    </p:spTree>
    <p:extLst>
      <p:ext uri="{BB962C8B-B14F-4D97-AF65-F5344CB8AC3E}">
        <p14:creationId xmlns:p14="http://schemas.microsoft.com/office/powerpoint/2010/main" val="391798022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9875"/>
            <a:ext cx="8229600" cy="543036"/>
          </a:xfrm>
        </p:spPr>
        <p:txBody>
          <a:bodyPr>
            <a:normAutofit fontScale="90000"/>
          </a:bodyPr>
          <a:lstStyle/>
          <a:p>
            <a:r>
              <a:rPr lang="en-US" dirty="0" smtClean="0"/>
              <a:t>NSLS-II </a:t>
            </a:r>
            <a:r>
              <a:rPr lang="en-US" dirty="0" err="1" smtClean="0"/>
              <a:t>areaDetector</a:t>
            </a:r>
            <a:r>
              <a:rPr lang="en-US" dirty="0" smtClean="0"/>
              <a:t> EPICS V4 support</a:t>
            </a:r>
            <a:endParaRPr lang="en-US" dirty="0"/>
          </a:p>
        </p:txBody>
      </p:sp>
      <p:sp>
        <p:nvSpPr>
          <p:cNvPr id="3" name="Text Placeholder 2"/>
          <p:cNvSpPr>
            <a:spLocks noGrp="1"/>
          </p:cNvSpPr>
          <p:nvPr>
            <p:ph type="body" idx="1"/>
          </p:nvPr>
        </p:nvSpPr>
        <p:spPr/>
        <p:txBody>
          <a:bodyPr>
            <a:normAutofit/>
          </a:bodyPr>
          <a:lstStyle/>
          <a:p>
            <a:r>
              <a:rPr lang="en-US" sz="2000" dirty="0" smtClean="0"/>
              <a:t>Problem: Modern detector rates</a:t>
            </a:r>
            <a:endParaRPr lang="en-US" sz="2000" dirty="0"/>
          </a:p>
        </p:txBody>
      </p:sp>
      <p:sp>
        <p:nvSpPr>
          <p:cNvPr id="4" name="Content Placeholder 3"/>
          <p:cNvSpPr>
            <a:spLocks noGrp="1"/>
          </p:cNvSpPr>
          <p:nvPr>
            <p:ph sz="half" idx="2"/>
          </p:nvPr>
        </p:nvSpPr>
        <p:spPr>
          <a:xfrm>
            <a:off x="457200" y="2174875"/>
            <a:ext cx="4040188" cy="1574442"/>
          </a:xfrm>
        </p:spPr>
        <p:txBody>
          <a:bodyPr>
            <a:normAutofit/>
          </a:bodyPr>
          <a:lstStyle/>
          <a:p>
            <a:r>
              <a:rPr lang="de-DE" sz="1800" dirty="0"/>
              <a:t>Eiger 1M: 1030x1065 @ 3 kHz</a:t>
            </a:r>
          </a:p>
          <a:p>
            <a:r>
              <a:rPr lang="de-DE" sz="1800" dirty="0" smtClean="0"/>
              <a:t>Eiger </a:t>
            </a:r>
            <a:r>
              <a:rPr lang="de-DE" sz="1800" dirty="0"/>
              <a:t>4M: 2070x2167 @ 750 Hz</a:t>
            </a:r>
          </a:p>
          <a:p>
            <a:r>
              <a:rPr lang="de-DE" sz="1800" dirty="0" smtClean="0"/>
              <a:t>Eiger </a:t>
            </a:r>
            <a:r>
              <a:rPr lang="de-DE" sz="1800" dirty="0"/>
              <a:t>9M: 3110x3269 @ 238 Hz</a:t>
            </a:r>
          </a:p>
          <a:p>
            <a:r>
              <a:rPr lang="de-DE" sz="1800" dirty="0" smtClean="0"/>
              <a:t>Eiger </a:t>
            </a:r>
            <a:r>
              <a:rPr lang="de-DE" sz="1800" dirty="0"/>
              <a:t>16M: 4150x4371 @ 133 Hz</a:t>
            </a:r>
            <a:endParaRPr lang="en-US" sz="1800" dirty="0"/>
          </a:p>
        </p:txBody>
      </p:sp>
      <p:sp>
        <p:nvSpPr>
          <p:cNvPr id="6" name="Content Placeholder 5"/>
          <p:cNvSpPr>
            <a:spLocks noGrp="1"/>
          </p:cNvSpPr>
          <p:nvPr>
            <p:ph sz="quarter" idx="4"/>
          </p:nvPr>
        </p:nvSpPr>
        <p:spPr>
          <a:xfrm>
            <a:off x="4645025" y="2174875"/>
            <a:ext cx="4041775" cy="1393024"/>
          </a:xfrm>
        </p:spPr>
        <p:txBody>
          <a:bodyPr>
            <a:normAutofit lnSpcReduction="10000"/>
          </a:bodyPr>
          <a:lstStyle/>
          <a:p>
            <a:r>
              <a:rPr lang="en-US" sz="1800" dirty="0" smtClean="0">
                <a:solidFill>
                  <a:srgbClr val="FF0000"/>
                </a:solidFill>
              </a:rPr>
              <a:t>All these detector configurations saturate a 10 </a:t>
            </a:r>
            <a:r>
              <a:rPr lang="en-US" sz="1800" dirty="0" err="1" smtClean="0">
                <a:solidFill>
                  <a:srgbClr val="FF0000"/>
                </a:solidFill>
              </a:rPr>
              <a:t>Gbps</a:t>
            </a:r>
            <a:r>
              <a:rPr lang="en-US" sz="1800" dirty="0" smtClean="0">
                <a:solidFill>
                  <a:srgbClr val="FF0000"/>
                </a:solidFill>
              </a:rPr>
              <a:t> link</a:t>
            </a:r>
            <a:r>
              <a:rPr lang="en-US" sz="1800" dirty="0" smtClean="0"/>
              <a:t/>
            </a:r>
            <a:br>
              <a:rPr lang="en-US" sz="1800" dirty="0" smtClean="0"/>
            </a:br>
            <a:endParaRPr lang="en-US" sz="1800" dirty="0" smtClean="0"/>
          </a:p>
          <a:p>
            <a:r>
              <a:rPr lang="en-US" sz="1800" dirty="0" smtClean="0">
                <a:solidFill>
                  <a:srgbClr val="FF0000"/>
                </a:solidFill>
              </a:rPr>
              <a:t>Other non-EPICS methods tried and failed </a:t>
            </a:r>
            <a:r>
              <a:rPr lang="en-US" sz="1800" dirty="0" smtClean="0"/>
              <a:t>(HTTP-chunking).</a:t>
            </a:r>
            <a:endParaRPr lang="en-US" sz="1800" dirty="0"/>
          </a:p>
        </p:txBody>
      </p:sp>
      <p:sp>
        <p:nvSpPr>
          <p:cNvPr id="7" name="Text Placeholder 6"/>
          <p:cNvSpPr>
            <a:spLocks noGrp="1"/>
          </p:cNvSpPr>
          <p:nvPr>
            <p:ph type="body" sz="quarter" idx="13"/>
          </p:nvPr>
        </p:nvSpPr>
        <p:spPr>
          <a:xfrm>
            <a:off x="1557867" y="258231"/>
            <a:ext cx="5994399" cy="395288"/>
          </a:xfrm>
        </p:spPr>
        <p:txBody>
          <a:bodyPr>
            <a:noAutofit/>
          </a:bodyPr>
          <a:lstStyle/>
          <a:p>
            <a:r>
              <a:rPr lang="en-US" sz="1600" dirty="0" smtClean="0"/>
              <a:t>NSLS-II Deployment (1) – beamline image data transport and </a:t>
            </a:r>
            <a:r>
              <a:rPr lang="en-US" sz="1600" dirty="0" err="1" smtClean="0"/>
              <a:t>fanout</a:t>
            </a:r>
            <a:endParaRPr lang="en-US" sz="1600" dirty="0"/>
          </a:p>
        </p:txBody>
      </p:sp>
      <p:sp>
        <p:nvSpPr>
          <p:cNvPr id="8" name="TextBox 7"/>
          <p:cNvSpPr txBox="1"/>
          <p:nvPr/>
        </p:nvSpPr>
        <p:spPr>
          <a:xfrm>
            <a:off x="498972" y="3652931"/>
            <a:ext cx="2236197" cy="400110"/>
          </a:xfrm>
          <a:prstGeom prst="rect">
            <a:avLst/>
          </a:prstGeom>
          <a:noFill/>
        </p:spPr>
        <p:txBody>
          <a:bodyPr wrap="none" rtlCol="0">
            <a:spAutoFit/>
          </a:bodyPr>
          <a:lstStyle/>
          <a:p>
            <a:r>
              <a:rPr lang="en-US" sz="2000" b="1" dirty="0" smtClean="0"/>
              <a:t>NSLS-II v4 Solution</a:t>
            </a:r>
            <a:r>
              <a:rPr lang="en-US" b="1" dirty="0" smtClean="0"/>
              <a:t>:</a:t>
            </a:r>
          </a:p>
        </p:txBody>
      </p:sp>
      <p:sp>
        <p:nvSpPr>
          <p:cNvPr id="9" name="TextBox 8"/>
          <p:cNvSpPr txBox="1"/>
          <p:nvPr/>
        </p:nvSpPr>
        <p:spPr>
          <a:xfrm>
            <a:off x="592475" y="3958315"/>
            <a:ext cx="7991266" cy="369332"/>
          </a:xfrm>
          <a:prstGeom prst="rect">
            <a:avLst/>
          </a:prstGeom>
          <a:noFill/>
          <a:ln w="3175" cmpd="sng">
            <a:noFill/>
          </a:ln>
        </p:spPr>
        <p:txBody>
          <a:bodyPr wrap="square" rtlCol="0">
            <a:spAutoFit/>
          </a:bodyPr>
          <a:lstStyle/>
          <a:p>
            <a:r>
              <a:rPr lang="en-US" dirty="0" smtClean="0"/>
              <a:t>V4 server is an </a:t>
            </a:r>
            <a:r>
              <a:rPr lang="en-US" dirty="0" err="1" smtClean="0"/>
              <a:t>areaDetector</a:t>
            </a:r>
            <a:r>
              <a:rPr lang="en-US" dirty="0" smtClean="0"/>
              <a:t> plugin, </a:t>
            </a:r>
            <a:r>
              <a:rPr lang="en-US" dirty="0" err="1" smtClean="0"/>
              <a:t>NDPluginPva</a:t>
            </a:r>
            <a:r>
              <a:rPr lang="en-US" dirty="0" smtClean="0"/>
              <a:t>. V4 client is </a:t>
            </a:r>
            <a:r>
              <a:rPr lang="en-US" dirty="0" err="1" smtClean="0"/>
              <a:t>areaDetector</a:t>
            </a:r>
            <a:r>
              <a:rPr lang="en-US" dirty="0" smtClean="0"/>
              <a:t> driver.</a:t>
            </a:r>
          </a:p>
        </p:txBody>
      </p:sp>
      <p:sp>
        <p:nvSpPr>
          <p:cNvPr id="12" name="TextBox 11"/>
          <p:cNvSpPr txBox="1"/>
          <p:nvPr/>
        </p:nvSpPr>
        <p:spPr>
          <a:xfrm>
            <a:off x="2807993" y="6539685"/>
            <a:ext cx="6323178" cy="307777"/>
          </a:xfrm>
          <a:prstGeom prst="rect">
            <a:avLst/>
          </a:prstGeom>
          <a:noFill/>
        </p:spPr>
        <p:txBody>
          <a:bodyPr wrap="none" rtlCol="0">
            <a:spAutoFit/>
          </a:bodyPr>
          <a:lstStyle/>
          <a:p>
            <a:pPr algn="r"/>
            <a:r>
              <a:rPr lang="en-US" sz="1400" dirty="0"/>
              <a:t>Bruno Martins, </a:t>
            </a:r>
            <a:r>
              <a:rPr lang="en-US" sz="1400" dirty="0" smtClean="0"/>
              <a:t>BNL </a:t>
            </a:r>
            <a:r>
              <a:rPr lang="en-US" sz="1400" dirty="0"/>
              <a:t>(following work by James Rowland and Dave </a:t>
            </a:r>
            <a:r>
              <a:rPr lang="en-US" sz="1400" dirty="0" err="1"/>
              <a:t>Hickin</a:t>
            </a:r>
            <a:r>
              <a:rPr lang="en-US" sz="1400" dirty="0"/>
              <a:t> at Diamond</a:t>
            </a:r>
            <a:r>
              <a:rPr lang="en-US" sz="1400" dirty="0" smtClean="0"/>
              <a:t>)</a:t>
            </a:r>
            <a:endParaRPr lang="en-US" sz="1400" dirty="0"/>
          </a:p>
        </p:txBody>
      </p:sp>
      <p:pic>
        <p:nvPicPr>
          <p:cNvPr id="15" name="Picture 14"/>
          <p:cNvPicPr>
            <a:picLocks noChangeAspect="1"/>
          </p:cNvPicPr>
          <p:nvPr/>
        </p:nvPicPr>
        <p:blipFill>
          <a:blip r:embed="rId3"/>
          <a:stretch>
            <a:fillRect/>
          </a:stretch>
        </p:blipFill>
        <p:spPr>
          <a:xfrm>
            <a:off x="0" y="5014735"/>
            <a:ext cx="9144000" cy="1455860"/>
          </a:xfrm>
          <a:prstGeom prst="rect">
            <a:avLst/>
          </a:prstGeom>
        </p:spPr>
      </p:pic>
      <p:sp>
        <p:nvSpPr>
          <p:cNvPr id="16" name="TextBox 15"/>
          <p:cNvSpPr txBox="1"/>
          <p:nvPr/>
        </p:nvSpPr>
        <p:spPr>
          <a:xfrm>
            <a:off x="3351775" y="4720993"/>
            <a:ext cx="1070012" cy="369332"/>
          </a:xfrm>
          <a:prstGeom prst="rect">
            <a:avLst/>
          </a:prstGeom>
          <a:noFill/>
        </p:spPr>
        <p:txBody>
          <a:bodyPr wrap="none" rtlCol="0">
            <a:spAutoFit/>
          </a:bodyPr>
          <a:lstStyle/>
          <a:p>
            <a:r>
              <a:rPr lang="en-US" dirty="0" smtClean="0"/>
              <a:t>V4 server</a:t>
            </a:r>
            <a:endParaRPr lang="en-US" dirty="0"/>
          </a:p>
        </p:txBody>
      </p:sp>
      <p:sp>
        <p:nvSpPr>
          <p:cNvPr id="17" name="TextBox 16"/>
          <p:cNvSpPr txBox="1"/>
          <p:nvPr/>
        </p:nvSpPr>
        <p:spPr>
          <a:xfrm>
            <a:off x="4804520" y="4720993"/>
            <a:ext cx="1005403" cy="369332"/>
          </a:xfrm>
          <a:prstGeom prst="rect">
            <a:avLst/>
          </a:prstGeom>
          <a:noFill/>
        </p:spPr>
        <p:txBody>
          <a:bodyPr wrap="none" rtlCol="0">
            <a:spAutoFit/>
          </a:bodyPr>
          <a:lstStyle/>
          <a:p>
            <a:r>
              <a:rPr lang="en-US" dirty="0" smtClean="0"/>
              <a:t>V4 client</a:t>
            </a:r>
            <a:endParaRPr lang="en-US" dirty="0"/>
          </a:p>
        </p:txBody>
      </p:sp>
      <p:cxnSp>
        <p:nvCxnSpPr>
          <p:cNvPr id="19" name="Straight Arrow Connector 18"/>
          <p:cNvCxnSpPr>
            <a:stCxn id="16" idx="2"/>
          </p:cNvCxnSpPr>
          <p:nvPr/>
        </p:nvCxnSpPr>
        <p:spPr>
          <a:xfrm flipH="1">
            <a:off x="3507909" y="5090325"/>
            <a:ext cx="378872" cy="579005"/>
          </a:xfrm>
          <a:prstGeom prst="straightConnector1">
            <a:avLst/>
          </a:prstGeom>
          <a:ln w="31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7" idx="2"/>
          </p:cNvCxnSpPr>
          <p:nvPr/>
        </p:nvCxnSpPr>
        <p:spPr>
          <a:xfrm>
            <a:off x="5307222" y="5090325"/>
            <a:ext cx="211687" cy="579005"/>
          </a:xfrm>
          <a:prstGeom prst="straightConnector1">
            <a:avLst/>
          </a:prstGeom>
          <a:ln w="3175"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74572" y="4385147"/>
            <a:ext cx="4852824" cy="369332"/>
          </a:xfrm>
          <a:prstGeom prst="rect">
            <a:avLst/>
          </a:prstGeom>
          <a:noFill/>
        </p:spPr>
        <p:txBody>
          <a:bodyPr wrap="none" rtlCol="0">
            <a:spAutoFit/>
          </a:bodyPr>
          <a:lstStyle/>
          <a:p>
            <a:r>
              <a:rPr lang="en-US" dirty="0" smtClean="0"/>
              <a:t>Architecture tested with </a:t>
            </a:r>
            <a:r>
              <a:rPr lang="en-US" dirty="0" err="1" smtClean="0"/>
              <a:t>SimDetector</a:t>
            </a:r>
            <a:r>
              <a:rPr lang="en-US" dirty="0" smtClean="0"/>
              <a:t> </a:t>
            </a:r>
            <a:r>
              <a:rPr lang="en-US" dirty="0" err="1" smtClean="0"/>
              <a:t>datasource</a:t>
            </a:r>
            <a:r>
              <a:rPr lang="en-US" dirty="0" smtClean="0"/>
              <a:t>:</a:t>
            </a:r>
            <a:endParaRPr lang="en-US" dirty="0"/>
          </a:p>
        </p:txBody>
      </p:sp>
    </p:spTree>
    <p:extLst>
      <p:ext uri="{BB962C8B-B14F-4D97-AF65-F5344CB8AC3E}">
        <p14:creationId xmlns:p14="http://schemas.microsoft.com/office/powerpoint/2010/main" val="79251008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8" y="582869"/>
            <a:ext cx="9007902" cy="543036"/>
          </a:xfrm>
        </p:spPr>
        <p:txBody>
          <a:bodyPr>
            <a:normAutofit fontScale="90000"/>
          </a:bodyPr>
          <a:lstStyle/>
          <a:p>
            <a:r>
              <a:rPr lang="en-US" dirty="0" smtClean="0"/>
              <a:t>NSLS-II V4 </a:t>
            </a:r>
            <a:r>
              <a:rPr lang="en-US" dirty="0" err="1" smtClean="0"/>
              <a:t>areaDetector</a:t>
            </a:r>
            <a:r>
              <a:rPr lang="en-US" dirty="0" smtClean="0"/>
              <a:t> Performance Test</a:t>
            </a:r>
            <a:endParaRPr lang="en-US" dirty="0"/>
          </a:p>
        </p:txBody>
      </p:sp>
      <p:pic>
        <p:nvPicPr>
          <p:cNvPr id="4" name="Picture 3"/>
          <p:cNvPicPr>
            <a:picLocks noChangeAspect="1"/>
          </p:cNvPicPr>
          <p:nvPr/>
        </p:nvPicPr>
        <p:blipFill rotWithShape="1">
          <a:blip r:embed="rId3"/>
          <a:srcRect r="24723" b="7773"/>
          <a:stretch/>
        </p:blipFill>
        <p:spPr>
          <a:xfrm>
            <a:off x="215280" y="1940673"/>
            <a:ext cx="3337995" cy="1793523"/>
          </a:xfrm>
          <a:prstGeom prst="rect">
            <a:avLst/>
          </a:prstGeom>
        </p:spPr>
      </p:pic>
      <p:sp>
        <p:nvSpPr>
          <p:cNvPr id="6" name="TextBox 5"/>
          <p:cNvSpPr txBox="1"/>
          <p:nvPr/>
        </p:nvSpPr>
        <p:spPr>
          <a:xfrm>
            <a:off x="136098" y="3657625"/>
            <a:ext cx="3603984" cy="369332"/>
          </a:xfrm>
          <a:prstGeom prst="rect">
            <a:avLst/>
          </a:prstGeom>
          <a:noFill/>
        </p:spPr>
        <p:txBody>
          <a:bodyPr wrap="none" rtlCol="0">
            <a:spAutoFit/>
          </a:bodyPr>
          <a:lstStyle/>
          <a:p>
            <a:r>
              <a:rPr lang="en-US" dirty="0" smtClean="0"/>
              <a:t> Frames through (%) (more is better)</a:t>
            </a:r>
            <a:endParaRPr lang="en-US" dirty="0"/>
          </a:p>
        </p:txBody>
      </p:sp>
      <p:pic>
        <p:nvPicPr>
          <p:cNvPr id="7" name="Picture 6"/>
          <p:cNvPicPr>
            <a:picLocks noChangeAspect="1"/>
          </p:cNvPicPr>
          <p:nvPr/>
        </p:nvPicPr>
        <p:blipFill rotWithShape="1">
          <a:blip r:embed="rId4"/>
          <a:srcRect b="9391"/>
          <a:stretch/>
        </p:blipFill>
        <p:spPr>
          <a:xfrm>
            <a:off x="3538155" y="1940673"/>
            <a:ext cx="5607067" cy="1823759"/>
          </a:xfrm>
          <a:prstGeom prst="rect">
            <a:avLst/>
          </a:prstGeom>
        </p:spPr>
      </p:pic>
      <p:sp>
        <p:nvSpPr>
          <p:cNvPr id="14" name="TextBox 13"/>
          <p:cNvSpPr txBox="1"/>
          <p:nvPr/>
        </p:nvSpPr>
        <p:spPr>
          <a:xfrm>
            <a:off x="4249140" y="3649295"/>
            <a:ext cx="2538976" cy="369332"/>
          </a:xfrm>
          <a:prstGeom prst="rect">
            <a:avLst/>
          </a:prstGeom>
          <a:noFill/>
        </p:spPr>
        <p:txBody>
          <a:bodyPr wrap="none" rtlCol="0">
            <a:spAutoFit/>
          </a:bodyPr>
          <a:lstStyle/>
          <a:p>
            <a:r>
              <a:rPr lang="en-US" dirty="0" smtClean="0"/>
              <a:t>CPU usage (less is better)</a:t>
            </a:r>
            <a:endParaRPr lang="en-US" dirty="0"/>
          </a:p>
        </p:txBody>
      </p:sp>
      <p:sp>
        <p:nvSpPr>
          <p:cNvPr id="15" name="TextBox 14"/>
          <p:cNvSpPr txBox="1"/>
          <p:nvPr/>
        </p:nvSpPr>
        <p:spPr>
          <a:xfrm>
            <a:off x="7590389" y="1943752"/>
            <a:ext cx="1384251" cy="646331"/>
          </a:xfrm>
          <a:prstGeom prst="rect">
            <a:avLst/>
          </a:prstGeom>
          <a:noFill/>
        </p:spPr>
        <p:txBody>
          <a:bodyPr wrap="none" rtlCol="0">
            <a:spAutoFit/>
          </a:bodyPr>
          <a:lstStyle/>
          <a:p>
            <a:pPr algn="ctr"/>
            <a:r>
              <a:rPr lang="en-US" dirty="0" smtClean="0"/>
              <a:t>Test pipeline</a:t>
            </a:r>
            <a:br>
              <a:rPr lang="en-US" dirty="0" smtClean="0"/>
            </a:br>
            <a:r>
              <a:rPr lang="en-US" dirty="0" smtClean="0"/>
              <a:t>stage</a:t>
            </a:r>
            <a:endParaRPr lang="en-US" dirty="0"/>
          </a:p>
        </p:txBody>
      </p:sp>
      <p:sp>
        <p:nvSpPr>
          <p:cNvPr id="16" name="TextBox 15"/>
          <p:cNvSpPr txBox="1"/>
          <p:nvPr/>
        </p:nvSpPr>
        <p:spPr>
          <a:xfrm>
            <a:off x="5575682" y="4692078"/>
            <a:ext cx="3351962" cy="1754327"/>
          </a:xfrm>
          <a:prstGeom prst="rect">
            <a:avLst/>
          </a:prstGeom>
          <a:noFill/>
          <a:ln>
            <a:solidFill>
              <a:schemeClr val="tx1"/>
            </a:solidFill>
          </a:ln>
        </p:spPr>
        <p:txBody>
          <a:bodyPr wrap="none" rtlCol="0">
            <a:spAutoFit/>
          </a:bodyPr>
          <a:lstStyle/>
          <a:p>
            <a:r>
              <a:rPr lang="en-US" b="1" dirty="0" smtClean="0"/>
              <a:t>NSLS-II Conclusions:</a:t>
            </a:r>
            <a:r>
              <a:rPr lang="en-US" dirty="0" smtClean="0"/>
              <a:t> </a:t>
            </a:r>
            <a:br>
              <a:rPr lang="en-US" dirty="0" smtClean="0"/>
            </a:br>
            <a:r>
              <a:rPr lang="en-US" dirty="0" smtClean="0"/>
              <a:t>EPICS V4 based </a:t>
            </a:r>
            <a:r>
              <a:rPr lang="en-US" dirty="0" err="1" smtClean="0"/>
              <a:t>areaDetector</a:t>
            </a:r>
            <a:r>
              <a:rPr lang="en-US" dirty="0" smtClean="0"/>
              <a:t> </a:t>
            </a:r>
            <a:br>
              <a:rPr lang="en-US" dirty="0" smtClean="0"/>
            </a:br>
            <a:r>
              <a:rPr lang="en-US" dirty="0" smtClean="0"/>
              <a:t>pipeline has high throughput, few </a:t>
            </a:r>
            <a:br>
              <a:rPr lang="en-US" dirty="0" smtClean="0"/>
            </a:br>
            <a:r>
              <a:rPr lang="en-US" dirty="0" smtClean="0"/>
              <a:t>frames lost, with no CPU </a:t>
            </a:r>
            <a:br>
              <a:rPr lang="en-US" dirty="0" smtClean="0"/>
            </a:br>
            <a:r>
              <a:rPr lang="en-US" dirty="0" smtClean="0"/>
              <a:t>saturation. Network bandwidth </a:t>
            </a:r>
            <a:br>
              <a:rPr lang="en-US" dirty="0" smtClean="0"/>
            </a:br>
            <a:r>
              <a:rPr lang="en-US" dirty="0" smtClean="0"/>
              <a:t>is close the practical maximum.</a:t>
            </a:r>
            <a:endParaRPr lang="en-US" dirty="0"/>
          </a:p>
        </p:txBody>
      </p:sp>
      <p:sp>
        <p:nvSpPr>
          <p:cNvPr id="18" name="TextBox 17"/>
          <p:cNvSpPr txBox="1"/>
          <p:nvPr/>
        </p:nvSpPr>
        <p:spPr>
          <a:xfrm>
            <a:off x="215280" y="1269930"/>
            <a:ext cx="7327622" cy="646331"/>
          </a:xfrm>
          <a:prstGeom prst="rect">
            <a:avLst/>
          </a:prstGeom>
          <a:noFill/>
        </p:spPr>
        <p:txBody>
          <a:bodyPr wrap="none" rtlCol="0">
            <a:spAutoFit/>
          </a:bodyPr>
          <a:lstStyle/>
          <a:p>
            <a:r>
              <a:rPr lang="en-US" dirty="0" smtClean="0"/>
              <a:t>Test </a:t>
            </a:r>
            <a:r>
              <a:rPr lang="en-US" dirty="0" err="1" smtClean="0"/>
              <a:t>simDetecor</a:t>
            </a:r>
            <a:r>
              <a:rPr lang="en-US" dirty="0" smtClean="0"/>
              <a:t> </a:t>
            </a:r>
            <a:r>
              <a:rPr lang="en-US" dirty="0" err="1" smtClean="0"/>
              <a:t>datasource</a:t>
            </a:r>
            <a:r>
              <a:rPr lang="en-US" dirty="0" smtClean="0"/>
              <a:t> 5K x 5K @ 50Hz ~= 10 Gb/s over 10Gig Ethernet.</a:t>
            </a:r>
            <a:br>
              <a:rPr lang="en-US" dirty="0" smtClean="0"/>
            </a:br>
            <a:r>
              <a:rPr lang="en-US" dirty="0" smtClean="0"/>
              <a:t> Non-blocking callbacks. AD </a:t>
            </a:r>
            <a:r>
              <a:rPr lang="en-US" dirty="0" err="1" smtClean="0"/>
              <a:t>ImageMode</a:t>
            </a:r>
            <a:r>
              <a:rPr lang="en-US" dirty="0" smtClean="0"/>
              <a:t>: Multiple. NumImages:10000</a:t>
            </a:r>
            <a:endParaRPr lang="en-US" dirty="0"/>
          </a:p>
        </p:txBody>
      </p:sp>
      <p:pic>
        <p:nvPicPr>
          <p:cNvPr id="20" name="Picture 19"/>
          <p:cNvPicPr>
            <a:picLocks noChangeAspect="1"/>
          </p:cNvPicPr>
          <p:nvPr/>
        </p:nvPicPr>
        <p:blipFill>
          <a:blip r:embed="rId5"/>
          <a:stretch>
            <a:fillRect/>
          </a:stretch>
        </p:blipFill>
        <p:spPr>
          <a:xfrm>
            <a:off x="250490" y="4624654"/>
            <a:ext cx="5186173" cy="1857479"/>
          </a:xfrm>
          <a:prstGeom prst="rect">
            <a:avLst/>
          </a:prstGeom>
        </p:spPr>
      </p:pic>
      <p:sp>
        <p:nvSpPr>
          <p:cNvPr id="21" name="TextBox 20"/>
          <p:cNvSpPr txBox="1"/>
          <p:nvPr/>
        </p:nvSpPr>
        <p:spPr>
          <a:xfrm>
            <a:off x="188121" y="4232654"/>
            <a:ext cx="4611621" cy="369332"/>
          </a:xfrm>
          <a:prstGeom prst="rect">
            <a:avLst/>
          </a:prstGeom>
          <a:noFill/>
        </p:spPr>
        <p:txBody>
          <a:bodyPr wrap="none" rtlCol="0">
            <a:spAutoFit/>
          </a:bodyPr>
          <a:lstStyle/>
          <a:p>
            <a:r>
              <a:rPr lang="en-US" dirty="0" smtClean="0"/>
              <a:t>Transfer bandwidth:  EPICS V4 &amp; practical limit: </a:t>
            </a:r>
            <a:endParaRPr lang="en-US" dirty="0"/>
          </a:p>
        </p:txBody>
      </p:sp>
      <p:sp>
        <p:nvSpPr>
          <p:cNvPr id="22" name="TextBox 21"/>
          <p:cNvSpPr txBox="1"/>
          <p:nvPr/>
        </p:nvSpPr>
        <p:spPr>
          <a:xfrm>
            <a:off x="2815370" y="6550223"/>
            <a:ext cx="6323178" cy="307777"/>
          </a:xfrm>
          <a:prstGeom prst="rect">
            <a:avLst/>
          </a:prstGeom>
          <a:noFill/>
        </p:spPr>
        <p:txBody>
          <a:bodyPr wrap="none" rtlCol="0">
            <a:spAutoFit/>
          </a:bodyPr>
          <a:lstStyle/>
          <a:p>
            <a:pPr algn="r"/>
            <a:r>
              <a:rPr lang="en-US" sz="1400" dirty="0"/>
              <a:t>Bruno Martins, BNL (following work by James Rowland and Dave </a:t>
            </a:r>
            <a:r>
              <a:rPr lang="en-US" sz="1400" dirty="0" err="1"/>
              <a:t>Hickin</a:t>
            </a:r>
            <a:r>
              <a:rPr lang="en-US" sz="1400" dirty="0"/>
              <a:t> at Diamond</a:t>
            </a:r>
            <a:r>
              <a:rPr lang="en-US" sz="1400" dirty="0" smtClean="0"/>
              <a:t>)</a:t>
            </a:r>
            <a:endParaRPr lang="en-US" sz="1400" dirty="0"/>
          </a:p>
        </p:txBody>
      </p:sp>
      <p:sp>
        <p:nvSpPr>
          <p:cNvPr id="23" name="Text Placeholder 6"/>
          <p:cNvSpPr txBox="1">
            <a:spLocks/>
          </p:cNvSpPr>
          <p:nvPr/>
        </p:nvSpPr>
        <p:spPr>
          <a:xfrm>
            <a:off x="1659467" y="292100"/>
            <a:ext cx="6282266" cy="290769"/>
          </a:xfrm>
          <a:prstGeom prst="rect">
            <a:avLst/>
          </a:prstGeom>
        </p:spPr>
        <p:txBody>
          <a:bodyPr vert="horz" lIns="91440" tIns="45720" rIns="91440" bIns="45720" rtlCol="0">
            <a:noAutofit/>
          </a:bodyPr>
          <a:lstStyle>
            <a:lvl1pPr marL="0" indent="0" algn="ctr" defTabSz="457200" rtl="0" eaLnBrk="1" latinLnBrk="0" hangingPunct="1">
              <a:spcBef>
                <a:spcPct val="20000"/>
              </a:spcBef>
              <a:buFontTx/>
              <a:buNone/>
              <a:defRPr sz="1600" kern="1200" baseline="0">
                <a:solidFill>
                  <a:schemeClr val="bg1">
                    <a:lumMod val="65000"/>
                  </a:schemeClr>
                </a:solidFill>
                <a:latin typeface="+mn-lt"/>
                <a:ea typeface="+mn-ea"/>
                <a:cs typeface="+mn-cs"/>
              </a:defRPr>
            </a:lvl1pPr>
            <a:lvl2pPr marL="457200" indent="0" algn="ctr" defTabSz="457200" rtl="0" eaLnBrk="1" latinLnBrk="0" hangingPunct="1">
              <a:spcBef>
                <a:spcPct val="20000"/>
              </a:spcBef>
              <a:buFontTx/>
              <a:buNone/>
              <a:defRPr sz="2800" kern="1200">
                <a:solidFill>
                  <a:schemeClr val="tx1"/>
                </a:solidFill>
                <a:latin typeface="+mn-lt"/>
                <a:ea typeface="+mn-ea"/>
                <a:cs typeface="+mn-cs"/>
              </a:defRPr>
            </a:lvl2pPr>
            <a:lvl3pPr marL="914400" indent="0" algn="ctr" defTabSz="457200" rtl="0" eaLnBrk="1" latinLnBrk="0" hangingPunct="1">
              <a:spcBef>
                <a:spcPct val="20000"/>
              </a:spcBef>
              <a:buFontTx/>
              <a:buNone/>
              <a:defRPr sz="2400" kern="1200">
                <a:solidFill>
                  <a:schemeClr val="tx1"/>
                </a:solidFill>
                <a:latin typeface="+mn-lt"/>
                <a:ea typeface="+mn-ea"/>
                <a:cs typeface="+mn-cs"/>
              </a:defRPr>
            </a:lvl3pPr>
            <a:lvl4pPr marL="1371600" indent="0" algn="ctr" defTabSz="457200" rtl="0" eaLnBrk="1" latinLnBrk="0" hangingPunct="1">
              <a:spcBef>
                <a:spcPct val="20000"/>
              </a:spcBef>
              <a:buFontTx/>
              <a:buNone/>
              <a:defRPr sz="2000" kern="1200">
                <a:solidFill>
                  <a:schemeClr val="tx1"/>
                </a:solidFill>
                <a:latin typeface="+mn-lt"/>
                <a:ea typeface="+mn-ea"/>
                <a:cs typeface="+mn-cs"/>
              </a:defRPr>
            </a:lvl4pPr>
            <a:lvl5pPr marL="1828800" indent="0" algn="ctr" defTabSz="457200" rtl="0" eaLnBrk="1" latinLnBrk="0" hangingPunct="1">
              <a:spcBef>
                <a:spcPct val="20000"/>
              </a:spcBef>
              <a:buFontTx/>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NSLS-II Deployment (1) – beamline image data transport and </a:t>
            </a:r>
            <a:r>
              <a:rPr lang="en-US" dirty="0" err="1" smtClean="0"/>
              <a:t>fanout</a:t>
            </a:r>
            <a:endParaRPr lang="en-US" dirty="0"/>
          </a:p>
        </p:txBody>
      </p:sp>
    </p:spTree>
    <p:extLst>
      <p:ext uri="{BB962C8B-B14F-4D97-AF65-F5344CB8AC3E}">
        <p14:creationId xmlns:p14="http://schemas.microsoft.com/office/powerpoint/2010/main" val="80601134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24691" y="665986"/>
            <a:ext cx="6553691" cy="4941553"/>
          </a:xfrm>
          <a:prstGeom prst="rect">
            <a:avLst/>
          </a:prstGeom>
        </p:spPr>
      </p:pic>
      <p:pic>
        <p:nvPicPr>
          <p:cNvPr id="4" name="Picture 3"/>
          <p:cNvPicPr>
            <a:picLocks noChangeAspect="1"/>
          </p:cNvPicPr>
          <p:nvPr/>
        </p:nvPicPr>
        <p:blipFill>
          <a:blip r:embed="rId4"/>
          <a:stretch>
            <a:fillRect/>
          </a:stretch>
        </p:blipFill>
        <p:spPr>
          <a:xfrm>
            <a:off x="3537216" y="2325231"/>
            <a:ext cx="5404026" cy="4337384"/>
          </a:xfrm>
          <a:prstGeom prst="rect">
            <a:avLst/>
          </a:prstGeom>
        </p:spPr>
      </p:pic>
      <p:sp>
        <p:nvSpPr>
          <p:cNvPr id="6" name="TextBox 5"/>
          <p:cNvSpPr txBox="1"/>
          <p:nvPr/>
        </p:nvSpPr>
        <p:spPr>
          <a:xfrm>
            <a:off x="6828868" y="1137481"/>
            <a:ext cx="2315132" cy="923330"/>
          </a:xfrm>
          <a:prstGeom prst="rect">
            <a:avLst/>
          </a:prstGeom>
          <a:noFill/>
        </p:spPr>
        <p:txBody>
          <a:bodyPr wrap="none" rtlCol="0">
            <a:spAutoFit/>
          </a:bodyPr>
          <a:lstStyle/>
          <a:p>
            <a:r>
              <a:rPr lang="en-US" dirty="0" smtClean="0"/>
              <a:t>The V4 PV </a:t>
            </a:r>
            <a:br>
              <a:rPr lang="en-US" dirty="0" smtClean="0"/>
            </a:br>
            <a:r>
              <a:rPr lang="en-US" dirty="0" smtClean="0"/>
              <a:t>“Eiger1M:pva1:Image” </a:t>
            </a:r>
            <a:br>
              <a:rPr lang="en-US" dirty="0" smtClean="0"/>
            </a:br>
            <a:r>
              <a:rPr lang="en-US" dirty="0" smtClean="0"/>
              <a:t>of type </a:t>
            </a:r>
            <a:r>
              <a:rPr lang="en-US" dirty="0" err="1" smtClean="0"/>
              <a:t>NTNDArray</a:t>
            </a:r>
            <a:endParaRPr lang="en-US" dirty="0" smtClean="0"/>
          </a:p>
        </p:txBody>
      </p:sp>
      <p:sp>
        <p:nvSpPr>
          <p:cNvPr id="9" name="Left Arrow 8"/>
          <p:cNvSpPr/>
          <p:nvPr/>
        </p:nvSpPr>
        <p:spPr>
          <a:xfrm rot="1003282">
            <a:off x="5680077" y="1056576"/>
            <a:ext cx="1211380" cy="161808"/>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Left Arrow 9"/>
          <p:cNvSpPr/>
          <p:nvPr/>
        </p:nvSpPr>
        <p:spPr>
          <a:xfrm rot="19299501">
            <a:off x="5758187" y="1621896"/>
            <a:ext cx="1211380" cy="161808"/>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146780" y="5866598"/>
            <a:ext cx="7044542" cy="923330"/>
          </a:xfrm>
          <a:prstGeom prst="rect">
            <a:avLst/>
          </a:prstGeom>
          <a:solidFill>
            <a:schemeClr val="bg1"/>
          </a:solidFill>
          <a:ln>
            <a:solidFill>
              <a:schemeClr val="tx1"/>
            </a:solidFill>
          </a:ln>
        </p:spPr>
        <p:txBody>
          <a:bodyPr wrap="square" rtlCol="0">
            <a:spAutoFit/>
          </a:bodyPr>
          <a:lstStyle/>
          <a:p>
            <a:r>
              <a:rPr lang="en-US" i="1" dirty="0" smtClean="0"/>
              <a:t>Figures: NSLS-II CS-Studio screenshots showing an EPICS V4 PV of the type for </a:t>
            </a:r>
            <a:r>
              <a:rPr lang="en-US" i="1" dirty="0" err="1" smtClean="0"/>
              <a:t>areaDetector</a:t>
            </a:r>
            <a:r>
              <a:rPr lang="en-US" i="1" dirty="0" smtClean="0"/>
              <a:t> images (</a:t>
            </a:r>
            <a:r>
              <a:rPr lang="en-US" i="1" dirty="0" err="1" smtClean="0"/>
              <a:t>NTNDArray</a:t>
            </a:r>
            <a:r>
              <a:rPr lang="en-US" i="1" dirty="0" smtClean="0"/>
              <a:t>) displayed using a CS-Studio “formula.”</a:t>
            </a:r>
            <a:endParaRPr lang="en-US" i="1" dirty="0"/>
          </a:p>
        </p:txBody>
      </p:sp>
      <p:sp>
        <p:nvSpPr>
          <p:cNvPr id="12" name="Text Placeholder 6"/>
          <p:cNvSpPr txBox="1">
            <a:spLocks/>
          </p:cNvSpPr>
          <p:nvPr/>
        </p:nvSpPr>
        <p:spPr>
          <a:xfrm>
            <a:off x="1761067" y="292100"/>
            <a:ext cx="6316133" cy="395288"/>
          </a:xfrm>
          <a:prstGeom prst="rect">
            <a:avLst/>
          </a:prstGeom>
        </p:spPr>
        <p:txBody>
          <a:bodyPr vert="horz" lIns="91440" tIns="45720" rIns="91440" bIns="45720" rtlCol="0">
            <a:noAutofit/>
          </a:bodyPr>
          <a:lstStyle>
            <a:lvl1pPr marL="0" indent="0" algn="ctr" defTabSz="457200" rtl="0" eaLnBrk="1" latinLnBrk="0" hangingPunct="1">
              <a:spcBef>
                <a:spcPct val="20000"/>
              </a:spcBef>
              <a:buFontTx/>
              <a:buNone/>
              <a:defRPr sz="1800" kern="1200" baseline="0">
                <a:solidFill>
                  <a:schemeClr val="bg1">
                    <a:lumMod val="65000"/>
                  </a:schemeClr>
                </a:solidFill>
                <a:latin typeface="+mn-lt"/>
                <a:ea typeface="+mn-ea"/>
                <a:cs typeface="+mn-cs"/>
              </a:defRPr>
            </a:lvl1pPr>
            <a:lvl2pPr marL="457200" indent="0" algn="ctr" defTabSz="457200" rtl="0" eaLnBrk="1" latinLnBrk="0" hangingPunct="1">
              <a:spcBef>
                <a:spcPct val="20000"/>
              </a:spcBef>
              <a:buFontTx/>
              <a:buNone/>
              <a:defRPr sz="2800" kern="1200">
                <a:solidFill>
                  <a:schemeClr val="tx1"/>
                </a:solidFill>
                <a:latin typeface="+mn-lt"/>
                <a:ea typeface="+mn-ea"/>
                <a:cs typeface="+mn-cs"/>
              </a:defRPr>
            </a:lvl2pPr>
            <a:lvl3pPr marL="914400" indent="0" algn="ctr" defTabSz="457200" rtl="0" eaLnBrk="1" latinLnBrk="0" hangingPunct="1">
              <a:spcBef>
                <a:spcPct val="20000"/>
              </a:spcBef>
              <a:buFontTx/>
              <a:buNone/>
              <a:defRPr sz="2400" kern="1200">
                <a:solidFill>
                  <a:schemeClr val="tx1"/>
                </a:solidFill>
                <a:latin typeface="+mn-lt"/>
                <a:ea typeface="+mn-ea"/>
                <a:cs typeface="+mn-cs"/>
              </a:defRPr>
            </a:lvl3pPr>
            <a:lvl4pPr marL="1371600" indent="0" algn="ctr" defTabSz="457200" rtl="0" eaLnBrk="1" latinLnBrk="0" hangingPunct="1">
              <a:spcBef>
                <a:spcPct val="20000"/>
              </a:spcBef>
              <a:buFontTx/>
              <a:buNone/>
              <a:defRPr sz="2000" kern="1200">
                <a:solidFill>
                  <a:schemeClr val="tx1"/>
                </a:solidFill>
                <a:latin typeface="+mn-lt"/>
                <a:ea typeface="+mn-ea"/>
                <a:cs typeface="+mn-cs"/>
              </a:defRPr>
            </a:lvl4pPr>
            <a:lvl5pPr marL="1828800" indent="0" algn="ctr" defTabSz="457200" rtl="0" eaLnBrk="1" latinLnBrk="0" hangingPunct="1">
              <a:spcBef>
                <a:spcPct val="20000"/>
              </a:spcBef>
              <a:buFontTx/>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smtClean="0"/>
              <a:t>NSLS-II Deployment (1) – beamline image data transport and </a:t>
            </a:r>
            <a:r>
              <a:rPr lang="en-US" sz="1600" dirty="0" err="1" smtClean="0"/>
              <a:t>fanout</a:t>
            </a:r>
            <a:endParaRPr lang="en-US" sz="1600" dirty="0"/>
          </a:p>
        </p:txBody>
      </p:sp>
    </p:spTree>
    <p:extLst>
      <p:ext uri="{BB962C8B-B14F-4D97-AF65-F5344CB8AC3E}">
        <p14:creationId xmlns:p14="http://schemas.microsoft.com/office/powerpoint/2010/main" val="131263311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An EPICS V4 </a:t>
            </a:r>
            <a:r>
              <a:rPr lang="en-US" sz="3200" dirty="0" smtClean="0"/>
              <a:t>server might mediate </a:t>
            </a:r>
            <a:r>
              <a:rPr lang="en-US" sz="3200" dirty="0" smtClean="0"/>
              <a:t>all experiment data</a:t>
            </a:r>
            <a:endParaRPr lang="en-US" sz="3200" dirty="0"/>
          </a:p>
        </p:txBody>
      </p:sp>
      <p:pic>
        <p:nvPicPr>
          <p:cNvPr id="4" name="Picture 3"/>
          <p:cNvPicPr>
            <a:picLocks noChangeAspect="1"/>
          </p:cNvPicPr>
          <p:nvPr/>
        </p:nvPicPr>
        <p:blipFill rotWithShape="1">
          <a:blip r:embed="rId3"/>
          <a:srcRect l="-246" r="246"/>
          <a:stretch/>
        </p:blipFill>
        <p:spPr>
          <a:xfrm>
            <a:off x="841248" y="1346060"/>
            <a:ext cx="7473462" cy="4632034"/>
          </a:xfrm>
          <a:prstGeom prst="rect">
            <a:avLst/>
          </a:prstGeom>
          <a:ln>
            <a:solidFill>
              <a:schemeClr val="tx1"/>
            </a:solidFill>
          </a:ln>
        </p:spPr>
      </p:pic>
      <p:sp>
        <p:nvSpPr>
          <p:cNvPr id="5" name="TextBox 4"/>
          <p:cNvSpPr txBox="1"/>
          <p:nvPr/>
        </p:nvSpPr>
        <p:spPr>
          <a:xfrm>
            <a:off x="872524" y="6059058"/>
            <a:ext cx="7554522" cy="646331"/>
          </a:xfrm>
          <a:prstGeom prst="rect">
            <a:avLst/>
          </a:prstGeom>
          <a:noFill/>
        </p:spPr>
        <p:txBody>
          <a:bodyPr wrap="none" rtlCol="0">
            <a:spAutoFit/>
          </a:bodyPr>
          <a:lstStyle/>
          <a:p>
            <a:r>
              <a:rPr lang="en-US" i="1" dirty="0" smtClean="0"/>
              <a:t>“</a:t>
            </a:r>
            <a:r>
              <a:rPr lang="en-US" i="1" dirty="0" err="1"/>
              <a:t>D</a:t>
            </a:r>
            <a:r>
              <a:rPr lang="en-US" i="1" dirty="0" err="1" smtClean="0"/>
              <a:t>ataBroker</a:t>
            </a:r>
            <a:r>
              <a:rPr lang="en-US" i="1" dirty="0" smtClean="0"/>
              <a:t>” </a:t>
            </a:r>
            <a:r>
              <a:rPr lang="en-US" i="1" dirty="0" smtClean="0"/>
              <a:t>plan, giving </a:t>
            </a:r>
            <a:r>
              <a:rPr lang="en-US" i="1" dirty="0" smtClean="0"/>
              <a:t>access to all data, from all </a:t>
            </a:r>
            <a:r>
              <a:rPr lang="en-US" i="1" dirty="0" smtClean="0"/>
              <a:t>experiment data sources,</a:t>
            </a:r>
            <a:br>
              <a:rPr lang="en-US" i="1" dirty="0" smtClean="0"/>
            </a:br>
            <a:r>
              <a:rPr lang="en-US" i="1" dirty="0" smtClean="0"/>
              <a:t> </a:t>
            </a:r>
            <a:r>
              <a:rPr lang="en-US" i="1" dirty="0" smtClean="0"/>
              <a:t>over </a:t>
            </a:r>
            <a:r>
              <a:rPr lang="en-US" i="1" dirty="0" err="1" smtClean="0"/>
              <a:t>pvAccess</a:t>
            </a:r>
            <a:r>
              <a:rPr lang="en-US" i="1" dirty="0" smtClean="0"/>
              <a:t> or HTTP.  </a:t>
            </a:r>
            <a:endParaRPr lang="en-US" i="1" dirty="0"/>
          </a:p>
        </p:txBody>
      </p:sp>
      <p:sp>
        <p:nvSpPr>
          <p:cNvPr id="6" name="Text Placeholder 6"/>
          <p:cNvSpPr>
            <a:spLocks noGrp="1"/>
          </p:cNvSpPr>
          <p:nvPr>
            <p:ph type="body" sz="quarter" idx="13"/>
          </p:nvPr>
        </p:nvSpPr>
        <p:spPr/>
        <p:txBody>
          <a:bodyPr/>
          <a:lstStyle/>
          <a:p>
            <a:r>
              <a:rPr lang="en-US" dirty="0" smtClean="0"/>
              <a:t>NSLS-II Deployment (2): Beamline data management</a:t>
            </a:r>
            <a:endParaRPr lang="en-US" dirty="0"/>
          </a:p>
        </p:txBody>
      </p:sp>
      <p:sp>
        <p:nvSpPr>
          <p:cNvPr id="7" name="TextBox 6"/>
          <p:cNvSpPr txBox="1"/>
          <p:nvPr/>
        </p:nvSpPr>
        <p:spPr>
          <a:xfrm>
            <a:off x="5081027" y="6550223"/>
            <a:ext cx="4057521" cy="307777"/>
          </a:xfrm>
          <a:prstGeom prst="rect">
            <a:avLst/>
          </a:prstGeom>
          <a:noFill/>
        </p:spPr>
        <p:txBody>
          <a:bodyPr wrap="none" rtlCol="0">
            <a:spAutoFit/>
          </a:bodyPr>
          <a:lstStyle/>
          <a:p>
            <a:pPr algn="r"/>
            <a:r>
              <a:rPr lang="en-US" sz="1400" dirty="0" err="1" smtClean="0"/>
              <a:t>Arman</a:t>
            </a:r>
            <a:r>
              <a:rPr lang="en-US" sz="1400" dirty="0" smtClean="0"/>
              <a:t> </a:t>
            </a:r>
            <a:r>
              <a:rPr lang="en-US" sz="1400" dirty="0" err="1" smtClean="0"/>
              <a:t>Arkilic</a:t>
            </a:r>
            <a:r>
              <a:rPr lang="en-US" sz="1400" dirty="0" smtClean="0"/>
              <a:t> BNL, Michael </a:t>
            </a:r>
            <a:r>
              <a:rPr lang="en-US" sz="1400" dirty="0" err="1" smtClean="0"/>
              <a:t>Davidsaver</a:t>
            </a:r>
            <a:r>
              <a:rPr lang="en-US" sz="1400" dirty="0"/>
              <a:t> </a:t>
            </a:r>
            <a:r>
              <a:rPr lang="en-US" sz="1400" dirty="0" smtClean="0"/>
              <a:t>then at, BNL</a:t>
            </a:r>
            <a:endParaRPr lang="en-US" sz="1400" dirty="0"/>
          </a:p>
        </p:txBody>
      </p:sp>
    </p:spTree>
    <p:extLst>
      <p:ext uri="{BB962C8B-B14F-4D97-AF65-F5344CB8AC3E}">
        <p14:creationId xmlns:p14="http://schemas.microsoft.com/office/powerpoint/2010/main" val="198229075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EPICS Version 4 Working Group</a:t>
            </a:r>
            <a:endParaRPr lang="en-US" dirty="0"/>
          </a:p>
        </p:txBody>
      </p:sp>
      <p:sp>
        <p:nvSpPr>
          <p:cNvPr id="4" name="Text Placeholder 3"/>
          <p:cNvSpPr>
            <a:spLocks noGrp="1"/>
          </p:cNvSpPr>
          <p:nvPr>
            <p:ph type="body" sz="quarter" idx="13"/>
          </p:nvPr>
        </p:nvSpPr>
        <p:spPr/>
        <p:txBody>
          <a:bodyPr>
            <a:normAutofit/>
          </a:bodyPr>
          <a:lstStyle/>
          <a:p>
            <a:r>
              <a:rPr lang="en-US" sz="1400" dirty="0" smtClean="0"/>
              <a:t>Introduction</a:t>
            </a:r>
            <a:endParaRPr lang="en-US" sz="1400" dirty="0"/>
          </a:p>
        </p:txBody>
      </p:sp>
      <p:sp>
        <p:nvSpPr>
          <p:cNvPr id="13" name="TextBox 12"/>
          <p:cNvSpPr txBox="1"/>
          <p:nvPr/>
        </p:nvSpPr>
        <p:spPr>
          <a:xfrm>
            <a:off x="457200" y="5676218"/>
            <a:ext cx="8263801" cy="646331"/>
          </a:xfrm>
          <a:prstGeom prst="rect">
            <a:avLst/>
          </a:prstGeom>
          <a:noFill/>
        </p:spPr>
        <p:txBody>
          <a:bodyPr wrap="none" rtlCol="0">
            <a:spAutoFit/>
          </a:bodyPr>
          <a:lstStyle/>
          <a:p>
            <a:r>
              <a:rPr lang="en-US" dirty="0" err="1" smtClean="0"/>
              <a:t>GitHub</a:t>
            </a:r>
            <a:r>
              <a:rPr lang="en-US" dirty="0" smtClean="0"/>
              <a:t> (source </a:t>
            </a:r>
            <a:r>
              <a:rPr lang="en-US" dirty="0"/>
              <a:t>code </a:t>
            </a:r>
            <a:r>
              <a:rPr lang="en-US" dirty="0" smtClean="0"/>
              <a:t>management) </a:t>
            </a:r>
            <a:r>
              <a:rPr lang="en-US" dirty="0">
                <a:hlinkClick r:id="rId3"/>
              </a:rPr>
              <a:t>https://</a:t>
            </a:r>
            <a:r>
              <a:rPr lang="en-US" dirty="0" err="1">
                <a:hlinkClick r:id="rId3"/>
              </a:rPr>
              <a:t>github.com</a:t>
            </a:r>
            <a:r>
              <a:rPr lang="en-US" dirty="0">
                <a:hlinkClick r:id="rId3"/>
              </a:rPr>
              <a:t>/epics-base/</a:t>
            </a:r>
            <a:endParaRPr lang="en-US" dirty="0"/>
          </a:p>
          <a:p>
            <a:r>
              <a:rPr lang="en-US" dirty="0" err="1" smtClean="0"/>
              <a:t>Sourceforge</a:t>
            </a:r>
            <a:r>
              <a:rPr lang="en-US" dirty="0" smtClean="0"/>
              <a:t> (documentation, admin, downloads)  </a:t>
            </a:r>
            <a:r>
              <a:rPr lang="en-US" dirty="0" smtClean="0">
                <a:hlinkClick r:id="rId4"/>
              </a:rPr>
              <a:t>http://epics-pvdata.sourceforge.net</a:t>
            </a:r>
          </a:p>
        </p:txBody>
      </p:sp>
      <p:pic>
        <p:nvPicPr>
          <p:cNvPr id="3" name="Picture 2"/>
          <p:cNvPicPr>
            <a:picLocks noChangeAspect="1"/>
          </p:cNvPicPr>
          <p:nvPr/>
        </p:nvPicPr>
        <p:blipFill>
          <a:blip r:embed="rId5">
            <a:biLevel thresh="50000"/>
            <a:extLst>
              <a:ext uri="{BEBA8EAE-BF5A-486C-A8C5-ECC9F3942E4B}">
                <a14:imgProps xmlns:a14="http://schemas.microsoft.com/office/drawing/2010/main">
                  <a14:imgLayer r:embed="rId6">
                    <a14:imgEffect>
                      <a14:sharpenSoften amount="100000"/>
                    </a14:imgEffect>
                  </a14:imgLayer>
                </a14:imgProps>
              </a:ext>
            </a:extLst>
          </a:blip>
          <a:stretch>
            <a:fillRect/>
          </a:stretch>
        </p:blipFill>
        <p:spPr>
          <a:xfrm>
            <a:off x="134352" y="1604343"/>
            <a:ext cx="2745901" cy="3482606"/>
          </a:xfrm>
          <a:prstGeom prst="rect">
            <a:avLst/>
          </a:prstGeom>
        </p:spPr>
      </p:pic>
      <p:pic>
        <p:nvPicPr>
          <p:cNvPr id="5" name="Picture 4"/>
          <p:cNvPicPr>
            <a:picLocks noChangeAspect="1"/>
          </p:cNvPicPr>
          <p:nvPr/>
        </p:nvPicPr>
        <p:blipFill>
          <a:blip r:embed="rId7">
            <a:biLevel thresh="50000"/>
            <a:extLst>
              <a:ext uri="{BEBA8EAE-BF5A-486C-A8C5-ECC9F3942E4B}">
                <a14:imgProps xmlns:a14="http://schemas.microsoft.com/office/drawing/2010/main">
                  <a14:imgLayer r:embed="rId8">
                    <a14:imgEffect>
                      <a14:sharpenSoften amount="100000"/>
                    </a14:imgEffect>
                  </a14:imgLayer>
                </a14:imgProps>
              </a:ext>
            </a:extLst>
          </a:blip>
          <a:stretch>
            <a:fillRect/>
          </a:stretch>
        </p:blipFill>
        <p:spPr>
          <a:xfrm>
            <a:off x="3001543" y="1550871"/>
            <a:ext cx="2941645" cy="3840079"/>
          </a:xfrm>
          <a:prstGeom prst="rect">
            <a:avLst/>
          </a:prstGeom>
        </p:spPr>
      </p:pic>
      <p:pic>
        <p:nvPicPr>
          <p:cNvPr id="9" name="Picture 8"/>
          <p:cNvPicPr>
            <a:picLocks noChangeAspect="1"/>
          </p:cNvPicPr>
          <p:nvPr/>
        </p:nvPicPr>
        <p:blipFill>
          <a:blip r:embed="rId9">
            <a:biLevel thresh="50000"/>
            <a:extLst>
              <a:ext uri="{BEBA8EAE-BF5A-486C-A8C5-ECC9F3942E4B}">
                <a14:imgProps xmlns:a14="http://schemas.microsoft.com/office/drawing/2010/main">
                  <a14:imgLayer r:embed="rId10">
                    <a14:imgEffect>
                      <a14:sharpenSoften amount="100000"/>
                    </a14:imgEffect>
                  </a14:imgLayer>
                </a14:imgProps>
              </a:ext>
            </a:extLst>
          </a:blip>
          <a:stretch>
            <a:fillRect/>
          </a:stretch>
        </p:blipFill>
        <p:spPr>
          <a:xfrm>
            <a:off x="6036764" y="1550871"/>
            <a:ext cx="2971465" cy="3495841"/>
          </a:xfrm>
          <a:prstGeom prst="rect">
            <a:avLst/>
          </a:prstGeom>
        </p:spPr>
      </p:pic>
    </p:spTree>
    <p:extLst>
      <p:ext uri="{BB962C8B-B14F-4D97-AF65-F5344CB8AC3E}">
        <p14:creationId xmlns:p14="http://schemas.microsoft.com/office/powerpoint/2010/main" val="253121120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8716"/>
            <a:ext cx="8229600" cy="543036"/>
          </a:xfrm>
        </p:spPr>
        <p:txBody>
          <a:bodyPr>
            <a:normAutofit fontScale="90000"/>
          </a:bodyPr>
          <a:lstStyle/>
          <a:p>
            <a:r>
              <a:rPr lang="en-US" dirty="0" smtClean="0"/>
              <a:t>EPICS V4 Normative Type (</a:t>
            </a:r>
            <a:r>
              <a:rPr lang="en-US" dirty="0" err="1" smtClean="0"/>
              <a:t>NTTable</a:t>
            </a:r>
            <a:r>
              <a:rPr lang="en-US" dirty="0" smtClean="0"/>
              <a:t>) Examples from NSLS-II </a:t>
            </a:r>
            <a:r>
              <a:rPr lang="en-US" dirty="0" err="1" smtClean="0"/>
              <a:t>metaDataStore</a:t>
            </a:r>
            <a:endParaRPr lang="en-US" dirty="0"/>
          </a:p>
        </p:txBody>
      </p:sp>
      <p:pic>
        <p:nvPicPr>
          <p:cNvPr id="12" name="Picture 11"/>
          <p:cNvPicPr>
            <a:picLocks noChangeAspect="1"/>
          </p:cNvPicPr>
          <p:nvPr/>
        </p:nvPicPr>
        <p:blipFill rotWithShape="1">
          <a:blip r:embed="rId3">
            <a:extLst>
              <a:ext uri="{BEBA8EAE-BF5A-486C-A8C5-ECC9F3942E4B}">
                <a14:imgProps xmlns:a14="http://schemas.microsoft.com/office/drawing/2010/main">
                  <a14:imgLayer r:embed="rId4">
                    <a14:imgEffect>
                      <a14:sharpenSoften amount="100000"/>
                    </a14:imgEffect>
                    <a14:imgEffect>
                      <a14:brightnessContrast bright="33000" contrast="35000"/>
                    </a14:imgEffect>
                  </a14:imgLayer>
                </a14:imgProps>
              </a:ext>
            </a:extLst>
          </a:blip>
          <a:srcRect t="3" b="42664"/>
          <a:stretch/>
        </p:blipFill>
        <p:spPr>
          <a:xfrm>
            <a:off x="212969" y="2035327"/>
            <a:ext cx="4275922" cy="3931920"/>
          </a:xfrm>
          <a:prstGeom prst="rect">
            <a:avLst/>
          </a:prstGeom>
        </p:spPr>
      </p:pic>
      <p:sp>
        <p:nvSpPr>
          <p:cNvPr id="13" name="TextBox 12"/>
          <p:cNvSpPr txBox="1"/>
          <p:nvPr/>
        </p:nvSpPr>
        <p:spPr>
          <a:xfrm>
            <a:off x="425938" y="1684588"/>
            <a:ext cx="3846876" cy="369332"/>
          </a:xfrm>
          <a:prstGeom prst="rect">
            <a:avLst/>
          </a:prstGeom>
          <a:noFill/>
        </p:spPr>
        <p:txBody>
          <a:bodyPr wrap="none" rtlCol="0">
            <a:spAutoFit/>
          </a:bodyPr>
          <a:lstStyle/>
          <a:p>
            <a:r>
              <a:rPr lang="en-US" dirty="0" smtClean="0"/>
              <a:t>NSLS-II beamline “run-start” metadata</a:t>
            </a:r>
            <a:endParaRPr lang="en-US" dirty="0"/>
          </a:p>
        </p:txBody>
      </p:sp>
      <p:sp>
        <p:nvSpPr>
          <p:cNvPr id="14" name="TextBox 13"/>
          <p:cNvSpPr txBox="1"/>
          <p:nvPr/>
        </p:nvSpPr>
        <p:spPr>
          <a:xfrm>
            <a:off x="4945186" y="2753884"/>
            <a:ext cx="3751384" cy="369332"/>
          </a:xfrm>
          <a:prstGeom prst="rect">
            <a:avLst/>
          </a:prstGeom>
          <a:noFill/>
        </p:spPr>
        <p:txBody>
          <a:bodyPr wrap="square" rtlCol="0">
            <a:spAutoFit/>
          </a:bodyPr>
          <a:lstStyle/>
          <a:p>
            <a:r>
              <a:rPr lang="en-US" dirty="0" smtClean="0"/>
              <a:t>NSLS</a:t>
            </a:r>
            <a:r>
              <a:rPr lang="en-US" dirty="0"/>
              <a:t>-II beamline “run-</a:t>
            </a:r>
            <a:r>
              <a:rPr lang="en-US" dirty="0" smtClean="0"/>
              <a:t>stop” metadata</a:t>
            </a:r>
            <a:endParaRPr lang="en-US" dirty="0"/>
          </a:p>
        </p:txBody>
      </p:sp>
      <p:pic>
        <p:nvPicPr>
          <p:cNvPr id="15" name="Picture 14"/>
          <p:cNvPicPr>
            <a:picLocks noChangeAspect="1"/>
          </p:cNvPicPr>
          <p:nvPr/>
        </p:nvPicPr>
        <p:blipFill rotWithShape="1">
          <a:blip r:embed="rId5"/>
          <a:srcRect t="4004" b="73332"/>
          <a:stretch/>
        </p:blipFill>
        <p:spPr>
          <a:xfrm>
            <a:off x="2718777" y="3123216"/>
            <a:ext cx="6315026" cy="1554480"/>
          </a:xfrm>
          <a:prstGeom prst="rect">
            <a:avLst/>
          </a:prstGeom>
          <a:ln>
            <a:solidFill>
              <a:schemeClr val="bg1"/>
            </a:solidFill>
          </a:ln>
        </p:spPr>
      </p:pic>
      <p:sp>
        <p:nvSpPr>
          <p:cNvPr id="16" name="TextBox 15"/>
          <p:cNvSpPr txBox="1"/>
          <p:nvPr/>
        </p:nvSpPr>
        <p:spPr>
          <a:xfrm>
            <a:off x="783494" y="6017627"/>
            <a:ext cx="7834922" cy="523220"/>
          </a:xfrm>
          <a:prstGeom prst="rect">
            <a:avLst/>
          </a:prstGeom>
          <a:noFill/>
        </p:spPr>
        <p:txBody>
          <a:bodyPr wrap="square" rtlCol="0">
            <a:spAutoFit/>
          </a:bodyPr>
          <a:lstStyle/>
          <a:p>
            <a:pPr algn="ctr"/>
            <a:r>
              <a:rPr lang="en-US" sz="1400" i="1" dirty="0" smtClean="0"/>
              <a:t>Figure: Beamline experiment meta-data expressed </a:t>
            </a:r>
            <a:r>
              <a:rPr lang="en-US" sz="1400" i="1" dirty="0"/>
              <a:t>in EPICS V4 Normative Type </a:t>
            </a:r>
            <a:r>
              <a:rPr lang="en-US" sz="1400" i="1" dirty="0" err="1"/>
              <a:t>NTTable</a:t>
            </a:r>
            <a:r>
              <a:rPr lang="en-US" sz="1400" i="1" dirty="0" smtClean="0"/>
              <a:t>, as </a:t>
            </a:r>
            <a:r>
              <a:rPr lang="en-US" sz="1400" i="1" dirty="0"/>
              <a:t>returned by </a:t>
            </a:r>
            <a:r>
              <a:rPr lang="en-US" sz="1400" i="1" dirty="0" smtClean="0"/>
              <a:t>EPICS V4 service </a:t>
            </a:r>
            <a:r>
              <a:rPr lang="en-US" sz="1400" i="1" dirty="0" err="1" smtClean="0"/>
              <a:t>dataBroker</a:t>
            </a:r>
            <a:r>
              <a:rPr lang="en-US" sz="1400" i="1" dirty="0" smtClean="0"/>
              <a:t> from data in </a:t>
            </a:r>
            <a:r>
              <a:rPr lang="en-US" sz="1400" i="1" dirty="0" err="1" smtClean="0"/>
              <a:t>metaDataStore</a:t>
            </a:r>
            <a:r>
              <a:rPr lang="en-US" sz="1400" dirty="0" smtClean="0"/>
              <a:t>.</a:t>
            </a:r>
            <a:endParaRPr lang="en-US" sz="1400" dirty="0"/>
          </a:p>
        </p:txBody>
      </p:sp>
      <p:sp>
        <p:nvSpPr>
          <p:cNvPr id="9" name="Text Placeholder 6"/>
          <p:cNvSpPr>
            <a:spLocks noGrp="1"/>
          </p:cNvSpPr>
          <p:nvPr>
            <p:ph type="body" sz="quarter" idx="13"/>
          </p:nvPr>
        </p:nvSpPr>
        <p:spPr/>
        <p:txBody>
          <a:bodyPr/>
          <a:lstStyle/>
          <a:p>
            <a:r>
              <a:rPr lang="en-US" dirty="0" smtClean="0"/>
              <a:t>NSLS-II Deployment (2): Beamline data management</a:t>
            </a:r>
            <a:endParaRPr lang="en-US" dirty="0"/>
          </a:p>
        </p:txBody>
      </p:sp>
      <p:sp>
        <p:nvSpPr>
          <p:cNvPr id="10" name="TextBox 9"/>
          <p:cNvSpPr txBox="1"/>
          <p:nvPr/>
        </p:nvSpPr>
        <p:spPr>
          <a:xfrm>
            <a:off x="5081027" y="6550223"/>
            <a:ext cx="4057521" cy="307777"/>
          </a:xfrm>
          <a:prstGeom prst="rect">
            <a:avLst/>
          </a:prstGeom>
          <a:noFill/>
        </p:spPr>
        <p:txBody>
          <a:bodyPr wrap="none" rtlCol="0">
            <a:spAutoFit/>
          </a:bodyPr>
          <a:lstStyle/>
          <a:p>
            <a:pPr algn="r"/>
            <a:r>
              <a:rPr lang="en-US" sz="1400" dirty="0" err="1" smtClean="0"/>
              <a:t>Arman</a:t>
            </a:r>
            <a:r>
              <a:rPr lang="en-US" sz="1400" dirty="0" smtClean="0"/>
              <a:t> </a:t>
            </a:r>
            <a:r>
              <a:rPr lang="en-US" sz="1400" dirty="0" err="1" smtClean="0"/>
              <a:t>Arkilic</a:t>
            </a:r>
            <a:r>
              <a:rPr lang="en-US" sz="1400" dirty="0" smtClean="0"/>
              <a:t> BNL, Michael </a:t>
            </a:r>
            <a:r>
              <a:rPr lang="en-US" sz="1400" dirty="0" err="1" smtClean="0"/>
              <a:t>Davidsaver</a:t>
            </a:r>
            <a:r>
              <a:rPr lang="en-US" sz="1400" dirty="0"/>
              <a:t> </a:t>
            </a:r>
            <a:r>
              <a:rPr lang="en-US" sz="1400" dirty="0" smtClean="0"/>
              <a:t>then at, BNL</a:t>
            </a:r>
            <a:endParaRPr lang="en-US" sz="1400" dirty="0"/>
          </a:p>
        </p:txBody>
      </p:sp>
    </p:spTree>
    <p:extLst>
      <p:ext uri="{BB962C8B-B14F-4D97-AF65-F5344CB8AC3E}">
        <p14:creationId xmlns:p14="http://schemas.microsoft.com/office/powerpoint/2010/main" val="207298312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4-09-16 at 3.29.1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753" y="1660735"/>
            <a:ext cx="7285033" cy="4911387"/>
          </a:xfrm>
          <a:prstGeom prst="rect">
            <a:avLst/>
          </a:prstGeom>
        </p:spPr>
      </p:pic>
      <p:sp>
        <p:nvSpPr>
          <p:cNvPr id="2" name="Title 1"/>
          <p:cNvSpPr>
            <a:spLocks noGrp="1"/>
          </p:cNvSpPr>
          <p:nvPr>
            <p:ph type="title"/>
          </p:nvPr>
        </p:nvSpPr>
        <p:spPr>
          <a:xfrm>
            <a:off x="457200" y="1049927"/>
            <a:ext cx="8229600" cy="543036"/>
          </a:xfrm>
        </p:spPr>
        <p:txBody>
          <a:bodyPr>
            <a:normAutofit fontScale="90000"/>
          </a:bodyPr>
          <a:lstStyle/>
          <a:p>
            <a:r>
              <a:rPr lang="en-US" dirty="0"/>
              <a:t>BNL and FRIB use EPICS V4 for PV configuration management</a:t>
            </a:r>
            <a:br>
              <a:rPr lang="en-US" dirty="0"/>
            </a:br>
            <a:endParaRPr lang="en-US" dirty="0"/>
          </a:p>
        </p:txBody>
      </p:sp>
      <p:sp>
        <p:nvSpPr>
          <p:cNvPr id="3" name="Content Placeholder 2"/>
          <p:cNvSpPr>
            <a:spLocks noGrp="1"/>
          </p:cNvSpPr>
          <p:nvPr>
            <p:ph idx="1"/>
          </p:nvPr>
        </p:nvSpPr>
        <p:spPr>
          <a:xfrm>
            <a:off x="3946146" y="3970597"/>
            <a:ext cx="4940746" cy="2106926"/>
          </a:xfrm>
          <a:solidFill>
            <a:schemeClr val="bg1">
              <a:lumMod val="95000"/>
            </a:schemeClr>
          </a:solidFill>
          <a:ln>
            <a:solidFill>
              <a:schemeClr val="tx1"/>
            </a:solidFill>
          </a:ln>
        </p:spPr>
        <p:txBody>
          <a:bodyPr>
            <a:normAutofit/>
          </a:bodyPr>
          <a:lstStyle/>
          <a:p>
            <a:pPr marL="0" indent="0">
              <a:buNone/>
            </a:pPr>
            <a:r>
              <a:rPr lang="en-US" sz="1800" dirty="0" smtClean="0"/>
              <a:t>The MASAR app (</a:t>
            </a:r>
            <a:r>
              <a:rPr lang="en-US" sz="1800" u="sng" dirty="0">
                <a:latin typeface="Arial" charset="0"/>
                <a:ea typeface="MS PGothic" charset="0"/>
              </a:rPr>
              <a:t>Ma</a:t>
            </a:r>
            <a:r>
              <a:rPr lang="en-US" sz="1800" dirty="0">
                <a:latin typeface="Arial" charset="0"/>
                <a:ea typeface="MS PGothic" charset="0"/>
              </a:rPr>
              <a:t>chine </a:t>
            </a:r>
            <a:r>
              <a:rPr lang="en-US" sz="1800" u="sng" dirty="0">
                <a:latin typeface="Arial" charset="0"/>
                <a:ea typeface="MS PGothic" charset="0"/>
              </a:rPr>
              <a:t>S</a:t>
            </a:r>
            <a:r>
              <a:rPr lang="en-US" sz="1800" dirty="0">
                <a:latin typeface="Arial" charset="0"/>
                <a:ea typeface="MS PGothic" charset="0"/>
              </a:rPr>
              <a:t>napshot, </a:t>
            </a:r>
            <a:r>
              <a:rPr lang="en-US" sz="1800" u="sng" dirty="0">
                <a:latin typeface="Arial" charset="0"/>
                <a:ea typeface="MS PGothic" charset="0"/>
              </a:rPr>
              <a:t>A</a:t>
            </a:r>
            <a:r>
              <a:rPr lang="en-US" sz="1800" dirty="0">
                <a:latin typeface="Arial" charset="0"/>
                <a:ea typeface="MS PGothic" charset="0"/>
              </a:rPr>
              <a:t>rchiving, and </a:t>
            </a:r>
            <a:r>
              <a:rPr lang="en-US" sz="1800" u="sng" dirty="0" smtClean="0">
                <a:latin typeface="Arial" charset="0"/>
                <a:ea typeface="MS PGothic" charset="0"/>
              </a:rPr>
              <a:t>R</a:t>
            </a:r>
            <a:r>
              <a:rPr lang="en-US" sz="1800" dirty="0" smtClean="0">
                <a:latin typeface="Arial" charset="0"/>
                <a:ea typeface="MS PGothic" charset="0"/>
              </a:rPr>
              <a:t>etrieval) </a:t>
            </a:r>
            <a:r>
              <a:rPr lang="en-US" sz="1800" dirty="0" smtClean="0"/>
              <a:t>allows a user to take snapshots of systems of CA PVs, save them in a database, view them, and restore them to IOCs</a:t>
            </a:r>
            <a:br>
              <a:rPr lang="en-US" sz="1800" dirty="0" smtClean="0"/>
            </a:br>
            <a:endParaRPr lang="en-US" sz="1800" dirty="0" smtClean="0"/>
          </a:p>
          <a:p>
            <a:pPr marL="0" indent="0">
              <a:buNone/>
            </a:pPr>
            <a:r>
              <a:rPr lang="en-US" sz="1800" dirty="0" smtClean="0">
                <a:solidFill>
                  <a:srgbClr val="FF0000"/>
                </a:solidFill>
              </a:rPr>
              <a:t>Whole machine configurations can be delivered to clients as a single set using EPICS V4</a:t>
            </a:r>
            <a:r>
              <a:rPr lang="en-US" sz="1800" dirty="0" smtClean="0"/>
              <a:t>.</a:t>
            </a:r>
            <a:endParaRPr lang="en-US" sz="1800" dirty="0"/>
          </a:p>
        </p:txBody>
      </p:sp>
      <p:sp>
        <p:nvSpPr>
          <p:cNvPr id="4" name="Text Placeholder 3"/>
          <p:cNvSpPr>
            <a:spLocks noGrp="1"/>
          </p:cNvSpPr>
          <p:nvPr>
            <p:ph type="body" sz="quarter" idx="13"/>
          </p:nvPr>
        </p:nvSpPr>
        <p:spPr>
          <a:xfrm>
            <a:off x="823732" y="139700"/>
            <a:ext cx="7253420" cy="395288"/>
          </a:xfrm>
        </p:spPr>
        <p:txBody>
          <a:bodyPr>
            <a:normAutofit/>
          </a:bodyPr>
          <a:lstStyle/>
          <a:p>
            <a:r>
              <a:rPr lang="en-US" dirty="0"/>
              <a:t>Deployments of EPICS Version 4: BNL’s CA PV Configurations save/restore </a:t>
            </a:r>
            <a:r>
              <a:rPr lang="en-US" dirty="0" smtClean="0"/>
              <a:t>system</a:t>
            </a:r>
            <a:endParaRPr lang="en-US" dirty="0">
              <a:latin typeface="Arial" charset="0"/>
              <a:ea typeface="MS PGothic" charset="0"/>
            </a:endParaRPr>
          </a:p>
        </p:txBody>
      </p:sp>
      <p:sp>
        <p:nvSpPr>
          <p:cNvPr id="6" name="TextBox 5"/>
          <p:cNvSpPr txBox="1"/>
          <p:nvPr/>
        </p:nvSpPr>
        <p:spPr>
          <a:xfrm>
            <a:off x="7559408" y="6550223"/>
            <a:ext cx="1571251" cy="307777"/>
          </a:xfrm>
          <a:prstGeom prst="rect">
            <a:avLst/>
          </a:prstGeom>
          <a:noFill/>
        </p:spPr>
        <p:txBody>
          <a:bodyPr wrap="none" rtlCol="0">
            <a:spAutoFit/>
          </a:bodyPr>
          <a:lstStyle/>
          <a:p>
            <a:r>
              <a:rPr lang="en-US" sz="1400" dirty="0" err="1" smtClean="0"/>
              <a:t>Guobao</a:t>
            </a:r>
            <a:r>
              <a:rPr lang="en-US" sz="1400" dirty="0" smtClean="0"/>
              <a:t> </a:t>
            </a:r>
            <a:r>
              <a:rPr lang="en-US" sz="1400" dirty="0" err="1" smtClean="0"/>
              <a:t>Shen</a:t>
            </a:r>
            <a:r>
              <a:rPr lang="en-US" sz="1400" dirty="0" smtClean="0"/>
              <a:t>, FRIB</a:t>
            </a:r>
            <a:endParaRPr lang="en-US" sz="1400" dirty="0"/>
          </a:p>
        </p:txBody>
      </p:sp>
    </p:spTree>
    <p:extLst>
      <p:ext uri="{BB962C8B-B14F-4D97-AF65-F5344CB8AC3E}">
        <p14:creationId xmlns:p14="http://schemas.microsoft.com/office/powerpoint/2010/main" val="136533758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521569"/>
            <a:ext cx="8229600" cy="543036"/>
          </a:xfrm>
        </p:spPr>
        <p:txBody>
          <a:bodyPr>
            <a:noAutofit/>
          </a:bodyPr>
          <a:lstStyle/>
          <a:p>
            <a:r>
              <a:rPr lang="en-US" sz="4000" dirty="0" smtClean="0">
                <a:latin typeface="Arial" charset="0"/>
                <a:ea typeface="MS PGothic" charset="0"/>
              </a:rPr>
              <a:t>MASAR Architecture </a:t>
            </a:r>
            <a:endParaRPr lang="en-US" sz="4000" dirty="0">
              <a:latin typeface="Arial" charset="0"/>
              <a:ea typeface="MS PGothic" charset="0"/>
            </a:endParaRPr>
          </a:p>
        </p:txBody>
      </p:sp>
      <p:sp>
        <p:nvSpPr>
          <p:cNvPr id="34" name="Content Placeholder 2"/>
          <p:cNvSpPr>
            <a:spLocks noGrp="1"/>
          </p:cNvSpPr>
          <p:nvPr>
            <p:ph type="body" sz="quarter" idx="13"/>
          </p:nvPr>
        </p:nvSpPr>
        <p:spPr>
          <a:xfrm>
            <a:off x="1034072" y="174026"/>
            <a:ext cx="7013825" cy="395288"/>
          </a:xfrm>
        </p:spPr>
        <p:txBody>
          <a:bodyPr>
            <a:noAutofit/>
          </a:bodyPr>
          <a:lstStyle/>
          <a:p>
            <a:r>
              <a:rPr lang="en-US" dirty="0" smtClean="0"/>
              <a:t>Deployments of EPICS Version 4: BNL’s CA PV Configurations save/restore system</a:t>
            </a:r>
            <a:endParaRPr lang="en-US" dirty="0">
              <a:latin typeface="Arial" charset="0"/>
              <a:ea typeface="MS PGothic" charset="0"/>
            </a:endParaRPr>
          </a:p>
        </p:txBody>
      </p:sp>
      <p:sp>
        <p:nvSpPr>
          <p:cNvPr id="102" name="Rounded Rectangle 101"/>
          <p:cNvSpPr>
            <a:spLocks noChangeArrowheads="1"/>
          </p:cNvSpPr>
          <p:nvPr/>
        </p:nvSpPr>
        <p:spPr bwMode="auto">
          <a:xfrm>
            <a:off x="901338" y="3375365"/>
            <a:ext cx="7015163" cy="482756"/>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457200" eaLnBrk="1" fontAlgn="auto" hangingPunct="1">
              <a:spcBef>
                <a:spcPts val="0"/>
              </a:spcBef>
              <a:spcAft>
                <a:spcPts val="0"/>
              </a:spcAft>
              <a:defRPr/>
            </a:pPr>
            <a:r>
              <a:rPr lang="en-US" sz="1800" dirty="0" smtClean="0">
                <a:solidFill>
                  <a:prstClr val="white">
                    <a:lumMod val="85000"/>
                  </a:prstClr>
                </a:solidFill>
                <a:latin typeface="Calibri"/>
                <a:ea typeface="+mn-ea"/>
                <a:cs typeface="+mn-cs"/>
              </a:rPr>
              <a:t>MASAR Server (EPICS V4 Engine)</a:t>
            </a:r>
            <a:endParaRPr lang="en-US" sz="1800" dirty="0">
              <a:solidFill>
                <a:prstClr val="white">
                  <a:lumMod val="85000"/>
                </a:prstClr>
              </a:solidFill>
              <a:latin typeface="Calibri"/>
              <a:ea typeface="+mn-ea"/>
              <a:cs typeface="+mn-cs"/>
            </a:endParaRPr>
          </a:p>
        </p:txBody>
      </p:sp>
      <p:sp>
        <p:nvSpPr>
          <p:cNvPr id="103" name="Rounded Rectangle 102"/>
          <p:cNvSpPr>
            <a:spLocks noChangeArrowheads="1"/>
          </p:cNvSpPr>
          <p:nvPr/>
        </p:nvSpPr>
        <p:spPr bwMode="auto">
          <a:xfrm>
            <a:off x="901338" y="1487437"/>
            <a:ext cx="2429573" cy="404812"/>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0" rIns="0" anchor="ctr"/>
          <a:lstStyle/>
          <a:p>
            <a:pPr algn="ctr" defTabSz="457200" eaLnBrk="1" fontAlgn="auto" hangingPunct="1">
              <a:spcBef>
                <a:spcPts val="0"/>
              </a:spcBef>
              <a:spcAft>
                <a:spcPts val="0"/>
              </a:spcAft>
              <a:defRPr/>
            </a:pPr>
            <a:r>
              <a:rPr lang="en-US" sz="1800" dirty="0" err="1">
                <a:solidFill>
                  <a:prstClr val="white">
                    <a:lumMod val="85000"/>
                  </a:prstClr>
                </a:solidFill>
                <a:latin typeface="Calibri"/>
                <a:ea typeface="+mn-ea"/>
                <a:cs typeface="+mn-cs"/>
              </a:rPr>
              <a:t>PyQt</a:t>
            </a:r>
            <a:endParaRPr lang="en-US" sz="1800" dirty="0">
              <a:solidFill>
                <a:prstClr val="white">
                  <a:lumMod val="85000"/>
                </a:prstClr>
              </a:solidFill>
              <a:latin typeface="Calibri"/>
              <a:ea typeface="+mn-ea"/>
              <a:cs typeface="+mn-cs"/>
            </a:endParaRPr>
          </a:p>
        </p:txBody>
      </p:sp>
      <p:sp>
        <p:nvSpPr>
          <p:cNvPr id="18438" name="TextBox 26"/>
          <p:cNvSpPr txBox="1">
            <a:spLocks noChangeArrowheads="1"/>
          </p:cNvSpPr>
          <p:nvPr/>
        </p:nvSpPr>
        <p:spPr bwMode="auto">
          <a:xfrm>
            <a:off x="6284551" y="4437460"/>
            <a:ext cx="1427162"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800">
                <a:solidFill>
                  <a:schemeClr val="tx1"/>
                </a:solidFill>
                <a:latin typeface="Arial" charset="0"/>
                <a:ea typeface="MS PGothic" charset="0"/>
                <a:cs typeface="MS PGothic" charset="0"/>
              </a:defRPr>
            </a:lvl1pPr>
            <a:lvl2pPr marL="742950" indent="-285750" defTabSz="457200">
              <a:defRPr sz="2800">
                <a:solidFill>
                  <a:schemeClr val="tx1"/>
                </a:solidFill>
                <a:latin typeface="Arial" charset="0"/>
                <a:ea typeface="MS PGothic" charset="0"/>
                <a:cs typeface="MS PGothic" charset="0"/>
              </a:defRPr>
            </a:lvl2pPr>
            <a:lvl3pPr marL="1143000" indent="-228600" defTabSz="457200">
              <a:defRPr sz="2800">
                <a:solidFill>
                  <a:schemeClr val="tx1"/>
                </a:solidFill>
                <a:latin typeface="Arial" charset="0"/>
                <a:ea typeface="MS PGothic" charset="0"/>
                <a:cs typeface="MS PGothic" charset="0"/>
              </a:defRPr>
            </a:lvl3pPr>
            <a:lvl4pPr marL="1600200" indent="-228600" defTabSz="457200">
              <a:defRPr sz="2800">
                <a:solidFill>
                  <a:schemeClr val="tx1"/>
                </a:solidFill>
                <a:latin typeface="Arial" charset="0"/>
                <a:ea typeface="MS PGothic" charset="0"/>
                <a:cs typeface="MS PGothic" charset="0"/>
              </a:defRPr>
            </a:lvl4pPr>
            <a:lvl5pPr marL="2057400" indent="-228600" defTabSz="4572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eaLnBrk="1" hangingPunct="1"/>
            <a:r>
              <a:rPr lang="en-US" sz="1200">
                <a:solidFill>
                  <a:srgbClr val="322F31"/>
                </a:solidFill>
              </a:rPr>
              <a:t>Channel Access</a:t>
            </a:r>
          </a:p>
        </p:txBody>
      </p:sp>
      <p:sp>
        <p:nvSpPr>
          <p:cNvPr id="105" name="Rounded Rectangle 104"/>
          <p:cNvSpPr>
            <a:spLocks noChangeArrowheads="1"/>
          </p:cNvSpPr>
          <p:nvPr/>
        </p:nvSpPr>
        <p:spPr bwMode="auto">
          <a:xfrm>
            <a:off x="4860563" y="3870723"/>
            <a:ext cx="3055938" cy="328612"/>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457200" eaLnBrk="1" fontAlgn="auto" hangingPunct="1">
              <a:spcBef>
                <a:spcPts val="0"/>
              </a:spcBef>
              <a:spcAft>
                <a:spcPts val="0"/>
              </a:spcAft>
              <a:defRPr/>
            </a:pPr>
            <a:r>
              <a:rPr lang="en-US" sz="1600" dirty="0">
                <a:solidFill>
                  <a:prstClr val="white">
                    <a:lumMod val="85000"/>
                  </a:prstClr>
                </a:solidFill>
                <a:latin typeface="Calibri"/>
                <a:ea typeface="+mn-ea"/>
                <a:cs typeface="+mn-cs"/>
              </a:rPr>
              <a:t>Gather/C++</a:t>
            </a:r>
          </a:p>
        </p:txBody>
      </p:sp>
      <p:cxnSp>
        <p:nvCxnSpPr>
          <p:cNvPr id="106" name="Straight Arrow Connector 105"/>
          <p:cNvCxnSpPr>
            <a:cxnSpLocks noChangeShapeType="1"/>
          </p:cNvCxnSpPr>
          <p:nvPr/>
        </p:nvCxnSpPr>
        <p:spPr bwMode="auto">
          <a:xfrm>
            <a:off x="6265501" y="4199335"/>
            <a:ext cx="0" cy="838199"/>
          </a:xfrm>
          <a:prstGeom prst="straightConnector1">
            <a:avLst/>
          </a:prstGeom>
          <a:noFill/>
          <a:ln w="25400">
            <a:solidFill>
              <a:srgbClr val="1A8834"/>
            </a:solidFill>
            <a:round/>
            <a:headEnd type="arrow" w="med" len="me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107" name="Rounded Rectangle 106"/>
          <p:cNvSpPr>
            <a:spLocks noChangeArrowheads="1"/>
          </p:cNvSpPr>
          <p:nvPr/>
        </p:nvSpPr>
        <p:spPr bwMode="auto">
          <a:xfrm>
            <a:off x="901338" y="1898600"/>
            <a:ext cx="4587875" cy="321132"/>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600" dirty="0">
                <a:solidFill>
                  <a:prstClr val="white">
                    <a:lumMod val="85000"/>
                  </a:prstClr>
                </a:solidFill>
              </a:rPr>
              <a:t>MASAR Client Python </a:t>
            </a:r>
            <a:r>
              <a:rPr lang="en-US" sz="1600" dirty="0" smtClean="0">
                <a:solidFill>
                  <a:prstClr val="white">
                    <a:lumMod val="85000"/>
                  </a:prstClr>
                </a:solidFill>
              </a:rPr>
              <a:t>Library</a:t>
            </a:r>
            <a:endParaRPr lang="en-US" sz="1600" dirty="0">
              <a:solidFill>
                <a:prstClr val="white">
                  <a:lumMod val="85000"/>
                </a:prstClr>
              </a:solidFill>
              <a:latin typeface="Calibri"/>
              <a:ea typeface="+mn-ea"/>
              <a:cs typeface="+mn-cs"/>
            </a:endParaRPr>
          </a:p>
        </p:txBody>
      </p:sp>
      <p:sp>
        <p:nvSpPr>
          <p:cNvPr id="18442" name="TextBox 33"/>
          <p:cNvSpPr txBox="1">
            <a:spLocks noChangeArrowheads="1"/>
          </p:cNvSpPr>
          <p:nvPr/>
        </p:nvSpPr>
        <p:spPr bwMode="auto">
          <a:xfrm>
            <a:off x="4860563" y="2713975"/>
            <a:ext cx="32752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800">
                <a:solidFill>
                  <a:schemeClr val="tx1"/>
                </a:solidFill>
                <a:latin typeface="Arial" charset="0"/>
                <a:ea typeface="MS PGothic" charset="0"/>
                <a:cs typeface="MS PGothic" charset="0"/>
              </a:defRPr>
            </a:lvl1pPr>
            <a:lvl2pPr marL="742950" indent="-285750" defTabSz="457200">
              <a:defRPr sz="2800">
                <a:solidFill>
                  <a:schemeClr val="tx1"/>
                </a:solidFill>
                <a:latin typeface="Arial" charset="0"/>
                <a:ea typeface="MS PGothic" charset="0"/>
                <a:cs typeface="MS PGothic" charset="0"/>
              </a:defRPr>
            </a:lvl2pPr>
            <a:lvl3pPr marL="1143000" indent="-228600" defTabSz="457200">
              <a:defRPr sz="2800">
                <a:solidFill>
                  <a:schemeClr val="tx1"/>
                </a:solidFill>
                <a:latin typeface="Arial" charset="0"/>
                <a:ea typeface="MS PGothic" charset="0"/>
                <a:cs typeface="MS PGothic" charset="0"/>
              </a:defRPr>
            </a:lvl3pPr>
            <a:lvl4pPr marL="1600200" indent="-228600" defTabSz="457200">
              <a:defRPr sz="2800">
                <a:solidFill>
                  <a:schemeClr val="tx1"/>
                </a:solidFill>
                <a:latin typeface="Arial" charset="0"/>
                <a:ea typeface="MS PGothic" charset="0"/>
                <a:cs typeface="MS PGothic" charset="0"/>
              </a:defRPr>
            </a:lvl4pPr>
            <a:lvl5pPr marL="2057400" indent="-228600" defTabSz="457200">
              <a:defRPr sz="28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8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8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8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800">
                <a:solidFill>
                  <a:schemeClr val="tx1"/>
                </a:solidFill>
                <a:latin typeface="Arial" charset="0"/>
                <a:ea typeface="MS PGothic" charset="0"/>
                <a:cs typeface="MS PGothic" charset="0"/>
              </a:defRPr>
            </a:lvl9pPr>
          </a:lstStyle>
          <a:p>
            <a:pPr eaLnBrk="1" hangingPunct="1"/>
            <a:r>
              <a:rPr lang="en-US" sz="1400" b="1" dirty="0" err="1" smtClean="0">
                <a:solidFill>
                  <a:srgbClr val="000000"/>
                </a:solidFill>
              </a:rPr>
              <a:t>pvAccess</a:t>
            </a:r>
            <a:r>
              <a:rPr lang="en-US" sz="1400" b="1" dirty="0" smtClean="0">
                <a:solidFill>
                  <a:srgbClr val="000000"/>
                </a:solidFill>
              </a:rPr>
              <a:t> between server and client</a:t>
            </a:r>
            <a:endParaRPr lang="en-US" sz="1400" b="1" dirty="0">
              <a:solidFill>
                <a:srgbClr val="000000"/>
              </a:solidFill>
            </a:endParaRPr>
          </a:p>
        </p:txBody>
      </p:sp>
      <p:sp>
        <p:nvSpPr>
          <p:cNvPr id="109" name="Rounded Rectangle 108"/>
          <p:cNvSpPr>
            <a:spLocks noChangeArrowheads="1"/>
          </p:cNvSpPr>
          <p:nvPr/>
        </p:nvSpPr>
        <p:spPr bwMode="auto">
          <a:xfrm>
            <a:off x="906101" y="3870723"/>
            <a:ext cx="3878262" cy="328612"/>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457200" eaLnBrk="1" fontAlgn="auto" hangingPunct="1">
              <a:spcBef>
                <a:spcPts val="0"/>
              </a:spcBef>
              <a:spcAft>
                <a:spcPts val="0"/>
              </a:spcAft>
              <a:defRPr/>
            </a:pPr>
            <a:r>
              <a:rPr lang="en-US" sz="1800" dirty="0">
                <a:solidFill>
                  <a:prstClr val="white">
                    <a:lumMod val="85000"/>
                  </a:prstClr>
                </a:solidFill>
                <a:latin typeface="Calibri"/>
                <a:ea typeface="+mn-ea"/>
                <a:cs typeface="+mn-cs"/>
              </a:rPr>
              <a:t>DSL-PY </a:t>
            </a:r>
            <a:r>
              <a:rPr lang="en-US" sz="1800" dirty="0" smtClean="0">
                <a:solidFill>
                  <a:prstClr val="white">
                    <a:lumMod val="85000"/>
                  </a:prstClr>
                </a:solidFill>
                <a:latin typeface="Calibri"/>
                <a:ea typeface="+mn-ea"/>
                <a:cs typeface="+mn-cs"/>
              </a:rPr>
              <a:t>Module (C++ &lt;-&gt;Python)</a:t>
            </a:r>
            <a:endParaRPr lang="en-US" sz="1800" dirty="0">
              <a:solidFill>
                <a:prstClr val="white">
                  <a:lumMod val="85000"/>
                </a:prstClr>
              </a:solidFill>
              <a:latin typeface="Calibri"/>
              <a:ea typeface="+mn-ea"/>
              <a:cs typeface="+mn-cs"/>
            </a:endParaRPr>
          </a:p>
        </p:txBody>
      </p:sp>
      <p:sp>
        <p:nvSpPr>
          <p:cNvPr id="110" name="Rounded Rectangle 109"/>
          <p:cNvSpPr>
            <a:spLocks noChangeArrowheads="1"/>
          </p:cNvSpPr>
          <p:nvPr/>
        </p:nvSpPr>
        <p:spPr bwMode="auto">
          <a:xfrm>
            <a:off x="920388" y="4202509"/>
            <a:ext cx="3863975" cy="835025"/>
          </a:xfrm>
          <a:prstGeom prst="roundRect">
            <a:avLst>
              <a:gd name="adj" fmla="val 16667"/>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defTabSz="457200" eaLnBrk="1" fontAlgn="auto" hangingPunct="1">
              <a:spcBef>
                <a:spcPts val="0"/>
              </a:spcBef>
              <a:spcAft>
                <a:spcPts val="0"/>
              </a:spcAft>
              <a:defRPr/>
            </a:pPr>
            <a:r>
              <a:rPr lang="en-US" sz="1800" dirty="0">
                <a:solidFill>
                  <a:prstClr val="white">
                    <a:lumMod val="85000"/>
                  </a:prstClr>
                </a:solidFill>
                <a:latin typeface="Calibri"/>
                <a:ea typeface="+mn-ea"/>
                <a:cs typeface="+mn-cs"/>
              </a:rPr>
              <a:t>PYMASAR </a:t>
            </a:r>
            <a:r>
              <a:rPr lang="en-US" sz="1800" dirty="0" smtClean="0">
                <a:solidFill>
                  <a:prstClr val="white">
                    <a:lumMod val="85000"/>
                  </a:prstClr>
                </a:solidFill>
                <a:latin typeface="Calibri"/>
                <a:ea typeface="+mn-ea"/>
                <a:cs typeface="+mn-cs"/>
              </a:rPr>
              <a:t>(Python)</a:t>
            </a:r>
          </a:p>
          <a:p>
            <a:pPr algn="ctr" defTabSz="457200" eaLnBrk="1" fontAlgn="auto" hangingPunct="1">
              <a:spcBef>
                <a:spcPts val="0"/>
              </a:spcBef>
              <a:spcAft>
                <a:spcPts val="0"/>
              </a:spcAft>
              <a:defRPr/>
            </a:pPr>
            <a:endParaRPr lang="en-US" sz="1200" dirty="0" smtClean="0">
              <a:solidFill>
                <a:prstClr val="white">
                  <a:lumMod val="85000"/>
                </a:prstClr>
              </a:solidFill>
              <a:latin typeface="Calibri"/>
              <a:ea typeface="+mn-ea"/>
              <a:cs typeface="+mn-cs"/>
            </a:endParaRPr>
          </a:p>
          <a:p>
            <a:pPr defTabSz="457200" eaLnBrk="1" fontAlgn="auto" hangingPunct="1">
              <a:spcBef>
                <a:spcPts val="0"/>
              </a:spcBef>
              <a:spcAft>
                <a:spcPts val="0"/>
              </a:spcAft>
              <a:defRPr/>
            </a:pPr>
            <a:r>
              <a:rPr lang="en-US" dirty="0" smtClean="0">
                <a:solidFill>
                  <a:prstClr val="white">
                    <a:lumMod val="85000"/>
                  </a:prstClr>
                </a:solidFill>
                <a:latin typeface="Calibri"/>
                <a:ea typeface="+mn-ea"/>
                <a:cs typeface="+mn-cs"/>
              </a:rPr>
              <a:t>  SQLite</a:t>
            </a:r>
            <a:endParaRPr lang="en-US" dirty="0">
              <a:solidFill>
                <a:prstClr val="white">
                  <a:lumMod val="85000"/>
                </a:prstClr>
              </a:solidFill>
              <a:latin typeface="Calibri"/>
              <a:ea typeface="+mn-ea"/>
              <a:cs typeface="+mn-cs"/>
            </a:endParaRPr>
          </a:p>
        </p:txBody>
      </p:sp>
      <p:sp>
        <p:nvSpPr>
          <p:cNvPr id="111" name="Rounded Rectangle 110"/>
          <p:cNvSpPr>
            <a:spLocks noChangeArrowheads="1"/>
          </p:cNvSpPr>
          <p:nvPr/>
        </p:nvSpPr>
        <p:spPr bwMode="auto">
          <a:xfrm>
            <a:off x="3330911" y="1481087"/>
            <a:ext cx="2158302" cy="404812"/>
          </a:xfrm>
          <a:prstGeom prst="roundRect">
            <a:avLst>
              <a:gd name="adj" fmla="val 16667"/>
            </a:avLst>
          </a:prstGeom>
          <a:solidFill>
            <a:srgbClr val="7CA553"/>
          </a:solidFill>
          <a:ln w="9525">
            <a:solidFill>
              <a:srgbClr val="7C6DB2"/>
            </a:solidFill>
            <a:round/>
            <a:headEnd/>
            <a:tailEnd/>
          </a:ln>
          <a:effectLst>
            <a:outerShdw blurRad="40000" dist="23000" dir="5400000" rotWithShape="0">
              <a:srgbClr val="000000">
                <a:alpha val="34998"/>
              </a:srgbClr>
            </a:outerShdw>
          </a:effectLst>
        </p:spPr>
        <p:txBody>
          <a:bodyPr lIns="0" rIns="0" anchor="ctr"/>
          <a:lstStyle/>
          <a:p>
            <a:pPr algn="ctr" defTabSz="457200" eaLnBrk="1" fontAlgn="auto" hangingPunct="1">
              <a:spcBef>
                <a:spcPts val="0"/>
              </a:spcBef>
              <a:spcAft>
                <a:spcPts val="0"/>
              </a:spcAft>
              <a:defRPr/>
            </a:pPr>
            <a:r>
              <a:rPr lang="en-US" sz="1800" dirty="0">
                <a:solidFill>
                  <a:prstClr val="white">
                    <a:lumMod val="85000"/>
                  </a:prstClr>
                </a:solidFill>
                <a:latin typeface="Calibri"/>
                <a:ea typeface="+mn-ea"/>
                <a:cs typeface="+mn-cs"/>
              </a:rPr>
              <a:t>Scripting</a:t>
            </a:r>
          </a:p>
        </p:txBody>
      </p:sp>
      <p:sp>
        <p:nvSpPr>
          <p:cNvPr id="113" name="Snip Same Side Corner Rectangle 112"/>
          <p:cNvSpPr>
            <a:spLocks/>
          </p:cNvSpPr>
          <p:nvPr/>
        </p:nvSpPr>
        <p:spPr bwMode="auto">
          <a:xfrm>
            <a:off x="5862276" y="4989910"/>
            <a:ext cx="774700" cy="415925"/>
          </a:xfrm>
          <a:custGeom>
            <a:avLst/>
            <a:gdLst>
              <a:gd name="T0" fmla="*/ 69322 w 774546"/>
              <a:gd name="T1" fmla="*/ 0 h 415841"/>
              <a:gd name="T2" fmla="*/ 705378 w 774546"/>
              <a:gd name="T3" fmla="*/ 0 h 415841"/>
              <a:gd name="T4" fmla="*/ 774700 w 774546"/>
              <a:gd name="T5" fmla="*/ 69322 h 415841"/>
              <a:gd name="T6" fmla="*/ 774700 w 774546"/>
              <a:gd name="T7" fmla="*/ 415925 h 415841"/>
              <a:gd name="T8" fmla="*/ 774700 w 774546"/>
              <a:gd name="T9" fmla="*/ 415925 h 415841"/>
              <a:gd name="T10" fmla="*/ 0 w 774546"/>
              <a:gd name="T11" fmla="*/ 415925 h 415841"/>
              <a:gd name="T12" fmla="*/ 0 w 774546"/>
              <a:gd name="T13" fmla="*/ 415925 h 415841"/>
              <a:gd name="T14" fmla="*/ 0 w 774546"/>
              <a:gd name="T15" fmla="*/ 69322 h 415841"/>
              <a:gd name="T16" fmla="*/ 69322 w 774546"/>
              <a:gd name="T17" fmla="*/ 0 h 4158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4546"/>
              <a:gd name="T28" fmla="*/ 0 h 415841"/>
              <a:gd name="T29" fmla="*/ 774546 w 774546"/>
              <a:gd name="T30" fmla="*/ 415841 h 4158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4546" h="415841">
                <a:moveTo>
                  <a:pt x="69308" y="0"/>
                </a:moveTo>
                <a:lnTo>
                  <a:pt x="705238" y="0"/>
                </a:lnTo>
                <a:lnTo>
                  <a:pt x="774546" y="69308"/>
                </a:lnTo>
                <a:lnTo>
                  <a:pt x="774546" y="415841"/>
                </a:lnTo>
                <a:lnTo>
                  <a:pt x="0" y="415841"/>
                </a:lnTo>
                <a:lnTo>
                  <a:pt x="0" y="69308"/>
                </a:lnTo>
                <a:lnTo>
                  <a:pt x="69308" y="0"/>
                </a:lnTo>
                <a:close/>
              </a:path>
            </a:pathLst>
          </a:custGeom>
          <a:solidFill>
            <a:schemeClr val="bg1"/>
          </a:solidFill>
          <a:ln w="9525">
            <a:solidFill>
              <a:srgbClr val="7C6DB2"/>
            </a:solidFill>
            <a:miter lim="800000"/>
            <a:headEnd/>
            <a:tailEnd/>
          </a:ln>
          <a:effectLst>
            <a:outerShdw blurRad="40000" dist="23000" dir="5400000" rotWithShape="0">
              <a:srgbClr val="000000">
                <a:alpha val="34998"/>
              </a:srgbClr>
            </a:outerShdw>
          </a:effectLst>
        </p:spPr>
        <p:txBody>
          <a:bodyPr lIns="0" rIns="0" bIns="0"/>
          <a:lstStyle/>
          <a:p>
            <a:pPr algn="ctr" defTabSz="457200" eaLnBrk="1" fontAlgn="auto" hangingPunct="1">
              <a:spcBef>
                <a:spcPts val="0"/>
              </a:spcBef>
              <a:spcAft>
                <a:spcPts val="0"/>
              </a:spcAft>
              <a:defRPr/>
            </a:pPr>
            <a:r>
              <a:rPr lang="en-US" sz="1600" dirty="0">
                <a:solidFill>
                  <a:srgbClr val="000000"/>
                </a:solidFill>
                <a:latin typeface="Calibri"/>
                <a:ea typeface="+mn-ea"/>
                <a:cs typeface="+mn-cs"/>
              </a:rPr>
              <a:t>IOC</a:t>
            </a:r>
          </a:p>
        </p:txBody>
      </p:sp>
      <p:cxnSp>
        <p:nvCxnSpPr>
          <p:cNvPr id="114" name="Straight Connector 113"/>
          <p:cNvCxnSpPr>
            <a:cxnSpLocks noChangeShapeType="1"/>
          </p:cNvCxnSpPr>
          <p:nvPr/>
        </p:nvCxnSpPr>
        <p:spPr bwMode="auto">
          <a:xfrm>
            <a:off x="5279663" y="4748610"/>
            <a:ext cx="1944688" cy="0"/>
          </a:xfrm>
          <a:prstGeom prst="line">
            <a:avLst/>
          </a:prstGeom>
          <a:noFill/>
          <a:ln w="25400">
            <a:solidFill>
              <a:srgbClr val="1A8834"/>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5" name="Straight Connector 114"/>
          <p:cNvCxnSpPr>
            <a:cxnSpLocks noChangeShapeType="1"/>
          </p:cNvCxnSpPr>
          <p:nvPr/>
        </p:nvCxnSpPr>
        <p:spPr bwMode="auto">
          <a:xfrm>
            <a:off x="5300301" y="4748610"/>
            <a:ext cx="0" cy="288925"/>
          </a:xfrm>
          <a:prstGeom prst="line">
            <a:avLst/>
          </a:prstGeom>
          <a:ln>
            <a:headEnd/>
            <a:tailEnd/>
          </a:ln>
          <a:extLst/>
        </p:spPr>
        <p:style>
          <a:lnRef idx="2">
            <a:schemeClr val="accent1"/>
          </a:lnRef>
          <a:fillRef idx="0">
            <a:schemeClr val="accent1"/>
          </a:fillRef>
          <a:effectRef idx="1">
            <a:schemeClr val="accent1"/>
          </a:effectRef>
          <a:fontRef idx="minor">
            <a:schemeClr val="tx1"/>
          </a:fontRef>
        </p:style>
      </p:cxnSp>
      <p:sp>
        <p:nvSpPr>
          <p:cNvPr id="116" name="Snip Same Side Corner Rectangle 115"/>
          <p:cNvSpPr>
            <a:spLocks/>
          </p:cNvSpPr>
          <p:nvPr/>
        </p:nvSpPr>
        <p:spPr bwMode="auto">
          <a:xfrm>
            <a:off x="4900251" y="4989910"/>
            <a:ext cx="774700" cy="415925"/>
          </a:xfrm>
          <a:custGeom>
            <a:avLst/>
            <a:gdLst>
              <a:gd name="T0" fmla="*/ 69322 w 774546"/>
              <a:gd name="T1" fmla="*/ 0 h 415841"/>
              <a:gd name="T2" fmla="*/ 705378 w 774546"/>
              <a:gd name="T3" fmla="*/ 0 h 415841"/>
              <a:gd name="T4" fmla="*/ 774700 w 774546"/>
              <a:gd name="T5" fmla="*/ 69322 h 415841"/>
              <a:gd name="T6" fmla="*/ 774700 w 774546"/>
              <a:gd name="T7" fmla="*/ 415925 h 415841"/>
              <a:gd name="T8" fmla="*/ 774700 w 774546"/>
              <a:gd name="T9" fmla="*/ 415925 h 415841"/>
              <a:gd name="T10" fmla="*/ 0 w 774546"/>
              <a:gd name="T11" fmla="*/ 415925 h 415841"/>
              <a:gd name="T12" fmla="*/ 0 w 774546"/>
              <a:gd name="T13" fmla="*/ 415925 h 415841"/>
              <a:gd name="T14" fmla="*/ 0 w 774546"/>
              <a:gd name="T15" fmla="*/ 69322 h 415841"/>
              <a:gd name="T16" fmla="*/ 69322 w 774546"/>
              <a:gd name="T17" fmla="*/ 0 h 4158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4546"/>
              <a:gd name="T28" fmla="*/ 0 h 415841"/>
              <a:gd name="T29" fmla="*/ 774546 w 774546"/>
              <a:gd name="T30" fmla="*/ 415841 h 4158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4546" h="415841">
                <a:moveTo>
                  <a:pt x="69308" y="0"/>
                </a:moveTo>
                <a:lnTo>
                  <a:pt x="705238" y="0"/>
                </a:lnTo>
                <a:lnTo>
                  <a:pt x="774546" y="69308"/>
                </a:lnTo>
                <a:lnTo>
                  <a:pt x="774546" y="415841"/>
                </a:lnTo>
                <a:lnTo>
                  <a:pt x="0" y="415841"/>
                </a:lnTo>
                <a:lnTo>
                  <a:pt x="0" y="69308"/>
                </a:lnTo>
                <a:lnTo>
                  <a:pt x="69308" y="0"/>
                </a:lnTo>
                <a:close/>
              </a:path>
            </a:pathLst>
          </a:custGeom>
          <a:solidFill>
            <a:schemeClr val="bg1"/>
          </a:solidFill>
          <a:ln w="9525">
            <a:solidFill>
              <a:srgbClr val="7C6DB2"/>
            </a:solidFill>
            <a:miter lim="800000"/>
            <a:headEnd/>
            <a:tailEnd/>
          </a:ln>
          <a:effectLst>
            <a:outerShdw blurRad="40000" dist="23000" dir="5400000" rotWithShape="0">
              <a:srgbClr val="000000">
                <a:alpha val="34998"/>
              </a:srgbClr>
            </a:outerShdw>
          </a:effectLst>
        </p:spPr>
        <p:txBody>
          <a:bodyPr lIns="0" rIns="0" bIns="0"/>
          <a:lstStyle/>
          <a:p>
            <a:pPr algn="ctr" defTabSz="457200" eaLnBrk="1" fontAlgn="auto" hangingPunct="1">
              <a:spcBef>
                <a:spcPts val="0"/>
              </a:spcBef>
              <a:spcAft>
                <a:spcPts val="0"/>
              </a:spcAft>
              <a:defRPr/>
            </a:pPr>
            <a:r>
              <a:rPr lang="en-US" sz="1600" dirty="0">
                <a:solidFill>
                  <a:prstClr val="black"/>
                </a:solidFill>
                <a:latin typeface="Calibri"/>
                <a:ea typeface="+mn-ea"/>
                <a:cs typeface="+mn-cs"/>
              </a:rPr>
              <a:t>IOC</a:t>
            </a:r>
          </a:p>
        </p:txBody>
      </p:sp>
      <p:cxnSp>
        <p:nvCxnSpPr>
          <p:cNvPr id="117" name="Straight Connector 116"/>
          <p:cNvCxnSpPr>
            <a:cxnSpLocks noChangeShapeType="1"/>
          </p:cNvCxnSpPr>
          <p:nvPr/>
        </p:nvCxnSpPr>
        <p:spPr bwMode="auto">
          <a:xfrm>
            <a:off x="7213238" y="4748610"/>
            <a:ext cx="0" cy="288925"/>
          </a:xfrm>
          <a:prstGeom prst="line">
            <a:avLst/>
          </a:prstGeom>
          <a:ln>
            <a:headEnd/>
            <a:tailEnd/>
          </a:ln>
          <a:extLst/>
        </p:spPr>
        <p:style>
          <a:lnRef idx="2">
            <a:schemeClr val="accent1"/>
          </a:lnRef>
          <a:fillRef idx="0">
            <a:schemeClr val="accent1"/>
          </a:fillRef>
          <a:effectRef idx="1">
            <a:schemeClr val="accent1"/>
          </a:effectRef>
          <a:fontRef idx="minor">
            <a:schemeClr val="tx1"/>
          </a:fontRef>
        </p:style>
      </p:cxnSp>
      <p:sp>
        <p:nvSpPr>
          <p:cNvPr id="118" name="Snip Same Side Corner Rectangle 117"/>
          <p:cNvSpPr>
            <a:spLocks/>
          </p:cNvSpPr>
          <p:nvPr/>
        </p:nvSpPr>
        <p:spPr bwMode="auto">
          <a:xfrm>
            <a:off x="6832238" y="4989910"/>
            <a:ext cx="774700" cy="415925"/>
          </a:xfrm>
          <a:custGeom>
            <a:avLst/>
            <a:gdLst>
              <a:gd name="T0" fmla="*/ 69322 w 774546"/>
              <a:gd name="T1" fmla="*/ 0 h 415841"/>
              <a:gd name="T2" fmla="*/ 705378 w 774546"/>
              <a:gd name="T3" fmla="*/ 0 h 415841"/>
              <a:gd name="T4" fmla="*/ 774700 w 774546"/>
              <a:gd name="T5" fmla="*/ 69322 h 415841"/>
              <a:gd name="T6" fmla="*/ 774700 w 774546"/>
              <a:gd name="T7" fmla="*/ 415925 h 415841"/>
              <a:gd name="T8" fmla="*/ 774700 w 774546"/>
              <a:gd name="T9" fmla="*/ 415925 h 415841"/>
              <a:gd name="T10" fmla="*/ 0 w 774546"/>
              <a:gd name="T11" fmla="*/ 415925 h 415841"/>
              <a:gd name="T12" fmla="*/ 0 w 774546"/>
              <a:gd name="T13" fmla="*/ 415925 h 415841"/>
              <a:gd name="T14" fmla="*/ 0 w 774546"/>
              <a:gd name="T15" fmla="*/ 69322 h 415841"/>
              <a:gd name="T16" fmla="*/ 69322 w 774546"/>
              <a:gd name="T17" fmla="*/ 0 h 4158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4546"/>
              <a:gd name="T28" fmla="*/ 0 h 415841"/>
              <a:gd name="T29" fmla="*/ 774546 w 774546"/>
              <a:gd name="T30" fmla="*/ 415841 h 4158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4546" h="415841">
                <a:moveTo>
                  <a:pt x="69308" y="0"/>
                </a:moveTo>
                <a:lnTo>
                  <a:pt x="705238" y="0"/>
                </a:lnTo>
                <a:lnTo>
                  <a:pt x="774546" y="69308"/>
                </a:lnTo>
                <a:lnTo>
                  <a:pt x="774546" y="415841"/>
                </a:lnTo>
                <a:lnTo>
                  <a:pt x="0" y="415841"/>
                </a:lnTo>
                <a:lnTo>
                  <a:pt x="0" y="69308"/>
                </a:lnTo>
                <a:lnTo>
                  <a:pt x="69308" y="0"/>
                </a:lnTo>
                <a:close/>
              </a:path>
            </a:pathLst>
          </a:custGeom>
          <a:solidFill>
            <a:schemeClr val="bg1"/>
          </a:solidFill>
          <a:ln w="9525">
            <a:solidFill>
              <a:srgbClr val="7C6DB2"/>
            </a:solidFill>
            <a:miter lim="800000"/>
            <a:headEnd/>
            <a:tailEnd/>
          </a:ln>
          <a:effectLst>
            <a:outerShdw blurRad="40000" dist="23000" dir="5400000" rotWithShape="0">
              <a:srgbClr val="000000">
                <a:alpha val="34998"/>
              </a:srgbClr>
            </a:outerShdw>
          </a:effectLst>
        </p:spPr>
        <p:txBody>
          <a:bodyPr lIns="0" rIns="0" bIns="0"/>
          <a:lstStyle/>
          <a:p>
            <a:pPr algn="ctr" defTabSz="457200" eaLnBrk="1" fontAlgn="auto" hangingPunct="1">
              <a:spcBef>
                <a:spcPts val="0"/>
              </a:spcBef>
              <a:spcAft>
                <a:spcPts val="0"/>
              </a:spcAft>
              <a:defRPr/>
            </a:pPr>
            <a:r>
              <a:rPr lang="en-US" sz="1600" dirty="0">
                <a:solidFill>
                  <a:srgbClr val="000000"/>
                </a:solidFill>
                <a:latin typeface="Calibri"/>
                <a:ea typeface="+mn-ea"/>
                <a:cs typeface="+mn-cs"/>
              </a:rPr>
              <a:t>IOC</a:t>
            </a:r>
          </a:p>
        </p:txBody>
      </p:sp>
      <p:cxnSp>
        <p:nvCxnSpPr>
          <p:cNvPr id="119" name="Straight Connector 118"/>
          <p:cNvCxnSpPr>
            <a:cxnSpLocks noChangeShapeType="1"/>
          </p:cNvCxnSpPr>
          <p:nvPr/>
        </p:nvCxnSpPr>
        <p:spPr bwMode="auto">
          <a:xfrm>
            <a:off x="1121994" y="2769867"/>
            <a:ext cx="6748272" cy="0"/>
          </a:xfrm>
          <a:prstGeom prst="line">
            <a:avLst/>
          </a:prstGeom>
          <a:ln>
            <a:headEnd/>
            <a:tailEnd/>
          </a:ln>
          <a:extLst/>
        </p:spPr>
        <p:style>
          <a:lnRef idx="3">
            <a:schemeClr val="accent1"/>
          </a:lnRef>
          <a:fillRef idx="0">
            <a:schemeClr val="accent1"/>
          </a:fillRef>
          <a:effectRef idx="2">
            <a:schemeClr val="accent1"/>
          </a:effectRef>
          <a:fontRef idx="minor">
            <a:schemeClr val="tx1"/>
          </a:fontRef>
        </p:style>
      </p:cxnSp>
      <p:cxnSp>
        <p:nvCxnSpPr>
          <p:cNvPr id="120" name="Straight Arrow Connector 119"/>
          <p:cNvCxnSpPr>
            <a:cxnSpLocks noChangeShapeType="1"/>
          </p:cNvCxnSpPr>
          <p:nvPr/>
        </p:nvCxnSpPr>
        <p:spPr bwMode="auto">
          <a:xfrm>
            <a:off x="4611326" y="2746983"/>
            <a:ext cx="0" cy="330200"/>
          </a:xfrm>
          <a:prstGeom prst="straightConnector1">
            <a:avLst/>
          </a:prstGeom>
          <a:ln>
            <a:headEnd/>
            <a:tailEnd type="arrow" w="med" len="med"/>
          </a:ln>
          <a:extLst/>
        </p:spPr>
        <p:style>
          <a:lnRef idx="3">
            <a:schemeClr val="accent1"/>
          </a:lnRef>
          <a:fillRef idx="0">
            <a:schemeClr val="accent1"/>
          </a:fillRef>
          <a:effectRef idx="2">
            <a:schemeClr val="accent1"/>
          </a:effectRef>
          <a:fontRef idx="minor">
            <a:schemeClr val="tx1"/>
          </a:fontRef>
        </p:style>
      </p:cxnSp>
      <p:cxnSp>
        <p:nvCxnSpPr>
          <p:cNvPr id="121" name="Straight Arrow Connector 120"/>
          <p:cNvCxnSpPr>
            <a:cxnSpLocks noChangeShapeType="1"/>
          </p:cNvCxnSpPr>
          <p:nvPr/>
        </p:nvCxnSpPr>
        <p:spPr bwMode="auto">
          <a:xfrm flipV="1">
            <a:off x="2877776" y="2516796"/>
            <a:ext cx="0" cy="230187"/>
          </a:xfrm>
          <a:prstGeom prst="straightConnector1">
            <a:avLst/>
          </a:prstGeom>
          <a:ln>
            <a:headEnd/>
            <a:tailEnd type="arrow" w="med" len="med"/>
          </a:ln>
          <a:extLst/>
        </p:spPr>
        <p:style>
          <a:lnRef idx="3">
            <a:schemeClr val="accent1"/>
          </a:lnRef>
          <a:fillRef idx="0">
            <a:schemeClr val="accent1"/>
          </a:fillRef>
          <a:effectRef idx="2">
            <a:schemeClr val="accent1"/>
          </a:effectRef>
          <a:fontRef idx="minor">
            <a:schemeClr val="tx1"/>
          </a:fontRef>
        </p:style>
      </p:cxnSp>
      <p:cxnSp>
        <p:nvCxnSpPr>
          <p:cNvPr id="123" name="Straight Arrow Connector 122"/>
          <p:cNvCxnSpPr>
            <a:cxnSpLocks noChangeShapeType="1"/>
          </p:cNvCxnSpPr>
          <p:nvPr/>
        </p:nvCxnSpPr>
        <p:spPr bwMode="auto">
          <a:xfrm flipV="1">
            <a:off x="6849701" y="2516796"/>
            <a:ext cx="0" cy="230187"/>
          </a:xfrm>
          <a:prstGeom prst="straightConnector1">
            <a:avLst/>
          </a:prstGeom>
          <a:ln>
            <a:headEnd/>
            <a:tailEnd type="arrow" w="med" len="med"/>
          </a:ln>
          <a:extLst/>
        </p:spPr>
        <p:style>
          <a:lnRef idx="3">
            <a:schemeClr val="accent1"/>
          </a:lnRef>
          <a:fillRef idx="0">
            <a:schemeClr val="accent1"/>
          </a:fillRef>
          <a:effectRef idx="2">
            <a:schemeClr val="accent1"/>
          </a:effectRef>
          <a:fontRef idx="minor">
            <a:schemeClr val="tx1"/>
          </a:fontRef>
        </p:style>
      </p:cxnSp>
      <p:sp>
        <p:nvSpPr>
          <p:cNvPr id="125" name="Rounded Rectangle 124"/>
          <p:cNvSpPr>
            <a:spLocks noChangeArrowheads="1"/>
          </p:cNvSpPr>
          <p:nvPr/>
        </p:nvSpPr>
        <p:spPr bwMode="auto">
          <a:xfrm>
            <a:off x="5590813" y="1281062"/>
            <a:ext cx="1163962" cy="595312"/>
          </a:xfrm>
          <a:prstGeom prst="roundRect">
            <a:avLst>
              <a:gd name="adj" fmla="val 16667"/>
            </a:avLst>
          </a:prstGeom>
          <a:solidFill>
            <a:srgbClr val="800000"/>
          </a:solidFill>
          <a:ln w="9525">
            <a:solidFill>
              <a:srgbClr val="7C6DB2"/>
            </a:solidFill>
            <a:round/>
            <a:headEnd/>
            <a:tailEnd/>
          </a:ln>
          <a:effectLst>
            <a:outerShdw blurRad="40000" dist="23000" dir="5400000" rotWithShape="0">
              <a:srgbClr val="000000">
                <a:alpha val="34998"/>
              </a:srgbClr>
            </a:outerShdw>
          </a:effectLst>
        </p:spPr>
        <p:txBody>
          <a:bodyPr anchor="ctr"/>
          <a:lstStyle/>
          <a:p>
            <a:pPr algn="ctr" defTabSz="457200" eaLnBrk="1" fontAlgn="auto" hangingPunct="1">
              <a:spcBef>
                <a:spcPts val="0"/>
              </a:spcBef>
              <a:spcAft>
                <a:spcPts val="0"/>
              </a:spcAft>
              <a:defRPr/>
            </a:pPr>
            <a:r>
              <a:rPr lang="en-US" sz="1600" dirty="0" smtClean="0">
                <a:solidFill>
                  <a:prstClr val="white">
                    <a:lumMod val="85000"/>
                  </a:prstClr>
                </a:solidFill>
                <a:latin typeface="Calibri"/>
                <a:ea typeface="+mn-ea"/>
                <a:cs typeface="+mn-cs"/>
              </a:rPr>
              <a:t>CS-Studio/</a:t>
            </a:r>
            <a:r>
              <a:rPr lang="en-US" sz="1600" dirty="0">
                <a:solidFill>
                  <a:prstClr val="white">
                    <a:lumMod val="85000"/>
                  </a:prstClr>
                </a:solidFill>
                <a:latin typeface="Calibri"/>
                <a:ea typeface="+mn-ea"/>
                <a:cs typeface="+mn-cs"/>
              </a:rPr>
              <a:t>BOY</a:t>
            </a:r>
          </a:p>
        </p:txBody>
      </p:sp>
      <p:sp>
        <p:nvSpPr>
          <p:cNvPr id="126" name="Rounded Rectangle 125"/>
          <p:cNvSpPr>
            <a:spLocks noChangeArrowheads="1"/>
          </p:cNvSpPr>
          <p:nvPr/>
        </p:nvSpPr>
        <p:spPr bwMode="auto">
          <a:xfrm>
            <a:off x="5590813" y="1898599"/>
            <a:ext cx="2339975" cy="595313"/>
          </a:xfrm>
          <a:prstGeom prst="roundRect">
            <a:avLst>
              <a:gd name="adj" fmla="val 16667"/>
            </a:avLst>
          </a:prstGeom>
          <a:solidFill>
            <a:srgbClr val="800000"/>
          </a:solidFill>
          <a:ln w="9525">
            <a:solidFill>
              <a:srgbClr val="7C6DB2"/>
            </a:solidFill>
            <a:round/>
            <a:headEnd/>
            <a:tailEnd/>
          </a:ln>
          <a:effectLst>
            <a:outerShdw blurRad="40000" dist="23000" dir="5400000" rotWithShape="0">
              <a:srgbClr val="000000">
                <a:alpha val="34998"/>
              </a:srgbClr>
            </a:outerShdw>
          </a:effectLst>
        </p:spPr>
        <p:txBody>
          <a:bodyPr anchor="ctr"/>
          <a:lstStyle/>
          <a:p>
            <a:pPr algn="ctr" defTabSz="457200" eaLnBrk="1" fontAlgn="auto" hangingPunct="1">
              <a:spcBef>
                <a:spcPts val="0"/>
              </a:spcBef>
              <a:spcAft>
                <a:spcPts val="0"/>
              </a:spcAft>
              <a:defRPr/>
            </a:pPr>
            <a:r>
              <a:rPr lang="en-US" sz="1600" dirty="0" err="1">
                <a:solidFill>
                  <a:prstClr val="white">
                    <a:lumMod val="85000"/>
                  </a:prstClr>
                </a:solidFill>
                <a:latin typeface="Calibri"/>
                <a:ea typeface="+mn-ea"/>
                <a:cs typeface="+mn-cs"/>
              </a:rPr>
              <a:t>pvAccess</a:t>
            </a:r>
            <a:r>
              <a:rPr lang="en-US" sz="1600" dirty="0">
                <a:solidFill>
                  <a:prstClr val="white">
                    <a:lumMod val="85000"/>
                  </a:prstClr>
                </a:solidFill>
                <a:latin typeface="Calibri"/>
                <a:ea typeface="+mn-ea"/>
                <a:cs typeface="+mn-cs"/>
              </a:rPr>
              <a:t> Client </a:t>
            </a:r>
            <a:r>
              <a:rPr lang="en-US" sz="1600" dirty="0" smtClean="0">
                <a:solidFill>
                  <a:prstClr val="white">
                    <a:lumMod val="85000"/>
                  </a:prstClr>
                </a:solidFill>
                <a:latin typeface="Calibri"/>
                <a:ea typeface="+mn-ea"/>
                <a:cs typeface="+mn-cs"/>
              </a:rPr>
              <a:t>Library </a:t>
            </a:r>
            <a:r>
              <a:rPr lang="en-US" sz="1600" dirty="0">
                <a:solidFill>
                  <a:prstClr val="white">
                    <a:lumMod val="85000"/>
                  </a:prstClr>
                </a:solidFill>
                <a:latin typeface="Calibri"/>
                <a:ea typeface="+mn-ea"/>
                <a:cs typeface="+mn-cs"/>
              </a:rPr>
              <a:t>(Java)</a:t>
            </a:r>
          </a:p>
        </p:txBody>
      </p:sp>
      <p:grpSp>
        <p:nvGrpSpPr>
          <p:cNvPr id="18461" name="Group 126"/>
          <p:cNvGrpSpPr>
            <a:grpSpLocks/>
          </p:cNvGrpSpPr>
          <p:nvPr/>
        </p:nvGrpSpPr>
        <p:grpSpPr bwMode="auto">
          <a:xfrm>
            <a:off x="944196" y="5829676"/>
            <a:ext cx="1330693" cy="307777"/>
            <a:chOff x="7106092" y="1962360"/>
            <a:chExt cx="1082684" cy="307579"/>
          </a:xfrm>
        </p:grpSpPr>
        <p:sp>
          <p:nvSpPr>
            <p:cNvPr id="138" name="Rounded Rectangle 137"/>
            <p:cNvSpPr>
              <a:spLocks noChangeArrowheads="1"/>
            </p:cNvSpPr>
            <p:nvPr/>
          </p:nvSpPr>
          <p:spPr bwMode="auto">
            <a:xfrm>
              <a:off x="7106092" y="2032165"/>
              <a:ext cx="457236" cy="218934"/>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defTabSz="457200" eaLnBrk="1" fontAlgn="auto" hangingPunct="1">
                <a:spcBef>
                  <a:spcPts val="0"/>
                </a:spcBef>
                <a:spcAft>
                  <a:spcPts val="0"/>
                </a:spcAft>
                <a:defRPr/>
              </a:pPr>
              <a:endParaRPr lang="en-US" sz="1800" dirty="0">
                <a:solidFill>
                  <a:prstClr val="white">
                    <a:lumMod val="85000"/>
                  </a:prstClr>
                </a:solidFill>
                <a:latin typeface="Calibri"/>
                <a:ea typeface="+mn-ea"/>
                <a:cs typeface="+mn-cs"/>
              </a:endParaRPr>
            </a:p>
          </p:txBody>
        </p:sp>
        <p:sp>
          <p:nvSpPr>
            <p:cNvPr id="139" name="TextBox 138"/>
            <p:cNvSpPr txBox="1"/>
            <p:nvPr/>
          </p:nvSpPr>
          <p:spPr>
            <a:xfrm>
              <a:off x="7516830" y="1962360"/>
              <a:ext cx="671946" cy="307579"/>
            </a:xfrm>
            <a:prstGeom prst="rect">
              <a:avLst/>
            </a:prstGeom>
            <a:noFill/>
          </p:spPr>
          <p:txBody>
            <a:bodyPr wrap="none">
              <a:spAutoFit/>
            </a:bodyPr>
            <a:lstStyle/>
            <a:p>
              <a:pPr defTabSz="457200" eaLnBrk="1" fontAlgn="auto" hangingPunct="1">
                <a:spcBef>
                  <a:spcPts val="0"/>
                </a:spcBef>
                <a:spcAft>
                  <a:spcPts val="0"/>
                </a:spcAft>
                <a:defRPr/>
              </a:pPr>
              <a:r>
                <a:rPr lang="en-US" sz="1400" dirty="0" smtClean="0">
                  <a:solidFill>
                    <a:prstClr val="black"/>
                  </a:solidFill>
                  <a:latin typeface="Calibri"/>
                </a:rPr>
                <a:t>EPICS V4</a:t>
              </a:r>
              <a:endParaRPr lang="en-US" sz="1400" dirty="0">
                <a:solidFill>
                  <a:prstClr val="black"/>
                </a:solidFill>
                <a:latin typeface="Calibri"/>
                <a:ea typeface="+mn-ea"/>
                <a:cs typeface="+mn-cs"/>
              </a:endParaRPr>
            </a:p>
          </p:txBody>
        </p:sp>
      </p:grpSp>
      <p:sp>
        <p:nvSpPr>
          <p:cNvPr id="136" name="Rounded Rectangle 135"/>
          <p:cNvSpPr>
            <a:spLocks noChangeArrowheads="1"/>
          </p:cNvSpPr>
          <p:nvPr/>
        </p:nvSpPr>
        <p:spPr bwMode="auto">
          <a:xfrm>
            <a:off x="2415813" y="5895691"/>
            <a:ext cx="561975" cy="219075"/>
          </a:xfrm>
          <a:prstGeom prst="roundRect">
            <a:avLst>
              <a:gd name="adj" fmla="val 16667"/>
            </a:avLst>
          </a:prstGeom>
          <a:solidFill>
            <a:srgbClr val="7CA553"/>
          </a:solidFill>
          <a:ln w="9525">
            <a:solidFill>
              <a:srgbClr val="7C6DB2"/>
            </a:solidFill>
            <a:round/>
            <a:headEnd/>
            <a:tailEnd/>
          </a:ln>
          <a:effectLst>
            <a:outerShdw blurRad="40000" dist="23000" dir="5400000" rotWithShape="0">
              <a:srgbClr val="000000">
                <a:alpha val="34998"/>
              </a:srgbClr>
            </a:outerShdw>
          </a:effectLst>
        </p:spPr>
        <p:txBody>
          <a:bodyPr lIns="0" rIns="0" anchor="ctr"/>
          <a:lstStyle/>
          <a:p>
            <a:pPr algn="ctr" defTabSz="457200" eaLnBrk="1" fontAlgn="auto" hangingPunct="1">
              <a:spcBef>
                <a:spcPts val="0"/>
              </a:spcBef>
              <a:spcAft>
                <a:spcPts val="0"/>
              </a:spcAft>
              <a:defRPr/>
            </a:pPr>
            <a:endParaRPr lang="en-US" sz="1800" dirty="0">
              <a:solidFill>
                <a:prstClr val="white">
                  <a:lumMod val="85000"/>
                </a:prstClr>
              </a:solidFill>
              <a:latin typeface="Calibri"/>
              <a:ea typeface="+mn-ea"/>
              <a:cs typeface="+mn-cs"/>
            </a:endParaRPr>
          </a:p>
        </p:txBody>
      </p:sp>
      <p:sp>
        <p:nvSpPr>
          <p:cNvPr id="137" name="TextBox 136"/>
          <p:cNvSpPr txBox="1"/>
          <p:nvPr/>
        </p:nvSpPr>
        <p:spPr>
          <a:xfrm>
            <a:off x="2920638" y="5840129"/>
            <a:ext cx="1305979" cy="307777"/>
          </a:xfrm>
          <a:prstGeom prst="rect">
            <a:avLst/>
          </a:prstGeom>
          <a:noFill/>
        </p:spPr>
        <p:txBody>
          <a:bodyPr wrap="none">
            <a:spAutoFit/>
          </a:bodyPr>
          <a:lstStyle/>
          <a:p>
            <a:pPr defTabSz="457200" eaLnBrk="1" fontAlgn="auto" hangingPunct="1">
              <a:spcBef>
                <a:spcPts val="0"/>
              </a:spcBef>
              <a:spcAft>
                <a:spcPts val="0"/>
              </a:spcAft>
              <a:defRPr/>
            </a:pPr>
            <a:r>
              <a:rPr lang="en-US" sz="1400" dirty="0" smtClean="0">
                <a:solidFill>
                  <a:prstClr val="black"/>
                </a:solidFill>
                <a:latin typeface="Calibri"/>
              </a:rPr>
              <a:t>Channel Access</a:t>
            </a:r>
            <a:endParaRPr lang="en-US" sz="1400" dirty="0">
              <a:solidFill>
                <a:prstClr val="black"/>
              </a:solidFill>
              <a:latin typeface="Calibri"/>
              <a:ea typeface="+mn-ea"/>
              <a:cs typeface="+mn-cs"/>
            </a:endParaRPr>
          </a:p>
        </p:txBody>
      </p:sp>
      <p:sp>
        <p:nvSpPr>
          <p:cNvPr id="132" name="Rounded Rectangle 131"/>
          <p:cNvSpPr>
            <a:spLocks noChangeArrowheads="1"/>
          </p:cNvSpPr>
          <p:nvPr/>
        </p:nvSpPr>
        <p:spPr bwMode="auto">
          <a:xfrm>
            <a:off x="5985027" y="5889341"/>
            <a:ext cx="561975" cy="219075"/>
          </a:xfrm>
          <a:prstGeom prst="roundRect">
            <a:avLst>
              <a:gd name="adj" fmla="val 16667"/>
            </a:avLst>
          </a:prstGeom>
          <a:solidFill>
            <a:srgbClr val="800000"/>
          </a:solidFill>
          <a:ln w="9525">
            <a:solidFill>
              <a:srgbClr val="7C6DB2"/>
            </a:solidFill>
            <a:round/>
            <a:headEnd/>
            <a:tailEnd/>
          </a:ln>
          <a:effectLst>
            <a:outerShdw blurRad="40000" dist="23000" dir="5400000" rotWithShape="0">
              <a:srgbClr val="000000">
                <a:alpha val="34998"/>
              </a:srgbClr>
            </a:outerShdw>
          </a:effectLst>
        </p:spPr>
        <p:txBody>
          <a:bodyPr anchor="ctr"/>
          <a:lstStyle/>
          <a:p>
            <a:pPr algn="ctr" defTabSz="457200" eaLnBrk="1" fontAlgn="auto" hangingPunct="1">
              <a:spcBef>
                <a:spcPts val="0"/>
              </a:spcBef>
              <a:spcAft>
                <a:spcPts val="0"/>
              </a:spcAft>
              <a:defRPr/>
            </a:pPr>
            <a:endParaRPr lang="en-US" sz="1600" dirty="0">
              <a:solidFill>
                <a:prstClr val="white">
                  <a:lumMod val="85000"/>
                </a:prstClr>
              </a:solidFill>
              <a:latin typeface="Calibri"/>
              <a:ea typeface="+mn-ea"/>
              <a:cs typeface="+mn-cs"/>
            </a:endParaRPr>
          </a:p>
        </p:txBody>
      </p:sp>
      <p:sp>
        <p:nvSpPr>
          <p:cNvPr id="133" name="TextBox 132"/>
          <p:cNvSpPr txBox="1"/>
          <p:nvPr/>
        </p:nvSpPr>
        <p:spPr>
          <a:xfrm>
            <a:off x="6547002" y="5840129"/>
            <a:ext cx="1235075" cy="307975"/>
          </a:xfrm>
          <a:prstGeom prst="rect">
            <a:avLst/>
          </a:prstGeom>
          <a:noFill/>
        </p:spPr>
        <p:txBody>
          <a:bodyPr wrap="none">
            <a:spAutoFit/>
          </a:bodyPr>
          <a:lstStyle/>
          <a:p>
            <a:pPr defTabSz="457200" eaLnBrk="1" fontAlgn="auto" hangingPunct="1">
              <a:spcBef>
                <a:spcPts val="0"/>
              </a:spcBef>
              <a:spcAft>
                <a:spcPts val="0"/>
              </a:spcAft>
              <a:defRPr/>
            </a:pPr>
            <a:r>
              <a:rPr lang="en-US" sz="1400" dirty="0">
                <a:solidFill>
                  <a:prstClr val="black"/>
                </a:solidFill>
                <a:latin typeface="Calibri"/>
                <a:ea typeface="+mn-ea"/>
                <a:cs typeface="+mn-cs"/>
              </a:rPr>
              <a:t>Developing</a:t>
            </a:r>
          </a:p>
        </p:txBody>
      </p:sp>
      <p:sp>
        <p:nvSpPr>
          <p:cNvPr id="131" name="Rounded Rectangle 130"/>
          <p:cNvSpPr>
            <a:spLocks noChangeArrowheads="1"/>
          </p:cNvSpPr>
          <p:nvPr/>
        </p:nvSpPr>
        <p:spPr bwMode="auto">
          <a:xfrm>
            <a:off x="6831954" y="1285824"/>
            <a:ext cx="1068672" cy="595313"/>
          </a:xfrm>
          <a:prstGeom prst="roundRect">
            <a:avLst>
              <a:gd name="adj" fmla="val 16667"/>
            </a:avLst>
          </a:prstGeom>
          <a:solidFill>
            <a:srgbClr val="800000"/>
          </a:solidFill>
          <a:ln w="9525">
            <a:solidFill>
              <a:srgbClr val="7C6DB2"/>
            </a:solidFill>
            <a:round/>
            <a:headEnd/>
            <a:tailEnd/>
          </a:ln>
          <a:effectLst>
            <a:outerShdw blurRad="40000" dist="23000" dir="5400000" rotWithShape="0">
              <a:srgbClr val="000000">
                <a:alpha val="34998"/>
              </a:srgbClr>
            </a:outerShdw>
          </a:effectLst>
        </p:spPr>
        <p:txBody>
          <a:bodyPr lIns="0" rIns="0" anchor="ctr"/>
          <a:lstStyle/>
          <a:p>
            <a:pPr algn="ctr" defTabSz="457200" eaLnBrk="1" fontAlgn="auto" hangingPunct="1">
              <a:spcBef>
                <a:spcPts val="0"/>
              </a:spcBef>
              <a:spcAft>
                <a:spcPts val="0"/>
              </a:spcAft>
              <a:defRPr/>
            </a:pPr>
            <a:r>
              <a:rPr lang="en-US" sz="1600" dirty="0">
                <a:solidFill>
                  <a:prstClr val="white">
                    <a:lumMod val="85000"/>
                  </a:prstClr>
                </a:solidFill>
                <a:latin typeface="Calibri"/>
                <a:ea typeface="+mn-ea"/>
                <a:cs typeface="+mn-cs"/>
              </a:rPr>
              <a:t>Others</a:t>
            </a:r>
          </a:p>
          <a:p>
            <a:pPr algn="ctr" defTabSz="457200" eaLnBrk="1" fontAlgn="auto" hangingPunct="1">
              <a:spcBef>
                <a:spcPts val="0"/>
              </a:spcBef>
              <a:spcAft>
                <a:spcPts val="0"/>
              </a:spcAft>
              <a:defRPr/>
            </a:pPr>
            <a:r>
              <a:rPr lang="en-US" sz="1600" dirty="0">
                <a:solidFill>
                  <a:prstClr val="white">
                    <a:lumMod val="85000"/>
                  </a:prstClr>
                </a:solidFill>
                <a:latin typeface="Calibri"/>
                <a:ea typeface="+mn-ea"/>
                <a:cs typeface="+mn-cs"/>
              </a:rPr>
              <a:t>(</a:t>
            </a:r>
            <a:r>
              <a:rPr lang="en-US" sz="1600" dirty="0" err="1">
                <a:solidFill>
                  <a:prstClr val="white">
                    <a:lumMod val="85000"/>
                  </a:prstClr>
                </a:solidFill>
                <a:latin typeface="Calibri"/>
                <a:ea typeface="+mn-ea"/>
                <a:cs typeface="+mn-cs"/>
              </a:rPr>
              <a:t>Matlab</a:t>
            </a:r>
            <a:r>
              <a:rPr lang="en-US" sz="1600" dirty="0">
                <a:solidFill>
                  <a:prstClr val="white">
                    <a:lumMod val="85000"/>
                  </a:prstClr>
                </a:solidFill>
                <a:latin typeface="Calibri"/>
                <a:ea typeface="+mn-ea"/>
                <a:cs typeface="+mn-cs"/>
              </a:rPr>
              <a:t>)</a:t>
            </a:r>
          </a:p>
        </p:txBody>
      </p:sp>
      <p:cxnSp>
        <p:nvCxnSpPr>
          <p:cNvPr id="3" name="Straight Connector 2"/>
          <p:cNvCxnSpPr>
            <a:stCxn id="110" idx="1"/>
            <a:endCxn id="110" idx="3"/>
          </p:cNvCxnSpPr>
          <p:nvPr/>
        </p:nvCxnSpPr>
        <p:spPr>
          <a:xfrm>
            <a:off x="920388" y="4620022"/>
            <a:ext cx="3863975" cy="0"/>
          </a:xfrm>
          <a:prstGeom prst="line">
            <a:avLst/>
          </a:prstGeom>
        </p:spPr>
        <p:style>
          <a:lnRef idx="2">
            <a:schemeClr val="accent4">
              <a:shade val="50000"/>
            </a:schemeClr>
          </a:lnRef>
          <a:fillRef idx="1">
            <a:schemeClr val="accent4"/>
          </a:fillRef>
          <a:effectRef idx="0">
            <a:schemeClr val="accent4"/>
          </a:effectRef>
          <a:fontRef idx="minor">
            <a:schemeClr val="lt1"/>
          </a:fontRef>
        </p:style>
      </p:cxnSp>
      <p:cxnSp>
        <p:nvCxnSpPr>
          <p:cNvPr id="5" name="Straight Connector 4"/>
          <p:cNvCxnSpPr/>
          <p:nvPr/>
        </p:nvCxnSpPr>
        <p:spPr>
          <a:xfrm flipV="1">
            <a:off x="2031077" y="4620022"/>
            <a:ext cx="0" cy="417512"/>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cxnSpLocks noChangeShapeType="1"/>
          </p:cNvCxnSpPr>
          <p:nvPr/>
        </p:nvCxnSpPr>
        <p:spPr bwMode="auto">
          <a:xfrm>
            <a:off x="5279663" y="5405835"/>
            <a:ext cx="0" cy="237744"/>
          </a:xfrm>
          <a:prstGeom prst="straightConnector1">
            <a:avLst/>
          </a:prstGeom>
          <a:noFill/>
          <a:ln w="25400">
            <a:solidFill>
              <a:srgbClr val="1A8834"/>
            </a:solidFill>
            <a:round/>
            <a:headEnd type="arrow" w="med" len="me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0" name="Straight Arrow Connector 39"/>
          <p:cNvCxnSpPr>
            <a:cxnSpLocks noChangeShapeType="1"/>
          </p:cNvCxnSpPr>
          <p:nvPr/>
        </p:nvCxnSpPr>
        <p:spPr bwMode="auto">
          <a:xfrm>
            <a:off x="6265501" y="5405835"/>
            <a:ext cx="0" cy="237744"/>
          </a:xfrm>
          <a:prstGeom prst="straightConnector1">
            <a:avLst/>
          </a:prstGeom>
          <a:noFill/>
          <a:ln w="25400">
            <a:solidFill>
              <a:srgbClr val="1A8834"/>
            </a:solidFill>
            <a:round/>
            <a:headEnd type="arrow" w="med" len="me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1" name="Straight Arrow Connector 40"/>
          <p:cNvCxnSpPr>
            <a:cxnSpLocks noChangeShapeType="1"/>
          </p:cNvCxnSpPr>
          <p:nvPr/>
        </p:nvCxnSpPr>
        <p:spPr bwMode="auto">
          <a:xfrm>
            <a:off x="7213238" y="5405835"/>
            <a:ext cx="0" cy="237744"/>
          </a:xfrm>
          <a:prstGeom prst="straightConnector1">
            <a:avLst/>
          </a:prstGeom>
          <a:noFill/>
          <a:ln w="25400">
            <a:solidFill>
              <a:srgbClr val="1A8834"/>
            </a:solidFill>
            <a:round/>
            <a:headEnd type="arrow" w="med" len="me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2" name="Straight Connector 41"/>
          <p:cNvCxnSpPr>
            <a:cxnSpLocks noChangeShapeType="1"/>
          </p:cNvCxnSpPr>
          <p:nvPr/>
        </p:nvCxnSpPr>
        <p:spPr bwMode="auto">
          <a:xfrm>
            <a:off x="326468" y="5643579"/>
            <a:ext cx="7315200" cy="0"/>
          </a:xfrm>
          <a:prstGeom prst="line">
            <a:avLst/>
          </a:prstGeom>
          <a:noFill/>
          <a:ln w="25400">
            <a:solidFill>
              <a:srgbClr val="1A8834"/>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4" name="Straight Connector 43"/>
          <p:cNvCxnSpPr>
            <a:cxnSpLocks noChangeShapeType="1"/>
          </p:cNvCxnSpPr>
          <p:nvPr/>
        </p:nvCxnSpPr>
        <p:spPr bwMode="auto">
          <a:xfrm>
            <a:off x="344585" y="1671128"/>
            <a:ext cx="0" cy="3976914"/>
          </a:xfrm>
          <a:prstGeom prst="line">
            <a:avLst/>
          </a:prstGeom>
          <a:noFill/>
          <a:ln w="25400">
            <a:solidFill>
              <a:srgbClr val="1A8834"/>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7" name="Straight Arrow Connector 46"/>
          <p:cNvCxnSpPr>
            <a:cxnSpLocks noChangeShapeType="1"/>
            <a:endCxn id="103" idx="1"/>
          </p:cNvCxnSpPr>
          <p:nvPr/>
        </p:nvCxnSpPr>
        <p:spPr bwMode="auto">
          <a:xfrm>
            <a:off x="344585" y="1689843"/>
            <a:ext cx="556753" cy="0"/>
          </a:xfrm>
          <a:prstGeom prst="straightConnector1">
            <a:avLst/>
          </a:prstGeom>
          <a:noFill/>
          <a:ln w="25400">
            <a:solidFill>
              <a:srgbClr val="1A8834"/>
            </a:solidFill>
            <a:round/>
            <a:headEnd type="arrow" w="med" len="me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9" name="TextBox 8"/>
          <p:cNvSpPr txBox="1"/>
          <p:nvPr/>
        </p:nvSpPr>
        <p:spPr>
          <a:xfrm>
            <a:off x="294778" y="5309376"/>
            <a:ext cx="1496285" cy="369332"/>
          </a:xfrm>
          <a:prstGeom prst="rect">
            <a:avLst/>
          </a:prstGeom>
          <a:noFill/>
        </p:spPr>
        <p:txBody>
          <a:bodyPr wrap="none" rtlCol="0">
            <a:spAutoFit/>
          </a:bodyPr>
          <a:lstStyle/>
          <a:p>
            <a:r>
              <a:rPr lang="en-US" dirty="0" smtClean="0"/>
              <a:t>Restore by CA</a:t>
            </a:r>
            <a:endParaRPr lang="en-US" dirty="0"/>
          </a:p>
        </p:txBody>
      </p:sp>
      <p:sp>
        <p:nvSpPr>
          <p:cNvPr id="10" name="TextBox 9"/>
          <p:cNvSpPr txBox="1"/>
          <p:nvPr/>
        </p:nvSpPr>
        <p:spPr>
          <a:xfrm>
            <a:off x="2789631" y="4651386"/>
            <a:ext cx="1122986" cy="369332"/>
          </a:xfrm>
          <a:prstGeom prst="rect">
            <a:avLst/>
          </a:prstGeom>
          <a:noFill/>
        </p:spPr>
        <p:txBody>
          <a:bodyPr wrap="none" rtlCol="0">
            <a:spAutoFit/>
          </a:bodyPr>
          <a:lstStyle/>
          <a:p>
            <a:r>
              <a:rPr lang="en-US" dirty="0" err="1" smtClean="0">
                <a:solidFill>
                  <a:schemeClr val="bg1">
                    <a:lumMod val="85000"/>
                  </a:schemeClr>
                </a:solidFill>
              </a:rPr>
              <a:t>MongoDB</a:t>
            </a:r>
            <a:endParaRPr lang="en-US" dirty="0">
              <a:solidFill>
                <a:schemeClr val="bg1">
                  <a:lumMod val="85000"/>
                </a:schemeClr>
              </a:solidFill>
            </a:endParaRPr>
          </a:p>
        </p:txBody>
      </p:sp>
      <p:sp>
        <p:nvSpPr>
          <p:cNvPr id="54" name="Rounded Rectangle 53"/>
          <p:cNvSpPr>
            <a:spLocks noChangeArrowheads="1"/>
          </p:cNvSpPr>
          <p:nvPr/>
        </p:nvSpPr>
        <p:spPr bwMode="auto">
          <a:xfrm>
            <a:off x="4332911" y="5906805"/>
            <a:ext cx="561975" cy="219075"/>
          </a:xfrm>
          <a:prstGeom prst="roundRect">
            <a:avLst>
              <a:gd name="adj" fmla="val 16667"/>
            </a:avLst>
          </a:prstGeom>
          <a:solidFill>
            <a:srgbClr val="660066"/>
          </a:solidFill>
          <a:ln w="9525">
            <a:solidFill>
              <a:srgbClr val="7C6DB2"/>
            </a:solidFill>
            <a:round/>
            <a:headEnd/>
            <a:tailEnd/>
          </a:ln>
          <a:effectLst>
            <a:outerShdw blurRad="40000" dist="23000" dir="5400000" rotWithShape="0">
              <a:srgbClr val="000000">
                <a:alpha val="34998"/>
              </a:srgbClr>
            </a:outerShdw>
          </a:effectLst>
        </p:spPr>
        <p:txBody>
          <a:bodyPr anchor="ctr"/>
          <a:lstStyle/>
          <a:p>
            <a:pPr algn="ctr" defTabSz="457200" eaLnBrk="1" fontAlgn="auto" hangingPunct="1">
              <a:spcBef>
                <a:spcPts val="0"/>
              </a:spcBef>
              <a:spcAft>
                <a:spcPts val="0"/>
              </a:spcAft>
              <a:defRPr/>
            </a:pPr>
            <a:endParaRPr lang="en-US" sz="1600" dirty="0">
              <a:solidFill>
                <a:prstClr val="white">
                  <a:lumMod val="85000"/>
                </a:prstClr>
              </a:solidFill>
              <a:latin typeface="Calibri"/>
              <a:ea typeface="+mn-ea"/>
              <a:cs typeface="+mn-cs"/>
            </a:endParaRPr>
          </a:p>
        </p:txBody>
      </p:sp>
      <p:sp>
        <p:nvSpPr>
          <p:cNvPr id="55" name="TextBox 54"/>
          <p:cNvSpPr txBox="1"/>
          <p:nvPr/>
        </p:nvSpPr>
        <p:spPr>
          <a:xfrm>
            <a:off x="4864408" y="5846151"/>
            <a:ext cx="776925" cy="307777"/>
          </a:xfrm>
          <a:prstGeom prst="rect">
            <a:avLst/>
          </a:prstGeom>
          <a:noFill/>
        </p:spPr>
        <p:txBody>
          <a:bodyPr wrap="none">
            <a:spAutoFit/>
          </a:bodyPr>
          <a:lstStyle/>
          <a:p>
            <a:pPr defTabSz="457200" eaLnBrk="1" fontAlgn="auto" hangingPunct="1">
              <a:spcBef>
                <a:spcPts val="0"/>
              </a:spcBef>
              <a:spcAft>
                <a:spcPts val="0"/>
              </a:spcAft>
              <a:defRPr/>
            </a:pPr>
            <a:r>
              <a:rPr lang="en-US" sz="1400" dirty="0" smtClean="0">
                <a:solidFill>
                  <a:prstClr val="black"/>
                </a:solidFill>
                <a:latin typeface="Calibri"/>
                <a:ea typeface="+mn-ea"/>
                <a:cs typeface="+mn-cs"/>
              </a:rPr>
              <a:t>Planned</a:t>
            </a:r>
            <a:endParaRPr lang="en-US" sz="1400" dirty="0">
              <a:solidFill>
                <a:prstClr val="black"/>
              </a:solidFill>
              <a:latin typeface="Calibri"/>
              <a:ea typeface="+mn-ea"/>
              <a:cs typeface="+mn-cs"/>
            </a:endParaRPr>
          </a:p>
        </p:txBody>
      </p:sp>
      <p:sp>
        <p:nvSpPr>
          <p:cNvPr id="49" name="Rounded Rectangle 48"/>
          <p:cNvSpPr>
            <a:spLocks noChangeArrowheads="1"/>
          </p:cNvSpPr>
          <p:nvPr/>
        </p:nvSpPr>
        <p:spPr bwMode="auto">
          <a:xfrm>
            <a:off x="892553" y="3077183"/>
            <a:ext cx="7035389" cy="266201"/>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r>
              <a:rPr lang="en-US" sz="1800" b="1" dirty="0" err="1" smtClean="0">
                <a:solidFill>
                  <a:schemeClr val="bg1"/>
                </a:solidFill>
                <a:latin typeface="Calibri"/>
                <a:ea typeface="+mn-ea"/>
                <a:cs typeface="+mn-cs"/>
              </a:rPr>
              <a:t>pvAccess</a:t>
            </a:r>
            <a:r>
              <a:rPr lang="en-US" sz="1800" b="1" dirty="0" smtClean="0">
                <a:solidFill>
                  <a:schemeClr val="bg1"/>
                </a:solidFill>
                <a:latin typeface="Calibri"/>
                <a:ea typeface="+mn-ea"/>
                <a:cs typeface="+mn-cs"/>
              </a:rPr>
              <a:t> Server</a:t>
            </a:r>
            <a:endParaRPr lang="en-US" sz="1800" b="1" dirty="0">
              <a:solidFill>
                <a:schemeClr val="bg1"/>
              </a:solidFill>
              <a:latin typeface="Calibri"/>
              <a:ea typeface="+mn-ea"/>
              <a:cs typeface="+mn-cs"/>
            </a:endParaRPr>
          </a:p>
        </p:txBody>
      </p:sp>
      <p:sp>
        <p:nvSpPr>
          <p:cNvPr id="50" name="Rounded Rectangle 49"/>
          <p:cNvSpPr>
            <a:spLocks noChangeArrowheads="1"/>
          </p:cNvSpPr>
          <p:nvPr/>
        </p:nvSpPr>
        <p:spPr bwMode="auto">
          <a:xfrm>
            <a:off x="901338" y="2254058"/>
            <a:ext cx="4587875" cy="274320"/>
          </a:xfrm>
          <a:prstGeom prst="roundRect">
            <a:avLst>
              <a:gd name="adj" fmla="val 1666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smtClean="0">
                <a:solidFill>
                  <a:schemeClr val="bg1"/>
                </a:solidFill>
                <a:latin typeface="Calibri"/>
                <a:ea typeface="+mn-ea"/>
                <a:cs typeface="+mn-cs"/>
              </a:rPr>
              <a:t>pvAccess</a:t>
            </a:r>
            <a:r>
              <a:rPr lang="en-US" b="1" dirty="0" smtClean="0">
                <a:solidFill>
                  <a:schemeClr val="bg1"/>
                </a:solidFill>
                <a:latin typeface="Calibri"/>
                <a:ea typeface="+mn-ea"/>
                <a:cs typeface="+mn-cs"/>
              </a:rPr>
              <a:t> Client</a:t>
            </a:r>
            <a:endParaRPr lang="en-US" b="1" dirty="0">
              <a:solidFill>
                <a:schemeClr val="bg1"/>
              </a:solidFill>
              <a:latin typeface="Calibri"/>
              <a:ea typeface="+mn-ea"/>
              <a:cs typeface="+mn-cs"/>
            </a:endParaRPr>
          </a:p>
        </p:txBody>
      </p:sp>
      <p:sp>
        <p:nvSpPr>
          <p:cNvPr id="7" name="TextBox 6"/>
          <p:cNvSpPr txBox="1"/>
          <p:nvPr/>
        </p:nvSpPr>
        <p:spPr>
          <a:xfrm>
            <a:off x="8165073" y="3375366"/>
            <a:ext cx="705166" cy="646331"/>
          </a:xfrm>
          <a:prstGeom prst="rect">
            <a:avLst/>
          </a:prstGeom>
          <a:noFill/>
        </p:spPr>
        <p:txBody>
          <a:bodyPr wrap="none" rtlCol="0">
            <a:spAutoFit/>
          </a:bodyPr>
          <a:lstStyle/>
          <a:p>
            <a:r>
              <a:rPr lang="en-US" dirty="0" smtClean="0"/>
              <a:t>Sever </a:t>
            </a:r>
          </a:p>
          <a:p>
            <a:r>
              <a:rPr lang="en-US" dirty="0" smtClean="0"/>
              <a:t>side</a:t>
            </a:r>
            <a:endParaRPr lang="en-US" dirty="0"/>
          </a:p>
        </p:txBody>
      </p:sp>
      <p:sp>
        <p:nvSpPr>
          <p:cNvPr id="8" name="TextBox 7"/>
          <p:cNvSpPr txBox="1"/>
          <p:nvPr/>
        </p:nvSpPr>
        <p:spPr>
          <a:xfrm>
            <a:off x="8135819" y="1689843"/>
            <a:ext cx="727145" cy="646331"/>
          </a:xfrm>
          <a:prstGeom prst="rect">
            <a:avLst/>
          </a:prstGeom>
          <a:noFill/>
        </p:spPr>
        <p:txBody>
          <a:bodyPr wrap="none" rtlCol="0">
            <a:spAutoFit/>
          </a:bodyPr>
          <a:lstStyle/>
          <a:p>
            <a:r>
              <a:rPr lang="en-US" dirty="0" smtClean="0"/>
              <a:t>Client </a:t>
            </a:r>
          </a:p>
          <a:p>
            <a:r>
              <a:rPr lang="en-US" dirty="0"/>
              <a:t>s</a:t>
            </a:r>
            <a:r>
              <a:rPr lang="en-US" dirty="0" smtClean="0"/>
              <a:t>ide</a:t>
            </a:r>
            <a:endParaRPr lang="en-US" dirty="0"/>
          </a:p>
        </p:txBody>
      </p:sp>
      <p:sp>
        <p:nvSpPr>
          <p:cNvPr id="11" name="TextBox 10"/>
          <p:cNvSpPr txBox="1"/>
          <p:nvPr/>
        </p:nvSpPr>
        <p:spPr>
          <a:xfrm>
            <a:off x="528557" y="6210193"/>
            <a:ext cx="8141759" cy="338554"/>
          </a:xfrm>
          <a:prstGeom prst="rect">
            <a:avLst/>
          </a:prstGeom>
          <a:noFill/>
          <a:ln>
            <a:solidFill>
              <a:schemeClr val="tx1"/>
            </a:solidFill>
          </a:ln>
        </p:spPr>
        <p:txBody>
          <a:bodyPr wrap="none" rtlCol="0">
            <a:spAutoFit/>
          </a:bodyPr>
          <a:lstStyle/>
          <a:p>
            <a:r>
              <a:rPr lang="en-US" sz="1600" i="1" dirty="0" smtClean="0"/>
              <a:t>Figure : MASAR server side delivers CA PV configurations using EPICS V4, to various client types.</a:t>
            </a:r>
            <a:endParaRPr lang="en-US" sz="1600" i="1" dirty="0"/>
          </a:p>
        </p:txBody>
      </p:sp>
      <p:sp>
        <p:nvSpPr>
          <p:cNvPr id="52" name="TextBox 51"/>
          <p:cNvSpPr txBox="1"/>
          <p:nvPr/>
        </p:nvSpPr>
        <p:spPr>
          <a:xfrm>
            <a:off x="7559408" y="6550223"/>
            <a:ext cx="1571251" cy="307777"/>
          </a:xfrm>
          <a:prstGeom prst="rect">
            <a:avLst/>
          </a:prstGeom>
          <a:noFill/>
        </p:spPr>
        <p:txBody>
          <a:bodyPr wrap="none" rtlCol="0">
            <a:spAutoFit/>
          </a:bodyPr>
          <a:lstStyle/>
          <a:p>
            <a:r>
              <a:rPr lang="en-US" sz="1400" dirty="0" err="1" smtClean="0"/>
              <a:t>Guobao</a:t>
            </a:r>
            <a:r>
              <a:rPr lang="en-US" sz="1400" dirty="0" smtClean="0"/>
              <a:t> </a:t>
            </a:r>
            <a:r>
              <a:rPr lang="en-US" sz="1400" dirty="0" err="1" smtClean="0"/>
              <a:t>Shen</a:t>
            </a:r>
            <a:r>
              <a:rPr lang="en-US" sz="1400" dirty="0" smtClean="0"/>
              <a:t>, FRIB</a:t>
            </a:r>
            <a:endParaRPr lang="en-US" sz="1400" dirty="0"/>
          </a:p>
        </p:txBody>
      </p:sp>
    </p:spTree>
    <p:extLst>
      <p:ext uri="{BB962C8B-B14F-4D97-AF65-F5344CB8AC3E}">
        <p14:creationId xmlns:p14="http://schemas.microsoft.com/office/powerpoint/2010/main" val="2561437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225433" y="1854068"/>
            <a:ext cx="3231169" cy="1899668"/>
          </a:xfrm>
          <a:prstGeom prst="rect">
            <a:avLst/>
          </a:prstGeom>
        </p:spPr>
      </p:pic>
      <p:sp>
        <p:nvSpPr>
          <p:cNvPr id="2" name="Title 1"/>
          <p:cNvSpPr>
            <a:spLocks noGrp="1"/>
          </p:cNvSpPr>
          <p:nvPr>
            <p:ph type="title"/>
          </p:nvPr>
        </p:nvSpPr>
        <p:spPr>
          <a:xfrm>
            <a:off x="380730" y="704441"/>
            <a:ext cx="8544957" cy="543036"/>
          </a:xfrm>
        </p:spPr>
        <p:txBody>
          <a:bodyPr>
            <a:noAutofit/>
          </a:bodyPr>
          <a:lstStyle/>
          <a:p>
            <a:r>
              <a:rPr lang="en-US" sz="3200" dirty="0" smtClean="0"/>
              <a:t>SLAC and ESS collaboration on EPICS V4 for beam dynamics modelling and infrastructure data</a:t>
            </a:r>
            <a:endParaRPr lang="en-US" sz="3200" dirty="0"/>
          </a:p>
        </p:txBody>
      </p:sp>
      <p:sp>
        <p:nvSpPr>
          <p:cNvPr id="3" name="Text Placeholder 2"/>
          <p:cNvSpPr>
            <a:spLocks noGrp="1"/>
          </p:cNvSpPr>
          <p:nvPr>
            <p:ph type="body" sz="quarter" idx="13"/>
          </p:nvPr>
        </p:nvSpPr>
        <p:spPr/>
        <p:txBody>
          <a:bodyPr>
            <a:normAutofit/>
          </a:bodyPr>
          <a:lstStyle/>
          <a:p>
            <a:r>
              <a:rPr lang="en-US" dirty="0" smtClean="0"/>
              <a:t>SLAC &amp; ESS deployment: Modelling beam dynamics</a:t>
            </a:r>
            <a:endParaRPr lang="en-US" dirty="0"/>
          </a:p>
        </p:txBody>
      </p:sp>
      <p:sp>
        <p:nvSpPr>
          <p:cNvPr id="8" name="TextBox 7"/>
          <p:cNvSpPr txBox="1"/>
          <p:nvPr/>
        </p:nvSpPr>
        <p:spPr>
          <a:xfrm>
            <a:off x="356864" y="1992777"/>
            <a:ext cx="932767" cy="646331"/>
          </a:xfrm>
          <a:prstGeom prst="rect">
            <a:avLst/>
          </a:prstGeom>
          <a:noFill/>
        </p:spPr>
        <p:txBody>
          <a:bodyPr wrap="none" rtlCol="0">
            <a:spAutoFit/>
          </a:bodyPr>
          <a:lstStyle/>
          <a:p>
            <a:pPr algn="ctr"/>
            <a:r>
              <a:rPr lang="en-US" sz="1200" dirty="0" smtClean="0"/>
              <a:t>Transverse </a:t>
            </a:r>
          </a:p>
          <a:p>
            <a:pPr algn="ctr"/>
            <a:r>
              <a:rPr lang="en-US" sz="1200" dirty="0" smtClean="0"/>
              <a:t>beam offset</a:t>
            </a:r>
            <a:br>
              <a:rPr lang="en-US" sz="1200" dirty="0" smtClean="0"/>
            </a:br>
            <a:r>
              <a:rPr lang="en-US" sz="1200" dirty="0" smtClean="0"/>
              <a:t>(x or y) </a:t>
            </a:r>
            <a:endParaRPr lang="en-US" sz="1200" dirty="0"/>
          </a:p>
        </p:txBody>
      </p:sp>
      <p:sp>
        <p:nvSpPr>
          <p:cNvPr id="9" name="TextBox 8"/>
          <p:cNvSpPr txBox="1"/>
          <p:nvPr/>
        </p:nvSpPr>
        <p:spPr>
          <a:xfrm>
            <a:off x="4284616" y="2265848"/>
            <a:ext cx="261610" cy="276999"/>
          </a:xfrm>
          <a:prstGeom prst="rect">
            <a:avLst/>
          </a:prstGeom>
          <a:noFill/>
        </p:spPr>
        <p:txBody>
          <a:bodyPr wrap="none" rtlCol="0">
            <a:spAutoFit/>
          </a:bodyPr>
          <a:lstStyle/>
          <a:p>
            <a:r>
              <a:rPr lang="en-US" sz="1200" dirty="0" smtClean="0"/>
              <a:t>Z</a:t>
            </a:r>
            <a:endParaRPr lang="en-US" sz="1200" dirty="0"/>
          </a:p>
        </p:txBody>
      </p:sp>
      <p:sp>
        <p:nvSpPr>
          <p:cNvPr id="10" name="TextBox 9"/>
          <p:cNvSpPr txBox="1"/>
          <p:nvPr/>
        </p:nvSpPr>
        <p:spPr>
          <a:xfrm>
            <a:off x="2775008" y="1854507"/>
            <a:ext cx="438805" cy="307777"/>
          </a:xfrm>
          <a:prstGeom prst="rect">
            <a:avLst/>
          </a:prstGeom>
          <a:noFill/>
        </p:spPr>
        <p:txBody>
          <a:bodyPr wrap="none" rtlCol="0">
            <a:spAutoFit/>
          </a:bodyPr>
          <a:lstStyle/>
          <a:p>
            <a:pPr algn="ctr"/>
            <a:r>
              <a:rPr lang="en-US" sz="1400" dirty="0" smtClean="0"/>
              <a:t>“A” </a:t>
            </a:r>
            <a:endParaRPr lang="en-US" sz="1400" dirty="0"/>
          </a:p>
        </p:txBody>
      </p:sp>
      <p:sp>
        <p:nvSpPr>
          <p:cNvPr id="11" name="TextBox 10"/>
          <p:cNvSpPr txBox="1"/>
          <p:nvPr/>
        </p:nvSpPr>
        <p:spPr>
          <a:xfrm>
            <a:off x="3493189" y="1859300"/>
            <a:ext cx="432580" cy="307777"/>
          </a:xfrm>
          <a:prstGeom prst="rect">
            <a:avLst/>
          </a:prstGeom>
          <a:noFill/>
        </p:spPr>
        <p:txBody>
          <a:bodyPr wrap="none" rtlCol="0">
            <a:spAutoFit/>
          </a:bodyPr>
          <a:lstStyle/>
          <a:p>
            <a:pPr algn="ctr"/>
            <a:r>
              <a:rPr lang="en-US" sz="1400" dirty="0" smtClean="0"/>
              <a:t>“B” </a:t>
            </a:r>
            <a:endParaRPr lang="en-US" sz="1400" dirty="0"/>
          </a:p>
        </p:txBody>
      </p:sp>
      <p:sp>
        <p:nvSpPr>
          <p:cNvPr id="12" name="Isosceles Triangle 11"/>
          <p:cNvSpPr/>
          <p:nvPr/>
        </p:nvSpPr>
        <p:spPr>
          <a:xfrm rot="10800000" flipH="1">
            <a:off x="2897396" y="2281086"/>
            <a:ext cx="190762" cy="184666"/>
          </a:xfrm>
          <a:prstGeom prst="triangle">
            <a:avLst/>
          </a:prstGeom>
          <a:gradFill>
            <a:gsLst>
              <a:gs pos="0">
                <a:schemeClr val="accent1">
                  <a:tint val="100000"/>
                  <a:shade val="100000"/>
                  <a:satMod val="130000"/>
                  <a:alpha val="35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838200" y="1333500"/>
            <a:ext cx="184666" cy="369332"/>
          </a:xfrm>
          <a:prstGeom prst="rect">
            <a:avLst/>
          </a:prstGeom>
          <a:noFill/>
        </p:spPr>
        <p:txBody>
          <a:bodyPr wrap="none" rtlCol="0">
            <a:spAutoFit/>
          </a:bodyPr>
          <a:lstStyle/>
          <a:p>
            <a:endParaRPr lang="en-US"/>
          </a:p>
        </p:txBody>
      </p:sp>
      <p:pic>
        <p:nvPicPr>
          <p:cNvPr id="5" name="Picture 4"/>
          <p:cNvPicPr>
            <a:picLocks noChangeAspect="1"/>
          </p:cNvPicPr>
          <p:nvPr/>
        </p:nvPicPr>
        <p:blipFill>
          <a:blip r:embed="rId4"/>
          <a:stretch>
            <a:fillRect/>
          </a:stretch>
        </p:blipFill>
        <p:spPr>
          <a:xfrm>
            <a:off x="6483864" y="1729319"/>
            <a:ext cx="2392426" cy="2819646"/>
          </a:xfrm>
          <a:prstGeom prst="rect">
            <a:avLst/>
          </a:prstGeom>
        </p:spPr>
      </p:pic>
      <p:sp>
        <p:nvSpPr>
          <p:cNvPr id="6" name="TextBox 5"/>
          <p:cNvSpPr txBox="1"/>
          <p:nvPr/>
        </p:nvSpPr>
        <p:spPr>
          <a:xfrm>
            <a:off x="313116" y="4167038"/>
            <a:ext cx="6002590" cy="1200329"/>
          </a:xfrm>
          <a:prstGeom prst="rect">
            <a:avLst/>
          </a:prstGeom>
          <a:noFill/>
        </p:spPr>
        <p:txBody>
          <a:bodyPr wrap="none" rtlCol="0">
            <a:spAutoFit/>
          </a:bodyPr>
          <a:lstStyle/>
          <a:p>
            <a:r>
              <a:rPr lang="da-DK" sz="900" dirty="0" smtClean="0">
                <a:latin typeface="Courier"/>
                <a:cs typeface="Courier"/>
              </a:rPr>
              <a:t>$ eget </a:t>
            </a:r>
            <a:r>
              <a:rPr lang="da-DK" sz="900" dirty="0">
                <a:latin typeface="Courier"/>
                <a:cs typeface="Courier"/>
              </a:rPr>
              <a:t>-s XCOR:IN20:491:RMAT -a b BPMS:IN20:525</a:t>
            </a:r>
          </a:p>
          <a:p>
            <a:r>
              <a:rPr lang="da-DK" sz="900" dirty="0">
                <a:latin typeface="Courier"/>
                <a:cs typeface="Courier"/>
              </a:rPr>
              <a:t>      0.669591      0.694604             0             0  -3.08532e-19   2.41325e-19</a:t>
            </a:r>
          </a:p>
          <a:p>
            <a:r>
              <a:rPr lang="da-DK" sz="900" dirty="0">
                <a:latin typeface="Courier"/>
                <a:cs typeface="Courier"/>
              </a:rPr>
              <a:t>     -0.570851      0.901275             0             0  -1.23627e-19   1.45491e-19</a:t>
            </a:r>
          </a:p>
          <a:p>
            <a:r>
              <a:rPr lang="da-DK" sz="900" dirty="0">
                <a:latin typeface="Courier"/>
                <a:cs typeface="Courier"/>
              </a:rPr>
              <a:t>             0             0       1.33379      0.966896             0             0</a:t>
            </a:r>
          </a:p>
          <a:p>
            <a:r>
              <a:rPr lang="da-DK" sz="900" dirty="0">
                <a:latin typeface="Courier"/>
                <a:cs typeface="Courier"/>
              </a:rPr>
              <a:t>             0             0      0.358415       1.00957             0             0</a:t>
            </a:r>
          </a:p>
          <a:p>
            <a:r>
              <a:rPr lang="da-DK" sz="900" dirty="0">
                <a:latin typeface="Courier"/>
                <a:cs typeface="Courier"/>
              </a:rPr>
              <a:t>  -2.29302e-24   8.92892e-20             0             0             1   1.20724e-05</a:t>
            </a:r>
          </a:p>
          <a:p>
            <a:r>
              <a:rPr lang="da-DK" sz="900" dirty="0">
                <a:latin typeface="Courier"/>
                <a:cs typeface="Courier"/>
              </a:rPr>
              <a:t>   1.00974e-28             0             0             0             0             1</a:t>
            </a:r>
          </a:p>
          <a:p>
            <a:endParaRPr lang="en-US" sz="900" dirty="0">
              <a:latin typeface="Courier"/>
              <a:cs typeface="Courier"/>
            </a:endParaRPr>
          </a:p>
        </p:txBody>
      </p:sp>
      <p:sp>
        <p:nvSpPr>
          <p:cNvPr id="14" name="TextBox 13"/>
          <p:cNvSpPr txBox="1"/>
          <p:nvPr/>
        </p:nvSpPr>
        <p:spPr>
          <a:xfrm>
            <a:off x="5575739" y="6550223"/>
            <a:ext cx="3585863" cy="307777"/>
          </a:xfrm>
          <a:prstGeom prst="rect">
            <a:avLst/>
          </a:prstGeom>
          <a:noFill/>
        </p:spPr>
        <p:txBody>
          <a:bodyPr wrap="none" rtlCol="0">
            <a:spAutoFit/>
          </a:bodyPr>
          <a:lstStyle/>
          <a:p>
            <a:r>
              <a:rPr lang="en-US" sz="1400" dirty="0" smtClean="0"/>
              <a:t>Greg White, </a:t>
            </a:r>
            <a:r>
              <a:rPr lang="en-US" sz="1400" dirty="0" err="1" smtClean="0"/>
              <a:t>Murali</a:t>
            </a:r>
            <a:r>
              <a:rPr lang="en-US" sz="1400" dirty="0" smtClean="0"/>
              <a:t> Shankar SLAC; Ivo List, ESS</a:t>
            </a:r>
            <a:endParaRPr lang="en-US" sz="1400" dirty="0"/>
          </a:p>
        </p:txBody>
      </p:sp>
      <p:sp>
        <p:nvSpPr>
          <p:cNvPr id="15" name="TextBox 14"/>
          <p:cNvSpPr txBox="1"/>
          <p:nvPr/>
        </p:nvSpPr>
        <p:spPr>
          <a:xfrm>
            <a:off x="6501600" y="4665936"/>
            <a:ext cx="2193235" cy="1892826"/>
          </a:xfrm>
          <a:prstGeom prst="rect">
            <a:avLst/>
          </a:prstGeom>
          <a:noFill/>
        </p:spPr>
        <p:txBody>
          <a:bodyPr wrap="none" rtlCol="0">
            <a:spAutoFit/>
          </a:bodyPr>
          <a:lstStyle/>
          <a:p>
            <a:r>
              <a:rPr lang="fr-FR" sz="900" dirty="0">
                <a:latin typeface="Courier"/>
                <a:cs typeface="Courier"/>
              </a:rPr>
              <a:t>$ </a:t>
            </a:r>
            <a:r>
              <a:rPr lang="fr-FR" sz="900" dirty="0" err="1">
                <a:latin typeface="Courier"/>
                <a:cs typeface="Courier"/>
              </a:rPr>
              <a:t>eget</a:t>
            </a:r>
            <a:r>
              <a:rPr lang="fr-FR" sz="900" dirty="0">
                <a:latin typeface="Courier"/>
                <a:cs typeface="Courier"/>
              </a:rPr>
              <a:t> </a:t>
            </a:r>
            <a:r>
              <a:rPr lang="fr-FR" sz="900" dirty="0" smtClean="0">
                <a:latin typeface="Courier"/>
                <a:cs typeface="Courier"/>
              </a:rPr>
              <a:t>–s XCOR:LI24</a:t>
            </a:r>
            <a:r>
              <a:rPr lang="fr-FR" sz="900" dirty="0">
                <a:latin typeface="Courier"/>
                <a:cs typeface="Courier"/>
              </a:rPr>
              <a:t>:900:</a:t>
            </a:r>
            <a:r>
              <a:rPr lang="fr-FR" sz="900" dirty="0" smtClean="0">
                <a:latin typeface="Courier"/>
                <a:cs typeface="Courier"/>
              </a:rPr>
              <a:t>TWISS</a:t>
            </a:r>
            <a:endParaRPr lang="fr-FR" sz="900" dirty="0">
              <a:latin typeface="Courier"/>
              <a:cs typeface="Courier"/>
            </a:endParaRPr>
          </a:p>
          <a:p>
            <a:r>
              <a:rPr lang="fr-FR" sz="900" dirty="0">
                <a:latin typeface="Courier"/>
                <a:cs typeface="Courier"/>
              </a:rPr>
              <a:t>    </a:t>
            </a:r>
            <a:r>
              <a:rPr lang="fr-FR" sz="900" dirty="0" err="1" smtClean="0">
                <a:latin typeface="Courier"/>
                <a:cs typeface="Courier"/>
              </a:rPr>
              <a:t>energy</a:t>
            </a:r>
            <a:r>
              <a:rPr lang="fr-FR" sz="900" dirty="0" smtClean="0">
                <a:latin typeface="Courier"/>
                <a:cs typeface="Courier"/>
              </a:rPr>
              <a:t> </a:t>
            </a:r>
            <a:r>
              <a:rPr lang="fr-FR" sz="900" dirty="0">
                <a:latin typeface="Courier"/>
                <a:cs typeface="Courier"/>
              </a:rPr>
              <a:t>5.00512</a:t>
            </a:r>
          </a:p>
          <a:p>
            <a:r>
              <a:rPr lang="fr-FR" sz="900" dirty="0">
                <a:latin typeface="Courier"/>
                <a:cs typeface="Courier"/>
              </a:rPr>
              <a:t>    </a:t>
            </a:r>
            <a:r>
              <a:rPr lang="fr-FR" sz="900" dirty="0" err="1" smtClean="0">
                <a:latin typeface="Courier"/>
                <a:cs typeface="Courier"/>
              </a:rPr>
              <a:t>psix</a:t>
            </a:r>
            <a:r>
              <a:rPr lang="fr-FR" sz="900" dirty="0" smtClean="0">
                <a:latin typeface="Courier"/>
                <a:cs typeface="Courier"/>
              </a:rPr>
              <a:t> </a:t>
            </a:r>
            <a:r>
              <a:rPr lang="fr-FR" sz="900" dirty="0">
                <a:latin typeface="Courier"/>
                <a:cs typeface="Courier"/>
              </a:rPr>
              <a:t>37.7625</a:t>
            </a:r>
          </a:p>
          <a:p>
            <a:r>
              <a:rPr lang="fr-FR" sz="900" dirty="0">
                <a:latin typeface="Courier"/>
                <a:cs typeface="Courier"/>
              </a:rPr>
              <a:t>    </a:t>
            </a:r>
            <a:r>
              <a:rPr lang="fr-FR" sz="900" dirty="0" err="1" smtClean="0">
                <a:latin typeface="Courier"/>
                <a:cs typeface="Courier"/>
              </a:rPr>
              <a:t>alphax</a:t>
            </a:r>
            <a:r>
              <a:rPr lang="fr-FR" sz="900" dirty="0" smtClean="0">
                <a:latin typeface="Courier"/>
                <a:cs typeface="Courier"/>
              </a:rPr>
              <a:t> </a:t>
            </a:r>
            <a:r>
              <a:rPr lang="fr-FR" sz="900" dirty="0">
                <a:latin typeface="Courier"/>
                <a:cs typeface="Courier"/>
              </a:rPr>
              <a:t>13.6562</a:t>
            </a:r>
          </a:p>
          <a:p>
            <a:r>
              <a:rPr lang="fr-FR" sz="900" dirty="0">
                <a:latin typeface="Courier"/>
                <a:cs typeface="Courier"/>
              </a:rPr>
              <a:t>    </a:t>
            </a:r>
            <a:r>
              <a:rPr lang="fr-FR" sz="900" dirty="0" err="1" smtClean="0">
                <a:latin typeface="Courier"/>
                <a:cs typeface="Courier"/>
              </a:rPr>
              <a:t>betax</a:t>
            </a:r>
            <a:r>
              <a:rPr lang="fr-FR" sz="900" dirty="0" smtClean="0">
                <a:latin typeface="Courier"/>
                <a:cs typeface="Courier"/>
              </a:rPr>
              <a:t> </a:t>
            </a:r>
            <a:r>
              <a:rPr lang="fr-FR" sz="900" dirty="0">
                <a:latin typeface="Courier"/>
                <a:cs typeface="Courier"/>
              </a:rPr>
              <a:t>-2.78671</a:t>
            </a:r>
          </a:p>
          <a:p>
            <a:r>
              <a:rPr lang="fr-FR" sz="900" dirty="0">
                <a:latin typeface="Courier"/>
                <a:cs typeface="Courier"/>
              </a:rPr>
              <a:t>    </a:t>
            </a:r>
            <a:r>
              <a:rPr lang="fr-FR" sz="900" dirty="0" err="1" smtClean="0">
                <a:latin typeface="Courier"/>
                <a:cs typeface="Courier"/>
              </a:rPr>
              <a:t>etax</a:t>
            </a:r>
            <a:r>
              <a:rPr lang="fr-FR" sz="900" dirty="0" smtClean="0">
                <a:latin typeface="Courier"/>
                <a:cs typeface="Courier"/>
              </a:rPr>
              <a:t> </a:t>
            </a:r>
            <a:r>
              <a:rPr lang="fr-FR" sz="900" dirty="0">
                <a:latin typeface="Courier"/>
                <a:cs typeface="Courier"/>
              </a:rPr>
              <a:t>-0.00698294</a:t>
            </a:r>
          </a:p>
          <a:p>
            <a:r>
              <a:rPr lang="fr-FR" sz="900" dirty="0">
                <a:latin typeface="Courier"/>
                <a:cs typeface="Courier"/>
              </a:rPr>
              <a:t>    </a:t>
            </a:r>
            <a:r>
              <a:rPr lang="fr-FR" sz="900" dirty="0" err="1" smtClean="0">
                <a:latin typeface="Courier"/>
                <a:cs typeface="Courier"/>
              </a:rPr>
              <a:t>etaxp</a:t>
            </a:r>
            <a:r>
              <a:rPr lang="fr-FR" sz="900" dirty="0" smtClean="0">
                <a:latin typeface="Courier"/>
                <a:cs typeface="Courier"/>
              </a:rPr>
              <a:t> </a:t>
            </a:r>
            <a:r>
              <a:rPr lang="fr-FR" sz="900" dirty="0">
                <a:latin typeface="Courier"/>
                <a:cs typeface="Courier"/>
              </a:rPr>
              <a:t>0.00107115</a:t>
            </a:r>
          </a:p>
          <a:p>
            <a:r>
              <a:rPr lang="fr-FR" sz="900" dirty="0">
                <a:latin typeface="Courier"/>
                <a:cs typeface="Courier"/>
              </a:rPr>
              <a:t>    </a:t>
            </a:r>
            <a:r>
              <a:rPr lang="fr-FR" sz="900" dirty="0" err="1" smtClean="0">
                <a:latin typeface="Courier"/>
                <a:cs typeface="Courier"/>
              </a:rPr>
              <a:t>psiy</a:t>
            </a:r>
            <a:r>
              <a:rPr lang="fr-FR" sz="900" dirty="0" smtClean="0">
                <a:latin typeface="Courier"/>
                <a:cs typeface="Courier"/>
              </a:rPr>
              <a:t> </a:t>
            </a:r>
            <a:r>
              <a:rPr lang="fr-FR" sz="900" dirty="0">
                <a:latin typeface="Courier"/>
                <a:cs typeface="Courier"/>
              </a:rPr>
              <a:t>31.9488</a:t>
            </a:r>
          </a:p>
          <a:p>
            <a:r>
              <a:rPr lang="fr-FR" sz="900" dirty="0">
                <a:latin typeface="Courier"/>
                <a:cs typeface="Courier"/>
              </a:rPr>
              <a:t>    </a:t>
            </a:r>
            <a:r>
              <a:rPr lang="fr-FR" sz="900" dirty="0" err="1" smtClean="0">
                <a:latin typeface="Courier"/>
                <a:cs typeface="Courier"/>
              </a:rPr>
              <a:t>alphay</a:t>
            </a:r>
            <a:r>
              <a:rPr lang="fr-FR" sz="900" dirty="0" smtClean="0">
                <a:latin typeface="Courier"/>
                <a:cs typeface="Courier"/>
              </a:rPr>
              <a:t> </a:t>
            </a:r>
            <a:r>
              <a:rPr lang="fr-FR" sz="900" dirty="0">
                <a:latin typeface="Courier"/>
                <a:cs typeface="Courier"/>
              </a:rPr>
              <a:t>116.762</a:t>
            </a:r>
          </a:p>
          <a:p>
            <a:r>
              <a:rPr lang="fr-FR" sz="900" dirty="0">
                <a:latin typeface="Courier"/>
                <a:cs typeface="Courier"/>
              </a:rPr>
              <a:t>    </a:t>
            </a:r>
            <a:r>
              <a:rPr lang="fr-FR" sz="900" dirty="0" err="1" smtClean="0">
                <a:latin typeface="Courier"/>
                <a:cs typeface="Courier"/>
              </a:rPr>
              <a:t>betay</a:t>
            </a:r>
            <a:r>
              <a:rPr lang="fr-FR" sz="900" dirty="0" smtClean="0">
                <a:latin typeface="Courier"/>
                <a:cs typeface="Courier"/>
              </a:rPr>
              <a:t> </a:t>
            </a:r>
            <a:r>
              <a:rPr lang="fr-FR" sz="900" dirty="0">
                <a:latin typeface="Courier"/>
                <a:cs typeface="Courier"/>
              </a:rPr>
              <a:t>5.2592</a:t>
            </a:r>
          </a:p>
          <a:p>
            <a:r>
              <a:rPr lang="fr-FR" sz="900" dirty="0">
                <a:latin typeface="Courier"/>
                <a:cs typeface="Courier"/>
              </a:rPr>
              <a:t>    </a:t>
            </a:r>
            <a:r>
              <a:rPr lang="fr-FR" sz="900" dirty="0" err="1" smtClean="0">
                <a:latin typeface="Courier"/>
                <a:cs typeface="Courier"/>
              </a:rPr>
              <a:t>etay</a:t>
            </a:r>
            <a:r>
              <a:rPr lang="fr-FR" sz="900" dirty="0" smtClean="0">
                <a:latin typeface="Courier"/>
                <a:cs typeface="Courier"/>
              </a:rPr>
              <a:t> </a:t>
            </a:r>
            <a:r>
              <a:rPr lang="fr-FR" sz="900" dirty="0">
                <a:latin typeface="Courier"/>
                <a:cs typeface="Courier"/>
              </a:rPr>
              <a:t>0</a:t>
            </a:r>
          </a:p>
          <a:p>
            <a:r>
              <a:rPr lang="fr-FR" sz="900" dirty="0">
                <a:latin typeface="Courier"/>
                <a:cs typeface="Courier"/>
              </a:rPr>
              <a:t>    </a:t>
            </a:r>
            <a:r>
              <a:rPr lang="fr-FR" sz="900" dirty="0" err="1" smtClean="0">
                <a:latin typeface="Courier"/>
                <a:cs typeface="Courier"/>
              </a:rPr>
              <a:t>etayp</a:t>
            </a:r>
            <a:r>
              <a:rPr lang="fr-FR" sz="900" dirty="0" smtClean="0">
                <a:latin typeface="Courier"/>
                <a:cs typeface="Courier"/>
              </a:rPr>
              <a:t> </a:t>
            </a:r>
            <a:r>
              <a:rPr lang="fr-FR" sz="900" dirty="0">
                <a:latin typeface="Courier"/>
                <a:cs typeface="Courier"/>
              </a:rPr>
              <a:t>0</a:t>
            </a:r>
          </a:p>
          <a:p>
            <a:r>
              <a:rPr lang="fr-FR" sz="900" dirty="0">
                <a:latin typeface="Courier"/>
                <a:cs typeface="Courier"/>
              </a:rPr>
              <a:t>    </a:t>
            </a:r>
            <a:r>
              <a:rPr lang="fr-FR" sz="900" dirty="0" smtClean="0">
                <a:latin typeface="Courier"/>
                <a:cs typeface="Courier"/>
              </a:rPr>
              <a:t>z 2438.72</a:t>
            </a:r>
            <a:endParaRPr lang="fr-FR" sz="900" dirty="0">
              <a:latin typeface="Courier"/>
              <a:cs typeface="Courier"/>
            </a:endParaRPr>
          </a:p>
        </p:txBody>
      </p:sp>
      <p:cxnSp>
        <p:nvCxnSpPr>
          <p:cNvPr id="25" name="Straight Arrow Connector 24"/>
          <p:cNvCxnSpPr/>
          <p:nvPr/>
        </p:nvCxnSpPr>
        <p:spPr>
          <a:xfrm flipH="1">
            <a:off x="1162995" y="2465753"/>
            <a:ext cx="1626106" cy="1687016"/>
          </a:xfrm>
          <a:prstGeom prst="straightConnector1">
            <a:avLst/>
          </a:prstGeom>
          <a:ln w="3175" cmpd="sng">
            <a:solidFill>
              <a:schemeClr val="accent1">
                <a:alpha val="3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a:off x="2789101" y="2465753"/>
            <a:ext cx="798438" cy="1687016"/>
          </a:xfrm>
          <a:prstGeom prst="straightConnector1">
            <a:avLst/>
          </a:prstGeom>
          <a:ln w="3175" cmpd="sng">
            <a:solidFill>
              <a:schemeClr val="accent1">
                <a:alpha val="3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48" name="Curved Connector 47"/>
          <p:cNvCxnSpPr/>
          <p:nvPr/>
        </p:nvCxnSpPr>
        <p:spPr>
          <a:xfrm rot="10800000" flipH="1">
            <a:off x="527202" y="3097240"/>
            <a:ext cx="896112" cy="1673352"/>
          </a:xfrm>
          <a:prstGeom prst="curvedConnector4">
            <a:avLst>
              <a:gd name="adj1" fmla="val -35436"/>
              <a:gd name="adj2" fmla="val 100053"/>
            </a:avLst>
          </a:prstGeom>
          <a:ln w="3175" cmpd="sng">
            <a:solidFill>
              <a:schemeClr val="accent1">
                <a:alpha val="35000"/>
              </a:schemeClr>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239834" y="5620829"/>
            <a:ext cx="6186997" cy="830997"/>
          </a:xfrm>
          <a:prstGeom prst="rect">
            <a:avLst/>
          </a:prstGeom>
          <a:noFill/>
        </p:spPr>
        <p:txBody>
          <a:bodyPr wrap="none" rtlCol="0">
            <a:spAutoFit/>
          </a:bodyPr>
          <a:lstStyle/>
          <a:p>
            <a:r>
              <a:rPr lang="en-US" sz="1600" i="1" dirty="0" smtClean="0"/>
              <a:t>Figures: EPICS V4 modelling service giving orbit response matrices</a:t>
            </a:r>
            <a:br>
              <a:rPr lang="en-US" sz="1600" i="1" dirty="0" smtClean="0"/>
            </a:br>
            <a:r>
              <a:rPr lang="en-US" sz="1600" i="1" dirty="0" smtClean="0"/>
              <a:t>and </a:t>
            </a:r>
            <a:r>
              <a:rPr lang="en-US" sz="1600" i="1" dirty="0" err="1" smtClean="0"/>
              <a:t>Twiss</a:t>
            </a:r>
            <a:r>
              <a:rPr lang="en-US" sz="1600" i="1" dirty="0" smtClean="0"/>
              <a:t> parameters for given devices. These are the basis of 90%</a:t>
            </a:r>
            <a:br>
              <a:rPr lang="en-US" sz="1600" i="1" dirty="0" smtClean="0"/>
            </a:br>
            <a:r>
              <a:rPr lang="en-US" sz="1600" i="1" dirty="0" smtClean="0"/>
              <a:t>of emittance minimization applications – feedback, steering, bumps, </a:t>
            </a:r>
            <a:r>
              <a:rPr lang="en-US" sz="1600" i="1" dirty="0" err="1" smtClean="0"/>
              <a:t>etc</a:t>
            </a:r>
            <a:endParaRPr lang="en-US" sz="1600" i="1" dirty="0"/>
          </a:p>
        </p:txBody>
      </p:sp>
      <p:sp>
        <p:nvSpPr>
          <p:cNvPr id="70" name="TextBox 69"/>
          <p:cNvSpPr txBox="1"/>
          <p:nvPr/>
        </p:nvSpPr>
        <p:spPr>
          <a:xfrm>
            <a:off x="7607566" y="4385114"/>
            <a:ext cx="1492917" cy="215444"/>
          </a:xfrm>
          <a:prstGeom prst="rect">
            <a:avLst/>
          </a:prstGeom>
          <a:noFill/>
        </p:spPr>
        <p:txBody>
          <a:bodyPr wrap="none" rtlCol="0">
            <a:spAutoFit/>
          </a:bodyPr>
          <a:lstStyle/>
          <a:p>
            <a:r>
              <a:rPr lang="en-US" sz="800" dirty="0" smtClean="0"/>
              <a:t>From  N. </a:t>
            </a:r>
            <a:r>
              <a:rPr lang="en-US" sz="800" dirty="0" err="1" smtClean="0"/>
              <a:t>Delerue</a:t>
            </a:r>
            <a:r>
              <a:rPr lang="en-US" sz="800" dirty="0" smtClean="0"/>
              <a:t>,  Oxford Univ.</a:t>
            </a:r>
            <a:endParaRPr lang="en-US" sz="800" dirty="0"/>
          </a:p>
        </p:txBody>
      </p:sp>
      <p:sp>
        <p:nvSpPr>
          <p:cNvPr id="46" name="Rectangle 45"/>
          <p:cNvSpPr/>
          <p:nvPr/>
        </p:nvSpPr>
        <p:spPr>
          <a:xfrm>
            <a:off x="137242" y="1691429"/>
            <a:ext cx="6178464" cy="3675938"/>
          </a:xfrm>
          <a:prstGeom prst="rect">
            <a:avLst/>
          </a:prstGeom>
          <a:noFill/>
          <a:ln w="6350"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483864" y="1687328"/>
            <a:ext cx="2436650" cy="4871434"/>
          </a:xfrm>
          <a:prstGeom prst="rect">
            <a:avLst/>
          </a:prstGeom>
          <a:noFill/>
          <a:ln w="6350"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941208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7" y="755753"/>
            <a:ext cx="8388988" cy="543036"/>
          </a:xfrm>
        </p:spPr>
        <p:txBody>
          <a:bodyPr>
            <a:noAutofit/>
          </a:bodyPr>
          <a:lstStyle/>
          <a:p>
            <a:r>
              <a:rPr lang="en-US" sz="3200" dirty="0" smtClean="0"/>
              <a:t>SLAC and ESS collaboration on EPICS V4 for beam dynamics modelling and infrastructure data</a:t>
            </a:r>
            <a:endParaRPr lang="en-US" sz="3200" dirty="0"/>
          </a:p>
        </p:txBody>
      </p:sp>
      <p:sp>
        <p:nvSpPr>
          <p:cNvPr id="3" name="Text Placeholder 2"/>
          <p:cNvSpPr>
            <a:spLocks noGrp="1"/>
          </p:cNvSpPr>
          <p:nvPr>
            <p:ph type="body" sz="quarter" idx="13"/>
          </p:nvPr>
        </p:nvSpPr>
        <p:spPr/>
        <p:txBody>
          <a:bodyPr/>
          <a:lstStyle/>
          <a:p>
            <a:r>
              <a:rPr lang="en-US" dirty="0" smtClean="0"/>
              <a:t>SLAC &amp; ESS deployment: Modelling beam dynamics</a:t>
            </a:r>
            <a:endParaRPr lang="en-US" dirty="0"/>
          </a:p>
        </p:txBody>
      </p:sp>
      <p:sp>
        <p:nvSpPr>
          <p:cNvPr id="13" name="TextBox 12"/>
          <p:cNvSpPr txBox="1"/>
          <p:nvPr/>
        </p:nvSpPr>
        <p:spPr>
          <a:xfrm>
            <a:off x="-838200" y="1333500"/>
            <a:ext cx="184666" cy="369332"/>
          </a:xfrm>
          <a:prstGeom prst="rect">
            <a:avLst/>
          </a:prstGeom>
          <a:noFill/>
        </p:spPr>
        <p:txBody>
          <a:bodyPr wrap="none" rtlCol="0">
            <a:spAutoFit/>
          </a:bodyPr>
          <a:lstStyle/>
          <a:p>
            <a:endParaRPr lang="en-US"/>
          </a:p>
        </p:txBody>
      </p:sp>
      <p:sp>
        <p:nvSpPr>
          <p:cNvPr id="14" name="TextBox 13"/>
          <p:cNvSpPr txBox="1"/>
          <p:nvPr/>
        </p:nvSpPr>
        <p:spPr>
          <a:xfrm>
            <a:off x="5575739" y="6550223"/>
            <a:ext cx="3585863" cy="307777"/>
          </a:xfrm>
          <a:prstGeom prst="rect">
            <a:avLst/>
          </a:prstGeom>
          <a:noFill/>
        </p:spPr>
        <p:txBody>
          <a:bodyPr wrap="none" rtlCol="0">
            <a:spAutoFit/>
          </a:bodyPr>
          <a:lstStyle/>
          <a:p>
            <a:r>
              <a:rPr lang="en-US" sz="1400" dirty="0" smtClean="0"/>
              <a:t>Greg White, </a:t>
            </a:r>
            <a:r>
              <a:rPr lang="en-US" sz="1400" dirty="0" err="1" smtClean="0"/>
              <a:t>Murali</a:t>
            </a:r>
            <a:r>
              <a:rPr lang="en-US" sz="1400" dirty="0" smtClean="0"/>
              <a:t> Shankar SLAC; Ivo List, ESS</a:t>
            </a:r>
            <a:endParaRPr lang="en-US" sz="1400" dirty="0"/>
          </a:p>
        </p:txBody>
      </p:sp>
      <p:sp>
        <p:nvSpPr>
          <p:cNvPr id="16" name="TextBox 15"/>
          <p:cNvSpPr txBox="1"/>
          <p:nvPr/>
        </p:nvSpPr>
        <p:spPr>
          <a:xfrm>
            <a:off x="297812" y="4414121"/>
            <a:ext cx="8315097" cy="1446550"/>
          </a:xfrm>
          <a:prstGeom prst="rect">
            <a:avLst/>
          </a:prstGeom>
          <a:noFill/>
          <a:ln w="6350" cmpd="sng">
            <a:solidFill>
              <a:schemeClr val="bg1">
                <a:lumMod val="75000"/>
              </a:schemeClr>
            </a:solidFill>
          </a:ln>
        </p:spPr>
        <p:txBody>
          <a:bodyPr wrap="none" rtlCol="0">
            <a:spAutoFit/>
          </a:bodyPr>
          <a:lstStyle/>
          <a:p>
            <a:r>
              <a:rPr lang="nb-NO" sz="1100" dirty="0">
                <a:latin typeface="Courier"/>
                <a:cs typeface="Courier"/>
              </a:rPr>
              <a:t>$ eget -s LCLS:ELEMENTS </a:t>
            </a:r>
          </a:p>
          <a:p>
            <a:r>
              <a:rPr lang="nb-NO" sz="1100" dirty="0" smtClean="0">
                <a:latin typeface="Courier"/>
                <a:cs typeface="Courier"/>
              </a:rPr>
              <a:t>ELEMENT          </a:t>
            </a:r>
            <a:r>
              <a:rPr lang="nb-NO" sz="1100" dirty="0">
                <a:latin typeface="Courier"/>
                <a:cs typeface="Courier"/>
              </a:rPr>
              <a:t>ELEMENT_TYPE     EPICS_DEVICE_NAME             S_DISPLAY           OBSTRUCTION</a:t>
            </a:r>
          </a:p>
          <a:p>
            <a:r>
              <a:rPr lang="nb-NO" sz="1100" dirty="0" smtClean="0">
                <a:latin typeface="Courier"/>
                <a:cs typeface="Courier"/>
              </a:rPr>
              <a:t>CATHODE                   </a:t>
            </a:r>
            <a:r>
              <a:rPr lang="nb-NO" sz="1100" dirty="0">
                <a:latin typeface="Courier"/>
                <a:cs typeface="Courier"/>
              </a:rPr>
              <a:t>MAD         CATH:IN20:111                2014.7                     N</a:t>
            </a:r>
          </a:p>
          <a:p>
            <a:r>
              <a:rPr lang="nb-NO" sz="1100" dirty="0" smtClean="0">
                <a:latin typeface="Courier"/>
                <a:cs typeface="Courier"/>
              </a:rPr>
              <a:t> SOL1BK                   </a:t>
            </a:r>
            <a:r>
              <a:rPr lang="nb-NO" sz="1100" dirty="0">
                <a:latin typeface="Courier"/>
                <a:cs typeface="Courier"/>
              </a:rPr>
              <a:t>MAD         SOLN:IN20:111                2014.7                     N</a:t>
            </a:r>
          </a:p>
          <a:p>
            <a:r>
              <a:rPr lang="en-US" sz="1100" dirty="0" smtClean="0">
                <a:latin typeface="Courier"/>
                <a:cs typeface="Courier"/>
              </a:rPr>
              <a:t>   CQ01                   </a:t>
            </a:r>
            <a:r>
              <a:rPr lang="en-US" sz="1100" dirty="0">
                <a:latin typeface="Courier"/>
                <a:cs typeface="Courier"/>
              </a:rPr>
              <a:t>MAD         QUAD:IN20:121                2014.9                     N</a:t>
            </a:r>
          </a:p>
          <a:p>
            <a:r>
              <a:rPr lang="en-US" sz="1100" dirty="0" smtClean="0">
                <a:latin typeface="Courier"/>
                <a:cs typeface="Courier"/>
              </a:rPr>
              <a:t>   SOL1                   </a:t>
            </a:r>
            <a:r>
              <a:rPr lang="en-US" sz="1100" dirty="0">
                <a:latin typeface="Courier"/>
                <a:cs typeface="Courier"/>
              </a:rPr>
              <a:t>MAD         SOLN:IN20:121                2014.9                     N</a:t>
            </a:r>
          </a:p>
          <a:p>
            <a:r>
              <a:rPr lang="en-US" sz="1100" dirty="0" smtClean="0">
                <a:latin typeface="Courier"/>
                <a:cs typeface="Courier"/>
              </a:rPr>
              <a:t>   XC00                   </a:t>
            </a:r>
            <a:r>
              <a:rPr lang="en-US" sz="1100" dirty="0">
                <a:latin typeface="Courier"/>
                <a:cs typeface="Courier"/>
              </a:rPr>
              <a:t>MAD         XCOR:IN20:121                2014.9                     </a:t>
            </a:r>
            <a:r>
              <a:rPr lang="en-US" sz="1100" dirty="0" smtClean="0">
                <a:latin typeface="Courier"/>
                <a:cs typeface="Courier"/>
              </a:rPr>
              <a:t>N</a:t>
            </a:r>
          </a:p>
          <a:p>
            <a:r>
              <a:rPr lang="en-US" sz="1100" dirty="0" smtClean="0">
                <a:latin typeface="Courier"/>
                <a:cs typeface="Courier"/>
              </a:rPr>
              <a:t> </a:t>
            </a:r>
            <a:r>
              <a:rPr lang="en-US" sz="1100" dirty="0">
                <a:latin typeface="Courier"/>
                <a:cs typeface="Courier"/>
              </a:rPr>
              <a:t>... (many rows snipped)</a:t>
            </a:r>
          </a:p>
        </p:txBody>
      </p:sp>
      <p:sp>
        <p:nvSpPr>
          <p:cNvPr id="17" name="TextBox 16"/>
          <p:cNvSpPr txBox="1"/>
          <p:nvPr/>
        </p:nvSpPr>
        <p:spPr>
          <a:xfrm>
            <a:off x="191665" y="1708745"/>
            <a:ext cx="6089152" cy="369332"/>
          </a:xfrm>
          <a:prstGeom prst="rect">
            <a:avLst/>
          </a:prstGeom>
          <a:noFill/>
        </p:spPr>
        <p:txBody>
          <a:bodyPr wrap="none" rtlCol="0">
            <a:spAutoFit/>
          </a:bodyPr>
          <a:lstStyle/>
          <a:p>
            <a:r>
              <a:rPr lang="en-US" dirty="0" smtClean="0"/>
              <a:t>Directory Service (based </a:t>
            </a:r>
            <a:r>
              <a:rPr lang="en-US" dirty="0" smtClean="0"/>
              <a:t>on </a:t>
            </a:r>
            <a:r>
              <a:rPr lang="en-US" dirty="0" smtClean="0"/>
              <a:t>EPICS V4 </a:t>
            </a:r>
            <a:r>
              <a:rPr lang="en-US" dirty="0" err="1" smtClean="0"/>
              <a:t>channelFinder</a:t>
            </a:r>
            <a:r>
              <a:rPr lang="en-US" dirty="0" smtClean="0"/>
              <a:t>) examples:</a:t>
            </a:r>
            <a:endParaRPr lang="en-US" dirty="0"/>
          </a:p>
        </p:txBody>
      </p:sp>
      <p:sp>
        <p:nvSpPr>
          <p:cNvPr id="23" name="TextBox 22"/>
          <p:cNvSpPr txBox="1"/>
          <p:nvPr/>
        </p:nvSpPr>
        <p:spPr>
          <a:xfrm>
            <a:off x="193907" y="4038116"/>
            <a:ext cx="4033526" cy="369332"/>
          </a:xfrm>
          <a:prstGeom prst="rect">
            <a:avLst/>
          </a:prstGeom>
          <a:noFill/>
        </p:spPr>
        <p:txBody>
          <a:bodyPr wrap="none" rtlCol="0">
            <a:spAutoFit/>
          </a:bodyPr>
          <a:lstStyle/>
          <a:p>
            <a:r>
              <a:rPr lang="en-US" dirty="0" smtClean="0"/>
              <a:t>Lattice example (from Oracle V4 </a:t>
            </a:r>
            <a:r>
              <a:rPr lang="en-US" dirty="0" smtClean="0"/>
              <a:t>service)</a:t>
            </a:r>
            <a:r>
              <a:rPr lang="en-US" dirty="0" smtClean="0"/>
              <a:t>:</a:t>
            </a:r>
            <a:endParaRPr lang="en-US" dirty="0"/>
          </a:p>
        </p:txBody>
      </p:sp>
      <p:sp>
        <p:nvSpPr>
          <p:cNvPr id="18" name="TextBox 17"/>
          <p:cNvSpPr txBox="1"/>
          <p:nvPr/>
        </p:nvSpPr>
        <p:spPr>
          <a:xfrm>
            <a:off x="214755" y="5899743"/>
            <a:ext cx="6977767" cy="523220"/>
          </a:xfrm>
          <a:prstGeom prst="rect">
            <a:avLst/>
          </a:prstGeom>
          <a:noFill/>
        </p:spPr>
        <p:txBody>
          <a:bodyPr wrap="none" rtlCol="0">
            <a:spAutoFit/>
          </a:bodyPr>
          <a:lstStyle/>
          <a:p>
            <a:r>
              <a:rPr lang="en-US" sz="1400" i="1" dirty="0" smtClean="0"/>
              <a:t>Figure: Access to Oracle gives device infrastructure, magnet calibrations, drawing names, etc.</a:t>
            </a:r>
            <a:br>
              <a:rPr lang="en-US" sz="1400" i="1" dirty="0" smtClean="0"/>
            </a:br>
            <a:r>
              <a:rPr lang="en-US" sz="1400" i="1" dirty="0" smtClean="0"/>
              <a:t>Will be used in LCLS-II for such things as cryogenic plant system hierarchy etc.</a:t>
            </a:r>
            <a:endParaRPr lang="en-US" sz="1400" i="1" dirty="0"/>
          </a:p>
        </p:txBody>
      </p:sp>
      <p:sp>
        <p:nvSpPr>
          <p:cNvPr id="19" name="TextBox 18"/>
          <p:cNvSpPr txBox="1"/>
          <p:nvPr/>
        </p:nvSpPr>
        <p:spPr>
          <a:xfrm>
            <a:off x="307114" y="2089739"/>
            <a:ext cx="3883885" cy="1615827"/>
          </a:xfrm>
          <a:prstGeom prst="rect">
            <a:avLst/>
          </a:prstGeom>
          <a:noFill/>
          <a:ln w="6350" cmpd="sng">
            <a:solidFill>
              <a:schemeClr val="bg1">
                <a:lumMod val="75000"/>
              </a:schemeClr>
            </a:solidFill>
          </a:ln>
        </p:spPr>
        <p:txBody>
          <a:bodyPr wrap="square" rtlCol="0">
            <a:spAutoFit/>
          </a:bodyPr>
          <a:lstStyle/>
          <a:p>
            <a:r>
              <a:rPr lang="en-US" sz="1100" dirty="0">
                <a:latin typeface="Courier"/>
                <a:cs typeface="Courier"/>
              </a:rPr>
              <a:t># The names of </a:t>
            </a:r>
            <a:r>
              <a:rPr lang="en-US" sz="1100" dirty="0" smtClean="0">
                <a:latin typeface="Courier"/>
                <a:cs typeface="Courier"/>
              </a:rPr>
              <a:t>PVs, </a:t>
            </a:r>
            <a:r>
              <a:rPr lang="en-US" sz="1100" dirty="0">
                <a:latin typeface="Courier"/>
                <a:cs typeface="Courier"/>
              </a:rPr>
              <a:t>by </a:t>
            </a:r>
            <a:r>
              <a:rPr lang="en-US" sz="1100" dirty="0" smtClean="0">
                <a:latin typeface="Courier"/>
                <a:cs typeface="Courier"/>
              </a:rPr>
              <a:t>device </a:t>
            </a:r>
            <a:r>
              <a:rPr lang="en-US" sz="1100" dirty="0">
                <a:latin typeface="Courier"/>
                <a:cs typeface="Courier"/>
              </a:rPr>
              <a:t>name pattern</a:t>
            </a:r>
            <a:r>
              <a:rPr lang="en-US" sz="1100" dirty="0" smtClean="0">
                <a:latin typeface="Courier"/>
                <a:cs typeface="Courier"/>
              </a:rPr>
              <a:t>:</a:t>
            </a:r>
            <a:endParaRPr lang="en-US" sz="1100" dirty="0">
              <a:latin typeface="Courier"/>
              <a:cs typeface="Courier"/>
            </a:endParaRPr>
          </a:p>
          <a:p>
            <a:r>
              <a:rPr lang="en-US" sz="1100" dirty="0">
                <a:latin typeface="Courier"/>
                <a:cs typeface="Courier"/>
              </a:rPr>
              <a:t>$ </a:t>
            </a:r>
            <a:r>
              <a:rPr lang="en-US" sz="1100" dirty="0" err="1">
                <a:latin typeface="Courier"/>
                <a:cs typeface="Courier"/>
              </a:rPr>
              <a:t>eget</a:t>
            </a:r>
            <a:r>
              <a:rPr lang="en-US" sz="1100" dirty="0">
                <a:latin typeface="Courier"/>
                <a:cs typeface="Courier"/>
              </a:rPr>
              <a:t> -s ds -a name=XCOR:LI21:135:% </a:t>
            </a:r>
          </a:p>
          <a:p>
            <a:r>
              <a:rPr lang="en-US" sz="1100" dirty="0">
                <a:latin typeface="Courier"/>
                <a:cs typeface="Courier"/>
              </a:rPr>
              <a:t>       </a:t>
            </a:r>
            <a:r>
              <a:rPr lang="en-US" sz="1100" dirty="0" smtClean="0">
                <a:latin typeface="Courier"/>
                <a:cs typeface="Courier"/>
              </a:rPr>
              <a:t>name</a:t>
            </a:r>
            <a:endParaRPr lang="en-US" sz="1100" dirty="0">
              <a:latin typeface="Courier"/>
              <a:cs typeface="Courier"/>
            </a:endParaRPr>
          </a:p>
          <a:p>
            <a:r>
              <a:rPr lang="en-US" sz="1100" dirty="0">
                <a:latin typeface="Courier"/>
                <a:cs typeface="Courier"/>
              </a:rPr>
              <a:t>     </a:t>
            </a:r>
            <a:r>
              <a:rPr lang="en-US" sz="1100" dirty="0" smtClean="0">
                <a:latin typeface="Courier"/>
                <a:cs typeface="Courier"/>
              </a:rPr>
              <a:t>  XCOR:LI21</a:t>
            </a:r>
            <a:r>
              <a:rPr lang="en-US" sz="1100" dirty="0">
                <a:latin typeface="Courier"/>
                <a:cs typeface="Courier"/>
              </a:rPr>
              <a:t>:135:ABORT</a:t>
            </a:r>
          </a:p>
          <a:p>
            <a:r>
              <a:rPr lang="en-US" sz="1100" dirty="0">
                <a:latin typeface="Courier"/>
                <a:cs typeface="Courier"/>
              </a:rPr>
              <a:t>      </a:t>
            </a:r>
            <a:r>
              <a:rPr lang="en-US" sz="1100" dirty="0" smtClean="0">
                <a:latin typeface="Courier"/>
                <a:cs typeface="Courier"/>
              </a:rPr>
              <a:t> </a:t>
            </a:r>
            <a:r>
              <a:rPr lang="en-US" sz="1100" dirty="0">
                <a:latin typeface="Courier"/>
                <a:cs typeface="Courier"/>
              </a:rPr>
              <a:t>XCOR:LI21:135:ACCESS</a:t>
            </a:r>
          </a:p>
          <a:p>
            <a:r>
              <a:rPr lang="en-US" sz="1100" dirty="0">
                <a:latin typeface="Courier"/>
                <a:cs typeface="Courier"/>
              </a:rPr>
              <a:t>   </a:t>
            </a:r>
            <a:r>
              <a:rPr lang="en-US" sz="1100" dirty="0" smtClean="0">
                <a:latin typeface="Courier"/>
                <a:cs typeface="Courier"/>
              </a:rPr>
              <a:t>    XCOR:LI21</a:t>
            </a:r>
            <a:r>
              <a:rPr lang="en-US" sz="1100" dirty="0">
                <a:latin typeface="Courier"/>
                <a:cs typeface="Courier"/>
              </a:rPr>
              <a:t>:135:ALLFUNCGO</a:t>
            </a:r>
          </a:p>
          <a:p>
            <a:r>
              <a:rPr lang="en-US" sz="1100" dirty="0">
                <a:latin typeface="Courier"/>
                <a:cs typeface="Courier"/>
              </a:rPr>
              <a:t>       </a:t>
            </a:r>
            <a:r>
              <a:rPr lang="en-US" sz="1100" dirty="0" smtClean="0">
                <a:latin typeface="Courier"/>
                <a:cs typeface="Courier"/>
              </a:rPr>
              <a:t>XCOR:LI21</a:t>
            </a:r>
            <a:r>
              <a:rPr lang="en-US" sz="1100" dirty="0">
                <a:latin typeface="Courier"/>
                <a:cs typeface="Courier"/>
              </a:rPr>
              <a:t>:135:BACT</a:t>
            </a:r>
          </a:p>
          <a:p>
            <a:r>
              <a:rPr lang="en-US" sz="1100" dirty="0">
                <a:latin typeface="Courier"/>
                <a:cs typeface="Courier"/>
              </a:rPr>
              <a:t>       </a:t>
            </a:r>
            <a:r>
              <a:rPr lang="en-US" sz="1100" dirty="0" smtClean="0">
                <a:latin typeface="Courier"/>
                <a:cs typeface="Courier"/>
              </a:rPr>
              <a:t>XCOR:LI21</a:t>
            </a:r>
            <a:r>
              <a:rPr lang="en-US" sz="1100" dirty="0">
                <a:latin typeface="Courier"/>
                <a:cs typeface="Courier"/>
              </a:rPr>
              <a:t>:135:</a:t>
            </a:r>
            <a:r>
              <a:rPr lang="en-US" sz="1100" dirty="0" smtClean="0">
                <a:latin typeface="Courier"/>
                <a:cs typeface="Courier"/>
              </a:rPr>
              <a:t>BACTFO</a:t>
            </a:r>
          </a:p>
          <a:p>
            <a:r>
              <a:rPr lang="en-US" sz="1100" i="1" dirty="0" smtClean="0">
                <a:latin typeface="Courier"/>
                <a:cs typeface="Courier"/>
              </a:rPr>
              <a:t>… (many rows snipped)</a:t>
            </a:r>
            <a:endParaRPr lang="en-US" sz="1100" i="1" dirty="0">
              <a:latin typeface="Courier"/>
              <a:cs typeface="Courier"/>
            </a:endParaRPr>
          </a:p>
        </p:txBody>
      </p:sp>
      <p:sp>
        <p:nvSpPr>
          <p:cNvPr id="20" name="TextBox 19"/>
          <p:cNvSpPr txBox="1"/>
          <p:nvPr/>
        </p:nvSpPr>
        <p:spPr>
          <a:xfrm>
            <a:off x="4294921" y="2089739"/>
            <a:ext cx="4755892" cy="2123658"/>
          </a:xfrm>
          <a:prstGeom prst="rect">
            <a:avLst/>
          </a:prstGeom>
          <a:noFill/>
          <a:ln w="6350" cmpd="sng">
            <a:solidFill>
              <a:schemeClr val="bg1">
                <a:lumMod val="75000"/>
              </a:schemeClr>
            </a:solidFill>
          </a:ln>
        </p:spPr>
        <p:txBody>
          <a:bodyPr wrap="none" rtlCol="0">
            <a:spAutoFit/>
          </a:bodyPr>
          <a:lstStyle/>
          <a:p>
            <a:r>
              <a:rPr lang="en-US" sz="1100" dirty="0" smtClean="0">
                <a:latin typeface="Courier"/>
                <a:cs typeface="Courier"/>
              </a:rPr>
              <a:t># Regular </a:t>
            </a:r>
            <a:r>
              <a:rPr lang="en-US" sz="1100" dirty="0">
                <a:latin typeface="Courier"/>
                <a:cs typeface="Courier"/>
              </a:rPr>
              <a:t>expression (restrict to sectors LI25-LI29)</a:t>
            </a:r>
          </a:p>
          <a:p>
            <a:r>
              <a:rPr lang="en-US" sz="1100" dirty="0" smtClean="0">
                <a:latin typeface="Courier"/>
                <a:cs typeface="Courier"/>
              </a:rPr>
              <a:t>$ </a:t>
            </a:r>
            <a:r>
              <a:rPr lang="en-US" sz="1100" dirty="0" err="1" smtClean="0">
                <a:latin typeface="Courier"/>
                <a:cs typeface="Courier"/>
              </a:rPr>
              <a:t>eget</a:t>
            </a:r>
            <a:r>
              <a:rPr lang="en-US" sz="1100" dirty="0" smtClean="0">
                <a:latin typeface="Courier"/>
                <a:cs typeface="Courier"/>
              </a:rPr>
              <a:t> </a:t>
            </a:r>
            <a:r>
              <a:rPr lang="en-US" sz="1100" dirty="0">
                <a:latin typeface="Courier"/>
                <a:cs typeface="Courier"/>
              </a:rPr>
              <a:t>-s ds -a regex='XCOR:LI2[5-9]:.*:</a:t>
            </a:r>
            <a:r>
              <a:rPr lang="en-US" sz="1100" dirty="0" smtClean="0">
                <a:latin typeface="Courier"/>
                <a:cs typeface="Courier"/>
              </a:rPr>
              <a:t>BDES’</a:t>
            </a:r>
          </a:p>
          <a:p>
            <a:r>
              <a:rPr lang="en-US" sz="1100" dirty="0" smtClean="0">
                <a:latin typeface="Courier"/>
                <a:cs typeface="Courier"/>
              </a:rPr>
              <a:t>…</a:t>
            </a:r>
            <a:endParaRPr lang="en-US" sz="1100" dirty="0">
              <a:latin typeface="Courier"/>
              <a:cs typeface="Courier"/>
            </a:endParaRPr>
          </a:p>
          <a:p>
            <a:r>
              <a:rPr lang="en-US" sz="1100" dirty="0">
                <a:latin typeface="Courier"/>
                <a:cs typeface="Courier"/>
              </a:rPr>
              <a:t># D</a:t>
            </a:r>
            <a:r>
              <a:rPr lang="en-US" sz="1100" dirty="0" smtClean="0">
                <a:latin typeface="Courier"/>
                <a:cs typeface="Courier"/>
              </a:rPr>
              <a:t>evice </a:t>
            </a:r>
            <a:r>
              <a:rPr lang="en-US" sz="1100" dirty="0">
                <a:latin typeface="Courier"/>
                <a:cs typeface="Courier"/>
              </a:rPr>
              <a:t>names of the instruments in the laser </a:t>
            </a:r>
            <a:r>
              <a:rPr lang="en-US" sz="1100" dirty="0" smtClean="0">
                <a:latin typeface="Courier"/>
                <a:cs typeface="Courier"/>
              </a:rPr>
              <a:t>heater</a:t>
            </a:r>
            <a:endParaRPr lang="en-US" sz="1100" dirty="0">
              <a:latin typeface="Courier"/>
              <a:cs typeface="Courier"/>
            </a:endParaRPr>
          </a:p>
          <a:p>
            <a:r>
              <a:rPr lang="en-US" sz="1100" dirty="0">
                <a:latin typeface="Courier"/>
                <a:cs typeface="Courier"/>
              </a:rPr>
              <a:t>$ </a:t>
            </a:r>
            <a:r>
              <a:rPr lang="en-US" sz="1100" dirty="0" err="1">
                <a:latin typeface="Courier"/>
                <a:cs typeface="Courier"/>
              </a:rPr>
              <a:t>eget</a:t>
            </a:r>
            <a:r>
              <a:rPr lang="en-US" sz="1100" dirty="0">
                <a:latin typeface="Courier"/>
                <a:cs typeface="Courier"/>
              </a:rPr>
              <a:t> -s ds -a </a:t>
            </a:r>
            <a:r>
              <a:rPr lang="en-US" sz="1100" dirty="0" err="1">
                <a:latin typeface="Courier"/>
                <a:cs typeface="Courier"/>
              </a:rPr>
              <a:t>etype</a:t>
            </a:r>
            <a:r>
              <a:rPr lang="en-US" sz="1100" dirty="0">
                <a:latin typeface="Courier"/>
                <a:cs typeface="Courier"/>
              </a:rPr>
              <a:t> INST -a tag LSRHTR -a show </a:t>
            </a:r>
            <a:r>
              <a:rPr lang="en-US" sz="1100" dirty="0" err="1" smtClean="0">
                <a:latin typeface="Courier"/>
                <a:cs typeface="Courier"/>
              </a:rPr>
              <a:t>dname</a:t>
            </a:r>
            <a:endParaRPr lang="en-US" sz="1100" dirty="0" smtClean="0">
              <a:latin typeface="Courier"/>
              <a:cs typeface="Courier"/>
            </a:endParaRPr>
          </a:p>
          <a:p>
            <a:r>
              <a:rPr lang="en-US" sz="1100" dirty="0" smtClean="0">
                <a:latin typeface="Courier"/>
                <a:cs typeface="Courier"/>
              </a:rPr>
              <a:t>…</a:t>
            </a:r>
          </a:p>
          <a:p>
            <a:r>
              <a:rPr lang="en-US" sz="1100" dirty="0">
                <a:latin typeface="Courier"/>
                <a:cs typeface="Courier"/>
              </a:rPr>
              <a:t># A recent search for invalid data in </a:t>
            </a:r>
            <a:r>
              <a:rPr lang="en-US" sz="1100" dirty="0" smtClean="0">
                <a:latin typeface="Courier"/>
                <a:cs typeface="Courier"/>
              </a:rPr>
              <a:t>corrector PVs</a:t>
            </a:r>
            <a:endParaRPr lang="en-US" sz="1100" dirty="0">
              <a:latin typeface="Courier"/>
              <a:cs typeface="Courier"/>
            </a:endParaRPr>
          </a:p>
          <a:p>
            <a:r>
              <a:rPr lang="en-US" sz="1100" dirty="0" smtClean="0">
                <a:latin typeface="Courier"/>
                <a:cs typeface="Courier"/>
              </a:rPr>
              <a:t>$ </a:t>
            </a:r>
            <a:r>
              <a:rPr lang="en-US" sz="1100" dirty="0" err="1" smtClean="0">
                <a:latin typeface="Courier"/>
                <a:cs typeface="Courier"/>
              </a:rPr>
              <a:t>eget</a:t>
            </a:r>
            <a:r>
              <a:rPr lang="en-US" sz="1100" dirty="0" smtClean="0">
                <a:latin typeface="Courier"/>
                <a:cs typeface="Courier"/>
              </a:rPr>
              <a:t> </a:t>
            </a:r>
            <a:r>
              <a:rPr lang="en-US" sz="1100" dirty="0">
                <a:latin typeface="Courier"/>
                <a:cs typeface="Courier"/>
              </a:rPr>
              <a:t>-</a:t>
            </a:r>
            <a:r>
              <a:rPr lang="en-US" sz="1100" dirty="0" err="1">
                <a:latin typeface="Courier"/>
                <a:cs typeface="Courier"/>
              </a:rPr>
              <a:t>tTs</a:t>
            </a:r>
            <a:r>
              <a:rPr lang="en-US" sz="1100" dirty="0">
                <a:latin typeface="Courier"/>
                <a:cs typeface="Courier"/>
              </a:rPr>
              <a:t> ds -a name %COR:LTU%:%:%DES | </a:t>
            </a:r>
            <a:r>
              <a:rPr lang="en-US" sz="1100" dirty="0" smtClean="0">
                <a:latin typeface="Courier"/>
                <a:cs typeface="Courier"/>
              </a:rPr>
              <a:t>\</a:t>
            </a:r>
            <a:br>
              <a:rPr lang="en-US" sz="1100" dirty="0" smtClean="0">
                <a:latin typeface="Courier"/>
                <a:cs typeface="Courier"/>
              </a:rPr>
            </a:br>
            <a:r>
              <a:rPr lang="en-US" sz="1100" dirty="0" err="1" smtClean="0">
                <a:latin typeface="Courier"/>
                <a:cs typeface="Courier"/>
              </a:rPr>
              <a:t>eget</a:t>
            </a:r>
            <a:r>
              <a:rPr lang="en-US" sz="1100" dirty="0" smtClean="0">
                <a:latin typeface="Courier"/>
                <a:cs typeface="Courier"/>
              </a:rPr>
              <a:t> </a:t>
            </a:r>
            <a:r>
              <a:rPr lang="en-US" sz="1100" dirty="0">
                <a:latin typeface="Courier"/>
                <a:cs typeface="Courier"/>
              </a:rPr>
              <a:t>-p </a:t>
            </a:r>
            <a:r>
              <a:rPr lang="en-US" sz="1100" dirty="0" err="1">
                <a:latin typeface="Courier"/>
                <a:cs typeface="Courier"/>
              </a:rPr>
              <a:t>ca</a:t>
            </a:r>
            <a:r>
              <a:rPr lang="en-US" sz="1100" dirty="0">
                <a:latin typeface="Courier"/>
                <a:cs typeface="Courier"/>
              </a:rPr>
              <a:t> -f - | </a:t>
            </a:r>
            <a:r>
              <a:rPr lang="en-US" sz="1100" dirty="0" err="1">
                <a:latin typeface="Courier"/>
                <a:cs typeface="Courier"/>
              </a:rPr>
              <a:t>grep</a:t>
            </a:r>
            <a:r>
              <a:rPr lang="en-US" sz="1100" dirty="0">
                <a:latin typeface="Courier"/>
                <a:cs typeface="Courier"/>
              </a:rPr>
              <a:t> nan</a:t>
            </a:r>
          </a:p>
          <a:p>
            <a:r>
              <a:rPr lang="en-US" sz="1100" dirty="0">
                <a:latin typeface="Courier"/>
                <a:cs typeface="Courier"/>
              </a:rPr>
              <a:t>XCOR:LTU1:558:BDES nan</a:t>
            </a:r>
          </a:p>
          <a:p>
            <a:r>
              <a:rPr lang="en-US" sz="1100" dirty="0">
                <a:latin typeface="Courier"/>
                <a:cs typeface="Courier"/>
              </a:rPr>
              <a:t>XCOR:LTU1:558:IDES nan </a:t>
            </a:r>
            <a:endParaRPr lang="en-US" sz="1100" dirty="0" smtClean="0">
              <a:latin typeface="Courier"/>
              <a:cs typeface="Courier"/>
            </a:endParaRPr>
          </a:p>
          <a:p>
            <a:r>
              <a:rPr lang="en-US" sz="1100" dirty="0" smtClean="0">
                <a:latin typeface="Courier"/>
                <a:cs typeface="Courier"/>
              </a:rPr>
              <a:t>…</a:t>
            </a:r>
          </a:p>
        </p:txBody>
      </p:sp>
    </p:spTree>
    <p:extLst>
      <p:ext uri="{BB962C8B-B14F-4D97-AF65-F5344CB8AC3E}">
        <p14:creationId xmlns:p14="http://schemas.microsoft.com/office/powerpoint/2010/main" val="287776995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033"/>
            <a:ext cx="8229600" cy="543036"/>
          </a:xfrm>
        </p:spPr>
        <p:txBody>
          <a:bodyPr>
            <a:noAutofit/>
          </a:bodyPr>
          <a:lstStyle/>
          <a:p>
            <a:r>
              <a:rPr lang="en-US" sz="3200" dirty="0" smtClean="0"/>
              <a:t>SLAC Wire Scanner example: uses DS and model</a:t>
            </a:r>
            <a:endParaRPr lang="en-US" sz="3200" dirty="0"/>
          </a:p>
        </p:txBody>
      </p:sp>
      <p:sp>
        <p:nvSpPr>
          <p:cNvPr id="3" name="Text Placeholder 2"/>
          <p:cNvSpPr>
            <a:spLocks noGrp="1"/>
          </p:cNvSpPr>
          <p:nvPr>
            <p:ph type="body" sz="quarter" idx="13"/>
          </p:nvPr>
        </p:nvSpPr>
        <p:spPr/>
        <p:txBody>
          <a:bodyPr>
            <a:normAutofit fontScale="77500" lnSpcReduction="20000"/>
          </a:bodyPr>
          <a:lstStyle/>
          <a:p>
            <a:r>
              <a:rPr lang="en-US" dirty="0" smtClean="0"/>
              <a:t>SLAC deployment: Modelling beam dynamics, device topology, archive data</a:t>
            </a:r>
            <a:endParaRPr lang="en-US" dirty="0"/>
          </a:p>
        </p:txBody>
      </p:sp>
      <p:sp>
        <p:nvSpPr>
          <p:cNvPr id="13" name="TextBox 12"/>
          <p:cNvSpPr txBox="1"/>
          <p:nvPr/>
        </p:nvSpPr>
        <p:spPr>
          <a:xfrm>
            <a:off x="-838200" y="1333500"/>
            <a:ext cx="184666" cy="369332"/>
          </a:xfrm>
          <a:prstGeom prst="rect">
            <a:avLst/>
          </a:prstGeom>
          <a:noFill/>
        </p:spPr>
        <p:txBody>
          <a:bodyPr wrap="none" rtlCol="0">
            <a:spAutoFit/>
          </a:bodyPr>
          <a:lstStyle/>
          <a:p>
            <a:endParaRPr lang="en-US"/>
          </a:p>
        </p:txBody>
      </p:sp>
      <p:sp>
        <p:nvSpPr>
          <p:cNvPr id="14" name="TextBox 13"/>
          <p:cNvSpPr txBox="1"/>
          <p:nvPr/>
        </p:nvSpPr>
        <p:spPr>
          <a:xfrm>
            <a:off x="6535091" y="6550223"/>
            <a:ext cx="2609984" cy="307777"/>
          </a:xfrm>
          <a:prstGeom prst="rect">
            <a:avLst/>
          </a:prstGeom>
          <a:noFill/>
        </p:spPr>
        <p:txBody>
          <a:bodyPr wrap="none" rtlCol="0">
            <a:spAutoFit/>
          </a:bodyPr>
          <a:lstStyle/>
          <a:p>
            <a:r>
              <a:rPr lang="en-US" sz="1400" dirty="0" smtClean="0"/>
              <a:t>Greg White, </a:t>
            </a:r>
            <a:r>
              <a:rPr lang="en-US" sz="1400" dirty="0" err="1" smtClean="0"/>
              <a:t>Murali</a:t>
            </a:r>
            <a:r>
              <a:rPr lang="en-US" sz="1400" dirty="0" smtClean="0"/>
              <a:t> Shankar SLAC</a:t>
            </a:r>
            <a:endParaRPr lang="en-US" sz="1400" dirty="0"/>
          </a:p>
        </p:txBody>
      </p:sp>
      <p:pic>
        <p:nvPicPr>
          <p:cNvPr id="4" name="Picture 3"/>
          <p:cNvPicPr>
            <a:picLocks noChangeAspect="1"/>
          </p:cNvPicPr>
          <p:nvPr/>
        </p:nvPicPr>
        <p:blipFill>
          <a:blip r:embed="rId3"/>
          <a:stretch>
            <a:fillRect/>
          </a:stretch>
        </p:blipFill>
        <p:spPr>
          <a:xfrm>
            <a:off x="437285" y="546283"/>
            <a:ext cx="8384084" cy="5663238"/>
          </a:xfrm>
          <a:prstGeom prst="rect">
            <a:avLst/>
          </a:prstGeom>
        </p:spPr>
      </p:pic>
      <p:sp>
        <p:nvSpPr>
          <p:cNvPr id="15" name="TextBox 14"/>
          <p:cNvSpPr txBox="1"/>
          <p:nvPr/>
        </p:nvSpPr>
        <p:spPr>
          <a:xfrm>
            <a:off x="660651" y="6156433"/>
            <a:ext cx="7661622" cy="523220"/>
          </a:xfrm>
          <a:prstGeom prst="rect">
            <a:avLst/>
          </a:prstGeom>
          <a:noFill/>
        </p:spPr>
        <p:txBody>
          <a:bodyPr wrap="none" rtlCol="0">
            <a:spAutoFit/>
          </a:bodyPr>
          <a:lstStyle/>
          <a:p>
            <a:r>
              <a:rPr lang="en-US" sz="1400" i="1" dirty="0" smtClean="0"/>
              <a:t>Figure: Wire Scan and Emittance GUIs use EPICS V4 services to get relevant device names; Wire, BPMs, </a:t>
            </a:r>
          </a:p>
          <a:p>
            <a:r>
              <a:rPr lang="en-US" sz="1400" i="1" dirty="0" smtClean="0"/>
              <a:t>Photo Multiplier Tubes, Quads, </a:t>
            </a:r>
            <a:r>
              <a:rPr lang="en-US" sz="1400" i="1" dirty="0" err="1" smtClean="0"/>
              <a:t>etc</a:t>
            </a:r>
            <a:r>
              <a:rPr lang="en-US" sz="1400" i="1" dirty="0" smtClean="0"/>
              <a:t>, and model transfer matrices between devices.</a:t>
            </a:r>
            <a:endParaRPr lang="en-US" sz="1400" i="1" dirty="0"/>
          </a:p>
        </p:txBody>
      </p:sp>
    </p:spTree>
    <p:extLst>
      <p:ext uri="{BB962C8B-B14F-4D97-AF65-F5344CB8AC3E}">
        <p14:creationId xmlns:p14="http://schemas.microsoft.com/office/powerpoint/2010/main" val="334525998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rmAutofit fontScale="77500" lnSpcReduction="20000"/>
          </a:bodyPr>
          <a:lstStyle/>
          <a:p>
            <a:r>
              <a:rPr lang="en-US" dirty="0" smtClean="0"/>
              <a:t>SLAC deployment: EPICS V4 API to CA used by longitudinal dynamics simulation</a:t>
            </a:r>
            <a:endParaRPr lang="en-US" dirty="0"/>
          </a:p>
        </p:txBody>
      </p:sp>
      <p:sp>
        <p:nvSpPr>
          <p:cNvPr id="13" name="TextBox 12"/>
          <p:cNvSpPr txBox="1"/>
          <p:nvPr/>
        </p:nvSpPr>
        <p:spPr>
          <a:xfrm>
            <a:off x="-838200" y="1333500"/>
            <a:ext cx="184666" cy="369332"/>
          </a:xfrm>
          <a:prstGeom prst="rect">
            <a:avLst/>
          </a:prstGeom>
          <a:noFill/>
        </p:spPr>
        <p:txBody>
          <a:bodyPr wrap="none" rtlCol="0">
            <a:spAutoFit/>
          </a:bodyPr>
          <a:lstStyle/>
          <a:p>
            <a:endParaRPr lang="en-US"/>
          </a:p>
        </p:txBody>
      </p:sp>
      <p:sp>
        <p:nvSpPr>
          <p:cNvPr id="14" name="TextBox 13"/>
          <p:cNvSpPr txBox="1"/>
          <p:nvPr/>
        </p:nvSpPr>
        <p:spPr>
          <a:xfrm>
            <a:off x="6535091" y="6550223"/>
            <a:ext cx="2609984" cy="307777"/>
          </a:xfrm>
          <a:prstGeom prst="rect">
            <a:avLst/>
          </a:prstGeom>
          <a:noFill/>
        </p:spPr>
        <p:txBody>
          <a:bodyPr wrap="none" rtlCol="0">
            <a:spAutoFit/>
          </a:bodyPr>
          <a:lstStyle/>
          <a:p>
            <a:r>
              <a:rPr lang="en-US" sz="1400" dirty="0" smtClean="0"/>
              <a:t>Greg White, </a:t>
            </a:r>
            <a:r>
              <a:rPr lang="en-US" sz="1400" dirty="0" err="1" smtClean="0"/>
              <a:t>Murali</a:t>
            </a:r>
            <a:r>
              <a:rPr lang="en-US" sz="1400" dirty="0" smtClean="0"/>
              <a:t> Shankar SLAC</a:t>
            </a:r>
            <a:endParaRPr lang="en-US" sz="1400" dirty="0"/>
          </a:p>
        </p:txBody>
      </p:sp>
      <p:sp>
        <p:nvSpPr>
          <p:cNvPr id="15" name="TextBox 14"/>
          <p:cNvSpPr txBox="1"/>
          <p:nvPr/>
        </p:nvSpPr>
        <p:spPr>
          <a:xfrm>
            <a:off x="1193470" y="6183453"/>
            <a:ext cx="6403641" cy="307777"/>
          </a:xfrm>
          <a:prstGeom prst="rect">
            <a:avLst/>
          </a:prstGeom>
          <a:noFill/>
        </p:spPr>
        <p:txBody>
          <a:bodyPr wrap="none" rtlCol="0">
            <a:spAutoFit/>
          </a:bodyPr>
          <a:lstStyle/>
          <a:p>
            <a:r>
              <a:rPr lang="en-US" sz="1400" i="1" dirty="0" smtClean="0"/>
              <a:t>Figure: </a:t>
            </a:r>
            <a:r>
              <a:rPr lang="en-US" sz="1400" i="1" dirty="0" err="1" smtClean="0"/>
              <a:t>LiTrack</a:t>
            </a:r>
            <a:r>
              <a:rPr lang="en-US" sz="1400" i="1" dirty="0" smtClean="0"/>
              <a:t> longitudinal dynamics simulation uses EPICS V4’s Channel Access </a:t>
            </a:r>
            <a:r>
              <a:rPr lang="en-US" sz="1400" i="1" dirty="0" smtClean="0"/>
              <a:t>API</a:t>
            </a:r>
            <a:endParaRPr lang="en-US" sz="1400" i="1" dirty="0"/>
          </a:p>
        </p:txBody>
      </p:sp>
      <p:sp>
        <p:nvSpPr>
          <p:cNvPr id="5" name="Title 4"/>
          <p:cNvSpPr>
            <a:spLocks noGrp="1"/>
          </p:cNvSpPr>
          <p:nvPr>
            <p:ph type="title"/>
          </p:nvPr>
        </p:nvSpPr>
        <p:spPr/>
        <p:txBody>
          <a:bodyPr>
            <a:normAutofit fontScale="90000"/>
          </a:bodyPr>
          <a:lstStyle/>
          <a:p>
            <a:endParaRPr lang="en-US"/>
          </a:p>
        </p:txBody>
      </p:sp>
      <p:pic>
        <p:nvPicPr>
          <p:cNvPr id="6" name="Picture 5" descr="LiTrac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791" y="508725"/>
            <a:ext cx="8711404" cy="5682606"/>
          </a:xfrm>
          <a:prstGeom prst="rect">
            <a:avLst/>
          </a:prstGeom>
        </p:spPr>
      </p:pic>
    </p:spTree>
    <p:extLst>
      <p:ext uri="{BB962C8B-B14F-4D97-AF65-F5344CB8AC3E}">
        <p14:creationId xmlns:p14="http://schemas.microsoft.com/office/powerpoint/2010/main" val="10325856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Talk Outline</a:t>
            </a:r>
            <a:endParaRPr lang="en-US" dirty="0"/>
          </a:p>
        </p:txBody>
      </p:sp>
      <p:sp>
        <p:nvSpPr>
          <p:cNvPr id="5" name="Content Placeholder 2"/>
          <p:cNvSpPr txBox="1">
            <a:spLocks/>
          </p:cNvSpPr>
          <p:nvPr/>
        </p:nvSpPr>
        <p:spPr>
          <a:xfrm>
            <a:off x="685800" y="1689101"/>
            <a:ext cx="7708900" cy="3429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lumMod val="65000"/>
                  </a:schemeClr>
                </a:solidFill>
              </a:rPr>
              <a:t>Version 4 Additions to EPICS</a:t>
            </a:r>
          </a:p>
          <a:p>
            <a:r>
              <a:rPr lang="en-US" dirty="0" smtClean="0">
                <a:solidFill>
                  <a:schemeClr val="bg1">
                    <a:lumMod val="65000"/>
                  </a:schemeClr>
                </a:solidFill>
              </a:rPr>
              <a:t>Deployments </a:t>
            </a:r>
            <a:endParaRPr lang="en-US" dirty="0" smtClean="0">
              <a:solidFill>
                <a:schemeClr val="bg1">
                  <a:lumMod val="65000"/>
                </a:schemeClr>
              </a:solidFill>
            </a:endParaRPr>
          </a:p>
          <a:p>
            <a:r>
              <a:rPr lang="en-US" dirty="0" smtClean="0"/>
              <a:t>Developments underway</a:t>
            </a:r>
            <a:endParaRPr lang="en-US" dirty="0" smtClean="0"/>
          </a:p>
          <a:p>
            <a:r>
              <a:rPr lang="en-US" dirty="0" smtClean="0">
                <a:solidFill>
                  <a:schemeClr val="bg1">
                    <a:lumMod val="65000"/>
                  </a:schemeClr>
                </a:solidFill>
              </a:rPr>
              <a:t>User </a:t>
            </a:r>
            <a:r>
              <a:rPr lang="en-US" dirty="0" smtClean="0">
                <a:solidFill>
                  <a:schemeClr val="bg1">
                    <a:lumMod val="65000"/>
                  </a:schemeClr>
                </a:solidFill>
              </a:rPr>
              <a:t>Feedback &amp; Recent Work</a:t>
            </a:r>
            <a:endParaRPr lang="en-US" dirty="0" smtClean="0">
              <a:solidFill>
                <a:schemeClr val="bg1">
                  <a:lumMod val="65000"/>
                </a:schemeClr>
              </a:solidFill>
            </a:endParaRPr>
          </a:p>
        </p:txBody>
      </p:sp>
    </p:spTree>
    <p:extLst>
      <p:ext uri="{BB962C8B-B14F-4D97-AF65-F5344CB8AC3E}">
        <p14:creationId xmlns:p14="http://schemas.microsoft.com/office/powerpoint/2010/main" val="390050474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629" y="453229"/>
            <a:ext cx="8768108" cy="543036"/>
          </a:xfrm>
        </p:spPr>
        <p:txBody>
          <a:bodyPr>
            <a:noAutofit/>
          </a:bodyPr>
          <a:lstStyle/>
          <a:p>
            <a:r>
              <a:rPr lang="en-US" sz="3200" dirty="0" smtClean="0"/>
              <a:t>FHI tested and planning to deploy V4 for STM data</a:t>
            </a:r>
            <a:endParaRPr lang="en-US" sz="3200" dirty="0"/>
          </a:p>
        </p:txBody>
      </p:sp>
      <p:sp>
        <p:nvSpPr>
          <p:cNvPr id="141" name="Shape 141"/>
          <p:cNvSpPr>
            <a:spLocks noGrp="1"/>
          </p:cNvSpPr>
          <p:nvPr>
            <p:ph type="body" sz="quarter" idx="13"/>
          </p:nvPr>
        </p:nvSpPr>
        <p:spPr>
          <a:prstGeom prst="rect">
            <a:avLst/>
          </a:prstGeom>
        </p:spPr>
        <p:txBody>
          <a:bodyPr/>
          <a:lstStyle/>
          <a:p>
            <a:r>
              <a:t>EPICS V4 inside</a:t>
            </a:r>
          </a:p>
        </p:txBody>
      </p:sp>
      <p:sp>
        <p:nvSpPr>
          <p:cNvPr id="142" name="Shape 142"/>
          <p:cNvSpPr/>
          <p:nvPr/>
        </p:nvSpPr>
        <p:spPr>
          <a:xfrm>
            <a:off x="4463588" y="1109578"/>
            <a:ext cx="4291952" cy="3271101"/>
          </a:xfrm>
          <a:prstGeom prst="rect">
            <a:avLst/>
          </a:prstGeom>
          <a:noFill/>
          <a:ln w="12700">
            <a:solidFill>
              <a:schemeClr val="tx1"/>
            </a:solidFill>
            <a:miter lim="400000"/>
          </a:ln>
          <a:extLst>
            <a:ext uri="{C572A759-6A51-4108-AA02-DFA0A04FC94B}">
              <ma14:wrappingTextBoxFlag xmlns:ma14="http://schemas.microsoft.com/office/mac/drawingml/2011/main" val="1"/>
            </a:ext>
          </a:extLst>
        </p:spPr>
        <p:txBody>
          <a:bodyPr lIns="35717" tIns="35717" rIns="35717" bIns="35717"/>
          <a:lstStyle>
            <a:lvl1pPr>
              <a:defRPr sz="4000">
                <a:effectLst>
                  <a:outerShdw blurRad="38100" dist="12700" dir="5400000" rotWithShape="0">
                    <a:srgbClr val="000000">
                      <a:alpha val="50000"/>
                    </a:srgbClr>
                  </a:outerShdw>
                </a:effectLst>
                <a:latin typeface="+mn-lt"/>
                <a:ea typeface="+mn-ea"/>
                <a:cs typeface="+mn-cs"/>
                <a:sym typeface="Gill Sans"/>
              </a:defRPr>
            </a:lvl1pPr>
          </a:lstStyle>
          <a:p>
            <a:r>
              <a:rPr dirty="0"/>
              <a:t>“fast STM</a:t>
            </a:r>
            <a:r>
              <a:rPr dirty="0" smtClean="0"/>
              <a:t>”</a:t>
            </a:r>
            <a:r>
              <a:rPr lang="en-US" dirty="0" smtClean="0"/>
              <a:t> </a:t>
            </a:r>
            <a:r>
              <a:rPr dirty="0" smtClean="0"/>
              <a:t>control</a:t>
            </a:r>
            <a:endParaRPr dirty="0"/>
          </a:p>
        </p:txBody>
      </p:sp>
      <p:pic>
        <p:nvPicPr>
          <p:cNvPr id="143" name="pasted-image.tiff"/>
          <p:cNvPicPr>
            <a:picLocks noChangeAspect="1"/>
          </p:cNvPicPr>
          <p:nvPr/>
        </p:nvPicPr>
        <p:blipFill>
          <a:blip r:embed="rId2">
            <a:extLst/>
          </a:blip>
          <a:srcRect b="6127"/>
          <a:stretch>
            <a:fillRect/>
          </a:stretch>
        </p:blipFill>
        <p:spPr>
          <a:xfrm>
            <a:off x="277501" y="1466771"/>
            <a:ext cx="1806053" cy="2021035"/>
          </a:xfrm>
          <a:prstGeom prst="rect">
            <a:avLst/>
          </a:prstGeom>
          <a:ln w="12700">
            <a:solidFill>
              <a:srgbClr val="000000"/>
            </a:solidFill>
            <a:miter lim="400000"/>
          </a:ln>
        </p:spPr>
      </p:pic>
      <p:sp>
        <p:nvSpPr>
          <p:cNvPr id="171" name="Shape 171"/>
          <p:cNvSpPr/>
          <p:nvPr/>
        </p:nvSpPr>
        <p:spPr>
          <a:xfrm>
            <a:off x="3191282" y="4801594"/>
            <a:ext cx="893" cy="73402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ln>
            <a:headEnd type="stealth"/>
            <a:tailEnd type="stealth"/>
          </a:ln>
        </p:spPr>
        <p:style>
          <a:lnRef idx="3">
            <a:schemeClr val="accent1"/>
          </a:lnRef>
          <a:fillRef idx="0">
            <a:schemeClr val="accent1"/>
          </a:fillRef>
          <a:effectRef idx="2">
            <a:schemeClr val="accent1"/>
          </a:effectRef>
          <a:fontRef idx="minor">
            <a:schemeClr val="tx1"/>
          </a:fontRef>
        </p:style>
        <p:txBody>
          <a:bodyPr lIns="64291" tIns="32146" rIns="64291" bIns="32146"/>
          <a:lstStyle/>
          <a:p>
            <a:endParaRPr/>
          </a:p>
        </p:txBody>
      </p:sp>
      <p:sp>
        <p:nvSpPr>
          <p:cNvPr id="145" name="Shape 145"/>
          <p:cNvSpPr/>
          <p:nvPr/>
        </p:nvSpPr>
        <p:spPr>
          <a:xfrm>
            <a:off x="945815" y="3824153"/>
            <a:ext cx="1545915" cy="480140"/>
          </a:xfrm>
          <a:prstGeom prst="rect">
            <a:avLst/>
          </a:prstGeom>
          <a:ln/>
          <a:extLst>
            <a:ext uri="{C572A759-6A51-4108-AA02-DFA0A04FC94B}">
              <ma14:wrappingTextBoxFlag xmlns:ma14="http://schemas.microsoft.com/office/mac/drawingml/2011/main" val="1"/>
            </a:ext>
          </a:extLst>
        </p:spPr>
        <p:style>
          <a:lnRef idx="2">
            <a:schemeClr val="accent3">
              <a:shade val="50000"/>
            </a:schemeClr>
          </a:lnRef>
          <a:fillRef idx="1">
            <a:schemeClr val="accent3"/>
          </a:fillRef>
          <a:effectRef idx="0">
            <a:schemeClr val="accent3"/>
          </a:effectRef>
          <a:fontRef idx="minor">
            <a:schemeClr val="lt1"/>
          </a:fontRef>
        </p:style>
        <p:txBody>
          <a:bodyPr lIns="35717" tIns="35717" rIns="35717" bIns="35717" anchor="ctr"/>
          <a:lstStyle>
            <a:lvl1pPr>
              <a:defRPr sz="2400">
                <a:effectLst>
                  <a:outerShdw blurRad="38100" dist="12700" dir="5400000" rotWithShape="0">
                    <a:srgbClr val="000000">
                      <a:alpha val="50000"/>
                    </a:srgbClr>
                  </a:outerShdw>
                </a:effectLst>
                <a:latin typeface="+mn-lt"/>
                <a:ea typeface="+mn-ea"/>
                <a:cs typeface="+mn-cs"/>
                <a:sym typeface="Gill Sans"/>
              </a:defRPr>
            </a:lvl1pPr>
          </a:lstStyle>
          <a:p>
            <a:r>
              <a:rPr lang="en-US" dirty="0" smtClean="0"/>
              <a:t>CA </a:t>
            </a:r>
            <a:r>
              <a:rPr dirty="0" smtClean="0"/>
              <a:t>gateway</a:t>
            </a:r>
            <a:endParaRPr dirty="0"/>
          </a:p>
        </p:txBody>
      </p:sp>
      <p:sp>
        <p:nvSpPr>
          <p:cNvPr id="146" name="Shape 146"/>
          <p:cNvSpPr/>
          <p:nvPr/>
        </p:nvSpPr>
        <p:spPr>
          <a:xfrm>
            <a:off x="2251512" y="4380679"/>
            <a:ext cx="1842514" cy="387002"/>
          </a:xfrm>
          <a:prstGeom prst="rect">
            <a:avLst/>
          </a:prstGeom>
          <a:ln/>
          <a:extLst>
            <a:ext uri="{C572A759-6A51-4108-AA02-DFA0A04FC94B}">
              <ma14:wrappingTextBoxFlag xmlns:ma14="http://schemas.microsoft.com/office/mac/drawingml/2011/main" val="1"/>
            </a:ext>
          </a:extLst>
        </p:spPr>
        <p:style>
          <a:lnRef idx="1">
            <a:schemeClr val="accent1"/>
          </a:lnRef>
          <a:fillRef idx="3">
            <a:schemeClr val="accent1"/>
          </a:fillRef>
          <a:effectRef idx="2">
            <a:schemeClr val="accent1"/>
          </a:effectRef>
          <a:fontRef idx="minor">
            <a:schemeClr val="lt1"/>
          </a:fontRef>
        </p:style>
        <p:txBody>
          <a:bodyPr lIns="35717" tIns="35717" rIns="35717" bIns="35717" anchor="ctr"/>
          <a:lstStyle>
            <a:lvl1pPr>
              <a:defRPr sz="2400">
                <a:effectLst>
                  <a:outerShdw blurRad="38100" dist="12700" dir="5400000" rotWithShape="0">
                    <a:srgbClr val="000000">
                      <a:alpha val="50000"/>
                    </a:srgbClr>
                  </a:outerShdw>
                </a:effectLst>
                <a:latin typeface="+mn-lt"/>
                <a:ea typeface="+mn-ea"/>
                <a:cs typeface="+mn-cs"/>
                <a:sym typeface="Gill Sans"/>
              </a:defRPr>
            </a:lvl1pPr>
          </a:lstStyle>
          <a:p>
            <a:pPr algn="ctr"/>
            <a:r>
              <a:rPr lang="en-US" dirty="0" smtClean="0"/>
              <a:t>PVA gateway</a:t>
            </a:r>
            <a:endParaRPr dirty="0"/>
          </a:p>
        </p:txBody>
      </p:sp>
      <p:sp>
        <p:nvSpPr>
          <p:cNvPr id="148" name="Shape 148"/>
          <p:cNvSpPr/>
          <p:nvPr/>
        </p:nvSpPr>
        <p:spPr>
          <a:xfrm>
            <a:off x="148628" y="4900898"/>
            <a:ext cx="2777983" cy="1219119"/>
          </a:xfrm>
          <a:prstGeom prst="rect">
            <a:avLst/>
          </a:prstGeom>
          <a:ln/>
          <a:extLst>
            <a:ext uri="{C572A759-6A51-4108-AA02-DFA0A04FC94B}">
              <ma14:wrappingTextBoxFlag xmlns:ma14="http://schemas.microsoft.com/office/mac/drawingml/2011/main" val="1"/>
            </a:ext>
          </a:extLst>
        </p:spPr>
        <p:style>
          <a:lnRef idx="2">
            <a:schemeClr val="accent3">
              <a:shade val="50000"/>
            </a:schemeClr>
          </a:lnRef>
          <a:fillRef idx="1">
            <a:schemeClr val="accent3"/>
          </a:fillRef>
          <a:effectRef idx="0">
            <a:schemeClr val="accent3"/>
          </a:effectRef>
          <a:fontRef idx="minor">
            <a:schemeClr val="lt1"/>
          </a:fontRef>
        </p:style>
        <p:txBody>
          <a:bodyPr lIns="35717" tIns="35717" rIns="35717" bIns="35717" anchor="ctr"/>
          <a:lstStyle/>
          <a:p>
            <a:pPr algn="ctr">
              <a:defRPr sz="4000">
                <a:effectLst>
                  <a:outerShdw blurRad="38100" dist="12700" dir="5400000" rotWithShape="0">
                    <a:srgbClr val="000000">
                      <a:alpha val="50000"/>
                    </a:srgbClr>
                  </a:outerShdw>
                </a:effectLst>
                <a:latin typeface="+mn-lt"/>
                <a:ea typeface="+mn-ea"/>
                <a:cs typeface="+mn-cs"/>
                <a:sym typeface="Gill Sans"/>
              </a:defRPr>
            </a:pPr>
            <a:r>
              <a:rPr lang="en-US" dirty="0" err="1" smtClean="0"/>
              <a:t>A</a:t>
            </a:r>
            <a:r>
              <a:rPr dirty="0" err="1" smtClean="0"/>
              <a:t>rchiver</a:t>
            </a:r>
            <a:r>
              <a:rPr lang="en-US" dirty="0" smtClean="0"/>
              <a:t> (v3)</a:t>
            </a:r>
            <a:r>
              <a:rPr dirty="0"/>
              <a:t/>
            </a:r>
            <a:br>
              <a:rPr dirty="0"/>
            </a:br>
            <a:r>
              <a:rPr dirty="0"/>
              <a:t>appliance</a:t>
            </a:r>
          </a:p>
        </p:txBody>
      </p:sp>
      <p:sp>
        <p:nvSpPr>
          <p:cNvPr id="149" name="Shape 149"/>
          <p:cNvSpPr/>
          <p:nvPr/>
        </p:nvSpPr>
        <p:spPr>
          <a:xfrm>
            <a:off x="2113299" y="2336549"/>
            <a:ext cx="2427557" cy="1"/>
          </a:xfrm>
          <a:prstGeom prst="line">
            <a:avLst/>
          </a:prstGeom>
          <a:ln w="63500">
            <a:solidFill>
              <a:schemeClr val="accent1">
                <a:hueOff val="273561"/>
                <a:satOff val="2937"/>
                <a:lumOff val="-22233"/>
              </a:schemeClr>
            </a:solidFill>
            <a:miter lim="400000"/>
            <a:headEnd type="stealth"/>
          </a:ln>
        </p:spPr>
        <p:txBody>
          <a:bodyPr lIns="35717" tIns="35717" rIns="35717" bIns="35717" anchor="ctr"/>
          <a:lstStyle/>
          <a:p>
            <a:pPr>
              <a:defRPr sz="4000">
                <a:effectLst>
                  <a:outerShdw blurRad="38100" dist="12700" dir="5400000" rotWithShape="0">
                    <a:srgbClr val="000000">
                      <a:alpha val="50000"/>
                    </a:srgbClr>
                  </a:outerShdw>
                </a:effectLst>
                <a:latin typeface="+mn-lt"/>
                <a:ea typeface="+mn-ea"/>
                <a:cs typeface="+mn-cs"/>
                <a:sym typeface="Gill Sans"/>
              </a:defRPr>
            </a:pPr>
            <a:endParaRPr/>
          </a:p>
        </p:txBody>
      </p:sp>
      <p:grpSp>
        <p:nvGrpSpPr>
          <p:cNvPr id="5" name="Group 4"/>
          <p:cNvGrpSpPr/>
          <p:nvPr/>
        </p:nvGrpSpPr>
        <p:grpSpPr>
          <a:xfrm>
            <a:off x="4566160" y="1724526"/>
            <a:ext cx="4069840" cy="2496887"/>
            <a:chOff x="4566160" y="1724526"/>
            <a:chExt cx="3370412" cy="2496887"/>
          </a:xfrm>
        </p:grpSpPr>
        <p:sp>
          <p:nvSpPr>
            <p:cNvPr id="150" name="Shape 150"/>
            <p:cNvSpPr/>
            <p:nvPr/>
          </p:nvSpPr>
          <p:spPr>
            <a:xfrm>
              <a:off x="4566160" y="1724526"/>
              <a:ext cx="3370412" cy="2496887"/>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35717" tIns="35717" rIns="35717" bIns="35717"/>
            <a:lstStyle>
              <a:lvl1pPr>
                <a:defRPr sz="2000">
                  <a:solidFill>
                    <a:srgbClr val="53585F"/>
                  </a:solidFill>
                  <a:effectLst>
                    <a:outerShdw blurRad="38100" dist="12700" dir="5400000" rotWithShape="0">
                      <a:srgbClr val="000000">
                        <a:alpha val="50000"/>
                      </a:srgbClr>
                    </a:outerShdw>
                  </a:effectLst>
                  <a:latin typeface="+mn-lt"/>
                  <a:ea typeface="+mn-ea"/>
                  <a:cs typeface="+mn-cs"/>
                  <a:sym typeface="Gill Sans"/>
                </a:defRPr>
              </a:lvl1pPr>
            </a:lstStyle>
            <a:p>
              <a:r>
                <a:rPr dirty="0" smtClean="0"/>
                <a:t>VMEbus</a:t>
              </a:r>
              <a:endParaRPr dirty="0"/>
            </a:p>
          </p:txBody>
        </p:sp>
        <p:sp>
          <p:nvSpPr>
            <p:cNvPr id="151" name="Shape 151"/>
            <p:cNvSpPr/>
            <p:nvPr/>
          </p:nvSpPr>
          <p:spPr>
            <a:xfrm>
              <a:off x="4566160" y="2089100"/>
              <a:ext cx="3370412" cy="494900"/>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35717" tIns="35717" rIns="35717" bIns="35717"/>
            <a:lstStyle>
              <a:lvl1pPr>
                <a:defRPr sz="2000">
                  <a:solidFill>
                    <a:srgbClr val="53585F"/>
                  </a:solidFill>
                  <a:effectLst>
                    <a:outerShdw blurRad="38100" dist="12700" dir="5400000" rotWithShape="0">
                      <a:srgbClr val="000000">
                        <a:alpha val="50000"/>
                      </a:srgbClr>
                    </a:outerShdw>
                  </a:effectLst>
                  <a:latin typeface="+mn-lt"/>
                  <a:ea typeface="+mn-ea"/>
                  <a:cs typeface="+mn-cs"/>
                  <a:sym typeface="Gill Sans"/>
                </a:defRPr>
              </a:lvl1pPr>
            </a:lstStyle>
            <a:p>
              <a:r>
                <a:rPr sz="1400" dirty="0"/>
                <a:t>Highland V375, 4-channel arbitrary waveform generator, 15 MHz point step rate</a:t>
              </a:r>
            </a:p>
          </p:txBody>
        </p:sp>
        <p:sp>
          <p:nvSpPr>
            <p:cNvPr id="152" name="Shape 152"/>
            <p:cNvSpPr/>
            <p:nvPr/>
          </p:nvSpPr>
          <p:spPr>
            <a:xfrm>
              <a:off x="4566160" y="2618928"/>
              <a:ext cx="3370412" cy="494901"/>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35717" tIns="35717" rIns="35717" bIns="35717"/>
            <a:lstStyle>
              <a:lvl1pPr>
                <a:defRPr sz="2000">
                  <a:solidFill>
                    <a:srgbClr val="53585F"/>
                  </a:solidFill>
                  <a:effectLst>
                    <a:outerShdw blurRad="38100" dist="12700" dir="5400000" rotWithShape="0">
                      <a:srgbClr val="000000">
                        <a:alpha val="50000"/>
                      </a:srgbClr>
                    </a:outerShdw>
                  </a:effectLst>
                  <a:latin typeface="+mn-lt"/>
                  <a:ea typeface="+mn-ea"/>
                  <a:cs typeface="+mn-cs"/>
                  <a:sym typeface="Gill Sans"/>
                </a:defRPr>
              </a:lvl1pPr>
            </a:lstStyle>
            <a:p>
              <a:r>
                <a:rPr sz="1400"/>
                <a:t>struck SIS3316, 16 channel digitizer, 14bit, 250 MS/s per channel, 64 MSamples memory/ch</a:t>
              </a:r>
            </a:p>
          </p:txBody>
        </p:sp>
        <p:sp>
          <p:nvSpPr>
            <p:cNvPr id="153" name="Shape 153"/>
            <p:cNvSpPr/>
            <p:nvPr/>
          </p:nvSpPr>
          <p:spPr>
            <a:xfrm>
              <a:off x="4566160" y="3159288"/>
              <a:ext cx="3370412" cy="494901"/>
            </a:xfrm>
            <a:prstGeom prst="rect">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35717" tIns="35717" rIns="35717" bIns="35717"/>
            <a:lstStyle>
              <a:lvl1pPr>
                <a:defRPr sz="2000">
                  <a:solidFill>
                    <a:srgbClr val="53585F"/>
                  </a:solidFill>
                  <a:effectLst>
                    <a:outerShdw blurRad="38100" dist="12700" dir="5400000" rotWithShape="0">
                      <a:srgbClr val="000000">
                        <a:alpha val="50000"/>
                      </a:srgbClr>
                    </a:outerShdw>
                  </a:effectLst>
                  <a:latin typeface="+mn-lt"/>
                  <a:ea typeface="+mn-ea"/>
                  <a:cs typeface="+mn-cs"/>
                  <a:sym typeface="Gill Sans"/>
                </a:defRPr>
              </a:lvl1pPr>
            </a:lstStyle>
            <a:p>
              <a:r>
                <a:rPr sz="1400"/>
                <a:t>MVME6100, PowerPC, 2GB, 2 Gbit/s Ethernet, 2 PMC-X</a:t>
              </a:r>
            </a:p>
          </p:txBody>
        </p:sp>
      </p:grpSp>
      <p:sp>
        <p:nvSpPr>
          <p:cNvPr id="154" name="Shape 154"/>
          <p:cNvSpPr/>
          <p:nvPr/>
        </p:nvSpPr>
        <p:spPr>
          <a:xfrm>
            <a:off x="2426184" y="2030931"/>
            <a:ext cx="1602135" cy="287575"/>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2500">
                <a:solidFill>
                  <a:srgbClr val="002351"/>
                </a:solidFill>
                <a:latin typeface="Avenir Next Condensed Demi Bold"/>
                <a:ea typeface="Avenir Next Condensed Demi Bold"/>
                <a:cs typeface="Avenir Next Condensed Demi Bold"/>
                <a:sym typeface="Avenir Next Condensed Demi Bold"/>
              </a:defRPr>
            </a:lvl1pPr>
          </a:lstStyle>
          <a:p>
            <a:r>
              <a:rPr sz="1400" dirty="0">
                <a:latin typeface="+mn-lt"/>
              </a:rPr>
              <a:t>X, Y, Z (const. height)</a:t>
            </a:r>
          </a:p>
        </p:txBody>
      </p:sp>
      <p:sp>
        <p:nvSpPr>
          <p:cNvPr id="155" name="Shape 155"/>
          <p:cNvSpPr/>
          <p:nvPr/>
        </p:nvSpPr>
        <p:spPr>
          <a:xfrm>
            <a:off x="2113299" y="2872331"/>
            <a:ext cx="2427557" cy="1"/>
          </a:xfrm>
          <a:prstGeom prst="line">
            <a:avLst/>
          </a:prstGeom>
          <a:ln w="63500">
            <a:solidFill>
              <a:schemeClr val="accent1">
                <a:hueOff val="273561"/>
                <a:satOff val="2937"/>
                <a:lumOff val="-22233"/>
              </a:schemeClr>
            </a:solidFill>
            <a:miter lim="400000"/>
            <a:tailEnd type="stealth"/>
          </a:ln>
        </p:spPr>
        <p:txBody>
          <a:bodyPr lIns="35717" tIns="35717" rIns="35717" bIns="35717" anchor="ctr"/>
          <a:lstStyle/>
          <a:p>
            <a:pPr>
              <a:defRPr sz="4000">
                <a:effectLst>
                  <a:outerShdw blurRad="38100" dist="12700" dir="5400000" rotWithShape="0">
                    <a:srgbClr val="000000">
                      <a:alpha val="50000"/>
                    </a:srgbClr>
                  </a:outerShdw>
                </a:effectLst>
                <a:latin typeface="+mn-lt"/>
                <a:ea typeface="+mn-ea"/>
                <a:cs typeface="+mn-cs"/>
                <a:sym typeface="Gill Sans"/>
              </a:defRPr>
            </a:pPr>
            <a:endParaRPr/>
          </a:p>
        </p:txBody>
      </p:sp>
      <p:sp>
        <p:nvSpPr>
          <p:cNvPr id="156" name="Shape 156"/>
          <p:cNvSpPr/>
          <p:nvPr/>
        </p:nvSpPr>
        <p:spPr>
          <a:xfrm>
            <a:off x="2594843" y="2566712"/>
            <a:ext cx="1330464" cy="287575"/>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2500">
                <a:solidFill>
                  <a:srgbClr val="002351"/>
                </a:solidFill>
                <a:latin typeface="Avenir Next Condensed Demi Bold"/>
                <a:ea typeface="Avenir Next Condensed Demi Bold"/>
                <a:cs typeface="Avenir Next Condensed Demi Bold"/>
                <a:sym typeface="Avenir Next Condensed Demi Bold"/>
              </a:defRPr>
            </a:lvl1pPr>
          </a:lstStyle>
          <a:p>
            <a:r>
              <a:rPr sz="1400">
                <a:latin typeface="+mn-lt"/>
              </a:rPr>
              <a:t>X, Y (coarse STM)</a:t>
            </a:r>
          </a:p>
        </p:txBody>
      </p:sp>
      <p:sp>
        <p:nvSpPr>
          <p:cNvPr id="157" name="Shape 157"/>
          <p:cNvSpPr/>
          <p:nvPr/>
        </p:nvSpPr>
        <p:spPr>
          <a:xfrm>
            <a:off x="2592722" y="2923899"/>
            <a:ext cx="1328886" cy="287575"/>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2500">
                <a:solidFill>
                  <a:srgbClr val="002351"/>
                </a:solidFill>
                <a:latin typeface="Avenir Next Condensed Demi Bold"/>
                <a:ea typeface="Avenir Next Condensed Demi Bold"/>
                <a:cs typeface="Avenir Next Condensed Demi Bold"/>
                <a:sym typeface="Avenir Next Condensed Demi Bold"/>
              </a:defRPr>
            </a:lvl1pPr>
          </a:lstStyle>
          <a:p>
            <a:r>
              <a:rPr sz="1400">
                <a:latin typeface="+mn-lt"/>
              </a:rPr>
              <a:t>I/V, LockIn, other</a:t>
            </a:r>
          </a:p>
        </p:txBody>
      </p:sp>
      <p:sp>
        <p:nvSpPr>
          <p:cNvPr id="158" name="Shape 158"/>
          <p:cNvSpPr/>
          <p:nvPr/>
        </p:nvSpPr>
        <p:spPr>
          <a:xfrm flipV="1">
            <a:off x="2465716" y="3296714"/>
            <a:ext cx="2010701" cy="720525"/>
          </a:xfrm>
          <a:prstGeom prst="line">
            <a:avLst/>
          </a:prstGeom>
          <a:ln>
            <a:headEnd type="stealth"/>
            <a:tailEnd type="stealth"/>
          </a:ln>
        </p:spPr>
        <p:style>
          <a:lnRef idx="3">
            <a:schemeClr val="accent3"/>
          </a:lnRef>
          <a:fillRef idx="0">
            <a:schemeClr val="accent3"/>
          </a:fillRef>
          <a:effectRef idx="2">
            <a:schemeClr val="accent3"/>
          </a:effectRef>
          <a:fontRef idx="minor">
            <a:schemeClr val="tx1"/>
          </a:fontRef>
        </p:style>
        <p:txBody>
          <a:bodyPr lIns="35717" tIns="35717" rIns="35717" bIns="35717" anchor="ctr"/>
          <a:lstStyle/>
          <a:p>
            <a:pPr>
              <a:defRPr sz="4000">
                <a:effectLst>
                  <a:outerShdw blurRad="38100" dist="12700" dir="5400000" rotWithShape="0">
                    <a:srgbClr val="000000">
                      <a:alpha val="50000"/>
                    </a:srgbClr>
                  </a:outerShdw>
                </a:effectLst>
                <a:latin typeface="+mn-lt"/>
                <a:ea typeface="+mn-ea"/>
                <a:cs typeface="+mn-cs"/>
                <a:sym typeface="Gill Sans"/>
              </a:defRPr>
            </a:pPr>
            <a:endParaRPr/>
          </a:p>
        </p:txBody>
      </p:sp>
      <p:sp>
        <p:nvSpPr>
          <p:cNvPr id="159" name="Shape 159"/>
          <p:cNvSpPr/>
          <p:nvPr/>
        </p:nvSpPr>
        <p:spPr>
          <a:xfrm rot="20387038">
            <a:off x="2674919" y="3353633"/>
            <a:ext cx="1561196" cy="287575"/>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2500">
                <a:solidFill>
                  <a:srgbClr val="002351"/>
                </a:solidFill>
                <a:latin typeface="Avenir Next Condensed Demi Bold"/>
                <a:ea typeface="Avenir Next Condensed Demi Bold"/>
                <a:cs typeface="Avenir Next Condensed Demi Bold"/>
                <a:sym typeface="Avenir Next Condensed Demi Bold"/>
              </a:defRPr>
            </a:lvl1pPr>
          </a:lstStyle>
          <a:p>
            <a:r>
              <a:rPr sz="1400" dirty="0">
                <a:latin typeface="+mn-lt"/>
              </a:rPr>
              <a:t>Ethernet, ca://, asyn</a:t>
            </a:r>
          </a:p>
        </p:txBody>
      </p:sp>
      <p:sp>
        <p:nvSpPr>
          <p:cNvPr id="160" name="Shape 160"/>
          <p:cNvSpPr/>
          <p:nvPr/>
        </p:nvSpPr>
        <p:spPr>
          <a:xfrm flipV="1">
            <a:off x="2977390" y="3653463"/>
            <a:ext cx="1471165" cy="689314"/>
          </a:xfrm>
          <a:prstGeom prst="line">
            <a:avLst/>
          </a:prstGeom>
          <a:ln>
            <a:headEnd type="stealth"/>
            <a:tailEnd type="stealth"/>
          </a:ln>
        </p:spPr>
        <p:style>
          <a:lnRef idx="3">
            <a:schemeClr val="accent1"/>
          </a:lnRef>
          <a:fillRef idx="0">
            <a:schemeClr val="accent1"/>
          </a:fillRef>
          <a:effectRef idx="2">
            <a:schemeClr val="accent1"/>
          </a:effectRef>
          <a:fontRef idx="minor">
            <a:schemeClr val="tx1"/>
          </a:fontRef>
        </p:style>
        <p:txBody>
          <a:bodyPr lIns="35717" tIns="35717" rIns="35717" bIns="35717" anchor="ctr"/>
          <a:lstStyle/>
          <a:p>
            <a:pPr>
              <a:defRPr sz="4000">
                <a:effectLst>
                  <a:outerShdw blurRad="38100" dist="12700" dir="5400000" rotWithShape="0">
                    <a:srgbClr val="000000">
                      <a:alpha val="50000"/>
                    </a:srgbClr>
                  </a:outerShdw>
                </a:effectLst>
                <a:latin typeface="+mn-lt"/>
                <a:ea typeface="+mn-ea"/>
                <a:cs typeface="+mn-cs"/>
                <a:sym typeface="Gill Sans"/>
              </a:defRPr>
            </a:pPr>
            <a:endParaRPr/>
          </a:p>
        </p:txBody>
      </p:sp>
      <p:sp>
        <p:nvSpPr>
          <p:cNvPr id="161" name="Shape 161"/>
          <p:cNvSpPr/>
          <p:nvPr/>
        </p:nvSpPr>
        <p:spPr>
          <a:xfrm rot="20094000">
            <a:off x="3091757" y="3681879"/>
            <a:ext cx="1251942" cy="287575"/>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2500">
                <a:solidFill>
                  <a:srgbClr val="002351"/>
                </a:solidFill>
                <a:latin typeface="Avenir Next Condensed Demi Bold"/>
                <a:ea typeface="Avenir Next Condensed Demi Bold"/>
                <a:cs typeface="Avenir Next Condensed Demi Bold"/>
                <a:sym typeface="Avenir Next Condensed Demi Bold"/>
              </a:defRPr>
            </a:lvl1pPr>
          </a:lstStyle>
          <a:p>
            <a:r>
              <a:rPr sz="1400">
                <a:latin typeface="+mn-lt"/>
              </a:rPr>
              <a:t>Ethernet, pva://</a:t>
            </a:r>
          </a:p>
        </p:txBody>
      </p:sp>
      <p:sp>
        <p:nvSpPr>
          <p:cNvPr id="165" name="Shape 165"/>
          <p:cNvSpPr/>
          <p:nvPr/>
        </p:nvSpPr>
        <p:spPr>
          <a:xfrm>
            <a:off x="4571459" y="3759051"/>
            <a:ext cx="1311453" cy="379908"/>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2000">
                <a:solidFill>
                  <a:srgbClr val="53585F"/>
                </a:solidFill>
                <a:effectLst>
                  <a:outerShdw blurRad="38100" dist="12700" dir="5400000" rotWithShape="0">
                    <a:srgbClr val="000000">
                      <a:alpha val="50000"/>
                    </a:srgbClr>
                  </a:outerShdw>
                </a:effectLst>
                <a:latin typeface="+mn-lt"/>
                <a:ea typeface="+mn-ea"/>
                <a:cs typeface="+mn-cs"/>
                <a:sym typeface="Gill Sans"/>
              </a:defRPr>
            </a:lvl1pPr>
          </a:lstStyle>
          <a:p>
            <a:r>
              <a:rPr lang="en-US" dirty="0" smtClean="0"/>
              <a:t>RTEMS </a:t>
            </a:r>
            <a:r>
              <a:rPr dirty="0" smtClean="0"/>
              <a:t>4.12</a:t>
            </a:r>
            <a:endParaRPr dirty="0"/>
          </a:p>
        </p:txBody>
      </p:sp>
      <p:sp>
        <p:nvSpPr>
          <p:cNvPr id="166" name="Shape 166"/>
          <p:cNvSpPr/>
          <p:nvPr/>
        </p:nvSpPr>
        <p:spPr>
          <a:xfrm flipV="1">
            <a:off x="1772542" y="4334414"/>
            <a:ext cx="0" cy="538315"/>
          </a:xfrm>
          <a:prstGeom prst="line">
            <a:avLst/>
          </a:prstGeom>
          <a:ln>
            <a:headEnd type="stealth"/>
            <a:tailEnd type="stealth"/>
          </a:ln>
        </p:spPr>
        <p:style>
          <a:lnRef idx="3">
            <a:schemeClr val="accent3"/>
          </a:lnRef>
          <a:fillRef idx="0">
            <a:schemeClr val="accent3"/>
          </a:fillRef>
          <a:effectRef idx="2">
            <a:schemeClr val="accent3"/>
          </a:effectRef>
          <a:fontRef idx="minor">
            <a:schemeClr val="tx1"/>
          </a:fontRef>
        </p:style>
        <p:txBody>
          <a:bodyPr lIns="35717" tIns="35717" rIns="35717" bIns="35717" anchor="ctr"/>
          <a:lstStyle/>
          <a:p>
            <a:pPr>
              <a:defRPr sz="4000">
                <a:effectLst>
                  <a:outerShdw blurRad="38100" dist="12700" dir="5400000" rotWithShape="0">
                    <a:srgbClr val="000000">
                      <a:alpha val="50000"/>
                    </a:srgbClr>
                  </a:outerShdw>
                </a:effectLst>
                <a:latin typeface="+mn-lt"/>
                <a:ea typeface="+mn-ea"/>
                <a:cs typeface="+mn-cs"/>
                <a:sym typeface="Gill Sans"/>
              </a:defRPr>
            </a:pPr>
            <a:endParaRPr/>
          </a:p>
        </p:txBody>
      </p:sp>
      <p:sp>
        <p:nvSpPr>
          <p:cNvPr id="167" name="Shape 167"/>
          <p:cNvSpPr/>
          <p:nvPr/>
        </p:nvSpPr>
        <p:spPr>
          <a:xfrm>
            <a:off x="3307190" y="5035995"/>
            <a:ext cx="1252217" cy="379908"/>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2500">
                <a:solidFill>
                  <a:srgbClr val="0A5D18"/>
                </a:solidFill>
                <a:latin typeface="Avenir Next Condensed Demi Bold"/>
                <a:ea typeface="Avenir Next Condensed Demi Bold"/>
                <a:cs typeface="Avenir Next Condensed Demi Bold"/>
                <a:sym typeface="Avenir Next Condensed Demi Bold"/>
              </a:defRPr>
            </a:lvl1pPr>
          </a:lstStyle>
          <a:p>
            <a:r>
              <a:rPr sz="2000" dirty="0">
                <a:solidFill>
                  <a:srgbClr val="FF0000"/>
                </a:solidFill>
                <a:latin typeface="+mn-lt"/>
              </a:rPr>
              <a:t>NTNDArray</a:t>
            </a:r>
          </a:p>
        </p:txBody>
      </p:sp>
      <p:sp>
        <p:nvSpPr>
          <p:cNvPr id="168" name="Shape 168"/>
          <p:cNvSpPr/>
          <p:nvPr/>
        </p:nvSpPr>
        <p:spPr>
          <a:xfrm>
            <a:off x="4798391" y="4510064"/>
            <a:ext cx="3970517" cy="1515102"/>
          </a:xfrm>
          <a:prstGeom prst="rect">
            <a:avLst/>
          </a:prstGeom>
          <a:ln/>
          <a:extLst>
            <a:ext uri="{C572A759-6A51-4108-AA02-DFA0A04FC94B}">
              <ma14:wrappingTextBoxFlag xmlns:ma14="http://schemas.microsoft.com/office/mac/drawingml/2011/main" val="1"/>
            </a:ext>
          </a:extLst>
        </p:spPr>
        <p:style>
          <a:lnRef idx="1">
            <a:schemeClr val="accent1"/>
          </a:lnRef>
          <a:fillRef idx="3">
            <a:schemeClr val="accent1"/>
          </a:fillRef>
          <a:effectRef idx="2">
            <a:schemeClr val="accent1"/>
          </a:effectRef>
          <a:fontRef idx="minor">
            <a:schemeClr val="lt1"/>
          </a:fontRef>
        </p:style>
        <p:txBody>
          <a:bodyPr lIns="35717" tIns="35717" rIns="35717" bIns="35717" anchor="ctr"/>
          <a:lstStyle>
            <a:lvl1pPr>
              <a:defRPr sz="4000">
                <a:effectLst>
                  <a:outerShdw blurRad="38100" dist="12700" dir="5400000" rotWithShape="0">
                    <a:srgbClr val="000000">
                      <a:alpha val="50000"/>
                    </a:srgbClr>
                  </a:outerShdw>
                </a:effectLst>
                <a:latin typeface="+mn-lt"/>
                <a:ea typeface="+mn-ea"/>
                <a:cs typeface="+mn-cs"/>
                <a:sym typeface="Gill Sans"/>
              </a:defRPr>
            </a:lvl1pPr>
          </a:lstStyle>
          <a:p>
            <a:pPr algn="ctr"/>
            <a:r>
              <a:rPr sz="3200" dirty="0" smtClean="0"/>
              <a:t>C</a:t>
            </a:r>
            <a:r>
              <a:rPr lang="en-US" sz="3200" dirty="0" smtClean="0"/>
              <a:t>S-</a:t>
            </a:r>
            <a:r>
              <a:rPr sz="3200" dirty="0" smtClean="0"/>
              <a:t>Studio </a:t>
            </a:r>
            <a:r>
              <a:rPr lang="en-US" sz="3200" dirty="0"/>
              <a:t/>
            </a:r>
            <a:br>
              <a:rPr lang="en-US" sz="3200" dirty="0"/>
            </a:br>
            <a:r>
              <a:rPr sz="3200" dirty="0" smtClean="0"/>
              <a:t>pvaPy</a:t>
            </a:r>
            <a:r>
              <a:rPr sz="3200" dirty="0"/>
              <a:t>, http/json</a:t>
            </a:r>
          </a:p>
        </p:txBody>
      </p:sp>
      <p:sp>
        <p:nvSpPr>
          <p:cNvPr id="169" name="Shape 169"/>
          <p:cNvSpPr/>
          <p:nvPr/>
        </p:nvSpPr>
        <p:spPr>
          <a:xfrm flipV="1">
            <a:off x="3518369" y="5442039"/>
            <a:ext cx="1280022" cy="422711"/>
          </a:xfrm>
          <a:prstGeom prst="line">
            <a:avLst/>
          </a:prstGeom>
          <a:ln>
            <a:headEnd type="stealth"/>
            <a:tailEnd type="stealth"/>
          </a:ln>
        </p:spPr>
        <p:style>
          <a:lnRef idx="3">
            <a:schemeClr val="accent1"/>
          </a:lnRef>
          <a:fillRef idx="0">
            <a:schemeClr val="accent1"/>
          </a:fillRef>
          <a:effectRef idx="2">
            <a:schemeClr val="accent1"/>
          </a:effectRef>
          <a:fontRef idx="minor">
            <a:schemeClr val="tx1"/>
          </a:fontRef>
        </p:style>
        <p:txBody>
          <a:bodyPr lIns="35717" tIns="35717" rIns="35717" bIns="35717" anchor="ctr"/>
          <a:lstStyle/>
          <a:p>
            <a:pPr>
              <a:defRPr sz="4000">
                <a:effectLst>
                  <a:outerShdw blurRad="38100" dist="12700" dir="5400000" rotWithShape="0">
                    <a:srgbClr val="000000">
                      <a:alpha val="50000"/>
                    </a:srgbClr>
                  </a:outerShdw>
                </a:effectLst>
                <a:latin typeface="+mn-lt"/>
                <a:ea typeface="+mn-ea"/>
                <a:cs typeface="+mn-cs"/>
                <a:sym typeface="Gill Sans"/>
              </a:defRPr>
            </a:pPr>
            <a:endParaRPr/>
          </a:p>
        </p:txBody>
      </p:sp>
      <p:sp>
        <p:nvSpPr>
          <p:cNvPr id="170" name="Shape 170"/>
          <p:cNvSpPr/>
          <p:nvPr/>
        </p:nvSpPr>
        <p:spPr>
          <a:xfrm>
            <a:off x="4094027" y="4629801"/>
            <a:ext cx="690996" cy="242928"/>
          </a:xfrm>
          <a:prstGeom prst="line">
            <a:avLst/>
          </a:prstGeom>
          <a:ln>
            <a:headEnd type="stealth"/>
            <a:tailEnd type="stealth"/>
          </a:ln>
        </p:spPr>
        <p:style>
          <a:lnRef idx="3">
            <a:schemeClr val="accent1"/>
          </a:lnRef>
          <a:fillRef idx="0">
            <a:schemeClr val="accent1"/>
          </a:fillRef>
          <a:effectRef idx="2">
            <a:schemeClr val="accent1"/>
          </a:effectRef>
          <a:fontRef idx="minor">
            <a:schemeClr val="tx1"/>
          </a:fontRef>
        </p:style>
        <p:txBody>
          <a:bodyPr lIns="35717" tIns="35717" rIns="35717" bIns="35717" anchor="ctr"/>
          <a:lstStyle/>
          <a:p>
            <a:pPr>
              <a:defRPr sz="4000">
                <a:effectLst>
                  <a:outerShdw blurRad="38100" dist="12700" dir="5400000" rotWithShape="0">
                    <a:srgbClr val="000000">
                      <a:alpha val="50000"/>
                    </a:srgbClr>
                  </a:outerShdw>
                </a:effectLst>
                <a:latin typeface="+mn-lt"/>
                <a:ea typeface="+mn-ea"/>
                <a:cs typeface="+mn-cs"/>
                <a:sym typeface="Gill Sans"/>
              </a:defRPr>
            </a:pPr>
            <a:endParaRPr/>
          </a:p>
        </p:txBody>
      </p:sp>
      <p:sp>
        <p:nvSpPr>
          <p:cNvPr id="34" name="Shape 148"/>
          <p:cNvSpPr/>
          <p:nvPr/>
        </p:nvSpPr>
        <p:spPr>
          <a:xfrm>
            <a:off x="537996" y="5526148"/>
            <a:ext cx="2980374" cy="1219119"/>
          </a:xfrm>
          <a:prstGeom prst="rect">
            <a:avLst/>
          </a:prstGeom>
          <a:ln/>
          <a:extLst>
            <a:ext uri="{C572A759-6A51-4108-AA02-DFA0A04FC94B}">
              <ma14:wrappingTextBoxFlag xmlns:ma14="http://schemas.microsoft.com/office/mac/drawingml/2011/main" val="1"/>
            </a:ext>
          </a:extLst>
        </p:spPr>
        <p:style>
          <a:lnRef idx="1">
            <a:schemeClr val="accent1"/>
          </a:lnRef>
          <a:fillRef idx="3">
            <a:schemeClr val="accent1"/>
          </a:fillRef>
          <a:effectRef idx="2">
            <a:schemeClr val="accent1"/>
          </a:effectRef>
          <a:fontRef idx="minor">
            <a:schemeClr val="lt1"/>
          </a:fontRef>
        </p:style>
        <p:txBody>
          <a:bodyPr lIns="35717" tIns="35717" rIns="35717" bIns="35717" anchor="ctr"/>
          <a:lstStyle/>
          <a:p>
            <a:pPr algn="ctr">
              <a:defRPr sz="4000">
                <a:effectLst>
                  <a:outerShdw blurRad="38100" dist="12700" dir="5400000" rotWithShape="0">
                    <a:srgbClr val="000000">
                      <a:alpha val="50000"/>
                    </a:srgbClr>
                  </a:outerShdw>
                </a:effectLst>
                <a:latin typeface="+mn-lt"/>
                <a:ea typeface="+mn-ea"/>
                <a:cs typeface="+mn-cs"/>
                <a:sym typeface="Gill Sans"/>
              </a:defRPr>
            </a:pPr>
            <a:r>
              <a:rPr lang="en-US" dirty="0" err="1" smtClean="0"/>
              <a:t>A</a:t>
            </a:r>
            <a:r>
              <a:rPr dirty="0" err="1" smtClean="0"/>
              <a:t>rchiver</a:t>
            </a:r>
            <a:r>
              <a:rPr dirty="0"/>
              <a:t/>
            </a:r>
            <a:br>
              <a:rPr dirty="0"/>
            </a:br>
            <a:r>
              <a:rPr dirty="0" smtClean="0"/>
              <a:t>appliance</a:t>
            </a:r>
            <a:r>
              <a:rPr lang="en-US" dirty="0" smtClean="0"/>
              <a:t> (v4)</a:t>
            </a:r>
            <a:endParaRPr dirty="0"/>
          </a:p>
        </p:txBody>
      </p:sp>
      <p:sp>
        <p:nvSpPr>
          <p:cNvPr id="36" name="TextBox 35"/>
          <p:cNvSpPr txBox="1"/>
          <p:nvPr/>
        </p:nvSpPr>
        <p:spPr>
          <a:xfrm>
            <a:off x="6040475" y="6536855"/>
            <a:ext cx="3082407" cy="307777"/>
          </a:xfrm>
          <a:prstGeom prst="rect">
            <a:avLst/>
          </a:prstGeom>
          <a:noFill/>
        </p:spPr>
        <p:txBody>
          <a:bodyPr wrap="none" rtlCol="0">
            <a:spAutoFit/>
          </a:bodyPr>
          <a:lstStyle/>
          <a:p>
            <a:r>
              <a:rPr lang="en-US" sz="1400" dirty="0" smtClean="0"/>
              <a:t>Heinz </a:t>
            </a:r>
            <a:r>
              <a:rPr lang="en-US" sz="1400" dirty="0" err="1" smtClean="0"/>
              <a:t>Junkes</a:t>
            </a:r>
            <a:r>
              <a:rPr lang="en-US" sz="1400" dirty="0" smtClean="0"/>
              <a:t>, </a:t>
            </a:r>
            <a:r>
              <a:rPr lang="en-US" sz="1400" dirty="0"/>
              <a:t>Fritz-Haber-</a:t>
            </a:r>
            <a:r>
              <a:rPr lang="en-US" sz="1400" dirty="0" err="1" smtClean="0"/>
              <a:t>Institut</a:t>
            </a:r>
            <a:r>
              <a:rPr lang="en-US" sz="1400" dirty="0"/>
              <a:t> </a:t>
            </a:r>
            <a:r>
              <a:rPr lang="en-US" sz="1400" dirty="0" smtClean="0"/>
              <a:t>Berlin</a:t>
            </a:r>
            <a:endParaRPr lang="en-US" sz="1400" dirty="0"/>
          </a:p>
        </p:txBody>
      </p:sp>
      <p:sp>
        <p:nvSpPr>
          <p:cNvPr id="6" name="TextBox 5"/>
          <p:cNvSpPr txBox="1"/>
          <p:nvPr/>
        </p:nvSpPr>
        <p:spPr>
          <a:xfrm>
            <a:off x="3983866" y="6162551"/>
            <a:ext cx="4870970" cy="646331"/>
          </a:xfrm>
          <a:prstGeom prst="rect">
            <a:avLst/>
          </a:prstGeom>
          <a:noFill/>
        </p:spPr>
        <p:txBody>
          <a:bodyPr wrap="none" rtlCol="0">
            <a:spAutoFit/>
          </a:bodyPr>
          <a:lstStyle/>
          <a:p>
            <a:r>
              <a:rPr lang="en-US" dirty="0" smtClean="0"/>
              <a:t>Figure: EPICS V4 in high speed Scanning Tunneling </a:t>
            </a:r>
            <a:br>
              <a:rPr lang="en-US" dirty="0" smtClean="0"/>
            </a:br>
            <a:r>
              <a:rPr lang="en-US" dirty="0" smtClean="0"/>
              <a:t>Microscopy of glass. </a:t>
            </a:r>
            <a:endParaRPr lang="en-US" dirty="0"/>
          </a:p>
        </p:txBody>
      </p:sp>
    </p:spTree>
    <p:extLst>
      <p:ext uri="{BB962C8B-B14F-4D97-AF65-F5344CB8AC3E}">
        <p14:creationId xmlns:p14="http://schemas.microsoft.com/office/powerpoint/2010/main" val="3234814852"/>
      </p:ext>
    </p:extLst>
  </p:cSld>
  <p:clrMapOvr>
    <a:masterClrMapping/>
  </p:clrMapOvr>
  <p:transition xmlns:p14="http://schemas.microsoft.com/office/powerpoint/2010/mai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095" y="788735"/>
            <a:ext cx="8575524" cy="543036"/>
          </a:xfrm>
        </p:spPr>
        <p:txBody>
          <a:bodyPr anchor="ctr" anchorCtr="0">
            <a:noAutofit/>
          </a:bodyPr>
          <a:lstStyle/>
          <a:p>
            <a:r>
              <a:rPr lang="en-US" sz="4000" dirty="0" smtClean="0"/>
              <a:t>SLAC Beam Synchronous data to include Pulse &amp; timing related metadata</a:t>
            </a:r>
            <a:endParaRPr lang="en-US" sz="4000" dirty="0"/>
          </a:p>
        </p:txBody>
      </p:sp>
      <p:sp>
        <p:nvSpPr>
          <p:cNvPr id="5" name="Text Placeholder 4"/>
          <p:cNvSpPr>
            <a:spLocks noGrp="1"/>
          </p:cNvSpPr>
          <p:nvPr>
            <p:ph type="body" sz="quarter" idx="13"/>
          </p:nvPr>
        </p:nvSpPr>
        <p:spPr/>
        <p:txBody>
          <a:bodyPr/>
          <a:lstStyle/>
          <a:p>
            <a:r>
              <a:rPr lang="en-US" dirty="0" smtClean="0"/>
              <a:t>Developments Planned or Under Way: LCLS-II and EPICS v4</a:t>
            </a:r>
            <a:endParaRPr lang="en-US" dirty="0"/>
          </a:p>
        </p:txBody>
      </p:sp>
      <p:sp>
        <p:nvSpPr>
          <p:cNvPr id="6" name="TextBox 5"/>
          <p:cNvSpPr txBox="1"/>
          <p:nvPr/>
        </p:nvSpPr>
        <p:spPr>
          <a:xfrm>
            <a:off x="455723" y="3288656"/>
            <a:ext cx="3645148" cy="2677656"/>
          </a:xfrm>
          <a:prstGeom prst="rect">
            <a:avLst/>
          </a:prstGeom>
          <a:noFill/>
          <a:ln>
            <a:solidFill>
              <a:schemeClr val="bg1">
                <a:lumMod val="65000"/>
              </a:schemeClr>
            </a:solidFill>
          </a:ln>
        </p:spPr>
        <p:txBody>
          <a:bodyPr wrap="none" rtlCol="0">
            <a:spAutoFit/>
          </a:bodyPr>
          <a:lstStyle/>
          <a:p>
            <a:r>
              <a:rPr lang="en-US" sz="1400" i="1" dirty="0" err="1">
                <a:latin typeface="Courier New"/>
                <a:cs typeface="Courier New"/>
              </a:rPr>
              <a:t>NTScalar</a:t>
            </a:r>
            <a:r>
              <a:rPr lang="en-US" sz="1400" dirty="0">
                <a:latin typeface="Courier New"/>
                <a:cs typeface="Courier New"/>
              </a:rPr>
              <a:t> := </a:t>
            </a:r>
          </a:p>
          <a:p>
            <a:endParaRPr lang="en-US" sz="1400" dirty="0">
              <a:latin typeface="Courier New"/>
              <a:cs typeface="Courier New"/>
            </a:endParaRPr>
          </a:p>
          <a:p>
            <a:r>
              <a:rPr lang="en-US" sz="1400" dirty="0">
                <a:latin typeface="Courier New"/>
                <a:cs typeface="Courier New"/>
              </a:rPr>
              <a:t>structure</a:t>
            </a:r>
          </a:p>
          <a:p>
            <a:r>
              <a:rPr lang="en-US" sz="1400" dirty="0">
                <a:latin typeface="Courier New"/>
                <a:cs typeface="Courier New"/>
              </a:rPr>
              <a:t>    </a:t>
            </a:r>
            <a:r>
              <a:rPr lang="en-US" sz="1400" i="1" dirty="0" err="1">
                <a:latin typeface="Courier New"/>
                <a:cs typeface="Courier New"/>
              </a:rPr>
              <a:t>scalar_t</a:t>
            </a:r>
            <a:r>
              <a:rPr lang="en-US" sz="1400" dirty="0">
                <a:latin typeface="Courier New"/>
                <a:cs typeface="Courier New"/>
              </a:rPr>
              <a:t>    value</a:t>
            </a:r>
          </a:p>
          <a:p>
            <a:r>
              <a:rPr lang="en-US" sz="1400" dirty="0">
                <a:latin typeface="Courier New"/>
                <a:cs typeface="Courier New"/>
              </a:rPr>
              <a:t>    string      descriptor  :opt</a:t>
            </a:r>
          </a:p>
          <a:p>
            <a:r>
              <a:rPr lang="tr-TR" sz="1400" dirty="0">
                <a:latin typeface="Courier New"/>
                <a:cs typeface="Courier New"/>
              </a:rPr>
              <a:t>    </a:t>
            </a:r>
            <a:r>
              <a:rPr lang="tr-TR" sz="1400" i="1" dirty="0" err="1">
                <a:latin typeface="Courier New"/>
                <a:cs typeface="Courier New"/>
              </a:rPr>
              <a:t>alarm_t</a:t>
            </a:r>
            <a:r>
              <a:rPr lang="tr-TR" sz="1400" dirty="0">
                <a:latin typeface="Courier New"/>
                <a:cs typeface="Courier New"/>
              </a:rPr>
              <a:t>     alarm       :</a:t>
            </a:r>
            <a:r>
              <a:rPr lang="tr-TR" sz="1400" dirty="0" err="1">
                <a:latin typeface="Courier New"/>
                <a:cs typeface="Courier New"/>
              </a:rPr>
              <a:t>opt</a:t>
            </a:r>
            <a:endParaRPr lang="tr-TR" sz="1400" dirty="0">
              <a:latin typeface="Courier New"/>
              <a:cs typeface="Courier New"/>
            </a:endParaRPr>
          </a:p>
          <a:p>
            <a:r>
              <a:rPr lang="tr-TR" sz="1400" dirty="0">
                <a:latin typeface="Courier New"/>
                <a:cs typeface="Courier New"/>
              </a:rPr>
              <a:t>    </a:t>
            </a:r>
            <a:r>
              <a:rPr lang="tr-TR" sz="1400" i="1" dirty="0" err="1">
                <a:latin typeface="Courier New"/>
                <a:cs typeface="Courier New"/>
              </a:rPr>
              <a:t>time_t</a:t>
            </a:r>
            <a:r>
              <a:rPr lang="tr-TR" sz="1400" dirty="0">
                <a:latin typeface="Courier New"/>
                <a:cs typeface="Courier New"/>
              </a:rPr>
              <a:t>      </a:t>
            </a:r>
            <a:r>
              <a:rPr lang="tr-TR" sz="1400" dirty="0" err="1">
                <a:latin typeface="Courier New"/>
                <a:cs typeface="Courier New"/>
              </a:rPr>
              <a:t>timeStamp</a:t>
            </a:r>
            <a:r>
              <a:rPr lang="tr-TR" sz="1400" dirty="0">
                <a:latin typeface="Courier New"/>
                <a:cs typeface="Courier New"/>
              </a:rPr>
              <a:t>   :</a:t>
            </a:r>
            <a:r>
              <a:rPr lang="tr-TR" sz="1400" dirty="0" err="1" smtClean="0">
                <a:latin typeface="Courier New"/>
                <a:cs typeface="Courier New"/>
              </a:rPr>
              <a:t>opt</a:t>
            </a:r>
            <a:endParaRPr lang="tr-TR" sz="1400" dirty="0" smtClean="0">
              <a:latin typeface="Courier New"/>
              <a:cs typeface="Courier New"/>
            </a:endParaRPr>
          </a:p>
          <a:p>
            <a:r>
              <a:rPr lang="tr-TR" sz="1400" dirty="0" smtClean="0">
                <a:latin typeface="Courier New"/>
                <a:cs typeface="Courier New"/>
              </a:rPr>
              <a:t>      </a:t>
            </a:r>
            <a:r>
              <a:rPr lang="tr-TR" sz="1400" dirty="0">
                <a:latin typeface="Courier New"/>
                <a:cs typeface="Courier New"/>
              </a:rPr>
              <a:t> </a:t>
            </a:r>
            <a:r>
              <a:rPr lang="tr-TR" sz="1400" dirty="0" err="1">
                <a:latin typeface="Courier New"/>
                <a:cs typeface="Courier New"/>
              </a:rPr>
              <a:t>long</a:t>
            </a:r>
            <a:r>
              <a:rPr lang="tr-TR" sz="1400" dirty="0">
                <a:latin typeface="Courier New"/>
                <a:cs typeface="Courier New"/>
              </a:rPr>
              <a:t> </a:t>
            </a:r>
            <a:r>
              <a:rPr lang="tr-TR" sz="1400" dirty="0" err="1">
                <a:latin typeface="Courier New"/>
                <a:cs typeface="Courier New"/>
              </a:rPr>
              <a:t>secondsPastEpoch</a:t>
            </a:r>
            <a:endParaRPr lang="tr-TR" sz="1400" dirty="0">
              <a:latin typeface="Courier New"/>
              <a:cs typeface="Courier New"/>
            </a:endParaRPr>
          </a:p>
          <a:p>
            <a:r>
              <a:rPr lang="tr-TR" sz="1400" dirty="0">
                <a:latin typeface="Courier New"/>
                <a:cs typeface="Courier New"/>
              </a:rPr>
              <a:t>    </a:t>
            </a:r>
            <a:r>
              <a:rPr lang="tr-TR" sz="1400" dirty="0" smtClean="0">
                <a:latin typeface="Courier New"/>
                <a:cs typeface="Courier New"/>
              </a:rPr>
              <a:t>   </a:t>
            </a:r>
            <a:r>
              <a:rPr lang="tr-TR" sz="1400" dirty="0" err="1" smtClean="0">
                <a:latin typeface="Courier New"/>
                <a:cs typeface="Courier New"/>
              </a:rPr>
              <a:t>int</a:t>
            </a:r>
            <a:r>
              <a:rPr lang="tr-TR" sz="1400" dirty="0" smtClean="0">
                <a:latin typeface="Courier New"/>
                <a:cs typeface="Courier New"/>
              </a:rPr>
              <a:t>  </a:t>
            </a:r>
            <a:r>
              <a:rPr lang="tr-TR" sz="1400" dirty="0" err="1">
                <a:latin typeface="Courier New"/>
                <a:cs typeface="Courier New"/>
              </a:rPr>
              <a:t>nanoseconds</a:t>
            </a:r>
            <a:endParaRPr lang="tr-TR" sz="1400" dirty="0">
              <a:latin typeface="Courier New"/>
              <a:cs typeface="Courier New"/>
            </a:endParaRPr>
          </a:p>
          <a:p>
            <a:r>
              <a:rPr lang="tr-TR" sz="1400" dirty="0">
                <a:latin typeface="Courier New"/>
                <a:cs typeface="Courier New"/>
              </a:rPr>
              <a:t>    </a:t>
            </a:r>
            <a:r>
              <a:rPr lang="tr-TR" sz="1400" dirty="0" smtClean="0">
                <a:latin typeface="Courier New"/>
                <a:cs typeface="Courier New"/>
              </a:rPr>
              <a:t>   </a:t>
            </a:r>
            <a:r>
              <a:rPr lang="tr-TR" sz="1400" b="1" dirty="0" err="1" smtClean="0">
                <a:latin typeface="Courier New"/>
                <a:cs typeface="Courier New"/>
              </a:rPr>
              <a:t>int</a:t>
            </a:r>
            <a:r>
              <a:rPr lang="tr-TR" sz="1400" b="1" dirty="0" smtClean="0">
                <a:latin typeface="Courier New"/>
                <a:cs typeface="Courier New"/>
              </a:rPr>
              <a:t>  </a:t>
            </a:r>
            <a:r>
              <a:rPr lang="tr-TR" sz="1400" b="1" dirty="0" err="1">
                <a:latin typeface="Courier New"/>
                <a:cs typeface="Courier New"/>
              </a:rPr>
              <a:t>userTag</a:t>
            </a:r>
            <a:endParaRPr lang="tr-TR" sz="1400" b="1" dirty="0" smtClean="0">
              <a:latin typeface="Courier New"/>
              <a:cs typeface="Courier New"/>
            </a:endParaRPr>
          </a:p>
          <a:p>
            <a:r>
              <a:rPr lang="tr-TR" sz="1400" dirty="0" smtClean="0">
                <a:latin typeface="Courier New"/>
                <a:cs typeface="Courier New"/>
              </a:rPr>
              <a:t>    </a:t>
            </a:r>
            <a:r>
              <a:rPr lang="tr-TR" sz="1400" i="1" dirty="0" err="1">
                <a:latin typeface="Courier New"/>
                <a:cs typeface="Courier New"/>
              </a:rPr>
              <a:t>display_t</a:t>
            </a:r>
            <a:r>
              <a:rPr lang="tr-TR" sz="1400" dirty="0">
                <a:latin typeface="Courier New"/>
                <a:cs typeface="Courier New"/>
              </a:rPr>
              <a:t>   </a:t>
            </a:r>
            <a:r>
              <a:rPr lang="tr-TR" sz="1400" dirty="0" err="1">
                <a:latin typeface="Courier New"/>
                <a:cs typeface="Courier New"/>
              </a:rPr>
              <a:t>display</a:t>
            </a:r>
            <a:r>
              <a:rPr lang="tr-TR" sz="1400" dirty="0">
                <a:latin typeface="Courier New"/>
                <a:cs typeface="Courier New"/>
              </a:rPr>
              <a:t>     :</a:t>
            </a:r>
            <a:r>
              <a:rPr lang="tr-TR" sz="1400" dirty="0" err="1">
                <a:latin typeface="Courier New"/>
                <a:cs typeface="Courier New"/>
              </a:rPr>
              <a:t>opt</a:t>
            </a:r>
            <a:endParaRPr lang="tr-TR" sz="1400" dirty="0">
              <a:latin typeface="Courier New"/>
              <a:cs typeface="Courier New"/>
            </a:endParaRPr>
          </a:p>
          <a:p>
            <a:r>
              <a:rPr lang="tr-TR" sz="1400" dirty="0">
                <a:latin typeface="Courier New"/>
                <a:cs typeface="Courier New"/>
              </a:rPr>
              <a:t>    </a:t>
            </a:r>
            <a:r>
              <a:rPr lang="tr-TR" sz="1400" i="1" dirty="0" err="1">
                <a:latin typeface="Courier New"/>
                <a:cs typeface="Courier New"/>
              </a:rPr>
              <a:t>control_t</a:t>
            </a:r>
            <a:r>
              <a:rPr lang="tr-TR" sz="1400" dirty="0">
                <a:latin typeface="Courier New"/>
                <a:cs typeface="Courier New"/>
              </a:rPr>
              <a:t>   </a:t>
            </a:r>
            <a:r>
              <a:rPr lang="tr-TR" sz="1400" dirty="0" err="1">
                <a:latin typeface="Courier New"/>
                <a:cs typeface="Courier New"/>
              </a:rPr>
              <a:t>control</a:t>
            </a:r>
            <a:r>
              <a:rPr lang="tr-TR" sz="1400" dirty="0">
                <a:latin typeface="Courier New"/>
                <a:cs typeface="Courier New"/>
              </a:rPr>
              <a:t>     :</a:t>
            </a:r>
            <a:r>
              <a:rPr lang="tr-TR" sz="1400" dirty="0" err="1">
                <a:latin typeface="Courier New"/>
                <a:cs typeface="Courier New"/>
              </a:rPr>
              <a:t>opt</a:t>
            </a:r>
            <a:endParaRPr lang="en-US" sz="1400" dirty="0">
              <a:latin typeface="Courier New"/>
              <a:cs typeface="Courier New"/>
            </a:endParaRPr>
          </a:p>
        </p:txBody>
      </p:sp>
      <p:sp>
        <p:nvSpPr>
          <p:cNvPr id="7" name="TextBox 6"/>
          <p:cNvSpPr txBox="1"/>
          <p:nvPr/>
        </p:nvSpPr>
        <p:spPr>
          <a:xfrm>
            <a:off x="907147" y="1786355"/>
            <a:ext cx="7564654" cy="646331"/>
          </a:xfrm>
          <a:prstGeom prst="rect">
            <a:avLst/>
          </a:prstGeom>
          <a:noFill/>
        </p:spPr>
        <p:txBody>
          <a:bodyPr wrap="none" rtlCol="0">
            <a:spAutoFit/>
          </a:bodyPr>
          <a:lstStyle/>
          <a:p>
            <a:r>
              <a:rPr lang="en-US" dirty="0" smtClean="0"/>
              <a:t>All EPICS v4 data types include the facility to encode metadata, such </a:t>
            </a:r>
            <a:br>
              <a:rPr lang="en-US" dirty="0" smtClean="0"/>
            </a:br>
            <a:r>
              <a:rPr lang="en-US" dirty="0" smtClean="0"/>
              <a:t>as Pulse ID, right in the data structure. That pulse-ID can index beam metadata. </a:t>
            </a:r>
            <a:endParaRPr lang="en-US" dirty="0"/>
          </a:p>
        </p:txBody>
      </p:sp>
      <p:cxnSp>
        <p:nvCxnSpPr>
          <p:cNvPr id="10" name="Straight Arrow Connector 9"/>
          <p:cNvCxnSpPr/>
          <p:nvPr/>
        </p:nvCxnSpPr>
        <p:spPr>
          <a:xfrm flipV="1">
            <a:off x="2648857" y="2913703"/>
            <a:ext cx="2529546" cy="2504044"/>
          </a:xfrm>
          <a:prstGeom prst="straightConnector1">
            <a:avLst/>
          </a:prstGeom>
          <a:ln w="3175" cmpd="sng">
            <a:tailEnd type="arrow"/>
          </a:ln>
        </p:spPr>
        <p:style>
          <a:lnRef idx="2">
            <a:schemeClr val="accent1"/>
          </a:lnRef>
          <a:fillRef idx="0">
            <a:schemeClr val="accent1"/>
          </a:fillRef>
          <a:effectRef idx="1">
            <a:schemeClr val="accent1"/>
          </a:effectRef>
          <a:fontRef idx="minor">
            <a:schemeClr val="tx1"/>
          </a:fontRef>
        </p:style>
      </p:cxnSp>
      <p:pic>
        <p:nvPicPr>
          <p:cNvPr id="16" name="Picture 15"/>
          <p:cNvPicPr>
            <a:picLocks noChangeAspect="1"/>
          </p:cNvPicPr>
          <p:nvPr/>
        </p:nvPicPr>
        <p:blipFill>
          <a:blip r:embed="rId2"/>
          <a:stretch>
            <a:fillRect/>
          </a:stretch>
        </p:blipFill>
        <p:spPr>
          <a:xfrm>
            <a:off x="5023558" y="3143838"/>
            <a:ext cx="3663242" cy="3054652"/>
          </a:xfrm>
          <a:prstGeom prst="rect">
            <a:avLst/>
          </a:prstGeom>
        </p:spPr>
      </p:pic>
      <p:sp>
        <p:nvSpPr>
          <p:cNvPr id="19" name="TextBox 18"/>
          <p:cNvSpPr txBox="1"/>
          <p:nvPr/>
        </p:nvSpPr>
        <p:spPr>
          <a:xfrm>
            <a:off x="5178403" y="2553407"/>
            <a:ext cx="3472112" cy="369332"/>
          </a:xfrm>
          <a:prstGeom prst="rect">
            <a:avLst/>
          </a:prstGeom>
          <a:noFill/>
        </p:spPr>
        <p:txBody>
          <a:bodyPr wrap="none" rtlCol="0">
            <a:spAutoFit/>
          </a:bodyPr>
          <a:lstStyle/>
          <a:p>
            <a:r>
              <a:rPr lang="en-US" dirty="0" smtClean="0"/>
              <a:t>Pulse-ID, indexing beam metadata:</a:t>
            </a:r>
            <a:endParaRPr lang="en-US" dirty="0"/>
          </a:p>
        </p:txBody>
      </p:sp>
      <p:sp>
        <p:nvSpPr>
          <p:cNvPr id="23" name="TextBox 22"/>
          <p:cNvSpPr txBox="1"/>
          <p:nvPr/>
        </p:nvSpPr>
        <p:spPr>
          <a:xfrm>
            <a:off x="193520" y="2456138"/>
            <a:ext cx="4995178" cy="923330"/>
          </a:xfrm>
          <a:prstGeom prst="rect">
            <a:avLst/>
          </a:prstGeom>
          <a:noFill/>
        </p:spPr>
        <p:txBody>
          <a:bodyPr wrap="none" rtlCol="0">
            <a:spAutoFit/>
          </a:bodyPr>
          <a:lstStyle/>
          <a:p>
            <a:r>
              <a:rPr lang="en-US" dirty="0" smtClean="0"/>
              <a:t>Even a simple PV’s “value”  will be a </a:t>
            </a:r>
            <a:r>
              <a:rPr lang="en-US" dirty="0"/>
              <a:t>d</a:t>
            </a:r>
            <a:r>
              <a:rPr lang="en-US" dirty="0" smtClean="0"/>
              <a:t>ata structure:</a:t>
            </a:r>
          </a:p>
          <a:p>
            <a:r>
              <a:rPr lang="en-US" dirty="0" smtClean="0"/>
              <a:t>E.g. A LCLS-II BPM’s X offset, say BPMS:LI03:403:X</a:t>
            </a:r>
          </a:p>
          <a:p>
            <a:r>
              <a:rPr lang="en-US" dirty="0" smtClean="0"/>
              <a:t> </a:t>
            </a:r>
            <a:endParaRPr lang="en-US" dirty="0"/>
          </a:p>
        </p:txBody>
      </p:sp>
    </p:spTree>
    <p:extLst>
      <p:ext uri="{BB962C8B-B14F-4D97-AF65-F5344CB8AC3E}">
        <p14:creationId xmlns:p14="http://schemas.microsoft.com/office/powerpoint/2010/main" val="404625770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Talk Outline</a:t>
            </a:r>
            <a:endParaRPr lang="en-US" dirty="0"/>
          </a:p>
        </p:txBody>
      </p:sp>
      <p:sp>
        <p:nvSpPr>
          <p:cNvPr id="5" name="Content Placeholder 2"/>
          <p:cNvSpPr txBox="1">
            <a:spLocks/>
          </p:cNvSpPr>
          <p:nvPr/>
        </p:nvSpPr>
        <p:spPr>
          <a:xfrm>
            <a:off x="685800" y="1689101"/>
            <a:ext cx="7708900" cy="3429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Version 4 Additions to EPICS</a:t>
            </a:r>
          </a:p>
          <a:p>
            <a:r>
              <a:rPr lang="en-US" dirty="0" smtClean="0"/>
              <a:t>Deployments </a:t>
            </a:r>
            <a:endParaRPr lang="en-US" dirty="0" smtClean="0"/>
          </a:p>
          <a:p>
            <a:r>
              <a:rPr lang="en-US" dirty="0" smtClean="0"/>
              <a:t>Developments underway</a:t>
            </a:r>
            <a:endParaRPr lang="en-US" dirty="0" smtClean="0"/>
          </a:p>
          <a:p>
            <a:r>
              <a:rPr lang="en-US" dirty="0" smtClean="0"/>
              <a:t>User </a:t>
            </a:r>
            <a:r>
              <a:rPr lang="en-US" dirty="0" smtClean="0"/>
              <a:t>Feedback &amp; Recent Work</a:t>
            </a:r>
            <a:endParaRPr lang="en-US" dirty="0" smtClean="0"/>
          </a:p>
        </p:txBody>
      </p:sp>
    </p:spTree>
    <p:extLst>
      <p:ext uri="{BB962C8B-B14F-4D97-AF65-F5344CB8AC3E}">
        <p14:creationId xmlns:p14="http://schemas.microsoft.com/office/powerpoint/2010/main" val="390050474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190" y="613105"/>
            <a:ext cx="8515048" cy="543036"/>
          </a:xfrm>
        </p:spPr>
        <p:txBody>
          <a:bodyPr>
            <a:normAutofit fontScale="90000"/>
          </a:bodyPr>
          <a:lstStyle/>
          <a:p>
            <a:r>
              <a:rPr lang="en-US" dirty="0" smtClean="0"/>
              <a:t>Potential LCLS-II Benefits from EPICS v4</a:t>
            </a:r>
            <a:endParaRPr lang="en-US" dirty="0"/>
          </a:p>
        </p:txBody>
      </p:sp>
      <p:sp>
        <p:nvSpPr>
          <p:cNvPr id="3" name="Content Placeholder 2"/>
          <p:cNvSpPr>
            <a:spLocks noGrp="1"/>
          </p:cNvSpPr>
          <p:nvPr>
            <p:ph idx="1"/>
          </p:nvPr>
        </p:nvSpPr>
        <p:spPr>
          <a:xfrm>
            <a:off x="457200" y="1435124"/>
            <a:ext cx="8229600" cy="5013739"/>
          </a:xfrm>
        </p:spPr>
        <p:txBody>
          <a:bodyPr>
            <a:normAutofit fontScale="55000" lnSpcReduction="20000"/>
          </a:bodyPr>
          <a:lstStyle/>
          <a:p>
            <a:pPr>
              <a:lnSpc>
                <a:spcPct val="110000"/>
              </a:lnSpc>
            </a:pPr>
            <a:r>
              <a:rPr lang="en-US" dirty="0" smtClean="0"/>
              <a:t>Pulse-ID stamped in all BSA related data</a:t>
            </a:r>
          </a:p>
          <a:p>
            <a:pPr>
              <a:lnSpc>
                <a:spcPct val="110000"/>
              </a:lnSpc>
            </a:pPr>
            <a:r>
              <a:rPr lang="en-US" dirty="0" smtClean="0"/>
              <a:t>X</a:t>
            </a:r>
            <a:r>
              <a:rPr lang="en-US" dirty="0"/>
              <a:t>-ray Detector experiment </a:t>
            </a:r>
            <a:r>
              <a:rPr lang="en-US" dirty="0" smtClean="0"/>
              <a:t>data</a:t>
            </a:r>
            <a:r>
              <a:rPr lang="en-US" dirty="0"/>
              <a:t>:</a:t>
            </a:r>
            <a:endParaRPr lang="en-US" dirty="0" smtClean="0"/>
          </a:p>
          <a:p>
            <a:pPr lvl="1">
              <a:lnSpc>
                <a:spcPct val="110000"/>
              </a:lnSpc>
            </a:pPr>
            <a:r>
              <a:rPr lang="en-US" dirty="0" smtClean="0"/>
              <a:t>Fast Streaming </a:t>
            </a:r>
            <a:r>
              <a:rPr lang="en-US" dirty="0"/>
              <a:t>and pipeline </a:t>
            </a:r>
            <a:r>
              <a:rPr lang="en-US" dirty="0" smtClean="0"/>
              <a:t>processing (per BNL and SNS)</a:t>
            </a:r>
          </a:p>
          <a:p>
            <a:pPr lvl="1">
              <a:lnSpc>
                <a:spcPct val="110000"/>
              </a:lnSpc>
            </a:pPr>
            <a:r>
              <a:rPr lang="en-US" dirty="0" smtClean="0"/>
              <a:t>Can store Beam Line Data (BLD) with detector data (per BNL </a:t>
            </a:r>
            <a:r>
              <a:rPr lang="en-US" dirty="0" err="1" smtClean="0"/>
              <a:t>Metadatastore</a:t>
            </a:r>
            <a:r>
              <a:rPr lang="en-US" dirty="0" smtClean="0"/>
              <a:t>)</a:t>
            </a:r>
          </a:p>
          <a:p>
            <a:pPr>
              <a:lnSpc>
                <a:spcPct val="110000"/>
              </a:lnSpc>
            </a:pPr>
            <a:r>
              <a:rPr lang="en-US" dirty="0" smtClean="0"/>
              <a:t>Coordinated and combined BSA data across LCLS-I and LCLS-II control systems. E.g. </a:t>
            </a:r>
            <a:r>
              <a:rPr lang="en-US" dirty="0" err="1" smtClean="0">
                <a:latin typeface="Courier New"/>
                <a:cs typeface="Courier New"/>
              </a:rPr>
              <a:t>eget</a:t>
            </a:r>
            <a:r>
              <a:rPr lang="en-US" dirty="0" smtClean="0">
                <a:latin typeface="Courier New"/>
                <a:cs typeface="Courier New"/>
              </a:rPr>
              <a:t> </a:t>
            </a:r>
            <a:r>
              <a:rPr lang="en-US" dirty="0">
                <a:latin typeface="Courier New"/>
                <a:cs typeface="Courier New"/>
              </a:rPr>
              <a:t>orbit –a from cathode –a to HXR </a:t>
            </a:r>
            <a:endParaRPr lang="en-US" dirty="0" smtClean="0">
              <a:latin typeface="Courier New"/>
              <a:cs typeface="Courier New"/>
            </a:endParaRPr>
          </a:p>
          <a:p>
            <a:pPr>
              <a:lnSpc>
                <a:spcPct val="110000"/>
              </a:lnSpc>
            </a:pPr>
            <a:r>
              <a:rPr lang="en-US" dirty="0" smtClean="0"/>
              <a:t>Archiving complex data. E.g. archive pulse by pulse whole orbits </a:t>
            </a:r>
            <a:br>
              <a:rPr lang="en-US" dirty="0" smtClean="0"/>
            </a:br>
            <a:r>
              <a:rPr lang="en-US" dirty="0" smtClean="0"/>
              <a:t>-&gt; Jitter study, data mining, machine learning</a:t>
            </a:r>
          </a:p>
          <a:p>
            <a:pPr>
              <a:lnSpc>
                <a:spcPct val="110000"/>
              </a:lnSpc>
            </a:pPr>
            <a:r>
              <a:rPr lang="en-US" dirty="0" smtClean="0"/>
              <a:t>Archived beam metadata ( charge, destination </a:t>
            </a:r>
            <a:r>
              <a:rPr lang="en-US" dirty="0" err="1" smtClean="0"/>
              <a:t>etc</a:t>
            </a:r>
            <a:r>
              <a:rPr lang="en-US" dirty="0" smtClean="0"/>
              <a:t>) labeled by pulse-Id.   </a:t>
            </a:r>
          </a:p>
          <a:p>
            <a:pPr>
              <a:lnSpc>
                <a:spcPct val="110000"/>
              </a:lnSpc>
            </a:pPr>
            <a:r>
              <a:rPr lang="en-US" dirty="0" smtClean="0"/>
              <a:t>Better links between offline computations and databases, to online control system. For instance:</a:t>
            </a:r>
          </a:p>
          <a:p>
            <a:pPr lvl="1">
              <a:lnSpc>
                <a:spcPct val="110000"/>
              </a:lnSpc>
            </a:pPr>
            <a:r>
              <a:rPr lang="en-US" dirty="0" smtClean="0"/>
              <a:t>Feedback IOCs get R12s from the model</a:t>
            </a:r>
          </a:p>
          <a:p>
            <a:pPr lvl="1">
              <a:lnSpc>
                <a:spcPct val="110000"/>
              </a:lnSpc>
            </a:pPr>
            <a:r>
              <a:rPr lang="en-US" dirty="0" smtClean="0"/>
              <a:t>Magnet IOCs get calibration and polynomials from </a:t>
            </a:r>
            <a:r>
              <a:rPr lang="en-US" dirty="0" err="1" smtClean="0"/>
              <a:t>Oralcle</a:t>
            </a:r>
            <a:endParaRPr lang="en-US" dirty="0" smtClean="0"/>
          </a:p>
          <a:p>
            <a:pPr>
              <a:lnSpc>
                <a:spcPct val="110000"/>
              </a:lnSpc>
            </a:pPr>
            <a:r>
              <a:rPr lang="en-US" dirty="0"/>
              <a:t>At SLAC already have Optics, Oracle, Archive data, PV names directly from EPICS in V4. Much easier HLA programming</a:t>
            </a:r>
          </a:p>
          <a:p>
            <a:pPr>
              <a:lnSpc>
                <a:spcPct val="110000"/>
              </a:lnSpc>
            </a:pPr>
            <a:r>
              <a:rPr lang="en-US" dirty="0" smtClean="0"/>
              <a:t>EPICS v4 </a:t>
            </a:r>
            <a:r>
              <a:rPr lang="en-US" dirty="0"/>
              <a:t>interfaces in C++, python, Java and Matlab. Easy programming HLAs. </a:t>
            </a:r>
          </a:p>
        </p:txBody>
      </p:sp>
      <p:sp>
        <p:nvSpPr>
          <p:cNvPr id="4" name="Text Placeholder 3"/>
          <p:cNvSpPr>
            <a:spLocks noGrp="1"/>
          </p:cNvSpPr>
          <p:nvPr>
            <p:ph type="body" sz="quarter" idx="13"/>
          </p:nvPr>
        </p:nvSpPr>
        <p:spPr/>
        <p:txBody>
          <a:bodyPr/>
          <a:lstStyle/>
          <a:p>
            <a:r>
              <a:rPr lang="en-US" dirty="0"/>
              <a:t>LCLS-II and EPICS v4</a:t>
            </a:r>
          </a:p>
          <a:p>
            <a:endParaRPr lang="en-US" dirty="0"/>
          </a:p>
        </p:txBody>
      </p:sp>
    </p:spTree>
    <p:extLst>
      <p:ext uri="{BB962C8B-B14F-4D97-AF65-F5344CB8AC3E}">
        <p14:creationId xmlns:p14="http://schemas.microsoft.com/office/powerpoint/2010/main" val="391505711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Talk Outline</a:t>
            </a:r>
            <a:endParaRPr lang="en-US" dirty="0"/>
          </a:p>
        </p:txBody>
      </p:sp>
      <p:sp>
        <p:nvSpPr>
          <p:cNvPr id="5" name="Content Placeholder 2"/>
          <p:cNvSpPr txBox="1">
            <a:spLocks/>
          </p:cNvSpPr>
          <p:nvPr/>
        </p:nvSpPr>
        <p:spPr>
          <a:xfrm>
            <a:off x="685800" y="1689101"/>
            <a:ext cx="7708900" cy="3429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chemeClr val="bg1">
                    <a:lumMod val="65000"/>
                  </a:schemeClr>
                </a:solidFill>
              </a:rPr>
              <a:t>Version 4 Additions to EPICS</a:t>
            </a:r>
          </a:p>
          <a:p>
            <a:r>
              <a:rPr lang="en-US" dirty="0" smtClean="0">
                <a:solidFill>
                  <a:schemeClr val="bg1">
                    <a:lumMod val="65000"/>
                  </a:schemeClr>
                </a:solidFill>
              </a:rPr>
              <a:t>Deployments </a:t>
            </a:r>
            <a:endParaRPr lang="en-US" dirty="0" smtClean="0">
              <a:solidFill>
                <a:schemeClr val="bg1">
                  <a:lumMod val="65000"/>
                </a:schemeClr>
              </a:solidFill>
            </a:endParaRPr>
          </a:p>
          <a:p>
            <a:r>
              <a:rPr lang="en-US" dirty="0" smtClean="0">
                <a:solidFill>
                  <a:schemeClr val="bg1">
                    <a:lumMod val="65000"/>
                  </a:schemeClr>
                </a:solidFill>
              </a:rPr>
              <a:t>Developments underway</a:t>
            </a:r>
            <a:endParaRPr lang="en-US" dirty="0" smtClean="0">
              <a:solidFill>
                <a:schemeClr val="bg1">
                  <a:lumMod val="65000"/>
                </a:schemeClr>
              </a:solidFill>
            </a:endParaRPr>
          </a:p>
          <a:p>
            <a:r>
              <a:rPr lang="en-US" dirty="0" smtClean="0"/>
              <a:t>User </a:t>
            </a:r>
            <a:r>
              <a:rPr lang="en-US" dirty="0" smtClean="0"/>
              <a:t>Feedback &amp; Recent Work</a:t>
            </a:r>
            <a:endParaRPr lang="en-US" dirty="0" smtClean="0"/>
          </a:p>
        </p:txBody>
      </p:sp>
    </p:spTree>
    <p:extLst>
      <p:ext uri="{BB962C8B-B14F-4D97-AF65-F5344CB8AC3E}">
        <p14:creationId xmlns:p14="http://schemas.microsoft.com/office/powerpoint/2010/main" val="368103608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User Feedback – what’s good:	</a:t>
            </a:r>
            <a:endParaRPr lang="en-US" dirty="0"/>
          </a:p>
        </p:txBody>
      </p:sp>
      <p:sp>
        <p:nvSpPr>
          <p:cNvPr id="3" name="Content Placeholder 2"/>
          <p:cNvSpPr>
            <a:spLocks noGrp="1"/>
          </p:cNvSpPr>
          <p:nvPr>
            <p:ph idx="1"/>
          </p:nvPr>
        </p:nvSpPr>
        <p:spPr>
          <a:xfrm>
            <a:off x="812793" y="1447801"/>
            <a:ext cx="6830298" cy="4578926"/>
          </a:xfrm>
        </p:spPr>
        <p:txBody>
          <a:bodyPr>
            <a:normAutofit fontScale="92500" lnSpcReduction="10000"/>
          </a:bodyPr>
          <a:lstStyle/>
          <a:p>
            <a:r>
              <a:rPr lang="en-US" sz="2400" dirty="0" smtClean="0">
                <a:solidFill>
                  <a:srgbClr val="FF0000"/>
                </a:solidFill>
              </a:rPr>
              <a:t>Performance is excellent</a:t>
            </a:r>
          </a:p>
          <a:p>
            <a:r>
              <a:rPr lang="en-US" sz="2400" dirty="0" smtClean="0"/>
              <a:t>Reliability needs have been </a:t>
            </a:r>
            <a:r>
              <a:rPr lang="en-US" sz="2400" dirty="0" smtClean="0">
                <a:solidFill>
                  <a:srgbClr val="FF0000"/>
                </a:solidFill>
              </a:rPr>
              <a:t>met or exceeded</a:t>
            </a:r>
          </a:p>
          <a:p>
            <a:r>
              <a:rPr lang="en-US" sz="2400" dirty="0" smtClean="0">
                <a:solidFill>
                  <a:srgbClr val="FF0000"/>
                </a:solidFill>
              </a:rPr>
              <a:t>Easy programming </a:t>
            </a:r>
            <a:r>
              <a:rPr lang="en-US" sz="2400" dirty="0" smtClean="0"/>
              <a:t>and scripting, once you’ve got started</a:t>
            </a:r>
          </a:p>
          <a:p>
            <a:r>
              <a:rPr lang="en-US" sz="2400" dirty="0" smtClean="0">
                <a:solidFill>
                  <a:srgbClr val="000000"/>
                </a:solidFill>
              </a:rPr>
              <a:t>Complex data and RPC enables </a:t>
            </a:r>
            <a:r>
              <a:rPr lang="en-US" sz="2400" dirty="0" smtClean="0">
                <a:solidFill>
                  <a:srgbClr val="FF0000"/>
                </a:solidFill>
              </a:rPr>
              <a:t>one, simple, </a:t>
            </a:r>
            <a:r>
              <a:rPr lang="en-US" sz="2400" dirty="0">
                <a:solidFill>
                  <a:srgbClr val="FF0000"/>
                </a:solidFill>
              </a:rPr>
              <a:t>high </a:t>
            </a:r>
            <a:r>
              <a:rPr lang="en-US" sz="2400" dirty="0" smtClean="0">
                <a:solidFill>
                  <a:srgbClr val="FF0000"/>
                </a:solidFill>
              </a:rPr>
              <a:t>performance, infrastructure</a:t>
            </a:r>
            <a:r>
              <a:rPr lang="en-US" sz="2400" dirty="0" smtClean="0">
                <a:solidFill>
                  <a:srgbClr val="000000"/>
                </a:solidFill>
              </a:rPr>
              <a:t> across the whole controls and online scientific system. Utility of this effect previously overlooked, but in practice seen to be key</a:t>
            </a:r>
          </a:p>
          <a:p>
            <a:r>
              <a:rPr lang="en-US" sz="2400" dirty="0" smtClean="0">
                <a:solidFill>
                  <a:srgbClr val="FF0000"/>
                </a:solidFill>
              </a:rPr>
              <a:t>Normative Types enable systems of narrowly defined services to be applied generally to many experiment user problems</a:t>
            </a:r>
          </a:p>
          <a:p>
            <a:r>
              <a:rPr lang="en-US" sz="2400" dirty="0" smtClean="0">
                <a:solidFill>
                  <a:srgbClr val="FF0000"/>
                </a:solidFill>
              </a:rPr>
              <a:t>Streaming</a:t>
            </a:r>
            <a:r>
              <a:rPr lang="en-US" sz="2400" dirty="0" smtClean="0"/>
              <a:t> supports big online data processing. Beats tested alternatives in ease of use and performance.</a:t>
            </a:r>
            <a:endParaRPr lang="en-US" sz="2400" dirty="0"/>
          </a:p>
        </p:txBody>
      </p:sp>
      <p:sp>
        <p:nvSpPr>
          <p:cNvPr id="7" name="Text Placeholder 6"/>
          <p:cNvSpPr>
            <a:spLocks noGrp="1"/>
          </p:cNvSpPr>
          <p:nvPr>
            <p:ph type="body" sz="quarter" idx="13"/>
          </p:nvPr>
        </p:nvSpPr>
        <p:spPr/>
        <p:txBody>
          <a:bodyPr>
            <a:normAutofit fontScale="92500" lnSpcReduction="10000"/>
          </a:bodyPr>
          <a:lstStyle/>
          <a:p>
            <a:r>
              <a:rPr lang="en-US" dirty="0" smtClean="0"/>
              <a:t>Conclusions</a:t>
            </a:r>
            <a:endParaRPr lang="en-US" dirty="0"/>
          </a:p>
        </p:txBody>
      </p:sp>
    </p:spTree>
    <p:extLst>
      <p:ext uri="{BB962C8B-B14F-4D97-AF65-F5344CB8AC3E}">
        <p14:creationId xmlns:p14="http://schemas.microsoft.com/office/powerpoint/2010/main" val="325687790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User Feedback – what’s bad	</a:t>
            </a:r>
            <a:endParaRPr lang="en-US" dirty="0"/>
          </a:p>
        </p:txBody>
      </p:sp>
      <p:sp>
        <p:nvSpPr>
          <p:cNvPr id="3" name="Content Placeholder 2"/>
          <p:cNvSpPr>
            <a:spLocks noGrp="1"/>
          </p:cNvSpPr>
          <p:nvPr>
            <p:ph idx="1"/>
          </p:nvPr>
        </p:nvSpPr>
        <p:spPr>
          <a:xfrm>
            <a:off x="292100" y="1291164"/>
            <a:ext cx="8509000" cy="800100"/>
          </a:xfrm>
        </p:spPr>
        <p:txBody>
          <a:bodyPr>
            <a:noAutofit/>
          </a:bodyPr>
          <a:lstStyle/>
          <a:p>
            <a:pPr marL="0" indent="0" algn="ctr">
              <a:buNone/>
            </a:pPr>
            <a:r>
              <a:rPr lang="en-US" sz="8800" dirty="0" smtClean="0"/>
              <a:t>It’s difficult to </a:t>
            </a:r>
            <a:br>
              <a:rPr lang="en-US" sz="8800" dirty="0" smtClean="0"/>
            </a:br>
            <a:r>
              <a:rPr lang="en-US" sz="8800" dirty="0" smtClean="0"/>
              <a:t>get started!</a:t>
            </a:r>
          </a:p>
        </p:txBody>
      </p:sp>
      <p:sp>
        <p:nvSpPr>
          <p:cNvPr id="7" name="Text Placeholder 6"/>
          <p:cNvSpPr>
            <a:spLocks noGrp="1"/>
          </p:cNvSpPr>
          <p:nvPr>
            <p:ph type="body" sz="quarter" idx="13"/>
          </p:nvPr>
        </p:nvSpPr>
        <p:spPr/>
        <p:txBody>
          <a:bodyPr>
            <a:normAutofit fontScale="92500" lnSpcReduction="10000"/>
          </a:bodyPr>
          <a:lstStyle/>
          <a:p>
            <a:r>
              <a:rPr lang="en-US" dirty="0" smtClean="0"/>
              <a:t>Conclusions</a:t>
            </a:r>
            <a:endParaRPr lang="en-US" dirty="0"/>
          </a:p>
        </p:txBody>
      </p:sp>
      <p:sp>
        <p:nvSpPr>
          <p:cNvPr id="8" name="TextBox 7"/>
          <p:cNvSpPr txBox="1"/>
          <p:nvPr/>
        </p:nvSpPr>
        <p:spPr>
          <a:xfrm>
            <a:off x="385703" y="4566334"/>
            <a:ext cx="8415397" cy="2031325"/>
          </a:xfrm>
          <a:prstGeom prst="rect">
            <a:avLst/>
          </a:prstGeom>
          <a:noFill/>
        </p:spPr>
        <p:txBody>
          <a:bodyPr wrap="none" rtlCol="0">
            <a:spAutoFit/>
          </a:bodyPr>
          <a:lstStyle/>
          <a:p>
            <a:pPr algn="ctr"/>
            <a:r>
              <a:rPr lang="en-US" dirty="0"/>
              <a:t>N</a:t>
            </a:r>
            <a:r>
              <a:rPr lang="en-US" dirty="0" smtClean="0"/>
              <a:t>ew </a:t>
            </a:r>
            <a:r>
              <a:rPr lang="en-US" dirty="0" smtClean="0"/>
              <a:t>Developer’s Guide:</a:t>
            </a:r>
          </a:p>
          <a:p>
            <a:pPr algn="ctr"/>
            <a:r>
              <a:rPr lang="en-US" dirty="0">
                <a:hlinkClick r:id="rId3"/>
              </a:rPr>
              <a:t>http://epics-pvdata.sourceforge.net/informative/developerGuide/</a:t>
            </a:r>
            <a:r>
              <a:rPr lang="en-US" dirty="0" smtClean="0">
                <a:hlinkClick r:id="rId3"/>
              </a:rPr>
              <a:t>developerGuide.html</a:t>
            </a:r>
            <a:r>
              <a:rPr lang="en-US" dirty="0" smtClean="0"/>
              <a:t/>
            </a:r>
            <a:br>
              <a:rPr lang="en-US" dirty="0" smtClean="0"/>
            </a:br>
            <a:endParaRPr lang="en-US" dirty="0" smtClean="0"/>
          </a:p>
          <a:p>
            <a:pPr algn="ctr"/>
            <a:r>
              <a:rPr lang="en-US" dirty="0" smtClean="0"/>
              <a:t>We’ve started training.</a:t>
            </a:r>
            <a:br>
              <a:rPr lang="en-US" dirty="0" smtClean="0"/>
            </a:br>
            <a:endParaRPr lang="en-US" dirty="0" smtClean="0"/>
          </a:p>
          <a:p>
            <a:pPr algn="ctr"/>
            <a:r>
              <a:rPr lang="en-US" dirty="0" smtClean="0"/>
              <a:t>Documentation reorganized for clarity.</a:t>
            </a:r>
            <a:endParaRPr lang="en-US" dirty="0" smtClean="0"/>
          </a:p>
          <a:p>
            <a:pPr algn="ctr"/>
            <a:endParaRPr lang="en-US" dirty="0"/>
          </a:p>
        </p:txBody>
      </p:sp>
    </p:spTree>
    <p:extLst>
      <p:ext uri="{BB962C8B-B14F-4D97-AF65-F5344CB8AC3E}">
        <p14:creationId xmlns:p14="http://schemas.microsoft.com/office/powerpoint/2010/main" val="75036257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User Feedback – what’s bad	</a:t>
            </a:r>
            <a:endParaRPr lang="en-US" dirty="0"/>
          </a:p>
        </p:txBody>
      </p:sp>
      <p:sp>
        <p:nvSpPr>
          <p:cNvPr id="3" name="Content Placeholder 2"/>
          <p:cNvSpPr>
            <a:spLocks noGrp="1"/>
          </p:cNvSpPr>
          <p:nvPr>
            <p:ph idx="1"/>
          </p:nvPr>
        </p:nvSpPr>
        <p:spPr>
          <a:xfrm>
            <a:off x="292100" y="1291164"/>
            <a:ext cx="8509000" cy="800100"/>
          </a:xfrm>
        </p:spPr>
        <p:txBody>
          <a:bodyPr>
            <a:noAutofit/>
          </a:bodyPr>
          <a:lstStyle/>
          <a:p>
            <a:pPr marL="0" indent="0" algn="ctr">
              <a:buNone/>
            </a:pPr>
            <a:r>
              <a:rPr lang="en-US" sz="8800" dirty="0" smtClean="0"/>
              <a:t>We want one EPICS!</a:t>
            </a:r>
            <a:endParaRPr lang="en-US" sz="8800" dirty="0" smtClean="0"/>
          </a:p>
        </p:txBody>
      </p:sp>
      <p:sp>
        <p:nvSpPr>
          <p:cNvPr id="7" name="Text Placeholder 6"/>
          <p:cNvSpPr>
            <a:spLocks noGrp="1"/>
          </p:cNvSpPr>
          <p:nvPr>
            <p:ph type="body" sz="quarter" idx="13"/>
          </p:nvPr>
        </p:nvSpPr>
        <p:spPr/>
        <p:txBody>
          <a:bodyPr>
            <a:normAutofit fontScale="92500" lnSpcReduction="10000"/>
          </a:bodyPr>
          <a:lstStyle/>
          <a:p>
            <a:r>
              <a:rPr lang="en-US" dirty="0" smtClean="0"/>
              <a:t>Conclusions</a:t>
            </a:r>
            <a:endParaRPr lang="en-US" dirty="0"/>
          </a:p>
        </p:txBody>
      </p:sp>
      <p:sp>
        <p:nvSpPr>
          <p:cNvPr id="8" name="TextBox 7"/>
          <p:cNvSpPr txBox="1"/>
          <p:nvPr/>
        </p:nvSpPr>
        <p:spPr>
          <a:xfrm>
            <a:off x="577956" y="4566334"/>
            <a:ext cx="8030940" cy="1477328"/>
          </a:xfrm>
          <a:prstGeom prst="rect">
            <a:avLst/>
          </a:prstGeom>
          <a:noFill/>
        </p:spPr>
        <p:txBody>
          <a:bodyPr wrap="none" rtlCol="0">
            <a:spAutoFit/>
          </a:bodyPr>
          <a:lstStyle/>
          <a:p>
            <a:pPr algn="ctr"/>
            <a:r>
              <a:rPr lang="en-US" dirty="0" smtClean="0"/>
              <a:t>Not so easy. Different sites use different versions of base.</a:t>
            </a:r>
            <a:br>
              <a:rPr lang="en-US" dirty="0" smtClean="0"/>
            </a:br>
            <a:r>
              <a:rPr lang="en-US" dirty="0" smtClean="0"/>
              <a:t/>
            </a:r>
            <a:br>
              <a:rPr lang="en-US" dirty="0" smtClean="0"/>
            </a:br>
            <a:r>
              <a:rPr lang="en-US" dirty="0" smtClean="0"/>
              <a:t>So, we now have V4 unbundled with base. Plus v4 bundled with base 3.15 and 3.16.</a:t>
            </a:r>
            <a:br>
              <a:rPr lang="en-US" dirty="0" smtClean="0"/>
            </a:br>
            <a:r>
              <a:rPr lang="en-US" dirty="0" smtClean="0"/>
              <a:t/>
            </a:r>
            <a:br>
              <a:rPr lang="en-US" dirty="0" smtClean="0"/>
            </a:br>
            <a:r>
              <a:rPr lang="en-US" dirty="0" smtClean="0"/>
              <a:t>Andrew is planning when there will be one EPICS. Possibly about 3.16.3 -&gt; 4.</a:t>
            </a:r>
            <a:endParaRPr lang="en-US" dirty="0"/>
          </a:p>
        </p:txBody>
      </p:sp>
    </p:spTree>
    <p:extLst>
      <p:ext uri="{BB962C8B-B14F-4D97-AF65-F5344CB8AC3E}">
        <p14:creationId xmlns:p14="http://schemas.microsoft.com/office/powerpoint/2010/main" val="163603576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Recent Additions to EPICS Version 4</a:t>
            </a:r>
            <a:endParaRPr lang="en-US" dirty="0"/>
          </a:p>
        </p:txBody>
      </p:sp>
      <p:sp>
        <p:nvSpPr>
          <p:cNvPr id="3" name="Content Placeholder 2"/>
          <p:cNvSpPr>
            <a:spLocks noGrp="1"/>
          </p:cNvSpPr>
          <p:nvPr>
            <p:ph sz="half" idx="1"/>
          </p:nvPr>
        </p:nvSpPr>
        <p:spPr>
          <a:xfrm>
            <a:off x="457200" y="1279369"/>
            <a:ext cx="7901622" cy="3581400"/>
          </a:xfrm>
        </p:spPr>
        <p:txBody>
          <a:bodyPr>
            <a:noAutofit/>
          </a:bodyPr>
          <a:lstStyle/>
          <a:p>
            <a:r>
              <a:rPr lang="en-US" sz="2000" dirty="0" smtClean="0"/>
              <a:t>Developer’s Guide. Training</a:t>
            </a:r>
          </a:p>
          <a:p>
            <a:r>
              <a:rPr lang="en-US" sz="2000" dirty="0" smtClean="0"/>
              <a:t>Bundling EPICS base. </a:t>
            </a:r>
            <a:r>
              <a:rPr lang="en-US" sz="2000" dirty="0" smtClean="0">
                <a:solidFill>
                  <a:srgbClr val="FF0000"/>
                </a:solidFill>
              </a:rPr>
              <a:t>One EPICS </a:t>
            </a:r>
            <a:r>
              <a:rPr lang="en-US" sz="2000" dirty="0" smtClean="0"/>
              <a:t>in progress</a:t>
            </a:r>
          </a:p>
          <a:p>
            <a:r>
              <a:rPr lang="en-US" sz="2000" dirty="0" err="1"/>
              <a:t>Pva</a:t>
            </a:r>
            <a:r>
              <a:rPr lang="en-US" sz="2000" dirty="0"/>
              <a:t> </a:t>
            </a:r>
            <a:r>
              <a:rPr lang="en-US" sz="2000" dirty="0" smtClean="0">
                <a:solidFill>
                  <a:srgbClr val="FF0000"/>
                </a:solidFill>
              </a:rPr>
              <a:t>gateway</a:t>
            </a:r>
          </a:p>
          <a:p>
            <a:r>
              <a:rPr lang="en-US" sz="2000" dirty="0"/>
              <a:t>V4 PVs serving collections of V3 records (new </a:t>
            </a:r>
            <a:r>
              <a:rPr lang="en-US" sz="2000" dirty="0" err="1"/>
              <a:t>pvaSrv</a:t>
            </a:r>
            <a:r>
              <a:rPr lang="en-US" sz="2000" dirty="0"/>
              <a:t>/QSRV</a:t>
            </a:r>
            <a:r>
              <a:rPr lang="en-US" sz="2000" dirty="0" smtClean="0"/>
              <a:t>)</a:t>
            </a:r>
            <a:endParaRPr lang="en-US" sz="2000" dirty="0"/>
          </a:p>
          <a:p>
            <a:r>
              <a:rPr lang="en-US" sz="2000" dirty="0" smtClean="0"/>
              <a:t>High </a:t>
            </a:r>
            <a:r>
              <a:rPr lang="en-US" sz="2000" dirty="0" smtClean="0"/>
              <a:t>performance </a:t>
            </a:r>
            <a:r>
              <a:rPr lang="en-US" sz="2000" dirty="0" smtClean="0"/>
              <a:t>array </a:t>
            </a:r>
            <a:r>
              <a:rPr lang="en-US" sz="2000" dirty="0" smtClean="0"/>
              <a:t>management; enforced copy-on-write </a:t>
            </a:r>
            <a:r>
              <a:rPr lang="en-US" sz="2000" dirty="0" smtClean="0"/>
              <a:t>semantics and zero-copy. </a:t>
            </a:r>
            <a:r>
              <a:rPr lang="en-US" sz="2000" dirty="0" smtClean="0"/>
              <a:t>Used by HP </a:t>
            </a:r>
            <a:r>
              <a:rPr lang="en-US" sz="2000" dirty="0" err="1" smtClean="0"/>
              <a:t>areaDetector</a:t>
            </a:r>
            <a:r>
              <a:rPr lang="en-US" sz="2000" dirty="0" smtClean="0"/>
              <a:t> projects</a:t>
            </a:r>
          </a:p>
          <a:p>
            <a:r>
              <a:rPr lang="en-US" sz="2000" dirty="0" smtClean="0"/>
              <a:t>Union data types</a:t>
            </a:r>
          </a:p>
          <a:p>
            <a:r>
              <a:rPr lang="en-US" sz="2000" dirty="0" smtClean="0"/>
              <a:t>Bound and unbound arrays</a:t>
            </a:r>
          </a:p>
          <a:p>
            <a:r>
              <a:rPr lang="en-US" sz="2000" dirty="0" smtClean="0">
                <a:solidFill>
                  <a:srgbClr val="FF0000"/>
                </a:solidFill>
              </a:rPr>
              <a:t>Codec based transport</a:t>
            </a:r>
            <a:r>
              <a:rPr lang="en-US" sz="2000" dirty="0" smtClean="0"/>
              <a:t>, </a:t>
            </a:r>
            <a:r>
              <a:rPr lang="en-US" sz="2000" dirty="0" err="1" smtClean="0"/>
              <a:t>pvAccess</a:t>
            </a:r>
            <a:r>
              <a:rPr lang="en-US" sz="2000" dirty="0" smtClean="0"/>
              <a:t> can be replaced by </a:t>
            </a:r>
            <a:r>
              <a:rPr lang="en-US" sz="2000" dirty="0" err="1" smtClean="0"/>
              <a:t>zeroMQ</a:t>
            </a:r>
            <a:r>
              <a:rPr lang="en-US" sz="2000" dirty="0" smtClean="0"/>
              <a:t> for instance</a:t>
            </a:r>
          </a:p>
          <a:p>
            <a:r>
              <a:rPr lang="en-US" sz="2000" dirty="0" smtClean="0"/>
              <a:t>Security plugin</a:t>
            </a:r>
          </a:p>
          <a:p>
            <a:r>
              <a:rPr lang="en-US" sz="2000" dirty="0" smtClean="0">
                <a:solidFill>
                  <a:srgbClr val="FF0000"/>
                </a:solidFill>
              </a:rPr>
              <a:t>Pipelining</a:t>
            </a:r>
            <a:r>
              <a:rPr lang="en-US" sz="2000" dirty="0" smtClean="0"/>
              <a:t>. Used by HP </a:t>
            </a:r>
            <a:r>
              <a:rPr lang="en-US" sz="2000" dirty="0" err="1" smtClean="0"/>
              <a:t>areaDetector</a:t>
            </a:r>
            <a:r>
              <a:rPr lang="en-US" sz="2000" dirty="0" smtClean="0"/>
              <a:t>. Dynamic TCP windowing</a:t>
            </a:r>
            <a:endParaRPr lang="en-US" sz="2000" dirty="0" smtClean="0"/>
          </a:p>
          <a:p>
            <a:r>
              <a:rPr lang="en-US" sz="2000" dirty="0" smtClean="0">
                <a:solidFill>
                  <a:srgbClr val="FF0000"/>
                </a:solidFill>
              </a:rPr>
              <a:t>New Database</a:t>
            </a:r>
            <a:r>
              <a:rPr lang="en-US" sz="2000" dirty="0" smtClean="0"/>
              <a:t>, </a:t>
            </a:r>
            <a:r>
              <a:rPr lang="en-US" sz="2000" dirty="0" err="1" smtClean="0"/>
              <a:t>pvDatabase</a:t>
            </a:r>
            <a:endParaRPr lang="en-US" sz="2000" dirty="0" smtClean="0"/>
          </a:p>
          <a:p>
            <a:r>
              <a:rPr lang="en-US" sz="2000" dirty="0" smtClean="0"/>
              <a:t>Simplified APIs. </a:t>
            </a:r>
          </a:p>
          <a:p>
            <a:r>
              <a:rPr lang="en-US" sz="2000" dirty="0" smtClean="0"/>
              <a:t>Easy to use wrappers for introspection interfaces of Normative </a:t>
            </a:r>
            <a:r>
              <a:rPr lang="en-US" sz="2000" dirty="0" smtClean="0"/>
              <a:t>Types</a:t>
            </a:r>
            <a:endParaRPr lang="en-US" sz="2000" dirty="0" smtClean="0"/>
          </a:p>
        </p:txBody>
      </p:sp>
      <p:sp>
        <p:nvSpPr>
          <p:cNvPr id="5" name="Text Placeholder 4"/>
          <p:cNvSpPr>
            <a:spLocks noGrp="1"/>
          </p:cNvSpPr>
          <p:nvPr>
            <p:ph type="body" sz="quarter" idx="13"/>
          </p:nvPr>
        </p:nvSpPr>
        <p:spPr/>
        <p:txBody>
          <a:bodyPr>
            <a:normAutofit/>
          </a:bodyPr>
          <a:lstStyle/>
          <a:p>
            <a:r>
              <a:rPr lang="en-US" sz="1600" dirty="0" smtClean="0"/>
              <a:t>Recent Work</a:t>
            </a:r>
            <a:endParaRPr lang="en-US" sz="1600" dirty="0"/>
          </a:p>
        </p:txBody>
      </p:sp>
    </p:spTree>
    <p:extLst>
      <p:ext uri="{BB962C8B-B14F-4D97-AF65-F5344CB8AC3E}">
        <p14:creationId xmlns:p14="http://schemas.microsoft.com/office/powerpoint/2010/main" val="227144427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endParaRPr lang="en-US" sz="1400" dirty="0" smtClean="0"/>
          </a:p>
          <a:p>
            <a:r>
              <a:rPr lang="en-US" sz="1400" dirty="0" smtClean="0"/>
              <a:t>The EPICS V4 website (packaged downloads, documentation </a:t>
            </a:r>
            <a:r>
              <a:rPr lang="en-US" sz="1400" dirty="0" err="1" smtClean="0"/>
              <a:t>etc</a:t>
            </a:r>
            <a:r>
              <a:rPr lang="en-US" sz="1400" dirty="0" smtClean="0"/>
              <a:t>), </a:t>
            </a:r>
            <a:r>
              <a:rPr lang="en-US" sz="1400" dirty="0" smtClean="0">
                <a:hlinkClick r:id="rId2"/>
              </a:rPr>
              <a:t>http://epics-pvdata.sourceforge.net</a:t>
            </a:r>
            <a:endParaRPr lang="en-US" sz="1400" dirty="0" smtClean="0"/>
          </a:p>
          <a:p>
            <a:r>
              <a:rPr lang="en-US" sz="1400" dirty="0" smtClean="0"/>
              <a:t>EPICS V4 </a:t>
            </a:r>
            <a:r>
              <a:rPr lang="en-US" sz="1400" dirty="0" err="1" smtClean="0"/>
              <a:t>sourcecode</a:t>
            </a:r>
            <a:r>
              <a:rPr lang="en-US" sz="1400" dirty="0" smtClean="0"/>
              <a:t> repos, </a:t>
            </a:r>
            <a:r>
              <a:rPr lang="en-US" sz="1400" dirty="0" smtClean="0">
                <a:hlinkClick r:id="rId3"/>
              </a:rPr>
              <a:t>https://github.com/epics-base/</a:t>
            </a:r>
            <a:endParaRPr lang="en-US" sz="1400" dirty="0" smtClean="0"/>
          </a:p>
          <a:p>
            <a:r>
              <a:rPr lang="en-US" sz="1400" dirty="0"/>
              <a:t>EPICS V4 EVALUATION FOR SNS NEUTRON </a:t>
            </a:r>
            <a:r>
              <a:rPr lang="en-US" sz="1400" dirty="0" smtClean="0"/>
              <a:t>DATA, </a:t>
            </a:r>
            <a:r>
              <a:rPr lang="en-US" sz="1400" dirty="0"/>
              <a:t>K.U. </a:t>
            </a:r>
            <a:r>
              <a:rPr lang="en-US" sz="1400" dirty="0" err="1"/>
              <a:t>Kasemir</a:t>
            </a:r>
            <a:r>
              <a:rPr lang="en-US" sz="1400" dirty="0"/>
              <a:t>, G.S. </a:t>
            </a:r>
            <a:r>
              <a:rPr lang="en-US" sz="1400" dirty="0" err="1"/>
              <a:t>Guyotte</a:t>
            </a:r>
            <a:r>
              <a:rPr lang="en-US" sz="1400" dirty="0"/>
              <a:t>, </a:t>
            </a:r>
            <a:r>
              <a:rPr lang="en-US" sz="1400" dirty="0" err="1"/>
              <a:t>M.R.Pearson</a:t>
            </a:r>
            <a:r>
              <a:rPr lang="en-US" sz="1400" dirty="0"/>
              <a:t>, ORNL, Oak Ridge, TN37831, </a:t>
            </a:r>
            <a:r>
              <a:rPr lang="en-US" sz="1400" dirty="0" smtClean="0"/>
              <a:t>USA, contribution WEPGF105 of these proceedings</a:t>
            </a:r>
          </a:p>
          <a:p>
            <a:r>
              <a:rPr lang="en-US" sz="1400" dirty="0" smtClean="0"/>
              <a:t>EPICS V4/</a:t>
            </a:r>
            <a:r>
              <a:rPr lang="en-US" sz="1400" dirty="0" err="1" smtClean="0"/>
              <a:t>areaDetector</a:t>
            </a:r>
            <a:r>
              <a:rPr lang="en-US" sz="1400" dirty="0" smtClean="0"/>
              <a:t> Integration, D. </a:t>
            </a:r>
            <a:r>
              <a:rPr lang="en-US" sz="1400" dirty="0" err="1" smtClean="0"/>
              <a:t>Hickin</a:t>
            </a:r>
            <a:r>
              <a:rPr lang="en-US" sz="1400" dirty="0" smtClean="0"/>
              <a:t>, Diamond</a:t>
            </a:r>
            <a:r>
              <a:rPr lang="en-US" sz="1400" dirty="0"/>
              <a:t>, </a:t>
            </a:r>
            <a:r>
              <a:rPr lang="en-US" sz="1400" dirty="0">
                <a:hlinkClick r:id="rId4"/>
              </a:rPr>
              <a:t>http://</a:t>
            </a:r>
            <a:r>
              <a:rPr lang="en-US" sz="1400" dirty="0" err="1">
                <a:hlinkClick r:id="rId4"/>
              </a:rPr>
              <a:t>controls.diamond.ac.uk</a:t>
            </a:r>
            <a:r>
              <a:rPr lang="en-US" sz="1400" dirty="0">
                <a:hlinkClick r:id="rId4"/>
              </a:rPr>
              <a:t>/downloads/other/files/areaDetectorOctober2014/EPICS%20V4%20areaDetector%20integration.pptx</a:t>
            </a:r>
            <a:endParaRPr lang="en-US" sz="1400" dirty="0"/>
          </a:p>
          <a:p>
            <a:r>
              <a:rPr lang="en-US" sz="1400" dirty="0" err="1" smtClean="0"/>
              <a:t>areaDetector</a:t>
            </a:r>
            <a:r>
              <a:rPr lang="en-US" sz="1400" dirty="0" smtClean="0"/>
              <a:t> EPICSv4 modules, B. Martins</a:t>
            </a:r>
            <a:r>
              <a:rPr lang="en-US" sz="1400" dirty="0"/>
              <a:t>, </a:t>
            </a:r>
            <a:r>
              <a:rPr lang="en-US" sz="1400" dirty="0" smtClean="0"/>
              <a:t>talk at spring 2015 EPICS Meeting (at Michigan State),  </a:t>
            </a:r>
            <a:r>
              <a:rPr lang="en-US" sz="1400" dirty="0" smtClean="0">
                <a:hlinkClick r:id="rId5"/>
              </a:rPr>
              <a:t>https</a:t>
            </a:r>
            <a:r>
              <a:rPr lang="en-US" sz="1400" dirty="0">
                <a:hlinkClick r:id="rId5"/>
              </a:rPr>
              <a:t>://indico.fnal.gov/contributionDisplay.py?contribId=81&amp;</a:t>
            </a:r>
            <a:r>
              <a:rPr lang="en-US" sz="1400" dirty="0" smtClean="0">
                <a:hlinkClick r:id="rId5"/>
              </a:rPr>
              <a:t>s2essionId</a:t>
            </a:r>
            <a:r>
              <a:rPr lang="en-US" sz="1400" dirty="0">
                <a:hlinkClick r:id="rId5"/>
              </a:rPr>
              <a:t>=11&amp;confId=</a:t>
            </a:r>
            <a:r>
              <a:rPr lang="en-US" sz="1400" dirty="0" smtClean="0">
                <a:hlinkClick r:id="rId5"/>
              </a:rPr>
              <a:t>9718</a:t>
            </a:r>
            <a:endParaRPr lang="en-US" sz="1400" dirty="0" smtClean="0"/>
          </a:p>
          <a:p>
            <a:r>
              <a:rPr lang="en-US" sz="1400" dirty="0" err="1" smtClean="0"/>
              <a:t>areaDetector's</a:t>
            </a:r>
            <a:r>
              <a:rPr lang="en-US" sz="1400" dirty="0" smtClean="0"/>
              <a:t> </a:t>
            </a:r>
            <a:r>
              <a:rPr lang="en-US" sz="1400" dirty="0" err="1" smtClean="0"/>
              <a:t>ADCore</a:t>
            </a:r>
            <a:r>
              <a:rPr lang="en-US" sz="1400" dirty="0" smtClean="0"/>
              <a:t> on </a:t>
            </a:r>
            <a:r>
              <a:rPr lang="en-US" sz="1400" dirty="0" err="1" smtClean="0"/>
              <a:t>github</a:t>
            </a:r>
            <a:r>
              <a:rPr lang="en-US" sz="1400" dirty="0" smtClean="0"/>
              <a:t>, B. Martins, </a:t>
            </a:r>
            <a:r>
              <a:rPr lang="en-US" sz="1400" dirty="0" smtClean="0">
                <a:hlinkClick r:id="rId6"/>
              </a:rPr>
              <a:t>http://github.com/areaDetector/ADCore</a:t>
            </a:r>
            <a:endParaRPr lang="en-US" sz="1400" dirty="0" smtClean="0"/>
          </a:p>
          <a:p>
            <a:pPr lvl="0"/>
            <a:r>
              <a:rPr lang="en-US" sz="1400" dirty="0"/>
              <a:t>NSLS-II Data Management </a:t>
            </a:r>
            <a:r>
              <a:rPr lang="en-US" sz="1400" dirty="0" smtClean="0"/>
              <a:t>Framework, A. </a:t>
            </a:r>
            <a:r>
              <a:rPr lang="en-US" sz="1400" dirty="0" err="1" smtClean="0"/>
              <a:t>Arkilic</a:t>
            </a:r>
            <a:r>
              <a:rPr lang="en-US" sz="1400" dirty="0" smtClean="0"/>
              <a:t>, talk at spring </a:t>
            </a:r>
            <a:r>
              <a:rPr lang="en-US" sz="1400" dirty="0"/>
              <a:t>2015 EPICS Meeting (at Michigan State), </a:t>
            </a:r>
            <a:r>
              <a:rPr lang="en-US" sz="1400" dirty="0" smtClean="0">
                <a:hlinkClick r:id="rId7"/>
              </a:rPr>
              <a:t>https://indico.fnal.gov/materialDisplay.py?contribId=80&amp;sessionId=5&amp;materialId=slides&amp;confId=9718</a:t>
            </a:r>
            <a:endParaRPr lang="en-US" sz="1400" dirty="0" smtClean="0"/>
          </a:p>
          <a:p>
            <a:pPr marL="0" lvl="0" indent="0">
              <a:buNone/>
            </a:pPr>
            <a:endParaRPr lang="en-US" sz="1400" dirty="0" smtClean="0"/>
          </a:p>
        </p:txBody>
      </p:sp>
      <p:sp>
        <p:nvSpPr>
          <p:cNvPr id="4" name="Text Placeholder 3"/>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95582744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Talk Outline</a:t>
            </a:r>
            <a:endParaRPr lang="en-US" dirty="0"/>
          </a:p>
        </p:txBody>
      </p:sp>
      <p:sp>
        <p:nvSpPr>
          <p:cNvPr id="5" name="Content Placeholder 2"/>
          <p:cNvSpPr txBox="1">
            <a:spLocks/>
          </p:cNvSpPr>
          <p:nvPr/>
        </p:nvSpPr>
        <p:spPr>
          <a:xfrm>
            <a:off x="685800" y="1689101"/>
            <a:ext cx="7708900" cy="3429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Version 4 Additions to EPICS</a:t>
            </a:r>
          </a:p>
          <a:p>
            <a:r>
              <a:rPr lang="en-US" dirty="0" smtClean="0">
                <a:solidFill>
                  <a:schemeClr val="bg1">
                    <a:lumMod val="65000"/>
                  </a:schemeClr>
                </a:solidFill>
              </a:rPr>
              <a:t>Deployments </a:t>
            </a:r>
            <a:endParaRPr lang="en-US" dirty="0" smtClean="0">
              <a:solidFill>
                <a:schemeClr val="bg1">
                  <a:lumMod val="65000"/>
                </a:schemeClr>
              </a:solidFill>
            </a:endParaRPr>
          </a:p>
          <a:p>
            <a:r>
              <a:rPr lang="en-US" dirty="0" smtClean="0">
                <a:solidFill>
                  <a:schemeClr val="bg1">
                    <a:lumMod val="65000"/>
                  </a:schemeClr>
                </a:solidFill>
              </a:rPr>
              <a:t>Developments underway</a:t>
            </a:r>
            <a:endParaRPr lang="en-US" dirty="0" smtClean="0">
              <a:solidFill>
                <a:schemeClr val="bg1">
                  <a:lumMod val="65000"/>
                </a:schemeClr>
              </a:solidFill>
            </a:endParaRPr>
          </a:p>
          <a:p>
            <a:r>
              <a:rPr lang="en-US" dirty="0" smtClean="0">
                <a:solidFill>
                  <a:schemeClr val="bg1">
                    <a:lumMod val="65000"/>
                  </a:schemeClr>
                </a:solidFill>
              </a:rPr>
              <a:t>User </a:t>
            </a:r>
            <a:r>
              <a:rPr lang="en-US" dirty="0" smtClean="0">
                <a:solidFill>
                  <a:schemeClr val="bg1">
                    <a:lumMod val="65000"/>
                  </a:schemeClr>
                </a:solidFill>
              </a:rPr>
              <a:t>Feedback &amp; Recent Work</a:t>
            </a:r>
            <a:endParaRPr lang="en-US" dirty="0" smtClean="0">
              <a:solidFill>
                <a:schemeClr val="bg1">
                  <a:lumMod val="65000"/>
                </a:schemeClr>
              </a:solidFill>
            </a:endParaRPr>
          </a:p>
        </p:txBody>
      </p:sp>
    </p:spTree>
    <p:extLst>
      <p:ext uri="{BB962C8B-B14F-4D97-AF65-F5344CB8AC3E}">
        <p14:creationId xmlns:p14="http://schemas.microsoft.com/office/powerpoint/2010/main" val="390050474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EPICS Version 4 in a Nutshell</a:t>
            </a:r>
            <a:endParaRPr lang="en-US" dirty="0"/>
          </a:p>
        </p:txBody>
      </p:sp>
      <p:sp>
        <p:nvSpPr>
          <p:cNvPr id="3" name="Content Placeholder 2"/>
          <p:cNvSpPr>
            <a:spLocks noGrp="1"/>
          </p:cNvSpPr>
          <p:nvPr>
            <p:ph sz="half" idx="1"/>
          </p:nvPr>
        </p:nvSpPr>
        <p:spPr>
          <a:xfrm>
            <a:off x="457200" y="1600200"/>
            <a:ext cx="4091417" cy="4779106"/>
          </a:xfrm>
        </p:spPr>
        <p:txBody>
          <a:bodyPr>
            <a:normAutofit fontScale="77500" lnSpcReduction="20000"/>
          </a:bodyPr>
          <a:lstStyle/>
          <a:p>
            <a:r>
              <a:rPr lang="en-US" dirty="0" smtClean="0"/>
              <a:t>New Protocol, “</a:t>
            </a:r>
            <a:r>
              <a:rPr lang="en-US" dirty="0" err="1" smtClean="0"/>
              <a:t>pvAccess</a:t>
            </a:r>
            <a:r>
              <a:rPr lang="en-US" dirty="0" smtClean="0"/>
              <a:t>”</a:t>
            </a:r>
          </a:p>
          <a:p>
            <a:r>
              <a:rPr lang="en-US" dirty="0" smtClean="0"/>
              <a:t>Structured data</a:t>
            </a:r>
          </a:p>
          <a:p>
            <a:r>
              <a:rPr lang="en-US" dirty="0"/>
              <a:t>I</a:t>
            </a:r>
            <a:r>
              <a:rPr lang="en-US" dirty="0" smtClean="0"/>
              <a:t>ntrospection interface, “</a:t>
            </a:r>
            <a:r>
              <a:rPr lang="en-US" dirty="0" err="1" smtClean="0"/>
              <a:t>pvData</a:t>
            </a:r>
            <a:r>
              <a:rPr lang="en-US" dirty="0" smtClean="0"/>
              <a:t>”</a:t>
            </a:r>
          </a:p>
          <a:p>
            <a:r>
              <a:rPr lang="en-US" dirty="0" smtClean="0"/>
              <a:t>Dynamic typing</a:t>
            </a:r>
          </a:p>
          <a:p>
            <a:r>
              <a:rPr lang="en-US" dirty="0" smtClean="0"/>
              <a:t>Streaming</a:t>
            </a:r>
          </a:p>
          <a:p>
            <a:r>
              <a:rPr lang="en-US" dirty="0" smtClean="0"/>
              <a:t>Standard Scientific Types </a:t>
            </a:r>
          </a:p>
          <a:p>
            <a:r>
              <a:rPr lang="en-US" dirty="0" smtClean="0"/>
              <a:t>RPC and put/get  </a:t>
            </a:r>
          </a:p>
          <a:p>
            <a:r>
              <a:rPr lang="en-US" dirty="0" smtClean="0"/>
              <a:t>New smart database </a:t>
            </a:r>
          </a:p>
          <a:p>
            <a:r>
              <a:rPr lang="en-US" dirty="0"/>
              <a:t>C</a:t>
            </a:r>
            <a:r>
              <a:rPr lang="en-US" dirty="0" smtClean="0"/>
              <a:t>odec based transport</a:t>
            </a:r>
          </a:p>
          <a:p>
            <a:r>
              <a:rPr lang="en-US" dirty="0" smtClean="0"/>
              <a:t>All APIs in C++ and Java</a:t>
            </a:r>
          </a:p>
          <a:p>
            <a:r>
              <a:rPr lang="en-US" dirty="0" smtClean="0"/>
              <a:t>Python and Matlab </a:t>
            </a:r>
          </a:p>
          <a:p>
            <a:r>
              <a:rPr lang="en-US" dirty="0" smtClean="0"/>
              <a:t>High Performance</a:t>
            </a:r>
          </a:p>
          <a:p>
            <a:r>
              <a:rPr lang="en-US" dirty="0" smtClean="0"/>
              <a:t>High Reliability</a:t>
            </a:r>
          </a:p>
        </p:txBody>
      </p:sp>
      <p:sp>
        <p:nvSpPr>
          <p:cNvPr id="5" name="Text Placeholder 4"/>
          <p:cNvSpPr>
            <a:spLocks noGrp="1"/>
          </p:cNvSpPr>
          <p:nvPr>
            <p:ph type="body" sz="quarter" idx="13"/>
          </p:nvPr>
        </p:nvSpPr>
        <p:spPr/>
        <p:txBody>
          <a:bodyPr/>
          <a:lstStyle/>
          <a:p>
            <a:r>
              <a:rPr lang="en-US" dirty="0"/>
              <a:t>Version 4 Additions to EPICS</a:t>
            </a:r>
          </a:p>
          <a:p>
            <a:endParaRPr lang="en-US" dirty="0"/>
          </a:p>
        </p:txBody>
      </p:sp>
      <p:sp>
        <p:nvSpPr>
          <p:cNvPr id="10" name="Rectangle 9"/>
          <p:cNvSpPr/>
          <p:nvPr/>
        </p:nvSpPr>
        <p:spPr>
          <a:xfrm>
            <a:off x="4486741" y="2070747"/>
            <a:ext cx="4223717" cy="2677656"/>
          </a:xfrm>
          <a:prstGeom prst="rect">
            <a:avLst/>
          </a:prstGeom>
          <a:noFill/>
          <a:ln>
            <a:solidFill>
              <a:schemeClr val="tx1"/>
            </a:solidFill>
          </a:ln>
        </p:spPr>
        <p:txBody>
          <a:bodyPr wrap="square">
            <a:spAutoFit/>
          </a:bodyPr>
          <a:lstStyle/>
          <a:p>
            <a:r>
              <a:rPr lang="fr-FR" sz="1200" dirty="0">
                <a:latin typeface="Courier"/>
                <a:cs typeface="Courier"/>
              </a:rPr>
              <a:t>$ </a:t>
            </a:r>
            <a:r>
              <a:rPr lang="fr-FR" sz="1200" dirty="0" err="1">
                <a:latin typeface="Courier"/>
                <a:cs typeface="Courier"/>
              </a:rPr>
              <a:t>eget</a:t>
            </a:r>
            <a:r>
              <a:rPr lang="fr-FR" sz="1200" dirty="0">
                <a:latin typeface="Courier"/>
                <a:cs typeface="Courier"/>
              </a:rPr>
              <a:t> -s XCOR:LI24:900:TWISS</a:t>
            </a:r>
          </a:p>
          <a:p>
            <a:r>
              <a:rPr lang="fr-FR" sz="1200" dirty="0">
                <a:latin typeface="Courier"/>
                <a:cs typeface="Courier"/>
              </a:rPr>
              <a:t>non-normative type</a:t>
            </a:r>
          </a:p>
          <a:p>
            <a:r>
              <a:rPr lang="fr-FR" sz="1200" dirty="0">
                <a:latin typeface="Courier"/>
                <a:cs typeface="Courier"/>
              </a:rPr>
              <a:t>structure </a:t>
            </a:r>
          </a:p>
          <a:p>
            <a:r>
              <a:rPr lang="fr-FR" sz="1200" dirty="0">
                <a:latin typeface="Courier"/>
                <a:cs typeface="Courier"/>
              </a:rPr>
              <a:t>    double </a:t>
            </a:r>
            <a:r>
              <a:rPr lang="fr-FR" sz="1200" dirty="0" err="1">
                <a:latin typeface="Courier"/>
                <a:cs typeface="Courier"/>
              </a:rPr>
              <a:t>energy</a:t>
            </a:r>
            <a:r>
              <a:rPr lang="fr-FR" sz="1200" dirty="0">
                <a:latin typeface="Courier"/>
                <a:cs typeface="Courier"/>
              </a:rPr>
              <a:t> 5.00512</a:t>
            </a:r>
          </a:p>
          <a:p>
            <a:r>
              <a:rPr lang="fr-FR" sz="1200" dirty="0">
                <a:latin typeface="Courier"/>
                <a:cs typeface="Courier"/>
              </a:rPr>
              <a:t>    double </a:t>
            </a:r>
            <a:r>
              <a:rPr lang="fr-FR" sz="1200" dirty="0" err="1">
                <a:latin typeface="Courier"/>
                <a:cs typeface="Courier"/>
              </a:rPr>
              <a:t>psix</a:t>
            </a:r>
            <a:r>
              <a:rPr lang="fr-FR" sz="1200" dirty="0">
                <a:latin typeface="Courier"/>
                <a:cs typeface="Courier"/>
              </a:rPr>
              <a:t> 37.7625</a:t>
            </a:r>
          </a:p>
          <a:p>
            <a:r>
              <a:rPr lang="fr-FR" sz="1200" dirty="0">
                <a:latin typeface="Courier"/>
                <a:cs typeface="Courier"/>
              </a:rPr>
              <a:t>    double </a:t>
            </a:r>
            <a:r>
              <a:rPr lang="fr-FR" sz="1200" dirty="0" err="1">
                <a:latin typeface="Courier"/>
                <a:cs typeface="Courier"/>
              </a:rPr>
              <a:t>alphax</a:t>
            </a:r>
            <a:r>
              <a:rPr lang="fr-FR" sz="1200" dirty="0">
                <a:latin typeface="Courier"/>
                <a:cs typeface="Courier"/>
              </a:rPr>
              <a:t> 13.6562</a:t>
            </a:r>
          </a:p>
          <a:p>
            <a:r>
              <a:rPr lang="fr-FR" sz="1200" dirty="0">
                <a:latin typeface="Courier"/>
                <a:cs typeface="Courier"/>
              </a:rPr>
              <a:t>    double </a:t>
            </a:r>
            <a:r>
              <a:rPr lang="fr-FR" sz="1200" dirty="0" err="1">
                <a:latin typeface="Courier"/>
                <a:cs typeface="Courier"/>
              </a:rPr>
              <a:t>betax</a:t>
            </a:r>
            <a:r>
              <a:rPr lang="fr-FR" sz="1200" dirty="0">
                <a:latin typeface="Courier"/>
                <a:cs typeface="Courier"/>
              </a:rPr>
              <a:t> -2.78671</a:t>
            </a:r>
          </a:p>
          <a:p>
            <a:r>
              <a:rPr lang="fr-FR" sz="1200" dirty="0">
                <a:latin typeface="Courier"/>
                <a:cs typeface="Courier"/>
              </a:rPr>
              <a:t>    double </a:t>
            </a:r>
            <a:r>
              <a:rPr lang="fr-FR" sz="1200" dirty="0" err="1">
                <a:latin typeface="Courier"/>
                <a:cs typeface="Courier"/>
              </a:rPr>
              <a:t>etax</a:t>
            </a:r>
            <a:r>
              <a:rPr lang="fr-FR" sz="1200" dirty="0">
                <a:latin typeface="Courier"/>
                <a:cs typeface="Courier"/>
              </a:rPr>
              <a:t> -0.00698294</a:t>
            </a:r>
          </a:p>
          <a:p>
            <a:r>
              <a:rPr lang="fr-FR" sz="1200" dirty="0">
                <a:latin typeface="Courier"/>
                <a:cs typeface="Courier"/>
              </a:rPr>
              <a:t>    double </a:t>
            </a:r>
            <a:r>
              <a:rPr lang="fr-FR" sz="1200" dirty="0" err="1">
                <a:latin typeface="Courier"/>
                <a:cs typeface="Courier"/>
              </a:rPr>
              <a:t>etaxp</a:t>
            </a:r>
            <a:r>
              <a:rPr lang="fr-FR" sz="1200" dirty="0">
                <a:latin typeface="Courier"/>
                <a:cs typeface="Courier"/>
              </a:rPr>
              <a:t> 0.00107115</a:t>
            </a:r>
          </a:p>
          <a:p>
            <a:r>
              <a:rPr lang="fr-FR" sz="1200" dirty="0">
                <a:latin typeface="Courier"/>
                <a:cs typeface="Courier"/>
              </a:rPr>
              <a:t>    double </a:t>
            </a:r>
            <a:r>
              <a:rPr lang="fr-FR" sz="1200" dirty="0" err="1">
                <a:latin typeface="Courier"/>
                <a:cs typeface="Courier"/>
              </a:rPr>
              <a:t>psiy</a:t>
            </a:r>
            <a:r>
              <a:rPr lang="fr-FR" sz="1200" dirty="0">
                <a:latin typeface="Courier"/>
                <a:cs typeface="Courier"/>
              </a:rPr>
              <a:t> 31.9488</a:t>
            </a:r>
          </a:p>
          <a:p>
            <a:r>
              <a:rPr lang="fr-FR" sz="1200" dirty="0">
                <a:latin typeface="Courier"/>
                <a:cs typeface="Courier"/>
              </a:rPr>
              <a:t>    double </a:t>
            </a:r>
            <a:r>
              <a:rPr lang="fr-FR" sz="1200" dirty="0" err="1">
                <a:latin typeface="Courier"/>
                <a:cs typeface="Courier"/>
              </a:rPr>
              <a:t>alphay</a:t>
            </a:r>
            <a:r>
              <a:rPr lang="fr-FR" sz="1200" dirty="0">
                <a:latin typeface="Courier"/>
                <a:cs typeface="Courier"/>
              </a:rPr>
              <a:t> 116.762</a:t>
            </a:r>
          </a:p>
          <a:p>
            <a:r>
              <a:rPr lang="fr-FR" sz="1200" dirty="0">
                <a:latin typeface="Courier"/>
                <a:cs typeface="Courier"/>
              </a:rPr>
              <a:t>    double </a:t>
            </a:r>
            <a:r>
              <a:rPr lang="fr-FR" sz="1200" dirty="0" err="1">
                <a:latin typeface="Courier"/>
                <a:cs typeface="Courier"/>
              </a:rPr>
              <a:t>betay</a:t>
            </a:r>
            <a:r>
              <a:rPr lang="fr-FR" sz="1200" dirty="0">
                <a:latin typeface="Courier"/>
                <a:cs typeface="Courier"/>
              </a:rPr>
              <a:t> 5.2592</a:t>
            </a:r>
          </a:p>
          <a:p>
            <a:r>
              <a:rPr lang="fr-FR" sz="1200" dirty="0">
                <a:latin typeface="Courier"/>
                <a:cs typeface="Courier"/>
              </a:rPr>
              <a:t>    double </a:t>
            </a:r>
            <a:r>
              <a:rPr lang="fr-FR" sz="1200" dirty="0" err="1">
                <a:latin typeface="Courier"/>
                <a:cs typeface="Courier"/>
              </a:rPr>
              <a:t>etay</a:t>
            </a:r>
            <a:r>
              <a:rPr lang="fr-FR" sz="1200" dirty="0">
                <a:latin typeface="Courier"/>
                <a:cs typeface="Courier"/>
              </a:rPr>
              <a:t> 0</a:t>
            </a:r>
          </a:p>
          <a:p>
            <a:r>
              <a:rPr lang="fr-FR" sz="1200" dirty="0">
                <a:latin typeface="Courier"/>
                <a:cs typeface="Courier"/>
              </a:rPr>
              <a:t>    double </a:t>
            </a:r>
            <a:r>
              <a:rPr lang="fr-FR" sz="1200" dirty="0" err="1">
                <a:latin typeface="Courier"/>
                <a:cs typeface="Courier"/>
              </a:rPr>
              <a:t>etayp</a:t>
            </a:r>
            <a:r>
              <a:rPr lang="fr-FR" sz="1200" dirty="0">
                <a:latin typeface="Courier"/>
                <a:cs typeface="Courier"/>
              </a:rPr>
              <a:t> 0</a:t>
            </a:r>
          </a:p>
        </p:txBody>
      </p:sp>
      <p:sp>
        <p:nvSpPr>
          <p:cNvPr id="12" name="TextBox 11"/>
          <p:cNvSpPr txBox="1"/>
          <p:nvPr/>
        </p:nvSpPr>
        <p:spPr>
          <a:xfrm>
            <a:off x="4602692" y="4808687"/>
            <a:ext cx="4169694" cy="954107"/>
          </a:xfrm>
          <a:prstGeom prst="rect">
            <a:avLst/>
          </a:prstGeom>
          <a:noFill/>
        </p:spPr>
        <p:txBody>
          <a:bodyPr wrap="none" rtlCol="0">
            <a:spAutoFit/>
          </a:bodyPr>
          <a:lstStyle/>
          <a:p>
            <a:r>
              <a:rPr lang="en-US" sz="1400" i="1" dirty="0" smtClean="0"/>
              <a:t>Figure: </a:t>
            </a:r>
            <a:r>
              <a:rPr lang="en-US" sz="1400" i="1" dirty="0" smtClean="0"/>
              <a:t>Example EPICS v4 </a:t>
            </a:r>
            <a:r>
              <a:rPr lang="en-US" sz="1400" i="1" dirty="0" err="1" smtClean="0"/>
              <a:t>pvAccess</a:t>
            </a:r>
            <a:r>
              <a:rPr lang="en-US" sz="1400" i="1" dirty="0" smtClean="0"/>
              <a:t> </a:t>
            </a:r>
            <a:r>
              <a:rPr lang="en-US" sz="1400" i="1" dirty="0" smtClean="0"/>
              <a:t>method “</a:t>
            </a:r>
            <a:r>
              <a:rPr lang="en-US" sz="1400" i="1" dirty="0" err="1" smtClean="0"/>
              <a:t>eget</a:t>
            </a:r>
            <a:r>
              <a:rPr lang="en-US" sz="1400" i="1" dirty="0" smtClean="0"/>
              <a:t>”, </a:t>
            </a:r>
            <a:br>
              <a:rPr lang="en-US" sz="1400" i="1" dirty="0" smtClean="0"/>
            </a:br>
            <a:r>
              <a:rPr lang="en-US" sz="1400" i="1" dirty="0" smtClean="0"/>
              <a:t>getting </a:t>
            </a:r>
            <a:r>
              <a:rPr lang="en-US" sz="1400" i="1" dirty="0" smtClean="0"/>
              <a:t>PV </a:t>
            </a:r>
            <a:r>
              <a:rPr lang="en-US" sz="1400" i="1" dirty="0" smtClean="0"/>
              <a:t>whose value is a structure </a:t>
            </a:r>
            <a:r>
              <a:rPr lang="en-US" sz="1400" i="1" dirty="0" smtClean="0"/>
              <a:t>giving </a:t>
            </a:r>
            <a:r>
              <a:rPr lang="en-US" sz="1400" i="1" dirty="0" smtClean="0"/>
              <a:t>the </a:t>
            </a:r>
            <a:br>
              <a:rPr lang="en-US" sz="1400" i="1" dirty="0" smtClean="0"/>
            </a:br>
            <a:r>
              <a:rPr lang="en-US" sz="1400" i="1" dirty="0" smtClean="0"/>
              <a:t>Courant-Snyder parameters at a corrector magnet.</a:t>
            </a:r>
          </a:p>
          <a:p>
            <a:r>
              <a:rPr lang="en-US" sz="1400" i="1" dirty="0" smtClean="0"/>
              <a:t>This example is f</a:t>
            </a:r>
            <a:r>
              <a:rPr lang="en-US" sz="1400" i="1" dirty="0" smtClean="0"/>
              <a:t>rom the LCLS control system at SLAC.</a:t>
            </a:r>
            <a:endParaRPr lang="en-US" sz="1400" i="1" dirty="0" smtClean="0"/>
          </a:p>
        </p:txBody>
      </p:sp>
    </p:spTree>
    <p:extLst>
      <p:ext uri="{BB962C8B-B14F-4D97-AF65-F5344CB8AC3E}">
        <p14:creationId xmlns:p14="http://schemas.microsoft.com/office/powerpoint/2010/main" val="199123671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EPICS V4 “Normative Types”</a:t>
            </a:r>
            <a:endParaRPr lang="en-US" dirty="0"/>
          </a:p>
        </p:txBody>
      </p:sp>
      <p:pic>
        <p:nvPicPr>
          <p:cNvPr id="6" name="Content Placeholder 5"/>
          <p:cNvPicPr>
            <a:picLocks noGrp="1" noChangeAspect="1"/>
          </p:cNvPicPr>
          <p:nvPr>
            <p:ph sz="half" idx="1"/>
          </p:nvPr>
        </p:nvPicPr>
        <p:blipFill rotWithShape="1">
          <a:blip r:embed="rId3"/>
          <a:srcRect l="2088" t="226" b="-877"/>
          <a:stretch/>
        </p:blipFill>
        <p:spPr>
          <a:xfrm>
            <a:off x="216626" y="2013690"/>
            <a:ext cx="2757456" cy="4693272"/>
          </a:xfrm>
        </p:spPr>
      </p:pic>
      <p:sp>
        <p:nvSpPr>
          <p:cNvPr id="5" name="Text Placeholder 4"/>
          <p:cNvSpPr>
            <a:spLocks noGrp="1"/>
          </p:cNvSpPr>
          <p:nvPr>
            <p:ph type="body" sz="quarter" idx="13"/>
          </p:nvPr>
        </p:nvSpPr>
        <p:spPr/>
        <p:txBody>
          <a:bodyPr/>
          <a:lstStyle/>
          <a:p>
            <a:r>
              <a:rPr lang="en-US" dirty="0"/>
              <a:t>Version 4 Additions to EPICS</a:t>
            </a:r>
          </a:p>
          <a:p>
            <a:endParaRPr lang="en-US" dirty="0"/>
          </a:p>
          <a:p>
            <a:endParaRPr lang="en-US" dirty="0"/>
          </a:p>
        </p:txBody>
      </p:sp>
      <p:sp>
        <p:nvSpPr>
          <p:cNvPr id="7" name="TextBox 6"/>
          <p:cNvSpPr txBox="1"/>
          <p:nvPr/>
        </p:nvSpPr>
        <p:spPr>
          <a:xfrm>
            <a:off x="2846830" y="2112140"/>
            <a:ext cx="6002590" cy="1061829"/>
          </a:xfrm>
          <a:prstGeom prst="rect">
            <a:avLst/>
          </a:prstGeom>
          <a:noFill/>
          <a:ln w="3175">
            <a:solidFill>
              <a:schemeClr val="bg1">
                <a:lumMod val="65000"/>
              </a:schemeClr>
            </a:solidFill>
          </a:ln>
        </p:spPr>
        <p:txBody>
          <a:bodyPr wrap="none" rtlCol="0">
            <a:spAutoFit/>
          </a:bodyPr>
          <a:lstStyle/>
          <a:p>
            <a:r>
              <a:rPr lang="da-DK" sz="900" dirty="0">
                <a:latin typeface="Courier"/>
                <a:cs typeface="Courier"/>
              </a:rPr>
              <a:t>$ eget -s XCOR:LI24:900:RMAT</a:t>
            </a:r>
          </a:p>
          <a:p>
            <a:r>
              <a:rPr lang="da-DK" sz="900" dirty="0">
                <a:latin typeface="Courier"/>
                <a:cs typeface="Courier"/>
              </a:rPr>
              <a:t>     0.0727485     0.0289316             0             0     0.0652488    0.00125391</a:t>
            </a:r>
          </a:p>
          <a:p>
            <a:r>
              <a:rPr lang="da-DK" sz="900" dirty="0">
                <a:latin typeface="Courier"/>
                <a:cs typeface="Courier"/>
              </a:rPr>
              <a:t>     0.0578214     0.0391775             0             0     -0.027185  -0.000192344</a:t>
            </a:r>
          </a:p>
          <a:p>
            <a:r>
              <a:rPr lang="da-DK" sz="900" dirty="0">
                <a:latin typeface="Courier"/>
                <a:cs typeface="Courier"/>
              </a:rPr>
              <a:t>             0             0    0.00943029       1.14291             0             0</a:t>
            </a:r>
          </a:p>
          <a:p>
            <a:r>
              <a:rPr lang="da-DK" sz="900" dirty="0">
                <a:latin typeface="Courier"/>
                <a:cs typeface="Courier"/>
              </a:rPr>
              <a:t>             0             0    -0.0013367    -0.0348832             0             0</a:t>
            </a:r>
          </a:p>
          <a:p>
            <a:r>
              <a:rPr lang="da-DK" sz="900" dirty="0">
                <a:latin typeface="Courier"/>
                <a:cs typeface="Courier"/>
              </a:rPr>
              <a:t>  -0.000370971  -0.000283933             0             0    -0.0182387  -0.000198345</a:t>
            </a:r>
          </a:p>
          <a:p>
            <a:r>
              <a:rPr lang="da-DK" sz="900" dirty="0">
                <a:latin typeface="Courier"/>
                <a:cs typeface="Courier"/>
              </a:rPr>
              <a:t>       0.10031      0.018722             0             0      -10.5721     -0.179568</a:t>
            </a:r>
            <a:endParaRPr lang="en-US" sz="900" dirty="0">
              <a:latin typeface="Courier"/>
              <a:cs typeface="Courier"/>
            </a:endParaRPr>
          </a:p>
        </p:txBody>
      </p:sp>
      <p:sp>
        <p:nvSpPr>
          <p:cNvPr id="8" name="TextBox 7"/>
          <p:cNvSpPr txBox="1"/>
          <p:nvPr/>
        </p:nvSpPr>
        <p:spPr>
          <a:xfrm>
            <a:off x="2846830" y="3599773"/>
            <a:ext cx="5712722" cy="230832"/>
          </a:xfrm>
          <a:prstGeom prst="rect">
            <a:avLst/>
          </a:prstGeom>
          <a:noFill/>
          <a:ln w="3175">
            <a:solidFill>
              <a:schemeClr val="bg1">
                <a:lumMod val="65000"/>
              </a:schemeClr>
            </a:solidFill>
          </a:ln>
        </p:spPr>
        <p:txBody>
          <a:bodyPr wrap="square" rtlCol="0">
            <a:spAutoFit/>
          </a:bodyPr>
          <a:lstStyle/>
          <a:p>
            <a:r>
              <a:rPr lang="en-US" sz="900" dirty="0" smtClean="0">
                <a:latin typeface="Courier"/>
                <a:cs typeface="Courier"/>
              </a:rPr>
              <a:t>$ eget </a:t>
            </a:r>
            <a:r>
              <a:rPr lang="en-US" sz="900" dirty="0" err="1" smtClean="0">
                <a:latin typeface="Courier"/>
                <a:cs typeface="Courier"/>
              </a:rPr>
              <a:t>pva</a:t>
            </a:r>
            <a:r>
              <a:rPr lang="en-US" sz="900" dirty="0">
                <a:latin typeface="Courier"/>
                <a:cs typeface="Courier"/>
              </a:rPr>
              <a:t>://mccas0.slac.stanford.edu:39633/QUAD:LTU1:880:RMAT?type=design</a:t>
            </a:r>
          </a:p>
        </p:txBody>
      </p:sp>
      <p:sp>
        <p:nvSpPr>
          <p:cNvPr id="10" name="TextBox 9"/>
          <p:cNvSpPr txBox="1"/>
          <p:nvPr/>
        </p:nvSpPr>
        <p:spPr>
          <a:xfrm>
            <a:off x="2846830" y="4213490"/>
            <a:ext cx="6006773" cy="1200329"/>
          </a:xfrm>
          <a:prstGeom prst="rect">
            <a:avLst/>
          </a:prstGeom>
          <a:noFill/>
          <a:ln w="3175" cmpd="sng">
            <a:solidFill>
              <a:schemeClr val="bg1">
                <a:lumMod val="65000"/>
              </a:schemeClr>
            </a:solidFill>
          </a:ln>
        </p:spPr>
        <p:txBody>
          <a:bodyPr wrap="none" rtlCol="0">
            <a:spAutoFit/>
          </a:bodyPr>
          <a:lstStyle/>
          <a:p>
            <a:r>
              <a:rPr lang="en-US" sz="900" dirty="0">
                <a:latin typeface="Courier"/>
                <a:cs typeface="Courier"/>
              </a:rPr>
              <a:t>$ eget -s LCLS:ELEMENTS </a:t>
            </a:r>
          </a:p>
          <a:p>
            <a:r>
              <a:rPr lang="en-US" sz="900" dirty="0" smtClean="0">
                <a:latin typeface="Courier"/>
                <a:cs typeface="Courier"/>
              </a:rPr>
              <a:t>ELEMENT      ELEMENT_TYPE     </a:t>
            </a:r>
            <a:r>
              <a:rPr lang="en-US" sz="900" dirty="0">
                <a:latin typeface="Courier"/>
                <a:cs typeface="Courier"/>
              </a:rPr>
              <a:t>EPICS_DEVICE_NAME   </a:t>
            </a:r>
            <a:r>
              <a:rPr lang="en-US" sz="900" dirty="0" smtClean="0">
                <a:latin typeface="Courier"/>
                <a:cs typeface="Courier"/>
              </a:rPr>
              <a:t> </a:t>
            </a:r>
            <a:r>
              <a:rPr lang="en-US" sz="900" dirty="0">
                <a:latin typeface="Courier"/>
                <a:cs typeface="Courier"/>
              </a:rPr>
              <a:t>S_DISPLAY           </a:t>
            </a:r>
            <a:r>
              <a:rPr lang="en-US" sz="900" dirty="0" smtClean="0">
                <a:latin typeface="Courier"/>
                <a:cs typeface="Courier"/>
              </a:rPr>
              <a:t>OBSTRUCTION</a:t>
            </a:r>
          </a:p>
          <a:p>
            <a:r>
              <a:rPr lang="en-US" sz="900" dirty="0" smtClean="0">
                <a:latin typeface="Courier"/>
                <a:cs typeface="Courier"/>
              </a:rPr>
              <a:t>CATHODE               </a:t>
            </a:r>
            <a:r>
              <a:rPr lang="en-US" sz="900" dirty="0">
                <a:latin typeface="Courier"/>
                <a:cs typeface="Courier"/>
              </a:rPr>
              <a:t>MAD         CATH:IN20:111   </a:t>
            </a:r>
            <a:r>
              <a:rPr lang="en-US" sz="900" dirty="0" smtClean="0">
                <a:latin typeface="Courier"/>
                <a:cs typeface="Courier"/>
              </a:rPr>
              <a:t>    </a:t>
            </a:r>
            <a:r>
              <a:rPr lang="en-US" sz="900" dirty="0">
                <a:latin typeface="Courier"/>
                <a:cs typeface="Courier"/>
              </a:rPr>
              <a:t>2014.7                     N</a:t>
            </a:r>
          </a:p>
          <a:p>
            <a:r>
              <a:rPr lang="en-US" sz="900" dirty="0">
                <a:latin typeface="Courier"/>
                <a:cs typeface="Courier"/>
              </a:rPr>
              <a:t> </a:t>
            </a:r>
            <a:r>
              <a:rPr lang="en-US" sz="900" dirty="0" smtClean="0">
                <a:latin typeface="Courier"/>
                <a:cs typeface="Courier"/>
              </a:rPr>
              <a:t>SOL1BK               </a:t>
            </a:r>
            <a:r>
              <a:rPr lang="en-US" sz="900" dirty="0">
                <a:latin typeface="Courier"/>
                <a:cs typeface="Courier"/>
              </a:rPr>
              <a:t>MAD         SOLN:IN20:111     </a:t>
            </a:r>
            <a:r>
              <a:rPr lang="en-US" sz="900" dirty="0" smtClean="0">
                <a:latin typeface="Courier"/>
                <a:cs typeface="Courier"/>
              </a:rPr>
              <a:t>  </a:t>
            </a:r>
            <a:r>
              <a:rPr lang="en-US" sz="900" dirty="0">
                <a:latin typeface="Courier"/>
                <a:cs typeface="Courier"/>
              </a:rPr>
              <a:t>2014.7                     N</a:t>
            </a:r>
          </a:p>
          <a:p>
            <a:r>
              <a:rPr lang="en-US" sz="900" dirty="0">
                <a:latin typeface="Courier"/>
                <a:cs typeface="Courier"/>
              </a:rPr>
              <a:t>   </a:t>
            </a:r>
            <a:r>
              <a:rPr lang="en-US" sz="900" dirty="0" smtClean="0">
                <a:latin typeface="Courier"/>
                <a:cs typeface="Courier"/>
              </a:rPr>
              <a:t>CQ01               </a:t>
            </a:r>
            <a:r>
              <a:rPr lang="en-US" sz="900" dirty="0">
                <a:latin typeface="Courier"/>
                <a:cs typeface="Courier"/>
              </a:rPr>
              <a:t>MAD         QUAD:IN20:121    </a:t>
            </a:r>
            <a:r>
              <a:rPr lang="en-US" sz="900" dirty="0" smtClean="0">
                <a:latin typeface="Courier"/>
                <a:cs typeface="Courier"/>
              </a:rPr>
              <a:t>   </a:t>
            </a:r>
            <a:r>
              <a:rPr lang="en-US" sz="900" dirty="0">
                <a:latin typeface="Courier"/>
                <a:cs typeface="Courier"/>
              </a:rPr>
              <a:t>2014.9                     </a:t>
            </a:r>
            <a:r>
              <a:rPr lang="en-US" sz="900" dirty="0" smtClean="0">
                <a:latin typeface="Courier"/>
                <a:cs typeface="Courier"/>
              </a:rPr>
              <a:t>N</a:t>
            </a:r>
          </a:p>
          <a:p>
            <a:r>
              <a:rPr lang="en-US" sz="900" dirty="0" smtClean="0">
                <a:latin typeface="Courier"/>
                <a:cs typeface="Courier"/>
              </a:rPr>
              <a:t>   SOL1               </a:t>
            </a:r>
            <a:r>
              <a:rPr lang="en-US" sz="900" dirty="0">
                <a:latin typeface="Courier"/>
                <a:cs typeface="Courier"/>
              </a:rPr>
              <a:t>MAD         SOLN:IN20:121    </a:t>
            </a:r>
            <a:r>
              <a:rPr lang="en-US" sz="900" dirty="0" smtClean="0">
                <a:latin typeface="Courier"/>
                <a:cs typeface="Courier"/>
              </a:rPr>
              <a:t>   </a:t>
            </a:r>
            <a:r>
              <a:rPr lang="en-US" sz="900" dirty="0">
                <a:latin typeface="Courier"/>
                <a:cs typeface="Courier"/>
              </a:rPr>
              <a:t>2014.9                     N</a:t>
            </a:r>
          </a:p>
          <a:p>
            <a:r>
              <a:rPr lang="en-US" sz="900" dirty="0">
                <a:latin typeface="Courier"/>
                <a:cs typeface="Courier"/>
              </a:rPr>
              <a:t>  </a:t>
            </a:r>
            <a:r>
              <a:rPr lang="en-US" sz="900" dirty="0" smtClean="0">
                <a:latin typeface="Courier"/>
                <a:cs typeface="Courier"/>
              </a:rPr>
              <a:t> XC00               </a:t>
            </a:r>
            <a:r>
              <a:rPr lang="en-US" sz="900" dirty="0">
                <a:latin typeface="Courier"/>
                <a:cs typeface="Courier"/>
              </a:rPr>
              <a:t>MAD         XCOR:IN20:121    </a:t>
            </a:r>
            <a:r>
              <a:rPr lang="en-US" sz="900" dirty="0" smtClean="0">
                <a:latin typeface="Courier"/>
                <a:cs typeface="Courier"/>
              </a:rPr>
              <a:t>   </a:t>
            </a:r>
            <a:r>
              <a:rPr lang="en-US" sz="900" dirty="0">
                <a:latin typeface="Courier"/>
                <a:cs typeface="Courier"/>
              </a:rPr>
              <a:t>2014.9                     </a:t>
            </a:r>
            <a:r>
              <a:rPr lang="en-US" sz="900" dirty="0" smtClean="0">
                <a:latin typeface="Courier"/>
                <a:cs typeface="Courier"/>
              </a:rPr>
              <a:t>N</a:t>
            </a:r>
          </a:p>
          <a:p>
            <a:r>
              <a:rPr lang="en-US" sz="900" dirty="0" smtClean="0">
                <a:latin typeface="Courier"/>
                <a:cs typeface="Courier"/>
              </a:rPr>
              <a:t>…</a:t>
            </a:r>
          </a:p>
        </p:txBody>
      </p:sp>
      <p:sp>
        <p:nvSpPr>
          <p:cNvPr id="11" name="Right Arrow 10"/>
          <p:cNvSpPr/>
          <p:nvPr/>
        </p:nvSpPr>
        <p:spPr>
          <a:xfrm rot="20850315">
            <a:off x="1929718" y="3193659"/>
            <a:ext cx="877732" cy="14368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a:off x="1835032" y="3626722"/>
            <a:ext cx="952728" cy="14368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a:off x="1910028" y="4252870"/>
            <a:ext cx="877732" cy="14368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613064" y="1165986"/>
            <a:ext cx="7856463" cy="646331"/>
          </a:xfrm>
          <a:prstGeom prst="rect">
            <a:avLst/>
          </a:prstGeom>
          <a:noFill/>
        </p:spPr>
        <p:txBody>
          <a:bodyPr wrap="none" rtlCol="0">
            <a:spAutoFit/>
          </a:bodyPr>
          <a:lstStyle/>
          <a:p>
            <a:pPr algn="ctr"/>
            <a:r>
              <a:rPr lang="en-US" dirty="0" smtClean="0"/>
              <a:t>The Normative Types Spec defines a standard for commonly used data types,</a:t>
            </a:r>
            <a:br>
              <a:rPr lang="en-US" dirty="0" smtClean="0"/>
            </a:br>
            <a:r>
              <a:rPr lang="en-US" dirty="0">
                <a:hlinkClick r:id="rId4"/>
              </a:rPr>
              <a:t>http://epics-pvdata.sourceforge.net/alpha/normativeTypes/</a:t>
            </a:r>
            <a:r>
              <a:rPr lang="en-US" dirty="0" smtClean="0">
                <a:hlinkClick r:id="rId4"/>
              </a:rPr>
              <a:t>normativeTypes.html</a:t>
            </a:r>
            <a:endParaRPr lang="en-US" dirty="0"/>
          </a:p>
        </p:txBody>
      </p:sp>
      <p:sp>
        <p:nvSpPr>
          <p:cNvPr id="16" name="Right Arrow 15"/>
          <p:cNvSpPr/>
          <p:nvPr/>
        </p:nvSpPr>
        <p:spPr>
          <a:xfrm rot="975606">
            <a:off x="2096349" y="5639495"/>
            <a:ext cx="877732" cy="14368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5"/>
          <a:stretch>
            <a:fillRect/>
          </a:stretch>
        </p:blipFill>
        <p:spPr>
          <a:xfrm>
            <a:off x="3016023" y="5480106"/>
            <a:ext cx="1694127" cy="1335079"/>
          </a:xfrm>
          <a:prstGeom prst="rect">
            <a:avLst/>
          </a:prstGeom>
        </p:spPr>
      </p:pic>
      <p:sp>
        <p:nvSpPr>
          <p:cNvPr id="3" name="TextBox 2"/>
          <p:cNvSpPr txBox="1"/>
          <p:nvPr/>
        </p:nvSpPr>
        <p:spPr>
          <a:xfrm>
            <a:off x="5957205" y="5608653"/>
            <a:ext cx="3014655" cy="1077218"/>
          </a:xfrm>
          <a:prstGeom prst="rect">
            <a:avLst/>
          </a:prstGeom>
          <a:noFill/>
        </p:spPr>
        <p:txBody>
          <a:bodyPr wrap="none" rtlCol="0">
            <a:spAutoFit/>
          </a:bodyPr>
          <a:lstStyle/>
          <a:p>
            <a:r>
              <a:rPr lang="en-US" sz="1600" i="1" dirty="0" smtClean="0"/>
              <a:t>Figure: An extract of the Table of </a:t>
            </a:r>
            <a:br>
              <a:rPr lang="en-US" sz="1600" i="1" dirty="0" smtClean="0"/>
            </a:br>
            <a:r>
              <a:rPr lang="en-US" sz="1600" i="1" dirty="0" smtClean="0"/>
              <a:t>Contents of the Normative Types</a:t>
            </a:r>
            <a:br>
              <a:rPr lang="en-US" sz="1600" i="1" dirty="0" smtClean="0"/>
            </a:br>
            <a:r>
              <a:rPr lang="en-US" sz="1600" i="1" dirty="0" smtClean="0"/>
              <a:t>Specification document, together</a:t>
            </a:r>
            <a:br>
              <a:rPr lang="en-US" sz="1600" i="1" dirty="0" smtClean="0"/>
            </a:br>
            <a:r>
              <a:rPr lang="en-US" sz="1600" i="1" dirty="0" smtClean="0"/>
              <a:t>with examples of 4 selected types</a:t>
            </a:r>
          </a:p>
        </p:txBody>
      </p:sp>
    </p:spTree>
    <p:extLst>
      <p:ext uri="{BB962C8B-B14F-4D97-AF65-F5344CB8AC3E}">
        <p14:creationId xmlns:p14="http://schemas.microsoft.com/office/powerpoint/2010/main" val="41882281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half" idx="1"/>
          </p:nvPr>
        </p:nvPicPr>
        <p:blipFill rotWithShape="1">
          <a:blip r:embed="rId3">
            <a:extLst>
              <a:ext uri="{BEBA8EAE-BF5A-486C-A8C5-ECC9F3942E4B}">
                <a14:imgProps xmlns:a14="http://schemas.microsoft.com/office/drawing/2010/main">
                  <a14:imgLayer r:embed="rId4">
                    <a14:imgEffect>
                      <a14:sharpenSoften amount="100000"/>
                    </a14:imgEffect>
                    <a14:imgEffect>
                      <a14:brightnessContrast bright="50000" contrast="85000"/>
                    </a14:imgEffect>
                  </a14:imgLayer>
                </a14:imgProps>
              </a:ext>
            </a:extLst>
          </a:blip>
          <a:srcRect t="3534" b="4039"/>
          <a:stretch/>
        </p:blipFill>
        <p:spPr>
          <a:xfrm>
            <a:off x="429186" y="1149813"/>
            <a:ext cx="4038600" cy="5638727"/>
          </a:xfrm>
        </p:spPr>
      </p:pic>
      <p:sp>
        <p:nvSpPr>
          <p:cNvPr id="2" name="Title 1"/>
          <p:cNvSpPr>
            <a:spLocks noGrp="1"/>
          </p:cNvSpPr>
          <p:nvPr>
            <p:ph type="title"/>
          </p:nvPr>
        </p:nvSpPr>
        <p:spPr>
          <a:xfrm>
            <a:off x="155825" y="524500"/>
            <a:ext cx="8780733" cy="543036"/>
          </a:xfrm>
        </p:spPr>
        <p:txBody>
          <a:bodyPr>
            <a:noAutofit/>
          </a:bodyPr>
          <a:lstStyle/>
          <a:p>
            <a:pPr>
              <a:lnSpc>
                <a:spcPct val="70000"/>
              </a:lnSpc>
            </a:pPr>
            <a:r>
              <a:rPr lang="en-US" sz="2800" dirty="0" smtClean="0"/>
              <a:t>What does an EPICS V4 PV for structured data look like? </a:t>
            </a:r>
            <a:endParaRPr lang="en-US" sz="2800" dirty="0"/>
          </a:p>
        </p:txBody>
      </p:sp>
      <p:sp>
        <p:nvSpPr>
          <p:cNvPr id="5" name="Text Placeholder 4"/>
          <p:cNvSpPr>
            <a:spLocks noGrp="1"/>
          </p:cNvSpPr>
          <p:nvPr>
            <p:ph type="body" sz="quarter" idx="13"/>
          </p:nvPr>
        </p:nvSpPr>
        <p:spPr/>
        <p:txBody>
          <a:bodyPr>
            <a:normAutofit/>
          </a:bodyPr>
          <a:lstStyle/>
          <a:p>
            <a:r>
              <a:rPr lang="en-US" dirty="0"/>
              <a:t>Version 4 Additions to EPICS</a:t>
            </a:r>
          </a:p>
          <a:p>
            <a:endParaRPr lang="en-US" dirty="0"/>
          </a:p>
          <a:p>
            <a:endParaRPr lang="en-US" dirty="0"/>
          </a:p>
        </p:txBody>
      </p:sp>
      <p:sp>
        <p:nvSpPr>
          <p:cNvPr id="7" name="TextBox 6"/>
          <p:cNvSpPr txBox="1"/>
          <p:nvPr/>
        </p:nvSpPr>
        <p:spPr>
          <a:xfrm>
            <a:off x="4674763" y="1028406"/>
            <a:ext cx="2320880" cy="369332"/>
          </a:xfrm>
          <a:prstGeom prst="rect">
            <a:avLst/>
          </a:prstGeom>
          <a:noFill/>
        </p:spPr>
        <p:txBody>
          <a:bodyPr wrap="none" rtlCol="0">
            <a:spAutoFit/>
          </a:bodyPr>
          <a:lstStyle/>
          <a:p>
            <a:r>
              <a:rPr lang="en-US" dirty="0" smtClean="0"/>
              <a:t>The </a:t>
            </a:r>
            <a:r>
              <a:rPr lang="en-US" dirty="0" err="1" smtClean="0"/>
              <a:t>pvAccess</a:t>
            </a:r>
            <a:r>
              <a:rPr lang="en-US" dirty="0" smtClean="0"/>
              <a:t> PV name</a:t>
            </a:r>
            <a:endParaRPr lang="en-US" dirty="0"/>
          </a:p>
        </p:txBody>
      </p:sp>
      <p:sp>
        <p:nvSpPr>
          <p:cNvPr id="8" name="TextBox 7"/>
          <p:cNvSpPr txBox="1"/>
          <p:nvPr/>
        </p:nvSpPr>
        <p:spPr>
          <a:xfrm>
            <a:off x="4690334" y="1316672"/>
            <a:ext cx="4246224" cy="369332"/>
          </a:xfrm>
          <a:prstGeom prst="rect">
            <a:avLst/>
          </a:prstGeom>
          <a:noFill/>
        </p:spPr>
        <p:txBody>
          <a:bodyPr wrap="square" rtlCol="0">
            <a:spAutoFit/>
          </a:bodyPr>
          <a:lstStyle/>
          <a:p>
            <a:r>
              <a:rPr lang="en-US" dirty="0" smtClean="0"/>
              <a:t>EPICS V4 data </a:t>
            </a:r>
            <a:r>
              <a:rPr lang="en-US" dirty="0" smtClean="0">
                <a:solidFill>
                  <a:srgbClr val="FF0000"/>
                </a:solidFill>
              </a:rPr>
              <a:t>type identifier </a:t>
            </a:r>
            <a:r>
              <a:rPr lang="en-US" dirty="0" smtClean="0"/>
              <a:t>“</a:t>
            </a:r>
            <a:r>
              <a:rPr lang="en-US" dirty="0" err="1" smtClean="0"/>
              <a:t>NTNDArray</a:t>
            </a:r>
            <a:r>
              <a:rPr lang="en-US" dirty="0" smtClean="0"/>
              <a:t>”</a:t>
            </a:r>
          </a:p>
        </p:txBody>
      </p:sp>
      <p:sp>
        <p:nvSpPr>
          <p:cNvPr id="9" name="TextBox 8"/>
          <p:cNvSpPr txBox="1"/>
          <p:nvPr/>
        </p:nvSpPr>
        <p:spPr>
          <a:xfrm>
            <a:off x="4721501" y="2216629"/>
            <a:ext cx="2037074" cy="369332"/>
          </a:xfrm>
          <a:prstGeom prst="rect">
            <a:avLst/>
          </a:prstGeom>
          <a:noFill/>
        </p:spPr>
        <p:txBody>
          <a:bodyPr wrap="none" rtlCol="0">
            <a:spAutoFit/>
          </a:bodyPr>
          <a:lstStyle/>
          <a:p>
            <a:r>
              <a:rPr lang="en-US" dirty="0" smtClean="0"/>
              <a:t>The image </a:t>
            </a:r>
            <a:r>
              <a:rPr lang="en-US" dirty="0" smtClean="0">
                <a:solidFill>
                  <a:srgbClr val="FF0000"/>
                </a:solidFill>
              </a:rPr>
              <a:t>raw data</a:t>
            </a:r>
            <a:endParaRPr lang="en-US" dirty="0">
              <a:solidFill>
                <a:srgbClr val="FF0000"/>
              </a:solidFill>
            </a:endParaRPr>
          </a:p>
        </p:txBody>
      </p:sp>
      <p:sp>
        <p:nvSpPr>
          <p:cNvPr id="10" name="TextBox 9"/>
          <p:cNvSpPr txBox="1"/>
          <p:nvPr/>
        </p:nvSpPr>
        <p:spPr>
          <a:xfrm>
            <a:off x="4773559" y="4061855"/>
            <a:ext cx="3542331" cy="923330"/>
          </a:xfrm>
          <a:prstGeom prst="rect">
            <a:avLst/>
          </a:prstGeom>
          <a:noFill/>
        </p:spPr>
        <p:txBody>
          <a:bodyPr wrap="none" rtlCol="0">
            <a:spAutoFit/>
          </a:bodyPr>
          <a:lstStyle/>
          <a:p>
            <a:r>
              <a:rPr lang="en-US" dirty="0" smtClean="0"/>
              <a:t>The image </a:t>
            </a:r>
            <a:r>
              <a:rPr lang="en-US" dirty="0" smtClean="0">
                <a:solidFill>
                  <a:srgbClr val="FF0000"/>
                </a:solidFill>
              </a:rPr>
              <a:t>meta data</a:t>
            </a:r>
            <a:r>
              <a:rPr lang="en-US" dirty="0" smtClean="0"/>
              <a:t>; giving how to </a:t>
            </a:r>
            <a:br>
              <a:rPr lang="en-US" dirty="0" smtClean="0"/>
            </a:br>
            <a:r>
              <a:rPr lang="en-US" dirty="0" smtClean="0"/>
              <a:t>interpret the data in the </a:t>
            </a:r>
            <a:r>
              <a:rPr lang="en-US" i="1" dirty="0" smtClean="0"/>
              <a:t>value</a:t>
            </a:r>
            <a:r>
              <a:rPr lang="en-US" dirty="0" smtClean="0"/>
              <a:t> field, </a:t>
            </a:r>
            <a:br>
              <a:rPr lang="en-US" dirty="0" smtClean="0"/>
            </a:br>
            <a:r>
              <a:rPr lang="en-US" dirty="0" smtClean="0"/>
              <a:t>and other information.</a:t>
            </a:r>
            <a:endParaRPr lang="en-US" dirty="0"/>
          </a:p>
        </p:txBody>
      </p:sp>
      <p:sp>
        <p:nvSpPr>
          <p:cNvPr id="11" name="TextBox 10"/>
          <p:cNvSpPr txBox="1"/>
          <p:nvPr/>
        </p:nvSpPr>
        <p:spPr>
          <a:xfrm rot="21442398">
            <a:off x="1628261" y="2028321"/>
            <a:ext cx="1519091" cy="276999"/>
          </a:xfrm>
          <a:prstGeom prst="rect">
            <a:avLst/>
          </a:prstGeom>
          <a:noFill/>
        </p:spPr>
        <p:txBody>
          <a:bodyPr wrap="none" rtlCol="0">
            <a:spAutoFit/>
          </a:bodyPr>
          <a:lstStyle/>
          <a:p>
            <a:r>
              <a:rPr lang="en-US" sz="1200" dirty="0" smtClean="0"/>
              <a:t>A lot of  data snipped </a:t>
            </a:r>
            <a:endParaRPr lang="en-US" sz="1200" dirty="0"/>
          </a:p>
        </p:txBody>
      </p:sp>
      <p:sp>
        <p:nvSpPr>
          <p:cNvPr id="12" name="Left Arrow 11"/>
          <p:cNvSpPr/>
          <p:nvPr/>
        </p:nvSpPr>
        <p:spPr>
          <a:xfrm>
            <a:off x="3823955" y="1204555"/>
            <a:ext cx="880425" cy="124655"/>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Left Arrow 13" title="asdasd"/>
          <p:cNvSpPr/>
          <p:nvPr/>
        </p:nvSpPr>
        <p:spPr>
          <a:xfrm flipV="1">
            <a:off x="1650725" y="1420028"/>
            <a:ext cx="3060286" cy="11943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ight Brace 14"/>
          <p:cNvSpPr/>
          <p:nvPr/>
        </p:nvSpPr>
        <p:spPr>
          <a:xfrm>
            <a:off x="4409845" y="1628410"/>
            <a:ext cx="280489" cy="1176437"/>
          </a:xfrm>
          <a:prstGeom prst="rightBrace">
            <a:avLst>
              <a:gd name="adj1" fmla="val 8333"/>
              <a:gd name="adj2" fmla="val 65232"/>
            </a:avLst>
          </a:pr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Right Brace 15"/>
          <p:cNvSpPr/>
          <p:nvPr/>
        </p:nvSpPr>
        <p:spPr>
          <a:xfrm>
            <a:off x="4409845" y="2918193"/>
            <a:ext cx="280489" cy="3758874"/>
          </a:xfrm>
          <a:prstGeom prst="rightBrace">
            <a:avLst>
              <a:gd name="adj1" fmla="val 8333"/>
              <a:gd name="adj2" fmla="val 43839"/>
            </a:avLst>
          </a:prstGeom>
          <a:ln w="5715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a:off x="4833050" y="4989109"/>
            <a:ext cx="4206235" cy="1754327"/>
          </a:xfrm>
          <a:prstGeom prst="rect">
            <a:avLst/>
          </a:prstGeom>
          <a:noFill/>
          <a:ln>
            <a:solidFill>
              <a:schemeClr val="tx1"/>
            </a:solidFill>
          </a:ln>
        </p:spPr>
        <p:txBody>
          <a:bodyPr wrap="square" rtlCol="0">
            <a:spAutoFit/>
          </a:bodyPr>
          <a:lstStyle/>
          <a:p>
            <a:r>
              <a:rPr lang="en-US" i="1" dirty="0" smtClean="0"/>
              <a:t>Figure: A screenshot of the output of</a:t>
            </a:r>
            <a:br>
              <a:rPr lang="en-US" i="1" dirty="0" smtClean="0"/>
            </a:br>
            <a:r>
              <a:rPr lang="en-US" i="1" dirty="0" smtClean="0"/>
              <a:t>the EPICS V4 “</a:t>
            </a:r>
            <a:r>
              <a:rPr lang="en-US" dirty="0" err="1" smtClean="0"/>
              <a:t>pvget</a:t>
            </a:r>
            <a:r>
              <a:rPr lang="en-US" i="1" dirty="0" smtClean="0"/>
              <a:t>” command,</a:t>
            </a:r>
            <a:br>
              <a:rPr lang="en-US" i="1" dirty="0" smtClean="0"/>
            </a:br>
            <a:r>
              <a:rPr lang="en-US" i="1" dirty="0" smtClean="0"/>
              <a:t>showing data of a PV which encapsulates</a:t>
            </a:r>
            <a:br>
              <a:rPr lang="en-US" i="1" dirty="0" smtClean="0"/>
            </a:br>
            <a:r>
              <a:rPr lang="en-US" i="1" dirty="0" smtClean="0"/>
              <a:t>all the data of an </a:t>
            </a:r>
            <a:r>
              <a:rPr lang="en-US" i="1" dirty="0" err="1" smtClean="0"/>
              <a:t>areaDetector</a:t>
            </a:r>
            <a:r>
              <a:rPr lang="en-US" i="1" dirty="0" smtClean="0"/>
              <a:t> </a:t>
            </a:r>
            <a:r>
              <a:rPr lang="en-US" i="1" dirty="0" err="1" smtClean="0"/>
              <a:t>NDArray</a:t>
            </a:r>
            <a:r>
              <a:rPr lang="en-US" i="1" dirty="0" smtClean="0"/>
              <a:t> </a:t>
            </a:r>
            <a:r>
              <a:rPr lang="en-US" i="1" dirty="0" smtClean="0"/>
              <a:t>in</a:t>
            </a:r>
            <a:br>
              <a:rPr lang="en-US" i="1" dirty="0" smtClean="0"/>
            </a:br>
            <a:r>
              <a:rPr lang="en-US" i="1" dirty="0" smtClean="0"/>
              <a:t>in Normative </a:t>
            </a:r>
            <a:r>
              <a:rPr lang="en-US" i="1" dirty="0" smtClean="0"/>
              <a:t>Type </a:t>
            </a:r>
            <a:r>
              <a:rPr lang="en-US" dirty="0" err="1" smtClean="0"/>
              <a:t>NTNDArray</a:t>
            </a:r>
            <a:r>
              <a:rPr lang="en-US" i="1" dirty="0" smtClean="0"/>
              <a:t>. </a:t>
            </a:r>
            <a:r>
              <a:rPr lang="en-US" i="1" dirty="0" smtClean="0"/>
              <a:t>Example from </a:t>
            </a:r>
            <a:r>
              <a:rPr lang="en-US" i="1" dirty="0"/>
              <a:t>B. Martin’s AD work at </a:t>
            </a:r>
            <a:r>
              <a:rPr lang="en-US" i="1" dirty="0" smtClean="0"/>
              <a:t>BNL.</a:t>
            </a:r>
            <a:endParaRPr lang="en-US" i="1" dirty="0"/>
          </a:p>
        </p:txBody>
      </p:sp>
    </p:spTree>
    <p:extLst>
      <p:ext uri="{BB962C8B-B14F-4D97-AF65-F5344CB8AC3E}">
        <p14:creationId xmlns:p14="http://schemas.microsoft.com/office/powerpoint/2010/main" val="151093914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7337"/>
            <a:ext cx="8229600" cy="543036"/>
          </a:xfrm>
        </p:spPr>
        <p:txBody>
          <a:bodyPr>
            <a:normAutofit fontScale="90000"/>
          </a:bodyPr>
          <a:lstStyle/>
          <a:p>
            <a:r>
              <a:rPr lang="en-US" dirty="0" smtClean="0"/>
              <a:t>EPICS Version 3 basic block diagram	</a:t>
            </a:r>
            <a:endParaRPr lang="en-US" dirty="0"/>
          </a:p>
        </p:txBody>
      </p:sp>
      <p:sp>
        <p:nvSpPr>
          <p:cNvPr id="3" name="Text Placeholder 2"/>
          <p:cNvSpPr>
            <a:spLocks noGrp="1"/>
          </p:cNvSpPr>
          <p:nvPr>
            <p:ph type="body" sz="quarter" idx="13"/>
          </p:nvPr>
        </p:nvSpPr>
        <p:spPr>
          <a:xfrm>
            <a:off x="2076450" y="139700"/>
            <a:ext cx="5087938" cy="395288"/>
          </a:xfrm>
        </p:spPr>
        <p:txBody>
          <a:bodyPr>
            <a:normAutofit/>
          </a:bodyPr>
          <a:lstStyle/>
          <a:p>
            <a:r>
              <a:rPr lang="en-US" sz="1800" dirty="0"/>
              <a:t>Version 4 Additions to EPICS</a:t>
            </a:r>
          </a:p>
          <a:p>
            <a:endParaRPr lang="en-US" sz="1800" dirty="0"/>
          </a:p>
        </p:txBody>
      </p:sp>
      <p:sp>
        <p:nvSpPr>
          <p:cNvPr id="7" name="Rectangle 6"/>
          <p:cNvSpPr/>
          <p:nvPr/>
        </p:nvSpPr>
        <p:spPr>
          <a:xfrm>
            <a:off x="654724" y="2200269"/>
            <a:ext cx="2568447" cy="8564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Channel Access Client</a:t>
            </a:r>
            <a:endParaRPr lang="en-US" dirty="0"/>
          </a:p>
        </p:txBody>
      </p:sp>
      <p:sp>
        <p:nvSpPr>
          <p:cNvPr id="15" name="Rectangle 14"/>
          <p:cNvSpPr/>
          <p:nvPr/>
        </p:nvSpPr>
        <p:spPr>
          <a:xfrm>
            <a:off x="654725" y="5227487"/>
            <a:ext cx="2568447" cy="2854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CA Server (</a:t>
            </a:r>
            <a:r>
              <a:rPr lang="en-US" dirty="0" err="1" smtClean="0"/>
              <a:t>rSrv</a:t>
            </a:r>
            <a:r>
              <a:rPr lang="en-US" dirty="0" smtClean="0"/>
              <a:t>)</a:t>
            </a:r>
            <a:endParaRPr lang="en-US" dirty="0"/>
          </a:p>
        </p:txBody>
      </p:sp>
      <p:sp>
        <p:nvSpPr>
          <p:cNvPr id="17" name="Rectangle 16"/>
          <p:cNvSpPr/>
          <p:nvPr/>
        </p:nvSpPr>
        <p:spPr>
          <a:xfrm>
            <a:off x="654725" y="5591738"/>
            <a:ext cx="2568447" cy="5119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IOC database</a:t>
            </a:r>
            <a:endParaRPr lang="en-US" dirty="0"/>
          </a:p>
        </p:txBody>
      </p:sp>
      <p:cxnSp>
        <p:nvCxnSpPr>
          <p:cNvPr id="11" name="Straight Arrow Connector 10"/>
          <p:cNvCxnSpPr>
            <a:stCxn id="7" idx="2"/>
            <a:endCxn id="15" idx="0"/>
          </p:cNvCxnSpPr>
          <p:nvPr/>
        </p:nvCxnSpPr>
        <p:spPr>
          <a:xfrm>
            <a:off x="1938948" y="3056750"/>
            <a:ext cx="1" cy="2170737"/>
          </a:xfrm>
          <a:prstGeom prst="straightConnector1">
            <a:avLst/>
          </a:prstGeom>
          <a:ln w="38100" cmpd="sng">
            <a:headEnd type="arrow"/>
            <a:tailEnd type="arrow"/>
          </a:ln>
        </p:spPr>
        <p:style>
          <a:lnRef idx="2">
            <a:schemeClr val="accent3"/>
          </a:lnRef>
          <a:fillRef idx="0">
            <a:schemeClr val="accent3"/>
          </a:fillRef>
          <a:effectRef idx="1">
            <a:schemeClr val="accent3"/>
          </a:effectRef>
          <a:fontRef idx="minor">
            <a:schemeClr val="tx1"/>
          </a:fontRef>
        </p:style>
      </p:cxnSp>
      <p:sp>
        <p:nvSpPr>
          <p:cNvPr id="13" name="TextBox 12"/>
          <p:cNvSpPr txBox="1"/>
          <p:nvPr/>
        </p:nvSpPr>
        <p:spPr>
          <a:xfrm>
            <a:off x="2009504" y="3870147"/>
            <a:ext cx="2922194" cy="369332"/>
          </a:xfrm>
          <a:prstGeom prst="rect">
            <a:avLst/>
          </a:prstGeom>
          <a:noFill/>
        </p:spPr>
        <p:txBody>
          <a:bodyPr wrap="none" rtlCol="0">
            <a:spAutoFit/>
          </a:bodyPr>
          <a:lstStyle/>
          <a:p>
            <a:r>
              <a:rPr lang="en-US" dirty="0" smtClean="0"/>
              <a:t>Channel Access (CA) protocol</a:t>
            </a:r>
            <a:endParaRPr lang="en-US" dirty="0"/>
          </a:p>
        </p:txBody>
      </p:sp>
      <p:sp>
        <p:nvSpPr>
          <p:cNvPr id="22" name="Rectangle 21"/>
          <p:cNvSpPr/>
          <p:nvPr/>
        </p:nvSpPr>
        <p:spPr>
          <a:xfrm>
            <a:off x="654725" y="6177301"/>
            <a:ext cx="2568447" cy="3398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Device I/O</a:t>
            </a:r>
            <a:endParaRPr lang="en-US" dirty="0"/>
          </a:p>
        </p:txBody>
      </p:sp>
      <p:sp>
        <p:nvSpPr>
          <p:cNvPr id="19" name="TextBox 18"/>
          <p:cNvSpPr txBox="1"/>
          <p:nvPr/>
        </p:nvSpPr>
        <p:spPr>
          <a:xfrm>
            <a:off x="1070924" y="1136002"/>
            <a:ext cx="6763852" cy="923330"/>
          </a:xfrm>
          <a:prstGeom prst="rect">
            <a:avLst/>
          </a:prstGeom>
          <a:noFill/>
        </p:spPr>
        <p:txBody>
          <a:bodyPr wrap="square" rtlCol="0">
            <a:spAutoFit/>
          </a:bodyPr>
          <a:lstStyle/>
          <a:p>
            <a:pPr algn="ctr"/>
            <a:r>
              <a:rPr lang="en-US" dirty="0" smtClean="0"/>
              <a:t>EPICS in the nominal usage: An EPICS client communicates over Channel Access (CA) protocol to an </a:t>
            </a:r>
            <a:r>
              <a:rPr lang="en-US" dirty="0" err="1" smtClean="0"/>
              <a:t>Input/Output</a:t>
            </a:r>
            <a:r>
              <a:rPr lang="en-US" dirty="0" smtClean="0"/>
              <a:t> Controller (IOC) Channel Access server (module </a:t>
            </a:r>
            <a:r>
              <a:rPr lang="en-US" dirty="0" err="1" smtClean="0"/>
              <a:t>rSrv</a:t>
            </a:r>
            <a:r>
              <a:rPr lang="en-US" dirty="0" smtClean="0"/>
              <a:t> in an IOC)</a:t>
            </a:r>
          </a:p>
        </p:txBody>
      </p:sp>
      <p:sp>
        <p:nvSpPr>
          <p:cNvPr id="4" name="TextBox 3"/>
          <p:cNvSpPr txBox="1"/>
          <p:nvPr/>
        </p:nvSpPr>
        <p:spPr>
          <a:xfrm>
            <a:off x="2076450" y="4839930"/>
            <a:ext cx="3074129" cy="369332"/>
          </a:xfrm>
          <a:prstGeom prst="rect">
            <a:avLst/>
          </a:prstGeom>
          <a:noFill/>
        </p:spPr>
        <p:txBody>
          <a:bodyPr wrap="none" rtlCol="0">
            <a:spAutoFit/>
          </a:bodyPr>
          <a:lstStyle/>
          <a:p>
            <a:r>
              <a:rPr lang="en-US" dirty="0" smtClean="0"/>
              <a:t>Input / Output Controller (IOC)</a:t>
            </a:r>
            <a:endParaRPr lang="en-US" dirty="0"/>
          </a:p>
        </p:txBody>
      </p:sp>
    </p:spTree>
    <p:extLst>
      <p:ext uri="{BB962C8B-B14F-4D97-AF65-F5344CB8AC3E}">
        <p14:creationId xmlns:p14="http://schemas.microsoft.com/office/powerpoint/2010/main" val="5218540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EPICS Version 4 is an extension of V3	</a:t>
            </a:r>
            <a:endParaRPr lang="en-US" dirty="0"/>
          </a:p>
        </p:txBody>
      </p:sp>
      <p:sp>
        <p:nvSpPr>
          <p:cNvPr id="12" name="Text Placeholder 11"/>
          <p:cNvSpPr>
            <a:spLocks noGrp="1"/>
          </p:cNvSpPr>
          <p:nvPr>
            <p:ph type="body" sz="quarter" idx="13"/>
          </p:nvPr>
        </p:nvSpPr>
        <p:spPr/>
        <p:txBody>
          <a:bodyPr>
            <a:normAutofit/>
          </a:bodyPr>
          <a:lstStyle/>
          <a:p>
            <a:r>
              <a:rPr lang="en-US" sz="1800" dirty="0"/>
              <a:t>Version 4 Additions to EPICS</a:t>
            </a:r>
          </a:p>
          <a:p>
            <a:endParaRPr lang="en-US" sz="1800" dirty="0"/>
          </a:p>
          <a:p>
            <a:endParaRPr lang="en-US" sz="1800" dirty="0"/>
          </a:p>
          <a:p>
            <a:endParaRPr lang="en-US" sz="1800" dirty="0"/>
          </a:p>
        </p:txBody>
      </p:sp>
      <p:sp>
        <p:nvSpPr>
          <p:cNvPr id="13" name="TextBox 12"/>
          <p:cNvSpPr txBox="1"/>
          <p:nvPr/>
        </p:nvSpPr>
        <p:spPr>
          <a:xfrm>
            <a:off x="886004" y="3837238"/>
            <a:ext cx="441309" cy="369332"/>
          </a:xfrm>
          <a:prstGeom prst="rect">
            <a:avLst/>
          </a:prstGeom>
          <a:noFill/>
        </p:spPr>
        <p:txBody>
          <a:bodyPr wrap="none" rtlCol="0">
            <a:spAutoFit/>
          </a:bodyPr>
          <a:lstStyle/>
          <a:p>
            <a:r>
              <a:rPr lang="en-US" dirty="0" smtClean="0"/>
              <a:t>CA</a:t>
            </a:r>
            <a:endParaRPr lang="en-US" dirty="0"/>
          </a:p>
        </p:txBody>
      </p:sp>
      <p:sp>
        <p:nvSpPr>
          <p:cNvPr id="18" name="Rectangle 17"/>
          <p:cNvSpPr/>
          <p:nvPr/>
        </p:nvSpPr>
        <p:spPr>
          <a:xfrm>
            <a:off x="4723270" y="2215020"/>
            <a:ext cx="2343226" cy="85648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pvAccess</a:t>
            </a:r>
            <a:r>
              <a:rPr lang="en-US" dirty="0" smtClean="0"/>
              <a:t> Client</a:t>
            </a:r>
            <a:endParaRPr lang="en-US" dirty="0"/>
          </a:p>
        </p:txBody>
      </p:sp>
      <p:cxnSp>
        <p:nvCxnSpPr>
          <p:cNvPr id="14" name="Elbow Connector 13"/>
          <p:cNvCxnSpPr>
            <a:stCxn id="18" idx="2"/>
          </p:cNvCxnSpPr>
          <p:nvPr/>
        </p:nvCxnSpPr>
        <p:spPr>
          <a:xfrm rot="5400000">
            <a:off x="3401837" y="2734441"/>
            <a:ext cx="2155986" cy="2830106"/>
          </a:xfrm>
          <a:prstGeom prst="bentConnector3">
            <a:avLst>
              <a:gd name="adj1" fmla="val 50000"/>
            </a:avLst>
          </a:prstGeom>
          <a:ln w="38100" cmpd="sng">
            <a:solidFill>
              <a:srgbClr val="4F81BD"/>
            </a:solid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863673" y="3743326"/>
            <a:ext cx="1034395" cy="369332"/>
          </a:xfrm>
          <a:prstGeom prst="rect">
            <a:avLst/>
          </a:prstGeom>
          <a:noFill/>
        </p:spPr>
        <p:txBody>
          <a:bodyPr wrap="none" rtlCol="0">
            <a:spAutoFit/>
          </a:bodyPr>
          <a:lstStyle/>
          <a:p>
            <a:r>
              <a:rPr lang="en-US" dirty="0" err="1" smtClean="0"/>
              <a:t>pvAccess</a:t>
            </a:r>
            <a:endParaRPr lang="en-US" dirty="0"/>
          </a:p>
        </p:txBody>
      </p:sp>
      <p:sp>
        <p:nvSpPr>
          <p:cNvPr id="25" name="TextBox 24"/>
          <p:cNvSpPr txBox="1"/>
          <p:nvPr/>
        </p:nvSpPr>
        <p:spPr>
          <a:xfrm>
            <a:off x="255984" y="1294101"/>
            <a:ext cx="8888016" cy="523220"/>
          </a:xfrm>
          <a:prstGeom prst="rect">
            <a:avLst/>
          </a:prstGeom>
          <a:noFill/>
        </p:spPr>
        <p:txBody>
          <a:bodyPr wrap="square" rtlCol="0">
            <a:spAutoFit/>
          </a:bodyPr>
          <a:lstStyle/>
          <a:p>
            <a:pPr algn="ctr"/>
            <a:r>
              <a:rPr lang="en-US" sz="2800" dirty="0"/>
              <a:t>V</a:t>
            </a:r>
            <a:r>
              <a:rPr lang="en-US" sz="2800" dirty="0" smtClean="0">
                <a:solidFill>
                  <a:srgbClr val="FF0000"/>
                </a:solidFill>
              </a:rPr>
              <a:t>4</a:t>
            </a:r>
            <a:r>
              <a:rPr lang="en-US" sz="2800" dirty="0" smtClean="0"/>
              <a:t> IOC </a:t>
            </a:r>
            <a:r>
              <a:rPr lang="en-US" sz="2800" dirty="0" smtClean="0">
                <a:solidFill>
                  <a:srgbClr val="FF0000"/>
                </a:solidFill>
              </a:rPr>
              <a:t>==</a:t>
            </a:r>
            <a:r>
              <a:rPr lang="en-US" sz="2800" dirty="0" smtClean="0"/>
              <a:t> V</a:t>
            </a:r>
            <a:r>
              <a:rPr lang="en-US" sz="2800" dirty="0" smtClean="0">
                <a:solidFill>
                  <a:srgbClr val="FF0000"/>
                </a:solidFill>
              </a:rPr>
              <a:t>3</a:t>
            </a:r>
            <a:r>
              <a:rPr lang="en-US" sz="2800" dirty="0" smtClean="0"/>
              <a:t> IOC </a:t>
            </a:r>
            <a:r>
              <a:rPr lang="en-US" sz="2800" dirty="0" smtClean="0">
                <a:solidFill>
                  <a:srgbClr val="FF0000"/>
                </a:solidFill>
              </a:rPr>
              <a:t>+ </a:t>
            </a:r>
            <a:r>
              <a:rPr lang="en-US" sz="2800" dirty="0" err="1" smtClean="0">
                <a:solidFill>
                  <a:srgbClr val="FF0000"/>
                </a:solidFill>
              </a:rPr>
              <a:t>pvAccess</a:t>
            </a:r>
            <a:r>
              <a:rPr lang="en-US" sz="2800" dirty="0" smtClean="0">
                <a:solidFill>
                  <a:srgbClr val="FF0000"/>
                </a:solidFill>
              </a:rPr>
              <a:t> </a:t>
            </a:r>
            <a:r>
              <a:rPr lang="en-US" sz="2800" dirty="0" smtClean="0"/>
              <a:t>Server</a:t>
            </a:r>
            <a:endParaRPr lang="en-US" sz="2800" dirty="0"/>
          </a:p>
        </p:txBody>
      </p:sp>
      <p:sp>
        <p:nvSpPr>
          <p:cNvPr id="3" name="TextBox 2"/>
          <p:cNvSpPr txBox="1"/>
          <p:nvPr/>
        </p:nvSpPr>
        <p:spPr>
          <a:xfrm>
            <a:off x="4722586" y="4581156"/>
            <a:ext cx="4163257" cy="1754327"/>
          </a:xfrm>
          <a:prstGeom prst="rect">
            <a:avLst/>
          </a:prstGeom>
          <a:noFill/>
        </p:spPr>
        <p:txBody>
          <a:bodyPr wrap="none" rtlCol="0">
            <a:spAutoFit/>
          </a:bodyPr>
          <a:lstStyle/>
          <a:p>
            <a:r>
              <a:rPr lang="en-US" dirty="0" smtClean="0"/>
              <a:t>Use Case: Network efficient acquisition </a:t>
            </a:r>
          </a:p>
          <a:p>
            <a:r>
              <a:rPr lang="en-US" dirty="0" smtClean="0"/>
              <a:t>of archived meta data</a:t>
            </a:r>
          </a:p>
          <a:p>
            <a:endParaRPr lang="en-US" dirty="0"/>
          </a:p>
          <a:p>
            <a:r>
              <a:rPr lang="en-US" dirty="0" smtClean="0"/>
              <a:t>Presently, only 1 PV per </a:t>
            </a:r>
            <a:r>
              <a:rPr lang="en-US" dirty="0" err="1" smtClean="0"/>
              <a:t>pvAccess</a:t>
            </a:r>
            <a:r>
              <a:rPr lang="en-US" dirty="0" smtClean="0"/>
              <a:t> channel.</a:t>
            </a:r>
          </a:p>
          <a:p>
            <a:r>
              <a:rPr lang="en-US" dirty="0" smtClean="0"/>
              <a:t>But plan is to get/monitor a group of PVs </a:t>
            </a:r>
          </a:p>
          <a:p>
            <a:r>
              <a:rPr lang="en-US" dirty="0" smtClean="0"/>
              <a:t>through one </a:t>
            </a:r>
            <a:r>
              <a:rPr lang="en-US" dirty="0" err="1" smtClean="0"/>
              <a:t>pvAccess</a:t>
            </a:r>
            <a:r>
              <a:rPr lang="en-US" dirty="0" smtClean="0"/>
              <a:t> channel. </a:t>
            </a:r>
            <a:endParaRPr lang="en-US" dirty="0"/>
          </a:p>
        </p:txBody>
      </p:sp>
      <p:sp>
        <p:nvSpPr>
          <p:cNvPr id="19" name="Rectangle 18"/>
          <p:cNvSpPr/>
          <p:nvPr/>
        </p:nvSpPr>
        <p:spPr>
          <a:xfrm>
            <a:off x="654724" y="2200269"/>
            <a:ext cx="2568447" cy="8564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Channel Access Client</a:t>
            </a:r>
            <a:endParaRPr lang="en-US" dirty="0"/>
          </a:p>
        </p:txBody>
      </p:sp>
      <p:sp>
        <p:nvSpPr>
          <p:cNvPr id="21" name="Rectangle 20"/>
          <p:cNvSpPr/>
          <p:nvPr/>
        </p:nvSpPr>
        <p:spPr>
          <a:xfrm>
            <a:off x="654725" y="5591738"/>
            <a:ext cx="3340451" cy="5119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IOC database</a:t>
            </a:r>
            <a:endParaRPr lang="en-US" dirty="0"/>
          </a:p>
        </p:txBody>
      </p:sp>
      <p:cxnSp>
        <p:nvCxnSpPr>
          <p:cNvPr id="23" name="Straight Arrow Connector 22"/>
          <p:cNvCxnSpPr/>
          <p:nvPr/>
        </p:nvCxnSpPr>
        <p:spPr>
          <a:xfrm>
            <a:off x="1351308" y="3071501"/>
            <a:ext cx="0" cy="2155986"/>
          </a:xfrm>
          <a:prstGeom prst="straightConnector1">
            <a:avLst/>
          </a:prstGeom>
          <a:ln w="38100" cmpd="sng">
            <a:headEnd type="arrow"/>
            <a:tailEnd type="arrow"/>
          </a:ln>
        </p:spPr>
        <p:style>
          <a:lnRef idx="2">
            <a:schemeClr val="accent3"/>
          </a:lnRef>
          <a:fillRef idx="0">
            <a:schemeClr val="accent3"/>
          </a:fillRef>
          <a:effectRef idx="1">
            <a:schemeClr val="accent3"/>
          </a:effectRef>
          <a:fontRef idx="minor">
            <a:schemeClr val="tx1"/>
          </a:fontRef>
        </p:style>
      </p:cxnSp>
      <p:sp>
        <p:nvSpPr>
          <p:cNvPr id="26" name="Rectangle 25"/>
          <p:cNvSpPr/>
          <p:nvPr/>
        </p:nvSpPr>
        <p:spPr>
          <a:xfrm>
            <a:off x="654725" y="6177301"/>
            <a:ext cx="3340451" cy="3398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Device I/O</a:t>
            </a:r>
            <a:endParaRPr lang="en-US" dirty="0"/>
          </a:p>
        </p:txBody>
      </p:sp>
      <p:sp>
        <p:nvSpPr>
          <p:cNvPr id="27" name="TextBox 26"/>
          <p:cNvSpPr txBox="1"/>
          <p:nvPr/>
        </p:nvSpPr>
        <p:spPr>
          <a:xfrm>
            <a:off x="689049" y="4828488"/>
            <a:ext cx="518742" cy="369332"/>
          </a:xfrm>
          <a:prstGeom prst="rect">
            <a:avLst/>
          </a:prstGeom>
          <a:noFill/>
        </p:spPr>
        <p:txBody>
          <a:bodyPr wrap="none" rtlCol="0">
            <a:spAutoFit/>
          </a:bodyPr>
          <a:lstStyle/>
          <a:p>
            <a:r>
              <a:rPr lang="en-US" dirty="0" smtClean="0"/>
              <a:t>IOC</a:t>
            </a:r>
            <a:endParaRPr lang="en-US" dirty="0"/>
          </a:p>
        </p:txBody>
      </p:sp>
      <p:sp>
        <p:nvSpPr>
          <p:cNvPr id="17" name="Rectangle 16"/>
          <p:cNvSpPr/>
          <p:nvPr/>
        </p:nvSpPr>
        <p:spPr>
          <a:xfrm>
            <a:off x="2134377" y="5227487"/>
            <a:ext cx="1860799" cy="28549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pvaSrv</a:t>
            </a:r>
            <a:endParaRPr lang="en-US" dirty="0"/>
          </a:p>
        </p:txBody>
      </p:sp>
      <p:sp>
        <p:nvSpPr>
          <p:cNvPr id="22" name="Rectangle 21"/>
          <p:cNvSpPr/>
          <p:nvPr/>
        </p:nvSpPr>
        <p:spPr>
          <a:xfrm>
            <a:off x="654726" y="5227487"/>
            <a:ext cx="1393164" cy="2854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err="1" smtClean="0"/>
              <a:t>rSrv</a:t>
            </a:r>
            <a:endParaRPr lang="en-US" dirty="0"/>
          </a:p>
        </p:txBody>
      </p:sp>
    </p:spTree>
    <p:extLst>
      <p:ext uri="{BB962C8B-B14F-4D97-AF65-F5344CB8AC3E}">
        <p14:creationId xmlns:p14="http://schemas.microsoft.com/office/powerpoint/2010/main" val="21959735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Gregs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GregsTheme.thmx</Template>
  <TotalTime>12541</TotalTime>
  <Words>4880</Words>
  <Application>Microsoft Macintosh PowerPoint</Application>
  <PresentationFormat>On-screen Show (4:3)</PresentationFormat>
  <Paragraphs>602</Paragraphs>
  <Slides>36</Slides>
  <Notes>23</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GregsTheme</vt:lpstr>
      <vt:lpstr>Custom Design</vt:lpstr>
      <vt:lpstr>Advancements and Deployments of EPICS Version 4 </vt:lpstr>
      <vt:lpstr>EPICS Version 4 Working Group</vt:lpstr>
      <vt:lpstr>Talk Outline</vt:lpstr>
      <vt:lpstr>Talk Outline</vt:lpstr>
      <vt:lpstr>EPICS Version 4 in a Nutshell</vt:lpstr>
      <vt:lpstr>The EPICS V4 “Normative Types”</vt:lpstr>
      <vt:lpstr>What does an EPICS V4 PV for structured data look like? </vt:lpstr>
      <vt:lpstr>EPICS Version 3 basic block diagram </vt:lpstr>
      <vt:lpstr>EPICS Version 4 is an extension of V3 </vt:lpstr>
      <vt:lpstr>EPICS Version 4  includes CA</vt:lpstr>
      <vt:lpstr>EPICS Version 4  new database</vt:lpstr>
      <vt:lpstr>EPICS Version 4  middleware support</vt:lpstr>
      <vt:lpstr>Talk Outline</vt:lpstr>
      <vt:lpstr>SNS uses EPICS V4 for high throughput event readout, of structured PV data. </vt:lpstr>
      <vt:lpstr>SNS’s use of EPICS V4 for transport of beamline neutron event data</vt:lpstr>
      <vt:lpstr>NSLS-II areaDetector EPICS V4 support</vt:lpstr>
      <vt:lpstr>NSLS-II V4 areaDetector Performance Test</vt:lpstr>
      <vt:lpstr>PowerPoint Presentation</vt:lpstr>
      <vt:lpstr>An EPICS V4 server might mediate all experiment data</vt:lpstr>
      <vt:lpstr>EPICS V4 Normative Type (NTTable) Examples from NSLS-II metaDataStore</vt:lpstr>
      <vt:lpstr>BNL and FRIB use EPICS V4 for PV configuration management </vt:lpstr>
      <vt:lpstr>MASAR Architecture </vt:lpstr>
      <vt:lpstr>SLAC and ESS collaboration on EPICS V4 for beam dynamics modelling and infrastructure data</vt:lpstr>
      <vt:lpstr>SLAC and ESS collaboration on EPICS V4 for beam dynamics modelling and infrastructure data</vt:lpstr>
      <vt:lpstr>SLAC Wire Scanner example: uses DS and model</vt:lpstr>
      <vt:lpstr>PowerPoint Presentation</vt:lpstr>
      <vt:lpstr>Talk Outline</vt:lpstr>
      <vt:lpstr>FHI tested and planning to deploy V4 for STM data</vt:lpstr>
      <vt:lpstr>SLAC Beam Synchronous data to include Pulse &amp; timing related metadata</vt:lpstr>
      <vt:lpstr>Potential LCLS-II Benefits from EPICS v4</vt:lpstr>
      <vt:lpstr>Talk Outline</vt:lpstr>
      <vt:lpstr>User Feedback – what’s good: </vt:lpstr>
      <vt:lpstr>User Feedback – what’s bad </vt:lpstr>
      <vt:lpstr>User Feedback – what’s bad </vt:lpstr>
      <vt:lpstr>Recent Additions to EPICS Version 4</vt:lpstr>
      <vt:lpstr>References</vt:lpstr>
    </vt:vector>
  </TitlesOfParts>
  <Manager/>
  <Company>SLAC, Stanford University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Greg White</dc:creator>
  <cp:keywords/>
  <dc:description/>
  <cp:lastModifiedBy>Greg White</cp:lastModifiedBy>
  <cp:revision>345</cp:revision>
  <dcterms:created xsi:type="dcterms:W3CDTF">2015-10-02T19:04:55Z</dcterms:created>
  <dcterms:modified xsi:type="dcterms:W3CDTF">2016-05-24T19:09:13Z</dcterms:modified>
  <cp:category/>
</cp:coreProperties>
</file>