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60" r:id="rId6"/>
    <p:sldId id="264" r:id="rId7"/>
    <p:sldId id="258" r:id="rId8"/>
    <p:sldId id="257" r:id="rId9"/>
    <p:sldId id="287" r:id="rId10"/>
    <p:sldId id="292" r:id="rId11"/>
    <p:sldId id="293" r:id="rId12"/>
    <p:sldId id="284" r:id="rId13"/>
    <p:sldId id="278" r:id="rId14"/>
    <p:sldId id="280" r:id="rId15"/>
    <p:sldId id="283" r:id="rId16"/>
    <p:sldId id="301" r:id="rId17"/>
    <p:sldId id="276" r:id="rId18"/>
    <p:sldId id="267" r:id="rId19"/>
    <p:sldId id="265" r:id="rId20"/>
    <p:sldId id="269" r:id="rId21"/>
    <p:sldId id="290" r:id="rId22"/>
    <p:sldId id="294" r:id="rId23"/>
    <p:sldId id="274" r:id="rId24"/>
    <p:sldId id="281" r:id="rId25"/>
    <p:sldId id="302" r:id="rId26"/>
    <p:sldId id="295" r:id="rId27"/>
    <p:sldId id="296" r:id="rId28"/>
    <p:sldId id="297" r:id="rId29"/>
    <p:sldId id="299" r:id="rId30"/>
    <p:sldId id="298" r:id="rId31"/>
    <p:sldId id="300" r:id="rId32"/>
    <p:sldId id="291" r:id="rId33"/>
    <p:sldId id="270" r:id="rId34"/>
    <p:sldId id="288" r:id="rId35"/>
    <p:sldId id="304" r:id="rId36"/>
    <p:sldId id="30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66667" autoAdjust="0"/>
  </p:normalViewPr>
  <p:slideViewPr>
    <p:cSldViewPr snapToGrid="0">
      <p:cViewPr varScale="1">
        <p:scale>
          <a:sx n="60" d="100"/>
          <a:sy n="60" d="100"/>
        </p:scale>
        <p:origin x="-114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8F9B69-24B4-4576-8523-1C0DDE36FF3C}" type="datetimeFigureOut">
              <a:rPr lang="en-CA" smtClean="0"/>
              <a:t>25/05/2016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64E760-0CC9-44B5-9C24-266DF59B145A}" type="slidenum">
              <a:rPr lang="en-CA" smtClean="0"/>
              <a:t>‹#›</a:t>
            </a:fld>
            <a:endParaRPr lang="en-CA"/>
          </a:p>
        </p:txBody>
      </p:sp>
    </p:spTree>
    <p:extLst>
      <p:ext uri="{BB962C8B-B14F-4D97-AF65-F5344CB8AC3E}">
        <p14:creationId xmlns:p14="http://schemas.microsoft.com/office/powerpoint/2010/main" val="308039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Look at the audience</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a:t>
            </a:fld>
            <a:endParaRPr lang="en-CA"/>
          </a:p>
        </p:txBody>
      </p:sp>
    </p:spTree>
    <p:extLst>
      <p:ext uri="{BB962C8B-B14F-4D97-AF65-F5344CB8AC3E}">
        <p14:creationId xmlns:p14="http://schemas.microsoft.com/office/powerpoint/2010/main" val="408156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a:t>
            </a:r>
            <a:r>
              <a:rPr lang="en-CA" baseline="0" dirty="0" smtClean="0"/>
              <a:t> unexpected side effect of monitoring the requests, is that we see all the junk requests…</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12</a:t>
            </a:fld>
            <a:endParaRPr lang="en-CA"/>
          </a:p>
        </p:txBody>
      </p:sp>
    </p:spTree>
    <p:extLst>
      <p:ext uri="{BB962C8B-B14F-4D97-AF65-F5344CB8AC3E}">
        <p14:creationId xmlns:p14="http://schemas.microsoft.com/office/powerpoint/2010/main" val="60852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had a couple of major goals.  Sniffing out PV requests</a:t>
            </a:r>
            <a:r>
              <a:rPr lang="en-CA" baseline="0" dirty="0" smtClean="0"/>
              <a:t> turned out to be fairly straight forward.  But trying to find the PV’s by doing </a:t>
            </a:r>
            <a:r>
              <a:rPr lang="en-CA" baseline="0" dirty="0" err="1" smtClean="0"/>
              <a:t>cagets</a:t>
            </a:r>
            <a:r>
              <a:rPr lang="en-CA" baseline="0" dirty="0" smtClean="0"/>
              <a:t> was just </a:t>
            </a:r>
            <a:r>
              <a:rPr lang="en-CA" dirty="0" smtClean="0"/>
              <a:t>too slow particularly because of timing</a:t>
            </a:r>
            <a:r>
              <a:rPr lang="en-CA" baseline="0" dirty="0" smtClean="0"/>
              <a:t> out </a:t>
            </a:r>
            <a:r>
              <a:rPr lang="en-CA" dirty="0" smtClean="0"/>
              <a:t>waiting for lost PV’s.  Also </a:t>
            </a:r>
            <a:r>
              <a:rPr lang="en-CA" dirty="0" err="1" smtClean="0"/>
              <a:t>pyCaGet</a:t>
            </a:r>
            <a:r>
              <a:rPr lang="en-CA" dirty="0" smtClean="0"/>
              <a:t> sometimes </a:t>
            </a:r>
            <a:r>
              <a:rPr lang="en-CA" dirty="0" err="1" smtClean="0"/>
              <a:t>segfaults</a:t>
            </a:r>
            <a:r>
              <a:rPr lang="en-CA" dirty="0" smtClean="0"/>
              <a:t>.  Of</a:t>
            </a:r>
            <a:r>
              <a:rPr lang="en-CA" baseline="0" dirty="0" smtClean="0"/>
              <a:t> course </a:t>
            </a:r>
            <a:r>
              <a:rPr lang="en-CA" baseline="0" dirty="0" err="1" smtClean="0"/>
              <a:t>pyCaget</a:t>
            </a:r>
            <a:r>
              <a:rPr lang="en-CA" baseline="0" dirty="0" smtClean="0"/>
              <a:t> is just basically using the epics library; we decided to bypass that library and do our own </a:t>
            </a:r>
            <a:r>
              <a:rPr lang="en-CA" baseline="0" dirty="0" err="1" smtClean="0"/>
              <a:t>CA_PROTO_SEARCHes</a:t>
            </a:r>
            <a:r>
              <a:rPr lang="en-CA" baseline="0" dirty="0" smtClean="0"/>
              <a:t> directly.</a:t>
            </a:r>
          </a:p>
          <a:p>
            <a:endParaRPr lang="en-CA" baseline="0" dirty="0" smtClean="0"/>
          </a:p>
          <a:p>
            <a:r>
              <a:rPr lang="en-CA" baseline="0" dirty="0" smtClean="0"/>
              <a:t>Of course polling adds to the traffic, but minutely.</a:t>
            </a:r>
          </a:p>
          <a:p>
            <a:endParaRPr lang="en-CA" baseline="0" dirty="0" smtClean="0"/>
          </a:p>
          <a:p>
            <a:r>
              <a:rPr lang="en-CA" baseline="0" dirty="0" smtClean="0"/>
              <a:t>So what has that given us?</a:t>
            </a:r>
            <a:endParaRPr lang="en-CA" dirty="0" smtClean="0"/>
          </a:p>
        </p:txBody>
      </p:sp>
      <p:sp>
        <p:nvSpPr>
          <p:cNvPr id="4" name="Slide Number Placeholder 3"/>
          <p:cNvSpPr>
            <a:spLocks noGrp="1"/>
          </p:cNvSpPr>
          <p:nvPr>
            <p:ph type="sldNum" sz="quarter" idx="10"/>
          </p:nvPr>
        </p:nvSpPr>
        <p:spPr/>
        <p:txBody>
          <a:bodyPr/>
          <a:lstStyle/>
          <a:p>
            <a:fld id="{5F64E760-0CC9-44B5-9C24-266DF59B145A}" type="slidenum">
              <a:rPr lang="en-CA" smtClean="0"/>
              <a:t>14</a:t>
            </a:fld>
            <a:endParaRPr lang="en-CA"/>
          </a:p>
        </p:txBody>
      </p:sp>
    </p:spTree>
    <p:extLst>
      <p:ext uri="{BB962C8B-B14F-4D97-AF65-F5344CB8AC3E}">
        <p14:creationId xmlns:p14="http://schemas.microsoft.com/office/powerpoint/2010/main" val="206148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trike="sngStrike" dirty="0" smtClean="0"/>
              <a:t>So, I</a:t>
            </a:r>
            <a:r>
              <a:rPr lang="en-CA" strike="sngStrike" baseline="0" dirty="0" smtClean="0"/>
              <a:t> am going back in time a bit here.  Mike has been talking about the heartbeat, but since the heartbeat is in only about 5% of the apps, we are still </a:t>
            </a:r>
            <a:r>
              <a:rPr lang="en-CA" strike="noStrike" baseline="0" dirty="0" smtClean="0"/>
              <a:t> So, we are mo</a:t>
            </a:r>
            <a:r>
              <a:rPr lang="en-CA" baseline="0" dirty="0" smtClean="0"/>
              <a:t>nitoring traffic to find out what PV’s are out there, and then polling those PV’s to find out where they are and to keep track of their history.  What’s interesting about this is that what we are seeing initially are the </a:t>
            </a:r>
            <a:r>
              <a:rPr lang="en-CA" i="1" baseline="0" dirty="0" smtClean="0"/>
              <a:t>requests </a:t>
            </a:r>
            <a:r>
              <a:rPr lang="en-CA" i="0" baseline="0" dirty="0" smtClean="0"/>
              <a:t>for PV’s.</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15</a:t>
            </a:fld>
            <a:endParaRPr lang="en-CA"/>
          </a:p>
        </p:txBody>
      </p:sp>
    </p:spTree>
    <p:extLst>
      <p:ext uri="{BB962C8B-B14F-4D97-AF65-F5344CB8AC3E}">
        <p14:creationId xmlns:p14="http://schemas.microsoft.com/office/powerpoint/2010/main" val="8234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if you are going to look for PVS you have to be in a</a:t>
            </a:r>
            <a:r>
              <a:rPr lang="en-CA" baseline="0" dirty="0" smtClean="0"/>
              <a:t> position to see them. </a:t>
            </a:r>
            <a:r>
              <a:rPr lang="en-CA" dirty="0" smtClean="0"/>
              <a:t>  In our topology, there is a gateway, which we use both </a:t>
            </a:r>
            <a:r>
              <a:rPr lang="en-CA" strike="sngStrike" dirty="0" smtClean="0"/>
              <a:t>as a concentrator</a:t>
            </a:r>
            <a:r>
              <a:rPr lang="en-CA" strike="sngStrike" baseline="0" dirty="0" smtClean="0"/>
              <a:t> </a:t>
            </a:r>
            <a:r>
              <a:rPr lang="en-CA" baseline="0" dirty="0" smtClean="0"/>
              <a:t>to reduce traffic</a:t>
            </a:r>
          </a:p>
          <a:p>
            <a:r>
              <a:rPr lang="en-CA" baseline="0" dirty="0" smtClean="0"/>
              <a:t>And to allow some beamlines to  implement access security.</a:t>
            </a:r>
          </a:p>
          <a:p>
            <a:r>
              <a:rPr lang="en-CA" baseline="0" dirty="0" smtClean="0"/>
              <a:t>So for us, to see all requests the PV Monitor has to sit on the Gateway machine.</a:t>
            </a:r>
          </a:p>
          <a:p>
            <a:r>
              <a:rPr lang="en-CA" strike="sngStrike" baseline="0" dirty="0" smtClean="0"/>
              <a:t>Otherwise it could just sit on any machine, even a machine that doesn’t have EPICs installed</a:t>
            </a:r>
            <a:endParaRPr lang="en-CA" strike="sngStrike" dirty="0"/>
          </a:p>
        </p:txBody>
      </p:sp>
      <p:sp>
        <p:nvSpPr>
          <p:cNvPr id="4" name="Slide Number Placeholder 3"/>
          <p:cNvSpPr>
            <a:spLocks noGrp="1"/>
          </p:cNvSpPr>
          <p:nvPr>
            <p:ph type="sldNum" sz="quarter" idx="10"/>
          </p:nvPr>
        </p:nvSpPr>
        <p:spPr/>
        <p:txBody>
          <a:bodyPr/>
          <a:lstStyle/>
          <a:p>
            <a:fld id="{5F64E760-0CC9-44B5-9C24-266DF59B145A}" type="slidenum">
              <a:rPr lang="en-CA" smtClean="0"/>
              <a:t>16</a:t>
            </a:fld>
            <a:endParaRPr lang="en-CA"/>
          </a:p>
        </p:txBody>
      </p:sp>
    </p:spTree>
    <p:extLst>
      <p:ext uri="{BB962C8B-B14F-4D97-AF65-F5344CB8AC3E}">
        <p14:creationId xmlns:p14="http://schemas.microsoft.com/office/powerpoint/2010/main" val="2155743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PV name is part of the contents, the source of the request is from the packet</a:t>
            </a:r>
            <a:r>
              <a:rPr lang="en-CA" baseline="0" dirty="0" smtClean="0"/>
              <a:t> envelope.</a:t>
            </a:r>
          </a:p>
          <a:p>
            <a:endParaRPr lang="en-CA" baseline="0" dirty="0" smtClean="0"/>
          </a:p>
          <a:p>
            <a:r>
              <a:rPr lang="en-CA" baseline="0" dirty="0" smtClean="0"/>
              <a:t>So now we have a queue of PV names, and a thread whose job it is to keep that table full.</a:t>
            </a:r>
          </a:p>
          <a:p>
            <a:endParaRPr lang="en-CA" baseline="0" dirty="0" smtClean="0"/>
          </a:p>
          <a:p>
            <a:r>
              <a:rPr lang="en-CA" baseline="0" dirty="0" smtClean="0"/>
              <a:t>Then we have another thread that is grabbing a few of these PV names at a time from the front of the queue, creating </a:t>
            </a:r>
            <a:r>
              <a:rPr lang="en-CA" baseline="0" dirty="0" err="1" smtClean="0"/>
              <a:t>CA_PROTO_SEARCh</a:t>
            </a:r>
            <a:r>
              <a:rPr lang="en-CA" baseline="0" dirty="0" smtClean="0"/>
              <a:t> packets of its own, one for each PV, and sending them out on every </a:t>
            </a:r>
            <a:r>
              <a:rPr lang="en-CA" baseline="0" dirty="0" err="1" smtClean="0"/>
              <a:t>vlan</a:t>
            </a:r>
            <a:r>
              <a:rPr lang="en-CA" baseline="0" dirty="0" smtClean="0"/>
              <a:t>, in parallel.</a:t>
            </a:r>
          </a:p>
          <a:p>
            <a:endParaRPr lang="en-CA" baseline="0" dirty="0" smtClean="0"/>
          </a:p>
          <a:p>
            <a:r>
              <a:rPr lang="en-CA" dirty="0" smtClean="0"/>
              <a:t>Replies come back on one socket.</a:t>
            </a:r>
          </a:p>
          <a:p>
            <a:r>
              <a:rPr lang="en-CA" dirty="0" smtClean="0"/>
              <a:t>Replies may be fewer than the number of PVs, of course,</a:t>
            </a:r>
            <a:r>
              <a:rPr lang="en-CA" baseline="0" dirty="0" smtClean="0"/>
              <a:t> if the PV is not found, but they can also be </a:t>
            </a:r>
            <a:r>
              <a:rPr lang="en-CA" i="1" baseline="0" dirty="0" smtClean="0"/>
              <a:t>more </a:t>
            </a:r>
            <a:r>
              <a:rPr lang="en-CA" i="0" baseline="0" dirty="0" smtClean="0"/>
              <a:t>than the number of PVs, if for some erroneous reason the PV is multiply hosted, reliably find all the hosts.</a:t>
            </a:r>
            <a:endParaRPr lang="en-CA" dirty="0" smtClean="0"/>
          </a:p>
          <a:p>
            <a:endParaRPr lang="en-CA" dirty="0" smtClean="0"/>
          </a:p>
          <a:p>
            <a:r>
              <a:rPr lang="en-CA" dirty="0" smtClean="0"/>
              <a:t>Match</a:t>
            </a:r>
            <a:r>
              <a:rPr lang="en-CA" baseline="0" dirty="0" smtClean="0"/>
              <a:t> them up with the requests using Channel ID</a:t>
            </a:r>
          </a:p>
          <a:p>
            <a:endParaRPr lang="en-CA" baseline="0" dirty="0" smtClean="0"/>
          </a:p>
          <a:p>
            <a:r>
              <a:rPr lang="en-CA" baseline="0" dirty="0" smtClean="0"/>
              <a:t>Throw those results in another queue</a:t>
            </a:r>
          </a:p>
          <a:p>
            <a:r>
              <a:rPr lang="en-CA" baseline="0" dirty="0" smtClean="0"/>
              <a:t>Separate thread updates main database</a:t>
            </a:r>
          </a:p>
          <a:p>
            <a:endParaRPr lang="en-CA" baseline="0" dirty="0" smtClean="0"/>
          </a:p>
          <a:p>
            <a:r>
              <a:rPr lang="en-CA" baseline="0" dirty="0" smtClean="0"/>
              <a:t>One more thing that the main thread of the PV monitor does, if it comes across a new PV, it sneaks it onto the front of the name queue.</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17</a:t>
            </a:fld>
            <a:endParaRPr lang="en-CA"/>
          </a:p>
        </p:txBody>
      </p:sp>
    </p:spTree>
    <p:extLst>
      <p:ext uri="{BB962C8B-B14F-4D97-AF65-F5344CB8AC3E}">
        <p14:creationId xmlns:p14="http://schemas.microsoft.com/office/powerpoint/2010/main" val="56046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little bit of pseudo</a:t>
            </a:r>
            <a:r>
              <a:rPr lang="en-CA" baseline="0" dirty="0" smtClean="0"/>
              <a:t> code</a:t>
            </a:r>
          </a:p>
          <a:p>
            <a:endParaRPr lang="en-CA" baseline="0" dirty="0" smtClean="0"/>
          </a:p>
          <a:p>
            <a:r>
              <a:rPr lang="en-CA" baseline="0" dirty="0" smtClean="0"/>
              <a:t>Channel IDs are used to match the requests with the responses.  We create a packet per PV that we’ve grabbed from the queue, throw them each out on each </a:t>
            </a:r>
            <a:r>
              <a:rPr lang="en-CA" baseline="0" dirty="0" err="1" smtClean="0"/>
              <a:t>vlan</a:t>
            </a:r>
            <a:r>
              <a:rPr lang="en-CA" baseline="0" dirty="0" smtClean="0"/>
              <a:t>, then sleep for a second.</a:t>
            </a:r>
          </a:p>
          <a:p>
            <a:endParaRPr lang="en-CA" baseline="0" dirty="0" smtClean="0"/>
          </a:p>
          <a:p>
            <a:r>
              <a:rPr lang="en-CA" baseline="0" dirty="0" smtClean="0"/>
              <a:t>Then, checking for responses, if we find a matching channel ID, we add it to our dictionary of IP addresses and ports</a:t>
            </a:r>
          </a:p>
          <a:p>
            <a:endParaRPr lang="en-CA" baseline="0" dirty="0" smtClean="0"/>
          </a:p>
          <a:p>
            <a:r>
              <a:rPr lang="en-CA" dirty="0" smtClean="0"/>
              <a:t>So</a:t>
            </a:r>
            <a:r>
              <a:rPr lang="en-CA" baseline="0" dirty="0" smtClean="0"/>
              <a:t> the polling rate is the number of PV’s we grab from the queue divided by the number of seconds we are waiting before checking for responses.  In our case, at the moment, we are sending out 20 searches per second, so it takes about five hours to cycle through all the currently known PV’s.</a:t>
            </a:r>
          </a:p>
          <a:p>
            <a:endParaRPr lang="en-CA" baseline="0" dirty="0" smtClean="0"/>
          </a:p>
          <a:p>
            <a:r>
              <a:rPr lang="en-CA" baseline="0" dirty="0" smtClean="0"/>
              <a:t>Its as simple as this in pure python to implement this code.</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18</a:t>
            </a:fld>
            <a:endParaRPr lang="en-CA"/>
          </a:p>
        </p:txBody>
      </p:sp>
    </p:spTree>
    <p:extLst>
      <p:ext uri="{BB962C8B-B14F-4D97-AF65-F5344CB8AC3E}">
        <p14:creationId xmlns:p14="http://schemas.microsoft.com/office/powerpoint/2010/main" val="128741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20</a:t>
            </a:fld>
            <a:endParaRPr lang="en-CA"/>
          </a:p>
        </p:txBody>
      </p:sp>
    </p:spTree>
    <p:extLst>
      <p:ext uri="{BB962C8B-B14F-4D97-AF65-F5344CB8AC3E}">
        <p14:creationId xmlns:p14="http://schemas.microsoft.com/office/powerpoint/2010/main" val="290966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22</a:t>
            </a:fld>
            <a:endParaRPr lang="en-CA"/>
          </a:p>
        </p:txBody>
      </p:sp>
    </p:spTree>
    <p:extLst>
      <p:ext uri="{BB962C8B-B14F-4D97-AF65-F5344CB8AC3E}">
        <p14:creationId xmlns:p14="http://schemas.microsoft.com/office/powerpoint/2010/main" val="3800904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This</a:t>
            </a:r>
            <a:r>
              <a:rPr lang="en-CA" baseline="0" dirty="0" smtClean="0"/>
              <a:t> </a:t>
            </a:r>
            <a:r>
              <a:rPr lang="en-CA" dirty="0" smtClean="0"/>
              <a:t>is the only</a:t>
            </a:r>
            <a:r>
              <a:rPr lang="en-CA" baseline="0" dirty="0" smtClean="0"/>
              <a:t> bit of configuration that’s needed – could probably automate this.</a:t>
            </a:r>
            <a:r>
              <a:rPr lang="en-CA"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So far works on all versions of EPICS we are running, the latest being 3.12.14</a:t>
            </a:r>
          </a:p>
          <a:p>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30</a:t>
            </a:fld>
            <a:endParaRPr lang="en-CA"/>
          </a:p>
        </p:txBody>
      </p:sp>
    </p:spTree>
    <p:extLst>
      <p:ext uri="{BB962C8B-B14F-4D97-AF65-F5344CB8AC3E}">
        <p14:creationId xmlns:p14="http://schemas.microsoft.com/office/powerpoint/2010/main" val="41943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EB207ACD-DBDC-419F-AFFC-82F3FD8370B5}" type="slidenum">
              <a:rPr lang="en-US" smtClean="0">
                <a:solidFill>
                  <a:prstClr val="black"/>
                </a:solidFill>
                <a:latin typeface="Calibri"/>
              </a:rPr>
              <a:pPr>
                <a:defRPr/>
              </a:pPr>
              <a:t>32</a:t>
            </a:fld>
            <a:endParaRPr lang="en-US">
              <a:solidFill>
                <a:prstClr val="black"/>
              </a:solidFill>
              <a:latin typeface="Calibri"/>
            </a:endParaRPr>
          </a:p>
        </p:txBody>
      </p:sp>
    </p:spTree>
    <p:extLst>
      <p:ext uri="{BB962C8B-B14F-4D97-AF65-F5344CB8AC3E}">
        <p14:creationId xmlns:p14="http://schemas.microsoft.com/office/powerpoint/2010/main" val="244342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only synchrotron in Canada</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2</a:t>
            </a:fld>
            <a:endParaRPr lang="en-CA"/>
          </a:p>
        </p:txBody>
      </p:sp>
    </p:spTree>
    <p:extLst>
      <p:ext uri="{BB962C8B-B14F-4D97-AF65-F5344CB8AC3E}">
        <p14:creationId xmlns:p14="http://schemas.microsoft.com/office/powerpoint/2010/main" val="36541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can’t find us,  just wait till night fall…</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5</a:t>
            </a:fld>
            <a:endParaRPr lang="en-CA"/>
          </a:p>
        </p:txBody>
      </p:sp>
    </p:spTree>
    <p:extLst>
      <p:ext uri="{BB962C8B-B14F-4D97-AF65-F5344CB8AC3E}">
        <p14:creationId xmlns:p14="http://schemas.microsoft.com/office/powerpoint/2010/main" val="419897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2.9</a:t>
            </a:r>
            <a:r>
              <a:rPr lang="en-CA" baseline="0" dirty="0" smtClean="0"/>
              <a:t> GeV</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76 meters in diameter</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14 people in Controls and Instrumentation</a:t>
            </a:r>
          </a:p>
          <a:p>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6</a:t>
            </a:fld>
            <a:endParaRPr lang="en-CA"/>
          </a:p>
        </p:txBody>
      </p:sp>
    </p:spTree>
    <p:extLst>
      <p:ext uri="{BB962C8B-B14F-4D97-AF65-F5344CB8AC3E}">
        <p14:creationId xmlns:p14="http://schemas.microsoft.com/office/powerpoint/2010/main" val="338894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of our most common usages…</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7</a:t>
            </a:fld>
            <a:endParaRPr lang="en-CA"/>
          </a:p>
        </p:txBody>
      </p:sp>
    </p:spTree>
    <p:extLst>
      <p:ext uri="{BB962C8B-B14F-4D97-AF65-F5344CB8AC3E}">
        <p14:creationId xmlns:p14="http://schemas.microsoft.com/office/powerpoint/2010/main" val="213066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8</a:t>
            </a:fld>
            <a:endParaRPr lang="en-CA"/>
          </a:p>
        </p:txBody>
      </p:sp>
    </p:spTree>
    <p:extLst>
      <p:ext uri="{BB962C8B-B14F-4D97-AF65-F5344CB8AC3E}">
        <p14:creationId xmlns:p14="http://schemas.microsoft.com/office/powerpoint/2010/main" val="152965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what does the PV monitor look like?</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9</a:t>
            </a:fld>
            <a:endParaRPr lang="en-CA"/>
          </a:p>
        </p:txBody>
      </p:sp>
    </p:spTree>
    <p:extLst>
      <p:ext uri="{BB962C8B-B14F-4D97-AF65-F5344CB8AC3E}">
        <p14:creationId xmlns:p14="http://schemas.microsoft.com/office/powerpoint/2010/main" val="180556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trike="noStrike" baseline="0" dirty="0" smtClean="0"/>
              <a:t>So, what is the PV monitor?  Simply, we are watching UDP </a:t>
            </a:r>
            <a:r>
              <a:rPr lang="en-CA" baseline="0" dirty="0" smtClean="0"/>
              <a:t>traffic to find out what PV’s are out there, and then cycling through those PV’s, polling, to find out where they are and to keep track of their history.  What’s interesting about this is that what we are watching for are PV requests</a:t>
            </a:r>
            <a:r>
              <a:rPr lang="en-CA" i="0" baseline="0" dirty="0" smtClean="0"/>
              <a:t>, that is, PVs that some other application, GUI or person actually finds interesting</a:t>
            </a:r>
            <a:r>
              <a:rPr lang="en-CA"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i="0" baseline="0" dirty="0" smtClean="0"/>
              <a:t>So what has that given us</a:t>
            </a:r>
            <a:endParaRPr lang="en-CA"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i="0" baseline="0" dirty="0" smtClean="0"/>
          </a:p>
        </p:txBody>
      </p:sp>
      <p:sp>
        <p:nvSpPr>
          <p:cNvPr id="4" name="Slide Number Placeholder 3"/>
          <p:cNvSpPr>
            <a:spLocks noGrp="1"/>
          </p:cNvSpPr>
          <p:nvPr>
            <p:ph type="sldNum" sz="quarter" idx="10"/>
          </p:nvPr>
        </p:nvSpPr>
        <p:spPr/>
        <p:txBody>
          <a:bodyPr/>
          <a:lstStyle/>
          <a:p>
            <a:fld id="{5F64E760-0CC9-44B5-9C24-266DF59B145A}" type="slidenum">
              <a:rPr lang="en-CA" smtClean="0"/>
              <a:t>10</a:t>
            </a:fld>
            <a:endParaRPr lang="en-CA"/>
          </a:p>
        </p:txBody>
      </p:sp>
    </p:spTree>
    <p:extLst>
      <p:ext uri="{BB962C8B-B14F-4D97-AF65-F5344CB8AC3E}">
        <p14:creationId xmlns:p14="http://schemas.microsoft.com/office/powerpoint/2010/main" val="336525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so far, 382,000 unique</a:t>
            </a:r>
            <a:r>
              <a:rPr lang="en-CA" baseline="0" dirty="0" smtClean="0"/>
              <a:t> PVs’</a:t>
            </a:r>
            <a:endParaRPr lang="en-CA" dirty="0" smtClean="0"/>
          </a:p>
          <a:p>
            <a:endParaRPr lang="en-CA" dirty="0" smtClean="0"/>
          </a:p>
          <a:p>
            <a:r>
              <a:rPr lang="en-CA" dirty="0" smtClean="0"/>
              <a:t>That</a:t>
            </a:r>
            <a:r>
              <a:rPr lang="en-CA" baseline="0" dirty="0" smtClean="0"/>
              <a:t> of course is not all the PV’s in the system – just the ones requested by a GUI or another application somewhere.   This list built up over a period of a few weeks.</a:t>
            </a:r>
            <a:endParaRPr lang="en-CA" dirty="0"/>
          </a:p>
        </p:txBody>
      </p:sp>
      <p:sp>
        <p:nvSpPr>
          <p:cNvPr id="4" name="Slide Number Placeholder 3"/>
          <p:cNvSpPr>
            <a:spLocks noGrp="1"/>
          </p:cNvSpPr>
          <p:nvPr>
            <p:ph type="sldNum" sz="quarter" idx="10"/>
          </p:nvPr>
        </p:nvSpPr>
        <p:spPr/>
        <p:txBody>
          <a:bodyPr/>
          <a:lstStyle/>
          <a:p>
            <a:fld id="{5F64E760-0CC9-44B5-9C24-266DF59B145A}" type="slidenum">
              <a:rPr lang="en-CA" smtClean="0"/>
              <a:t>11</a:t>
            </a:fld>
            <a:endParaRPr lang="en-CA"/>
          </a:p>
        </p:txBody>
      </p:sp>
    </p:spTree>
    <p:extLst>
      <p:ext uri="{BB962C8B-B14F-4D97-AF65-F5344CB8AC3E}">
        <p14:creationId xmlns:p14="http://schemas.microsoft.com/office/powerpoint/2010/main" val="139802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325310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411025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25438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317135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141942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321421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357502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410351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70912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164763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2A18F0-31D3-4F97-97BC-2B1116E14E28}" type="datetimeFigureOut">
              <a:rPr lang="en-CA" smtClean="0"/>
              <a:t>25/05/2016</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C52B0C-F801-4E54-AF0A-93894ABAD589}" type="slidenum">
              <a:rPr lang="en-CA" smtClean="0"/>
              <a:t>‹#›</a:t>
            </a:fld>
            <a:endParaRPr lang="en-CA"/>
          </a:p>
        </p:txBody>
      </p:sp>
    </p:spTree>
    <p:extLst>
      <p:ext uri="{BB962C8B-B14F-4D97-AF65-F5344CB8AC3E}">
        <p14:creationId xmlns:p14="http://schemas.microsoft.com/office/powerpoint/2010/main" val="287064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474929" y="6134716"/>
            <a:ext cx="2042160" cy="50165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8" name="Picture 7"/>
          <p:cNvPicPr/>
          <p:nvPr userDrawn="1"/>
        </p:nvPicPr>
        <p:blipFill rotWithShape="1">
          <a:blip r:embed="rId14" cstate="print">
            <a:extLst>
              <a:ext uri="{28A0092B-C50C-407E-A947-70E740481C1C}">
                <a14:useLocalDpi xmlns:a14="http://schemas.microsoft.com/office/drawing/2010/main" val="0"/>
              </a:ext>
            </a:extLst>
          </a:blip>
          <a:srcRect l="-1" r="241" b="52748"/>
          <a:stretch/>
        </p:blipFill>
        <p:spPr bwMode="auto">
          <a:xfrm>
            <a:off x="7270685" y="6269653"/>
            <a:ext cx="4667250" cy="381635"/>
          </a:xfrm>
          <a:prstGeom prst="rect">
            <a:avLst/>
          </a:prstGeom>
          <a:ln>
            <a:noFill/>
          </a:ln>
          <a:extLst>
            <a:ext uri="{53640926-AAD7-44D8-BBD7-CCE9431645EC}">
              <a14:shadowObscured xmlns:a14="http://schemas.microsoft.com/office/drawing/2010/main"/>
            </a:ex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99584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2431"/>
            <a:ext cx="9144000" cy="2387600"/>
          </a:xfrm>
        </p:spPr>
        <p:txBody>
          <a:bodyPr>
            <a:normAutofit/>
          </a:bodyPr>
          <a:lstStyle/>
          <a:p>
            <a:r>
              <a:rPr lang="en-CA" sz="6600" dirty="0" smtClean="0"/>
              <a:t>PV Monitor at the CLS</a:t>
            </a:r>
            <a:endParaRPr lang="en-CA" sz="6600" dirty="0"/>
          </a:p>
        </p:txBody>
      </p:sp>
      <p:sp>
        <p:nvSpPr>
          <p:cNvPr id="3" name="Subtitle 2"/>
          <p:cNvSpPr>
            <a:spLocks noGrp="1"/>
          </p:cNvSpPr>
          <p:nvPr>
            <p:ph type="subTitle" idx="1"/>
          </p:nvPr>
        </p:nvSpPr>
        <p:spPr/>
        <p:txBody>
          <a:bodyPr>
            <a:noAutofit/>
          </a:bodyPr>
          <a:lstStyle/>
          <a:p>
            <a:r>
              <a:rPr lang="en-CA" sz="3200" dirty="0" smtClean="0"/>
              <a:t>Rapid Scanning of EPICS PV’s Using Python</a:t>
            </a:r>
          </a:p>
          <a:p>
            <a:endParaRPr lang="en-CA" sz="3200" dirty="0" smtClean="0"/>
          </a:p>
          <a:p>
            <a:r>
              <a:rPr lang="en-CA" sz="3200" dirty="0" smtClean="0"/>
              <a:t>Gillian Black</a:t>
            </a:r>
          </a:p>
          <a:p>
            <a:r>
              <a:rPr lang="en-CA" sz="3200" dirty="0" smtClean="0"/>
              <a:t>Canadian Light Source</a:t>
            </a:r>
            <a:endParaRPr lang="en-CA" sz="3200" dirty="0"/>
          </a:p>
        </p:txBody>
      </p:sp>
    </p:spTree>
    <p:extLst>
      <p:ext uri="{BB962C8B-B14F-4D97-AF65-F5344CB8AC3E}">
        <p14:creationId xmlns:p14="http://schemas.microsoft.com/office/powerpoint/2010/main" val="194985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00"/>
            <a:ext cx="10515600" cy="1268760"/>
          </a:xfrm>
        </p:spPr>
        <p:txBody>
          <a:bodyPr>
            <a:normAutofit/>
          </a:bodyPr>
          <a:lstStyle/>
          <a:p>
            <a:pPr algn="ctr"/>
            <a:r>
              <a:rPr lang="en-US" sz="6000" dirty="0" smtClean="0"/>
              <a:t>PV Monitor in a Nutshell</a:t>
            </a:r>
            <a:endParaRPr lang="en-CA" sz="6000" dirty="0"/>
          </a:p>
        </p:txBody>
      </p:sp>
      <p:sp>
        <p:nvSpPr>
          <p:cNvPr id="3" name="Content Placeholder 2"/>
          <p:cNvSpPr>
            <a:spLocks noGrp="1"/>
          </p:cNvSpPr>
          <p:nvPr>
            <p:ph idx="1"/>
          </p:nvPr>
        </p:nvSpPr>
        <p:spPr>
          <a:xfrm>
            <a:off x="479376" y="1046301"/>
            <a:ext cx="11233248" cy="4692179"/>
          </a:xfrm>
        </p:spPr>
        <p:txBody>
          <a:bodyPr>
            <a:normAutofit/>
          </a:bodyPr>
          <a:lstStyle/>
          <a:p>
            <a:pPr>
              <a:lnSpc>
                <a:spcPct val="100000"/>
              </a:lnSpc>
            </a:pPr>
            <a:endParaRPr lang="en-US" sz="4000" b="1" i="1" dirty="0" smtClean="0"/>
          </a:p>
          <a:p>
            <a:pPr>
              <a:lnSpc>
                <a:spcPct val="100000"/>
              </a:lnSpc>
            </a:pPr>
            <a:r>
              <a:rPr lang="en-US" sz="4000" b="1" i="1" dirty="0" smtClean="0"/>
              <a:t>Pure Python </a:t>
            </a:r>
            <a:r>
              <a:rPr lang="en-US" sz="4000" dirty="0" smtClean="0"/>
              <a:t>(no EPICS module)</a:t>
            </a:r>
          </a:p>
          <a:p>
            <a:r>
              <a:rPr lang="en-US" sz="4000" b="1" i="1" dirty="0" smtClean="0"/>
              <a:t>Monitors</a:t>
            </a:r>
            <a:r>
              <a:rPr lang="en-US" sz="4000" dirty="0" smtClean="0"/>
              <a:t> </a:t>
            </a:r>
            <a:r>
              <a:rPr lang="en-US" sz="4000" b="1" dirty="0" smtClean="0">
                <a:latin typeface="Courier" pitchFamily="49" charset="0"/>
              </a:rPr>
              <a:t>CA_PROTO_SEARCH</a:t>
            </a:r>
            <a:r>
              <a:rPr lang="en-US" sz="4000" dirty="0" smtClean="0"/>
              <a:t> UDP packets</a:t>
            </a:r>
            <a:endParaRPr lang="en-CA" sz="4000" dirty="0" smtClean="0"/>
          </a:p>
          <a:p>
            <a:pPr lvl="1"/>
            <a:r>
              <a:rPr lang="en-US" sz="4000" dirty="0" smtClean="0"/>
              <a:t>Dynamically builds PV database</a:t>
            </a:r>
          </a:p>
          <a:p>
            <a:pPr lvl="1"/>
            <a:r>
              <a:rPr lang="en-US" sz="4000" dirty="0" smtClean="0"/>
              <a:t>Tracks which </a:t>
            </a:r>
            <a:r>
              <a:rPr lang="en-US" sz="4000" dirty="0"/>
              <a:t>c</a:t>
            </a:r>
            <a:r>
              <a:rPr lang="en-US" sz="4000" dirty="0" smtClean="0"/>
              <a:t>lients requesting PV</a:t>
            </a:r>
          </a:p>
          <a:p>
            <a:r>
              <a:rPr lang="en-US" sz="4000" b="1" i="1" dirty="0" smtClean="0"/>
              <a:t>Polls</a:t>
            </a:r>
            <a:r>
              <a:rPr lang="en-US" sz="4000" dirty="0" smtClean="0"/>
              <a:t> PVs to determine location and status</a:t>
            </a:r>
            <a:endParaRPr lang="en-US" dirty="0" smtClean="0"/>
          </a:p>
        </p:txBody>
      </p:sp>
    </p:spTree>
    <p:extLst>
      <p:ext uri="{BB962C8B-B14F-4D97-AF65-F5344CB8AC3E}">
        <p14:creationId xmlns:p14="http://schemas.microsoft.com/office/powerpoint/2010/main" val="181774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4879" y="116632"/>
            <a:ext cx="9285604" cy="6060331"/>
          </a:xfrm>
        </p:spPr>
      </p:pic>
      <p:sp>
        <p:nvSpPr>
          <p:cNvPr id="2" name="Freeform 1"/>
          <p:cNvSpPr/>
          <p:nvPr/>
        </p:nvSpPr>
        <p:spPr>
          <a:xfrm>
            <a:off x="3868615" y="369277"/>
            <a:ext cx="1372009" cy="615461"/>
          </a:xfrm>
          <a:custGeom>
            <a:avLst/>
            <a:gdLst>
              <a:gd name="connsiteX0" fmla="*/ 1037493 w 1372009"/>
              <a:gd name="connsiteY0" fmla="*/ 580292 h 615461"/>
              <a:gd name="connsiteX1" fmla="*/ 580293 w 1372009"/>
              <a:gd name="connsiteY1" fmla="*/ 615461 h 615461"/>
              <a:gd name="connsiteX2" fmla="*/ 439616 w 1372009"/>
              <a:gd name="connsiteY2" fmla="*/ 597877 h 615461"/>
              <a:gd name="connsiteX3" fmla="*/ 334108 w 1372009"/>
              <a:gd name="connsiteY3" fmla="*/ 562708 h 615461"/>
              <a:gd name="connsiteX4" fmla="*/ 246185 w 1372009"/>
              <a:gd name="connsiteY4" fmla="*/ 492369 h 615461"/>
              <a:gd name="connsiteX5" fmla="*/ 158262 w 1372009"/>
              <a:gd name="connsiteY5" fmla="*/ 422031 h 615461"/>
              <a:gd name="connsiteX6" fmla="*/ 87923 w 1372009"/>
              <a:gd name="connsiteY6" fmla="*/ 334108 h 615461"/>
              <a:gd name="connsiteX7" fmla="*/ 35170 w 1372009"/>
              <a:gd name="connsiteY7" fmla="*/ 298938 h 615461"/>
              <a:gd name="connsiteX8" fmla="*/ 0 w 1372009"/>
              <a:gd name="connsiteY8" fmla="*/ 263769 h 615461"/>
              <a:gd name="connsiteX9" fmla="*/ 17585 w 1372009"/>
              <a:gd name="connsiteY9" fmla="*/ 140677 h 615461"/>
              <a:gd name="connsiteX10" fmla="*/ 35170 w 1372009"/>
              <a:gd name="connsiteY10" fmla="*/ 87923 h 615461"/>
              <a:gd name="connsiteX11" fmla="*/ 87923 w 1372009"/>
              <a:gd name="connsiteY11" fmla="*/ 70338 h 615461"/>
              <a:gd name="connsiteX12" fmla="*/ 140677 w 1372009"/>
              <a:gd name="connsiteY12" fmla="*/ 35169 h 615461"/>
              <a:gd name="connsiteX13" fmla="*/ 246185 w 1372009"/>
              <a:gd name="connsiteY13" fmla="*/ 0 h 615461"/>
              <a:gd name="connsiteX14" fmla="*/ 861647 w 1372009"/>
              <a:gd name="connsiteY14" fmla="*/ 17585 h 615461"/>
              <a:gd name="connsiteX15" fmla="*/ 1178170 w 1372009"/>
              <a:gd name="connsiteY15" fmla="*/ 52754 h 615461"/>
              <a:gd name="connsiteX16" fmla="*/ 1266093 w 1372009"/>
              <a:gd name="connsiteY16" fmla="*/ 123092 h 615461"/>
              <a:gd name="connsiteX17" fmla="*/ 1318847 w 1372009"/>
              <a:gd name="connsiteY17" fmla="*/ 228600 h 615461"/>
              <a:gd name="connsiteX18" fmla="*/ 1354016 w 1372009"/>
              <a:gd name="connsiteY18" fmla="*/ 281354 h 615461"/>
              <a:gd name="connsiteX19" fmla="*/ 1371600 w 1372009"/>
              <a:gd name="connsiteY19" fmla="*/ 334108 h 615461"/>
              <a:gd name="connsiteX20" fmla="*/ 1283677 w 1372009"/>
              <a:gd name="connsiteY20" fmla="*/ 404446 h 615461"/>
              <a:gd name="connsiteX21" fmla="*/ 1230923 w 1372009"/>
              <a:gd name="connsiteY21" fmla="*/ 439615 h 615461"/>
              <a:gd name="connsiteX22" fmla="*/ 1195754 w 1372009"/>
              <a:gd name="connsiteY22" fmla="*/ 474785 h 615461"/>
              <a:gd name="connsiteX23" fmla="*/ 1125416 w 1372009"/>
              <a:gd name="connsiteY23" fmla="*/ 509954 h 615461"/>
              <a:gd name="connsiteX24" fmla="*/ 1072662 w 1372009"/>
              <a:gd name="connsiteY24" fmla="*/ 545123 h 615461"/>
              <a:gd name="connsiteX25" fmla="*/ 984739 w 1372009"/>
              <a:gd name="connsiteY25" fmla="*/ 615461 h 61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2009" h="615461">
                <a:moveTo>
                  <a:pt x="1037493" y="580292"/>
                </a:moveTo>
                <a:cubicBezTo>
                  <a:pt x="864249" y="601948"/>
                  <a:pt x="782362" y="615461"/>
                  <a:pt x="580293" y="615461"/>
                </a:cubicBezTo>
                <a:cubicBezTo>
                  <a:pt x="533036" y="615461"/>
                  <a:pt x="486508" y="603738"/>
                  <a:pt x="439616" y="597877"/>
                </a:cubicBezTo>
                <a:cubicBezTo>
                  <a:pt x="404447" y="586154"/>
                  <a:pt x="360321" y="588922"/>
                  <a:pt x="334108" y="562708"/>
                </a:cubicBezTo>
                <a:cubicBezTo>
                  <a:pt x="283995" y="512594"/>
                  <a:pt x="312734" y="536734"/>
                  <a:pt x="246185" y="492369"/>
                </a:cubicBezTo>
                <a:cubicBezTo>
                  <a:pt x="176138" y="387297"/>
                  <a:pt x="252638" y="478657"/>
                  <a:pt x="158262" y="422031"/>
                </a:cubicBezTo>
                <a:cubicBezTo>
                  <a:pt x="114765" y="395932"/>
                  <a:pt x="123857" y="370042"/>
                  <a:pt x="87923" y="334108"/>
                </a:cubicBezTo>
                <a:cubicBezTo>
                  <a:pt x="72979" y="319164"/>
                  <a:pt x="51673" y="312140"/>
                  <a:pt x="35170" y="298938"/>
                </a:cubicBezTo>
                <a:cubicBezTo>
                  <a:pt x="22224" y="288581"/>
                  <a:pt x="11723" y="275492"/>
                  <a:pt x="0" y="263769"/>
                </a:cubicBezTo>
                <a:cubicBezTo>
                  <a:pt x="5862" y="222738"/>
                  <a:pt x="9456" y="181319"/>
                  <a:pt x="17585" y="140677"/>
                </a:cubicBezTo>
                <a:cubicBezTo>
                  <a:pt x="21220" y="122501"/>
                  <a:pt x="22063" y="101030"/>
                  <a:pt x="35170" y="87923"/>
                </a:cubicBezTo>
                <a:cubicBezTo>
                  <a:pt x="48277" y="74816"/>
                  <a:pt x="71344" y="78627"/>
                  <a:pt x="87923" y="70338"/>
                </a:cubicBezTo>
                <a:cubicBezTo>
                  <a:pt x="106826" y="60886"/>
                  <a:pt x="121364" y="43752"/>
                  <a:pt x="140677" y="35169"/>
                </a:cubicBezTo>
                <a:cubicBezTo>
                  <a:pt x="174554" y="20113"/>
                  <a:pt x="246185" y="0"/>
                  <a:pt x="246185" y="0"/>
                </a:cubicBezTo>
                <a:lnTo>
                  <a:pt x="861647" y="17585"/>
                </a:lnTo>
                <a:cubicBezTo>
                  <a:pt x="1062514" y="25954"/>
                  <a:pt x="1037806" y="24681"/>
                  <a:pt x="1178170" y="52754"/>
                </a:cubicBezTo>
                <a:cubicBezTo>
                  <a:pt x="1278960" y="203940"/>
                  <a:pt x="1144754" y="26021"/>
                  <a:pt x="1266093" y="123092"/>
                </a:cubicBezTo>
                <a:cubicBezTo>
                  <a:pt x="1308087" y="156687"/>
                  <a:pt x="1297610" y="186127"/>
                  <a:pt x="1318847" y="228600"/>
                </a:cubicBezTo>
                <a:cubicBezTo>
                  <a:pt x="1328298" y="247503"/>
                  <a:pt x="1342293" y="263769"/>
                  <a:pt x="1354016" y="281354"/>
                </a:cubicBezTo>
                <a:cubicBezTo>
                  <a:pt x="1359877" y="298939"/>
                  <a:pt x="1374647" y="315824"/>
                  <a:pt x="1371600" y="334108"/>
                </a:cubicBezTo>
                <a:cubicBezTo>
                  <a:pt x="1360821" y="398782"/>
                  <a:pt x="1326071" y="383249"/>
                  <a:pt x="1283677" y="404446"/>
                </a:cubicBezTo>
                <a:cubicBezTo>
                  <a:pt x="1264774" y="413897"/>
                  <a:pt x="1247426" y="426413"/>
                  <a:pt x="1230923" y="439615"/>
                </a:cubicBezTo>
                <a:cubicBezTo>
                  <a:pt x="1217977" y="449972"/>
                  <a:pt x="1209549" y="465589"/>
                  <a:pt x="1195754" y="474785"/>
                </a:cubicBezTo>
                <a:cubicBezTo>
                  <a:pt x="1173943" y="489326"/>
                  <a:pt x="1148176" y="496949"/>
                  <a:pt x="1125416" y="509954"/>
                </a:cubicBezTo>
                <a:cubicBezTo>
                  <a:pt x="1107066" y="520439"/>
                  <a:pt x="1089860" y="532839"/>
                  <a:pt x="1072662" y="545123"/>
                </a:cubicBezTo>
                <a:cubicBezTo>
                  <a:pt x="1005313" y="593229"/>
                  <a:pt x="1020326" y="579874"/>
                  <a:pt x="984739" y="615461"/>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112295" y="0"/>
            <a:ext cx="11777889" cy="6529445"/>
          </a:xfrm>
          <a:prstGeom prst="round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8354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754" y="116632"/>
            <a:ext cx="6470491" cy="6336704"/>
          </a:xfrm>
          <a:prstGeom prst="rect">
            <a:avLst/>
          </a:prstGeom>
        </p:spPr>
      </p:pic>
      <p:sp>
        <p:nvSpPr>
          <p:cNvPr id="3" name="Rounded Rectangle 2"/>
          <p:cNvSpPr/>
          <p:nvPr/>
        </p:nvSpPr>
        <p:spPr>
          <a:xfrm>
            <a:off x="497305" y="116632"/>
            <a:ext cx="11117179" cy="6336703"/>
          </a:xfrm>
          <a:prstGeom prst="round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8376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 the Polling Side…</a:t>
            </a:r>
            <a:endParaRPr lang="en-CA" dirty="0"/>
          </a:p>
        </p:txBody>
      </p:sp>
      <p:sp>
        <p:nvSpPr>
          <p:cNvPr id="3" name="Content Placeholder 2"/>
          <p:cNvSpPr>
            <a:spLocks noGrp="1"/>
          </p:cNvSpPr>
          <p:nvPr>
            <p:ph idx="1"/>
          </p:nvPr>
        </p:nvSpPr>
        <p:spPr/>
        <p:txBody>
          <a:bodyPr/>
          <a:lstStyle/>
          <a:p>
            <a:r>
              <a:rPr lang="en-CA" dirty="0" smtClean="0"/>
              <a:t>Wanted fast polling</a:t>
            </a:r>
          </a:p>
          <a:p>
            <a:r>
              <a:rPr lang="en-CA" dirty="0" smtClean="0"/>
              <a:t>Wanted to reliably find multiple hosts</a:t>
            </a:r>
            <a:endParaRPr lang="en-CA" dirty="0"/>
          </a:p>
        </p:txBody>
      </p:sp>
    </p:spTree>
    <p:extLst>
      <p:ext uri="{BB962C8B-B14F-4D97-AF65-F5344CB8AC3E}">
        <p14:creationId xmlns:p14="http://schemas.microsoft.com/office/powerpoint/2010/main" val="1500910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58" y="119621"/>
            <a:ext cx="10515600" cy="1325563"/>
          </a:xfrm>
        </p:spPr>
        <p:txBody>
          <a:bodyPr/>
          <a:lstStyle/>
          <a:p>
            <a:r>
              <a:rPr lang="en-CA" dirty="0" smtClean="0"/>
              <a:t>Fast Polling</a:t>
            </a:r>
            <a:endParaRPr lang="en-CA" dirty="0"/>
          </a:p>
        </p:txBody>
      </p:sp>
      <p:sp>
        <p:nvSpPr>
          <p:cNvPr id="7" name="Rectangle 6"/>
          <p:cNvSpPr/>
          <p:nvPr/>
        </p:nvSpPr>
        <p:spPr>
          <a:xfrm>
            <a:off x="4246535" y="1961221"/>
            <a:ext cx="1611823" cy="1271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tx1"/>
                </a:solidFill>
              </a:rPr>
              <a:t>PyEpics</a:t>
            </a:r>
            <a:endParaRPr lang="en-CA" sz="2400" dirty="0">
              <a:solidFill>
                <a:schemeClr val="tx1"/>
              </a:solidFill>
            </a:endParaRPr>
          </a:p>
        </p:txBody>
      </p:sp>
      <p:sp>
        <p:nvSpPr>
          <p:cNvPr id="9" name="Rectangle 8"/>
          <p:cNvSpPr/>
          <p:nvPr/>
        </p:nvSpPr>
        <p:spPr>
          <a:xfrm>
            <a:off x="4956874" y="3781587"/>
            <a:ext cx="2278251" cy="619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tx1"/>
                </a:solidFill>
              </a:rPr>
              <a:t>EPICS Library</a:t>
            </a:r>
            <a:endParaRPr lang="en-CA" sz="2400" dirty="0">
              <a:solidFill>
                <a:schemeClr val="tx1"/>
              </a:solidFill>
            </a:endParaRPr>
          </a:p>
        </p:txBody>
      </p:sp>
      <p:sp>
        <p:nvSpPr>
          <p:cNvPr id="10" name="TextBox 9"/>
          <p:cNvSpPr txBox="1"/>
          <p:nvPr/>
        </p:nvSpPr>
        <p:spPr>
          <a:xfrm>
            <a:off x="1472339" y="1943599"/>
            <a:ext cx="2340244" cy="738664"/>
          </a:xfrm>
          <a:prstGeom prst="rect">
            <a:avLst/>
          </a:prstGeom>
          <a:noFill/>
        </p:spPr>
        <p:txBody>
          <a:bodyPr wrap="square" rtlCol="0">
            <a:spAutoFit/>
          </a:bodyPr>
          <a:lstStyle/>
          <a:p>
            <a:pPr algn="ctr"/>
            <a:r>
              <a:rPr lang="en-CA" sz="2400" dirty="0" smtClean="0"/>
              <a:t>PV Monitor</a:t>
            </a:r>
          </a:p>
          <a:p>
            <a:r>
              <a:rPr lang="en-CA" dirty="0" smtClean="0"/>
              <a:t>     </a:t>
            </a:r>
            <a:endParaRPr lang="en-CA" dirty="0"/>
          </a:p>
        </p:txBody>
      </p:sp>
      <p:sp>
        <p:nvSpPr>
          <p:cNvPr id="11" name="TextBox 10"/>
          <p:cNvSpPr txBox="1"/>
          <p:nvPr/>
        </p:nvSpPr>
        <p:spPr>
          <a:xfrm>
            <a:off x="5284922" y="5145437"/>
            <a:ext cx="3004088" cy="461665"/>
          </a:xfrm>
          <a:prstGeom prst="rect">
            <a:avLst/>
          </a:prstGeom>
          <a:noFill/>
        </p:spPr>
        <p:txBody>
          <a:bodyPr wrap="square" rtlCol="0">
            <a:spAutoFit/>
          </a:bodyPr>
          <a:lstStyle/>
          <a:p>
            <a:r>
              <a:rPr lang="en-CA" sz="2400" dirty="0" smtClean="0"/>
              <a:t>CA_PROTO_SEARCH</a:t>
            </a:r>
            <a:endParaRPr lang="en-CA" sz="2400" dirty="0"/>
          </a:p>
        </p:txBody>
      </p:sp>
      <p:sp>
        <p:nvSpPr>
          <p:cNvPr id="12" name="TextBox 11"/>
          <p:cNvSpPr txBox="1"/>
          <p:nvPr/>
        </p:nvSpPr>
        <p:spPr>
          <a:xfrm>
            <a:off x="4277532" y="736124"/>
            <a:ext cx="2014780" cy="461665"/>
          </a:xfrm>
          <a:prstGeom prst="rect">
            <a:avLst/>
          </a:prstGeom>
          <a:noFill/>
        </p:spPr>
        <p:txBody>
          <a:bodyPr wrap="square" rtlCol="0">
            <a:spAutoFit/>
          </a:bodyPr>
          <a:lstStyle/>
          <a:p>
            <a:r>
              <a:rPr lang="en-CA" sz="2400" dirty="0" err="1" smtClean="0"/>
              <a:t>pyCaGet</a:t>
            </a:r>
            <a:r>
              <a:rPr lang="en-CA" sz="2400" dirty="0" smtClean="0"/>
              <a:t>()</a:t>
            </a:r>
            <a:endParaRPr lang="en-CA" sz="2400" dirty="0"/>
          </a:p>
        </p:txBody>
      </p:sp>
      <p:sp>
        <p:nvSpPr>
          <p:cNvPr id="13" name="TextBox 12"/>
          <p:cNvSpPr txBox="1"/>
          <p:nvPr/>
        </p:nvSpPr>
        <p:spPr>
          <a:xfrm>
            <a:off x="7281620" y="772138"/>
            <a:ext cx="2014780" cy="461665"/>
          </a:xfrm>
          <a:prstGeom prst="rect">
            <a:avLst/>
          </a:prstGeom>
          <a:noFill/>
        </p:spPr>
        <p:txBody>
          <a:bodyPr wrap="square" rtlCol="0">
            <a:spAutoFit/>
          </a:bodyPr>
          <a:lstStyle/>
          <a:p>
            <a:pPr algn="ctr"/>
            <a:r>
              <a:rPr lang="en-CA" sz="2400" dirty="0" err="1" smtClean="0"/>
              <a:t>caget</a:t>
            </a:r>
            <a:endParaRPr lang="en-CA" sz="2400" dirty="0"/>
          </a:p>
        </p:txBody>
      </p:sp>
      <p:cxnSp>
        <p:nvCxnSpPr>
          <p:cNvPr id="15" name="Straight Arrow Connector 14"/>
          <p:cNvCxnSpPr>
            <a:endCxn id="7" idx="0"/>
          </p:cNvCxnSpPr>
          <p:nvPr/>
        </p:nvCxnSpPr>
        <p:spPr>
          <a:xfrm>
            <a:off x="4819973" y="1027906"/>
            <a:ext cx="232474" cy="93331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9" idx="0"/>
          </p:cNvCxnSpPr>
          <p:nvPr/>
        </p:nvCxnSpPr>
        <p:spPr>
          <a:xfrm flipH="1">
            <a:off x="6096000" y="1233803"/>
            <a:ext cx="2193010" cy="254778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1" idx="1"/>
          </p:cNvCxnSpPr>
          <p:nvPr/>
        </p:nvCxnSpPr>
        <p:spPr>
          <a:xfrm>
            <a:off x="2588217" y="2434606"/>
            <a:ext cx="2696705" cy="294166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p:cNvCxnSpPr>
          <p:nvPr/>
        </p:nvCxnSpPr>
        <p:spPr>
          <a:xfrm flipH="1">
            <a:off x="6095999" y="4401519"/>
            <a:ext cx="1" cy="74391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2"/>
            <a:endCxn id="9" idx="0"/>
          </p:cNvCxnSpPr>
          <p:nvPr/>
        </p:nvCxnSpPr>
        <p:spPr>
          <a:xfrm>
            <a:off x="5052447" y="3232767"/>
            <a:ext cx="1043553" cy="54882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5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26757" y="815546"/>
            <a:ext cx="5239265" cy="646331"/>
          </a:xfrm>
          <a:prstGeom prst="rect">
            <a:avLst/>
          </a:prstGeom>
          <a:noFill/>
        </p:spPr>
        <p:txBody>
          <a:bodyPr wrap="square" rtlCol="0">
            <a:spAutoFit/>
          </a:bodyPr>
          <a:lstStyle/>
          <a:p>
            <a:endParaRPr lang="en-CA" dirty="0"/>
          </a:p>
          <a:p>
            <a:endParaRPr lang="en-CA" dirty="0" smtClean="0"/>
          </a:p>
        </p:txBody>
      </p:sp>
      <p:sp>
        <p:nvSpPr>
          <p:cNvPr id="5" name="Title 4"/>
          <p:cNvSpPr>
            <a:spLocks noGrp="1"/>
          </p:cNvSpPr>
          <p:nvPr>
            <p:ph type="title"/>
          </p:nvPr>
        </p:nvSpPr>
        <p:spPr/>
        <p:txBody>
          <a:bodyPr/>
          <a:lstStyle/>
          <a:p>
            <a:r>
              <a:rPr lang="en-CA" dirty="0" smtClean="0"/>
              <a:t>PV Monitor Basics</a:t>
            </a:r>
            <a:endParaRPr lang="en-CA" dirty="0"/>
          </a:p>
        </p:txBody>
      </p:sp>
      <p:sp>
        <p:nvSpPr>
          <p:cNvPr id="7" name="Content Placeholder 6"/>
          <p:cNvSpPr>
            <a:spLocks noGrp="1"/>
          </p:cNvSpPr>
          <p:nvPr>
            <p:ph idx="1"/>
          </p:nvPr>
        </p:nvSpPr>
        <p:spPr>
          <a:xfrm>
            <a:off x="718217" y="1690688"/>
            <a:ext cx="10515600" cy="4351338"/>
          </a:xfrm>
        </p:spPr>
        <p:txBody>
          <a:bodyPr/>
          <a:lstStyle/>
          <a:p>
            <a:pPr marL="514350" indent="-514350">
              <a:buFont typeface="+mj-lt"/>
              <a:buAutoNum type="arabicPeriod"/>
            </a:pPr>
            <a:r>
              <a:rPr lang="en-CA" dirty="0" smtClean="0"/>
              <a:t>Monitor the EPICS traffic</a:t>
            </a:r>
          </a:p>
          <a:p>
            <a:pPr marL="514350" indent="-514350">
              <a:buFont typeface="+mj-lt"/>
              <a:buAutoNum type="arabicPeriod"/>
            </a:pPr>
            <a:r>
              <a:rPr lang="en-CA" dirty="0" smtClean="0"/>
              <a:t>Over time this gives you a list of PV names – throw them in a database in RAM</a:t>
            </a:r>
          </a:p>
          <a:p>
            <a:pPr marL="514350" indent="-514350">
              <a:buFont typeface="+mj-lt"/>
              <a:buAutoNum type="arabicPeriod"/>
            </a:pPr>
            <a:r>
              <a:rPr lang="en-CA" dirty="0" smtClean="0"/>
              <a:t>Cycle through the database polling the PV’s by creating our own requests – now you </a:t>
            </a:r>
            <a:r>
              <a:rPr lang="en-CA" dirty="0" err="1" smtClean="0"/>
              <a:t>sho</a:t>
            </a:r>
            <a:endParaRPr lang="en-CA" dirty="0"/>
          </a:p>
          <a:p>
            <a:pPr marL="514350" indent="-514350">
              <a:buFont typeface="+mj-lt"/>
              <a:buAutoNum type="arabicPeriod"/>
            </a:pPr>
            <a:r>
              <a:rPr lang="en-CA" dirty="0" err="1" smtClean="0"/>
              <a:t>uld</a:t>
            </a:r>
            <a:r>
              <a:rPr lang="en-CA" dirty="0" smtClean="0"/>
              <a:t> find out who is hosting the PV, if anyone</a:t>
            </a:r>
          </a:p>
          <a:p>
            <a:pPr marL="0" indent="0" algn="ctr">
              <a:buNone/>
            </a:pPr>
            <a:r>
              <a:rPr lang="en-CA" dirty="0" smtClean="0"/>
              <a:t>So far works on all versions of EPICS we are running, the latest being 3.12.14</a:t>
            </a:r>
            <a:endParaRPr lang="en-CA" dirty="0"/>
          </a:p>
        </p:txBody>
      </p:sp>
    </p:spTree>
    <p:extLst>
      <p:ext uri="{BB962C8B-B14F-4D97-AF65-F5344CB8AC3E}">
        <p14:creationId xmlns:p14="http://schemas.microsoft.com/office/powerpoint/2010/main" val="121056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40" y="115271"/>
            <a:ext cx="11135498" cy="1357056"/>
          </a:xfrm>
        </p:spPr>
        <p:txBody>
          <a:bodyPr/>
          <a:lstStyle/>
          <a:p>
            <a:r>
              <a:rPr lang="en-CA" dirty="0" smtClean="0"/>
              <a:t>Our Topology: One EPICS Gateway with 19 VLANS</a:t>
            </a:r>
            <a:endParaRPr lang="en-CA" dirty="0"/>
          </a:p>
        </p:txBody>
      </p:sp>
      <p:sp>
        <p:nvSpPr>
          <p:cNvPr id="3" name="Frame 2"/>
          <p:cNvSpPr/>
          <p:nvPr/>
        </p:nvSpPr>
        <p:spPr>
          <a:xfrm>
            <a:off x="6248204" y="3212166"/>
            <a:ext cx="1742302" cy="12356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Freeform 3"/>
          <p:cNvSpPr/>
          <p:nvPr/>
        </p:nvSpPr>
        <p:spPr>
          <a:xfrm>
            <a:off x="7928722" y="3971030"/>
            <a:ext cx="3073175" cy="778920"/>
          </a:xfrm>
          <a:custGeom>
            <a:avLst/>
            <a:gdLst>
              <a:gd name="connsiteX0" fmla="*/ 0 w 3073175"/>
              <a:gd name="connsiteY0" fmla="*/ 0 h 778920"/>
              <a:gd name="connsiteX1" fmla="*/ 2360141 w 3073175"/>
              <a:gd name="connsiteY1" fmla="*/ 778476 h 778920"/>
              <a:gd name="connsiteX2" fmla="*/ 3002692 w 3073175"/>
              <a:gd name="connsiteY2" fmla="*/ 111211 h 778920"/>
              <a:gd name="connsiteX3" fmla="*/ 3027406 w 3073175"/>
              <a:gd name="connsiteY3" fmla="*/ 61784 h 778920"/>
            </a:gdLst>
            <a:ahLst/>
            <a:cxnLst>
              <a:cxn ang="0">
                <a:pos x="connsiteX0" y="connsiteY0"/>
              </a:cxn>
              <a:cxn ang="0">
                <a:pos x="connsiteX1" y="connsiteY1"/>
              </a:cxn>
              <a:cxn ang="0">
                <a:pos x="connsiteX2" y="connsiteY2"/>
              </a:cxn>
              <a:cxn ang="0">
                <a:pos x="connsiteX3" y="connsiteY3"/>
              </a:cxn>
            </a:cxnLst>
            <a:rect l="l" t="t" r="r" b="b"/>
            <a:pathLst>
              <a:path w="3073175" h="778920">
                <a:moveTo>
                  <a:pt x="0" y="0"/>
                </a:moveTo>
                <a:cubicBezTo>
                  <a:pt x="929846" y="379970"/>
                  <a:pt x="1859692" y="759941"/>
                  <a:pt x="2360141" y="778476"/>
                </a:cubicBezTo>
                <a:cubicBezTo>
                  <a:pt x="2860590" y="797011"/>
                  <a:pt x="2891481" y="230660"/>
                  <a:pt x="3002692" y="111211"/>
                </a:cubicBezTo>
                <a:cubicBezTo>
                  <a:pt x="3113903" y="-8238"/>
                  <a:pt x="3070654" y="26773"/>
                  <a:pt x="3027406" y="61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7990506" y="2928176"/>
            <a:ext cx="3484606" cy="938683"/>
          </a:xfrm>
          <a:custGeom>
            <a:avLst/>
            <a:gdLst>
              <a:gd name="connsiteX0" fmla="*/ 0 w 3484606"/>
              <a:gd name="connsiteY0" fmla="*/ 647438 h 938683"/>
              <a:gd name="connsiteX1" fmla="*/ 1828800 w 3484606"/>
              <a:gd name="connsiteY1" fmla="*/ 906930 h 938683"/>
              <a:gd name="connsiteX2" fmla="*/ 3027406 w 3484606"/>
              <a:gd name="connsiteY2" fmla="*/ 4886 h 938683"/>
              <a:gd name="connsiteX3" fmla="*/ 3484606 w 3484606"/>
              <a:gd name="connsiteY3" fmla="*/ 523870 h 938683"/>
              <a:gd name="connsiteX4" fmla="*/ 3484606 w 3484606"/>
              <a:gd name="connsiteY4" fmla="*/ 523870 h 938683"/>
              <a:gd name="connsiteX5" fmla="*/ 3484606 w 3484606"/>
              <a:gd name="connsiteY5" fmla="*/ 499157 h 93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4606" h="938683">
                <a:moveTo>
                  <a:pt x="0" y="647438"/>
                </a:moveTo>
                <a:cubicBezTo>
                  <a:pt x="662116" y="830730"/>
                  <a:pt x="1324232" y="1014022"/>
                  <a:pt x="1828800" y="906930"/>
                </a:cubicBezTo>
                <a:cubicBezTo>
                  <a:pt x="2333368" y="799838"/>
                  <a:pt x="2751438" y="68729"/>
                  <a:pt x="3027406" y="4886"/>
                </a:cubicBezTo>
                <a:cubicBezTo>
                  <a:pt x="3303374" y="-58957"/>
                  <a:pt x="3484606" y="523870"/>
                  <a:pt x="3484606" y="523870"/>
                </a:cubicBezTo>
                <a:lnTo>
                  <a:pt x="3484606" y="523870"/>
                </a:lnTo>
                <a:lnTo>
                  <a:pt x="3484606" y="4991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7792798" y="1530842"/>
            <a:ext cx="2483520" cy="1661712"/>
          </a:xfrm>
          <a:custGeom>
            <a:avLst/>
            <a:gdLst>
              <a:gd name="connsiteX0" fmla="*/ 0 w 2483520"/>
              <a:gd name="connsiteY0" fmla="*/ 1661712 h 1661712"/>
              <a:gd name="connsiteX1" fmla="*/ 2397211 w 2483520"/>
              <a:gd name="connsiteY1" fmla="*/ 586674 h 1661712"/>
              <a:gd name="connsiteX2" fmla="*/ 1952368 w 2483520"/>
              <a:gd name="connsiteY2" fmla="*/ 55334 h 1661712"/>
              <a:gd name="connsiteX3" fmla="*/ 1940011 w 2483520"/>
              <a:gd name="connsiteY3" fmla="*/ 42977 h 1661712"/>
            </a:gdLst>
            <a:ahLst/>
            <a:cxnLst>
              <a:cxn ang="0">
                <a:pos x="connsiteX0" y="connsiteY0"/>
              </a:cxn>
              <a:cxn ang="0">
                <a:pos x="connsiteX1" y="connsiteY1"/>
              </a:cxn>
              <a:cxn ang="0">
                <a:pos x="connsiteX2" y="connsiteY2"/>
              </a:cxn>
              <a:cxn ang="0">
                <a:pos x="connsiteX3" y="connsiteY3"/>
              </a:cxn>
            </a:cxnLst>
            <a:rect l="l" t="t" r="r" b="b"/>
            <a:pathLst>
              <a:path w="2483520" h="1661712">
                <a:moveTo>
                  <a:pt x="0" y="1661712"/>
                </a:moveTo>
                <a:cubicBezTo>
                  <a:pt x="1035908" y="1258058"/>
                  <a:pt x="2071816" y="854404"/>
                  <a:pt x="2397211" y="586674"/>
                </a:cubicBezTo>
                <a:cubicBezTo>
                  <a:pt x="2722606" y="318944"/>
                  <a:pt x="2028568" y="145950"/>
                  <a:pt x="1952368" y="55334"/>
                </a:cubicBezTo>
                <a:cubicBezTo>
                  <a:pt x="1876168" y="-35282"/>
                  <a:pt x="1908089" y="3847"/>
                  <a:pt x="1940011" y="429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7817512" y="4490014"/>
            <a:ext cx="2533135" cy="1383957"/>
          </a:xfrm>
          <a:custGeom>
            <a:avLst/>
            <a:gdLst>
              <a:gd name="connsiteX0" fmla="*/ 0 w 2533135"/>
              <a:gd name="connsiteY0" fmla="*/ 0 h 1383957"/>
              <a:gd name="connsiteX1" fmla="*/ 2533135 w 2533135"/>
              <a:gd name="connsiteY1" fmla="*/ 1383957 h 1383957"/>
              <a:gd name="connsiteX2" fmla="*/ 2533135 w 2533135"/>
              <a:gd name="connsiteY2" fmla="*/ 1383957 h 1383957"/>
            </a:gdLst>
            <a:ahLst/>
            <a:cxnLst>
              <a:cxn ang="0">
                <a:pos x="connsiteX0" y="connsiteY0"/>
              </a:cxn>
              <a:cxn ang="0">
                <a:pos x="connsiteX1" y="connsiteY1"/>
              </a:cxn>
              <a:cxn ang="0">
                <a:pos x="connsiteX2" y="connsiteY2"/>
              </a:cxn>
            </a:cxnLst>
            <a:rect l="l" t="t" r="r" b="b"/>
            <a:pathLst>
              <a:path w="2533135" h="1383957">
                <a:moveTo>
                  <a:pt x="0" y="0"/>
                </a:moveTo>
                <a:lnTo>
                  <a:pt x="2533135" y="1383957"/>
                </a:lnTo>
                <a:lnTo>
                  <a:pt x="2533135" y="13839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606549" y="3538543"/>
            <a:ext cx="1099752" cy="646331"/>
          </a:xfrm>
          <a:prstGeom prst="rect">
            <a:avLst/>
          </a:prstGeom>
          <a:noFill/>
        </p:spPr>
        <p:txBody>
          <a:bodyPr wrap="square" rtlCol="0">
            <a:spAutoFit/>
          </a:bodyPr>
          <a:lstStyle/>
          <a:p>
            <a:r>
              <a:rPr lang="en-CA" dirty="0" smtClean="0"/>
              <a:t>EPICS GATEWAY</a:t>
            </a:r>
            <a:endParaRPr lang="en-CA" dirty="0"/>
          </a:p>
        </p:txBody>
      </p:sp>
      <p:sp>
        <p:nvSpPr>
          <p:cNvPr id="10" name="Freeform 9"/>
          <p:cNvSpPr/>
          <p:nvPr/>
        </p:nvSpPr>
        <p:spPr>
          <a:xfrm>
            <a:off x="3135086" y="2026429"/>
            <a:ext cx="4107543" cy="1195742"/>
          </a:xfrm>
          <a:custGeom>
            <a:avLst/>
            <a:gdLst>
              <a:gd name="connsiteX0" fmla="*/ 4107543 w 4107543"/>
              <a:gd name="connsiteY0" fmla="*/ 1195742 h 1195742"/>
              <a:gd name="connsiteX1" fmla="*/ 2989943 w 4107543"/>
              <a:gd name="connsiteY1" fmla="*/ 49114 h 1195742"/>
              <a:gd name="connsiteX2" fmla="*/ 0 w 4107543"/>
              <a:gd name="connsiteY2" fmla="*/ 194257 h 1195742"/>
              <a:gd name="connsiteX3" fmla="*/ 0 w 4107543"/>
              <a:gd name="connsiteY3" fmla="*/ 194257 h 1195742"/>
            </a:gdLst>
            <a:ahLst/>
            <a:cxnLst>
              <a:cxn ang="0">
                <a:pos x="connsiteX0" y="connsiteY0"/>
              </a:cxn>
              <a:cxn ang="0">
                <a:pos x="connsiteX1" y="connsiteY1"/>
              </a:cxn>
              <a:cxn ang="0">
                <a:pos x="connsiteX2" y="connsiteY2"/>
              </a:cxn>
              <a:cxn ang="0">
                <a:pos x="connsiteX3" y="connsiteY3"/>
              </a:cxn>
            </a:cxnLst>
            <a:rect l="l" t="t" r="r" b="b"/>
            <a:pathLst>
              <a:path w="4107543" h="1195742">
                <a:moveTo>
                  <a:pt x="4107543" y="1195742"/>
                </a:moveTo>
                <a:cubicBezTo>
                  <a:pt x="3891038" y="705885"/>
                  <a:pt x="3674533" y="216028"/>
                  <a:pt x="2989943" y="49114"/>
                </a:cubicBezTo>
                <a:cubicBezTo>
                  <a:pt x="2305353" y="-117800"/>
                  <a:pt x="0" y="194257"/>
                  <a:pt x="0" y="194257"/>
                </a:cubicBezTo>
                <a:lnTo>
                  <a:pt x="0" y="1942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1606590" y="3110720"/>
            <a:ext cx="4707124" cy="622462"/>
          </a:xfrm>
          <a:custGeom>
            <a:avLst/>
            <a:gdLst>
              <a:gd name="connsiteX0" fmla="*/ 4707124 w 4707124"/>
              <a:gd name="connsiteY0" fmla="*/ 300137 h 622462"/>
              <a:gd name="connsiteX1" fmla="*/ 2863810 w 4707124"/>
              <a:gd name="connsiteY1" fmla="*/ 9851 h 622462"/>
              <a:gd name="connsiteX2" fmla="*/ 1296267 w 4707124"/>
              <a:gd name="connsiteY2" fmla="*/ 619451 h 622462"/>
              <a:gd name="connsiteX3" fmla="*/ 149639 w 4707124"/>
              <a:gd name="connsiteY3" fmla="*/ 242080 h 622462"/>
              <a:gd name="connsiteX4" fmla="*/ 48039 w 4707124"/>
              <a:gd name="connsiteY4" fmla="*/ 198537 h 622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124" h="622462">
                <a:moveTo>
                  <a:pt x="4707124" y="300137"/>
                </a:moveTo>
                <a:cubicBezTo>
                  <a:pt x="4069705" y="128384"/>
                  <a:pt x="3432286" y="-43368"/>
                  <a:pt x="2863810" y="9851"/>
                </a:cubicBezTo>
                <a:cubicBezTo>
                  <a:pt x="2295334" y="63070"/>
                  <a:pt x="1748629" y="580746"/>
                  <a:pt x="1296267" y="619451"/>
                </a:cubicBezTo>
                <a:cubicBezTo>
                  <a:pt x="843905" y="658156"/>
                  <a:pt x="357677" y="312232"/>
                  <a:pt x="149639" y="242080"/>
                </a:cubicBezTo>
                <a:cubicBezTo>
                  <a:pt x="-58399" y="171928"/>
                  <a:pt x="-5180" y="185232"/>
                  <a:pt x="48039" y="1985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2801257" y="4397829"/>
            <a:ext cx="3425372" cy="888596"/>
          </a:xfrm>
          <a:custGeom>
            <a:avLst/>
            <a:gdLst>
              <a:gd name="connsiteX0" fmla="*/ 3425372 w 3425372"/>
              <a:gd name="connsiteY0" fmla="*/ 0 h 888596"/>
              <a:gd name="connsiteX1" fmla="*/ 2220686 w 3425372"/>
              <a:gd name="connsiteY1" fmla="*/ 827314 h 888596"/>
              <a:gd name="connsiteX2" fmla="*/ 0 w 3425372"/>
              <a:gd name="connsiteY2" fmla="*/ 827314 h 888596"/>
              <a:gd name="connsiteX3" fmla="*/ 43543 w 3425372"/>
              <a:gd name="connsiteY3" fmla="*/ 827314 h 888596"/>
            </a:gdLst>
            <a:ahLst/>
            <a:cxnLst>
              <a:cxn ang="0">
                <a:pos x="connsiteX0" y="connsiteY0"/>
              </a:cxn>
              <a:cxn ang="0">
                <a:pos x="connsiteX1" y="connsiteY1"/>
              </a:cxn>
              <a:cxn ang="0">
                <a:pos x="connsiteX2" y="connsiteY2"/>
              </a:cxn>
              <a:cxn ang="0">
                <a:pos x="connsiteX3" y="connsiteY3"/>
              </a:cxn>
            </a:cxnLst>
            <a:rect l="l" t="t" r="r" b="b"/>
            <a:pathLst>
              <a:path w="3425372" h="888596">
                <a:moveTo>
                  <a:pt x="3425372" y="0"/>
                </a:moveTo>
                <a:cubicBezTo>
                  <a:pt x="3108476" y="344714"/>
                  <a:pt x="2791581" y="689428"/>
                  <a:pt x="2220686" y="827314"/>
                </a:cubicBezTo>
                <a:cubicBezTo>
                  <a:pt x="1649791" y="965200"/>
                  <a:pt x="0" y="827314"/>
                  <a:pt x="0" y="827314"/>
                </a:cubicBezTo>
                <a:lnTo>
                  <a:pt x="43543" y="8273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6284686" y="4412343"/>
            <a:ext cx="926070" cy="1770743"/>
          </a:xfrm>
          <a:custGeom>
            <a:avLst/>
            <a:gdLst>
              <a:gd name="connsiteX0" fmla="*/ 899885 w 926070"/>
              <a:gd name="connsiteY0" fmla="*/ 0 h 1770743"/>
              <a:gd name="connsiteX1" fmla="*/ 812800 w 926070"/>
              <a:gd name="connsiteY1" fmla="*/ 1219200 h 1770743"/>
              <a:gd name="connsiteX2" fmla="*/ 0 w 926070"/>
              <a:gd name="connsiteY2" fmla="*/ 1770743 h 1770743"/>
              <a:gd name="connsiteX3" fmla="*/ 0 w 926070"/>
              <a:gd name="connsiteY3" fmla="*/ 1770743 h 1770743"/>
            </a:gdLst>
            <a:ahLst/>
            <a:cxnLst>
              <a:cxn ang="0">
                <a:pos x="connsiteX0" y="connsiteY0"/>
              </a:cxn>
              <a:cxn ang="0">
                <a:pos x="connsiteX1" y="connsiteY1"/>
              </a:cxn>
              <a:cxn ang="0">
                <a:pos x="connsiteX2" y="connsiteY2"/>
              </a:cxn>
              <a:cxn ang="0">
                <a:pos x="connsiteX3" y="connsiteY3"/>
              </a:cxn>
            </a:cxnLst>
            <a:rect l="l" t="t" r="r" b="b"/>
            <a:pathLst>
              <a:path w="926070" h="1770743">
                <a:moveTo>
                  <a:pt x="899885" y="0"/>
                </a:moveTo>
                <a:cubicBezTo>
                  <a:pt x="931333" y="462038"/>
                  <a:pt x="962781" y="924076"/>
                  <a:pt x="812800" y="1219200"/>
                </a:cubicBezTo>
                <a:cubicBezTo>
                  <a:pt x="662819" y="1514324"/>
                  <a:pt x="0" y="1770743"/>
                  <a:pt x="0" y="1770743"/>
                </a:cubicBezTo>
                <a:lnTo>
                  <a:pt x="0" y="177074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9753348" y="1338342"/>
            <a:ext cx="955982" cy="369332"/>
          </a:xfrm>
          <a:prstGeom prst="rect">
            <a:avLst/>
          </a:prstGeom>
          <a:noFill/>
        </p:spPr>
        <p:txBody>
          <a:bodyPr wrap="square" rtlCol="0">
            <a:spAutoFit/>
          </a:bodyPr>
          <a:lstStyle/>
          <a:p>
            <a:r>
              <a:rPr lang="en-CA" dirty="0" smtClean="0"/>
              <a:t>CMCF</a:t>
            </a:r>
            <a:endParaRPr lang="en-CA" dirty="0"/>
          </a:p>
        </p:txBody>
      </p:sp>
      <p:sp>
        <p:nvSpPr>
          <p:cNvPr id="16" name="TextBox 15"/>
          <p:cNvSpPr txBox="1"/>
          <p:nvPr/>
        </p:nvSpPr>
        <p:spPr>
          <a:xfrm>
            <a:off x="10709330" y="3391890"/>
            <a:ext cx="1215462" cy="369332"/>
          </a:xfrm>
          <a:prstGeom prst="rect">
            <a:avLst/>
          </a:prstGeom>
          <a:noFill/>
        </p:spPr>
        <p:txBody>
          <a:bodyPr wrap="square" rtlCol="0">
            <a:spAutoFit/>
          </a:bodyPr>
          <a:lstStyle/>
          <a:p>
            <a:r>
              <a:rPr lang="en-CA" dirty="0" smtClean="0"/>
              <a:t>SGM/PGM</a:t>
            </a:r>
            <a:endParaRPr lang="en-CA" dirty="0"/>
          </a:p>
        </p:txBody>
      </p:sp>
      <p:sp>
        <p:nvSpPr>
          <p:cNvPr id="17" name="TextBox 16"/>
          <p:cNvSpPr txBox="1"/>
          <p:nvPr/>
        </p:nvSpPr>
        <p:spPr>
          <a:xfrm>
            <a:off x="10350647" y="5672380"/>
            <a:ext cx="1574145" cy="369332"/>
          </a:xfrm>
          <a:prstGeom prst="rect">
            <a:avLst/>
          </a:prstGeom>
          <a:noFill/>
        </p:spPr>
        <p:txBody>
          <a:bodyPr wrap="square" rtlCol="0">
            <a:spAutoFit/>
          </a:bodyPr>
          <a:lstStyle/>
          <a:p>
            <a:r>
              <a:rPr lang="en-CA" dirty="0" smtClean="0"/>
              <a:t>Mid IR</a:t>
            </a:r>
            <a:endParaRPr lang="en-CA" dirty="0"/>
          </a:p>
        </p:txBody>
      </p:sp>
      <p:sp>
        <p:nvSpPr>
          <p:cNvPr id="18" name="TextBox 17"/>
          <p:cNvSpPr txBox="1"/>
          <p:nvPr/>
        </p:nvSpPr>
        <p:spPr>
          <a:xfrm>
            <a:off x="5749871" y="6292312"/>
            <a:ext cx="997850" cy="369332"/>
          </a:xfrm>
          <a:prstGeom prst="rect">
            <a:avLst/>
          </a:prstGeom>
          <a:noFill/>
        </p:spPr>
        <p:txBody>
          <a:bodyPr wrap="square" rtlCol="0">
            <a:spAutoFit/>
          </a:bodyPr>
          <a:lstStyle/>
          <a:p>
            <a:r>
              <a:rPr lang="en-CA" dirty="0" smtClean="0"/>
              <a:t>Far IR</a:t>
            </a:r>
            <a:endParaRPr lang="en-CA" dirty="0"/>
          </a:p>
        </p:txBody>
      </p:sp>
      <p:sp>
        <p:nvSpPr>
          <p:cNvPr id="19" name="TextBox 18"/>
          <p:cNvSpPr txBox="1"/>
          <p:nvPr/>
        </p:nvSpPr>
        <p:spPr>
          <a:xfrm>
            <a:off x="1859796" y="5181992"/>
            <a:ext cx="1503335" cy="369332"/>
          </a:xfrm>
          <a:prstGeom prst="rect">
            <a:avLst/>
          </a:prstGeom>
          <a:noFill/>
        </p:spPr>
        <p:txBody>
          <a:bodyPr wrap="square" rtlCol="0">
            <a:spAutoFit/>
          </a:bodyPr>
          <a:lstStyle/>
          <a:p>
            <a:r>
              <a:rPr lang="en-CA" dirty="0" err="1" smtClean="0"/>
              <a:t>BrockHouse</a:t>
            </a:r>
            <a:endParaRPr lang="en-CA" dirty="0"/>
          </a:p>
        </p:txBody>
      </p:sp>
      <p:sp>
        <p:nvSpPr>
          <p:cNvPr id="20" name="TextBox 19"/>
          <p:cNvSpPr txBox="1"/>
          <p:nvPr/>
        </p:nvSpPr>
        <p:spPr>
          <a:xfrm>
            <a:off x="1002802" y="3110173"/>
            <a:ext cx="1151450" cy="369332"/>
          </a:xfrm>
          <a:prstGeom prst="rect">
            <a:avLst/>
          </a:prstGeom>
          <a:noFill/>
        </p:spPr>
        <p:txBody>
          <a:bodyPr wrap="square" rtlCol="0">
            <a:spAutoFit/>
          </a:bodyPr>
          <a:lstStyle/>
          <a:p>
            <a:r>
              <a:rPr lang="en-CA" dirty="0" smtClean="0"/>
              <a:t>BMIT</a:t>
            </a:r>
            <a:endParaRPr lang="en-CA" dirty="0"/>
          </a:p>
        </p:txBody>
      </p:sp>
      <p:sp>
        <p:nvSpPr>
          <p:cNvPr id="21" name="TextBox 20"/>
          <p:cNvSpPr txBox="1"/>
          <p:nvPr/>
        </p:nvSpPr>
        <p:spPr>
          <a:xfrm>
            <a:off x="2387209" y="2164641"/>
            <a:ext cx="1275290" cy="369332"/>
          </a:xfrm>
          <a:prstGeom prst="rect">
            <a:avLst/>
          </a:prstGeom>
          <a:noFill/>
        </p:spPr>
        <p:txBody>
          <a:bodyPr wrap="square" rtlCol="0">
            <a:spAutoFit/>
          </a:bodyPr>
          <a:lstStyle/>
          <a:p>
            <a:r>
              <a:rPr lang="en-CA" dirty="0" smtClean="0"/>
              <a:t>HXMA</a:t>
            </a:r>
            <a:endParaRPr lang="en-CA" dirty="0"/>
          </a:p>
        </p:txBody>
      </p:sp>
    </p:spTree>
    <p:extLst>
      <p:ext uri="{BB962C8B-B14F-4D97-AF65-F5344CB8AC3E}">
        <p14:creationId xmlns:p14="http://schemas.microsoft.com/office/powerpoint/2010/main" val="3074572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401294" y="2944962"/>
            <a:ext cx="1408670" cy="1334530"/>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PV Monitor</a:t>
            </a:r>
            <a:endParaRPr lang="en-CA" dirty="0">
              <a:solidFill>
                <a:schemeClr val="tx1"/>
              </a:solidFill>
            </a:endParaRPr>
          </a:p>
        </p:txBody>
      </p:sp>
      <p:sp>
        <p:nvSpPr>
          <p:cNvPr id="5" name="Freeform 4"/>
          <p:cNvSpPr/>
          <p:nvPr/>
        </p:nvSpPr>
        <p:spPr>
          <a:xfrm>
            <a:off x="9801726" y="3356843"/>
            <a:ext cx="2149642" cy="824763"/>
          </a:xfrm>
          <a:custGeom>
            <a:avLst/>
            <a:gdLst>
              <a:gd name="connsiteX0" fmla="*/ 0 w 2149642"/>
              <a:gd name="connsiteY0" fmla="*/ 132250 h 824763"/>
              <a:gd name="connsiteX1" fmla="*/ 962526 w 2149642"/>
              <a:gd name="connsiteY1" fmla="*/ 52039 h 824763"/>
              <a:gd name="connsiteX2" fmla="*/ 1363579 w 2149642"/>
              <a:gd name="connsiteY2" fmla="*/ 822060 h 824763"/>
              <a:gd name="connsiteX3" fmla="*/ 2085474 w 2149642"/>
              <a:gd name="connsiteY3" fmla="*/ 324755 h 824763"/>
              <a:gd name="connsiteX4" fmla="*/ 2085474 w 2149642"/>
              <a:gd name="connsiteY4" fmla="*/ 324755 h 824763"/>
              <a:gd name="connsiteX5" fmla="*/ 2149642 w 2149642"/>
              <a:gd name="connsiteY5" fmla="*/ 292671 h 82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642" h="824763">
                <a:moveTo>
                  <a:pt x="0" y="132250"/>
                </a:moveTo>
                <a:cubicBezTo>
                  <a:pt x="367631" y="34660"/>
                  <a:pt x="735263" y="-62929"/>
                  <a:pt x="962526" y="52039"/>
                </a:cubicBezTo>
                <a:cubicBezTo>
                  <a:pt x="1189789" y="167007"/>
                  <a:pt x="1176421" y="776607"/>
                  <a:pt x="1363579" y="822060"/>
                </a:cubicBezTo>
                <a:cubicBezTo>
                  <a:pt x="1550737" y="867513"/>
                  <a:pt x="2085474" y="324755"/>
                  <a:pt x="2085474" y="324755"/>
                </a:cubicBezTo>
                <a:lnTo>
                  <a:pt x="2085474" y="324755"/>
                </a:lnTo>
                <a:lnTo>
                  <a:pt x="2149642" y="292671"/>
                </a:lnTo>
              </a:path>
            </a:pathLst>
          </a:custGeom>
          <a:noFill/>
          <a:ln>
            <a:headEnd type="arrow"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9689431" y="3986398"/>
            <a:ext cx="1796716" cy="765821"/>
          </a:xfrm>
          <a:custGeom>
            <a:avLst/>
            <a:gdLst>
              <a:gd name="connsiteX0" fmla="*/ 0 w 1796716"/>
              <a:gd name="connsiteY0" fmla="*/ 0 h 765821"/>
              <a:gd name="connsiteX1" fmla="*/ 657727 w 1796716"/>
              <a:gd name="connsiteY1" fmla="*/ 721895 h 765821"/>
              <a:gd name="connsiteX2" fmla="*/ 1748590 w 1796716"/>
              <a:gd name="connsiteY2" fmla="*/ 689811 h 765821"/>
              <a:gd name="connsiteX3" fmla="*/ 1748590 w 1796716"/>
              <a:gd name="connsiteY3" fmla="*/ 689811 h 765821"/>
              <a:gd name="connsiteX4" fmla="*/ 1796716 w 1796716"/>
              <a:gd name="connsiteY4" fmla="*/ 673769 h 765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16" h="765821">
                <a:moveTo>
                  <a:pt x="0" y="0"/>
                </a:moveTo>
                <a:cubicBezTo>
                  <a:pt x="183147" y="303463"/>
                  <a:pt x="366295" y="606927"/>
                  <a:pt x="657727" y="721895"/>
                </a:cubicBezTo>
                <a:cubicBezTo>
                  <a:pt x="949159" y="836863"/>
                  <a:pt x="1748590" y="689811"/>
                  <a:pt x="1748590" y="689811"/>
                </a:cubicBezTo>
                <a:lnTo>
                  <a:pt x="1748590" y="689811"/>
                </a:lnTo>
                <a:lnTo>
                  <a:pt x="1796716" y="673769"/>
                </a:lnTo>
              </a:path>
            </a:pathLst>
          </a:custGeom>
          <a:noFill/>
          <a:ln>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a:off x="9192126" y="4275156"/>
            <a:ext cx="914400" cy="1604211"/>
          </a:xfrm>
          <a:custGeom>
            <a:avLst/>
            <a:gdLst>
              <a:gd name="connsiteX0" fmla="*/ 0 w 914400"/>
              <a:gd name="connsiteY0" fmla="*/ 0 h 1604211"/>
              <a:gd name="connsiteX1" fmla="*/ 689811 w 914400"/>
              <a:gd name="connsiteY1" fmla="*/ 529390 h 1604211"/>
              <a:gd name="connsiteX2" fmla="*/ 914400 w 914400"/>
              <a:gd name="connsiteY2" fmla="*/ 1604211 h 1604211"/>
              <a:gd name="connsiteX3" fmla="*/ 914400 w 914400"/>
              <a:gd name="connsiteY3" fmla="*/ 1604211 h 1604211"/>
            </a:gdLst>
            <a:ahLst/>
            <a:cxnLst>
              <a:cxn ang="0">
                <a:pos x="connsiteX0" y="connsiteY0"/>
              </a:cxn>
              <a:cxn ang="0">
                <a:pos x="connsiteX1" y="connsiteY1"/>
              </a:cxn>
              <a:cxn ang="0">
                <a:pos x="connsiteX2" y="connsiteY2"/>
              </a:cxn>
              <a:cxn ang="0">
                <a:pos x="connsiteX3" y="connsiteY3"/>
              </a:cxn>
            </a:cxnLst>
            <a:rect l="l" t="t" r="r" b="b"/>
            <a:pathLst>
              <a:path w="914400" h="1604211">
                <a:moveTo>
                  <a:pt x="0" y="0"/>
                </a:moveTo>
                <a:cubicBezTo>
                  <a:pt x="268705" y="131011"/>
                  <a:pt x="537411" y="262022"/>
                  <a:pt x="689811" y="529390"/>
                </a:cubicBezTo>
                <a:cubicBezTo>
                  <a:pt x="842211" y="796758"/>
                  <a:pt x="914400" y="1604211"/>
                  <a:pt x="914400" y="1604211"/>
                </a:cubicBezTo>
                <a:lnTo>
                  <a:pt x="914400" y="1604211"/>
                </a:lnTo>
              </a:path>
            </a:pathLst>
          </a:custGeom>
          <a:noFill/>
          <a:ln>
            <a:headEnd type="arrow"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lowchart: Multidocument 11"/>
          <p:cNvSpPr/>
          <p:nvPr/>
        </p:nvSpPr>
        <p:spPr>
          <a:xfrm>
            <a:off x="6529137" y="465221"/>
            <a:ext cx="5422231" cy="1732547"/>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Rectangle 12"/>
          <p:cNvSpPr/>
          <p:nvPr/>
        </p:nvSpPr>
        <p:spPr>
          <a:xfrm>
            <a:off x="6585284" y="962162"/>
            <a:ext cx="4304389" cy="646331"/>
          </a:xfrm>
          <a:prstGeom prst="rect">
            <a:avLst/>
          </a:prstGeom>
        </p:spPr>
        <p:txBody>
          <a:bodyPr wrap="square">
            <a:spAutoFit/>
          </a:bodyPr>
          <a:lstStyle/>
          <a:p>
            <a:r>
              <a:rPr lang="en-CA" dirty="0">
                <a:solidFill>
                  <a:schemeClr val="accent5"/>
                </a:solidFill>
              </a:rPr>
              <a:t>PV </a:t>
            </a:r>
            <a:r>
              <a:rPr lang="en-CA" dirty="0" smtClean="0">
                <a:solidFill>
                  <a:schemeClr val="accent5"/>
                </a:solidFill>
              </a:rPr>
              <a:t>Name</a:t>
            </a:r>
          </a:p>
          <a:p>
            <a:r>
              <a:rPr lang="en-CA" dirty="0" smtClean="0">
                <a:solidFill>
                  <a:schemeClr val="accent5"/>
                </a:solidFill>
              </a:rPr>
              <a:t>Requestors: [Port</a:t>
            </a:r>
            <a:r>
              <a:rPr lang="en-CA" dirty="0">
                <a:solidFill>
                  <a:schemeClr val="accent5"/>
                </a:solidFill>
              </a:rPr>
              <a:t>, IP], [Port, IP</a:t>
            </a:r>
            <a:r>
              <a:rPr lang="en-CA" dirty="0" smtClean="0">
                <a:solidFill>
                  <a:schemeClr val="accent5"/>
                </a:solidFill>
              </a:rPr>
              <a:t>], [Port, IP]… </a:t>
            </a:r>
            <a:endParaRPr lang="en-CA" dirty="0">
              <a:solidFill>
                <a:schemeClr val="accent5"/>
              </a:solidFill>
            </a:endParaRPr>
          </a:p>
        </p:txBody>
      </p:sp>
      <p:cxnSp>
        <p:nvCxnSpPr>
          <p:cNvPr id="17" name="Straight Arrow Connector 16"/>
          <p:cNvCxnSpPr/>
          <p:nvPr/>
        </p:nvCxnSpPr>
        <p:spPr>
          <a:xfrm flipH="1" flipV="1">
            <a:off x="7595937" y="1925052"/>
            <a:ext cx="1399782" cy="101991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621155511"/>
              </p:ext>
            </p:extLst>
          </p:nvPr>
        </p:nvGraphicFramePr>
        <p:xfrm>
          <a:off x="981243" y="256674"/>
          <a:ext cx="1336842" cy="3073934"/>
        </p:xfrm>
        <a:graphic>
          <a:graphicData uri="http://schemas.openxmlformats.org/drawingml/2006/table">
            <a:tbl>
              <a:tblPr firstRow="1" bandRow="1">
                <a:tableStyleId>{16D9F66E-5EB9-4882-86FB-DCBF35E3C3E4}</a:tableStyleId>
              </a:tblPr>
              <a:tblGrid>
                <a:gridCol w="1336842"/>
              </a:tblGrid>
              <a:tr h="478054">
                <a:tc>
                  <a:txBody>
                    <a:bodyPr/>
                    <a:lstStyle/>
                    <a:p>
                      <a:r>
                        <a:rPr lang="en-CA" dirty="0" smtClean="0"/>
                        <a:t>PV Names</a:t>
                      </a:r>
                      <a:endParaRPr lang="en-CA" dirty="0"/>
                    </a:p>
                  </a:txBody>
                  <a:tcPr/>
                </a:tc>
              </a:tr>
              <a:tr h="370840">
                <a:tc>
                  <a:txBody>
                    <a:bodyPr/>
                    <a:lstStyle/>
                    <a:p>
                      <a:endParaRPr lang="en-CA" dirty="0"/>
                    </a:p>
                  </a:txBody>
                  <a:tcPr/>
                </a:tc>
              </a:tr>
              <a:tr h="370840">
                <a:tc>
                  <a:txBody>
                    <a:bodyPr/>
                    <a:lstStyle/>
                    <a:p>
                      <a:endParaRPr lang="en-CA"/>
                    </a:p>
                  </a:txBody>
                  <a:tcPr/>
                </a:tc>
              </a:tr>
              <a:tr h="370840">
                <a:tc>
                  <a:txBody>
                    <a:bodyPr/>
                    <a:lstStyle/>
                    <a:p>
                      <a:endParaRPr lang="en-CA" dirty="0"/>
                    </a:p>
                  </a:txBody>
                  <a:tcPr/>
                </a:tc>
              </a:tr>
              <a:tr h="370840">
                <a:tc>
                  <a:txBody>
                    <a:bodyPr/>
                    <a:lstStyle/>
                    <a:p>
                      <a:endParaRPr lang="en-CA"/>
                    </a:p>
                  </a:txBody>
                  <a:tcPr/>
                </a:tc>
              </a:tr>
              <a:tr h="370840">
                <a:tc>
                  <a:txBody>
                    <a:bodyPr/>
                    <a:lstStyle/>
                    <a:p>
                      <a:endParaRPr lang="en-CA"/>
                    </a:p>
                  </a:txBody>
                  <a:tcPr/>
                </a:tc>
              </a:tr>
              <a:tr h="370840">
                <a:tc>
                  <a:txBody>
                    <a:bodyPr/>
                    <a:lstStyle/>
                    <a:p>
                      <a:endParaRPr lang="en-CA"/>
                    </a:p>
                  </a:txBody>
                  <a:tcPr/>
                </a:tc>
              </a:tr>
              <a:tr h="370840">
                <a:tc>
                  <a:txBody>
                    <a:bodyPr/>
                    <a:lstStyle/>
                    <a:p>
                      <a:endParaRPr lang="en-CA" dirty="0"/>
                    </a:p>
                  </a:txBody>
                  <a:tcPr/>
                </a:tc>
              </a:tr>
            </a:tbl>
          </a:graphicData>
        </a:graphic>
      </p:graphicFrame>
      <p:sp>
        <p:nvSpPr>
          <p:cNvPr id="21" name="Freeform 20"/>
          <p:cNvSpPr/>
          <p:nvPr/>
        </p:nvSpPr>
        <p:spPr>
          <a:xfrm>
            <a:off x="2374232" y="746840"/>
            <a:ext cx="4154905" cy="857371"/>
          </a:xfrm>
          <a:custGeom>
            <a:avLst/>
            <a:gdLst>
              <a:gd name="connsiteX0" fmla="*/ 4154905 w 4154905"/>
              <a:gd name="connsiteY0" fmla="*/ 520486 h 857371"/>
              <a:gd name="connsiteX1" fmla="*/ 2021305 w 4154905"/>
              <a:gd name="connsiteY1" fmla="*/ 7139 h 857371"/>
              <a:gd name="connsiteX2" fmla="*/ 0 w 4154905"/>
              <a:gd name="connsiteY2" fmla="*/ 857371 h 857371"/>
              <a:gd name="connsiteX3" fmla="*/ 0 w 4154905"/>
              <a:gd name="connsiteY3" fmla="*/ 857371 h 857371"/>
            </a:gdLst>
            <a:ahLst/>
            <a:cxnLst>
              <a:cxn ang="0">
                <a:pos x="connsiteX0" y="connsiteY0"/>
              </a:cxn>
              <a:cxn ang="0">
                <a:pos x="connsiteX1" y="connsiteY1"/>
              </a:cxn>
              <a:cxn ang="0">
                <a:pos x="connsiteX2" y="connsiteY2"/>
              </a:cxn>
              <a:cxn ang="0">
                <a:pos x="connsiteX3" y="connsiteY3"/>
              </a:cxn>
            </a:cxnLst>
            <a:rect l="l" t="t" r="r" b="b"/>
            <a:pathLst>
              <a:path w="4154905" h="857371">
                <a:moveTo>
                  <a:pt x="4154905" y="520486"/>
                </a:moveTo>
                <a:cubicBezTo>
                  <a:pt x="3434347" y="235738"/>
                  <a:pt x="2713789" y="-49009"/>
                  <a:pt x="2021305" y="7139"/>
                </a:cubicBezTo>
                <a:cubicBezTo>
                  <a:pt x="1328821" y="63287"/>
                  <a:pt x="0" y="857371"/>
                  <a:pt x="0" y="857371"/>
                </a:cubicBezTo>
                <a:lnTo>
                  <a:pt x="0" y="857371"/>
                </a:lnTo>
              </a:path>
            </a:pathLst>
          </a:custGeom>
          <a:noFill/>
          <a:ln w="25400">
            <a:solidFill>
              <a:schemeClr val="accent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3" name="Table 22"/>
          <p:cNvGraphicFramePr>
            <a:graphicFrameLocks noGrp="1"/>
          </p:cNvGraphicFramePr>
          <p:nvPr>
            <p:extLst>
              <p:ext uri="{D42A27DB-BD31-4B8C-83A1-F6EECF244321}">
                <p14:modId xmlns:p14="http://schemas.microsoft.com/office/powerpoint/2010/main" val="169262583"/>
              </p:ext>
            </p:extLst>
          </p:nvPr>
        </p:nvGraphicFramePr>
        <p:xfrm>
          <a:off x="5781605" y="3729789"/>
          <a:ext cx="1437341" cy="2560320"/>
        </p:xfrm>
        <a:graphic>
          <a:graphicData uri="http://schemas.openxmlformats.org/drawingml/2006/table">
            <a:tbl>
              <a:tblPr firstRow="1" bandRow="1">
                <a:tableStyleId>{8A107856-5554-42FB-B03E-39F5DBC370BA}</a:tableStyleId>
              </a:tblPr>
              <a:tblGrid>
                <a:gridCol w="437786"/>
                <a:gridCol w="553368"/>
                <a:gridCol w="446187"/>
              </a:tblGrid>
              <a:tr h="324997">
                <a:tc>
                  <a:txBody>
                    <a:bodyPr/>
                    <a:lstStyle/>
                    <a:p>
                      <a:r>
                        <a:rPr lang="en-CA" sz="1600" dirty="0" smtClean="0"/>
                        <a:t>PV</a:t>
                      </a:r>
                      <a:endParaRPr lang="en-CA" sz="1600" dirty="0"/>
                    </a:p>
                  </a:txBody>
                  <a:tcPr/>
                </a:tc>
                <a:tc>
                  <a:txBody>
                    <a:bodyPr/>
                    <a:lstStyle/>
                    <a:p>
                      <a:r>
                        <a:rPr lang="en-CA" sz="1600" dirty="0" smtClean="0"/>
                        <a:t>Port</a:t>
                      </a:r>
                      <a:endParaRPr lang="en-CA" sz="1600" dirty="0"/>
                    </a:p>
                  </a:txBody>
                  <a:tcPr/>
                </a:tc>
                <a:tc>
                  <a:txBody>
                    <a:bodyPr/>
                    <a:lstStyle/>
                    <a:p>
                      <a:r>
                        <a:rPr lang="en-CA" dirty="0" smtClean="0"/>
                        <a:t>IP</a:t>
                      </a:r>
                      <a:endParaRPr lang="en-CA" dirty="0"/>
                    </a:p>
                  </a:txBody>
                  <a:tcPr/>
                </a:tc>
              </a:tr>
              <a:tr h="324997">
                <a:tc>
                  <a:txBody>
                    <a:bodyPr/>
                    <a:lstStyle/>
                    <a:p>
                      <a:endParaRPr lang="en-CA"/>
                    </a:p>
                  </a:txBody>
                  <a:tcPr/>
                </a:tc>
                <a:tc>
                  <a:txBody>
                    <a:bodyPr/>
                    <a:lstStyle/>
                    <a:p>
                      <a:endParaRPr lang="en-CA"/>
                    </a:p>
                  </a:txBody>
                  <a:tcPr/>
                </a:tc>
                <a:tc>
                  <a:txBody>
                    <a:bodyPr/>
                    <a:lstStyle/>
                    <a:p>
                      <a:endParaRPr lang="en-CA" dirty="0"/>
                    </a:p>
                  </a:txBody>
                  <a:tcPr/>
                </a:tc>
              </a:tr>
              <a:tr h="324997">
                <a:tc>
                  <a:txBody>
                    <a:bodyPr/>
                    <a:lstStyle/>
                    <a:p>
                      <a:endParaRPr lang="en-CA"/>
                    </a:p>
                  </a:txBody>
                  <a:tcPr/>
                </a:tc>
                <a:tc>
                  <a:txBody>
                    <a:bodyPr/>
                    <a:lstStyle/>
                    <a:p>
                      <a:endParaRPr lang="en-CA" dirty="0"/>
                    </a:p>
                  </a:txBody>
                  <a:tcPr/>
                </a:tc>
                <a:tc>
                  <a:txBody>
                    <a:bodyPr/>
                    <a:lstStyle/>
                    <a:p>
                      <a:endParaRPr lang="en-CA"/>
                    </a:p>
                  </a:txBody>
                  <a:tcPr/>
                </a:tc>
              </a:tr>
              <a:tr h="324997">
                <a:tc>
                  <a:txBody>
                    <a:bodyPr/>
                    <a:lstStyle/>
                    <a:p>
                      <a:endParaRPr lang="en-CA"/>
                    </a:p>
                  </a:txBody>
                  <a:tcPr/>
                </a:tc>
                <a:tc>
                  <a:txBody>
                    <a:bodyPr/>
                    <a:lstStyle/>
                    <a:p>
                      <a:endParaRPr lang="en-CA"/>
                    </a:p>
                  </a:txBody>
                  <a:tcPr/>
                </a:tc>
                <a:tc>
                  <a:txBody>
                    <a:bodyPr/>
                    <a:lstStyle/>
                    <a:p>
                      <a:endParaRPr lang="en-CA"/>
                    </a:p>
                  </a:txBody>
                  <a:tcPr/>
                </a:tc>
              </a:tr>
              <a:tr h="324997">
                <a:tc>
                  <a:txBody>
                    <a:bodyPr/>
                    <a:lstStyle/>
                    <a:p>
                      <a:endParaRPr lang="en-CA"/>
                    </a:p>
                  </a:txBody>
                  <a:tcPr/>
                </a:tc>
                <a:tc>
                  <a:txBody>
                    <a:bodyPr/>
                    <a:lstStyle/>
                    <a:p>
                      <a:endParaRPr lang="en-CA"/>
                    </a:p>
                  </a:txBody>
                  <a:tcPr/>
                </a:tc>
                <a:tc>
                  <a:txBody>
                    <a:bodyPr/>
                    <a:lstStyle/>
                    <a:p>
                      <a:endParaRPr lang="en-CA"/>
                    </a:p>
                  </a:txBody>
                  <a:tcPr/>
                </a:tc>
              </a:tr>
              <a:tr h="324997">
                <a:tc>
                  <a:txBody>
                    <a:bodyPr/>
                    <a:lstStyle/>
                    <a:p>
                      <a:endParaRPr lang="en-CA"/>
                    </a:p>
                  </a:txBody>
                  <a:tcPr/>
                </a:tc>
                <a:tc>
                  <a:txBody>
                    <a:bodyPr/>
                    <a:lstStyle/>
                    <a:p>
                      <a:endParaRPr lang="en-CA"/>
                    </a:p>
                  </a:txBody>
                  <a:tcPr/>
                </a:tc>
                <a:tc>
                  <a:txBody>
                    <a:bodyPr/>
                    <a:lstStyle/>
                    <a:p>
                      <a:endParaRPr lang="en-CA"/>
                    </a:p>
                  </a:txBody>
                  <a:tcPr/>
                </a:tc>
              </a:tr>
              <a:tr h="324997">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25" name="Right Brace 24"/>
          <p:cNvSpPr/>
          <p:nvPr/>
        </p:nvSpPr>
        <p:spPr>
          <a:xfrm>
            <a:off x="2374232" y="1828801"/>
            <a:ext cx="673768" cy="150180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Oval 26"/>
          <p:cNvSpPr/>
          <p:nvPr/>
        </p:nvSpPr>
        <p:spPr>
          <a:xfrm>
            <a:off x="3307433" y="3599103"/>
            <a:ext cx="1307214" cy="12803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PV Finder</a:t>
            </a:r>
            <a:endParaRPr lang="en-CA" dirty="0">
              <a:solidFill>
                <a:schemeClr val="tx1"/>
              </a:solidFill>
            </a:endParaRPr>
          </a:p>
        </p:txBody>
      </p:sp>
      <p:grpSp>
        <p:nvGrpSpPr>
          <p:cNvPr id="50" name="Group 49"/>
          <p:cNvGrpSpPr/>
          <p:nvPr/>
        </p:nvGrpSpPr>
        <p:grpSpPr>
          <a:xfrm>
            <a:off x="1607909" y="5261927"/>
            <a:ext cx="868012" cy="954506"/>
            <a:chOff x="3496444" y="5414209"/>
            <a:chExt cx="868012" cy="954506"/>
          </a:xfrm>
        </p:grpSpPr>
        <p:sp>
          <p:nvSpPr>
            <p:cNvPr id="29" name="Flowchart: Multidocument 28"/>
            <p:cNvSpPr/>
            <p:nvPr/>
          </p:nvSpPr>
          <p:spPr>
            <a:xfrm>
              <a:off x="3496444" y="5630778"/>
              <a:ext cx="715612" cy="737937"/>
            </a:xfrm>
            <a:prstGeom prst="flowChartMultidocumen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lowchart: Multidocument 29"/>
            <p:cNvSpPr/>
            <p:nvPr/>
          </p:nvSpPr>
          <p:spPr>
            <a:xfrm>
              <a:off x="3648844" y="5414209"/>
              <a:ext cx="715612" cy="737937"/>
            </a:xfrm>
            <a:prstGeom prst="flowChartMultidocumen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5" name="Straight Arrow Connector 34"/>
          <p:cNvCxnSpPr>
            <a:stCxn id="27" idx="3"/>
            <a:endCxn id="30" idx="0"/>
          </p:cNvCxnSpPr>
          <p:nvPr/>
        </p:nvCxnSpPr>
        <p:spPr>
          <a:xfrm flipH="1">
            <a:off x="2167346" y="4691989"/>
            <a:ext cx="1331524" cy="569938"/>
          </a:xfrm>
          <a:prstGeom prst="straightConnector1">
            <a:avLst/>
          </a:prstGeom>
          <a:ln>
            <a:solidFill>
              <a:srgbClr val="C00000"/>
            </a:solidFill>
            <a:headEnd type="triangle"/>
            <a:tailEnd type="none" w="lg" len="lg"/>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6400800" y="2197768"/>
            <a:ext cx="689811" cy="1507958"/>
          </a:xfrm>
          <a:custGeom>
            <a:avLst/>
            <a:gdLst>
              <a:gd name="connsiteX0" fmla="*/ 0 w 689811"/>
              <a:gd name="connsiteY0" fmla="*/ 1507958 h 1507958"/>
              <a:gd name="connsiteX1" fmla="*/ 288758 w 689811"/>
              <a:gd name="connsiteY1" fmla="*/ 529390 h 1507958"/>
              <a:gd name="connsiteX2" fmla="*/ 689811 w 689811"/>
              <a:gd name="connsiteY2" fmla="*/ 0 h 1507958"/>
              <a:gd name="connsiteX3" fmla="*/ 689811 w 689811"/>
              <a:gd name="connsiteY3" fmla="*/ 0 h 1507958"/>
            </a:gdLst>
            <a:ahLst/>
            <a:cxnLst>
              <a:cxn ang="0">
                <a:pos x="connsiteX0" y="connsiteY0"/>
              </a:cxn>
              <a:cxn ang="0">
                <a:pos x="connsiteX1" y="connsiteY1"/>
              </a:cxn>
              <a:cxn ang="0">
                <a:pos x="connsiteX2" y="connsiteY2"/>
              </a:cxn>
              <a:cxn ang="0">
                <a:pos x="connsiteX3" y="connsiteY3"/>
              </a:cxn>
            </a:cxnLst>
            <a:rect l="l" t="t" r="r" b="b"/>
            <a:pathLst>
              <a:path w="689811" h="1507958">
                <a:moveTo>
                  <a:pt x="0" y="1507958"/>
                </a:moveTo>
                <a:cubicBezTo>
                  <a:pt x="86895" y="1144337"/>
                  <a:pt x="173790" y="780716"/>
                  <a:pt x="288758" y="529390"/>
                </a:cubicBezTo>
                <a:cubicBezTo>
                  <a:pt x="403726" y="278064"/>
                  <a:pt x="689811" y="0"/>
                  <a:pt x="689811" y="0"/>
                </a:cubicBezTo>
                <a:lnTo>
                  <a:pt x="689811" y="0"/>
                </a:lnTo>
              </a:path>
            </a:pathLst>
          </a:custGeom>
          <a:noFill/>
          <a:ln w="19050">
            <a:solidFill>
              <a:srgbClr val="7030A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0" name="Elbow Connector 59"/>
          <p:cNvCxnSpPr>
            <a:stCxn id="27" idx="4"/>
          </p:cNvCxnSpPr>
          <p:nvPr/>
        </p:nvCxnSpPr>
        <p:spPr>
          <a:xfrm rot="16200000" flipH="1">
            <a:off x="4371388" y="4469150"/>
            <a:ext cx="999868" cy="1820565"/>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2308485" y="2559562"/>
            <a:ext cx="6071017" cy="1053068"/>
          </a:xfrm>
          <a:custGeom>
            <a:avLst/>
            <a:gdLst>
              <a:gd name="connsiteX0" fmla="*/ 6071017 w 6071017"/>
              <a:gd name="connsiteY0" fmla="*/ 1053068 h 1053068"/>
              <a:gd name="connsiteX1" fmla="*/ 2998033 w 6071017"/>
              <a:gd name="connsiteY1" fmla="*/ 3756 h 1053068"/>
              <a:gd name="connsiteX2" fmla="*/ 0 w 6071017"/>
              <a:gd name="connsiteY2" fmla="*/ 678313 h 1053068"/>
              <a:gd name="connsiteX3" fmla="*/ 0 w 6071017"/>
              <a:gd name="connsiteY3" fmla="*/ 678313 h 1053068"/>
              <a:gd name="connsiteX4" fmla="*/ 44971 w 6071017"/>
              <a:gd name="connsiteY4" fmla="*/ 678313 h 1053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1017" h="1053068">
                <a:moveTo>
                  <a:pt x="6071017" y="1053068"/>
                </a:moveTo>
                <a:cubicBezTo>
                  <a:pt x="5040443" y="559641"/>
                  <a:pt x="4009869" y="66215"/>
                  <a:pt x="2998033" y="3756"/>
                </a:cubicBezTo>
                <a:cubicBezTo>
                  <a:pt x="1986197" y="-58703"/>
                  <a:pt x="0" y="678313"/>
                  <a:pt x="0" y="678313"/>
                </a:cubicBezTo>
                <a:lnTo>
                  <a:pt x="0" y="678313"/>
                </a:lnTo>
                <a:lnTo>
                  <a:pt x="44971" y="678313"/>
                </a:lnTo>
              </a:path>
            </a:pathLst>
          </a:custGeom>
          <a:noFill/>
          <a:ln w="25400">
            <a:solidFill>
              <a:schemeClr val="accent5"/>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Freeform 71"/>
          <p:cNvSpPr/>
          <p:nvPr/>
        </p:nvSpPr>
        <p:spPr>
          <a:xfrm>
            <a:off x="2067429" y="3438185"/>
            <a:ext cx="1431441" cy="333239"/>
          </a:xfrm>
          <a:custGeom>
            <a:avLst/>
            <a:gdLst>
              <a:gd name="connsiteX0" fmla="*/ 1484027 w 1484027"/>
              <a:gd name="connsiteY0" fmla="*/ 346751 h 346751"/>
              <a:gd name="connsiteX1" fmla="*/ 449705 w 1484027"/>
              <a:gd name="connsiteY1" fmla="*/ 1978 h 346751"/>
              <a:gd name="connsiteX2" fmla="*/ 0 w 1484027"/>
              <a:gd name="connsiteY2" fmla="*/ 196850 h 346751"/>
              <a:gd name="connsiteX3" fmla="*/ 0 w 1484027"/>
              <a:gd name="connsiteY3" fmla="*/ 196850 h 346751"/>
            </a:gdLst>
            <a:ahLst/>
            <a:cxnLst>
              <a:cxn ang="0">
                <a:pos x="connsiteX0" y="connsiteY0"/>
              </a:cxn>
              <a:cxn ang="0">
                <a:pos x="connsiteX1" y="connsiteY1"/>
              </a:cxn>
              <a:cxn ang="0">
                <a:pos x="connsiteX2" y="connsiteY2"/>
              </a:cxn>
              <a:cxn ang="0">
                <a:pos x="connsiteX3" y="connsiteY3"/>
              </a:cxn>
            </a:cxnLst>
            <a:rect l="l" t="t" r="r" b="b"/>
            <a:pathLst>
              <a:path w="1484027" h="346751">
                <a:moveTo>
                  <a:pt x="1484027" y="346751"/>
                </a:moveTo>
                <a:cubicBezTo>
                  <a:pt x="1090535" y="186856"/>
                  <a:pt x="697043" y="26961"/>
                  <a:pt x="449705" y="1978"/>
                </a:cubicBezTo>
                <a:cubicBezTo>
                  <a:pt x="202367" y="-23006"/>
                  <a:pt x="0" y="196850"/>
                  <a:pt x="0" y="196850"/>
                </a:cubicBezTo>
                <a:lnTo>
                  <a:pt x="0" y="196850"/>
                </a:lnTo>
              </a:path>
            </a:pathLst>
          </a:custGeom>
          <a:noFill/>
          <a:ln w="15875">
            <a:solidFill>
              <a:srgbClr val="C000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Freeform 72"/>
          <p:cNvSpPr/>
          <p:nvPr/>
        </p:nvSpPr>
        <p:spPr>
          <a:xfrm>
            <a:off x="2022459" y="3859439"/>
            <a:ext cx="1304144" cy="315242"/>
          </a:xfrm>
          <a:custGeom>
            <a:avLst/>
            <a:gdLst>
              <a:gd name="connsiteX0" fmla="*/ 1304144 w 1304144"/>
              <a:gd name="connsiteY0" fmla="*/ 315242 h 315242"/>
              <a:gd name="connsiteX1" fmla="*/ 419724 w 1304144"/>
              <a:gd name="connsiteY1" fmla="*/ 448 h 315242"/>
              <a:gd name="connsiteX2" fmla="*/ 0 w 1304144"/>
              <a:gd name="connsiteY2" fmla="*/ 240291 h 315242"/>
              <a:gd name="connsiteX3" fmla="*/ 0 w 1304144"/>
              <a:gd name="connsiteY3" fmla="*/ 240291 h 315242"/>
            </a:gdLst>
            <a:ahLst/>
            <a:cxnLst>
              <a:cxn ang="0">
                <a:pos x="connsiteX0" y="connsiteY0"/>
              </a:cxn>
              <a:cxn ang="0">
                <a:pos x="connsiteX1" y="connsiteY1"/>
              </a:cxn>
              <a:cxn ang="0">
                <a:pos x="connsiteX2" y="connsiteY2"/>
              </a:cxn>
              <a:cxn ang="0">
                <a:pos x="connsiteX3" y="connsiteY3"/>
              </a:cxn>
            </a:cxnLst>
            <a:rect l="l" t="t" r="r" b="b"/>
            <a:pathLst>
              <a:path w="1304144" h="315242">
                <a:moveTo>
                  <a:pt x="1304144" y="315242"/>
                </a:moveTo>
                <a:cubicBezTo>
                  <a:pt x="970612" y="164091"/>
                  <a:pt x="637081" y="12940"/>
                  <a:pt x="419724" y="448"/>
                </a:cubicBezTo>
                <a:cubicBezTo>
                  <a:pt x="202367" y="-12044"/>
                  <a:pt x="0" y="240291"/>
                  <a:pt x="0" y="240291"/>
                </a:cubicBezTo>
                <a:lnTo>
                  <a:pt x="0" y="240291"/>
                </a:lnTo>
              </a:path>
            </a:pathLst>
          </a:custGeom>
          <a:noFill/>
          <a:ln w="15875">
            <a:solidFill>
              <a:srgbClr val="C000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Freeform 73"/>
          <p:cNvSpPr/>
          <p:nvPr/>
        </p:nvSpPr>
        <p:spPr>
          <a:xfrm>
            <a:off x="2037449" y="4399533"/>
            <a:ext cx="1319134" cy="121653"/>
          </a:xfrm>
          <a:custGeom>
            <a:avLst/>
            <a:gdLst>
              <a:gd name="connsiteX0" fmla="*/ 1319134 w 1319134"/>
              <a:gd name="connsiteY0" fmla="*/ 0 h 121653"/>
              <a:gd name="connsiteX1" fmla="*/ 569626 w 1319134"/>
              <a:gd name="connsiteY1" fmla="*/ 119921 h 121653"/>
              <a:gd name="connsiteX2" fmla="*/ 0 w 1319134"/>
              <a:gd name="connsiteY2" fmla="*/ 59961 h 121653"/>
            </a:gdLst>
            <a:ahLst/>
            <a:cxnLst>
              <a:cxn ang="0">
                <a:pos x="connsiteX0" y="connsiteY0"/>
              </a:cxn>
              <a:cxn ang="0">
                <a:pos x="connsiteX1" y="connsiteY1"/>
              </a:cxn>
              <a:cxn ang="0">
                <a:pos x="connsiteX2" y="connsiteY2"/>
              </a:cxn>
            </a:cxnLst>
            <a:rect l="l" t="t" r="r" b="b"/>
            <a:pathLst>
              <a:path w="1319134" h="121653">
                <a:moveTo>
                  <a:pt x="1319134" y="0"/>
                </a:moveTo>
                <a:cubicBezTo>
                  <a:pt x="1054308" y="54964"/>
                  <a:pt x="789482" y="109928"/>
                  <a:pt x="569626" y="119921"/>
                </a:cubicBezTo>
                <a:cubicBezTo>
                  <a:pt x="349770" y="129914"/>
                  <a:pt x="174885" y="94937"/>
                  <a:pt x="0" y="59961"/>
                </a:cubicBezTo>
              </a:path>
            </a:pathLst>
          </a:custGeom>
          <a:noFill/>
          <a:ln w="15875">
            <a:solidFill>
              <a:srgbClr val="C000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en-CA" dirty="0"/>
          </a:p>
        </p:txBody>
      </p:sp>
      <p:sp>
        <p:nvSpPr>
          <p:cNvPr id="76" name="TextBox 75"/>
          <p:cNvSpPr txBox="1"/>
          <p:nvPr/>
        </p:nvSpPr>
        <p:spPr>
          <a:xfrm>
            <a:off x="6585284" y="1567081"/>
            <a:ext cx="3562077" cy="369332"/>
          </a:xfrm>
          <a:prstGeom prst="rect">
            <a:avLst/>
          </a:prstGeom>
          <a:noFill/>
        </p:spPr>
        <p:txBody>
          <a:bodyPr wrap="square" rtlCol="0">
            <a:spAutoFit/>
          </a:bodyPr>
          <a:lstStyle/>
          <a:p>
            <a:r>
              <a:rPr lang="en-CA" dirty="0" smtClean="0">
                <a:solidFill>
                  <a:srgbClr val="7030A0"/>
                </a:solidFill>
              </a:rPr>
              <a:t>Hosts: [Port, IP], [Port, IP]…</a:t>
            </a:r>
            <a:endParaRPr lang="en-CA" dirty="0">
              <a:solidFill>
                <a:srgbClr val="7030A0"/>
              </a:solidFill>
            </a:endParaRPr>
          </a:p>
        </p:txBody>
      </p:sp>
      <p:sp>
        <p:nvSpPr>
          <p:cNvPr id="81" name="Freeform 80"/>
          <p:cNvSpPr/>
          <p:nvPr/>
        </p:nvSpPr>
        <p:spPr>
          <a:xfrm>
            <a:off x="3106057" y="2583543"/>
            <a:ext cx="1260531" cy="1088571"/>
          </a:xfrm>
          <a:custGeom>
            <a:avLst/>
            <a:gdLst>
              <a:gd name="connsiteX0" fmla="*/ 0 w 1260531"/>
              <a:gd name="connsiteY0" fmla="*/ 0 h 1088571"/>
              <a:gd name="connsiteX1" fmla="*/ 1146629 w 1260531"/>
              <a:gd name="connsiteY1" fmla="*/ 478971 h 1088571"/>
              <a:gd name="connsiteX2" fmla="*/ 1219200 w 1260531"/>
              <a:gd name="connsiteY2" fmla="*/ 1088571 h 1088571"/>
              <a:gd name="connsiteX3" fmla="*/ 1219200 w 1260531"/>
              <a:gd name="connsiteY3" fmla="*/ 1088571 h 1088571"/>
            </a:gdLst>
            <a:ahLst/>
            <a:cxnLst>
              <a:cxn ang="0">
                <a:pos x="connsiteX0" y="connsiteY0"/>
              </a:cxn>
              <a:cxn ang="0">
                <a:pos x="connsiteX1" y="connsiteY1"/>
              </a:cxn>
              <a:cxn ang="0">
                <a:pos x="connsiteX2" y="connsiteY2"/>
              </a:cxn>
              <a:cxn ang="0">
                <a:pos x="connsiteX3" y="connsiteY3"/>
              </a:cxn>
            </a:cxnLst>
            <a:rect l="l" t="t" r="r" b="b"/>
            <a:pathLst>
              <a:path w="1260531" h="1088571">
                <a:moveTo>
                  <a:pt x="0" y="0"/>
                </a:moveTo>
                <a:cubicBezTo>
                  <a:pt x="471714" y="148771"/>
                  <a:pt x="943429" y="297543"/>
                  <a:pt x="1146629" y="478971"/>
                </a:cubicBezTo>
                <a:cubicBezTo>
                  <a:pt x="1349829" y="660399"/>
                  <a:pt x="1219200" y="1088571"/>
                  <a:pt x="1219200" y="1088571"/>
                </a:cubicBezTo>
                <a:lnTo>
                  <a:pt x="1219200" y="1088571"/>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TextBox 81"/>
          <p:cNvSpPr txBox="1"/>
          <p:nvPr/>
        </p:nvSpPr>
        <p:spPr>
          <a:xfrm>
            <a:off x="-1" y="3814028"/>
            <a:ext cx="2067429" cy="369332"/>
          </a:xfrm>
          <a:prstGeom prst="rect">
            <a:avLst/>
          </a:prstGeom>
          <a:noFill/>
        </p:spPr>
        <p:txBody>
          <a:bodyPr wrap="square" rtlCol="0">
            <a:spAutoFit/>
          </a:bodyPr>
          <a:lstStyle/>
          <a:p>
            <a:r>
              <a:rPr lang="en-CA" dirty="0" err="1" smtClean="0">
                <a:solidFill>
                  <a:srgbClr val="C00000"/>
                </a:solidFill>
              </a:rPr>
              <a:t>CA_Proto_Searches</a:t>
            </a:r>
            <a:endParaRPr lang="en-CA" dirty="0">
              <a:solidFill>
                <a:srgbClr val="C00000"/>
              </a:solidFill>
            </a:endParaRPr>
          </a:p>
        </p:txBody>
      </p:sp>
      <p:sp>
        <p:nvSpPr>
          <p:cNvPr id="84" name="TextBox 83"/>
          <p:cNvSpPr txBox="1"/>
          <p:nvPr/>
        </p:nvSpPr>
        <p:spPr>
          <a:xfrm>
            <a:off x="10026101" y="4892595"/>
            <a:ext cx="2149642" cy="369332"/>
          </a:xfrm>
          <a:prstGeom prst="rect">
            <a:avLst/>
          </a:prstGeom>
          <a:noFill/>
        </p:spPr>
        <p:txBody>
          <a:bodyPr wrap="square" rtlCol="0">
            <a:spAutoFit/>
          </a:bodyPr>
          <a:lstStyle/>
          <a:p>
            <a:r>
              <a:rPr lang="en-CA" dirty="0" err="1" smtClean="0">
                <a:solidFill>
                  <a:schemeClr val="accent5"/>
                </a:solidFill>
              </a:rPr>
              <a:t>CA_Proto_Searches</a:t>
            </a:r>
            <a:endParaRPr lang="en-CA" dirty="0">
              <a:solidFill>
                <a:schemeClr val="accent5"/>
              </a:solidFill>
            </a:endParaRPr>
          </a:p>
        </p:txBody>
      </p:sp>
      <p:sp>
        <p:nvSpPr>
          <p:cNvPr id="85" name="TextBox 84"/>
          <p:cNvSpPr txBox="1"/>
          <p:nvPr/>
        </p:nvSpPr>
        <p:spPr>
          <a:xfrm>
            <a:off x="2077377" y="4850783"/>
            <a:ext cx="1732796" cy="369332"/>
          </a:xfrm>
          <a:prstGeom prst="rect">
            <a:avLst/>
          </a:prstGeom>
          <a:noFill/>
        </p:spPr>
        <p:txBody>
          <a:bodyPr wrap="square" rtlCol="0">
            <a:spAutoFit/>
          </a:bodyPr>
          <a:lstStyle/>
          <a:p>
            <a:r>
              <a:rPr lang="en-CA" dirty="0" smtClean="0">
                <a:solidFill>
                  <a:srgbClr val="C00000"/>
                </a:solidFill>
              </a:rPr>
              <a:t>CA Responses</a:t>
            </a:r>
            <a:endParaRPr lang="en-CA" dirty="0">
              <a:solidFill>
                <a:srgbClr val="C00000"/>
              </a:solidFill>
            </a:endParaRPr>
          </a:p>
        </p:txBody>
      </p:sp>
      <p:sp>
        <p:nvSpPr>
          <p:cNvPr id="86" name="TextBox 85"/>
          <p:cNvSpPr txBox="1"/>
          <p:nvPr/>
        </p:nvSpPr>
        <p:spPr>
          <a:xfrm>
            <a:off x="4113223" y="357663"/>
            <a:ext cx="1002847" cy="372718"/>
          </a:xfrm>
          <a:prstGeom prst="rect">
            <a:avLst/>
          </a:prstGeom>
          <a:noFill/>
        </p:spPr>
        <p:txBody>
          <a:bodyPr wrap="square" rtlCol="0">
            <a:spAutoFit/>
          </a:bodyPr>
          <a:lstStyle/>
          <a:p>
            <a:r>
              <a:rPr lang="en-CA" dirty="0" smtClean="0">
                <a:solidFill>
                  <a:schemeClr val="accent6"/>
                </a:solidFill>
              </a:rPr>
              <a:t>Keep &gt; n</a:t>
            </a:r>
            <a:endParaRPr lang="en-CA" dirty="0">
              <a:solidFill>
                <a:schemeClr val="accent6"/>
              </a:solidFill>
            </a:endParaRPr>
          </a:p>
        </p:txBody>
      </p:sp>
    </p:spTree>
    <p:extLst>
      <p:ext uri="{BB962C8B-B14F-4D97-AF65-F5344CB8AC3E}">
        <p14:creationId xmlns:p14="http://schemas.microsoft.com/office/powerpoint/2010/main" val="60820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5">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1" grpId="0" animBg="1"/>
      <p:bldP spid="12" grpId="0" animBg="1"/>
      <p:bldP spid="13" grpId="0"/>
      <p:bldP spid="21" grpId="0" animBg="1"/>
      <p:bldP spid="25" grpId="0" animBg="1"/>
      <p:bldP spid="27" grpId="0" animBg="1"/>
      <p:bldP spid="38" grpId="1" animBg="1"/>
      <p:bldP spid="70" grpId="0" animBg="1"/>
      <p:bldP spid="72" grpId="0" animBg="1"/>
      <p:bldP spid="73" grpId="0" animBg="1"/>
      <p:bldP spid="74" grpId="0" animBg="1"/>
      <p:bldP spid="76" grpId="0"/>
      <p:bldP spid="81" grpId="0" animBg="1"/>
      <p:bldP spid="82" grpId="0"/>
      <p:bldP spid="84"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403" y="0"/>
            <a:ext cx="8079193" cy="6858000"/>
          </a:xfrm>
          <a:prstGeom prst="rect">
            <a:avLst/>
          </a:prstGeom>
        </p:spPr>
      </p:pic>
    </p:spTree>
    <p:extLst>
      <p:ext uri="{BB962C8B-B14F-4D97-AF65-F5344CB8AC3E}">
        <p14:creationId xmlns:p14="http://schemas.microsoft.com/office/powerpoint/2010/main" val="591044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90" y="368969"/>
            <a:ext cx="10058400" cy="6847840"/>
          </a:xfrm>
          <a:prstGeom prst="rect">
            <a:avLst/>
          </a:prstGeom>
        </p:spPr>
      </p:pic>
      <p:sp>
        <p:nvSpPr>
          <p:cNvPr id="3" name="Rounded Rectangle 2"/>
          <p:cNvSpPr/>
          <p:nvPr/>
        </p:nvSpPr>
        <p:spPr>
          <a:xfrm>
            <a:off x="786622" y="0"/>
            <a:ext cx="10908073" cy="6368717"/>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668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785" y="-37375"/>
            <a:ext cx="10515600" cy="1325563"/>
          </a:xfrm>
        </p:spPr>
        <p:txBody>
          <a:bodyPr/>
          <a:lstStyle/>
          <a:p>
            <a:r>
              <a:rPr lang="en-US" dirty="0" smtClean="0"/>
              <a:t>Synchrotrons Around the World</a:t>
            </a:r>
            <a:endParaRPr lang="en-US" dirty="0"/>
          </a:p>
        </p:txBody>
      </p:sp>
      <p:pic>
        <p:nvPicPr>
          <p:cNvPr id="4" name="Picture 4" descr="world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047" y="797651"/>
            <a:ext cx="9032056"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3565797" y="23264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6" name="Oval 5"/>
          <p:cNvSpPr>
            <a:spLocks noChangeArrowheads="1"/>
          </p:cNvSpPr>
          <p:nvPr/>
        </p:nvSpPr>
        <p:spPr bwMode="auto">
          <a:xfrm>
            <a:off x="3549922" y="2359751"/>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7" name="Oval 6"/>
          <p:cNvSpPr>
            <a:spLocks noChangeArrowheads="1"/>
          </p:cNvSpPr>
          <p:nvPr/>
        </p:nvSpPr>
        <p:spPr bwMode="auto">
          <a:xfrm>
            <a:off x="4153172" y="2545489"/>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8" name="Oval 7"/>
          <p:cNvSpPr>
            <a:spLocks noChangeArrowheads="1"/>
          </p:cNvSpPr>
          <p:nvPr/>
        </p:nvSpPr>
        <p:spPr bwMode="auto">
          <a:xfrm>
            <a:off x="4311922" y="224227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9" name="Oval 8"/>
          <p:cNvSpPr>
            <a:spLocks noChangeArrowheads="1"/>
          </p:cNvSpPr>
          <p:nvPr/>
        </p:nvSpPr>
        <p:spPr bwMode="auto">
          <a:xfrm>
            <a:off x="4296047" y="219147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0" name="Oval 9"/>
          <p:cNvSpPr>
            <a:spLocks noChangeArrowheads="1"/>
          </p:cNvSpPr>
          <p:nvPr/>
        </p:nvSpPr>
        <p:spPr bwMode="auto">
          <a:xfrm>
            <a:off x="4629422" y="2259739"/>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1" name="Oval 10"/>
          <p:cNvSpPr>
            <a:spLocks noChangeArrowheads="1"/>
          </p:cNvSpPr>
          <p:nvPr/>
        </p:nvSpPr>
        <p:spPr bwMode="auto">
          <a:xfrm>
            <a:off x="4597672" y="2208939"/>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2" name="Oval 11"/>
          <p:cNvSpPr>
            <a:spLocks noChangeArrowheads="1"/>
          </p:cNvSpPr>
          <p:nvPr/>
        </p:nvSpPr>
        <p:spPr bwMode="auto">
          <a:xfrm>
            <a:off x="4518297" y="2310539"/>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3" name="Oval 12"/>
          <p:cNvSpPr>
            <a:spLocks noChangeArrowheads="1"/>
          </p:cNvSpPr>
          <p:nvPr/>
        </p:nvSpPr>
        <p:spPr bwMode="auto">
          <a:xfrm>
            <a:off x="5073922" y="39901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4" name="Oval 13"/>
          <p:cNvSpPr>
            <a:spLocks noChangeArrowheads="1"/>
          </p:cNvSpPr>
          <p:nvPr/>
        </p:nvSpPr>
        <p:spPr bwMode="auto">
          <a:xfrm>
            <a:off x="6270897" y="21359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5" name="Oval 14"/>
          <p:cNvSpPr>
            <a:spLocks noChangeArrowheads="1"/>
          </p:cNvSpPr>
          <p:nvPr/>
        </p:nvSpPr>
        <p:spPr bwMode="auto">
          <a:xfrm>
            <a:off x="6328047" y="209146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6" name="Oval 15"/>
          <p:cNvSpPr>
            <a:spLocks noChangeArrowheads="1"/>
          </p:cNvSpPr>
          <p:nvPr/>
        </p:nvSpPr>
        <p:spPr bwMode="auto">
          <a:xfrm>
            <a:off x="6328047" y="204066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7" name="Oval 16"/>
          <p:cNvSpPr>
            <a:spLocks noChangeArrowheads="1"/>
          </p:cNvSpPr>
          <p:nvPr/>
        </p:nvSpPr>
        <p:spPr bwMode="auto">
          <a:xfrm>
            <a:off x="6423297" y="1940651"/>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8" name="Oval 17"/>
          <p:cNvSpPr>
            <a:spLocks noChangeArrowheads="1"/>
          </p:cNvSpPr>
          <p:nvPr/>
        </p:nvSpPr>
        <p:spPr bwMode="auto">
          <a:xfrm>
            <a:off x="6359797" y="1923189"/>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19" name="Oval 18"/>
          <p:cNvSpPr>
            <a:spLocks noChangeArrowheads="1"/>
          </p:cNvSpPr>
          <p:nvPr/>
        </p:nvSpPr>
        <p:spPr bwMode="auto">
          <a:xfrm>
            <a:off x="6423297" y="1856514"/>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0" name="Oval 19"/>
          <p:cNvSpPr>
            <a:spLocks noChangeArrowheads="1"/>
          </p:cNvSpPr>
          <p:nvPr/>
        </p:nvSpPr>
        <p:spPr bwMode="auto">
          <a:xfrm>
            <a:off x="6407422" y="2226401"/>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1" name="Oval 20"/>
          <p:cNvSpPr>
            <a:spLocks noChangeArrowheads="1"/>
          </p:cNvSpPr>
          <p:nvPr/>
        </p:nvSpPr>
        <p:spPr bwMode="auto">
          <a:xfrm>
            <a:off x="6423297" y="2124801"/>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2" name="Oval 21"/>
          <p:cNvSpPr>
            <a:spLocks noChangeArrowheads="1"/>
          </p:cNvSpPr>
          <p:nvPr/>
        </p:nvSpPr>
        <p:spPr bwMode="auto">
          <a:xfrm>
            <a:off x="6883672" y="1872389"/>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3" name="Oval 24"/>
          <p:cNvSpPr>
            <a:spLocks noChangeArrowheads="1"/>
          </p:cNvSpPr>
          <p:nvPr/>
        </p:nvSpPr>
        <p:spPr bwMode="auto">
          <a:xfrm>
            <a:off x="6201047" y="205812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4" name="Oval 25"/>
          <p:cNvSpPr>
            <a:spLocks noChangeArrowheads="1"/>
          </p:cNvSpPr>
          <p:nvPr/>
        </p:nvSpPr>
        <p:spPr bwMode="auto">
          <a:xfrm>
            <a:off x="6185172" y="2242276"/>
            <a:ext cx="63500" cy="68263"/>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5" name="Oval 26"/>
          <p:cNvSpPr>
            <a:spLocks noChangeArrowheads="1"/>
          </p:cNvSpPr>
          <p:nvPr/>
        </p:nvSpPr>
        <p:spPr bwMode="auto">
          <a:xfrm>
            <a:off x="6931297" y="2528026"/>
            <a:ext cx="63500" cy="68263"/>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6" name="Oval 27"/>
          <p:cNvSpPr>
            <a:spLocks noChangeArrowheads="1"/>
          </p:cNvSpPr>
          <p:nvPr/>
        </p:nvSpPr>
        <p:spPr bwMode="auto">
          <a:xfrm>
            <a:off x="6550297" y="2007326"/>
            <a:ext cx="63500" cy="68263"/>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7" name="Oval 28"/>
          <p:cNvSpPr>
            <a:spLocks noChangeArrowheads="1"/>
          </p:cNvSpPr>
          <p:nvPr/>
        </p:nvSpPr>
        <p:spPr bwMode="auto">
          <a:xfrm>
            <a:off x="7074172" y="2275614"/>
            <a:ext cx="63500" cy="68262"/>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8" name="Oval 30"/>
          <p:cNvSpPr>
            <a:spLocks noChangeArrowheads="1"/>
          </p:cNvSpPr>
          <p:nvPr/>
        </p:nvSpPr>
        <p:spPr bwMode="auto">
          <a:xfrm>
            <a:off x="7852047" y="190572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29" name="Oval 31"/>
          <p:cNvSpPr>
            <a:spLocks noChangeArrowheads="1"/>
          </p:cNvSpPr>
          <p:nvPr/>
        </p:nvSpPr>
        <p:spPr bwMode="auto">
          <a:xfrm>
            <a:off x="8582297" y="22756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0" name="Oval 32"/>
          <p:cNvSpPr>
            <a:spLocks noChangeArrowheads="1"/>
          </p:cNvSpPr>
          <p:nvPr/>
        </p:nvSpPr>
        <p:spPr bwMode="auto">
          <a:xfrm>
            <a:off x="8709297" y="2512151"/>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1" name="Oval 33"/>
          <p:cNvSpPr>
            <a:spLocks noChangeArrowheads="1"/>
          </p:cNvSpPr>
          <p:nvPr/>
        </p:nvSpPr>
        <p:spPr bwMode="auto">
          <a:xfrm>
            <a:off x="8439422" y="296617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2" name="Oval 34"/>
          <p:cNvSpPr>
            <a:spLocks noChangeArrowheads="1"/>
          </p:cNvSpPr>
          <p:nvPr/>
        </p:nvSpPr>
        <p:spPr bwMode="auto">
          <a:xfrm>
            <a:off x="8487047" y="333447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3" name="Oval 35"/>
          <p:cNvSpPr>
            <a:spLocks noChangeArrowheads="1"/>
          </p:cNvSpPr>
          <p:nvPr/>
        </p:nvSpPr>
        <p:spPr bwMode="auto">
          <a:xfrm>
            <a:off x="8820422" y="2713764"/>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4" name="Oval 36"/>
          <p:cNvSpPr>
            <a:spLocks noChangeArrowheads="1"/>
          </p:cNvSpPr>
          <p:nvPr/>
        </p:nvSpPr>
        <p:spPr bwMode="auto">
          <a:xfrm>
            <a:off x="8963297" y="247722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5" name="Oval 37"/>
          <p:cNvSpPr>
            <a:spLocks noChangeArrowheads="1"/>
          </p:cNvSpPr>
          <p:nvPr/>
        </p:nvSpPr>
        <p:spPr bwMode="auto">
          <a:xfrm>
            <a:off x="9026797" y="239467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6" name="Oval 38"/>
          <p:cNvSpPr>
            <a:spLocks noChangeArrowheads="1"/>
          </p:cNvSpPr>
          <p:nvPr/>
        </p:nvSpPr>
        <p:spPr bwMode="auto">
          <a:xfrm>
            <a:off x="9106172" y="23772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7" name="Oval 39"/>
          <p:cNvSpPr>
            <a:spLocks noChangeArrowheads="1"/>
          </p:cNvSpPr>
          <p:nvPr/>
        </p:nvSpPr>
        <p:spPr bwMode="auto">
          <a:xfrm>
            <a:off x="9153797" y="237721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8" name="Oval 40"/>
          <p:cNvSpPr>
            <a:spLocks noChangeArrowheads="1"/>
          </p:cNvSpPr>
          <p:nvPr/>
        </p:nvSpPr>
        <p:spPr bwMode="auto">
          <a:xfrm>
            <a:off x="9058547" y="239467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9" name="Oval 41"/>
          <p:cNvSpPr>
            <a:spLocks noChangeArrowheads="1"/>
          </p:cNvSpPr>
          <p:nvPr/>
        </p:nvSpPr>
        <p:spPr bwMode="auto">
          <a:xfrm>
            <a:off x="8899797" y="239467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0" name="Oval 42"/>
          <p:cNvSpPr>
            <a:spLocks noChangeArrowheads="1"/>
          </p:cNvSpPr>
          <p:nvPr/>
        </p:nvSpPr>
        <p:spPr bwMode="auto">
          <a:xfrm>
            <a:off x="8788672" y="2528026"/>
            <a:ext cx="63500" cy="68263"/>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1" name="Oval 44"/>
          <p:cNvSpPr>
            <a:spLocks noChangeArrowheads="1"/>
          </p:cNvSpPr>
          <p:nvPr/>
        </p:nvSpPr>
        <p:spPr bwMode="auto">
          <a:xfrm>
            <a:off x="6121672" y="1923189"/>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2" name="Text Box 45"/>
          <p:cNvSpPr txBox="1">
            <a:spLocks noChangeArrowheads="1"/>
          </p:cNvSpPr>
          <p:nvPr/>
        </p:nvSpPr>
        <p:spPr bwMode="auto">
          <a:xfrm>
            <a:off x="2181497" y="5436326"/>
            <a:ext cx="4111625" cy="666750"/>
          </a:xfrm>
          <a:prstGeom prst="rect">
            <a:avLst/>
          </a:prstGeom>
          <a:noFill/>
          <a:ln w="9525">
            <a:noFill/>
            <a:miter lim="800000"/>
            <a:headEnd/>
            <a:tailEnd/>
          </a:ln>
        </p:spPr>
        <p:txBody>
          <a:bodyPr lIns="19513" tIns="9757" rIns="19513" bIns="9757">
            <a:spAutoFit/>
          </a:bodyPr>
          <a:lstStyle/>
          <a:p>
            <a:pPr fontAlgn="auto">
              <a:spcBef>
                <a:spcPct val="50000"/>
              </a:spcBef>
              <a:spcAft>
                <a:spcPts val="0"/>
              </a:spcAft>
              <a:defRPr/>
            </a:pPr>
            <a:r>
              <a:rPr lang="en-CA" sz="1050" i="1" dirty="0">
                <a:latin typeface="Arial" charset="0"/>
              </a:rPr>
              <a:t>Canadian Light Source</a:t>
            </a:r>
          </a:p>
          <a:p>
            <a:pPr fontAlgn="auto">
              <a:spcBef>
                <a:spcPct val="50000"/>
              </a:spcBef>
              <a:spcAft>
                <a:spcPts val="0"/>
              </a:spcAft>
              <a:defRPr/>
            </a:pPr>
            <a:r>
              <a:rPr lang="en-CA" sz="1050" i="1" dirty="0">
                <a:latin typeface="Arial" charset="0"/>
              </a:rPr>
              <a:t>Synchrotrons currently in operation</a:t>
            </a:r>
          </a:p>
          <a:p>
            <a:pPr fontAlgn="auto">
              <a:spcBef>
                <a:spcPct val="50000"/>
              </a:spcBef>
              <a:spcAft>
                <a:spcPts val="0"/>
              </a:spcAft>
              <a:defRPr/>
            </a:pPr>
            <a:r>
              <a:rPr lang="en-CA" sz="1050" i="1" dirty="0">
                <a:latin typeface="Arial" charset="0"/>
              </a:rPr>
              <a:t>Synchrotrons under construction or in planning phase</a:t>
            </a:r>
          </a:p>
        </p:txBody>
      </p:sp>
      <p:sp>
        <p:nvSpPr>
          <p:cNvPr id="43" name="Oval 46"/>
          <p:cNvSpPr>
            <a:spLocks noChangeArrowheads="1"/>
          </p:cNvSpPr>
          <p:nvPr/>
        </p:nvSpPr>
        <p:spPr bwMode="auto">
          <a:xfrm>
            <a:off x="1952897" y="5741126"/>
            <a:ext cx="127000" cy="134938"/>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4" name="Oval 47"/>
          <p:cNvSpPr>
            <a:spLocks noChangeArrowheads="1"/>
          </p:cNvSpPr>
          <p:nvPr/>
        </p:nvSpPr>
        <p:spPr bwMode="auto">
          <a:xfrm>
            <a:off x="1952897" y="5969726"/>
            <a:ext cx="127000" cy="133350"/>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45" name="Text Box 48"/>
          <p:cNvSpPr txBox="1">
            <a:spLocks noChangeArrowheads="1"/>
          </p:cNvSpPr>
          <p:nvPr/>
        </p:nvSpPr>
        <p:spPr bwMode="auto">
          <a:xfrm>
            <a:off x="2137047" y="797651"/>
            <a:ext cx="1682750" cy="40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513" tIns="9757" rIns="19513" bIns="97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p:txBody>
      </p:sp>
      <p:sp>
        <p:nvSpPr>
          <p:cNvPr id="46" name="Text Box 49"/>
          <p:cNvSpPr txBox="1">
            <a:spLocks noChangeArrowheads="1"/>
          </p:cNvSpPr>
          <p:nvPr/>
        </p:nvSpPr>
        <p:spPr bwMode="auto">
          <a:xfrm>
            <a:off x="2311672" y="1083401"/>
            <a:ext cx="904875" cy="40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513" tIns="9757" rIns="19513" bIns="97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p:txBody>
      </p:sp>
      <p:sp>
        <p:nvSpPr>
          <p:cNvPr id="47" name="Text Box 50"/>
          <p:cNvSpPr txBox="1">
            <a:spLocks noChangeArrowheads="1"/>
          </p:cNvSpPr>
          <p:nvPr/>
        </p:nvSpPr>
        <p:spPr bwMode="auto">
          <a:xfrm>
            <a:off x="9820547" y="5201376"/>
            <a:ext cx="873125" cy="557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513" tIns="9757" rIns="19513" bIns="975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a:p>
            <a:pPr eaLnBrk="1" hangingPunct="1">
              <a:spcBef>
                <a:spcPct val="50000"/>
              </a:spcBef>
            </a:pPr>
            <a:endParaRPr lang="en-CA" altLang="en-US" sz="200"/>
          </a:p>
        </p:txBody>
      </p:sp>
      <p:pic>
        <p:nvPicPr>
          <p:cNvPr id="48" name="Picture 51" descr="156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672" y="1940651"/>
            <a:ext cx="9525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2" descr="156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6697" y="5436326"/>
            <a:ext cx="2286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4"/>
          <p:cNvSpPr>
            <a:spLocks noChangeArrowheads="1"/>
          </p:cNvSpPr>
          <p:nvPr/>
        </p:nvSpPr>
        <p:spPr bwMode="auto">
          <a:xfrm>
            <a:off x="9204597" y="4402864"/>
            <a:ext cx="63500" cy="68262"/>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1" name="Oval 55"/>
          <p:cNvSpPr>
            <a:spLocks noChangeArrowheads="1"/>
          </p:cNvSpPr>
          <p:nvPr/>
        </p:nvSpPr>
        <p:spPr bwMode="auto">
          <a:xfrm>
            <a:off x="7820297" y="2724876"/>
            <a:ext cx="63500" cy="66675"/>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2" name="Oval 56"/>
          <p:cNvSpPr>
            <a:spLocks noChangeArrowheads="1"/>
          </p:cNvSpPr>
          <p:nvPr/>
        </p:nvSpPr>
        <p:spPr bwMode="auto">
          <a:xfrm>
            <a:off x="6143897" y="1975576"/>
            <a:ext cx="63500" cy="68263"/>
          </a:xfrm>
          <a:prstGeom prst="ellipse">
            <a:avLst/>
          </a:prstGeom>
          <a:solidFill>
            <a:srgbClr val="00FF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3" name="Oval 10"/>
          <p:cNvSpPr>
            <a:spLocks noChangeArrowheads="1"/>
          </p:cNvSpPr>
          <p:nvPr/>
        </p:nvSpPr>
        <p:spPr bwMode="auto">
          <a:xfrm>
            <a:off x="4556397" y="2235926"/>
            <a:ext cx="63500" cy="66675"/>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4" name="Oval 10"/>
          <p:cNvSpPr>
            <a:spLocks noChangeArrowheads="1"/>
          </p:cNvSpPr>
          <p:nvPr/>
        </p:nvSpPr>
        <p:spPr bwMode="auto">
          <a:xfrm>
            <a:off x="6278835" y="2072414"/>
            <a:ext cx="63500" cy="66675"/>
          </a:xfrm>
          <a:prstGeom prst="ellipse">
            <a:avLst/>
          </a:prstGeom>
          <a:solidFill>
            <a:srgbClr val="FF6600"/>
          </a:solidFill>
          <a:ln w="9525">
            <a:solidFill>
              <a:schemeClr val="tx1"/>
            </a:solidFill>
            <a:round/>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3" name="Right Arrow 2"/>
          <p:cNvSpPr/>
          <p:nvPr/>
        </p:nvSpPr>
        <p:spPr>
          <a:xfrm>
            <a:off x="2137047" y="1793054"/>
            <a:ext cx="1815021" cy="33178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68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3654" y="2651035"/>
            <a:ext cx="5157787" cy="823912"/>
          </a:xfrm>
        </p:spPr>
        <p:txBody>
          <a:bodyPr/>
          <a:lstStyle/>
          <a:p>
            <a:r>
              <a:rPr lang="en-CA" dirty="0" smtClean="0"/>
              <a:t>Polling</a:t>
            </a:r>
            <a:endParaRPr lang="en-CA" dirty="0"/>
          </a:p>
        </p:txBody>
      </p:sp>
      <p:sp>
        <p:nvSpPr>
          <p:cNvPr id="4" name="Content Placeholder 3"/>
          <p:cNvSpPr>
            <a:spLocks noGrp="1"/>
          </p:cNvSpPr>
          <p:nvPr>
            <p:ph sz="half" idx="2"/>
          </p:nvPr>
        </p:nvSpPr>
        <p:spPr>
          <a:xfrm>
            <a:off x="1023654" y="3474947"/>
            <a:ext cx="5157787" cy="3684588"/>
          </a:xfrm>
        </p:spPr>
        <p:txBody>
          <a:bodyPr/>
          <a:lstStyle/>
          <a:p>
            <a:r>
              <a:rPr lang="en-CA" dirty="0" smtClean="0"/>
              <a:t>No action required by developers</a:t>
            </a:r>
          </a:p>
          <a:p>
            <a:r>
              <a:rPr lang="en-CA" dirty="0" smtClean="0"/>
              <a:t>Shows multiply served PV’s</a:t>
            </a:r>
          </a:p>
        </p:txBody>
      </p:sp>
      <p:sp>
        <p:nvSpPr>
          <p:cNvPr id="5" name="Text Placeholder 4"/>
          <p:cNvSpPr>
            <a:spLocks noGrp="1"/>
          </p:cNvSpPr>
          <p:nvPr>
            <p:ph type="body" sz="quarter" idx="3"/>
          </p:nvPr>
        </p:nvSpPr>
        <p:spPr>
          <a:xfrm>
            <a:off x="6301056" y="2651035"/>
            <a:ext cx="5183188" cy="823912"/>
          </a:xfrm>
        </p:spPr>
        <p:txBody>
          <a:bodyPr/>
          <a:lstStyle/>
          <a:p>
            <a:r>
              <a:rPr lang="en-CA" dirty="0" smtClean="0"/>
              <a:t>Heartbeat</a:t>
            </a:r>
            <a:endParaRPr lang="en-CA" dirty="0"/>
          </a:p>
        </p:txBody>
      </p:sp>
      <p:sp>
        <p:nvSpPr>
          <p:cNvPr id="6" name="Content Placeholder 5"/>
          <p:cNvSpPr>
            <a:spLocks noGrp="1"/>
          </p:cNvSpPr>
          <p:nvPr>
            <p:ph sz="quarter" idx="4"/>
          </p:nvPr>
        </p:nvSpPr>
        <p:spPr>
          <a:xfrm>
            <a:off x="6301056" y="3474947"/>
            <a:ext cx="5183188" cy="3684588"/>
          </a:xfrm>
        </p:spPr>
        <p:txBody>
          <a:bodyPr/>
          <a:lstStyle/>
          <a:p>
            <a:r>
              <a:rPr lang="en-CA" dirty="0" smtClean="0"/>
              <a:t>No polling</a:t>
            </a:r>
          </a:p>
          <a:p>
            <a:r>
              <a:rPr lang="en-CA" dirty="0" smtClean="0"/>
              <a:t>Sees all PV’s in an app</a:t>
            </a:r>
          </a:p>
          <a:p>
            <a:r>
              <a:rPr lang="en-CA" dirty="0" smtClean="0"/>
              <a:t>Allows you to match the PV’s to the application</a:t>
            </a:r>
          </a:p>
          <a:p>
            <a:endParaRPr lang="en-CA" dirty="0"/>
          </a:p>
        </p:txBody>
      </p:sp>
      <p:sp>
        <p:nvSpPr>
          <p:cNvPr id="7" name="TextBox 6"/>
          <p:cNvSpPr txBox="1"/>
          <p:nvPr/>
        </p:nvSpPr>
        <p:spPr>
          <a:xfrm>
            <a:off x="2665709" y="41176"/>
            <a:ext cx="7516678" cy="2616101"/>
          </a:xfrm>
          <a:prstGeom prst="rect">
            <a:avLst/>
          </a:prstGeom>
          <a:noFill/>
        </p:spPr>
        <p:txBody>
          <a:bodyPr wrap="square" rtlCol="0">
            <a:spAutoFit/>
          </a:bodyPr>
          <a:lstStyle/>
          <a:p>
            <a:r>
              <a:rPr lang="en-CA" sz="2400" b="1" dirty="0" smtClean="0"/>
              <a:t>PV Monitor</a:t>
            </a:r>
          </a:p>
          <a:p>
            <a:r>
              <a:rPr lang="en-CA" sz="2800" dirty="0" smtClean="0"/>
              <a:t>Collects requests</a:t>
            </a:r>
          </a:p>
          <a:p>
            <a:r>
              <a:rPr lang="en-CA" sz="2800" dirty="0" smtClean="0"/>
              <a:t>Tells you which ones people or apps are looking for</a:t>
            </a:r>
          </a:p>
          <a:p>
            <a:r>
              <a:rPr lang="en-CA" sz="2800" dirty="0" smtClean="0"/>
              <a:t>Lets you keep track of bad requests, unanswered requests, total number of requests</a:t>
            </a:r>
            <a:endParaRPr lang="en-CA" sz="2800" dirty="0"/>
          </a:p>
        </p:txBody>
      </p:sp>
      <p:cxnSp>
        <p:nvCxnSpPr>
          <p:cNvPr id="9" name="Straight Arrow Connector 8"/>
          <p:cNvCxnSpPr/>
          <p:nvPr/>
        </p:nvCxnSpPr>
        <p:spPr>
          <a:xfrm>
            <a:off x="6540285" y="2349500"/>
            <a:ext cx="1224366" cy="754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68243" y="2509111"/>
            <a:ext cx="774916" cy="595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55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515" y="338741"/>
            <a:ext cx="8794969" cy="5844307"/>
          </a:xfrm>
        </p:spPr>
      </p:pic>
      <p:sp>
        <p:nvSpPr>
          <p:cNvPr id="3" name="Rounded Rectangle 2"/>
          <p:cNvSpPr/>
          <p:nvPr/>
        </p:nvSpPr>
        <p:spPr>
          <a:xfrm>
            <a:off x="609600" y="128337"/>
            <a:ext cx="10940716" cy="6192252"/>
          </a:xfrm>
          <a:prstGeom prst="round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689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58" y="1405512"/>
            <a:ext cx="10058400" cy="1796909"/>
          </a:xfrm>
          <a:prstGeom prst="rect">
            <a:avLst/>
          </a:prstGeom>
        </p:spPr>
      </p:pic>
      <p:sp>
        <p:nvSpPr>
          <p:cNvPr id="3" name="Rounded Rectangle 2"/>
          <p:cNvSpPr/>
          <p:nvPr/>
        </p:nvSpPr>
        <p:spPr>
          <a:xfrm>
            <a:off x="513347" y="419116"/>
            <a:ext cx="10940716" cy="5566610"/>
          </a:xfrm>
          <a:prstGeom prst="round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8337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646" y="0"/>
            <a:ext cx="8818708" cy="6858000"/>
          </a:xfrm>
          <a:prstGeom prst="rect">
            <a:avLst/>
          </a:prstGeom>
        </p:spPr>
      </p:pic>
      <p:sp>
        <p:nvSpPr>
          <p:cNvPr id="3" name="Rounded Rectangle 2"/>
          <p:cNvSpPr/>
          <p:nvPr/>
        </p:nvSpPr>
        <p:spPr>
          <a:xfrm>
            <a:off x="401053" y="-1"/>
            <a:ext cx="11341768" cy="6513095"/>
          </a:xfrm>
          <a:prstGeom prst="round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0834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242" y="0"/>
            <a:ext cx="6311515" cy="6858000"/>
          </a:xfrm>
          <a:prstGeom prst="rect">
            <a:avLst/>
          </a:prstGeom>
        </p:spPr>
      </p:pic>
      <p:sp>
        <p:nvSpPr>
          <p:cNvPr id="3" name="Rounded Rectangle 2"/>
          <p:cNvSpPr/>
          <p:nvPr/>
        </p:nvSpPr>
        <p:spPr>
          <a:xfrm>
            <a:off x="336884" y="0"/>
            <a:ext cx="11855116" cy="6858000"/>
          </a:xfrm>
          <a:prstGeom prst="round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570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266" y="0"/>
            <a:ext cx="8239468" cy="6858000"/>
          </a:xfrm>
          <a:prstGeom prst="rect">
            <a:avLst/>
          </a:prstGeom>
        </p:spPr>
      </p:pic>
      <p:sp>
        <p:nvSpPr>
          <p:cNvPr id="3" name="Rounded Rectangle 2"/>
          <p:cNvSpPr/>
          <p:nvPr/>
        </p:nvSpPr>
        <p:spPr>
          <a:xfrm>
            <a:off x="481263" y="-1"/>
            <a:ext cx="11181348" cy="6577263"/>
          </a:xfrm>
          <a:prstGeom prst="round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67380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57" y="1286961"/>
            <a:ext cx="10058400" cy="5015788"/>
          </a:xfrm>
          <a:prstGeom prst="rect">
            <a:avLst/>
          </a:prstGeom>
        </p:spPr>
      </p:pic>
      <p:sp>
        <p:nvSpPr>
          <p:cNvPr id="3" name="TextBox 2"/>
          <p:cNvSpPr txBox="1"/>
          <p:nvPr/>
        </p:nvSpPr>
        <p:spPr>
          <a:xfrm>
            <a:off x="1973179" y="192505"/>
            <a:ext cx="9368589" cy="769441"/>
          </a:xfrm>
          <a:prstGeom prst="rect">
            <a:avLst/>
          </a:prstGeom>
          <a:noFill/>
        </p:spPr>
        <p:txBody>
          <a:bodyPr wrap="square" rtlCol="0">
            <a:spAutoFit/>
          </a:bodyPr>
          <a:lstStyle/>
          <a:p>
            <a:r>
              <a:rPr lang="en-CA" sz="4400" dirty="0" smtClean="0"/>
              <a:t>PV Requests over the Last 24 Hours</a:t>
            </a:r>
            <a:endParaRPr lang="en-CA" sz="4400" dirty="0"/>
          </a:p>
        </p:txBody>
      </p:sp>
    </p:spTree>
    <p:extLst>
      <p:ext uri="{BB962C8B-B14F-4D97-AF65-F5344CB8AC3E}">
        <p14:creationId xmlns:p14="http://schemas.microsoft.com/office/powerpoint/2010/main" val="2942401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90" y="0"/>
            <a:ext cx="10058400" cy="6412961"/>
          </a:xfrm>
          <a:prstGeom prst="rect">
            <a:avLst/>
          </a:prstGeom>
        </p:spPr>
      </p:pic>
    </p:spTree>
    <p:extLst>
      <p:ext uri="{BB962C8B-B14F-4D97-AF65-F5344CB8AC3E}">
        <p14:creationId xmlns:p14="http://schemas.microsoft.com/office/powerpoint/2010/main" val="368522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44" y="0"/>
            <a:ext cx="10058400" cy="6368385"/>
          </a:xfrm>
          <a:prstGeom prst="rect">
            <a:avLst/>
          </a:prstGeom>
        </p:spPr>
      </p:pic>
    </p:spTree>
    <p:extLst>
      <p:ext uri="{BB962C8B-B14F-4D97-AF65-F5344CB8AC3E}">
        <p14:creationId xmlns:p14="http://schemas.microsoft.com/office/powerpoint/2010/main" val="3426407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48936"/>
          </a:xfrm>
        </p:spPr>
        <p:txBody>
          <a:bodyPr/>
          <a:lstStyle/>
          <a:p>
            <a:pPr algn="ctr"/>
            <a:r>
              <a:rPr lang="en-CA" dirty="0" smtClean="0"/>
              <a:t>So how hard is this to set up </a:t>
            </a:r>
            <a:r>
              <a:rPr lang="en-CA" i="1" dirty="0" smtClean="0"/>
              <a:t>really</a:t>
            </a:r>
            <a:r>
              <a:rPr lang="en-CA" dirty="0" smtClean="0"/>
              <a:t>?</a:t>
            </a:r>
            <a:endParaRPr lang="en-CA" dirty="0"/>
          </a:p>
        </p:txBody>
      </p:sp>
    </p:spTree>
    <p:extLst>
      <p:ext uri="{BB962C8B-B14F-4D97-AF65-F5344CB8AC3E}">
        <p14:creationId xmlns:p14="http://schemas.microsoft.com/office/powerpoint/2010/main" val="41443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ightsource.ca/files/download.php?id=2523&amp;view=1"/>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41096" y="866274"/>
            <a:ext cx="9093698" cy="53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7253196" y="3921071"/>
            <a:ext cx="2355753" cy="1549831"/>
          </a:xfrm>
          <a:custGeom>
            <a:avLst/>
            <a:gdLst>
              <a:gd name="connsiteX0" fmla="*/ 976404 w 2355753"/>
              <a:gd name="connsiteY0" fmla="*/ 139485 h 1549831"/>
              <a:gd name="connsiteX1" fmla="*/ 1131387 w 2355753"/>
              <a:gd name="connsiteY1" fmla="*/ 154983 h 1549831"/>
              <a:gd name="connsiteX2" fmla="*/ 1549841 w 2355753"/>
              <a:gd name="connsiteY2" fmla="*/ 185980 h 1549831"/>
              <a:gd name="connsiteX3" fmla="*/ 1565340 w 2355753"/>
              <a:gd name="connsiteY3" fmla="*/ 232475 h 1549831"/>
              <a:gd name="connsiteX4" fmla="*/ 1627333 w 2355753"/>
              <a:gd name="connsiteY4" fmla="*/ 247973 h 1549831"/>
              <a:gd name="connsiteX5" fmla="*/ 1673828 w 2355753"/>
              <a:gd name="connsiteY5" fmla="*/ 278970 h 1549831"/>
              <a:gd name="connsiteX6" fmla="*/ 1937299 w 2355753"/>
              <a:gd name="connsiteY6" fmla="*/ 294468 h 1549831"/>
              <a:gd name="connsiteX7" fmla="*/ 1983794 w 2355753"/>
              <a:gd name="connsiteY7" fmla="*/ 325465 h 1549831"/>
              <a:gd name="connsiteX8" fmla="*/ 2014790 w 2355753"/>
              <a:gd name="connsiteY8" fmla="*/ 387458 h 1549831"/>
              <a:gd name="connsiteX9" fmla="*/ 2092282 w 2355753"/>
              <a:gd name="connsiteY9" fmla="*/ 402956 h 1549831"/>
              <a:gd name="connsiteX10" fmla="*/ 2231767 w 2355753"/>
              <a:gd name="connsiteY10" fmla="*/ 418454 h 1549831"/>
              <a:gd name="connsiteX11" fmla="*/ 2278262 w 2355753"/>
              <a:gd name="connsiteY11" fmla="*/ 433953 h 1549831"/>
              <a:gd name="connsiteX12" fmla="*/ 2309258 w 2355753"/>
              <a:gd name="connsiteY12" fmla="*/ 526943 h 1549831"/>
              <a:gd name="connsiteX13" fmla="*/ 2355753 w 2355753"/>
              <a:gd name="connsiteY13" fmla="*/ 557939 h 1549831"/>
              <a:gd name="connsiteX14" fmla="*/ 2340255 w 2355753"/>
              <a:gd name="connsiteY14" fmla="*/ 991892 h 1549831"/>
              <a:gd name="connsiteX15" fmla="*/ 2309258 w 2355753"/>
              <a:gd name="connsiteY15" fmla="*/ 1069383 h 1549831"/>
              <a:gd name="connsiteX16" fmla="*/ 2278262 w 2355753"/>
              <a:gd name="connsiteY16" fmla="*/ 1177871 h 1549831"/>
              <a:gd name="connsiteX17" fmla="*/ 2169773 w 2355753"/>
              <a:gd name="connsiteY17" fmla="*/ 1317356 h 1549831"/>
              <a:gd name="connsiteX18" fmla="*/ 2154275 w 2355753"/>
              <a:gd name="connsiteY18" fmla="*/ 1363851 h 1549831"/>
              <a:gd name="connsiteX19" fmla="*/ 2092282 w 2355753"/>
              <a:gd name="connsiteY19" fmla="*/ 1410346 h 1549831"/>
              <a:gd name="connsiteX20" fmla="*/ 1968296 w 2355753"/>
              <a:gd name="connsiteY20" fmla="*/ 1472339 h 1549831"/>
              <a:gd name="connsiteX21" fmla="*/ 1890804 w 2355753"/>
              <a:gd name="connsiteY21" fmla="*/ 1487837 h 1549831"/>
              <a:gd name="connsiteX22" fmla="*/ 1828811 w 2355753"/>
              <a:gd name="connsiteY22" fmla="*/ 1518834 h 1549831"/>
              <a:gd name="connsiteX23" fmla="*/ 1735821 w 2355753"/>
              <a:gd name="connsiteY23" fmla="*/ 1549831 h 1549831"/>
              <a:gd name="connsiteX24" fmla="*/ 1456851 w 2355753"/>
              <a:gd name="connsiteY24" fmla="*/ 1534332 h 1549831"/>
              <a:gd name="connsiteX25" fmla="*/ 1379360 w 2355753"/>
              <a:gd name="connsiteY25" fmla="*/ 1518834 h 1549831"/>
              <a:gd name="connsiteX26" fmla="*/ 1131387 w 2355753"/>
              <a:gd name="connsiteY26" fmla="*/ 1503336 h 1549831"/>
              <a:gd name="connsiteX27" fmla="*/ 1007401 w 2355753"/>
              <a:gd name="connsiteY27" fmla="*/ 1441343 h 1549831"/>
              <a:gd name="connsiteX28" fmla="*/ 960906 w 2355753"/>
              <a:gd name="connsiteY28" fmla="*/ 1425844 h 1549831"/>
              <a:gd name="connsiteX29" fmla="*/ 712933 w 2355753"/>
              <a:gd name="connsiteY29" fmla="*/ 1410346 h 1549831"/>
              <a:gd name="connsiteX30" fmla="*/ 666438 w 2355753"/>
              <a:gd name="connsiteY30" fmla="*/ 1379349 h 1549831"/>
              <a:gd name="connsiteX31" fmla="*/ 542451 w 2355753"/>
              <a:gd name="connsiteY31" fmla="*/ 1348353 h 1549831"/>
              <a:gd name="connsiteX32" fmla="*/ 495957 w 2355753"/>
              <a:gd name="connsiteY32" fmla="*/ 1332854 h 1549831"/>
              <a:gd name="connsiteX33" fmla="*/ 402967 w 2355753"/>
              <a:gd name="connsiteY33" fmla="*/ 1270861 h 1549831"/>
              <a:gd name="connsiteX34" fmla="*/ 309977 w 2355753"/>
              <a:gd name="connsiteY34" fmla="*/ 1224366 h 1549831"/>
              <a:gd name="connsiteX35" fmla="*/ 154994 w 2355753"/>
              <a:gd name="connsiteY35" fmla="*/ 1193370 h 1549831"/>
              <a:gd name="connsiteX36" fmla="*/ 93001 w 2355753"/>
              <a:gd name="connsiteY36" fmla="*/ 1100380 h 1549831"/>
              <a:gd name="connsiteX37" fmla="*/ 77502 w 2355753"/>
              <a:gd name="connsiteY37" fmla="*/ 1038387 h 1549831"/>
              <a:gd name="connsiteX38" fmla="*/ 31007 w 2355753"/>
              <a:gd name="connsiteY38" fmla="*/ 1007390 h 1549831"/>
              <a:gd name="connsiteX39" fmla="*/ 11 w 2355753"/>
              <a:gd name="connsiteY39" fmla="*/ 774915 h 1549831"/>
              <a:gd name="connsiteX40" fmla="*/ 31007 w 2355753"/>
              <a:gd name="connsiteY40" fmla="*/ 542441 h 1549831"/>
              <a:gd name="connsiteX41" fmla="*/ 93001 w 2355753"/>
              <a:gd name="connsiteY41" fmla="*/ 433953 h 1549831"/>
              <a:gd name="connsiteX42" fmla="*/ 108499 w 2355753"/>
              <a:gd name="connsiteY42" fmla="*/ 387458 h 1549831"/>
              <a:gd name="connsiteX43" fmla="*/ 278980 w 2355753"/>
              <a:gd name="connsiteY43" fmla="*/ 263471 h 1549831"/>
              <a:gd name="connsiteX44" fmla="*/ 387468 w 2355753"/>
              <a:gd name="connsiteY44" fmla="*/ 185980 h 1549831"/>
              <a:gd name="connsiteX45" fmla="*/ 433963 w 2355753"/>
              <a:gd name="connsiteY45" fmla="*/ 170482 h 1549831"/>
              <a:gd name="connsiteX46" fmla="*/ 526953 w 2355753"/>
              <a:gd name="connsiteY46" fmla="*/ 123987 h 1549831"/>
              <a:gd name="connsiteX47" fmla="*/ 588946 w 2355753"/>
              <a:gd name="connsiteY47" fmla="*/ 92990 h 1549831"/>
              <a:gd name="connsiteX48" fmla="*/ 759428 w 2355753"/>
              <a:gd name="connsiteY48" fmla="*/ 46495 h 1549831"/>
              <a:gd name="connsiteX49" fmla="*/ 821421 w 2355753"/>
              <a:gd name="connsiteY49" fmla="*/ 30997 h 1549831"/>
              <a:gd name="connsiteX50" fmla="*/ 883414 w 2355753"/>
              <a:gd name="connsiteY50" fmla="*/ 15498 h 1549831"/>
              <a:gd name="connsiteX51" fmla="*/ 960906 w 2355753"/>
              <a:gd name="connsiteY51" fmla="*/ 30997 h 1549831"/>
              <a:gd name="connsiteX52" fmla="*/ 1270872 w 2355753"/>
              <a:gd name="connsiteY52" fmla="*/ 0 h 1549831"/>
              <a:gd name="connsiteX53" fmla="*/ 1332865 w 2355753"/>
              <a:gd name="connsiteY53" fmla="*/ 15498 h 1549831"/>
              <a:gd name="connsiteX54" fmla="*/ 1627333 w 2355753"/>
              <a:gd name="connsiteY54" fmla="*/ 30997 h 15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5753" h="1549831">
                <a:moveTo>
                  <a:pt x="976404" y="139485"/>
                </a:moveTo>
                <a:cubicBezTo>
                  <a:pt x="1028065" y="144651"/>
                  <a:pt x="1079558" y="151934"/>
                  <a:pt x="1131387" y="154983"/>
                </a:cubicBezTo>
                <a:cubicBezTo>
                  <a:pt x="1543935" y="179251"/>
                  <a:pt x="1382425" y="130176"/>
                  <a:pt x="1549841" y="185980"/>
                </a:cubicBezTo>
                <a:cubicBezTo>
                  <a:pt x="1555007" y="201478"/>
                  <a:pt x="1552583" y="222270"/>
                  <a:pt x="1565340" y="232475"/>
                </a:cubicBezTo>
                <a:cubicBezTo>
                  <a:pt x="1581973" y="245781"/>
                  <a:pt x="1607755" y="239582"/>
                  <a:pt x="1627333" y="247973"/>
                </a:cubicBezTo>
                <a:cubicBezTo>
                  <a:pt x="1644454" y="255310"/>
                  <a:pt x="1655407" y="276207"/>
                  <a:pt x="1673828" y="278970"/>
                </a:cubicBezTo>
                <a:cubicBezTo>
                  <a:pt x="1760830" y="292020"/>
                  <a:pt x="1849475" y="289302"/>
                  <a:pt x="1937299" y="294468"/>
                </a:cubicBezTo>
                <a:cubicBezTo>
                  <a:pt x="1952797" y="304800"/>
                  <a:pt x="1971870" y="311155"/>
                  <a:pt x="1983794" y="325465"/>
                </a:cubicBezTo>
                <a:cubicBezTo>
                  <a:pt x="1998584" y="343214"/>
                  <a:pt x="1995990" y="374029"/>
                  <a:pt x="2014790" y="387458"/>
                </a:cubicBezTo>
                <a:cubicBezTo>
                  <a:pt x="2036226" y="402769"/>
                  <a:pt x="2066205" y="399231"/>
                  <a:pt x="2092282" y="402956"/>
                </a:cubicBezTo>
                <a:cubicBezTo>
                  <a:pt x="2138593" y="409572"/>
                  <a:pt x="2185272" y="413288"/>
                  <a:pt x="2231767" y="418454"/>
                </a:cubicBezTo>
                <a:cubicBezTo>
                  <a:pt x="2247265" y="423620"/>
                  <a:pt x="2268767" y="420659"/>
                  <a:pt x="2278262" y="433953"/>
                </a:cubicBezTo>
                <a:cubicBezTo>
                  <a:pt x="2297253" y="460540"/>
                  <a:pt x="2282072" y="508819"/>
                  <a:pt x="2309258" y="526943"/>
                </a:cubicBezTo>
                <a:lnTo>
                  <a:pt x="2355753" y="557939"/>
                </a:lnTo>
                <a:cubicBezTo>
                  <a:pt x="2350587" y="702590"/>
                  <a:pt x="2353359" y="847743"/>
                  <a:pt x="2340255" y="991892"/>
                </a:cubicBezTo>
                <a:cubicBezTo>
                  <a:pt x="2337736" y="1019598"/>
                  <a:pt x="2318056" y="1042990"/>
                  <a:pt x="2309258" y="1069383"/>
                </a:cubicBezTo>
                <a:cubicBezTo>
                  <a:pt x="2302571" y="1089445"/>
                  <a:pt x="2290699" y="1155484"/>
                  <a:pt x="2278262" y="1177871"/>
                </a:cubicBezTo>
                <a:cubicBezTo>
                  <a:pt x="2231918" y="1261290"/>
                  <a:pt x="2226249" y="1260880"/>
                  <a:pt x="2169773" y="1317356"/>
                </a:cubicBezTo>
                <a:cubicBezTo>
                  <a:pt x="2164607" y="1332854"/>
                  <a:pt x="2164733" y="1351301"/>
                  <a:pt x="2154275" y="1363851"/>
                </a:cubicBezTo>
                <a:cubicBezTo>
                  <a:pt x="2137739" y="1383695"/>
                  <a:pt x="2113301" y="1395332"/>
                  <a:pt x="2092282" y="1410346"/>
                </a:cubicBezTo>
                <a:cubicBezTo>
                  <a:pt x="2045962" y="1443432"/>
                  <a:pt x="2028248" y="1454354"/>
                  <a:pt x="1968296" y="1472339"/>
                </a:cubicBezTo>
                <a:cubicBezTo>
                  <a:pt x="1943065" y="1479908"/>
                  <a:pt x="1916635" y="1482671"/>
                  <a:pt x="1890804" y="1487837"/>
                </a:cubicBezTo>
                <a:cubicBezTo>
                  <a:pt x="1870140" y="1498169"/>
                  <a:pt x="1850262" y="1510253"/>
                  <a:pt x="1828811" y="1518834"/>
                </a:cubicBezTo>
                <a:cubicBezTo>
                  <a:pt x="1798475" y="1530969"/>
                  <a:pt x="1735821" y="1549831"/>
                  <a:pt x="1735821" y="1549831"/>
                </a:cubicBezTo>
                <a:cubicBezTo>
                  <a:pt x="1642831" y="1544665"/>
                  <a:pt x="1549634" y="1542400"/>
                  <a:pt x="1456851" y="1534332"/>
                </a:cubicBezTo>
                <a:cubicBezTo>
                  <a:pt x="1430608" y="1532050"/>
                  <a:pt x="1405583" y="1521331"/>
                  <a:pt x="1379360" y="1518834"/>
                </a:cubicBezTo>
                <a:cubicBezTo>
                  <a:pt x="1296914" y="1510982"/>
                  <a:pt x="1214045" y="1508502"/>
                  <a:pt x="1131387" y="1503336"/>
                </a:cubicBezTo>
                <a:cubicBezTo>
                  <a:pt x="1067182" y="1460532"/>
                  <a:pt x="1094065" y="1473842"/>
                  <a:pt x="1007401" y="1441343"/>
                </a:cubicBezTo>
                <a:cubicBezTo>
                  <a:pt x="992104" y="1435607"/>
                  <a:pt x="977153" y="1427554"/>
                  <a:pt x="960906" y="1425844"/>
                </a:cubicBezTo>
                <a:cubicBezTo>
                  <a:pt x="878542" y="1417174"/>
                  <a:pt x="795591" y="1415512"/>
                  <a:pt x="712933" y="1410346"/>
                </a:cubicBezTo>
                <a:cubicBezTo>
                  <a:pt x="697435" y="1400014"/>
                  <a:pt x="683098" y="1387679"/>
                  <a:pt x="666438" y="1379349"/>
                </a:cubicBezTo>
                <a:cubicBezTo>
                  <a:pt x="631011" y="1361636"/>
                  <a:pt x="577819" y="1357195"/>
                  <a:pt x="542451" y="1348353"/>
                </a:cubicBezTo>
                <a:cubicBezTo>
                  <a:pt x="526602" y="1344391"/>
                  <a:pt x="511455" y="1338020"/>
                  <a:pt x="495957" y="1332854"/>
                </a:cubicBezTo>
                <a:cubicBezTo>
                  <a:pt x="407820" y="1244719"/>
                  <a:pt x="492683" y="1315719"/>
                  <a:pt x="402967" y="1270861"/>
                </a:cubicBezTo>
                <a:cubicBezTo>
                  <a:pt x="333559" y="1236157"/>
                  <a:pt x="382317" y="1241060"/>
                  <a:pt x="309977" y="1224366"/>
                </a:cubicBezTo>
                <a:cubicBezTo>
                  <a:pt x="258642" y="1212519"/>
                  <a:pt x="154994" y="1193370"/>
                  <a:pt x="154994" y="1193370"/>
                </a:cubicBezTo>
                <a:cubicBezTo>
                  <a:pt x="134330" y="1162373"/>
                  <a:pt x="102037" y="1136521"/>
                  <a:pt x="93001" y="1100380"/>
                </a:cubicBezTo>
                <a:cubicBezTo>
                  <a:pt x="87835" y="1079716"/>
                  <a:pt x="89317" y="1056110"/>
                  <a:pt x="77502" y="1038387"/>
                </a:cubicBezTo>
                <a:cubicBezTo>
                  <a:pt x="67170" y="1022889"/>
                  <a:pt x="46505" y="1017722"/>
                  <a:pt x="31007" y="1007390"/>
                </a:cubicBezTo>
                <a:cubicBezTo>
                  <a:pt x="27771" y="984736"/>
                  <a:pt x="-657" y="790271"/>
                  <a:pt x="11" y="774915"/>
                </a:cubicBezTo>
                <a:cubicBezTo>
                  <a:pt x="3407" y="696812"/>
                  <a:pt x="14902" y="618941"/>
                  <a:pt x="31007" y="542441"/>
                </a:cubicBezTo>
                <a:cubicBezTo>
                  <a:pt x="37057" y="513703"/>
                  <a:pt x="76017" y="459428"/>
                  <a:pt x="93001" y="433953"/>
                </a:cubicBezTo>
                <a:cubicBezTo>
                  <a:pt x="98167" y="418455"/>
                  <a:pt x="96947" y="399010"/>
                  <a:pt x="108499" y="387458"/>
                </a:cubicBezTo>
                <a:cubicBezTo>
                  <a:pt x="167219" y="328738"/>
                  <a:pt x="218406" y="306739"/>
                  <a:pt x="278980" y="263471"/>
                </a:cubicBezTo>
                <a:cubicBezTo>
                  <a:pt x="295365" y="251767"/>
                  <a:pt x="363114" y="198157"/>
                  <a:pt x="387468" y="185980"/>
                </a:cubicBezTo>
                <a:cubicBezTo>
                  <a:pt x="402080" y="178674"/>
                  <a:pt x="418465" y="175648"/>
                  <a:pt x="433963" y="170482"/>
                </a:cubicBezTo>
                <a:cubicBezTo>
                  <a:pt x="523317" y="110912"/>
                  <a:pt x="437119" y="162487"/>
                  <a:pt x="526953" y="123987"/>
                </a:cubicBezTo>
                <a:cubicBezTo>
                  <a:pt x="548188" y="114886"/>
                  <a:pt x="567711" y="102091"/>
                  <a:pt x="588946" y="92990"/>
                </a:cubicBezTo>
                <a:cubicBezTo>
                  <a:pt x="629500" y="75610"/>
                  <a:pt x="740475" y="51233"/>
                  <a:pt x="759428" y="46495"/>
                </a:cubicBezTo>
                <a:lnTo>
                  <a:pt x="821421" y="30997"/>
                </a:lnTo>
                <a:lnTo>
                  <a:pt x="883414" y="15498"/>
                </a:lnTo>
                <a:cubicBezTo>
                  <a:pt x="909245" y="20664"/>
                  <a:pt x="934564" y="30997"/>
                  <a:pt x="960906" y="30997"/>
                </a:cubicBezTo>
                <a:cubicBezTo>
                  <a:pt x="1162826" y="30997"/>
                  <a:pt x="1145845" y="31256"/>
                  <a:pt x="1270872" y="0"/>
                </a:cubicBezTo>
                <a:cubicBezTo>
                  <a:pt x="1291536" y="5166"/>
                  <a:pt x="1311661" y="13479"/>
                  <a:pt x="1332865" y="15498"/>
                </a:cubicBezTo>
                <a:cubicBezTo>
                  <a:pt x="1501973" y="31604"/>
                  <a:pt x="1520654" y="30997"/>
                  <a:pt x="1627333" y="30997"/>
                </a:cubicBezTo>
              </a:path>
            </a:pathLst>
          </a:custGeom>
          <a:noFill/>
          <a:ln w="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p:cNvSpPr txBox="1">
            <a:spLocks/>
          </p:cNvSpPr>
          <p:nvPr/>
        </p:nvSpPr>
        <p:spPr>
          <a:xfrm>
            <a:off x="1052785" y="9922"/>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a:lstStyle>
          <a:p>
            <a:r>
              <a:rPr lang="en-US" dirty="0" smtClean="0"/>
              <a:t>Saskatoon, Saskatchewan</a:t>
            </a:r>
            <a:endParaRPr lang="en-US" dirty="0"/>
          </a:p>
        </p:txBody>
      </p:sp>
    </p:spTree>
    <p:extLst>
      <p:ext uri="{BB962C8B-B14F-4D97-AF65-F5344CB8AC3E}">
        <p14:creationId xmlns:p14="http://schemas.microsoft.com/office/powerpoint/2010/main" val="18959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Configuration</a:t>
            </a:r>
            <a:endParaRPr lang="en-CA" dirty="0"/>
          </a:p>
        </p:txBody>
      </p:sp>
      <p:sp>
        <p:nvSpPr>
          <p:cNvPr id="3" name="Rectangle 2"/>
          <p:cNvSpPr/>
          <p:nvPr/>
        </p:nvSpPr>
        <p:spPr>
          <a:xfrm>
            <a:off x="4751882" y="117693"/>
            <a:ext cx="4946754" cy="6740307"/>
          </a:xfrm>
          <a:prstGeom prst="rect">
            <a:avLst/>
          </a:prstGeom>
        </p:spPr>
        <p:txBody>
          <a:bodyPr wrap="square">
            <a:spAutoFit/>
          </a:bodyPr>
          <a:lstStyle/>
          <a:p>
            <a:r>
              <a:rPr lang="en-CA" dirty="0">
                <a:latin typeface="Courier New" panose="02070309020205020404" pitchFamily="49" charset="0"/>
              </a:rPr>
              <a:t># epicsgw-51-2</a:t>
            </a:r>
          </a:p>
          <a:p>
            <a:r>
              <a:rPr lang="en-CA" dirty="0">
                <a:latin typeface="Courier New" panose="02070309020205020404" pitchFamily="49" charset="0"/>
              </a:rPr>
              <a:t>BCAST_ADDRESSES_EPICSGW_51_2 = [</a:t>
            </a:r>
          </a:p>
          <a:p>
            <a:r>
              <a:rPr lang="en-CA" dirty="0">
                <a:latin typeface="Courier New" panose="02070309020205020404" pitchFamily="49" charset="0"/>
              </a:rPr>
              <a:t>    '10.45.3.255',</a:t>
            </a:r>
          </a:p>
          <a:p>
            <a:r>
              <a:rPr lang="en-CA" dirty="0">
                <a:latin typeface="Courier New" panose="02070309020205020404" pitchFamily="49" charset="0"/>
              </a:rPr>
              <a:t>    '10.50.255.255',</a:t>
            </a:r>
          </a:p>
          <a:p>
            <a:r>
              <a:rPr lang="en-CA" dirty="0">
                <a:latin typeface="Courier New" panose="02070309020205020404" pitchFamily="49" charset="0"/>
              </a:rPr>
              <a:t>    '10.51.255.255',</a:t>
            </a:r>
          </a:p>
          <a:p>
            <a:r>
              <a:rPr lang="en-CA" dirty="0">
                <a:latin typeface="Courier New" panose="02070309020205020404" pitchFamily="49" charset="0"/>
              </a:rPr>
              <a:t>    '10.52.3.255',</a:t>
            </a:r>
          </a:p>
          <a:p>
            <a:r>
              <a:rPr lang="en-CA" dirty="0">
                <a:latin typeface="Courier New" panose="02070309020205020404" pitchFamily="49" charset="0"/>
              </a:rPr>
              <a:t>    '10.52.7.255',</a:t>
            </a:r>
          </a:p>
          <a:p>
            <a:r>
              <a:rPr lang="en-CA" dirty="0">
                <a:latin typeface="Courier New" panose="02070309020205020404" pitchFamily="49" charset="0"/>
              </a:rPr>
              <a:t>    '10.52.11.255',</a:t>
            </a:r>
          </a:p>
          <a:p>
            <a:r>
              <a:rPr lang="en-CA" dirty="0">
                <a:latin typeface="Courier New" panose="02070309020205020404" pitchFamily="49" charset="0"/>
              </a:rPr>
              <a:t>    '10.52.15.255',</a:t>
            </a:r>
          </a:p>
          <a:p>
            <a:r>
              <a:rPr lang="en-CA" dirty="0">
                <a:latin typeface="Courier New" panose="02070309020205020404" pitchFamily="49" charset="0"/>
              </a:rPr>
              <a:t>    '10.52.19.255',</a:t>
            </a:r>
          </a:p>
          <a:p>
            <a:r>
              <a:rPr lang="en-CA" dirty="0">
                <a:latin typeface="Courier New" panose="02070309020205020404" pitchFamily="49" charset="0"/>
              </a:rPr>
              <a:t>    '10.52.23.255',</a:t>
            </a:r>
          </a:p>
          <a:p>
            <a:r>
              <a:rPr lang="en-CA" dirty="0">
                <a:latin typeface="Courier New" panose="02070309020205020404" pitchFamily="49" charset="0"/>
              </a:rPr>
              <a:t>    '10.52.27.255',</a:t>
            </a:r>
          </a:p>
          <a:p>
            <a:r>
              <a:rPr lang="en-CA" dirty="0">
                <a:latin typeface="Courier New" panose="02070309020205020404" pitchFamily="49" charset="0"/>
              </a:rPr>
              <a:t>    '10.52.31.255',</a:t>
            </a:r>
          </a:p>
          <a:p>
            <a:r>
              <a:rPr lang="en-CA" dirty="0">
                <a:latin typeface="Courier New" panose="02070309020205020404" pitchFamily="49" charset="0"/>
              </a:rPr>
              <a:t>    '10.52.35.255',</a:t>
            </a:r>
          </a:p>
          <a:p>
            <a:r>
              <a:rPr lang="en-CA" dirty="0">
                <a:latin typeface="Courier New" panose="02070309020205020404" pitchFamily="49" charset="0"/>
              </a:rPr>
              <a:t>    '10.52.39.255',</a:t>
            </a:r>
          </a:p>
          <a:p>
            <a:r>
              <a:rPr lang="en-CA" dirty="0">
                <a:latin typeface="Courier New" panose="02070309020205020404" pitchFamily="49" charset="0"/>
              </a:rPr>
              <a:t>    '10.52.43.255',</a:t>
            </a:r>
          </a:p>
          <a:p>
            <a:r>
              <a:rPr lang="en-CA" dirty="0">
                <a:latin typeface="Courier New" panose="02070309020205020404" pitchFamily="49" charset="0"/>
              </a:rPr>
              <a:t>    '10.52.47.255',</a:t>
            </a:r>
          </a:p>
          <a:p>
            <a:r>
              <a:rPr lang="en-CA" dirty="0">
                <a:latin typeface="Courier New" panose="02070309020205020404" pitchFamily="49" charset="0"/>
              </a:rPr>
              <a:t>    '10.52.51.255',</a:t>
            </a:r>
          </a:p>
          <a:p>
            <a:r>
              <a:rPr lang="en-CA" dirty="0">
                <a:latin typeface="Courier New" panose="02070309020205020404" pitchFamily="49" charset="0"/>
              </a:rPr>
              <a:t>    '10.52.55.255',</a:t>
            </a:r>
          </a:p>
          <a:p>
            <a:r>
              <a:rPr lang="en-CA" dirty="0">
                <a:latin typeface="Courier New" panose="02070309020205020404" pitchFamily="49" charset="0"/>
              </a:rPr>
              <a:t>    '10.52.59.255',</a:t>
            </a:r>
          </a:p>
          <a:p>
            <a:r>
              <a:rPr lang="en-CA" dirty="0">
                <a:latin typeface="Courier New" panose="02070309020205020404" pitchFamily="49" charset="0"/>
              </a:rPr>
              <a:t>    '10.52.63.255',</a:t>
            </a:r>
          </a:p>
          <a:p>
            <a:r>
              <a:rPr lang="en-CA" dirty="0">
                <a:latin typeface="Courier New" panose="02070309020205020404" pitchFamily="49" charset="0"/>
              </a:rPr>
              <a:t>    '10.54.120.255',</a:t>
            </a:r>
          </a:p>
          <a:p>
            <a:r>
              <a:rPr lang="en-CA" dirty="0">
                <a:latin typeface="Courier New" panose="02070309020205020404" pitchFamily="49" charset="0"/>
              </a:rPr>
              <a:t>    '10.10.0.255',</a:t>
            </a:r>
          </a:p>
          <a:p>
            <a:r>
              <a:rPr lang="en-CA" dirty="0">
                <a:latin typeface="Courier New" panose="02070309020205020404" pitchFamily="49" charset="0"/>
              </a:rPr>
              <a:t>]</a:t>
            </a:r>
          </a:p>
        </p:txBody>
      </p:sp>
    </p:spTree>
    <p:extLst>
      <p:ext uri="{BB962C8B-B14F-4D97-AF65-F5344CB8AC3E}">
        <p14:creationId xmlns:p14="http://schemas.microsoft.com/office/powerpoint/2010/main" val="3831541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smtClean="0"/>
              <a:t>Summary</a:t>
            </a:r>
            <a:endParaRPr lang="en-CA" sz="6000" dirty="0"/>
          </a:p>
        </p:txBody>
      </p:sp>
      <p:sp>
        <p:nvSpPr>
          <p:cNvPr id="3" name="Content Placeholder 2"/>
          <p:cNvSpPr>
            <a:spLocks noGrp="1"/>
          </p:cNvSpPr>
          <p:nvPr>
            <p:ph idx="1"/>
          </p:nvPr>
        </p:nvSpPr>
        <p:spPr/>
        <p:txBody>
          <a:bodyPr>
            <a:normAutofit/>
          </a:bodyPr>
          <a:lstStyle/>
          <a:p>
            <a:r>
              <a:rPr lang="en-CA" sz="3600" dirty="0" smtClean="0"/>
              <a:t>Simple to set up</a:t>
            </a:r>
          </a:p>
          <a:p>
            <a:r>
              <a:rPr lang="en-CA" sz="3600" dirty="0" smtClean="0"/>
              <a:t>Runs independently of EPICs</a:t>
            </a:r>
          </a:p>
          <a:p>
            <a:r>
              <a:rPr lang="en-CA" sz="3600" dirty="0" smtClean="0"/>
              <a:t>Pure Python fast polling at a controllable rate</a:t>
            </a:r>
          </a:p>
          <a:p>
            <a:r>
              <a:rPr lang="en-CA" sz="3600" dirty="0" smtClean="0"/>
              <a:t>Reliably finds duplicate PVs</a:t>
            </a:r>
          </a:p>
          <a:p>
            <a:r>
              <a:rPr lang="en-CA" sz="3600" dirty="0" smtClean="0"/>
              <a:t>Runs anywhere on the network</a:t>
            </a:r>
          </a:p>
          <a:p>
            <a:r>
              <a:rPr lang="en-CA" sz="3600" dirty="0" smtClean="0"/>
              <a:t>Works on all the versions of EPICS that we have running – 3.14.12 is our most recent</a:t>
            </a:r>
          </a:p>
        </p:txBody>
      </p:sp>
      <p:sp>
        <p:nvSpPr>
          <p:cNvPr id="4" name="TextBox 3"/>
          <p:cNvSpPr txBox="1"/>
          <p:nvPr/>
        </p:nvSpPr>
        <p:spPr>
          <a:xfrm rot="1168728">
            <a:off x="7931990" y="394463"/>
            <a:ext cx="3894221"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A" sz="6000" dirty="0" smtClean="0">
                <a:solidFill>
                  <a:srgbClr val="7030A0"/>
                </a:solidFill>
              </a:rPr>
              <a:t>Thank you for your attention.</a:t>
            </a:r>
            <a:endParaRPr lang="en-CA" sz="6000" dirty="0">
              <a:solidFill>
                <a:srgbClr val="7030A0"/>
              </a:solidFill>
            </a:endParaRPr>
          </a:p>
        </p:txBody>
      </p:sp>
    </p:spTree>
    <p:extLst>
      <p:ext uri="{BB962C8B-B14F-4D97-AF65-F5344CB8AC3E}">
        <p14:creationId xmlns:p14="http://schemas.microsoft.com/office/powerpoint/2010/main" val="14300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txBox="1">
            <a:spLocks noChangeArrowheads="1"/>
          </p:cNvSpPr>
          <p:nvPr/>
        </p:nvSpPr>
        <p:spPr bwMode="auto">
          <a:xfrm>
            <a:off x="2133600" y="301902"/>
            <a:ext cx="8229600" cy="838200"/>
          </a:xfrm>
          <a:prstGeom prst="rect">
            <a:avLst/>
          </a:prstGeom>
        </p:spPr>
        <p:txBody>
          <a:bodyPr wrap="square" numCol="1" anchorCtr="0" compatLnSpc="1">
            <a:prstTxWarp prst="textNoShape">
              <a:avLst/>
            </a:prstTxWarp>
            <a:normAutofit/>
          </a:bodyPr>
          <a:lstStyle/>
          <a:p>
            <a:pPr algn="ctr" defTabSz="457200">
              <a:defRPr/>
            </a:pPr>
            <a:r>
              <a:rPr lang="en-CA" sz="3000" b="1" dirty="0">
                <a:solidFill>
                  <a:srgbClr val="421C5E"/>
                </a:solidFill>
                <a:latin typeface="Arial" pitchFamily="34" charset="0"/>
                <a:cs typeface="Arial" pitchFamily="34" charset="0"/>
              </a:rPr>
              <a:t>Operating Funding Partners</a:t>
            </a:r>
          </a:p>
        </p:txBody>
      </p:sp>
      <p:grpSp>
        <p:nvGrpSpPr>
          <p:cNvPr id="3" name="Group 2"/>
          <p:cNvGrpSpPr/>
          <p:nvPr/>
        </p:nvGrpSpPr>
        <p:grpSpPr>
          <a:xfrm>
            <a:off x="5151894" y="2816404"/>
            <a:ext cx="2677446" cy="2822396"/>
            <a:chOff x="3485870" y="2057400"/>
            <a:chExt cx="3045187" cy="3363696"/>
          </a:xfrm>
        </p:grpSpPr>
        <p:pic>
          <p:nvPicPr>
            <p:cNvPr id="7" name="Operating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1903" y="3243367"/>
              <a:ext cx="1450549" cy="56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perating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85870" y="2057400"/>
              <a:ext cx="1562655" cy="99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type="none" w="med" len="lg"/>
                  <a:tailEnd/>
                </a14:hiddenLine>
              </a:ext>
            </a:extLst>
          </p:spPr>
        </p:pic>
        <p:pic>
          <p:nvPicPr>
            <p:cNvPr id="9" name="Operating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64257" y="3134270"/>
              <a:ext cx="1066800" cy="1209955"/>
            </a:xfrm>
            <a:prstGeom prst="rect">
              <a:avLst/>
            </a:prstGeom>
          </p:spPr>
        </p:pic>
        <p:pic>
          <p:nvPicPr>
            <p:cNvPr id="10" name="Operating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27569" y="4602930"/>
              <a:ext cx="2441911" cy="818166"/>
            </a:xfrm>
            <a:prstGeom prst="rect">
              <a:avLst/>
            </a:prstGeom>
          </p:spPr>
        </p:pic>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200" y="4324748"/>
            <a:ext cx="1554732" cy="9708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7914" y="3651261"/>
            <a:ext cx="1113980" cy="645579"/>
          </a:xfrm>
          <a:prstGeom prst="rect">
            <a:avLst/>
          </a:prstGeom>
        </p:spPr>
      </p:pic>
      <p:pic>
        <p:nvPicPr>
          <p:cNvPr id="1026" name="Picture 2" descr="http://www.bigactivities.com/coloring/plants/trees/images/maple_leaf.png"/>
          <p:cNvPicPr>
            <a:picLocks noChangeAspect="1" noChangeArrowheads="1"/>
          </p:cNvPicPr>
          <p:nvPr/>
        </p:nvPicPr>
        <p:blipFill rotWithShape="1">
          <a:blip r:embed="rId9"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3" b="15868"/>
          <a:stretch/>
        </p:blipFill>
        <p:spPr bwMode="auto">
          <a:xfrm>
            <a:off x="2765221" y="884080"/>
            <a:ext cx="6147293" cy="5534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0718" y="4457476"/>
            <a:ext cx="1494930" cy="436021"/>
          </a:xfrm>
          <a:prstGeom prst="rect">
            <a:avLst/>
          </a:prstGeom>
        </p:spPr>
      </p:pic>
    </p:spTree>
    <p:extLst>
      <p:ext uri="{BB962C8B-B14F-4D97-AF65-F5344CB8AC3E}">
        <p14:creationId xmlns:p14="http://schemas.microsoft.com/office/powerpoint/2010/main" val="13558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dirty="0" smtClean="0"/>
              <a:t>Summary</a:t>
            </a:r>
            <a:endParaRPr lang="en-CA" sz="6000" dirty="0"/>
          </a:p>
        </p:txBody>
      </p:sp>
      <p:sp>
        <p:nvSpPr>
          <p:cNvPr id="3" name="Content Placeholder 2"/>
          <p:cNvSpPr>
            <a:spLocks noGrp="1"/>
          </p:cNvSpPr>
          <p:nvPr>
            <p:ph idx="1"/>
          </p:nvPr>
        </p:nvSpPr>
        <p:spPr/>
        <p:txBody>
          <a:bodyPr>
            <a:normAutofit/>
          </a:bodyPr>
          <a:lstStyle/>
          <a:p>
            <a:r>
              <a:rPr lang="en-CA" sz="3600" dirty="0" smtClean="0"/>
              <a:t>Simple to set up</a:t>
            </a:r>
          </a:p>
          <a:p>
            <a:r>
              <a:rPr lang="en-CA" sz="3600" dirty="0" smtClean="0"/>
              <a:t>Runs independently of EPICs</a:t>
            </a:r>
          </a:p>
          <a:p>
            <a:r>
              <a:rPr lang="en-CA" sz="3600" dirty="0" smtClean="0"/>
              <a:t>Pure Python fast polling at a controllable rate</a:t>
            </a:r>
          </a:p>
          <a:p>
            <a:r>
              <a:rPr lang="en-CA" sz="3600" dirty="0" smtClean="0"/>
              <a:t>Reliably finds duplicate PVs</a:t>
            </a:r>
          </a:p>
          <a:p>
            <a:r>
              <a:rPr lang="en-CA" sz="3600" dirty="0" smtClean="0"/>
              <a:t>Runs anywhere on the network</a:t>
            </a:r>
          </a:p>
          <a:p>
            <a:r>
              <a:rPr lang="en-CA" sz="3600" dirty="0" smtClean="0"/>
              <a:t>Works on all the versions of EPICS that we have running – 3.14.12 is our most recent</a:t>
            </a:r>
          </a:p>
        </p:txBody>
      </p:sp>
      <p:sp>
        <p:nvSpPr>
          <p:cNvPr id="4" name="TextBox 3"/>
          <p:cNvSpPr txBox="1"/>
          <p:nvPr/>
        </p:nvSpPr>
        <p:spPr>
          <a:xfrm rot="1168728">
            <a:off x="7931990" y="394463"/>
            <a:ext cx="3894221"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CA" sz="6000" dirty="0" smtClean="0">
                <a:solidFill>
                  <a:srgbClr val="7030A0"/>
                </a:solidFill>
              </a:rPr>
              <a:t>Thank you for your attention.</a:t>
            </a:r>
            <a:endParaRPr lang="en-CA" sz="6000" dirty="0">
              <a:solidFill>
                <a:srgbClr val="7030A0"/>
              </a:solidFill>
            </a:endParaRPr>
          </a:p>
        </p:txBody>
      </p:sp>
    </p:spTree>
    <p:extLst>
      <p:ext uri="{BB962C8B-B14F-4D97-AF65-F5344CB8AC3E}">
        <p14:creationId xmlns:p14="http://schemas.microsoft.com/office/powerpoint/2010/main" val="35592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8061" y="304799"/>
            <a:ext cx="8406561" cy="5600871"/>
          </a:xfrm>
          <a:prstGeom prst="rect">
            <a:avLst/>
          </a:prstGeom>
        </p:spPr>
      </p:pic>
    </p:spTree>
    <p:extLst>
      <p:ext uri="{BB962C8B-B14F-4D97-AF65-F5344CB8AC3E}">
        <p14:creationId xmlns:p14="http://schemas.microsoft.com/office/powerpoint/2010/main" val="393476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33" y="279400"/>
            <a:ext cx="8383321" cy="5595703"/>
          </a:xfrm>
          <a:prstGeom prst="rect">
            <a:avLst/>
          </a:prstGeom>
        </p:spPr>
      </p:pic>
    </p:spTree>
    <p:extLst>
      <p:ext uri="{BB962C8B-B14F-4D97-AF65-F5344CB8AC3E}">
        <p14:creationId xmlns:p14="http://schemas.microsoft.com/office/powerpoint/2010/main" val="208801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74" y="1514104"/>
            <a:ext cx="5760641" cy="3841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75741" y="2280806"/>
            <a:ext cx="5545777" cy="2308324"/>
          </a:xfrm>
          <a:prstGeom prst="rect">
            <a:avLst/>
          </a:prstGeom>
          <a:noFill/>
        </p:spPr>
        <p:txBody>
          <a:bodyPr wrap="square" rtlCol="0">
            <a:spAutoFit/>
          </a:bodyPr>
          <a:lstStyle/>
          <a:p>
            <a:r>
              <a:rPr lang="en-CA" sz="3600" dirty="0" smtClean="0"/>
              <a:t>22 beamlines</a:t>
            </a:r>
          </a:p>
          <a:p>
            <a:r>
              <a:rPr lang="en-CA" sz="3600" dirty="0" smtClean="0"/>
              <a:t>&gt; 400 </a:t>
            </a:r>
            <a:r>
              <a:rPr lang="en-CA" sz="3600" dirty="0" smtClean="0"/>
              <a:t>Physical IOCs</a:t>
            </a:r>
            <a:endParaRPr lang="en-CA" sz="3600" dirty="0" smtClean="0"/>
          </a:p>
          <a:p>
            <a:r>
              <a:rPr lang="en-CA" sz="3600" dirty="0" smtClean="0"/>
              <a:t>1000 </a:t>
            </a:r>
            <a:r>
              <a:rPr lang="en-CA" sz="3600" dirty="0" smtClean="0"/>
              <a:t>EPICS applications</a:t>
            </a:r>
            <a:endParaRPr lang="en-CA" sz="3600" dirty="0" smtClean="0"/>
          </a:p>
          <a:p>
            <a:r>
              <a:rPr lang="en-CA" sz="3600" dirty="0" smtClean="0"/>
              <a:t>At least half a million PV’s</a:t>
            </a:r>
          </a:p>
        </p:txBody>
      </p:sp>
      <p:sp>
        <p:nvSpPr>
          <p:cNvPr id="4" name="TextBox 3"/>
          <p:cNvSpPr txBox="1"/>
          <p:nvPr/>
        </p:nvSpPr>
        <p:spPr>
          <a:xfrm>
            <a:off x="977900" y="279400"/>
            <a:ext cx="10388600" cy="769441"/>
          </a:xfrm>
          <a:prstGeom prst="rect">
            <a:avLst/>
          </a:prstGeom>
          <a:noFill/>
        </p:spPr>
        <p:txBody>
          <a:bodyPr wrap="square" rtlCol="0">
            <a:spAutoFit/>
          </a:bodyPr>
          <a:lstStyle/>
          <a:p>
            <a:r>
              <a:rPr lang="en-CA" sz="4400" dirty="0" smtClean="0"/>
              <a:t>The Machine</a:t>
            </a:r>
            <a:endParaRPr lang="en-CA" sz="4400" dirty="0"/>
          </a:p>
        </p:txBody>
      </p:sp>
    </p:spTree>
    <p:extLst>
      <p:ext uri="{BB962C8B-B14F-4D97-AF65-F5344CB8AC3E}">
        <p14:creationId xmlns:p14="http://schemas.microsoft.com/office/powerpoint/2010/main" val="4148534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12094"/>
            <a:ext cx="10058400" cy="2649579"/>
          </a:xfrm>
          <a:prstGeom prst="rect">
            <a:avLst/>
          </a:prstGeom>
        </p:spPr>
      </p:pic>
      <p:sp>
        <p:nvSpPr>
          <p:cNvPr id="5" name="TextBox 4"/>
          <p:cNvSpPr txBox="1"/>
          <p:nvPr/>
        </p:nvSpPr>
        <p:spPr>
          <a:xfrm>
            <a:off x="609600" y="173121"/>
            <a:ext cx="10363200" cy="830997"/>
          </a:xfrm>
          <a:prstGeom prst="rect">
            <a:avLst/>
          </a:prstGeom>
          <a:noFill/>
        </p:spPr>
        <p:txBody>
          <a:bodyPr wrap="square" rtlCol="0">
            <a:spAutoFit/>
          </a:bodyPr>
          <a:lstStyle/>
          <a:p>
            <a:pPr algn="ctr"/>
            <a:r>
              <a:rPr lang="en-CA" sz="4800" b="1" dirty="0" smtClean="0">
                <a:latin typeface="+mj-lt"/>
              </a:rPr>
              <a:t>PV Monitor Web Interface </a:t>
            </a:r>
            <a:endParaRPr lang="en-CA" sz="4800" b="1" dirty="0">
              <a:latin typeface="+mj-lt"/>
            </a:endParaRPr>
          </a:p>
        </p:txBody>
      </p:sp>
      <p:sp>
        <p:nvSpPr>
          <p:cNvPr id="7" name="Rounded Rectangle 6"/>
          <p:cNvSpPr/>
          <p:nvPr/>
        </p:nvSpPr>
        <p:spPr>
          <a:xfrm>
            <a:off x="609600" y="1086941"/>
            <a:ext cx="10668000" cy="5073227"/>
          </a:xfrm>
          <a:prstGeom prst="round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148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84296"/>
            <a:ext cx="10058400" cy="3496826"/>
          </a:xfrm>
          <a:prstGeom prst="rect">
            <a:avLst/>
          </a:prstGeom>
        </p:spPr>
      </p:pic>
      <p:sp>
        <p:nvSpPr>
          <p:cNvPr id="5" name="TextBox 4"/>
          <p:cNvSpPr txBox="1"/>
          <p:nvPr/>
        </p:nvSpPr>
        <p:spPr>
          <a:xfrm>
            <a:off x="914400" y="141890"/>
            <a:ext cx="10363200" cy="830997"/>
          </a:xfrm>
          <a:prstGeom prst="rect">
            <a:avLst/>
          </a:prstGeom>
          <a:noFill/>
        </p:spPr>
        <p:txBody>
          <a:bodyPr wrap="square" rtlCol="0">
            <a:spAutoFit/>
          </a:bodyPr>
          <a:lstStyle/>
          <a:p>
            <a:pPr algn="ctr"/>
            <a:r>
              <a:rPr lang="en-CA" sz="4800" b="1" dirty="0" smtClean="0">
                <a:latin typeface="+mj-lt"/>
              </a:rPr>
              <a:t>PV Monitor Web Interface </a:t>
            </a:r>
            <a:endParaRPr lang="en-CA" sz="4800" b="1" dirty="0">
              <a:latin typeface="+mj-lt"/>
            </a:endParaRPr>
          </a:p>
        </p:txBody>
      </p:sp>
      <p:sp>
        <p:nvSpPr>
          <p:cNvPr id="6" name="Rounded Rectangle 5"/>
          <p:cNvSpPr/>
          <p:nvPr/>
        </p:nvSpPr>
        <p:spPr>
          <a:xfrm>
            <a:off x="609600" y="1086941"/>
            <a:ext cx="10668000" cy="5073227"/>
          </a:xfrm>
          <a:prstGeom prst="round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4346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695" y="885918"/>
            <a:ext cx="10058400" cy="1473758"/>
          </a:xfrm>
          <a:prstGeom prst="rect">
            <a:avLst/>
          </a:prstGeom>
        </p:spPr>
      </p:pic>
    </p:spTree>
    <p:extLst>
      <p:ext uri="{BB962C8B-B14F-4D97-AF65-F5344CB8AC3E}">
        <p14:creationId xmlns:p14="http://schemas.microsoft.com/office/powerpoint/2010/main" val="259303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5DA6D8-1370-4B76-A501-7126FB885D9E}">
  <ds:schemaRefs>
    <ds:schemaRef ds:uri="http://schemas.microsoft.com/sharepoint/v3/contenttype/forms"/>
  </ds:schemaRefs>
</ds:datastoreItem>
</file>

<file path=customXml/itemProps2.xml><?xml version="1.0" encoding="utf-8"?>
<ds:datastoreItem xmlns:ds="http://schemas.openxmlformats.org/officeDocument/2006/customXml" ds:itemID="{0AE46C16-92CC-4109-AE81-64342BE5C180}">
  <ds:schemaRef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E6CA4FE-8640-40EE-AE90-8C2FC7B9C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9076</TotalTime>
  <Words>1353</Words>
  <Application>Microsoft Office PowerPoint</Application>
  <PresentationFormat>Custom</PresentationFormat>
  <Paragraphs>210</Paragraphs>
  <Slides>33</Slides>
  <Notes>19</Notes>
  <HiddenSlides>5</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PV Monitor at the CLS</vt:lpstr>
      <vt:lpstr>Synchrotrons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 Monitor in a Nutshell</vt:lpstr>
      <vt:lpstr>PowerPoint Presentation</vt:lpstr>
      <vt:lpstr>PowerPoint Presentation</vt:lpstr>
      <vt:lpstr>On the Polling Side…</vt:lpstr>
      <vt:lpstr>Fast Polling</vt:lpstr>
      <vt:lpstr>PV Monitor Basics</vt:lpstr>
      <vt:lpstr>Our Topology: One EPICS Gateway with 19 VLANS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hard is this to set up really?</vt:lpstr>
      <vt:lpstr>Configuration</vt:lpstr>
      <vt:lpstr>Summary</vt:lpstr>
      <vt:lpstr>PowerPoint Presentation</vt:lpstr>
      <vt:lpstr>Summary</vt:lpstr>
    </vt:vector>
  </TitlesOfParts>
  <Company>Canadian Light Source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Revealing the mechanisms of malaria and toxoplasmosis</dc:title>
  <dc:creator>Sandra Ribeiro</dc:creator>
  <cp:lastModifiedBy>Gillian Black</cp:lastModifiedBy>
  <cp:revision>100</cp:revision>
  <cp:lastPrinted>2016-05-16T19:50:38Z</cp:lastPrinted>
  <dcterms:created xsi:type="dcterms:W3CDTF">2016-03-31T17:09:15Z</dcterms:created>
  <dcterms:modified xsi:type="dcterms:W3CDTF">2016-05-25T16:13:58Z</dcterms:modified>
</cp:coreProperties>
</file>