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335" r:id="rId3"/>
    <p:sldId id="370" r:id="rId4"/>
    <p:sldId id="368" r:id="rId5"/>
    <p:sldId id="371" r:id="rId6"/>
    <p:sldId id="386" r:id="rId7"/>
    <p:sldId id="384" r:id="rId8"/>
    <p:sldId id="385" r:id="rId9"/>
    <p:sldId id="375" r:id="rId10"/>
    <p:sldId id="366" r:id="rId11"/>
    <p:sldId id="378" r:id="rId12"/>
    <p:sldId id="379" r:id="rId13"/>
    <p:sldId id="381" r:id="rId14"/>
    <p:sldId id="369" r:id="rId15"/>
    <p:sldId id="388" r:id="rId16"/>
    <p:sldId id="312" r:id="rId1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BCBCB"/>
    <a:srgbClr val="CE0388"/>
    <a:srgbClr val="FF780E"/>
    <a:srgbClr val="FF6600"/>
    <a:srgbClr val="9DE7FF"/>
    <a:srgbClr val="C1CCD9"/>
    <a:srgbClr val="C1D0EF"/>
    <a:srgbClr val="AFBDD9"/>
    <a:srgbClr val="57AF78"/>
    <a:srgbClr val="2E9B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5" autoAdjust="0"/>
    <p:restoredTop sz="99668" autoAdjust="0"/>
  </p:normalViewPr>
  <p:slideViewPr>
    <p:cSldViewPr>
      <p:cViewPr>
        <p:scale>
          <a:sx n="100" d="100"/>
          <a:sy n="100" d="100"/>
        </p:scale>
        <p:origin x="-344" y="2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5" d="100"/>
        <a:sy n="135" d="100"/>
      </p:scale>
      <p:origin x="0" y="0"/>
    </p:cViewPr>
  </p:sorterViewPr>
  <p:notesViewPr>
    <p:cSldViewPr snapToGrid="0" snapToObjects="1">
      <p:cViewPr varScale="1">
        <p:scale>
          <a:sx n="123" d="100"/>
          <a:sy n="123" d="100"/>
        </p:scale>
        <p:origin x="-30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indaconey:Documents:Group%20Leader:WP7%20-%20Controls:Project%20Performance:Monthly%20Report:December2015:2015-12%20ESS%20Curve_12_Target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indaconey:Documents:Group%20Leader:WP7%20-%20Controls:Project%20Performance:Monthly%20Report:December2015:2015-12%20ESS%20SPI-CPI_12_Target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3366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12.7 Controls</a:t>
            </a:r>
          </a:p>
        </c:rich>
      </c:tx>
      <c:layout>
        <c:manualLayout>
          <c:xMode val="edge"/>
          <c:yMode val="edge"/>
          <c:x val="0.440809598626158"/>
          <c:y val="0.0351448256467941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1446222107971"/>
          <c:y val="0.249208988501115"/>
          <c:w val="0.776143332537659"/>
          <c:h val="0.434518236360918"/>
        </c:manualLayout>
      </c:layout>
      <c:lineChart>
        <c:grouping val="standard"/>
        <c:varyColors val="0"/>
        <c:ser>
          <c:idx val="0"/>
          <c:order val="0"/>
          <c:tx>
            <c:strRef>
              <c:f>Report!$A$199</c:f>
              <c:strCache>
                <c:ptCount val="1"/>
                <c:pt idx="0">
                  <c:v>Earned</c:v>
                </c:pt>
              </c:strCache>
            </c:strRef>
          </c:tx>
          <c:spPr>
            <a:ln w="25400">
              <a:solidFill>
                <a:srgbClr val="0066CC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66CC"/>
              </a:solidFill>
              <a:ln>
                <a:solidFill>
                  <a:srgbClr val="0066CC"/>
                </a:solidFill>
                <a:prstDash val="solid"/>
              </a:ln>
            </c:spPr>
          </c:marker>
          <c:cat>
            <c:strRef>
              <c:f>Report!$B$198:$O$198</c:f>
              <c:strCache>
                <c:ptCount val="14"/>
                <c:pt idx="0">
                  <c:v>31/12/2013</c:v>
                </c:pt>
                <c:pt idx="1">
                  <c:v>31/12/2014</c:v>
                </c:pt>
                <c:pt idx="2">
                  <c:v>31/01/2015</c:v>
                </c:pt>
                <c:pt idx="3">
                  <c:v>28/02/2015</c:v>
                </c:pt>
                <c:pt idx="4">
                  <c:v>31/03/2015</c:v>
                </c:pt>
                <c:pt idx="5">
                  <c:v>30/04/2015</c:v>
                </c:pt>
                <c:pt idx="6">
                  <c:v>31/05/2015</c:v>
                </c:pt>
                <c:pt idx="7">
                  <c:v>30/06/2015</c:v>
                </c:pt>
                <c:pt idx="8">
                  <c:v>31/07/2015</c:v>
                </c:pt>
                <c:pt idx="9">
                  <c:v>31/08/2015</c:v>
                </c:pt>
                <c:pt idx="10">
                  <c:v>30/09/2015</c:v>
                </c:pt>
                <c:pt idx="11">
                  <c:v>31/10/2015</c:v>
                </c:pt>
                <c:pt idx="12">
                  <c:v>30/11/2015</c:v>
                </c:pt>
                <c:pt idx="13">
                  <c:v>31/12/2015</c:v>
                </c:pt>
              </c:strCache>
            </c:strRef>
          </c:cat>
          <c:val>
            <c:numRef>
              <c:f>Report!$B$199:$O$199</c:f>
              <c:numCache>
                <c:formatCode>#,##0</c:formatCode>
                <c:ptCount val="14"/>
                <c:pt idx="0">
                  <c:v>248721.0</c:v>
                </c:pt>
                <c:pt idx="1">
                  <c:v>495621.8455</c:v>
                </c:pt>
                <c:pt idx="2">
                  <c:v>504844.8412</c:v>
                </c:pt>
                <c:pt idx="3">
                  <c:v>535929.1475000001</c:v>
                </c:pt>
                <c:pt idx="4">
                  <c:v>558728.3644</c:v>
                </c:pt>
                <c:pt idx="5">
                  <c:v>591696.6706999999</c:v>
                </c:pt>
                <c:pt idx="6">
                  <c:v>620370.0662</c:v>
                </c:pt>
                <c:pt idx="7">
                  <c:v>652091.8278</c:v>
                </c:pt>
                <c:pt idx="8">
                  <c:v>670928.7475000001</c:v>
                </c:pt>
                <c:pt idx="9">
                  <c:v>718416.7760000001</c:v>
                </c:pt>
                <c:pt idx="10">
                  <c:v>756563.133</c:v>
                </c:pt>
                <c:pt idx="11">
                  <c:v>798437.7900999998</c:v>
                </c:pt>
                <c:pt idx="12">
                  <c:v>852231.7518</c:v>
                </c:pt>
                <c:pt idx="13">
                  <c:v>889043.4922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Report!$A$200</c:f>
              <c:strCache>
                <c:ptCount val="1"/>
                <c:pt idx="0">
                  <c:v>Actuals</c:v>
                </c:pt>
              </c:strCache>
            </c:strRef>
          </c:tx>
          <c:spPr>
            <a:ln w="25400">
              <a:solidFill>
                <a:srgbClr val="FF8080"/>
              </a:solidFill>
              <a:prstDash val="solid"/>
            </a:ln>
          </c:spPr>
          <c:marker>
            <c:symbol val="square"/>
            <c:size val="4"/>
            <c:spPr>
              <a:solidFill>
                <a:srgbClr val="FF8080"/>
              </a:solidFill>
              <a:ln>
                <a:solidFill>
                  <a:srgbClr val="FF8080"/>
                </a:solidFill>
                <a:prstDash val="solid"/>
              </a:ln>
            </c:spPr>
          </c:marker>
          <c:cat>
            <c:strRef>
              <c:f>Report!$B$198:$O$198</c:f>
              <c:strCache>
                <c:ptCount val="14"/>
                <c:pt idx="0">
                  <c:v>31/12/2013</c:v>
                </c:pt>
                <c:pt idx="1">
                  <c:v>31/12/2014</c:v>
                </c:pt>
                <c:pt idx="2">
                  <c:v>31/01/2015</c:v>
                </c:pt>
                <c:pt idx="3">
                  <c:v>28/02/2015</c:v>
                </c:pt>
                <c:pt idx="4">
                  <c:v>31/03/2015</c:v>
                </c:pt>
                <c:pt idx="5">
                  <c:v>30/04/2015</c:v>
                </c:pt>
                <c:pt idx="6">
                  <c:v>31/05/2015</c:v>
                </c:pt>
                <c:pt idx="7">
                  <c:v>30/06/2015</c:v>
                </c:pt>
                <c:pt idx="8">
                  <c:v>31/07/2015</c:v>
                </c:pt>
                <c:pt idx="9">
                  <c:v>31/08/2015</c:v>
                </c:pt>
                <c:pt idx="10">
                  <c:v>30/09/2015</c:v>
                </c:pt>
                <c:pt idx="11">
                  <c:v>31/10/2015</c:v>
                </c:pt>
                <c:pt idx="12">
                  <c:v>30/11/2015</c:v>
                </c:pt>
                <c:pt idx="13">
                  <c:v>31/12/2015</c:v>
                </c:pt>
              </c:strCache>
            </c:strRef>
          </c:cat>
          <c:val>
            <c:numRef>
              <c:f>Report!$B$200:$O$200</c:f>
              <c:numCache>
                <c:formatCode>#,##0</c:formatCode>
                <c:ptCount val="14"/>
                <c:pt idx="0">
                  <c:v>248721.0</c:v>
                </c:pt>
                <c:pt idx="1">
                  <c:v>515851.0</c:v>
                </c:pt>
                <c:pt idx="2">
                  <c:v>530101.0</c:v>
                </c:pt>
                <c:pt idx="3">
                  <c:v>563850.5</c:v>
                </c:pt>
                <c:pt idx="4">
                  <c:v>598475.0</c:v>
                </c:pt>
                <c:pt idx="5">
                  <c:v>616922.5</c:v>
                </c:pt>
                <c:pt idx="6">
                  <c:v>645591.0</c:v>
                </c:pt>
                <c:pt idx="7">
                  <c:v>687289.5</c:v>
                </c:pt>
                <c:pt idx="8">
                  <c:v>697004.5</c:v>
                </c:pt>
                <c:pt idx="9">
                  <c:v>730273.5</c:v>
                </c:pt>
                <c:pt idx="10">
                  <c:v>785480.0</c:v>
                </c:pt>
                <c:pt idx="11">
                  <c:v>824046.0</c:v>
                </c:pt>
                <c:pt idx="12">
                  <c:v>866214.0</c:v>
                </c:pt>
                <c:pt idx="13">
                  <c:v>906583.0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Report!$A$201</c:f>
              <c:strCache>
                <c:ptCount val="1"/>
                <c:pt idx="0">
                  <c:v>Scheduled</c:v>
                </c:pt>
              </c:strCache>
            </c:strRef>
          </c:tx>
          <c:spPr>
            <a:ln w="25400">
              <a:solidFill>
                <a:srgbClr val="339966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339966"/>
              </a:solidFill>
              <a:ln>
                <a:solidFill>
                  <a:srgbClr val="339966"/>
                </a:solidFill>
                <a:prstDash val="solid"/>
              </a:ln>
            </c:spPr>
          </c:marker>
          <c:cat>
            <c:strRef>
              <c:f>Report!$B$198:$O$198</c:f>
              <c:strCache>
                <c:ptCount val="14"/>
                <c:pt idx="0">
                  <c:v>31/12/2013</c:v>
                </c:pt>
                <c:pt idx="1">
                  <c:v>31/12/2014</c:v>
                </c:pt>
                <c:pt idx="2">
                  <c:v>31/01/2015</c:v>
                </c:pt>
                <c:pt idx="3">
                  <c:v>28/02/2015</c:v>
                </c:pt>
                <c:pt idx="4">
                  <c:v>31/03/2015</c:v>
                </c:pt>
                <c:pt idx="5">
                  <c:v>30/04/2015</c:v>
                </c:pt>
                <c:pt idx="6">
                  <c:v>31/05/2015</c:v>
                </c:pt>
                <c:pt idx="7">
                  <c:v>30/06/2015</c:v>
                </c:pt>
                <c:pt idx="8">
                  <c:v>31/07/2015</c:v>
                </c:pt>
                <c:pt idx="9">
                  <c:v>31/08/2015</c:v>
                </c:pt>
                <c:pt idx="10">
                  <c:v>30/09/2015</c:v>
                </c:pt>
                <c:pt idx="11">
                  <c:v>31/10/2015</c:v>
                </c:pt>
                <c:pt idx="12">
                  <c:v>30/11/2015</c:v>
                </c:pt>
                <c:pt idx="13">
                  <c:v>31/12/2015</c:v>
                </c:pt>
              </c:strCache>
            </c:strRef>
          </c:cat>
          <c:val>
            <c:numRef>
              <c:f>Report!$B$201:$O$201</c:f>
              <c:numCache>
                <c:formatCode>#,##0</c:formatCode>
                <c:ptCount val="14"/>
                <c:pt idx="0">
                  <c:v>248721.0</c:v>
                </c:pt>
                <c:pt idx="1">
                  <c:v>515645.7313</c:v>
                </c:pt>
                <c:pt idx="2">
                  <c:v>528658.6698</c:v>
                </c:pt>
                <c:pt idx="3">
                  <c:v>544850.2278</c:v>
                </c:pt>
                <c:pt idx="4">
                  <c:v>567674.6540999998</c:v>
                </c:pt>
                <c:pt idx="5">
                  <c:v>595261.3881000001</c:v>
                </c:pt>
                <c:pt idx="6">
                  <c:v>627353.9505000001</c:v>
                </c:pt>
                <c:pt idx="7">
                  <c:v>673249.8065000001</c:v>
                </c:pt>
                <c:pt idx="8">
                  <c:v>693165.0378000001</c:v>
                </c:pt>
                <c:pt idx="9">
                  <c:v>727234.9807000002</c:v>
                </c:pt>
                <c:pt idx="10">
                  <c:v>794775.7556000001</c:v>
                </c:pt>
                <c:pt idx="11">
                  <c:v>855517.8773000002</c:v>
                </c:pt>
                <c:pt idx="12">
                  <c:v>898436.2719999999</c:v>
                </c:pt>
                <c:pt idx="13">
                  <c:v>918109.0248000001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71609912"/>
        <c:axId val="-2062239176"/>
      </c:lineChart>
      <c:catAx>
        <c:axId val="-20716099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Time-phase period</a:t>
                </a:r>
              </a:p>
            </c:rich>
          </c:tx>
          <c:layout>
            <c:manualLayout>
              <c:xMode val="edge"/>
              <c:yMode val="edge"/>
              <c:x val="0.446779966019329"/>
              <c:y val="0.87862134420697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-2062239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2062239176"/>
        <c:scaling>
          <c:orientation val="minMax"/>
        </c:scaling>
        <c:delete val="0"/>
        <c:axPos val="l"/>
        <c:majorGridlines>
          <c:spPr>
            <a:ln w="12700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Value</a:t>
                </a:r>
              </a:p>
            </c:rich>
          </c:tx>
          <c:layout>
            <c:manualLayout>
              <c:xMode val="edge"/>
              <c:yMode val="edge"/>
              <c:x val="0.0159209492664925"/>
              <c:y val="0.424933211473566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-2071609912"/>
        <c:crosses val="autoZero"/>
        <c:crossBetween val="between"/>
      </c:valAx>
      <c:spPr>
        <a:solidFill>
          <a:srgbClr val="DBEEF4">
            <a:alpha val="43922"/>
          </a:srgbClr>
        </a:solidFill>
        <a:ln w="12700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04872115753512"/>
          <c:y val="0.321428571428571"/>
          <c:w val="0.0823665893271461"/>
          <c:h val="0.205357142857143"/>
        </c:manualLayout>
      </c:layout>
      <c:overlay val="0"/>
      <c:spPr>
        <a:noFill/>
        <a:ln w="12700">
          <a:solidFill>
            <a:srgbClr val="666699"/>
          </a:solidFill>
          <a:prstDash val="solid"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28575" cmpd="sng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3366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12.7 Controls</a:t>
            </a:r>
          </a:p>
        </c:rich>
      </c:tx>
      <c:layout>
        <c:manualLayout>
          <c:xMode val="edge"/>
          <c:yMode val="edge"/>
          <c:x val="0.433347027273765"/>
          <c:y val="0.035715535558055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4786865138033"/>
          <c:y val="0.202387288061955"/>
          <c:w val="0.763792235782185"/>
          <c:h val="0.502991936506918"/>
        </c:manualLayout>
      </c:layout>
      <c:lineChart>
        <c:grouping val="standard"/>
        <c:varyColors val="0"/>
        <c:ser>
          <c:idx val="0"/>
          <c:order val="0"/>
          <c:tx>
            <c:strRef>
              <c:f>Report!$A$178</c:f>
              <c:strCache>
                <c:ptCount val="1"/>
                <c:pt idx="0">
                  <c:v>SPI</c:v>
                </c:pt>
              </c:strCache>
            </c:strRef>
          </c:tx>
          <c:spPr>
            <a:ln w="25400">
              <a:solidFill>
                <a:srgbClr val="0066CC"/>
              </a:solidFill>
              <a:prstDash val="solid"/>
            </a:ln>
          </c:spPr>
          <c:marker>
            <c:symbol val="x"/>
            <c:size val="4"/>
            <c:spPr>
              <a:solidFill>
                <a:srgbClr val="0066CC"/>
              </a:solidFill>
              <a:ln>
                <a:solidFill>
                  <a:srgbClr val="0066CC"/>
                </a:solidFill>
                <a:prstDash val="solid"/>
              </a:ln>
            </c:spPr>
          </c:marker>
          <c:cat>
            <c:strRef>
              <c:f>Report!$B$177:$O$177</c:f>
              <c:strCache>
                <c:ptCount val="14"/>
                <c:pt idx="0">
                  <c:v>31/12/2013</c:v>
                </c:pt>
                <c:pt idx="1">
                  <c:v>31/12/2014</c:v>
                </c:pt>
                <c:pt idx="2">
                  <c:v>31/01/2015</c:v>
                </c:pt>
                <c:pt idx="3">
                  <c:v>28/02/2015</c:v>
                </c:pt>
                <c:pt idx="4">
                  <c:v>31/03/2015</c:v>
                </c:pt>
                <c:pt idx="5">
                  <c:v>30/04/2015</c:v>
                </c:pt>
                <c:pt idx="6">
                  <c:v>31/05/2015</c:v>
                </c:pt>
                <c:pt idx="7">
                  <c:v>30/06/2015</c:v>
                </c:pt>
                <c:pt idx="8">
                  <c:v>31/07/2015</c:v>
                </c:pt>
                <c:pt idx="9">
                  <c:v>31/08/2015</c:v>
                </c:pt>
                <c:pt idx="10">
                  <c:v>30/09/2015</c:v>
                </c:pt>
                <c:pt idx="11">
                  <c:v>31/10/2015</c:v>
                </c:pt>
                <c:pt idx="12">
                  <c:v>30/11/2015</c:v>
                </c:pt>
                <c:pt idx="13">
                  <c:v>31/12/2015</c:v>
                </c:pt>
              </c:strCache>
            </c:strRef>
          </c:cat>
          <c:val>
            <c:numRef>
              <c:f>Report!$B$178:$O$178</c:f>
              <c:numCache>
                <c:formatCode>#,##0.00</c:formatCode>
                <c:ptCount val="14"/>
                <c:pt idx="0">
                  <c:v>1.0</c:v>
                </c:pt>
                <c:pt idx="1">
                  <c:v>0.961167358547665</c:v>
                </c:pt>
                <c:pt idx="2">
                  <c:v>0.954954245602348</c:v>
                </c:pt>
                <c:pt idx="3">
                  <c:v>0.983626545709595</c:v>
                </c:pt>
                <c:pt idx="4">
                  <c:v>0.984240463026866</c:v>
                </c:pt>
                <c:pt idx="5">
                  <c:v>0.994011509109673</c:v>
                </c:pt>
                <c:pt idx="6">
                  <c:v>0.988867712884515</c:v>
                </c:pt>
                <c:pt idx="7">
                  <c:v>0.968573360889633</c:v>
                </c:pt>
                <c:pt idx="8">
                  <c:v>0.967920640702574</c:v>
                </c:pt>
                <c:pt idx="9">
                  <c:v>0.987874339197061</c:v>
                </c:pt>
                <c:pt idx="10">
                  <c:v>0.951920246269777</c:v>
                </c:pt>
                <c:pt idx="11">
                  <c:v>0.933280076647675</c:v>
                </c:pt>
                <c:pt idx="12">
                  <c:v>0.948572289832929</c:v>
                </c:pt>
                <c:pt idx="13">
                  <c:v>0.968341959598609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Report!$A$179</c:f>
              <c:strCache>
                <c:ptCount val="1"/>
                <c:pt idx="0">
                  <c:v>CPI</c:v>
                </c:pt>
              </c:strCache>
            </c:strRef>
          </c:tx>
          <c:spPr>
            <a:ln w="25400">
              <a:solidFill>
                <a:srgbClr val="FF8080"/>
              </a:solidFill>
              <a:prstDash val="solid"/>
            </a:ln>
          </c:spPr>
          <c:marker>
            <c:symbol val="circle"/>
            <c:size val="4"/>
            <c:spPr>
              <a:solidFill>
                <a:srgbClr val="FF8080"/>
              </a:solidFill>
              <a:ln>
                <a:solidFill>
                  <a:srgbClr val="FF8080"/>
                </a:solidFill>
                <a:prstDash val="solid"/>
              </a:ln>
            </c:spPr>
          </c:marker>
          <c:cat>
            <c:strRef>
              <c:f>Report!$B$177:$O$177</c:f>
              <c:strCache>
                <c:ptCount val="14"/>
                <c:pt idx="0">
                  <c:v>31/12/2013</c:v>
                </c:pt>
                <c:pt idx="1">
                  <c:v>31/12/2014</c:v>
                </c:pt>
                <c:pt idx="2">
                  <c:v>31/01/2015</c:v>
                </c:pt>
                <c:pt idx="3">
                  <c:v>28/02/2015</c:v>
                </c:pt>
                <c:pt idx="4">
                  <c:v>31/03/2015</c:v>
                </c:pt>
                <c:pt idx="5">
                  <c:v>30/04/2015</c:v>
                </c:pt>
                <c:pt idx="6">
                  <c:v>31/05/2015</c:v>
                </c:pt>
                <c:pt idx="7">
                  <c:v>30/06/2015</c:v>
                </c:pt>
                <c:pt idx="8">
                  <c:v>31/07/2015</c:v>
                </c:pt>
                <c:pt idx="9">
                  <c:v>31/08/2015</c:v>
                </c:pt>
                <c:pt idx="10">
                  <c:v>30/09/2015</c:v>
                </c:pt>
                <c:pt idx="11">
                  <c:v>31/10/2015</c:v>
                </c:pt>
                <c:pt idx="12">
                  <c:v>30/11/2015</c:v>
                </c:pt>
                <c:pt idx="13">
                  <c:v>31/12/2015</c:v>
                </c:pt>
              </c:strCache>
            </c:strRef>
          </c:cat>
          <c:val>
            <c:numRef>
              <c:f>Report!$B$179:$O$179</c:f>
              <c:numCache>
                <c:formatCode>#,##0.00</c:formatCode>
                <c:ptCount val="14"/>
                <c:pt idx="0">
                  <c:v>1.0</c:v>
                </c:pt>
                <c:pt idx="1">
                  <c:v>0.960784888465855</c:v>
                </c:pt>
                <c:pt idx="2">
                  <c:v>0.9523559495266</c:v>
                </c:pt>
                <c:pt idx="3">
                  <c:v>0.950480929785466</c:v>
                </c:pt>
                <c:pt idx="4">
                  <c:v>0.933586807134801</c:v>
                </c:pt>
                <c:pt idx="5">
                  <c:v>0.959110213519526</c:v>
                </c:pt>
                <c:pt idx="6">
                  <c:v>0.960933572803834</c:v>
                </c:pt>
                <c:pt idx="7">
                  <c:v>0.948787705617502</c:v>
                </c:pt>
                <c:pt idx="8">
                  <c:v>0.962588831922893</c:v>
                </c:pt>
                <c:pt idx="9">
                  <c:v>0.983763995270265</c:v>
                </c:pt>
                <c:pt idx="10">
                  <c:v>0.963185737383511</c:v>
                </c:pt>
                <c:pt idx="11">
                  <c:v>0.968923810199916</c:v>
                </c:pt>
                <c:pt idx="12">
                  <c:v>0.983858205708982</c:v>
                </c:pt>
                <c:pt idx="13">
                  <c:v>0.980653169318198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61679224"/>
        <c:axId val="-2065512024"/>
      </c:lineChart>
      <c:catAx>
        <c:axId val="-20616792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Time-phase period</a:t>
                </a:r>
              </a:p>
            </c:rich>
          </c:tx>
          <c:layout>
            <c:manualLayout>
              <c:xMode val="edge"/>
              <c:yMode val="edge"/>
              <c:x val="0.439144280877934"/>
              <c:y val="0.88693257092863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low"/>
        <c:spPr>
          <a:ln w="12700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-206551202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-2065512024"/>
        <c:scaling>
          <c:orientation val="minMax"/>
        </c:scaling>
        <c:delete val="0"/>
        <c:axPos val="l"/>
        <c:majorGridlines>
          <c:spPr>
            <a:ln w="12700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Indices</a:t>
                </a:r>
              </a:p>
            </c:rich>
          </c:tx>
          <c:layout>
            <c:manualLayout>
              <c:xMode val="edge"/>
              <c:yMode val="edge"/>
              <c:x val="0.0231891665715699"/>
              <c:y val="0.404774715660542"/>
            </c:manualLayout>
          </c:layout>
          <c:overlay val="0"/>
          <c:spPr>
            <a:noFill/>
            <a:ln w="25400">
              <a:noFill/>
            </a:ln>
          </c:spPr>
        </c:title>
        <c:numFmt formatCode="#,##0.0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-2061679224"/>
        <c:crosses val="autoZero"/>
        <c:crossBetween val="between"/>
      </c:valAx>
      <c:spPr>
        <a:solidFill>
          <a:srgbClr val="DCE6F2">
            <a:alpha val="43922"/>
          </a:srgbClr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20203925856674"/>
          <c:y val="0.369294231702388"/>
          <c:w val="0.0645161424032354"/>
          <c:h val="0.091286214578118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59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12700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15/02/16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15/02/16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15/02/16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15/02/16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15/02/16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15/02/16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uropeanspallationsource.s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WP7 Plan – Pilot TSS Cost – Risks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v-SE" sz="2000" dirty="0" smtClean="0">
                <a:solidFill>
                  <a:schemeClr val="bg1"/>
                </a:solidFill>
              </a:rPr>
              <a:t>Linda R. Coney</a:t>
            </a:r>
          </a:p>
          <a:p>
            <a:r>
              <a:rPr lang="sv-SE" sz="2000" dirty="0" smtClean="0">
                <a:solidFill>
                  <a:schemeClr val="bg1"/>
                </a:solidFill>
              </a:rPr>
              <a:t>Group </a:t>
            </a:r>
            <a:r>
              <a:rPr lang="en-GB" sz="2000" dirty="0" smtClean="0">
                <a:solidFill>
                  <a:schemeClr val="bg1"/>
                </a:solidFill>
              </a:rPr>
              <a:t>Leader</a:t>
            </a:r>
            <a:r>
              <a:rPr lang="sv-SE" sz="2000" dirty="0" smtClean="0">
                <a:solidFill>
                  <a:schemeClr val="bg1"/>
                </a:solidFill>
              </a:rPr>
              <a:t> – Target </a:t>
            </a:r>
            <a:r>
              <a:rPr lang="en-GB" sz="2000" dirty="0" smtClean="0">
                <a:solidFill>
                  <a:schemeClr val="bg1"/>
                </a:solidFill>
              </a:rPr>
              <a:t>Safety</a:t>
            </a:r>
            <a:r>
              <a:rPr lang="sv-SE" sz="2000" dirty="0" smtClean="0">
                <a:solidFill>
                  <a:schemeClr val="bg1"/>
                </a:solidFill>
              </a:rPr>
              <a:t> and Controls</a:t>
            </a:r>
            <a:endParaRPr lang="sv-SE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  <a:hlinkClick r:id="rId2"/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r>
              <a:rPr lang="en-GB" sz="1400" dirty="0" smtClean="0">
                <a:solidFill>
                  <a:srgbClr val="FFFFFF"/>
                </a:solidFill>
              </a:rPr>
              <a:t>15 – 16 February 2016</a:t>
            </a:r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TSS </a:t>
            </a:r>
            <a:r>
              <a:rPr lang="en-US" dirty="0" smtClean="0"/>
              <a:t>cost estimate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08043"/>
              </p:ext>
            </p:extLst>
          </p:nvPr>
        </p:nvGraphicFramePr>
        <p:xfrm>
          <a:off x="395536" y="2564904"/>
          <a:ext cx="8229598" cy="1085539"/>
        </p:xfrm>
        <a:graphic>
          <a:graphicData uri="http://schemas.openxmlformats.org/drawingml/2006/table">
            <a:tbl>
              <a:tblPr/>
              <a:tblGrid>
                <a:gridCol w="438462"/>
                <a:gridCol w="3271603"/>
                <a:gridCol w="1810062"/>
                <a:gridCol w="730770"/>
                <a:gridCol w="730770"/>
                <a:gridCol w="1247931"/>
              </a:tblGrid>
              <a:tr h="33503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Equipment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Siemens refrence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Qnt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per unit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 (€)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36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Instrument in Utility room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235000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Safety Process instrumentation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Motor and shaft monitoring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 material (small parts, wires,connector ,..)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10</a:t>
            </a:fld>
            <a:endParaRPr lang="sv-SE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484784"/>
            <a:ext cx="8229600" cy="532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Train 1 – sensors, utility room equipment</a:t>
            </a: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3874146"/>
              </p:ext>
            </p:extLst>
          </p:nvPr>
        </p:nvGraphicFramePr>
        <p:xfrm>
          <a:off x="395536" y="3864725"/>
          <a:ext cx="8229598" cy="2516603"/>
        </p:xfrm>
        <a:graphic>
          <a:graphicData uri="http://schemas.openxmlformats.org/drawingml/2006/table">
            <a:tbl>
              <a:tblPr/>
              <a:tblGrid>
                <a:gridCol w="438462"/>
                <a:gridCol w="3271603"/>
                <a:gridCol w="1810062"/>
                <a:gridCol w="730770"/>
                <a:gridCol w="730770"/>
                <a:gridCol w="1247931"/>
              </a:tblGrid>
              <a:tr h="20236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Input cabinet in Utility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Room_Train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6757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Cabinet 450*450*300 mm (W*H*D)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Simatic F-digital input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6ES7136-6BA00-0CA0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SIMATIC PROFINET INTERFACE  IM155-6PN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6ES7155-6AU00-0CN0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BUSADAPTER BA 2XSCRJ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6ES7193-6AP00-0AA0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SIMATIC ET 200SP, BASEUNIT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6ES7193-6BP00-0DA0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Mounting rail sectional railwidth 35MM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6ES5710-8MA11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Simatic HMI 7"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6AV2123-2GA03-0AX0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 supply SITOP 24V/10 A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6EP3334-8SB00-0AY0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Redundancy module for power supply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6EP1961-3BA21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 material (small parts, wires, bolts, circuit breakers,..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Work (Mounting, ..)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243" marR="11243" marT="11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243" marR="11243" marT="11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243" marR="11243" marT="11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243" marR="11243" marT="11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243" marR="11243" marT="11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243" marR="11243" marT="11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840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TSS cost estimate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11</a:t>
            </a:fld>
            <a:endParaRPr lang="sv-S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420143"/>
              </p:ext>
            </p:extLst>
          </p:nvPr>
        </p:nvGraphicFramePr>
        <p:xfrm>
          <a:off x="395536" y="1772816"/>
          <a:ext cx="8229598" cy="2516603"/>
        </p:xfrm>
        <a:graphic>
          <a:graphicData uri="http://schemas.openxmlformats.org/drawingml/2006/table">
            <a:tbl>
              <a:tblPr/>
              <a:tblGrid>
                <a:gridCol w="438462"/>
                <a:gridCol w="3271603"/>
                <a:gridCol w="1810062"/>
                <a:gridCol w="730770"/>
                <a:gridCol w="730770"/>
                <a:gridCol w="1247931"/>
              </a:tblGrid>
              <a:tr h="20236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Main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Rack_Train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15423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Rack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Rital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600/1800/600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Mounting rail 160 mm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6ES7590-1AB60-0AA0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CPU 1516F-3 PN/DP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6ES7516-3FN00-0AB0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Memory Card 24 MB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6ES7954-8LF02-0AA0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Comunication processor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6GK7543-1AX00-0XE0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Profinet switch SCALANS X204-2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6GK5204-2BB10-2AA3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845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845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Simatic HMI 12"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6AV2123-2MA03-0AX0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 supply SITOP 24V/10 A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6EP3334-8SB00-0AY0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Redundancy module for power supply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6EP1961-3BA21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 material (small parts, wires, bolts, circuit breakers,..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Work (Mounting, ..)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782162"/>
              </p:ext>
            </p:extLst>
          </p:nvPr>
        </p:nvGraphicFramePr>
        <p:xfrm>
          <a:off x="395536" y="4437112"/>
          <a:ext cx="8229598" cy="2182321"/>
        </p:xfrm>
        <a:graphic>
          <a:graphicData uri="http://schemas.openxmlformats.org/drawingml/2006/table">
            <a:tbl>
              <a:tblPr/>
              <a:tblGrid>
                <a:gridCol w="438462"/>
                <a:gridCol w="3271603"/>
                <a:gridCol w="1810062"/>
                <a:gridCol w="730770"/>
                <a:gridCol w="730770"/>
                <a:gridCol w="1247931"/>
              </a:tblGrid>
              <a:tr h="20236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Fiber optic-Train 1 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444000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fiber optic cable 1500 m to FEB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Conduit 1500 m to FEB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Fiber Optic cable 3500 m to control room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Conduit 3500 m to control room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243" marR="11243" marT="11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243" marR="11243" marT="11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243" marR="11243" marT="11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243" marR="11243" marT="11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243" marR="11243" marT="11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243" marR="11243" marT="11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36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Cabinet in Control room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104400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Cabinet 400*800*300 mm (W*H*D)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Trapped Key System ???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 material (small parts, wires, bolts, circuit breakers,..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Work (Mounting, ..)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340768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Train 1 – rack in room#1, fiber optic cables, MCR cabinet </a:t>
            </a:r>
          </a:p>
        </p:txBody>
      </p:sp>
    </p:spTree>
    <p:extLst>
      <p:ext uri="{BB962C8B-B14F-4D97-AF65-F5344CB8AC3E}">
        <p14:creationId xmlns:p14="http://schemas.microsoft.com/office/powerpoint/2010/main" val="711065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Pilot TSS cost estimate </a:t>
            </a:r>
            <a:r>
              <a:rPr lang="en-US" dirty="0" smtClean="0"/>
              <a:t>3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965010"/>
              </p:ext>
            </p:extLst>
          </p:nvPr>
        </p:nvGraphicFramePr>
        <p:xfrm>
          <a:off x="395536" y="1916832"/>
          <a:ext cx="8229598" cy="4138791"/>
        </p:xfrm>
        <a:graphic>
          <a:graphicData uri="http://schemas.openxmlformats.org/drawingml/2006/table">
            <a:tbl>
              <a:tblPr/>
              <a:tblGrid>
                <a:gridCol w="438462"/>
                <a:gridCol w="3271603"/>
                <a:gridCol w="1810062"/>
                <a:gridCol w="730770"/>
                <a:gridCol w="730770"/>
                <a:gridCol w="1247931"/>
              </a:tblGrid>
              <a:tr h="20236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Output cabinet in FEB_Train 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7009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Cabinet 450*450*300 mm (W*H*D)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Simatic F-digital output relay type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6ES7136-6RA00-0BF0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Simatic F-digital output 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6ES7136-6DB00-0CA0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Simatic digital Input 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6ES7131-6BF00-0CA0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BUSADAPTER BA 2XSCRJ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6ES7193-6AP00-0AA0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SIMATIC ET 200SP, BASEUNIT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6ES7193-6BP00-0DA0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Base Unit type F0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6ES7193-6BP20-0BF0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SIMATIC PROFINET INTERFACE  IM155-6PN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6ES7155-6AU00-0CN0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Mounting rail sectional railwidth 35MM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6ES5710-8MA11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Simatic HMI 7"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6AV2123-2GA03-0AX0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 supply SITOP 24V/10 A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6EP3334-8SB00-0AY0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Redundancy module for power supply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6EP1961-3BA21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 material (small parts, wires, bolts, circuit breakers,..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Work (Mounting, ..)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243" marR="11243" marT="11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243" marR="11243" marT="11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243" marR="11243" marT="11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243" marR="11243" marT="11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243" marR="11243" marT="11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243" marR="11243" marT="11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36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Cabinet for the contactors in FEB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Cabinet 400*800*300 mm (W*H*D)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Safety Contactor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 material (small parts, wires, bolts, circuit breakers,..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Work (Mounting, ..)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11243" marR="11243" marT="11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12</a:t>
            </a:fld>
            <a:endParaRPr lang="sv-SE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412776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Train 1 – cabinet in FEB, contactors for ion source</a:t>
            </a:r>
          </a:p>
        </p:txBody>
      </p:sp>
    </p:spTree>
    <p:extLst>
      <p:ext uri="{BB962C8B-B14F-4D97-AF65-F5344CB8AC3E}">
        <p14:creationId xmlns:p14="http://schemas.microsoft.com/office/powerpoint/2010/main" val="1981178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Estimate Total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942008"/>
              </p:ext>
            </p:extLst>
          </p:nvPr>
        </p:nvGraphicFramePr>
        <p:xfrm>
          <a:off x="457200" y="1600200"/>
          <a:ext cx="82296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4880"/>
                <a:gridCol w="1080120"/>
                <a:gridCol w="2314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Cost €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Total Cost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Train 1 HW shown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817,989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Cabling – 13000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PLC coding and validation – 70000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Spare parts – 40000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Documentation – 89000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89,000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Validation/verification/test – 49500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49,500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Train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1.08 M</a:t>
                      </a:r>
                      <a:r>
                        <a:rPr lang="en-US" dirty="0" smtClean="0"/>
                        <a:t>€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Train 2 (sensors and contactors already included in cost for Train 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0.35 M</a:t>
                      </a:r>
                      <a:r>
                        <a:rPr lang="en-US" dirty="0" smtClean="0"/>
                        <a:t>€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1.43 </a:t>
                      </a:r>
                      <a:r>
                        <a:rPr lang="en-US" dirty="0" smtClean="0"/>
                        <a:t>M€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13</a:t>
            </a:fld>
            <a:endParaRPr lang="sv-SE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5589240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Cost for complete TSS depends on results of AA and new safety functions to be implemented within the TSS</a:t>
            </a:r>
          </a:p>
        </p:txBody>
      </p:sp>
    </p:spTree>
    <p:extLst>
      <p:ext uri="{BB962C8B-B14F-4D97-AF65-F5344CB8AC3E}">
        <p14:creationId xmlns:p14="http://schemas.microsoft.com/office/powerpoint/2010/main" val="3729246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Risks and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1296144"/>
          </a:xfrm>
        </p:spPr>
        <p:txBody>
          <a:bodyPr>
            <a:normAutofit fontScale="62500" lnSpcReduction="20000"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Biggest risk for Pilot </a:t>
            </a:r>
            <a:r>
              <a:rPr lang="en-US" i="1" dirty="0" smtClean="0">
                <a:solidFill>
                  <a:srgbClr val="FF0000"/>
                </a:solidFill>
              </a:rPr>
              <a:t>TSS – definition of requirements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Finalization system </a:t>
            </a:r>
            <a:r>
              <a:rPr lang="en-US" i="1" dirty="0" smtClean="0">
                <a:solidFill>
                  <a:srgbClr val="FF0000"/>
                </a:solidFill>
              </a:rPr>
              <a:t>requirements and design depends on completion of accident analysis </a:t>
            </a:r>
            <a:r>
              <a:rPr lang="en-US" i="1" dirty="0" smtClean="0">
                <a:solidFill>
                  <a:srgbClr val="FF0000"/>
                </a:solidFill>
              </a:rPr>
              <a:t>scenarios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Allocation of safety functions from ESS facility to Target Station to Target systems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SSM requirements applicable to Pilot TSS </a:t>
            </a:r>
          </a:p>
          <a:p>
            <a:pPr lvl="1"/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14</a:t>
            </a:fld>
            <a:endParaRPr lang="sv-S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300075"/>
              </p:ext>
            </p:extLst>
          </p:nvPr>
        </p:nvGraphicFramePr>
        <p:xfrm>
          <a:off x="107502" y="2938646"/>
          <a:ext cx="8928994" cy="3154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212"/>
                <a:gridCol w="2049825"/>
                <a:gridCol w="3592659"/>
                <a:gridCol w="2664298"/>
              </a:tblGrid>
              <a:tr h="330916"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Treatment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20573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325" marR="1180" marT="118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Licensing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framework for ESS target station is not well defined, or is changed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8325" marR="1180" marT="1180" marB="0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</a:rPr>
                        <a:t>Work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</a:rPr>
                        <a:t>with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</a:rPr>
                        <a:t>ES&amp;H division to understand SSM documentation and expectations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400" baseline="0" dirty="0" smtClean="0">
                          <a:solidFill>
                            <a:srgbClr val="000000"/>
                          </a:solidFill>
                        </a:rPr>
                        <a:t>Participate in Safety Advisory Group (SAG)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400" b="1" baseline="0" dirty="0" smtClean="0">
                          <a:solidFill>
                            <a:srgbClr val="FF0000"/>
                          </a:solidFill>
                        </a:rPr>
                        <a:t>Complete hazards analysis in a timely manner and perform design basis accident analysis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400" baseline="0" dirty="0" smtClean="0">
                          <a:solidFill>
                            <a:srgbClr val="000000"/>
                          </a:solidFill>
                        </a:rPr>
                        <a:t>Target division engagement in the development of an ESS-wide safety classification methodology</a:t>
                      </a:r>
                      <a:endParaRPr lang="en-GB" sz="1400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baseline="0" dirty="0" smtClean="0"/>
                        <a:t>Attend SAG meetings</a:t>
                      </a:r>
                      <a:endParaRPr lang="en-US" sz="1400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Progressing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with Accident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Analyses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</a:rPr>
                        <a:t>Documenting Target hazard analysis 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</a:rPr>
                        <a:t>process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Reviewed and applied</a:t>
                      </a:r>
                      <a:r>
                        <a:rPr lang="en-US" sz="1400" baseline="0" dirty="0" smtClean="0"/>
                        <a:t> ESS safety classification scheme</a:t>
                      </a:r>
                      <a:endParaRPr lang="en-US" sz="140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</a:rPr>
                        <a:t>Reviewed proposed content for license 2 SSM application</a:t>
                      </a:r>
                    </a:p>
                  </a:txBody>
                  <a:tcPr/>
                </a:tc>
              </a:tr>
              <a:tr h="661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325" marR="1180" marT="118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Design and interface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information given to CF too late</a:t>
                      </a: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8325" marR="1180" marT="1180" marB="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Use</a:t>
                      </a:r>
                      <a:r>
                        <a:rPr lang="en-US" sz="1400" baseline="0" dirty="0" smtClean="0"/>
                        <a:t> the formal documents ICD and ICD-R to communicate the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b="0" dirty="0" smtClean="0">
                          <a:solidFill>
                            <a:srgbClr val="3EA63E"/>
                          </a:solidFill>
                        </a:rPr>
                        <a:t>TSS-CF ICD written &amp; </a:t>
                      </a:r>
                      <a:r>
                        <a:rPr lang="en-US" sz="1400" b="0" dirty="0" smtClean="0">
                          <a:solidFill>
                            <a:srgbClr val="3EA63E"/>
                          </a:solidFill>
                        </a:rPr>
                        <a:t>reviewed </a:t>
                      </a:r>
                      <a:r>
                        <a:rPr lang="en-US" sz="1400" b="0" dirty="0" smtClean="0">
                          <a:solidFill>
                            <a:srgbClr val="3EA63E"/>
                          </a:solidFill>
                        </a:rPr>
                        <a:t>for PDR</a:t>
                      </a:r>
                      <a:endParaRPr lang="en-US" sz="1400" b="0" baseline="0" dirty="0" smtClean="0">
                        <a:solidFill>
                          <a:srgbClr val="3EA63E"/>
                        </a:solidFill>
                      </a:endParaRP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b="0" baseline="0" dirty="0" smtClean="0">
                          <a:solidFill>
                            <a:srgbClr val="3EA63E"/>
                          </a:solidFill>
                        </a:rPr>
                        <a:t>Regularly meet with CF re. TSS</a:t>
                      </a:r>
                      <a:endParaRPr lang="en-US" sz="1400" b="0" dirty="0">
                        <a:solidFill>
                          <a:srgbClr val="3EA63E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107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WP7 </a:t>
            </a:r>
            <a:r>
              <a:rPr lang="en-US" dirty="0" smtClean="0">
                <a:solidFill>
                  <a:srgbClr val="000000"/>
                </a:solidFill>
              </a:rPr>
              <a:t>developing </a:t>
            </a:r>
            <a:r>
              <a:rPr lang="en-US" dirty="0" smtClean="0">
                <a:solidFill>
                  <a:srgbClr val="000000"/>
                </a:solidFill>
              </a:rPr>
              <a:t>Pilot-TSS </a:t>
            </a:r>
            <a:r>
              <a:rPr lang="en-US" dirty="0" smtClean="0">
                <a:solidFill>
                  <a:srgbClr val="000000"/>
                </a:solidFill>
              </a:rPr>
              <a:t>design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CE2005"/>
                </a:solidFill>
              </a:rPr>
              <a:t>Timely completion of accident analyses critical for establishing TSS requirements and identifying additional target station SSCs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Analyses </a:t>
            </a:r>
            <a:r>
              <a:rPr lang="en-US" dirty="0" smtClean="0">
                <a:solidFill>
                  <a:srgbClr val="000000"/>
                </a:solidFill>
              </a:rPr>
              <a:t>depend </a:t>
            </a:r>
            <a:r>
              <a:rPr lang="en-US" dirty="0">
                <a:solidFill>
                  <a:srgbClr val="000000"/>
                </a:solidFill>
              </a:rPr>
              <a:t>on effort within all Target system groups, in-kind partners, and ES&amp;H</a:t>
            </a:r>
          </a:p>
          <a:p>
            <a:pPr lvl="1"/>
            <a:r>
              <a:rPr lang="en-US" i="1" dirty="0">
                <a:solidFill>
                  <a:srgbClr val="000090"/>
                </a:solidFill>
              </a:rPr>
              <a:t>Accident analyses results </a:t>
            </a:r>
            <a:r>
              <a:rPr lang="en-US" i="1" dirty="0" smtClean="0">
                <a:solidFill>
                  <a:srgbClr val="000090"/>
                </a:solidFill>
              </a:rPr>
              <a:t>will impact </a:t>
            </a:r>
            <a:r>
              <a:rPr lang="en-US" i="1" dirty="0">
                <a:solidFill>
                  <a:srgbClr val="000090"/>
                </a:solidFill>
              </a:rPr>
              <a:t>safety requirements for Target systems </a:t>
            </a:r>
            <a:r>
              <a:rPr lang="en-US" i="1" dirty="0" smtClean="0">
                <a:solidFill>
                  <a:srgbClr val="000090"/>
                </a:solidFill>
              </a:rPr>
              <a:t>including TSS</a:t>
            </a:r>
            <a:endParaRPr lang="en-US" i="1" dirty="0">
              <a:solidFill>
                <a:srgbClr val="000090"/>
              </a:solidFill>
            </a:endParaRPr>
          </a:p>
          <a:p>
            <a:pPr lvl="1"/>
            <a:r>
              <a:rPr lang="en-US" i="1" dirty="0">
                <a:solidFill>
                  <a:srgbClr val="000090"/>
                </a:solidFill>
              </a:rPr>
              <a:t>Results from accident analyses </a:t>
            </a:r>
            <a:r>
              <a:rPr lang="en-US" i="1" dirty="0" smtClean="0">
                <a:solidFill>
                  <a:srgbClr val="000090"/>
                </a:solidFill>
              </a:rPr>
              <a:t>are likely to require </a:t>
            </a:r>
            <a:r>
              <a:rPr lang="en-US" i="1" dirty="0">
                <a:solidFill>
                  <a:srgbClr val="000090"/>
                </a:solidFill>
              </a:rPr>
              <a:t>new interfaces between TSS and additional target </a:t>
            </a:r>
            <a:r>
              <a:rPr lang="en-US" i="1" dirty="0" smtClean="0">
                <a:solidFill>
                  <a:srgbClr val="000090"/>
                </a:solidFill>
              </a:rPr>
              <a:t>systems</a:t>
            </a:r>
          </a:p>
          <a:p>
            <a:pPr lvl="2"/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Cost estimate will be affected when additional requirements for TSS come out of the accident analyses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7944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Concluding Remarks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concludes the material we have to present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Thank you for your time and participation in the review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We welcome your comments and advice to help us complete this effort in the best possible 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9807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WP7 Project Plan for TSS – P6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Pilot TSS Cost Estimate</a:t>
            </a:r>
          </a:p>
          <a:p>
            <a:pPr lvl="1"/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Project Risks – </a:t>
            </a:r>
            <a:r>
              <a:rPr lang="en-US" dirty="0" err="1" smtClean="0">
                <a:solidFill>
                  <a:srgbClr val="000000"/>
                </a:solidFill>
              </a:rPr>
              <a:t>Exonaut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sz="400" dirty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5543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WP7 Scope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 lIns="85699" tIns="42850" rIns="85699" bIns="42850">
            <a:normAutofit/>
          </a:bodyPr>
          <a:lstStyle/>
          <a:p>
            <a:pPr marL="400040" indent="-3429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WP7 covers the tasks and activities needed to design, procure, install, test, and commission the Target Safety System (TSS).</a:t>
            </a:r>
          </a:p>
          <a:p>
            <a:pPr marL="1657340" lvl="3" indent="-342900">
              <a:buFont typeface="Arial"/>
              <a:buChar char="•"/>
            </a:pPr>
            <a:endParaRPr lang="en-US" dirty="0" smtClean="0">
              <a:solidFill>
                <a:srgbClr val="000000"/>
              </a:solidFill>
            </a:endParaRPr>
          </a:p>
          <a:p>
            <a:pPr marL="400040" indent="-342900">
              <a:buFont typeface="Arial"/>
              <a:buChar char="•"/>
            </a:pPr>
            <a:r>
              <a:rPr lang="en-US" dirty="0" smtClean="0"/>
              <a:t>WP7 leads the Hazard Analysis process for the Target Station to identify events leading to a risk of release of radioactive material – this defines requirements for the TSS &amp; other target systems. </a:t>
            </a:r>
          </a:p>
          <a:p>
            <a:pPr marL="1657340" lvl="3" indent="-342900">
              <a:buFont typeface="Arial"/>
              <a:buChar char="•"/>
            </a:pPr>
            <a:endParaRPr lang="en-US" dirty="0" smtClean="0"/>
          </a:p>
          <a:p>
            <a:pPr marL="400040" indent="-342900">
              <a:buFont typeface="Arial"/>
              <a:buChar char="•"/>
            </a:pPr>
            <a:r>
              <a:rPr lang="en-US" dirty="0" smtClean="0"/>
              <a:t>WP7 provides support for the development of process controls for target station systems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9766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TSS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Accident Analyses    Q2 </a:t>
            </a:r>
            <a:r>
              <a:rPr lang="en-US" dirty="0">
                <a:solidFill>
                  <a:srgbClr val="000090"/>
                </a:solidFill>
              </a:rPr>
              <a:t>2015 – Q1 </a:t>
            </a:r>
            <a:r>
              <a:rPr lang="en-US" dirty="0" smtClean="0">
                <a:solidFill>
                  <a:srgbClr val="000090"/>
                </a:solidFill>
              </a:rPr>
              <a:t>2016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Pilot TSS Design </a:t>
            </a:r>
            <a:r>
              <a:rPr lang="en-US" dirty="0" smtClean="0">
                <a:solidFill>
                  <a:srgbClr val="000090"/>
                </a:solidFill>
              </a:rPr>
              <a:t>– </a:t>
            </a:r>
            <a:r>
              <a:rPr lang="en-US" dirty="0" smtClean="0">
                <a:solidFill>
                  <a:srgbClr val="000090"/>
                </a:solidFill>
              </a:rPr>
              <a:t>logic, architecture, interfaces </a:t>
            </a:r>
            <a:r>
              <a:rPr lang="en-US" dirty="0" smtClean="0">
                <a:solidFill>
                  <a:srgbClr val="000090"/>
                </a:solidFill>
              </a:rPr>
              <a:t>Q1 </a:t>
            </a:r>
            <a:r>
              <a:rPr lang="en-US" dirty="0" smtClean="0">
                <a:solidFill>
                  <a:srgbClr val="000090"/>
                </a:solidFill>
              </a:rPr>
              <a:t>2015 – Q1 2016</a:t>
            </a:r>
            <a:endParaRPr lang="en-US" dirty="0" smtClean="0">
              <a:solidFill>
                <a:srgbClr val="00009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MS: PDR of </a:t>
            </a:r>
            <a:r>
              <a:rPr lang="en-US" dirty="0" smtClean="0">
                <a:solidFill>
                  <a:srgbClr val="000000"/>
                </a:solidFill>
              </a:rPr>
              <a:t>Pilot TSS </a:t>
            </a:r>
            <a:r>
              <a:rPr lang="en-US" dirty="0" smtClean="0">
                <a:solidFill>
                  <a:srgbClr val="000090"/>
                </a:solidFill>
              </a:rPr>
              <a:t>February </a:t>
            </a:r>
            <a:r>
              <a:rPr lang="en-US" dirty="0" smtClean="0">
                <a:solidFill>
                  <a:srgbClr val="000090"/>
                </a:solidFill>
              </a:rPr>
              <a:t>2016</a:t>
            </a:r>
            <a:endParaRPr lang="en-US" dirty="0" smtClean="0">
              <a:solidFill>
                <a:srgbClr val="000090"/>
              </a:solidFill>
            </a:endParaRPr>
          </a:p>
          <a:p>
            <a:r>
              <a:rPr lang="en-US" dirty="0" smtClean="0">
                <a:solidFill>
                  <a:srgbClr val="000090"/>
                </a:solidFill>
              </a:rPr>
              <a:t>Test Stand 2015 – </a:t>
            </a:r>
            <a:r>
              <a:rPr lang="en-US" dirty="0" smtClean="0">
                <a:solidFill>
                  <a:srgbClr val="000090"/>
                </a:solidFill>
              </a:rPr>
              <a:t>Oct 2016</a:t>
            </a:r>
            <a:endParaRPr lang="en-US" dirty="0" smtClean="0">
              <a:solidFill>
                <a:srgbClr val="000090"/>
              </a:solidFill>
            </a:endParaRPr>
          </a:p>
          <a:p>
            <a:pPr lvl="3"/>
            <a:endParaRPr lang="en-US" sz="1200" dirty="0" smtClean="0"/>
          </a:p>
          <a:p>
            <a:r>
              <a:rPr lang="en-US" dirty="0" smtClean="0">
                <a:solidFill>
                  <a:srgbClr val="2E9BE3"/>
                </a:solidFill>
              </a:rPr>
              <a:t>Design of TSS Architecture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Includes documentation, </a:t>
            </a:r>
            <a:r>
              <a:rPr lang="en-US" dirty="0" smtClean="0">
                <a:solidFill>
                  <a:srgbClr val="000000"/>
                </a:solidFill>
              </a:rPr>
              <a:t>interface finalization, </a:t>
            </a:r>
            <a:r>
              <a:rPr lang="en-US" dirty="0" smtClean="0">
                <a:solidFill>
                  <a:srgbClr val="000000"/>
                </a:solidFill>
              </a:rPr>
              <a:t>&amp; safety </a:t>
            </a:r>
            <a:r>
              <a:rPr lang="en-US" dirty="0">
                <a:solidFill>
                  <a:srgbClr val="000000"/>
                </a:solidFill>
              </a:rPr>
              <a:t>a</a:t>
            </a:r>
            <a:r>
              <a:rPr lang="en-US" dirty="0" smtClean="0">
                <a:solidFill>
                  <a:srgbClr val="000000"/>
                </a:solidFill>
              </a:rPr>
              <a:t>nalysis of </a:t>
            </a:r>
            <a:r>
              <a:rPr lang="en-US" dirty="0" smtClean="0">
                <a:solidFill>
                  <a:srgbClr val="000000"/>
                </a:solidFill>
              </a:rPr>
              <a:t>system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MS: CDR of TSS System   </a:t>
            </a:r>
            <a:r>
              <a:rPr lang="en-US" dirty="0" smtClean="0">
                <a:solidFill>
                  <a:srgbClr val="2E9BE3"/>
                </a:solidFill>
              </a:rPr>
              <a:t>Q1 2017</a:t>
            </a:r>
            <a:endParaRPr lang="en-US" dirty="0" smtClean="0">
              <a:solidFill>
                <a:srgbClr val="2E9BE3"/>
              </a:solidFill>
            </a:endParaRPr>
          </a:p>
          <a:p>
            <a:pPr lvl="3"/>
            <a:endParaRPr lang="en-US" sz="1300" dirty="0" smtClean="0"/>
          </a:p>
          <a:p>
            <a:r>
              <a:rPr lang="en-US" dirty="0" smtClean="0">
                <a:solidFill>
                  <a:srgbClr val="000090"/>
                </a:solidFill>
              </a:rPr>
              <a:t>Manufacturing   </a:t>
            </a:r>
            <a:r>
              <a:rPr lang="en-US" dirty="0" smtClean="0">
                <a:solidFill>
                  <a:srgbClr val="000090"/>
                </a:solidFill>
              </a:rPr>
              <a:t>Sept 2017 </a:t>
            </a:r>
            <a:r>
              <a:rPr lang="en-US" dirty="0" smtClean="0">
                <a:solidFill>
                  <a:srgbClr val="000090"/>
                </a:solidFill>
                <a:latin typeface="Wingdings 3" charset="2"/>
                <a:cs typeface="Wingdings 3" charset="2"/>
              </a:rPr>
              <a:t>g</a:t>
            </a:r>
            <a:r>
              <a:rPr lang="en-US" dirty="0" smtClean="0">
                <a:solidFill>
                  <a:srgbClr val="000090"/>
                </a:solidFill>
              </a:rPr>
              <a:t> July 2018</a:t>
            </a:r>
            <a:endParaRPr lang="en-US" dirty="0" smtClean="0">
              <a:solidFill>
                <a:srgbClr val="00009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Supplier chosen </a:t>
            </a:r>
            <a:r>
              <a:rPr lang="en-US" dirty="0" smtClean="0">
                <a:solidFill>
                  <a:srgbClr val="000000"/>
                </a:solidFill>
              </a:rPr>
              <a:t>Sept 2017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Factory acceptance test May 2018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Delivery to site  </a:t>
            </a:r>
            <a:r>
              <a:rPr lang="en-US" dirty="0" smtClean="0">
                <a:solidFill>
                  <a:srgbClr val="000000"/>
                </a:solidFill>
              </a:rPr>
              <a:t>July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2018</a:t>
            </a:r>
          </a:p>
          <a:p>
            <a:pPr lvl="3"/>
            <a:endParaRPr lang="en-US" sz="1300" dirty="0" smtClean="0"/>
          </a:p>
          <a:p>
            <a:r>
              <a:rPr lang="en-US" dirty="0" smtClean="0">
                <a:solidFill>
                  <a:srgbClr val="2E9BE3"/>
                </a:solidFill>
              </a:rPr>
              <a:t>Installation</a:t>
            </a:r>
            <a:r>
              <a:rPr lang="en-US" dirty="0">
                <a:solidFill>
                  <a:srgbClr val="2E9BE3"/>
                </a:solidFill>
              </a:rPr>
              <a:t> </a:t>
            </a:r>
            <a:r>
              <a:rPr lang="en-US" dirty="0" smtClean="0">
                <a:solidFill>
                  <a:srgbClr val="2E9BE3"/>
                </a:solidFill>
              </a:rPr>
              <a:t>  </a:t>
            </a:r>
            <a:r>
              <a:rPr lang="en-US" dirty="0" smtClean="0">
                <a:solidFill>
                  <a:srgbClr val="2E9BE3"/>
                </a:solidFill>
              </a:rPr>
              <a:t>July 2018 </a:t>
            </a:r>
            <a:r>
              <a:rPr lang="en-US" dirty="0" smtClean="0">
                <a:solidFill>
                  <a:srgbClr val="2E9BE3"/>
                </a:solidFill>
                <a:latin typeface="Wingdings 3" charset="2"/>
                <a:cs typeface="Wingdings 3" charset="2"/>
              </a:rPr>
              <a:t>g</a:t>
            </a:r>
            <a:r>
              <a:rPr lang="en-US" dirty="0" smtClean="0">
                <a:solidFill>
                  <a:srgbClr val="2E9BE3"/>
                </a:solidFill>
              </a:rPr>
              <a:t> </a:t>
            </a:r>
            <a:r>
              <a:rPr lang="en-US" dirty="0" smtClean="0">
                <a:solidFill>
                  <a:srgbClr val="2E9BE3"/>
                </a:solidFill>
              </a:rPr>
              <a:t>Oct 2018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Testing   Oct 2018 </a:t>
            </a:r>
            <a:r>
              <a:rPr lang="en-US" dirty="0">
                <a:solidFill>
                  <a:srgbClr val="000090"/>
                </a:solidFill>
                <a:latin typeface="Wingdings 3" charset="2"/>
                <a:cs typeface="Wingdings 3" charset="2"/>
              </a:rPr>
              <a:t>g</a:t>
            </a:r>
            <a:r>
              <a:rPr lang="en-US" dirty="0">
                <a:solidFill>
                  <a:srgbClr val="000090"/>
                </a:solidFill>
              </a:rPr>
              <a:t> Jan </a:t>
            </a:r>
            <a:r>
              <a:rPr lang="en-US" dirty="0" smtClean="0">
                <a:solidFill>
                  <a:srgbClr val="000090"/>
                </a:solidFill>
              </a:rPr>
              <a:t>2019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Integrated testing Jan 2019 </a:t>
            </a:r>
            <a:r>
              <a:rPr lang="en-US" dirty="0" smtClean="0">
                <a:solidFill>
                  <a:srgbClr val="000090"/>
                </a:solidFill>
                <a:latin typeface="Wingdings 3" charset="2"/>
                <a:cs typeface="Wingdings 3" charset="2"/>
              </a:rPr>
              <a:t>g</a:t>
            </a:r>
            <a:r>
              <a:rPr lang="en-US" dirty="0" smtClean="0">
                <a:solidFill>
                  <a:srgbClr val="000090"/>
                </a:solidFill>
              </a:rPr>
              <a:t> Aug 2019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0090"/>
                </a:solidFill>
                <a:latin typeface="Wingdings 3" charset="2"/>
                <a:cs typeface="Wingdings 3" charset="2"/>
              </a:rPr>
              <a:t>g</a:t>
            </a:r>
            <a:r>
              <a:rPr lang="en-US" dirty="0" smtClean="0">
                <a:solidFill>
                  <a:srgbClr val="000090"/>
                </a:solidFill>
              </a:rPr>
              <a:t> then beam commissioning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7709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85699" tIns="42850" rIns="85699" bIns="42850">
            <a:normAutofit/>
          </a:bodyPr>
          <a:lstStyle/>
          <a:p>
            <a:pPr marL="360363" indent="-360363"/>
            <a:r>
              <a:rPr lang="en-GB" sz="3400" dirty="0" smtClean="0"/>
              <a:t>Schedule</a:t>
            </a: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t>5</a:t>
            </a:fld>
            <a:endParaRPr lang="sv-SE"/>
          </a:p>
        </p:txBody>
      </p:sp>
      <p:sp>
        <p:nvSpPr>
          <p:cNvPr id="8" name="TextBox 7"/>
          <p:cNvSpPr txBox="1"/>
          <p:nvPr/>
        </p:nvSpPr>
        <p:spPr>
          <a:xfrm>
            <a:off x="3190384" y="2204864"/>
            <a:ext cx="1570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Concept Phase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48640" y="2204864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Final </a:t>
            </a:r>
            <a:endParaRPr lang="en-US" dirty="0" smtClean="0"/>
          </a:p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84168" y="2204864"/>
            <a:ext cx="1320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Make</a:t>
            </a:r>
            <a:r>
              <a:rPr lang="en-US" dirty="0" smtClean="0"/>
              <a:t> </a:t>
            </a:r>
            <a:r>
              <a:rPr lang="en-US" dirty="0">
                <a:solidFill>
                  <a:schemeClr val="accent1"/>
                </a:solidFill>
              </a:rPr>
              <a:t>Phase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832616" y="2283213"/>
            <a:ext cx="0" cy="36660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Isosceles Triangle 11"/>
          <p:cNvSpPr/>
          <p:nvPr/>
        </p:nvSpPr>
        <p:spPr>
          <a:xfrm>
            <a:off x="4616592" y="3374008"/>
            <a:ext cx="200954" cy="199008"/>
          </a:xfrm>
          <a:prstGeom prst="triangle">
            <a:avLst/>
          </a:prstGeom>
          <a:solidFill>
            <a:srgbClr val="22F51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PDR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811646" y="1628800"/>
            <a:ext cx="1205579" cy="4345931"/>
          </a:xfrm>
          <a:prstGeom prst="rect">
            <a:avLst/>
          </a:prstGeom>
          <a:solidFill>
            <a:srgbClr val="0000FF">
              <a:alpha val="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14917" y="1628800"/>
            <a:ext cx="1205579" cy="4345931"/>
          </a:xfrm>
          <a:prstGeom prst="rect">
            <a:avLst/>
          </a:prstGeom>
          <a:solidFill>
            <a:srgbClr val="0000FF">
              <a:alpha val="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960408" y="1628800"/>
            <a:ext cx="440082" cy="4345931"/>
          </a:xfrm>
          <a:prstGeom prst="rect">
            <a:avLst/>
          </a:prstGeom>
          <a:solidFill>
            <a:srgbClr val="0000FF">
              <a:alpha val="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915816" y="1630065"/>
            <a:ext cx="54864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2014</a:t>
            </a:r>
          </a:p>
          <a:p>
            <a:pPr algn="ctr"/>
            <a:r>
              <a:rPr lang="en-US" sz="1200" dirty="0" smtClean="0"/>
              <a:t>Q4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3361746" y="1628800"/>
            <a:ext cx="112082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US" dirty="0"/>
              <a:t>2015</a:t>
            </a:r>
          </a:p>
          <a:p>
            <a:r>
              <a:rPr lang="en-US" sz="1200" dirty="0"/>
              <a:t>Q1  Q2  Q3  Q4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22394" y="1628800"/>
            <a:ext cx="112082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US" dirty="0"/>
              <a:t>2016</a:t>
            </a:r>
          </a:p>
          <a:p>
            <a:r>
              <a:rPr lang="en-US" sz="1200" dirty="0" smtClean="0"/>
              <a:t>Q1  Q2  Q3  Q4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5692275" y="1635894"/>
            <a:ext cx="112082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US" dirty="0" smtClean="0"/>
              <a:t>2017</a:t>
            </a:r>
            <a:endParaRPr lang="en-US" dirty="0"/>
          </a:p>
          <a:p>
            <a:r>
              <a:rPr lang="en-US" sz="1200" dirty="0" smtClean="0"/>
              <a:t>Q1  Q2  Q3  Q4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6788878" y="1635894"/>
            <a:ext cx="112082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US" dirty="0" smtClean="0"/>
              <a:t>2018</a:t>
            </a:r>
            <a:endParaRPr lang="en-US" dirty="0"/>
          </a:p>
          <a:p>
            <a:r>
              <a:rPr lang="en-US" sz="1200" dirty="0" smtClean="0"/>
              <a:t>Q1  Q2  Q3  Q4</a:t>
            </a:r>
            <a:endParaRPr lang="en-US" sz="1200" dirty="0"/>
          </a:p>
        </p:txBody>
      </p:sp>
      <p:cxnSp>
        <p:nvCxnSpPr>
          <p:cNvPr id="22" name="Straight Connector 21"/>
          <p:cNvCxnSpPr>
            <a:endCxn id="40" idx="2"/>
          </p:cNvCxnSpPr>
          <p:nvPr/>
        </p:nvCxnSpPr>
        <p:spPr>
          <a:xfrm>
            <a:off x="5868144" y="3573016"/>
            <a:ext cx="1287760" cy="0"/>
          </a:xfrm>
          <a:prstGeom prst="line">
            <a:avLst/>
          </a:prstGeom>
          <a:ln w="63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084168" y="2276872"/>
            <a:ext cx="0" cy="36660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518064" y="2204864"/>
            <a:ext cx="1230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Installation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&amp; Testing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956349" y="1628800"/>
            <a:ext cx="9087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2019</a:t>
            </a:r>
          </a:p>
          <a:p>
            <a:pPr algn="ctr"/>
            <a:r>
              <a:rPr lang="en-US" sz="1200" dirty="0" smtClean="0"/>
              <a:t>Q1  </a:t>
            </a:r>
            <a:r>
              <a:rPr lang="en-US" sz="1200" dirty="0" smtClean="0"/>
              <a:t>Q2 Q3</a:t>
            </a:r>
            <a:endParaRPr lang="en-US" sz="14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7380312" y="2204864"/>
            <a:ext cx="0" cy="36660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Isosceles Triangle 26"/>
          <p:cNvSpPr/>
          <p:nvPr/>
        </p:nvSpPr>
        <p:spPr>
          <a:xfrm>
            <a:off x="8532440" y="3356992"/>
            <a:ext cx="224408" cy="216024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PDR</a:t>
            </a:r>
            <a:endParaRPr lang="en-US" dirty="0"/>
          </a:p>
        </p:txBody>
      </p:sp>
      <p:cxnSp>
        <p:nvCxnSpPr>
          <p:cNvPr id="28" name="Straight Connector 27"/>
          <p:cNvCxnSpPr>
            <a:stCxn id="40" idx="4"/>
            <a:endCxn id="27" idx="2"/>
          </p:cNvCxnSpPr>
          <p:nvPr/>
        </p:nvCxnSpPr>
        <p:spPr>
          <a:xfrm>
            <a:off x="7380312" y="3573016"/>
            <a:ext cx="1152128" cy="0"/>
          </a:xfrm>
          <a:prstGeom prst="line">
            <a:avLst/>
          </a:prstGeom>
          <a:ln w="12700" cmpd="sng">
            <a:solidFill>
              <a:srgbClr val="FF66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3298526" y="6165304"/>
            <a:ext cx="597986" cy="276999"/>
            <a:chOff x="3059832" y="6237312"/>
            <a:chExt cx="597986" cy="276999"/>
          </a:xfrm>
        </p:grpSpPr>
        <p:sp>
          <p:nvSpPr>
            <p:cNvPr id="30" name="TextBox 29"/>
            <p:cNvSpPr txBox="1"/>
            <p:nvPr/>
          </p:nvSpPr>
          <p:spPr>
            <a:xfrm>
              <a:off x="3203848" y="6237312"/>
              <a:ext cx="4539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PDR</a:t>
              </a:r>
              <a:endParaRPr lang="en-US" sz="1200" dirty="0"/>
            </a:p>
          </p:txBody>
        </p:sp>
        <p:sp>
          <p:nvSpPr>
            <p:cNvPr id="31" name="Isosceles Triangle 30"/>
            <p:cNvSpPr/>
            <p:nvPr/>
          </p:nvSpPr>
          <p:spPr>
            <a:xfrm>
              <a:off x="3059832" y="6254328"/>
              <a:ext cx="200954" cy="199008"/>
            </a:xfrm>
            <a:prstGeom prst="triangle">
              <a:avLst/>
            </a:prstGeom>
            <a:solidFill>
              <a:srgbClr val="22F518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PDR</a:t>
              </a:r>
              <a:endParaRPr lang="en-US" dirty="0"/>
            </a:p>
          </p:txBody>
        </p:sp>
      </p:grpSp>
      <p:cxnSp>
        <p:nvCxnSpPr>
          <p:cNvPr id="32" name="Straight Arrow Connector 31"/>
          <p:cNvCxnSpPr/>
          <p:nvPr/>
        </p:nvCxnSpPr>
        <p:spPr>
          <a:xfrm>
            <a:off x="6632816" y="6335742"/>
            <a:ext cx="432048" cy="0"/>
          </a:xfrm>
          <a:prstGeom prst="straightConnector1">
            <a:avLst/>
          </a:prstGeom>
          <a:ln>
            <a:solidFill>
              <a:srgbClr val="E46C0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064864" y="6191726"/>
            <a:ext cx="13491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Site Inst. &amp; Testing 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4234630" y="6165304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</a:t>
            </a:r>
            <a:r>
              <a:rPr lang="en-US" sz="1200" dirty="0" smtClean="0"/>
              <a:t>DR</a:t>
            </a:r>
            <a:endParaRPr lang="en-US" sz="1200" dirty="0"/>
          </a:p>
        </p:txBody>
      </p:sp>
      <p:sp>
        <p:nvSpPr>
          <p:cNvPr id="35" name="Isosceles Triangle 34"/>
          <p:cNvSpPr/>
          <p:nvPr/>
        </p:nvSpPr>
        <p:spPr>
          <a:xfrm>
            <a:off x="4090614" y="6182320"/>
            <a:ext cx="200954" cy="199008"/>
          </a:xfrm>
          <a:prstGeom prst="triangle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PDR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5158018" y="6165304"/>
            <a:ext cx="1258774" cy="276999"/>
            <a:chOff x="3059832" y="6237312"/>
            <a:chExt cx="1258774" cy="276999"/>
          </a:xfrm>
        </p:grpSpPr>
        <p:sp>
          <p:nvSpPr>
            <p:cNvPr id="37" name="TextBox 36"/>
            <p:cNvSpPr txBox="1"/>
            <p:nvPr/>
          </p:nvSpPr>
          <p:spPr>
            <a:xfrm>
              <a:off x="3203848" y="6237312"/>
              <a:ext cx="11147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Delivery to ESS</a:t>
              </a:r>
              <a:endParaRPr lang="en-US" sz="1200" dirty="0"/>
            </a:p>
          </p:txBody>
        </p:sp>
        <p:sp>
          <p:nvSpPr>
            <p:cNvPr id="38" name="Isosceles Triangle 37"/>
            <p:cNvSpPr/>
            <p:nvPr/>
          </p:nvSpPr>
          <p:spPr>
            <a:xfrm>
              <a:off x="3059832" y="6254328"/>
              <a:ext cx="200954" cy="199008"/>
            </a:xfrm>
            <a:prstGeom prst="triangle">
              <a:avLst/>
            </a:prstGeom>
            <a:solidFill>
              <a:srgbClr val="D6B238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PDR</a:t>
              </a:r>
              <a:endParaRPr lang="en-US" dirty="0"/>
            </a:p>
          </p:txBody>
        </p:sp>
      </p:grpSp>
      <p:sp>
        <p:nvSpPr>
          <p:cNvPr id="39" name="Isosceles Triangle 38"/>
          <p:cNvSpPr/>
          <p:nvPr/>
        </p:nvSpPr>
        <p:spPr>
          <a:xfrm>
            <a:off x="5855798" y="3356992"/>
            <a:ext cx="200954" cy="216024"/>
          </a:xfrm>
          <a:prstGeom prst="triangle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PDR</a:t>
            </a:r>
            <a:endParaRPr lang="en-US" dirty="0"/>
          </a:p>
        </p:txBody>
      </p:sp>
      <p:sp>
        <p:nvSpPr>
          <p:cNvPr id="40" name="Isosceles Triangle 39"/>
          <p:cNvSpPr/>
          <p:nvPr/>
        </p:nvSpPr>
        <p:spPr>
          <a:xfrm>
            <a:off x="7155904" y="3356992"/>
            <a:ext cx="224408" cy="216024"/>
          </a:xfrm>
          <a:prstGeom prst="triangle">
            <a:avLst/>
          </a:prstGeom>
          <a:solidFill>
            <a:srgbClr val="D6B23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PDR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3212976"/>
            <a:ext cx="2808312" cy="7920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chemeClr val="tx1"/>
                </a:solidFill>
              </a:rPr>
              <a:t>Target Safety System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049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– Milestones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1396752"/>
          </a:xfrm>
        </p:spPr>
        <p:txBody>
          <a:bodyPr>
            <a:normAutofit fontScale="70000" lnSpcReduction="20000"/>
          </a:bodyPr>
          <a:lstStyle/>
          <a:p>
            <a:r>
              <a:rPr lang="en-US" i="1" dirty="0">
                <a:solidFill>
                  <a:srgbClr val="000000"/>
                </a:solidFill>
              </a:rPr>
              <a:t>First </a:t>
            </a:r>
            <a:r>
              <a:rPr lang="en-US" i="1" dirty="0" smtClean="0">
                <a:solidFill>
                  <a:srgbClr val="000000"/>
                </a:solidFill>
              </a:rPr>
              <a:t>milestone</a:t>
            </a:r>
          </a:p>
          <a:p>
            <a:pPr lvl="1"/>
            <a:r>
              <a:rPr lang="en-US" i="1" dirty="0" smtClean="0">
                <a:solidFill>
                  <a:srgbClr val="000000"/>
                </a:solidFill>
              </a:rPr>
              <a:t>Pilot</a:t>
            </a:r>
            <a:r>
              <a:rPr lang="en-US" i="1" dirty="0">
                <a:solidFill>
                  <a:srgbClr val="000000"/>
                </a:solidFill>
              </a:rPr>
              <a:t>-TSS design PDR</a:t>
            </a:r>
          </a:p>
          <a:p>
            <a:r>
              <a:rPr lang="en-US" i="1" dirty="0">
                <a:solidFill>
                  <a:srgbClr val="000000"/>
                </a:solidFill>
              </a:rPr>
              <a:t>Current forecast dates for all milestones shown below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388296" cy="1396752"/>
          </a:xfrm>
        </p:spPr>
        <p:txBody>
          <a:bodyPr>
            <a:normAutofit fontScale="70000" lnSpcReduction="20000"/>
          </a:bodyPr>
          <a:lstStyle/>
          <a:p>
            <a:r>
              <a:rPr lang="en-AU" dirty="0">
                <a:solidFill>
                  <a:schemeClr val="tx1"/>
                </a:solidFill>
              </a:rPr>
              <a:t>YTD </a:t>
            </a:r>
            <a:r>
              <a:rPr lang="en-AU" dirty="0" smtClean="0">
                <a:solidFill>
                  <a:schemeClr val="tx1"/>
                </a:solidFill>
              </a:rPr>
              <a:t>actuals (Dec 2015):  </a:t>
            </a:r>
            <a:r>
              <a:rPr lang="en-AU" dirty="0">
                <a:solidFill>
                  <a:schemeClr val="tx1"/>
                </a:solidFill>
              </a:rPr>
              <a:t>0.91 M€</a:t>
            </a:r>
          </a:p>
          <a:p>
            <a:r>
              <a:rPr lang="en-AU" dirty="0">
                <a:solidFill>
                  <a:schemeClr val="tx1"/>
                </a:solidFill>
              </a:rPr>
              <a:t>SPI: EV/PV = 0.97 (aim &gt; 1; Nov 0.95)</a:t>
            </a:r>
          </a:p>
          <a:p>
            <a:r>
              <a:rPr lang="en-AU" dirty="0">
                <a:solidFill>
                  <a:schemeClr val="tx1"/>
                </a:solidFill>
              </a:rPr>
              <a:t>CPI: EV/AC = 0.98 (aim &gt;1; Nov 0.98</a:t>
            </a:r>
            <a:r>
              <a:rPr lang="en-AU" dirty="0" smtClean="0">
                <a:solidFill>
                  <a:schemeClr val="tx1"/>
                </a:solidFill>
              </a:rPr>
              <a:t>)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90395"/>
              </p:ext>
            </p:extLst>
          </p:nvPr>
        </p:nvGraphicFramePr>
        <p:xfrm>
          <a:off x="755576" y="2780928"/>
          <a:ext cx="7344816" cy="374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4735"/>
                <a:gridCol w="4918733"/>
                <a:gridCol w="1401348"/>
              </a:tblGrid>
              <a:tr h="971456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ID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Name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Current</a:t>
                      </a:r>
                    </a:p>
                    <a:p>
                      <a:pPr algn="ctr"/>
                      <a:r>
                        <a:rPr lang="sv-SE" sz="1600" dirty="0" smtClean="0"/>
                        <a:t>Date</a:t>
                      </a:r>
                      <a:endParaRPr lang="en-US" sz="1600" dirty="0"/>
                    </a:p>
                  </a:txBody>
                  <a:tcPr anchor="ctr"/>
                </a:tc>
              </a:tr>
              <a:tr h="28251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A77370</a:t>
                      </a:r>
                      <a:endParaRPr lang="en-US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PDR – Pilot TSS design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Feb 2016</a:t>
                      </a:r>
                      <a:endParaRPr lang="en-US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51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A53380</a:t>
                      </a:r>
                      <a:endParaRPr lang="en-US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Hazard</a:t>
                      </a:r>
                      <a:r>
                        <a:rPr lang="en-US" sz="1400" baseline="0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 Analysis for TSS Completed</a:t>
                      </a:r>
                      <a:endParaRPr lang="en-US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Apr</a:t>
                      </a:r>
                      <a:r>
                        <a:rPr lang="en-US" sz="1400" baseline="0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2016</a:t>
                      </a:r>
                      <a:endParaRPr lang="en-US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51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A53480</a:t>
                      </a:r>
                      <a:endParaRPr lang="en-US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TSS Logic</a:t>
                      </a:r>
                      <a:r>
                        <a:rPr lang="en-US" sz="1400" baseline="0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 description complete</a:t>
                      </a:r>
                      <a:endParaRPr lang="en-US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May 2016</a:t>
                      </a:r>
                      <a:endParaRPr lang="en-US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51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A53560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CDR for TSS</a:t>
                      </a:r>
                      <a:endParaRPr lang="en-US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Feb 2017</a:t>
                      </a:r>
                      <a:endParaRPr lang="en-US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5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A63480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Acceptance</a:t>
                      </a:r>
                      <a:r>
                        <a:rPr lang="en-US" sz="1400" baseline="0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of Factory Test for TSS</a:t>
                      </a:r>
                      <a:endParaRPr lang="en-US" sz="1400" dirty="0" smtClean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May 2018</a:t>
                      </a:r>
                      <a:endParaRPr lang="en-US" sz="1400" dirty="0" smtClean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5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A20156030</a:t>
                      </a:r>
                      <a:endParaRPr lang="en-US" sz="1400" dirty="0" smtClean="0">
                        <a:solidFill>
                          <a:srgbClr val="3366F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Delivery</a:t>
                      </a:r>
                      <a:r>
                        <a:rPr lang="en-US" sz="1400" baseline="0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to site</a:t>
                      </a:r>
                      <a:endParaRPr lang="en-US" sz="1400" dirty="0" smtClean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July 2018</a:t>
                      </a:r>
                      <a:endParaRPr lang="en-US" sz="1400" dirty="0" smtClean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51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A77850</a:t>
                      </a:r>
                      <a:endParaRPr lang="en-US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On-site TSS Testing Starts (end of Installation)</a:t>
                      </a:r>
                      <a:endParaRPr lang="en-US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Oct 2018</a:t>
                      </a:r>
                      <a:endParaRPr lang="en-US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165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A63560</a:t>
                      </a:r>
                      <a:endParaRPr lang="en-US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On-site tests complete (TSS system tests)</a:t>
                      </a:r>
                      <a:endParaRPr lang="en-US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Jan 2019</a:t>
                      </a:r>
                      <a:endParaRPr lang="en-US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37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A63580</a:t>
                      </a:r>
                      <a:endParaRPr lang="en-US" sz="1400" dirty="0" smtClean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End </a:t>
                      </a:r>
                      <a:r>
                        <a:rPr lang="en-US" sz="1400" baseline="0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integrated tests with Target systems and Accelerator</a:t>
                      </a:r>
                      <a:endParaRPr lang="en-US" sz="1400" dirty="0" smtClean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Aug</a:t>
                      </a:r>
                      <a:r>
                        <a:rPr lang="en-US" sz="1400" baseline="0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2019</a:t>
                      </a:r>
                      <a:endParaRPr lang="en-US" sz="1400" dirty="0" smtClean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005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Schedule </a:t>
            </a:r>
            <a:r>
              <a:rPr lang="en-AU" dirty="0" smtClean="0"/>
              <a:t>Performance – </a:t>
            </a:r>
            <a:r>
              <a:rPr lang="en-AU" dirty="0" smtClean="0"/>
              <a:t>EVM </a:t>
            </a:r>
            <a:r>
              <a:rPr lang="en-AU" dirty="0" smtClean="0"/>
              <a:t>Graph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86872" y="6356350"/>
            <a:ext cx="2133600" cy="365125"/>
          </a:xfrm>
        </p:spPr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5733256"/>
            <a:ext cx="8496944" cy="707886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Accumulated Scheduled Variance (EV-PV)</a:t>
            </a:r>
            <a:r>
              <a:rPr lang="en-GB" sz="1000" b="1" dirty="0" smtClean="0"/>
              <a:t> </a:t>
            </a:r>
            <a:r>
              <a:rPr lang="en-GB" sz="1000" b="1" dirty="0" smtClean="0"/>
              <a:t> </a:t>
            </a:r>
            <a:r>
              <a:rPr lang="en-GB" sz="1000" b="1" dirty="0" smtClean="0">
                <a:solidFill>
                  <a:srgbClr val="FF0000"/>
                </a:solidFill>
              </a:rPr>
              <a:t>-22,986 </a:t>
            </a:r>
            <a:r>
              <a:rPr lang="en-GB" sz="1000" b="1" dirty="0"/>
              <a:t>€ </a:t>
            </a:r>
            <a:r>
              <a:rPr lang="en-GB" sz="1000" b="1" dirty="0" smtClean="0"/>
              <a:t>  </a:t>
            </a:r>
            <a:r>
              <a:rPr lang="en-GB" sz="1000" b="1" dirty="0" smtClean="0"/>
              <a:t> </a:t>
            </a:r>
            <a:r>
              <a:rPr lang="en-GB" sz="1000" b="1" dirty="0" smtClean="0">
                <a:solidFill>
                  <a:srgbClr val="FF0000"/>
                </a:solidFill>
              </a:rPr>
              <a:t>-</a:t>
            </a:r>
            <a:r>
              <a:rPr lang="en-GB" sz="1000" b="1" dirty="0" smtClean="0">
                <a:solidFill>
                  <a:srgbClr val="FF0000"/>
                </a:solidFill>
              </a:rPr>
              <a:t>25,547 </a:t>
            </a:r>
            <a:r>
              <a:rPr lang="en-GB" sz="1000" b="1" dirty="0" smtClean="0"/>
              <a:t>€	</a:t>
            </a:r>
            <a:r>
              <a:rPr lang="en-GB" sz="1000" b="1" dirty="0" smtClean="0">
                <a:solidFill>
                  <a:srgbClr val="FF0000"/>
                </a:solidFill>
              </a:rPr>
              <a:t>  -8,818 </a:t>
            </a:r>
            <a:r>
              <a:rPr lang="en-GB" sz="1000" b="1" dirty="0"/>
              <a:t>€ </a:t>
            </a:r>
            <a:r>
              <a:rPr lang="en-GB" sz="1000" b="1" dirty="0" smtClean="0"/>
              <a:t>    	</a:t>
            </a:r>
            <a:r>
              <a:rPr lang="en-GB" sz="1000" b="1" dirty="0" smtClean="0">
                <a:solidFill>
                  <a:srgbClr val="FF0000"/>
                </a:solidFill>
              </a:rPr>
              <a:t>-38,213 </a:t>
            </a:r>
            <a:r>
              <a:rPr lang="en-GB" sz="1000" b="1" dirty="0" smtClean="0"/>
              <a:t>€ 	</a:t>
            </a:r>
            <a:r>
              <a:rPr lang="en-GB" sz="1000" b="1" dirty="0" smtClean="0"/>
              <a:t>  </a:t>
            </a:r>
            <a:r>
              <a:rPr lang="en-GB" sz="1000" b="1" dirty="0" smtClean="0">
                <a:solidFill>
                  <a:srgbClr val="FF0000"/>
                </a:solidFill>
              </a:rPr>
              <a:t>-57,080 </a:t>
            </a:r>
            <a:r>
              <a:rPr lang="en-GB" sz="1000" b="1" dirty="0"/>
              <a:t>€	</a:t>
            </a:r>
            <a:r>
              <a:rPr lang="en-GB" sz="1000" b="1" dirty="0" smtClean="0"/>
              <a:t>       </a:t>
            </a:r>
            <a:r>
              <a:rPr lang="en-GB" sz="1000" b="1" dirty="0" smtClean="0">
                <a:solidFill>
                  <a:srgbClr val="FF0000"/>
                </a:solidFill>
              </a:rPr>
              <a:t>-46,205 </a:t>
            </a:r>
            <a:r>
              <a:rPr lang="en-GB" sz="1000" b="1" dirty="0"/>
              <a:t>€ </a:t>
            </a:r>
            <a:r>
              <a:rPr lang="en-GB" sz="1000" b="1" dirty="0"/>
              <a:t>        </a:t>
            </a:r>
            <a:r>
              <a:rPr lang="en-GB" sz="1000" b="1" dirty="0" smtClean="0"/>
              <a:t>       </a:t>
            </a:r>
            <a:r>
              <a:rPr lang="en-GB" sz="1000" b="1" dirty="0" smtClean="0">
                <a:solidFill>
                  <a:srgbClr val="FF0000"/>
                </a:solidFill>
              </a:rPr>
              <a:t>-29,066</a:t>
            </a:r>
            <a:r>
              <a:rPr lang="en-GB" sz="1000" b="1" dirty="0" smtClean="0"/>
              <a:t> €</a:t>
            </a:r>
            <a:endParaRPr lang="en-US" sz="1000" b="1" dirty="0" smtClean="0"/>
          </a:p>
          <a:p>
            <a:r>
              <a:rPr lang="en-GB" sz="1000" b="1" dirty="0" smtClean="0">
                <a:solidFill>
                  <a:srgbClr val="000000"/>
                </a:solidFill>
                <a:ea typeface="Calibri"/>
                <a:cs typeface="Calibri"/>
              </a:rPr>
              <a:t>Accumulated Cost Variance: (EV - AV)  </a:t>
            </a:r>
            <a:r>
              <a:rPr lang="en-GB" sz="1000" b="1" dirty="0" smtClean="0"/>
              <a:t>     </a:t>
            </a:r>
            <a:r>
              <a:rPr lang="en-GB" sz="1000" b="1" dirty="0" smtClean="0">
                <a:solidFill>
                  <a:srgbClr val="FF0000"/>
                </a:solidFill>
              </a:rPr>
              <a:t>-35,150 </a:t>
            </a:r>
            <a:r>
              <a:rPr lang="en-GB" sz="1000" b="1" dirty="0"/>
              <a:t>€ </a:t>
            </a:r>
            <a:r>
              <a:rPr lang="en-GB" sz="1000" b="1" dirty="0" smtClean="0"/>
              <a:t>	</a:t>
            </a:r>
            <a:r>
              <a:rPr lang="en-GB" sz="1000" b="1" dirty="0" smtClean="0"/>
              <a:t>   </a:t>
            </a:r>
            <a:r>
              <a:rPr lang="en-GB" sz="1000" b="1" dirty="0" smtClean="0">
                <a:solidFill>
                  <a:srgbClr val="FF0000"/>
                </a:solidFill>
              </a:rPr>
              <a:t>-</a:t>
            </a:r>
            <a:r>
              <a:rPr lang="en-GB" sz="1000" b="1" dirty="0" smtClean="0">
                <a:solidFill>
                  <a:srgbClr val="FF0000"/>
                </a:solidFill>
              </a:rPr>
              <a:t>26,028 </a:t>
            </a:r>
            <a:r>
              <a:rPr lang="en-GB" sz="1000" b="1" dirty="0"/>
              <a:t>€ </a:t>
            </a:r>
            <a:r>
              <a:rPr lang="en-GB" sz="1000" b="1" dirty="0" smtClean="0"/>
              <a:t>	</a:t>
            </a:r>
            <a:r>
              <a:rPr lang="en-GB" sz="1000" b="1" dirty="0" smtClean="0">
                <a:solidFill>
                  <a:srgbClr val="FF0000"/>
                </a:solidFill>
              </a:rPr>
              <a:t>-11,857 </a:t>
            </a:r>
            <a:r>
              <a:rPr lang="en-GB" sz="1000" b="1" dirty="0" smtClean="0"/>
              <a:t>€ 	</a:t>
            </a:r>
            <a:r>
              <a:rPr lang="en-GB" sz="1000" b="1" dirty="0" smtClean="0">
                <a:solidFill>
                  <a:srgbClr val="FF0000"/>
                </a:solidFill>
              </a:rPr>
              <a:t>-28,917 </a:t>
            </a:r>
            <a:r>
              <a:rPr lang="en-GB" sz="1000" b="1" dirty="0" smtClean="0"/>
              <a:t>€ 	</a:t>
            </a:r>
            <a:r>
              <a:rPr lang="en-GB" sz="1000" b="1" dirty="0" smtClean="0"/>
              <a:t>  </a:t>
            </a:r>
            <a:r>
              <a:rPr lang="en-GB" sz="1000" b="1" dirty="0" smtClean="0">
                <a:solidFill>
                  <a:srgbClr val="FF0000"/>
                </a:solidFill>
              </a:rPr>
              <a:t>-25,608 </a:t>
            </a:r>
            <a:r>
              <a:rPr lang="en-GB" sz="1000" b="1" dirty="0"/>
              <a:t>€ 	</a:t>
            </a:r>
            <a:r>
              <a:rPr lang="en-GB" sz="1000" b="1" dirty="0" smtClean="0"/>
              <a:t>       </a:t>
            </a:r>
            <a:r>
              <a:rPr lang="en-GB" sz="1000" b="1" dirty="0" smtClean="0">
                <a:solidFill>
                  <a:srgbClr val="FF0000"/>
                </a:solidFill>
              </a:rPr>
              <a:t>-13,982 </a:t>
            </a:r>
            <a:r>
              <a:rPr lang="en-GB" sz="1000" b="1" dirty="0"/>
              <a:t>€ </a:t>
            </a:r>
            <a:r>
              <a:rPr lang="en-GB" sz="1000" b="1" dirty="0"/>
              <a:t>            </a:t>
            </a:r>
            <a:r>
              <a:rPr lang="en-GB" sz="1000" b="1" dirty="0" smtClean="0"/>
              <a:t>   </a:t>
            </a:r>
            <a:r>
              <a:rPr lang="en-GB" sz="1000" b="1" dirty="0" smtClean="0">
                <a:solidFill>
                  <a:srgbClr val="FF0000"/>
                </a:solidFill>
              </a:rPr>
              <a:t>-17,570 </a:t>
            </a:r>
            <a:r>
              <a:rPr lang="en-GB" sz="1000" b="1" dirty="0"/>
              <a:t>€</a:t>
            </a:r>
            <a:endParaRPr lang="en-US" sz="1000" dirty="0" smtClean="0"/>
          </a:p>
          <a:p>
            <a:r>
              <a:rPr lang="en-GB" sz="1000" b="1" dirty="0" smtClean="0">
                <a:solidFill>
                  <a:srgbClr val="000000"/>
                </a:solidFill>
                <a:ea typeface="Calibri"/>
                <a:cs typeface="Calibri"/>
              </a:rPr>
              <a:t>Last Month's Scheduled Variance (EV-</a:t>
            </a:r>
            <a:r>
              <a:rPr lang="en-GB" sz="1000" b="1" dirty="0" smtClean="0">
                <a:solidFill>
                  <a:srgbClr val="000000"/>
                </a:solidFill>
                <a:ea typeface="Calibri"/>
                <a:cs typeface="Calibri"/>
              </a:rPr>
              <a:t>PV) </a:t>
            </a:r>
            <a:r>
              <a:rPr lang="en-GB" sz="1000" b="1" dirty="0" smtClean="0"/>
              <a:t> </a:t>
            </a:r>
            <a:r>
              <a:rPr lang="en-GB" sz="1000" b="1" dirty="0" smtClean="0">
                <a:solidFill>
                  <a:srgbClr val="FF0000"/>
                </a:solidFill>
              </a:rPr>
              <a:t>-14,970 </a:t>
            </a:r>
            <a:r>
              <a:rPr lang="en-GB" sz="1000" b="1" dirty="0"/>
              <a:t>€ </a:t>
            </a:r>
            <a:r>
              <a:rPr lang="en-GB" sz="1000" b="1" dirty="0" smtClean="0"/>
              <a:t>	 </a:t>
            </a:r>
            <a:r>
              <a:rPr lang="en-GB" sz="1000" b="1" dirty="0" smtClean="0"/>
              <a:t>    </a:t>
            </a:r>
            <a:r>
              <a:rPr lang="en-GB" sz="1000" b="1" dirty="0" smtClean="0">
                <a:solidFill>
                  <a:srgbClr val="FF0000"/>
                </a:solidFill>
              </a:rPr>
              <a:t>-2,560 </a:t>
            </a:r>
            <a:r>
              <a:rPr lang="en-GB" sz="1000" b="1" dirty="0"/>
              <a:t>€ </a:t>
            </a:r>
            <a:r>
              <a:rPr lang="en-GB" sz="1000" b="1" dirty="0" smtClean="0"/>
              <a:t>	 13,418 </a:t>
            </a:r>
            <a:r>
              <a:rPr lang="en-GB" sz="1000" b="1" dirty="0"/>
              <a:t>€ </a:t>
            </a:r>
            <a:r>
              <a:rPr lang="en-GB" sz="1000" b="1" dirty="0" smtClean="0"/>
              <a:t>	</a:t>
            </a:r>
            <a:r>
              <a:rPr lang="en-GB" sz="1000" b="1" dirty="0" smtClean="0">
                <a:solidFill>
                  <a:srgbClr val="FF0000"/>
                </a:solidFill>
              </a:rPr>
              <a:t>-29,394 </a:t>
            </a:r>
            <a:r>
              <a:rPr lang="en-GB" sz="1000" b="1" dirty="0" smtClean="0"/>
              <a:t>€ 	</a:t>
            </a:r>
            <a:r>
              <a:rPr lang="en-GB" sz="1000" b="1" dirty="0" smtClean="0"/>
              <a:t>  </a:t>
            </a:r>
            <a:r>
              <a:rPr lang="en-GB" sz="1000" b="1" dirty="0" smtClean="0">
                <a:solidFill>
                  <a:srgbClr val="FF0000"/>
                </a:solidFill>
              </a:rPr>
              <a:t>-18,867 </a:t>
            </a:r>
            <a:r>
              <a:rPr lang="en-GB" sz="1000" b="1" dirty="0"/>
              <a:t>€ 	</a:t>
            </a:r>
            <a:r>
              <a:rPr lang="en-GB" sz="1000" b="1" dirty="0" smtClean="0"/>
              <a:t>        </a:t>
            </a:r>
            <a:r>
              <a:rPr lang="en-GB" sz="1000" b="1" dirty="0" smtClean="0"/>
              <a:t>10,876 </a:t>
            </a:r>
            <a:r>
              <a:rPr lang="en-GB" sz="1000" b="1" dirty="0"/>
              <a:t>€ </a:t>
            </a:r>
            <a:r>
              <a:rPr lang="en-GB" sz="1000" b="1" dirty="0"/>
              <a:t>           </a:t>
            </a:r>
            <a:r>
              <a:rPr lang="en-GB" sz="1000" b="1" dirty="0" smtClean="0"/>
              <a:t>      17,139 </a:t>
            </a:r>
            <a:r>
              <a:rPr lang="en-GB" sz="1000" b="1" dirty="0"/>
              <a:t>€</a:t>
            </a:r>
            <a:endParaRPr lang="en-US" sz="1000" b="1" dirty="0" smtClean="0"/>
          </a:p>
          <a:p>
            <a:r>
              <a:rPr lang="en-GB" sz="1000" b="1" dirty="0" smtClean="0">
                <a:solidFill>
                  <a:srgbClr val="000000"/>
                </a:solidFill>
                <a:ea typeface="Calibri"/>
                <a:cs typeface="Calibri"/>
              </a:rPr>
              <a:t>Last Month's Cost Variance: (EV – AV)    </a:t>
            </a:r>
            <a:r>
              <a:rPr lang="en-GB" sz="1000" b="1" dirty="0" smtClean="0"/>
              <a:t>      </a:t>
            </a:r>
            <a:r>
              <a:rPr lang="en-GB" sz="1000" b="1" dirty="0" smtClean="0">
                <a:solidFill>
                  <a:srgbClr val="FF0000"/>
                </a:solidFill>
              </a:rPr>
              <a:t>-9,929 </a:t>
            </a:r>
            <a:r>
              <a:rPr lang="en-GB" sz="1000" b="1" dirty="0"/>
              <a:t>€ </a:t>
            </a:r>
            <a:r>
              <a:rPr lang="en-GB" sz="1000" b="1" dirty="0" smtClean="0"/>
              <a:t>	</a:t>
            </a:r>
            <a:r>
              <a:rPr lang="en-GB" sz="1000" b="1" dirty="0">
                <a:solidFill>
                  <a:srgbClr val="FF0000"/>
                </a:solidFill>
              </a:rPr>
              <a:t> </a:t>
            </a:r>
            <a:r>
              <a:rPr lang="en-GB" sz="1000" b="1" dirty="0" smtClean="0">
                <a:solidFill>
                  <a:srgbClr val="FF0000"/>
                </a:solidFill>
              </a:rPr>
              <a:t>     </a:t>
            </a:r>
            <a:r>
              <a:rPr lang="en-GB" sz="1000" b="1" dirty="0" smtClean="0"/>
              <a:t>9,122</a:t>
            </a:r>
            <a:r>
              <a:rPr lang="en-GB" sz="1000" b="1" dirty="0" smtClean="0">
                <a:solidFill>
                  <a:srgbClr val="FF0000"/>
                </a:solidFill>
              </a:rPr>
              <a:t> </a:t>
            </a:r>
            <a:r>
              <a:rPr lang="en-GB" sz="1000" b="1" dirty="0"/>
              <a:t>€ </a:t>
            </a:r>
            <a:r>
              <a:rPr lang="en-GB" sz="1000" b="1" dirty="0" smtClean="0"/>
              <a:t>	 14,219 </a:t>
            </a:r>
            <a:r>
              <a:rPr lang="en-GB" sz="1000" b="1" dirty="0"/>
              <a:t>€ </a:t>
            </a:r>
            <a:r>
              <a:rPr lang="en-GB" sz="1000" b="1" dirty="0" smtClean="0"/>
              <a:t>	</a:t>
            </a:r>
            <a:r>
              <a:rPr lang="en-GB" sz="1000" b="1" dirty="0" smtClean="0">
                <a:solidFill>
                  <a:srgbClr val="FF0000"/>
                </a:solidFill>
              </a:rPr>
              <a:t>-17,060 </a:t>
            </a:r>
            <a:r>
              <a:rPr lang="en-GB" sz="1000" b="1" dirty="0" smtClean="0"/>
              <a:t>€	</a:t>
            </a:r>
            <a:r>
              <a:rPr lang="en-GB" sz="1000" b="1" dirty="0" smtClean="0"/>
              <a:t>       </a:t>
            </a:r>
            <a:r>
              <a:rPr lang="en-GB" sz="1000" b="1" dirty="0" smtClean="0"/>
              <a:t>3309 € </a:t>
            </a:r>
            <a:r>
              <a:rPr lang="en-GB" sz="1000" b="1" dirty="0"/>
              <a:t>	</a:t>
            </a:r>
            <a:r>
              <a:rPr lang="en-GB" sz="1000" b="1" dirty="0" smtClean="0"/>
              <a:t>       </a:t>
            </a:r>
            <a:r>
              <a:rPr lang="en-GB" sz="1000" b="1" dirty="0" smtClean="0">
                <a:solidFill>
                  <a:srgbClr val="000000"/>
                </a:solidFill>
              </a:rPr>
              <a:t> </a:t>
            </a:r>
            <a:r>
              <a:rPr lang="en-GB" sz="1000" b="1" dirty="0" smtClean="0">
                <a:solidFill>
                  <a:srgbClr val="000000"/>
                </a:solidFill>
              </a:rPr>
              <a:t>11,626 </a:t>
            </a:r>
            <a:r>
              <a:rPr lang="en-GB" sz="1000" b="1" dirty="0"/>
              <a:t>€ </a:t>
            </a:r>
            <a:r>
              <a:rPr lang="en-GB" sz="1000" b="1" dirty="0" smtClean="0"/>
              <a:t>                  </a:t>
            </a:r>
            <a:r>
              <a:rPr lang="en-GB" sz="1000" b="1" dirty="0" smtClean="0">
                <a:solidFill>
                  <a:srgbClr val="FF0000"/>
                </a:solidFill>
              </a:rPr>
              <a:t>-3,557 </a:t>
            </a:r>
            <a:r>
              <a:rPr lang="en-GB" sz="1000" b="1" dirty="0" smtClean="0"/>
              <a:t>€</a:t>
            </a:r>
            <a:endParaRPr lang="en-US" sz="1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411113"/>
              </p:ext>
            </p:extLst>
          </p:nvPr>
        </p:nvGraphicFramePr>
        <p:xfrm>
          <a:off x="323533" y="4797152"/>
          <a:ext cx="8208906" cy="864095"/>
        </p:xfrm>
        <a:graphic>
          <a:graphicData uri="http://schemas.openxmlformats.org/drawingml/2006/table">
            <a:tbl>
              <a:tblPr/>
              <a:tblGrid>
                <a:gridCol w="742737"/>
                <a:gridCol w="956828"/>
                <a:gridCol w="815792"/>
                <a:gridCol w="894699"/>
                <a:gridCol w="931120"/>
                <a:gridCol w="931120"/>
                <a:gridCol w="931120"/>
                <a:gridCol w="1002745"/>
                <a:gridCol w="1002745"/>
              </a:tblGrid>
              <a:tr h="3364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Controls</a:t>
                      </a:r>
                    </a:p>
                  </a:txBody>
                  <a:tcPr marL="12413" marR="12413" marT="124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413" marR="12413" marT="124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30/06/2015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31/07/2015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31/08/2015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30/09/2015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31/10/2015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30/11/2015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31/12/2015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Earned</a:t>
                      </a:r>
                    </a:p>
                  </a:txBody>
                  <a:tcPr marL="12413" marR="12413" marT="124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12413" marR="12413" marT="124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652,092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670,929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718 417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756 563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798 438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852 232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889 043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Actuals</a:t>
                      </a:r>
                    </a:p>
                  </a:txBody>
                  <a:tcPr marL="12413" marR="12413" marT="124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413" marR="12413" marT="124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687,242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696,957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730 274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785 480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824 046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866 214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906 583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Scheduled</a:t>
                      </a:r>
                    </a:p>
                  </a:txBody>
                  <a:tcPr marL="12413" marR="12413" marT="124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12413" marR="12413" marT="124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705,657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696,475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727 235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794 776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855 518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898 436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918 109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360764" y="6456479"/>
            <a:ext cx="615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June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224860" y="6453336"/>
            <a:ext cx="537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July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025060" y="64533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Sept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28019" y="6453336"/>
            <a:ext cx="54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Aug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961164" y="64533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Oct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897268" y="64533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Nov</a:t>
            </a:r>
            <a:endParaRPr lang="en-US" dirty="0"/>
          </a:p>
        </p:txBody>
      </p:sp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7756794"/>
              </p:ext>
            </p:extLst>
          </p:nvPr>
        </p:nvGraphicFramePr>
        <p:xfrm>
          <a:off x="179512" y="1628800"/>
          <a:ext cx="878497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956376" y="64533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574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CPI &amp; SPI Trends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8907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85699" tIns="42850" rIns="85699" bIns="42850">
            <a:normAutofit/>
          </a:bodyPr>
          <a:lstStyle/>
          <a:p>
            <a:pPr marL="360363" indent="-360363"/>
            <a:r>
              <a:rPr lang="en-GB" sz="3400" dirty="0" smtClean="0"/>
              <a:t>Major Procurements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FF"/>
          </a:solidFill>
        </p:spPr>
        <p:txBody>
          <a:bodyPr lIns="85699" tIns="42850" rIns="85699" bIns="42850">
            <a:normAutofit fontScale="70000" lnSpcReduction="20000"/>
          </a:bodyPr>
          <a:lstStyle/>
          <a:p>
            <a:pPr marL="400040">
              <a:buFont typeface="Arial"/>
              <a:buChar char="•"/>
            </a:pPr>
            <a:r>
              <a:rPr lang="en-GB" dirty="0">
                <a:solidFill>
                  <a:srgbClr val="000000"/>
                </a:solidFill>
              </a:rPr>
              <a:t>Safety system </a:t>
            </a:r>
            <a:r>
              <a:rPr lang="en-GB" dirty="0" smtClean="0">
                <a:solidFill>
                  <a:srgbClr val="000000"/>
                </a:solidFill>
              </a:rPr>
              <a:t>cost in P6</a:t>
            </a:r>
          </a:p>
          <a:p>
            <a:pPr marL="800090" lvl="1" indent="-342900">
              <a:buFont typeface="Arial"/>
              <a:buChar char="•"/>
            </a:pPr>
            <a:r>
              <a:rPr lang="en-GB" dirty="0">
                <a:solidFill>
                  <a:srgbClr val="000000"/>
                </a:solidFill>
              </a:rPr>
              <a:t>Hardware and software for Target Safety System</a:t>
            </a:r>
          </a:p>
          <a:p>
            <a:pPr marL="800090" lvl="1" indent="-342900">
              <a:buFont typeface="Arial"/>
              <a:buChar char="•"/>
            </a:pPr>
            <a:r>
              <a:rPr lang="en-GB" dirty="0">
                <a:solidFill>
                  <a:srgbClr val="000000"/>
                </a:solidFill>
              </a:rPr>
              <a:t>4.7 M</a:t>
            </a:r>
            <a:r>
              <a:rPr lang="en-GB" dirty="0" smtClean="0">
                <a:solidFill>
                  <a:srgbClr val="000000"/>
                </a:solidFill>
              </a:rPr>
              <a:t>€</a:t>
            </a:r>
          </a:p>
          <a:p>
            <a:pPr marL="800090" lvl="1" indent="-342900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Not in-kind contribution</a:t>
            </a:r>
          </a:p>
          <a:p>
            <a:pPr marL="457190" lvl="1" indent="0">
              <a:buNone/>
            </a:pPr>
            <a:endParaRPr lang="en-GB" dirty="0" smtClean="0">
              <a:solidFill>
                <a:srgbClr val="000000"/>
              </a:solidFill>
            </a:endParaRPr>
          </a:p>
          <a:p>
            <a:pPr marL="400040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Cost estimate</a:t>
            </a:r>
          </a:p>
          <a:p>
            <a:pPr marL="800090" lvl="1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2 train system </a:t>
            </a:r>
          </a:p>
          <a:p>
            <a:pPr marL="1200140" lvl="2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1 with PLC, distributed I/O and </a:t>
            </a:r>
            <a:r>
              <a:rPr lang="en-GB" dirty="0" err="1" smtClean="0">
                <a:solidFill>
                  <a:srgbClr val="000000"/>
                </a:solidFill>
              </a:rPr>
              <a:t>fiber</a:t>
            </a:r>
            <a:r>
              <a:rPr lang="en-GB" dirty="0" smtClean="0">
                <a:solidFill>
                  <a:srgbClr val="000000"/>
                </a:solidFill>
              </a:rPr>
              <a:t> cables </a:t>
            </a:r>
          </a:p>
          <a:p>
            <a:pPr marL="1200140" lvl="2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1 with relay and copper cables</a:t>
            </a:r>
            <a:endParaRPr lang="en-GB" dirty="0" smtClean="0">
              <a:solidFill>
                <a:srgbClr val="000000"/>
              </a:solidFill>
            </a:endParaRPr>
          </a:p>
          <a:p>
            <a:pPr marL="1200140" lvl="2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15</a:t>
            </a:r>
            <a:r>
              <a:rPr lang="en-GB" dirty="0" smtClean="0">
                <a:solidFill>
                  <a:srgbClr val="000000"/>
                </a:solidFill>
              </a:rPr>
              <a:t> shared instruments (9 helium + 6 shaft rotation)</a:t>
            </a:r>
          </a:p>
          <a:p>
            <a:pPr marL="800090" lvl="1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Process instruments – based on SNS TPS and discussion with Emerson</a:t>
            </a:r>
          </a:p>
          <a:p>
            <a:pPr marL="800090" lvl="1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Control hardware &amp; programming – based on Siemens products. ESS has agreement with Siemens for safety/standard control equipment</a:t>
            </a:r>
          </a:p>
          <a:p>
            <a:pPr marL="800090" lvl="1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Racks and Cabinets – based on </a:t>
            </a:r>
            <a:r>
              <a:rPr lang="en-GB" dirty="0" err="1" smtClean="0">
                <a:solidFill>
                  <a:srgbClr val="000000"/>
                </a:solidFill>
              </a:rPr>
              <a:t>Rittal</a:t>
            </a:r>
            <a:endParaRPr lang="en-GB" dirty="0" smtClean="0">
              <a:solidFill>
                <a:srgbClr val="000000"/>
              </a:solidFill>
            </a:endParaRPr>
          </a:p>
          <a:p>
            <a:pPr marL="800090" lvl="1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Cables – based on web search &amp; internal ESS experience</a:t>
            </a:r>
          </a:p>
          <a:p>
            <a:pPr marL="800090" lvl="1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Documentation – based on SNS considering 15 instruments</a:t>
            </a:r>
          </a:p>
          <a:p>
            <a:pPr marL="800090" lvl="1"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Work – based on SNS proposal &amp; ICS proposal for </a:t>
            </a:r>
            <a:r>
              <a:rPr lang="en-GB" dirty="0" err="1" smtClean="0">
                <a:solidFill>
                  <a:srgbClr val="000000"/>
                </a:solidFill>
              </a:rPr>
              <a:t>Pcool</a:t>
            </a:r>
            <a:r>
              <a:rPr lang="en-GB" dirty="0" smtClean="0">
                <a:solidFill>
                  <a:srgbClr val="000000"/>
                </a:solidFill>
              </a:rPr>
              <a:t> control equipment</a:t>
            </a:r>
            <a:endParaRPr lang="en-GB" dirty="0" smtClean="0">
              <a:solidFill>
                <a:srgbClr val="000000"/>
              </a:solidFill>
            </a:endParaRPr>
          </a:p>
          <a:p>
            <a:pPr marL="800100" lvl="1" indent="-342900">
              <a:buFont typeface="Arial"/>
              <a:buChar char="•"/>
            </a:pPr>
            <a:endParaRPr lang="en-GB" dirty="0" smtClean="0">
              <a:solidFill>
                <a:srgbClr val="000000"/>
              </a:solidFill>
            </a:endParaRPr>
          </a:p>
          <a:p>
            <a:pPr marL="800019" lvl="1" indent="-342900">
              <a:buFont typeface="Arial"/>
              <a:buChar char="•"/>
            </a:pPr>
            <a:endParaRPr lang="en-GB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0652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Powerpoint.pptx</Template>
  <TotalTime>24331</TotalTime>
  <Words>1851</Words>
  <Application>Microsoft Macintosh PowerPoint</Application>
  <PresentationFormat>On-screen Show (4:3)</PresentationFormat>
  <Paragraphs>610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ESS Core Powerpoint</vt:lpstr>
      <vt:lpstr>WP7 Plan – Pilot TSS Cost – Risks</vt:lpstr>
      <vt:lpstr>Outline</vt:lpstr>
      <vt:lpstr>WP7 Scope</vt:lpstr>
      <vt:lpstr>Plan for TSS Development</vt:lpstr>
      <vt:lpstr>Schedule</vt:lpstr>
      <vt:lpstr>Schedule – Milestones </vt:lpstr>
      <vt:lpstr>Schedule Performance – EVM Graph</vt:lpstr>
      <vt:lpstr>CPI &amp; SPI Trends</vt:lpstr>
      <vt:lpstr>Major Procurements</vt:lpstr>
      <vt:lpstr>Pilot TSS cost estimate</vt:lpstr>
      <vt:lpstr>Pilot TSS cost estimate 2</vt:lpstr>
      <vt:lpstr>Pilot TSS cost estimate 3</vt:lpstr>
      <vt:lpstr>Cost Estimate Total</vt:lpstr>
      <vt:lpstr>Risks and Issues</vt:lpstr>
      <vt:lpstr>Summary</vt:lpstr>
      <vt:lpstr>Concluding Remarks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ESS User</cp:lastModifiedBy>
  <cp:revision>756</cp:revision>
  <cp:lastPrinted>2015-03-23T14:00:32Z</cp:lastPrinted>
  <dcterms:created xsi:type="dcterms:W3CDTF">2013-10-29T16:05:10Z</dcterms:created>
  <dcterms:modified xsi:type="dcterms:W3CDTF">2016-02-16T09:52:48Z</dcterms:modified>
</cp:coreProperties>
</file>