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9" r:id="rId5"/>
    <p:sldId id="272" r:id="rId6"/>
    <p:sldId id="285" r:id="rId7"/>
    <p:sldId id="286" r:id="rId8"/>
    <p:sldId id="280" r:id="rId9"/>
    <p:sldId id="281" r:id="rId10"/>
    <p:sldId id="282" r:id="rId11"/>
    <p:sldId id="283" r:id="rId12"/>
    <p:sldId id="284" r:id="rId13"/>
    <p:sldId id="288" r:id="rId14"/>
    <p:sldId id="278" r:id="rId15"/>
    <p:sldId id="289" r:id="rId16"/>
    <p:sldId id="287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S 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7" autoAdjust="0"/>
    <p:restoredTop sz="80387" autoAdjust="0"/>
  </p:normalViewPr>
  <p:slideViewPr>
    <p:cSldViewPr>
      <p:cViewPr varScale="1">
        <p:scale>
          <a:sx n="83" d="100"/>
          <a:sy n="83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12/02/16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At least on of the bounding events from each of the major types determined by the hazard analysis that have the potential for an unacceptable risk level.</a:t>
            </a:r>
          </a:p>
          <a:p>
            <a:r>
              <a:rPr lang="en-US" baseline="0" dirty="0" smtClean="0"/>
              <a:t> - Highest consequence among a group of similar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63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 is</a:t>
            </a:r>
            <a:r>
              <a:rPr lang="en-US" baseline="0" dirty="0" smtClean="0"/>
              <a:t> also important for oxygen control.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small leaks, the pressure may be maintained by the pressure control system. Then the cooling function is maintained.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Mass flow out can be measured (</a:t>
            </a:r>
            <a:r>
              <a:rPr lang="en-US" baseline="0" dirty="0" err="1" smtClean="0"/>
              <a:t>Coriolis</a:t>
            </a:r>
            <a:r>
              <a:rPr lang="en-US" baseline="0" dirty="0" smtClean="0"/>
              <a:t>) but those are more complicated (contains calculations) than velocity meters.</a:t>
            </a:r>
          </a:p>
          <a:p>
            <a:r>
              <a:rPr lang="en-US" baseline="0" dirty="0" smtClean="0"/>
              <a:t>Ensuring mass flow by velocity requires density, i.e. pressure and temperature.</a:t>
            </a:r>
          </a:p>
          <a:p>
            <a:r>
              <a:rPr lang="en-US" baseline="0" dirty="0" smtClean="0"/>
              <a:t>Minimum pressure is triggered for.</a:t>
            </a:r>
          </a:p>
          <a:p>
            <a:r>
              <a:rPr lang="en-US" baseline="0" dirty="0" smtClean="0"/>
              <a:t>Minimum temperature is ensured at inlet plus fixed added power. m=A*u*p/(RT)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Inlet temperature reacts faster and is easier to measure.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69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At least on of the bounding events from each of the major types determined by the hazard analysis that have the potential for an unacceptable risk level.</a:t>
            </a:r>
          </a:p>
          <a:p>
            <a:r>
              <a:rPr lang="en-US" baseline="0" dirty="0" smtClean="0"/>
              <a:t> - Highest consequence among a group of similar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6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At least on of the bounding events from each of the major types determined by the hazard analysis that have the potential for an unacceptable risk level.</a:t>
            </a:r>
          </a:p>
          <a:p>
            <a:r>
              <a:rPr lang="en-US" baseline="0" dirty="0" smtClean="0"/>
              <a:t> - Highest consequence among a group of similar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63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12/02/16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12/02/16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12/02/16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12/02/16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12/02/16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Helium Cooling </a:t>
            </a:r>
            <a:r>
              <a:rPr lang="en-US" sz="4000" dirty="0" smtClean="0"/>
              <a:t>system:</a:t>
            </a:r>
            <a:br>
              <a:rPr lang="en-US" sz="4000" dirty="0" smtClean="0"/>
            </a:br>
            <a:r>
              <a:rPr lang="en-US" sz="4000" dirty="0"/>
              <a:t>O</a:t>
            </a:r>
            <a:r>
              <a:rPr lang="en-US" sz="4000" dirty="0" smtClean="0"/>
              <a:t>perating </a:t>
            </a:r>
            <a:r>
              <a:rPr lang="en-US" sz="4000" dirty="0"/>
              <a:t>parameters</a:t>
            </a:r>
            <a:r>
              <a:rPr lang="en-US" sz="4000" dirty="0" smtClean="0"/>
              <a:t>,</a:t>
            </a:r>
            <a:br>
              <a:rPr lang="en-US" sz="4000" dirty="0" smtClean="0"/>
            </a:br>
            <a:r>
              <a:rPr lang="en-US" sz="4000" dirty="0" smtClean="0"/>
              <a:t>Accident </a:t>
            </a:r>
            <a:r>
              <a:rPr lang="en-US" sz="4000" dirty="0"/>
              <a:t>analyses 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Per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CFD Specialist</a:t>
            </a:r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15 </a:t>
            </a:r>
            <a:r>
              <a:rPr lang="sv-SE" sz="1400" dirty="0" err="1" smtClean="0">
                <a:solidFill>
                  <a:srgbClr val="FFFFFF"/>
                </a:solidFill>
              </a:rPr>
              <a:t>February</a:t>
            </a:r>
            <a:r>
              <a:rPr lang="sv-SE" sz="1400" dirty="0" smtClean="0">
                <a:solidFill>
                  <a:srgbClr val="FFFFFF"/>
                </a:solidFill>
              </a:rPr>
              <a:t> 2016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Content Placeholder 4" descr="Macintosh HD:Users:pernilsson:Desktop:pT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11083" r="14875" b="7349"/>
          <a:stretch/>
        </p:blipFill>
        <p:spPr bwMode="auto">
          <a:xfrm>
            <a:off x="107504" y="1556792"/>
            <a:ext cx="7528981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68344" y="3068960"/>
            <a:ext cx="100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~ 6.2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6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Content Placeholder 4" descr="Macintosh HD:Users:pernilsson:Desktop:TiT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11083" r="15620" b="6057"/>
          <a:stretch/>
        </p:blipFill>
        <p:spPr bwMode="auto">
          <a:xfrm>
            <a:off x="179512" y="1556792"/>
            <a:ext cx="7272808" cy="52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68344" y="306896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~ 230 </a:t>
            </a:r>
            <a:r>
              <a:rPr lang="en-US" dirty="0">
                <a:solidFill>
                  <a:srgbClr val="0094CA"/>
                </a:solidFill>
              </a:rPr>
              <a:t>°</a:t>
            </a:r>
            <a:r>
              <a:rPr lang="en-US" dirty="0" smtClean="0">
                <a:solidFill>
                  <a:srgbClr val="0094CA"/>
                </a:solidFill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2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668344" y="306896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~ 35 m/s</a:t>
            </a:r>
            <a:endParaRPr lang="en-US" dirty="0"/>
          </a:p>
        </p:txBody>
      </p:sp>
      <p:pic>
        <p:nvPicPr>
          <p:cNvPr id="7" name="Picture 6" descr="Macintosh HD:Users:pernilsson:Desktop:uT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0251" r="16261" b="7599"/>
          <a:stretch/>
        </p:blipFill>
        <p:spPr bwMode="auto">
          <a:xfrm>
            <a:off x="179512" y="1556792"/>
            <a:ext cx="7272808" cy="517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1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4CA"/>
                </a:solidFill>
              </a:rPr>
              <a:t>3100 kg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3 MW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94CA"/>
                </a:solidFill>
                <a:ea typeface="Wingdings"/>
                <a:cs typeface="Wingdings"/>
                <a:sym typeface="Wingdings"/>
              </a:rPr>
              <a:t> 7 </a:t>
            </a:r>
            <a:r>
              <a:rPr lang="en-US" dirty="0">
                <a:solidFill>
                  <a:srgbClr val="0094CA"/>
                </a:solidFill>
              </a:rPr>
              <a:t>°</a:t>
            </a:r>
            <a:r>
              <a:rPr lang="en-US" dirty="0" smtClean="0">
                <a:solidFill>
                  <a:srgbClr val="0094CA"/>
                </a:solidFill>
                <a:ea typeface="Wingdings"/>
                <a:cs typeface="Wingdings"/>
                <a:sym typeface="Wingdings"/>
              </a:rPr>
              <a:t>C/s</a:t>
            </a: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From 440 </a:t>
            </a:r>
            <a:r>
              <a:rPr lang="en-US" dirty="0">
                <a:solidFill>
                  <a:srgbClr val="0094CA"/>
                </a:solidFill>
              </a:rPr>
              <a:t>°</a:t>
            </a:r>
            <a:r>
              <a:rPr lang="en-US" dirty="0" smtClean="0">
                <a:solidFill>
                  <a:srgbClr val="0094CA"/>
                </a:solidFill>
              </a:rPr>
              <a:t>C to 700 </a:t>
            </a:r>
            <a:r>
              <a:rPr lang="en-US" dirty="0">
                <a:solidFill>
                  <a:srgbClr val="0094CA"/>
                </a:solidFill>
              </a:rPr>
              <a:t>°</a:t>
            </a:r>
            <a:r>
              <a:rPr lang="en-US" dirty="0" smtClean="0">
                <a:solidFill>
                  <a:srgbClr val="0094CA"/>
                </a:solidFill>
              </a:rPr>
              <a:t>C takes about 35 s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08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corrections </a:t>
            </a:r>
            <a:r>
              <a:rPr lang="en-US" dirty="0" smtClean="0">
                <a:solidFill>
                  <a:srgbClr val="FF0000"/>
                </a:solidFill>
              </a:rPr>
              <a:t>to previous models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Changing only one variable at a time : </a:t>
            </a:r>
            <a:r>
              <a:rPr lang="en-US" dirty="0">
                <a:solidFill>
                  <a:srgbClr val="0094CA"/>
                </a:solidFill>
              </a:rPr>
              <a:t>I</a:t>
            </a:r>
            <a:r>
              <a:rPr lang="en-US" dirty="0" smtClean="0">
                <a:solidFill>
                  <a:srgbClr val="0094CA"/>
                </a:solidFill>
              </a:rPr>
              <a:t>ncorrect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Lumped, very simple model</a:t>
            </a:r>
          </a:p>
          <a:p>
            <a:endParaRPr lang="en-US" dirty="0">
              <a:solidFill>
                <a:srgbClr val="0094CA"/>
              </a:solidFill>
            </a:endParaRPr>
          </a:p>
          <a:p>
            <a:r>
              <a:rPr lang="en-US" dirty="0" smtClean="0">
                <a:solidFill>
                  <a:srgbClr val="0094CA"/>
                </a:solidFill>
              </a:rPr>
              <a:t>CFD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System modeling</a:t>
            </a:r>
          </a:p>
          <a:p>
            <a:endParaRPr lang="en-US" dirty="0" smtClean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endParaRPr lang="en-US" dirty="0"/>
          </a:p>
        </p:txBody>
      </p:sp>
      <p:pic>
        <p:nvPicPr>
          <p:cNvPr id="5" name="Content Placeholder 4" descr="PrimaryTargetCoolingNewPressureControlSta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7" b="18017"/>
          <a:stretch>
            <a:fillRect/>
          </a:stretch>
        </p:blipFill>
        <p:spPr>
          <a:xfrm>
            <a:off x="107504" y="1556792"/>
            <a:ext cx="5499178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6" name="Picture 5" descr="DiscretizedTarg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20907" b="5414"/>
          <a:stretch/>
        </p:blipFill>
        <p:spPr>
          <a:xfrm>
            <a:off x="5669569" y="2204864"/>
            <a:ext cx="3434420" cy="4569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>
            <a:off x="4716016" y="429309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8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Derived first estimates T</a:t>
            </a:r>
            <a:r>
              <a:rPr lang="en-US" baseline="-25000" dirty="0" smtClean="0">
                <a:solidFill>
                  <a:srgbClr val="0094CA"/>
                </a:solidFill>
              </a:rPr>
              <a:t>in</a:t>
            </a:r>
            <a:r>
              <a:rPr lang="en-US" dirty="0" smtClean="0">
                <a:solidFill>
                  <a:srgbClr val="0094CA"/>
                </a:solidFill>
              </a:rPr>
              <a:t>, p, </a:t>
            </a:r>
            <a:r>
              <a:rPr lang="en-US" dirty="0" err="1" smtClean="0">
                <a:solidFill>
                  <a:srgbClr val="0094CA"/>
                </a:solidFill>
              </a:rPr>
              <a:t>u</a:t>
            </a:r>
            <a:r>
              <a:rPr lang="en-US" baseline="-25000" dirty="0" err="1" smtClean="0">
                <a:solidFill>
                  <a:srgbClr val="0094CA"/>
                </a:solidFill>
              </a:rPr>
              <a:t>out</a:t>
            </a:r>
            <a:r>
              <a:rPr lang="en-US" dirty="0" smtClean="0">
                <a:solidFill>
                  <a:srgbClr val="0094CA"/>
                </a:solidFill>
              </a:rPr>
              <a:t>, t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Further details required after Pilot TSS</a:t>
            </a:r>
          </a:p>
          <a:p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1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Accidents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Trigger parameters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Estimates from ESS-0049507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AA3: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  <a:latin typeface="Arial"/>
                <a:ea typeface="Arial"/>
                <a:cs typeface="Arial"/>
              </a:rPr>
              <a:t>Loss </a:t>
            </a:r>
            <a:r>
              <a:rPr lang="en-US" dirty="0">
                <a:solidFill>
                  <a:srgbClr val="0094CA"/>
                </a:solidFill>
                <a:latin typeface="Arial"/>
                <a:ea typeface="Arial"/>
                <a:cs typeface="Arial"/>
              </a:rPr>
              <a:t>of Target wheel </a:t>
            </a:r>
            <a:r>
              <a:rPr lang="en-US" dirty="0" smtClean="0">
                <a:solidFill>
                  <a:srgbClr val="0094CA"/>
                </a:solidFill>
                <a:latin typeface="Arial"/>
                <a:ea typeface="Arial"/>
                <a:cs typeface="Arial"/>
              </a:rPr>
              <a:t>cooling during </a:t>
            </a:r>
            <a:r>
              <a:rPr lang="en-US" dirty="0">
                <a:solidFill>
                  <a:srgbClr val="0094CA"/>
                </a:solidFill>
                <a:latin typeface="Arial"/>
                <a:ea typeface="Arial"/>
                <a:cs typeface="Arial"/>
              </a:rPr>
              <a:t>beam on </a:t>
            </a:r>
            <a:r>
              <a:rPr lang="en-US" dirty="0" smtClean="0">
                <a:solidFill>
                  <a:srgbClr val="0094CA"/>
                </a:solidFill>
                <a:latin typeface="Arial"/>
                <a:ea typeface="Arial"/>
                <a:cs typeface="Arial"/>
              </a:rPr>
              <a:t>target</a:t>
            </a:r>
          </a:p>
          <a:p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AA4: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Leakage </a:t>
            </a:r>
            <a:r>
              <a:rPr lang="en-US" dirty="0">
                <a:solidFill>
                  <a:srgbClr val="0094CA"/>
                </a:solidFill>
              </a:rPr>
              <a:t>from Target Cooling circuit into monolith, Depressurization of </a:t>
            </a:r>
            <a:r>
              <a:rPr lang="en-US" dirty="0" err="1" smtClean="0">
                <a:solidFill>
                  <a:srgbClr val="0094CA"/>
                </a:solidFill>
              </a:rPr>
              <a:t>Pcool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880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AA3. </a:t>
            </a:r>
            <a:r>
              <a:rPr lang="en-US" dirty="0"/>
              <a:t>Loss of target wheel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24753"/>
            <a:ext cx="9108504" cy="2933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093296"/>
            <a:ext cx="1926209" cy="4055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1556792"/>
            <a:ext cx="410445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Target wheel is rotating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Criteria for safe shut down is 7 pulses on same sector ( </a:t>
            </a:r>
            <a:r>
              <a:rPr lang="en-US" sz="1400" dirty="0">
                <a:solidFill>
                  <a:srgbClr val="2E9BE3"/>
                </a:solidFill>
              </a:rPr>
              <a:t>~ </a:t>
            </a:r>
            <a:r>
              <a:rPr lang="en-US" sz="1400" dirty="0" smtClean="0">
                <a:solidFill>
                  <a:srgbClr val="2E9BE3"/>
                </a:solidFill>
              </a:rPr>
              <a:t>18 </a:t>
            </a:r>
            <a:r>
              <a:rPr lang="en-US" sz="1400" dirty="0">
                <a:solidFill>
                  <a:srgbClr val="2E9BE3"/>
                </a:solidFill>
              </a:rPr>
              <a:t>s)</a:t>
            </a: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before exceeding level D criteria on shroud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</a:t>
            </a:r>
            <a:r>
              <a:rPr lang="en-US" sz="1400" dirty="0" smtClean="0">
                <a:solidFill>
                  <a:srgbClr val="2E9BE3"/>
                </a:solidFill>
              </a:rPr>
              <a:t>(</a:t>
            </a:r>
            <a:r>
              <a:rPr lang="en-US" sz="1400" dirty="0" smtClean="0">
                <a:solidFill>
                  <a:srgbClr val="2E9BE3"/>
                </a:solidFill>
              </a:rPr>
              <a:t>after 4 </a:t>
            </a:r>
            <a:r>
              <a:rPr lang="en-US" sz="1400" dirty="0" smtClean="0">
                <a:solidFill>
                  <a:srgbClr val="2E9BE3"/>
                </a:solidFill>
              </a:rPr>
              <a:t>pulses</a:t>
            </a:r>
            <a:r>
              <a:rPr lang="en-US" sz="1400" dirty="0" smtClean="0">
                <a:solidFill>
                  <a:srgbClr val="FF0000"/>
                </a:solidFill>
              </a:rPr>
              <a:t>/sector </a:t>
            </a:r>
            <a:r>
              <a:rPr lang="en-US" sz="1400" dirty="0" smtClean="0">
                <a:solidFill>
                  <a:srgbClr val="2E9BE3"/>
                </a:solidFill>
              </a:rPr>
              <a:t>W temperature exceeds 700C)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556792"/>
            <a:ext cx="410445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Thermal stress and temperature increase in spallation material, cassettes and shroud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Shroud breaks and release He coolant into Monolith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Break NBW and/or PBW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ANALYSIS TO BE COMPLETED – No Final Dose Calc.</a:t>
            </a:r>
          </a:p>
        </p:txBody>
      </p:sp>
    </p:spTree>
    <p:extLst>
      <p:ext uri="{BB962C8B-B14F-4D97-AF65-F5344CB8AC3E}">
        <p14:creationId xmlns:p14="http://schemas.microsoft.com/office/powerpoint/2010/main" val="21190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AA4. </a:t>
            </a:r>
            <a:r>
              <a:rPr lang="en-US" dirty="0"/>
              <a:t>Leakage from Target Cooling circuit into </a:t>
            </a:r>
            <a:r>
              <a:rPr lang="en-US" dirty="0" smtClean="0"/>
              <a:t>monolith (ESS-0044348)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74675"/>
            <a:ext cx="3603104" cy="322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6016" y="2060848"/>
            <a:ext cx="4104456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Target vessel rupture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He leakage from target vessel, gradual increase of pressure in monolith vessel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Burst of </a:t>
            </a:r>
            <a:r>
              <a:rPr lang="en-US" sz="1400" dirty="0" smtClean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2E9BE3"/>
                </a:solidFill>
              </a:rPr>
              <a:t>BW </a:t>
            </a:r>
            <a:r>
              <a:rPr lang="en-US" sz="1400" dirty="0" smtClean="0">
                <a:solidFill>
                  <a:srgbClr val="2E9BE3"/>
                </a:solidFill>
              </a:rPr>
              <a:t>and/or NBW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 ANALYSIS </a:t>
            </a:r>
            <a:r>
              <a:rPr lang="en-US" sz="1400" dirty="0">
                <a:solidFill>
                  <a:srgbClr val="2E9BE3"/>
                </a:solidFill>
              </a:rPr>
              <a:t>TO BE COMPLETED – No Final Dose </a:t>
            </a:r>
            <a:r>
              <a:rPr lang="en-US" sz="1400" dirty="0" smtClean="0">
                <a:solidFill>
                  <a:srgbClr val="2E9BE3"/>
                </a:solidFill>
              </a:rPr>
              <a:t>Calc.</a:t>
            </a:r>
            <a:endParaRPr lang="en-US" sz="1000" dirty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2E9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Purpose: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Remove heat from target</a:t>
            </a: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Criterion: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Tungsten </a:t>
            </a:r>
            <a:r>
              <a:rPr lang="en-US" dirty="0">
                <a:solidFill>
                  <a:srgbClr val="0094CA"/>
                </a:solidFill>
              </a:rPr>
              <a:t>surface temperature &lt; 700 </a:t>
            </a:r>
            <a:r>
              <a:rPr lang="en-US" dirty="0" smtClean="0">
                <a:solidFill>
                  <a:srgbClr val="0094CA"/>
                </a:solidFill>
              </a:rPr>
              <a:t>°C</a:t>
            </a: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Requires: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Sufficiently cold and sufficiently high mass flow over target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94CA"/>
                </a:solidFill>
              </a:rPr>
              <a:t> Inlet Temperature, Outlet flow, Pressure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5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25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AA4 Leak from circuit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94CA"/>
                </a:solidFill>
              </a:rPr>
              <a:t> Pressure</a:t>
            </a:r>
          </a:p>
          <a:p>
            <a:pPr>
              <a:buFont typeface="Wingdings" charset="0"/>
              <a:buChar char="è"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AA3 Loss of cooling (flow or secondary side water cooling)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0094CA"/>
                </a:solidFill>
              </a:rPr>
              <a:t> Flow out (velocity easier than mass, but req. pressure)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0094CA"/>
                </a:solidFill>
              </a:rPr>
              <a:t> Temperature in (out is only slowly affected by tungsten)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73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Lumped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 descr="Macintosh HD:private:var:folders:td:g3zm2d4d5nj_t_47__kxh_b19nwgyh:T:TemporaryItems:Lumped_TS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2"/>
          <a:stretch/>
        </p:blipFill>
        <p:spPr bwMode="auto">
          <a:xfrm>
            <a:off x="4283968" y="1628800"/>
            <a:ext cx="4752528" cy="1469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8" t="4186" r="3071" b="4762"/>
          <a:stretch/>
        </p:blipFill>
        <p:spPr>
          <a:xfrm>
            <a:off x="22135" y="1469183"/>
            <a:ext cx="4201998" cy="535648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671867">
            <a:off x="3119748" y="4248345"/>
            <a:ext cx="2467916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94CA"/>
                </a:solidFill>
              </a:rPr>
              <a:t>P = </a:t>
            </a:r>
            <a:r>
              <a:rPr lang="en-GB" dirty="0" err="1">
                <a:solidFill>
                  <a:srgbClr val="0094CA"/>
                </a:solidFill>
              </a:rPr>
              <a:t>C</a:t>
            </a:r>
            <a:r>
              <a:rPr lang="en-GB" baseline="-25000" dirty="0" err="1">
                <a:solidFill>
                  <a:srgbClr val="0094CA"/>
                </a:solidFill>
              </a:rPr>
              <a:t>p</a:t>
            </a:r>
            <a:r>
              <a:rPr lang="en-GB" dirty="0">
                <a:solidFill>
                  <a:srgbClr val="0094CA"/>
                </a:solidFill>
              </a:rPr>
              <a:t> * </a:t>
            </a:r>
            <a:r>
              <a:rPr lang="en-GB" dirty="0" err="1">
                <a:solidFill>
                  <a:srgbClr val="0094CA"/>
                </a:solidFill>
              </a:rPr>
              <a:t>u</a:t>
            </a:r>
            <a:r>
              <a:rPr lang="en-GB" baseline="-25000" dirty="0" err="1">
                <a:solidFill>
                  <a:srgbClr val="0094CA"/>
                </a:solidFill>
              </a:rPr>
              <a:t>o</a:t>
            </a:r>
            <a:r>
              <a:rPr lang="en-GB" dirty="0">
                <a:solidFill>
                  <a:srgbClr val="0094CA"/>
                </a:solidFill>
              </a:rPr>
              <a:t> * A</a:t>
            </a:r>
            <a:r>
              <a:rPr lang="en-GB" baseline="-25000" dirty="0">
                <a:solidFill>
                  <a:srgbClr val="0094CA"/>
                </a:solidFill>
              </a:rPr>
              <a:t>F</a:t>
            </a:r>
            <a:r>
              <a:rPr lang="en-GB" dirty="0">
                <a:solidFill>
                  <a:srgbClr val="0094CA"/>
                </a:solidFill>
              </a:rPr>
              <a:t> * </a:t>
            </a:r>
            <a:r>
              <a:rPr lang="en-GB" dirty="0" err="1" smtClean="0">
                <a:solidFill>
                  <a:srgbClr val="0094CA"/>
                </a:solidFill>
              </a:rPr>
              <a:t>ρ</a:t>
            </a:r>
            <a:r>
              <a:rPr lang="en-GB" baseline="-25000" dirty="0" err="1" smtClean="0">
                <a:solidFill>
                  <a:srgbClr val="0094CA"/>
                </a:solidFill>
              </a:rPr>
              <a:t>o</a:t>
            </a:r>
            <a:r>
              <a:rPr lang="en-GB" dirty="0">
                <a:solidFill>
                  <a:srgbClr val="0094CA"/>
                </a:solidFill>
              </a:rPr>
              <a:t>(T</a:t>
            </a:r>
            <a:r>
              <a:rPr lang="en-GB" baseline="-25000" dirty="0">
                <a:solidFill>
                  <a:srgbClr val="0094CA"/>
                </a:solidFill>
              </a:rPr>
              <a:t>o</a:t>
            </a:r>
            <a:r>
              <a:rPr lang="en-GB" dirty="0">
                <a:solidFill>
                  <a:srgbClr val="0094CA"/>
                </a:solidFill>
              </a:rPr>
              <a:t>, p</a:t>
            </a:r>
            <a:r>
              <a:rPr lang="en-GB" dirty="0" smtClean="0">
                <a:solidFill>
                  <a:srgbClr val="0094CA"/>
                </a:solidFill>
              </a:rPr>
              <a:t>) </a:t>
            </a:r>
            <a:r>
              <a:rPr lang="en-GB" dirty="0">
                <a:solidFill>
                  <a:srgbClr val="0094CA"/>
                </a:solidFill>
              </a:rPr>
              <a:t>* ( T</a:t>
            </a:r>
            <a:r>
              <a:rPr lang="en-GB" baseline="-25000" dirty="0">
                <a:solidFill>
                  <a:srgbClr val="0094CA"/>
                </a:solidFill>
              </a:rPr>
              <a:t>o</a:t>
            </a:r>
            <a:r>
              <a:rPr lang="en-GB" dirty="0">
                <a:solidFill>
                  <a:srgbClr val="0094CA"/>
                </a:solidFill>
              </a:rPr>
              <a:t> – T</a:t>
            </a:r>
            <a:r>
              <a:rPr lang="en-GB" baseline="-25000" dirty="0">
                <a:solidFill>
                  <a:srgbClr val="0094CA"/>
                </a:solidFill>
              </a:rPr>
              <a:t>i</a:t>
            </a:r>
            <a:r>
              <a:rPr lang="en-GB" dirty="0">
                <a:solidFill>
                  <a:srgbClr val="0094CA"/>
                </a:solidFill>
              </a:rPr>
              <a:t> </a:t>
            </a:r>
            <a:r>
              <a:rPr lang="en-GB" dirty="0" smtClean="0">
                <a:solidFill>
                  <a:srgbClr val="0094CA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94CA"/>
                </a:solidFill>
              </a:rPr>
              <a:t>P </a:t>
            </a:r>
            <a:r>
              <a:rPr lang="en-GB" dirty="0">
                <a:solidFill>
                  <a:srgbClr val="0094CA"/>
                </a:solidFill>
              </a:rPr>
              <a:t>= A</a:t>
            </a:r>
            <a:r>
              <a:rPr lang="en-GB" baseline="-25000" dirty="0">
                <a:solidFill>
                  <a:srgbClr val="0094CA"/>
                </a:solidFill>
              </a:rPr>
              <a:t>HT</a:t>
            </a:r>
            <a:r>
              <a:rPr lang="en-GB" dirty="0">
                <a:solidFill>
                  <a:srgbClr val="0094CA"/>
                </a:solidFill>
              </a:rPr>
              <a:t> * </a:t>
            </a:r>
            <a:r>
              <a:rPr lang="en-GB" dirty="0" smtClean="0">
                <a:solidFill>
                  <a:srgbClr val="0094CA"/>
                </a:solidFill>
              </a:rPr>
              <a:t>α</a:t>
            </a:r>
            <a:r>
              <a:rPr lang="en-GB" dirty="0">
                <a:solidFill>
                  <a:srgbClr val="0094CA"/>
                </a:solidFill>
              </a:rPr>
              <a:t>(T</a:t>
            </a:r>
            <a:r>
              <a:rPr lang="en-GB" baseline="-25000" dirty="0">
                <a:solidFill>
                  <a:srgbClr val="0094CA"/>
                </a:solidFill>
              </a:rPr>
              <a:t>o</a:t>
            </a:r>
            <a:r>
              <a:rPr lang="en-GB" dirty="0" smtClean="0">
                <a:solidFill>
                  <a:srgbClr val="0094CA"/>
                </a:solidFill>
              </a:rPr>
              <a:t>, p, </a:t>
            </a:r>
            <a:r>
              <a:rPr lang="en-GB" dirty="0" err="1" smtClean="0">
                <a:solidFill>
                  <a:srgbClr val="0094CA"/>
                </a:solidFill>
              </a:rPr>
              <a:t>u</a:t>
            </a:r>
            <a:r>
              <a:rPr lang="en-GB" baseline="-25000" dirty="0" err="1" smtClean="0">
                <a:solidFill>
                  <a:srgbClr val="0094CA"/>
                </a:solidFill>
              </a:rPr>
              <a:t>o</a:t>
            </a:r>
            <a:r>
              <a:rPr lang="en-GB" dirty="0" smtClean="0">
                <a:solidFill>
                  <a:srgbClr val="0094CA"/>
                </a:solidFill>
              </a:rPr>
              <a:t>) </a:t>
            </a:r>
            <a:r>
              <a:rPr lang="en-GB" dirty="0">
                <a:solidFill>
                  <a:srgbClr val="0094CA"/>
                </a:solidFill>
              </a:rPr>
              <a:t>* ( T</a:t>
            </a:r>
            <a:r>
              <a:rPr lang="en-GB" baseline="-25000" dirty="0">
                <a:solidFill>
                  <a:srgbClr val="0094CA"/>
                </a:solidFill>
              </a:rPr>
              <a:t>w</a:t>
            </a:r>
            <a:r>
              <a:rPr lang="en-GB" dirty="0">
                <a:solidFill>
                  <a:srgbClr val="0094CA"/>
                </a:solidFill>
              </a:rPr>
              <a:t> – ( T</a:t>
            </a:r>
            <a:r>
              <a:rPr lang="en-GB" baseline="-25000" dirty="0">
                <a:solidFill>
                  <a:srgbClr val="0094CA"/>
                </a:solidFill>
              </a:rPr>
              <a:t>o</a:t>
            </a:r>
            <a:r>
              <a:rPr lang="en-GB" dirty="0">
                <a:solidFill>
                  <a:srgbClr val="0094CA"/>
                </a:solidFill>
              </a:rPr>
              <a:t> + T</a:t>
            </a:r>
            <a:r>
              <a:rPr lang="en-GB" baseline="-25000" dirty="0">
                <a:solidFill>
                  <a:srgbClr val="0094CA"/>
                </a:solidFill>
              </a:rPr>
              <a:t>i</a:t>
            </a:r>
            <a:r>
              <a:rPr lang="en-GB" dirty="0">
                <a:solidFill>
                  <a:srgbClr val="0094CA"/>
                </a:solidFill>
              </a:rPr>
              <a:t> )/</a:t>
            </a:r>
            <a:r>
              <a:rPr lang="en-GB" dirty="0" smtClean="0">
                <a:solidFill>
                  <a:srgbClr val="0094CA"/>
                </a:solidFill>
              </a:rPr>
              <a:t>2 )</a:t>
            </a: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94CA"/>
                </a:solidFill>
              </a:rPr>
              <a:t>C</a:t>
            </a:r>
            <a:r>
              <a:rPr lang="en-GB" baseline="-25000" dirty="0" err="1">
                <a:solidFill>
                  <a:srgbClr val="0094CA"/>
                </a:solidFill>
              </a:rPr>
              <a:t>p</a:t>
            </a:r>
            <a:r>
              <a:rPr lang="en-GB" dirty="0">
                <a:solidFill>
                  <a:srgbClr val="0094CA"/>
                </a:solidFill>
              </a:rPr>
              <a:t>, A</a:t>
            </a:r>
            <a:r>
              <a:rPr lang="en-GB" baseline="-25000" dirty="0">
                <a:solidFill>
                  <a:srgbClr val="0094CA"/>
                </a:solidFill>
              </a:rPr>
              <a:t>F</a:t>
            </a:r>
            <a:r>
              <a:rPr lang="en-GB" dirty="0" smtClean="0">
                <a:solidFill>
                  <a:srgbClr val="0094CA"/>
                </a:solidFill>
              </a:rPr>
              <a:t>,</a:t>
            </a:r>
            <a:r>
              <a:rPr lang="en-GB" dirty="0">
                <a:solidFill>
                  <a:srgbClr val="0094CA"/>
                </a:solidFill>
              </a:rPr>
              <a:t> </a:t>
            </a:r>
            <a:r>
              <a:rPr lang="en-GB" dirty="0" smtClean="0">
                <a:solidFill>
                  <a:srgbClr val="0094CA"/>
                </a:solidFill>
              </a:rPr>
              <a:t>A</a:t>
            </a:r>
            <a:r>
              <a:rPr lang="en-GB" baseline="-25000" dirty="0" smtClean="0">
                <a:solidFill>
                  <a:srgbClr val="0094CA"/>
                </a:solidFill>
              </a:rPr>
              <a:t>HT</a:t>
            </a:r>
            <a:r>
              <a:rPr lang="en-GB" dirty="0">
                <a:solidFill>
                  <a:srgbClr val="0094CA"/>
                </a:solidFill>
              </a:rPr>
              <a:t>	</a:t>
            </a:r>
            <a:r>
              <a:rPr lang="en-GB" dirty="0" smtClean="0">
                <a:solidFill>
                  <a:srgbClr val="0094CA"/>
                </a:solidFill>
              </a:rPr>
              <a:t>	Constant </a:t>
            </a: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94CA"/>
                </a:solidFill>
              </a:rPr>
              <a:t>α(Re, </a:t>
            </a:r>
            <a:r>
              <a:rPr lang="en-GB" dirty="0" err="1" smtClean="0">
                <a:solidFill>
                  <a:srgbClr val="0094CA"/>
                </a:solidFill>
              </a:rPr>
              <a:t>Pr</a:t>
            </a:r>
            <a:r>
              <a:rPr lang="en-GB" dirty="0" smtClean="0">
                <a:solidFill>
                  <a:srgbClr val="0094CA"/>
                </a:solidFill>
              </a:rPr>
              <a:t>, D, L)	VDI </a:t>
            </a:r>
            <a:r>
              <a:rPr lang="en-GB" dirty="0" err="1" smtClean="0">
                <a:solidFill>
                  <a:srgbClr val="0094CA"/>
                </a:solidFill>
              </a:rPr>
              <a:t>Wärmeatlas</a:t>
            </a: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Vary p, </a:t>
            </a:r>
            <a:r>
              <a:rPr lang="en-US" dirty="0">
                <a:solidFill>
                  <a:srgbClr val="0094CA"/>
                </a:solidFill>
              </a:rPr>
              <a:t>T</a:t>
            </a:r>
            <a:r>
              <a:rPr lang="en-US" baseline="-25000" dirty="0">
                <a:solidFill>
                  <a:srgbClr val="0094CA"/>
                </a:solidFill>
              </a:rPr>
              <a:t>i</a:t>
            </a:r>
            <a:r>
              <a:rPr lang="en-US" dirty="0" smtClean="0">
                <a:solidFill>
                  <a:srgbClr val="0094CA"/>
                </a:solidFill>
              </a:rPr>
              <a:t> and </a:t>
            </a:r>
            <a:r>
              <a:rPr lang="en-US" dirty="0" err="1" smtClean="0">
                <a:solidFill>
                  <a:srgbClr val="0094CA"/>
                </a:solidFill>
              </a:rPr>
              <a:t>u</a:t>
            </a:r>
            <a:r>
              <a:rPr lang="en-US" baseline="-25000" dirty="0" err="1" smtClean="0">
                <a:solidFill>
                  <a:srgbClr val="0094CA"/>
                </a:solidFill>
              </a:rPr>
              <a:t>o</a:t>
            </a:r>
            <a:r>
              <a:rPr lang="en-US" dirty="0" smtClean="0">
                <a:solidFill>
                  <a:srgbClr val="0094CA"/>
                </a:solidFill>
              </a:rPr>
              <a:t> one at a time</a:t>
            </a:r>
            <a:endParaRPr lang="en-US" baseline="-25000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78192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12103</TotalTime>
  <Words>582</Words>
  <Application>Microsoft Macintosh PowerPoint</Application>
  <PresentationFormat>On-screen Show (4:3)</PresentationFormat>
  <Paragraphs>120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Helium Cooling system: Operating parameters, Accident analyses </vt:lpstr>
      <vt:lpstr>Outline</vt:lpstr>
      <vt:lpstr>Accident Analysis</vt:lpstr>
      <vt:lpstr>AA3. Loss of target wheel cooling</vt:lpstr>
      <vt:lpstr>AA4. Leakage from Target Cooling circuit into monolith (ESS-0044348)</vt:lpstr>
      <vt:lpstr>Choice of variables</vt:lpstr>
      <vt:lpstr>Quantities</vt:lpstr>
      <vt:lpstr>Lumped Model</vt:lpstr>
      <vt:lpstr>Math</vt:lpstr>
      <vt:lpstr>Pressure</vt:lpstr>
      <vt:lpstr>Inlet Temperature</vt:lpstr>
      <vt:lpstr>Outlet Velocity</vt:lpstr>
      <vt:lpstr>Time</vt:lpstr>
      <vt:lpstr>Limitations and corrections to previous models </vt:lpstr>
      <vt:lpstr>Modelica</vt:lpstr>
      <vt:lpstr>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87</cp:revision>
  <cp:lastPrinted>2016-02-05T10:14:08Z</cp:lastPrinted>
  <dcterms:created xsi:type="dcterms:W3CDTF">2013-10-29T16:05:10Z</dcterms:created>
  <dcterms:modified xsi:type="dcterms:W3CDTF">2016-02-14T17:35:11Z</dcterms:modified>
</cp:coreProperties>
</file>