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73" r:id="rId6"/>
    <p:sldId id="261" r:id="rId7"/>
    <p:sldId id="268" r:id="rId8"/>
    <p:sldId id="275" r:id="rId9"/>
    <p:sldId id="274" r:id="rId10"/>
    <p:sldId id="262" r:id="rId11"/>
    <p:sldId id="265" r:id="rId12"/>
    <p:sldId id="270" r:id="rId13"/>
    <p:sldId id="269" r:id="rId14"/>
    <p:sldId id="272" r:id="rId15"/>
    <p:sldId id="276" r:id="rId16"/>
    <p:sldId id="263" r:id="rId17"/>
    <p:sldId id="267" r:id="rId18"/>
    <p:sldId id="278" r:id="rId1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47" autoAdjust="0"/>
    <p:restoredTop sz="80960" autoAdjust="0"/>
  </p:normalViewPr>
  <p:slideViewPr>
    <p:cSldViewPr>
      <p:cViewPr>
        <p:scale>
          <a:sx n="75" d="100"/>
          <a:sy n="75" d="100"/>
        </p:scale>
        <p:origin x="-984" y="-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14/02/16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5356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D.</a:t>
            </a:r>
            <a:r>
              <a:rPr lang="en-US" baseline="0" dirty="0" smtClean="0"/>
              <a:t> Failure mode. </a:t>
            </a:r>
            <a:r>
              <a:rPr lang="en-US" dirty="0" smtClean="0"/>
              <a:t>Target rotational</a:t>
            </a:r>
            <a:r>
              <a:rPr lang="en-US" baseline="0" dirty="0" smtClean="0"/>
              <a:t> sealing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All event groups will probably require function to monitor critical parameters and active control.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3270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- At least on of the bounding events from each of the major types determined by the hazard analysis that have the potential for an unacceptable risk level.</a:t>
            </a:r>
          </a:p>
          <a:p>
            <a:r>
              <a:rPr lang="en-US" baseline="0" dirty="0" smtClean="0"/>
              <a:t> - Highest consequence among a group of similar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2633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RCC-</a:t>
            </a:r>
            <a:r>
              <a:rPr lang="en-US" dirty="0" err="1" smtClean="0"/>
              <a:t>MRx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6417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8137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- At least on of the bounding events from each of the major types determined by the hazard analysis that have the potential for an unacceptable risk level.</a:t>
            </a:r>
          </a:p>
          <a:p>
            <a:r>
              <a:rPr lang="en-US" baseline="0" dirty="0" smtClean="0"/>
              <a:t> - Highest consequence among a group of similar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2633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14/02/16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14/02/16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14/02/16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14/02/16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14/02/16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noProof="0" dirty="0" smtClean="0"/>
              <a:t>Target Station Radioactive Hazard Analysis </a:t>
            </a:r>
            <a:r>
              <a:rPr lang="en-GB" sz="4000" dirty="0" smtClean="0"/>
              <a:t>- Overview</a:t>
            </a:r>
            <a:endParaRPr lang="en-GB" sz="40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noProof="0" dirty="0" smtClean="0">
                <a:solidFill>
                  <a:schemeClr val="bg1"/>
                </a:solidFill>
              </a:rPr>
              <a:t>Jan </a:t>
            </a:r>
            <a:r>
              <a:rPr lang="en-GB" sz="2000" noProof="0" dirty="0" err="1" smtClean="0">
                <a:solidFill>
                  <a:schemeClr val="bg1"/>
                </a:solidFill>
              </a:rPr>
              <a:t>Espen</a:t>
            </a:r>
            <a:r>
              <a:rPr lang="en-GB" sz="2000" noProof="0" dirty="0" smtClean="0">
                <a:solidFill>
                  <a:schemeClr val="bg1"/>
                </a:solidFill>
              </a:rPr>
              <a:t> Presteng</a:t>
            </a:r>
          </a:p>
          <a:p>
            <a:r>
              <a:rPr lang="en-GB" sz="2000" noProof="0" dirty="0" smtClean="0">
                <a:solidFill>
                  <a:schemeClr val="bg1"/>
                </a:solidFill>
              </a:rPr>
              <a:t>Safety </a:t>
            </a:r>
            <a:r>
              <a:rPr lang="en-GB" sz="2000" dirty="0" smtClean="0">
                <a:solidFill>
                  <a:schemeClr val="bg1"/>
                </a:solidFill>
              </a:rPr>
              <a:t>Engineer – Target Control and Safety</a:t>
            </a:r>
            <a:endParaRPr lang="en-GB" sz="2000" noProof="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fld id="{656E358F-28A8-D04A-99E6-206C49444CD4}" type="datetime3">
              <a:rPr lang="sv-SE" sz="1400" smtClean="0">
                <a:solidFill>
                  <a:srgbClr val="FFFFFF"/>
                </a:solidFill>
              </a:rPr>
              <a:t>14 February 2016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Accident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Pilot TSS related events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AA1 – Target Wheel stopped during beam on target 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AA3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Loss of Target wheel cooling during beam on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target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AA4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Leakage from Target Cooling circuit into monolith, Depressurization of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Pcool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8803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Accident Analysis template (ESS-0039961)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pic>
        <p:nvPicPr>
          <p:cNvPr id="7" name="Content Placeholder 6" descr="Screen Shot 2016-02-04 at 13.03.4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320" r="-54320"/>
          <a:stretch>
            <a:fillRect/>
          </a:stretch>
        </p:blipFill>
        <p:spPr/>
      </p:pic>
      <p:sp>
        <p:nvSpPr>
          <p:cNvPr id="9" name="Rounded Rectangle 8"/>
          <p:cNvSpPr/>
          <p:nvPr/>
        </p:nvSpPr>
        <p:spPr>
          <a:xfrm>
            <a:off x="2339752" y="1988840"/>
            <a:ext cx="4392488" cy="20162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2339752" y="4077072"/>
            <a:ext cx="4392488" cy="2016224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9902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AA1. Wheel </a:t>
            </a:r>
            <a:r>
              <a:rPr lang="en-US" dirty="0"/>
              <a:t>Stop with Beam (ESS-50081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3924753"/>
            <a:ext cx="9108504" cy="29332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6093296"/>
            <a:ext cx="1926209" cy="405518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4104456" cy="22322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endParaRPr lang="en-US" sz="1400" dirty="0" smtClean="0">
              <a:solidFill>
                <a:srgbClr val="2E9BE3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2E9BE3"/>
                </a:solidFill>
              </a:rPr>
              <a:t>Beam on 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2E9BE3"/>
                </a:solidFill>
              </a:rPr>
              <a:t>Failure in the </a:t>
            </a:r>
            <a:r>
              <a:rPr lang="en-US" sz="1400" dirty="0">
                <a:solidFill>
                  <a:srgbClr val="2E9BE3"/>
                </a:solidFill>
              </a:rPr>
              <a:t>D</a:t>
            </a:r>
            <a:r>
              <a:rPr lang="en-US" sz="1400" dirty="0" smtClean="0">
                <a:solidFill>
                  <a:srgbClr val="2E9BE3"/>
                </a:solidFill>
              </a:rPr>
              <a:t>rive system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2E9BE3"/>
                </a:solidFill>
              </a:rPr>
              <a:t>Sync. With proton beam is lost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2E9BE3"/>
                </a:solidFill>
              </a:rPr>
              <a:t>Target wheel rotation stop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2E9BE3"/>
                </a:solidFill>
              </a:rPr>
              <a:t>Thermal stress and temperature increase in spallation material, cassettes and shroud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2E9BE3"/>
                </a:solidFill>
              </a:rPr>
              <a:t>Shroud breaks and release He coolant into Monolith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2E9BE3"/>
                </a:solidFill>
              </a:rPr>
              <a:t>Break NBW and/or PBW</a:t>
            </a:r>
          </a:p>
          <a:p>
            <a:pPr>
              <a:buFontTx/>
              <a:buChar char="-"/>
            </a:pPr>
            <a:endParaRPr lang="en-US" sz="1400" dirty="0">
              <a:solidFill>
                <a:srgbClr val="2E9BE3"/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rgbClr val="2E9BE3"/>
                </a:solidFill>
              </a:rPr>
              <a:t>ANALYSIS TO BE COMPLETED – No Final Dose Calc.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44008" y="1556792"/>
            <a:ext cx="4104456" cy="2232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dirty="0" smtClean="0">
              <a:solidFill>
                <a:srgbClr val="2E9BE3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2E9BE3"/>
                </a:solidFill>
              </a:rPr>
              <a:t>Criteria for safe shut down is 7 pulses </a:t>
            </a:r>
            <a:r>
              <a:rPr lang="en-US" sz="1400" dirty="0">
                <a:solidFill>
                  <a:srgbClr val="2E9BE3"/>
                </a:solidFill>
              </a:rPr>
              <a:t>( ~ </a:t>
            </a:r>
            <a:r>
              <a:rPr lang="en-US" sz="1400" dirty="0" smtClean="0">
                <a:solidFill>
                  <a:srgbClr val="2E9BE3"/>
                </a:solidFill>
              </a:rPr>
              <a:t>0.49 </a:t>
            </a:r>
            <a:r>
              <a:rPr lang="en-US" sz="1400" dirty="0">
                <a:solidFill>
                  <a:srgbClr val="2E9BE3"/>
                </a:solidFill>
              </a:rPr>
              <a:t>s)</a:t>
            </a:r>
            <a:endParaRPr lang="en-US" sz="1400" dirty="0" smtClean="0">
              <a:solidFill>
                <a:srgbClr val="2E9BE3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2E9BE3"/>
                </a:solidFill>
              </a:rPr>
              <a:t>before exceeding level D criteria on shroud.</a:t>
            </a:r>
          </a:p>
          <a:p>
            <a:pPr>
              <a:buFontTx/>
              <a:buChar char="-"/>
            </a:pPr>
            <a:endParaRPr lang="en-US" sz="1400" dirty="0">
              <a:solidFill>
                <a:srgbClr val="2E9BE3"/>
              </a:solidFill>
            </a:endParaRPr>
          </a:p>
          <a:p>
            <a:pPr>
              <a:buFontTx/>
              <a:buChar char="-"/>
            </a:pPr>
            <a:endParaRPr lang="en-US" sz="1400" dirty="0" smtClean="0">
              <a:solidFill>
                <a:srgbClr val="2E9BE3"/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rgbClr val="2E9BE3"/>
                </a:solidFill>
              </a:rPr>
              <a:t>         (</a:t>
            </a:r>
            <a:r>
              <a:rPr lang="en-US" sz="1400" dirty="0">
                <a:solidFill>
                  <a:srgbClr val="2E9BE3"/>
                </a:solidFill>
              </a:rPr>
              <a:t>after 4 pulses W temperature exceeds 700C)</a:t>
            </a:r>
          </a:p>
          <a:p>
            <a:pPr>
              <a:buFontTx/>
              <a:buChar char="-"/>
            </a:pPr>
            <a:endParaRPr lang="en-US" sz="1400" dirty="0" smtClean="0">
              <a:solidFill>
                <a:srgbClr val="2E9B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076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AA3. </a:t>
            </a:r>
            <a:r>
              <a:rPr lang="en-US" dirty="0"/>
              <a:t>Loss of target wheel cooling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3924753"/>
            <a:ext cx="9108504" cy="29332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6093296"/>
            <a:ext cx="1926209" cy="40551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44008" y="1556792"/>
            <a:ext cx="4104456" cy="2232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400" dirty="0" smtClean="0">
              <a:solidFill>
                <a:srgbClr val="2E9BE3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2E9BE3"/>
                </a:solidFill>
              </a:rPr>
              <a:t>Target wheel is rotating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2E9BE3"/>
                </a:solidFill>
              </a:rPr>
              <a:t>Criteria for safe shut down is 7 pulses on same sector ( </a:t>
            </a:r>
            <a:r>
              <a:rPr lang="en-US" sz="1400" dirty="0">
                <a:solidFill>
                  <a:srgbClr val="2E9BE3"/>
                </a:solidFill>
              </a:rPr>
              <a:t>~ </a:t>
            </a:r>
            <a:r>
              <a:rPr lang="en-US" sz="1400" dirty="0" smtClean="0">
                <a:solidFill>
                  <a:srgbClr val="2E9BE3"/>
                </a:solidFill>
              </a:rPr>
              <a:t>18 </a:t>
            </a:r>
            <a:r>
              <a:rPr lang="en-US" sz="1400" dirty="0">
                <a:solidFill>
                  <a:srgbClr val="2E9BE3"/>
                </a:solidFill>
              </a:rPr>
              <a:t>s)</a:t>
            </a:r>
            <a:endParaRPr lang="en-US" sz="1400" dirty="0" smtClean="0">
              <a:solidFill>
                <a:srgbClr val="2E9BE3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2E9BE3"/>
                </a:solidFill>
              </a:rPr>
              <a:t>before exceeding level D criteria on shroud</a:t>
            </a:r>
          </a:p>
          <a:p>
            <a:pPr>
              <a:buFontTx/>
              <a:buChar char="-"/>
            </a:pPr>
            <a:endParaRPr lang="en-US" sz="1400" dirty="0">
              <a:solidFill>
                <a:srgbClr val="2E9BE3"/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rgbClr val="2E9BE3"/>
                </a:solidFill>
              </a:rPr>
              <a:t>       (after 4 </a:t>
            </a:r>
            <a:r>
              <a:rPr lang="en-US" sz="1400" dirty="0" smtClean="0">
                <a:solidFill>
                  <a:srgbClr val="2E9BE3"/>
                </a:solidFill>
              </a:rPr>
              <a:t>pulses/sector </a:t>
            </a:r>
            <a:r>
              <a:rPr lang="en-US" sz="1400" dirty="0" smtClean="0">
                <a:solidFill>
                  <a:srgbClr val="2E9BE3"/>
                </a:solidFill>
              </a:rPr>
              <a:t>W temperature exceeds 700C)</a:t>
            </a:r>
          </a:p>
          <a:p>
            <a:pPr>
              <a:buFontTx/>
              <a:buChar char="-"/>
            </a:pPr>
            <a:endParaRPr lang="en-US" sz="1400" dirty="0" smtClean="0">
              <a:solidFill>
                <a:srgbClr val="2E9BE3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51520" y="1556792"/>
            <a:ext cx="4104456" cy="2232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sz="1400" dirty="0" smtClean="0">
              <a:solidFill>
                <a:srgbClr val="2E9BE3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2E9BE3"/>
                </a:solidFill>
              </a:rPr>
              <a:t>Thermal stress and temperature increase in spallation material, cassettes and shroud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2E9BE3"/>
                </a:solidFill>
              </a:rPr>
              <a:t>Shroud breaks and release He coolant into Monolith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2E9BE3"/>
                </a:solidFill>
              </a:rPr>
              <a:t>Break NBW and/or PBW</a:t>
            </a:r>
          </a:p>
          <a:p>
            <a:pPr>
              <a:buFontTx/>
              <a:buChar char="-"/>
            </a:pPr>
            <a:endParaRPr lang="en-US" sz="1400" dirty="0" smtClean="0">
              <a:solidFill>
                <a:srgbClr val="2E9BE3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>
                <a:solidFill>
                  <a:srgbClr val="2E9BE3"/>
                </a:solidFill>
              </a:rPr>
              <a:t>ANALYSIS TO BE COMPLETED – No Final Dose Calc.</a:t>
            </a:r>
          </a:p>
        </p:txBody>
      </p:sp>
    </p:spTree>
    <p:extLst>
      <p:ext uri="{BB962C8B-B14F-4D97-AF65-F5344CB8AC3E}">
        <p14:creationId xmlns:p14="http://schemas.microsoft.com/office/powerpoint/2010/main" val="2119027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AA4. </a:t>
            </a:r>
            <a:r>
              <a:rPr lang="en-US" dirty="0"/>
              <a:t>Leakage from Target Cooling circuit into </a:t>
            </a:r>
            <a:r>
              <a:rPr lang="en-US" dirty="0" smtClean="0"/>
              <a:t>monolith (ESS-0044348)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074675"/>
            <a:ext cx="3603104" cy="322653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16016" y="2060848"/>
            <a:ext cx="4104456" cy="22322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Tx/>
              <a:buChar char="-"/>
            </a:pPr>
            <a:endParaRPr lang="en-US" sz="1400" dirty="0" smtClean="0">
              <a:solidFill>
                <a:srgbClr val="2E9BE3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2E9BE3"/>
                </a:solidFill>
              </a:rPr>
              <a:t>Target vessel rupture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2E9BE3"/>
                </a:solidFill>
              </a:rPr>
              <a:t>He leakage from target vessel, gradual increase of pressure in monolith vessel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srgbClr val="2E9BE3"/>
                </a:solidFill>
              </a:rPr>
              <a:t>Burst of </a:t>
            </a:r>
            <a:r>
              <a:rPr lang="en-US" sz="1400" dirty="0" smtClean="0">
                <a:solidFill>
                  <a:srgbClr val="2E9BE3"/>
                </a:solidFill>
              </a:rPr>
              <a:t>PBW </a:t>
            </a:r>
            <a:r>
              <a:rPr lang="en-US" sz="1400" dirty="0" smtClean="0">
                <a:solidFill>
                  <a:srgbClr val="2E9BE3"/>
                </a:solidFill>
              </a:rPr>
              <a:t>and/or NBW</a:t>
            </a:r>
          </a:p>
          <a:p>
            <a:pPr>
              <a:buFontTx/>
              <a:buChar char="-"/>
            </a:pPr>
            <a:endParaRPr lang="en-US" sz="1400" dirty="0">
              <a:solidFill>
                <a:srgbClr val="2E9BE3"/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rgbClr val="2E9BE3"/>
                </a:solidFill>
              </a:rPr>
              <a:t>   ANALYSIS </a:t>
            </a:r>
            <a:r>
              <a:rPr lang="en-US" sz="1400" dirty="0">
                <a:solidFill>
                  <a:srgbClr val="2E9BE3"/>
                </a:solidFill>
              </a:rPr>
              <a:t>TO BE COMPLETED – No Final Dose Calc.</a:t>
            </a:r>
          </a:p>
          <a:p>
            <a:pPr>
              <a:buFontTx/>
              <a:buChar char="-"/>
            </a:pPr>
            <a:endParaRPr lang="en-US" sz="1400" dirty="0" smtClean="0">
              <a:solidFill>
                <a:srgbClr val="2E9BE3"/>
              </a:solidFill>
            </a:endParaRPr>
          </a:p>
          <a:p>
            <a:pPr>
              <a:buFontTx/>
              <a:buChar char="-"/>
            </a:pPr>
            <a:endParaRPr lang="en-US" sz="1400" dirty="0">
              <a:solidFill>
                <a:srgbClr val="2E9BE3"/>
              </a:solidFill>
            </a:endParaRPr>
          </a:p>
          <a:p>
            <a:pPr marL="0" indent="0">
              <a:buNone/>
            </a:pPr>
            <a:endParaRPr lang="en-US" sz="1400" dirty="0" smtClean="0">
              <a:solidFill>
                <a:srgbClr val="2E9B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8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lowchart: Document 12"/>
          <p:cNvSpPr/>
          <p:nvPr/>
        </p:nvSpPr>
        <p:spPr>
          <a:xfrm>
            <a:off x="4247964" y="4797152"/>
            <a:ext cx="972108" cy="1512168"/>
          </a:xfrm>
          <a:prstGeom prst="flowChartDocumen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6" name="Flowchart: Document 11"/>
          <p:cNvSpPr/>
          <p:nvPr/>
        </p:nvSpPr>
        <p:spPr>
          <a:xfrm>
            <a:off x="4175956" y="4653136"/>
            <a:ext cx="972108" cy="1512168"/>
          </a:xfrm>
          <a:prstGeom prst="flowChartDocumen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7" name="Flowchart: Document 9"/>
          <p:cNvSpPr/>
          <p:nvPr/>
        </p:nvSpPr>
        <p:spPr>
          <a:xfrm>
            <a:off x="4067944" y="4581128"/>
            <a:ext cx="972108" cy="1476164"/>
          </a:xfrm>
          <a:prstGeom prst="flowChartDocumen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3" name="Flowchart: Document 12"/>
          <p:cNvSpPr/>
          <p:nvPr/>
        </p:nvSpPr>
        <p:spPr>
          <a:xfrm>
            <a:off x="3779912" y="4221088"/>
            <a:ext cx="972108" cy="1512168"/>
          </a:xfrm>
          <a:prstGeom prst="flowChartDocumen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" name="Flowchart: Document 11"/>
          <p:cNvSpPr/>
          <p:nvPr/>
        </p:nvSpPr>
        <p:spPr>
          <a:xfrm>
            <a:off x="3707904" y="4077072"/>
            <a:ext cx="972108" cy="1512168"/>
          </a:xfrm>
          <a:prstGeom prst="flowChartDocumen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 dirty="0"/>
          </a:p>
        </p:txBody>
      </p:sp>
      <p:sp>
        <p:nvSpPr>
          <p:cNvPr id="6" name="Flowchart: Document 5"/>
          <p:cNvSpPr/>
          <p:nvPr/>
        </p:nvSpPr>
        <p:spPr>
          <a:xfrm>
            <a:off x="3491880" y="2305763"/>
            <a:ext cx="1080120" cy="1008112"/>
          </a:xfrm>
          <a:prstGeom prst="flowChartDocumen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Hazard analysis documentation  overview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(ESS-0050077)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3563888" y="4005064"/>
            <a:ext cx="972108" cy="1476164"/>
          </a:xfrm>
          <a:prstGeom prst="flowChartDocumen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Hazard Analysis spread sheets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2" name="Flowchart: Document 31"/>
          <p:cNvSpPr/>
          <p:nvPr/>
        </p:nvSpPr>
        <p:spPr>
          <a:xfrm>
            <a:off x="1187624" y="1988840"/>
            <a:ext cx="1080120" cy="1692188"/>
          </a:xfrm>
          <a:prstGeom prst="flowChartDocumen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Radiological Hazard Analysis Process for the ESS Target </a:t>
            </a:r>
            <a:r>
              <a:rPr lang="en-US" sz="1100" dirty="0" smtClean="0">
                <a:solidFill>
                  <a:schemeClr val="tx1"/>
                </a:solidFill>
              </a:rPr>
              <a:t>Station (ESS-0049507)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>
            <a:stCxn id="6" idx="1"/>
            <a:endCxn id="32" idx="3"/>
          </p:cNvCxnSpPr>
          <p:nvPr/>
        </p:nvCxnSpPr>
        <p:spPr>
          <a:xfrm flipH="1">
            <a:off x="2267744" y="2809819"/>
            <a:ext cx="1224136" cy="2511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221573" y="29876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3" name="Flowchart: Document 12"/>
          <p:cNvSpPr/>
          <p:nvPr/>
        </p:nvSpPr>
        <p:spPr>
          <a:xfrm>
            <a:off x="6048164" y="2276872"/>
            <a:ext cx="972108" cy="1512168"/>
          </a:xfrm>
          <a:prstGeom prst="flowChartDocumen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4" name="Flowchart: Document 11"/>
          <p:cNvSpPr/>
          <p:nvPr/>
        </p:nvSpPr>
        <p:spPr>
          <a:xfrm>
            <a:off x="5976156" y="2132856"/>
            <a:ext cx="972108" cy="1512168"/>
          </a:xfrm>
          <a:prstGeom prst="flowChartDocumen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5" name="Flowchart: Document 9"/>
          <p:cNvSpPr/>
          <p:nvPr/>
        </p:nvSpPr>
        <p:spPr>
          <a:xfrm>
            <a:off x="5832140" y="2060848"/>
            <a:ext cx="972108" cy="1476164"/>
          </a:xfrm>
          <a:prstGeom prst="flowChartDocumen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Accident Analysis reports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51" name="Straight Arrow Connector 50"/>
          <p:cNvCxnSpPr>
            <a:stCxn id="6" idx="3"/>
            <a:endCxn id="45" idx="1"/>
          </p:cNvCxnSpPr>
          <p:nvPr/>
        </p:nvCxnSpPr>
        <p:spPr>
          <a:xfrm flipV="1">
            <a:off x="4572000" y="2798930"/>
            <a:ext cx="1260140" cy="10889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" idx="2"/>
            <a:endCxn id="10" idx="0"/>
          </p:cNvCxnSpPr>
          <p:nvPr/>
        </p:nvCxnSpPr>
        <p:spPr>
          <a:xfrm>
            <a:off x="4031940" y="3247228"/>
            <a:ext cx="18002" cy="757836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186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Active safety functions identified (ESS-0050185)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558ED5"/>
                </a:solidFill>
              </a:rPr>
              <a:t>1. Stop </a:t>
            </a:r>
            <a:r>
              <a:rPr lang="en-US" dirty="0">
                <a:solidFill>
                  <a:srgbClr val="558ED5"/>
                </a:solidFill>
              </a:rPr>
              <a:t>proton beam (TW)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558ED5"/>
                </a:solidFill>
              </a:rPr>
              <a:t>2 . Stop </a:t>
            </a:r>
            <a:r>
              <a:rPr lang="en-US" dirty="0">
                <a:solidFill>
                  <a:srgbClr val="558ED5"/>
                </a:solidFill>
              </a:rPr>
              <a:t>proton beam (Loss of confinement MS)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558ED5"/>
                </a:solidFill>
              </a:rPr>
              <a:t>3 . Isolate </a:t>
            </a:r>
            <a:r>
              <a:rPr lang="en-US" dirty="0">
                <a:solidFill>
                  <a:srgbClr val="558ED5"/>
                </a:solidFill>
              </a:rPr>
              <a:t>injection circuit (TW)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558ED5"/>
                </a:solidFill>
              </a:rPr>
              <a:t>4. Restrict </a:t>
            </a:r>
            <a:r>
              <a:rPr lang="en-GB" dirty="0">
                <a:solidFill>
                  <a:srgbClr val="558ED5"/>
                </a:solidFill>
              </a:rPr>
              <a:t>access to </a:t>
            </a:r>
            <a:r>
              <a:rPr lang="en-GB" dirty="0" smtClean="0">
                <a:solidFill>
                  <a:srgbClr val="558ED5"/>
                </a:solidFill>
              </a:rPr>
              <a:t>surrounding </a:t>
            </a:r>
            <a:r>
              <a:rPr lang="en-GB" dirty="0">
                <a:solidFill>
                  <a:srgbClr val="558ED5"/>
                </a:solidFill>
              </a:rPr>
              <a:t>rooms (utility rooms</a:t>
            </a:r>
            <a:r>
              <a:rPr lang="en-GB" dirty="0" smtClean="0">
                <a:solidFill>
                  <a:srgbClr val="558ED5"/>
                </a:solidFill>
              </a:rPr>
              <a:t>) (TW/HP)</a:t>
            </a:r>
            <a:endParaRPr lang="en-US" dirty="0">
              <a:solidFill>
                <a:srgbClr val="558ED5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558ED5"/>
                </a:solidFill>
              </a:rPr>
              <a:t>6. Mode </a:t>
            </a:r>
            <a:r>
              <a:rPr lang="en-GB" dirty="0">
                <a:solidFill>
                  <a:srgbClr val="558ED5"/>
                </a:solidFill>
              </a:rPr>
              <a:t>of operation interlock</a:t>
            </a:r>
            <a:r>
              <a:rPr lang="en-US" dirty="0">
                <a:solidFill>
                  <a:srgbClr val="558ED5"/>
                </a:solidFill>
              </a:rPr>
              <a:t> </a:t>
            </a:r>
            <a:r>
              <a:rPr lang="en-US" dirty="0" smtClean="0">
                <a:solidFill>
                  <a:srgbClr val="558ED5"/>
                </a:solidFill>
              </a:rPr>
              <a:t>(TW/PD)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558ED5"/>
                </a:solidFill>
              </a:rPr>
              <a:t>7. </a:t>
            </a:r>
            <a:r>
              <a:rPr lang="en-GB" dirty="0">
                <a:solidFill>
                  <a:srgbClr val="558ED5"/>
                </a:solidFill>
              </a:rPr>
              <a:t>Interlock: Not possible to enter maintenance mode before drain and fill </a:t>
            </a:r>
            <a:r>
              <a:rPr lang="en-GB" dirty="0" smtClean="0">
                <a:solidFill>
                  <a:srgbClr val="558ED5"/>
                </a:solidFill>
              </a:rPr>
              <a:t>mode (TW)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558ED5"/>
                </a:solidFill>
              </a:rPr>
              <a:t>8. </a:t>
            </a:r>
            <a:r>
              <a:rPr lang="en-GB" dirty="0">
                <a:solidFill>
                  <a:srgbClr val="558ED5"/>
                </a:solidFill>
              </a:rPr>
              <a:t>HE loop pressurized ´light´-signal in connection </a:t>
            </a:r>
            <a:r>
              <a:rPr lang="en-GB" dirty="0" smtClean="0">
                <a:solidFill>
                  <a:srgbClr val="558ED5"/>
                </a:solidFill>
              </a:rPr>
              <a:t>cell</a:t>
            </a:r>
            <a:r>
              <a:rPr lang="en-GB" dirty="0">
                <a:solidFill>
                  <a:srgbClr val="558ED5"/>
                </a:solidFill>
              </a:rPr>
              <a:t> </a:t>
            </a:r>
            <a:r>
              <a:rPr lang="en-GB" dirty="0" smtClean="0">
                <a:solidFill>
                  <a:srgbClr val="558ED5"/>
                </a:solidFill>
              </a:rPr>
              <a:t>(TW)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558ED5"/>
                </a:solidFill>
              </a:rPr>
              <a:t>9. </a:t>
            </a:r>
            <a:r>
              <a:rPr lang="en-GB" dirty="0">
                <a:solidFill>
                  <a:srgbClr val="558ED5"/>
                </a:solidFill>
              </a:rPr>
              <a:t>Control of operational mode in relation with </a:t>
            </a:r>
            <a:r>
              <a:rPr lang="en-GB" dirty="0" smtClean="0">
                <a:solidFill>
                  <a:srgbClr val="558ED5"/>
                </a:solidFill>
              </a:rPr>
              <a:t>access control (TW)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558ED5"/>
                </a:solidFill>
              </a:rPr>
              <a:t>11. Circuit isolation (WM)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558ED5"/>
                </a:solidFill>
              </a:rPr>
              <a:t>12. Flush GLS tank (WM)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558ED5"/>
                </a:solidFill>
              </a:rPr>
              <a:t>13. Ventilate H2 – </a:t>
            </a:r>
            <a:r>
              <a:rPr lang="en-GB" dirty="0" err="1" smtClean="0">
                <a:solidFill>
                  <a:srgbClr val="558ED5"/>
                </a:solidFill>
              </a:rPr>
              <a:t>degr</a:t>
            </a:r>
            <a:r>
              <a:rPr lang="en-GB" dirty="0" smtClean="0">
                <a:solidFill>
                  <a:srgbClr val="558ED5"/>
                </a:solidFill>
              </a:rPr>
              <a:t>. vacuum/pressure (CM)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558ED5"/>
                </a:solidFill>
              </a:rPr>
              <a:t>21. Restrict access to triangular utility rooms during operation (AP/PD/CT)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558ED5"/>
                </a:solidFill>
              </a:rPr>
              <a:t>23. Tritium sensor in triangular rooms </a:t>
            </a:r>
            <a:r>
              <a:rPr lang="en-GB" dirty="0">
                <a:solidFill>
                  <a:srgbClr val="558ED5"/>
                </a:solidFill>
              </a:rPr>
              <a:t>(AP/PD/CT)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558ED5"/>
                </a:solidFill>
              </a:rPr>
              <a:t>35. </a:t>
            </a:r>
            <a:r>
              <a:rPr lang="en-GB" dirty="0">
                <a:solidFill>
                  <a:srgbClr val="558ED5"/>
                </a:solidFill>
              </a:rPr>
              <a:t>Monitoring and alarm system for loss of dynamic confinement</a:t>
            </a:r>
            <a:r>
              <a:rPr lang="en-US" dirty="0">
                <a:solidFill>
                  <a:srgbClr val="558ED5"/>
                </a:solidFill>
              </a:rPr>
              <a:t> </a:t>
            </a:r>
            <a:endParaRPr lang="en-US" dirty="0" smtClean="0">
              <a:solidFill>
                <a:srgbClr val="558ED5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558ED5"/>
                </a:solidFill>
              </a:rPr>
              <a:t>37. Stop air supply – pressure / confinement (HV)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558ED5"/>
                </a:solidFill>
              </a:rPr>
              <a:t>39. Assure electric power supply (HV)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558ED5"/>
                </a:solidFill>
              </a:rPr>
              <a:t>42. </a:t>
            </a:r>
            <a:r>
              <a:rPr lang="en-GB" dirty="0">
                <a:solidFill>
                  <a:srgbClr val="558ED5"/>
                </a:solidFill>
              </a:rPr>
              <a:t>Interlock control of operator access in correct mode</a:t>
            </a:r>
            <a:r>
              <a:rPr lang="en-US" dirty="0">
                <a:solidFill>
                  <a:srgbClr val="558ED5"/>
                </a:solidFill>
              </a:rPr>
              <a:t> </a:t>
            </a:r>
            <a:r>
              <a:rPr lang="en-US" dirty="0" smtClean="0">
                <a:solidFill>
                  <a:srgbClr val="558ED5"/>
                </a:solidFill>
              </a:rPr>
              <a:t>(AC)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558ED5"/>
                </a:solidFill>
              </a:rPr>
              <a:t>43. </a:t>
            </a:r>
            <a:r>
              <a:rPr lang="en-GB" dirty="0">
                <a:solidFill>
                  <a:srgbClr val="558ED5"/>
                </a:solidFill>
              </a:rPr>
              <a:t>Building operating system designed to prevent crashes (crane</a:t>
            </a:r>
            <a:r>
              <a:rPr lang="en-GB" dirty="0" smtClean="0">
                <a:solidFill>
                  <a:srgbClr val="558ED5"/>
                </a:solidFill>
              </a:rPr>
              <a:t>) (AC)</a:t>
            </a:r>
            <a:endParaRPr lang="en-US" dirty="0">
              <a:solidFill>
                <a:srgbClr val="558ED5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558ED5"/>
                </a:solidFill>
              </a:rPr>
              <a:t>45. </a:t>
            </a:r>
            <a:r>
              <a:rPr lang="en-GB" dirty="0">
                <a:solidFill>
                  <a:srgbClr val="558ED5"/>
                </a:solidFill>
              </a:rPr>
              <a:t>Gamma monitoring and </a:t>
            </a:r>
            <a:r>
              <a:rPr lang="en-GB" dirty="0" smtClean="0">
                <a:solidFill>
                  <a:srgbClr val="558ED5"/>
                </a:solidFill>
              </a:rPr>
              <a:t>sensors (AC)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558ED5"/>
                </a:solidFill>
              </a:rPr>
              <a:t>48. Bypass ventilation (AC)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558ED5"/>
                </a:solidFill>
              </a:rPr>
              <a:t>49. Close confinement; </a:t>
            </a:r>
            <a:r>
              <a:rPr lang="en-GB" dirty="0">
                <a:solidFill>
                  <a:srgbClr val="558ED5"/>
                </a:solidFill>
              </a:rPr>
              <a:t>Adjustable dampers, shut off fans. </a:t>
            </a:r>
            <a:r>
              <a:rPr lang="en-GB" dirty="0" smtClean="0">
                <a:solidFill>
                  <a:srgbClr val="558ED5"/>
                </a:solidFill>
              </a:rPr>
              <a:t>(AC)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558ED5"/>
                </a:solidFill>
              </a:rPr>
              <a:t>50. Interlock system; shielding cover in place, open hatch (AC)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5446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Active </a:t>
            </a:r>
            <a:r>
              <a:rPr lang="en-US" dirty="0"/>
              <a:t>Safety function – TSS </a:t>
            </a:r>
            <a:r>
              <a:rPr lang="en-US" dirty="0" smtClean="0"/>
              <a:t>candidate?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1F497D"/>
                </a:solidFill>
              </a:rPr>
              <a:t>1. Stop </a:t>
            </a:r>
            <a:r>
              <a:rPr lang="en-US" b="1" dirty="0">
                <a:solidFill>
                  <a:srgbClr val="1F497D"/>
                </a:solidFill>
              </a:rPr>
              <a:t>proton beam (TW)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1F497D"/>
                </a:solidFill>
              </a:rPr>
              <a:t>2 . Stop </a:t>
            </a:r>
            <a:r>
              <a:rPr lang="en-US" b="1" dirty="0">
                <a:solidFill>
                  <a:srgbClr val="1F497D"/>
                </a:solidFill>
              </a:rPr>
              <a:t>proton beam (Loss of </a:t>
            </a:r>
            <a:r>
              <a:rPr lang="en-US" b="1" dirty="0" smtClean="0">
                <a:solidFill>
                  <a:srgbClr val="1F497D"/>
                </a:solidFill>
              </a:rPr>
              <a:t>confinement) (MS</a:t>
            </a:r>
            <a:r>
              <a:rPr lang="en-US" b="1" dirty="0">
                <a:solidFill>
                  <a:srgbClr val="1F497D"/>
                </a:solidFill>
              </a:rPr>
              <a:t>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1F497D"/>
                </a:solidFill>
              </a:rPr>
              <a:t>3 . Isolate </a:t>
            </a:r>
            <a:r>
              <a:rPr lang="en-US" b="1" dirty="0">
                <a:solidFill>
                  <a:srgbClr val="1F497D"/>
                </a:solidFill>
              </a:rPr>
              <a:t>injection circuit (TW)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558ED5"/>
                </a:solidFill>
              </a:rPr>
              <a:t>4. Restrict </a:t>
            </a:r>
            <a:r>
              <a:rPr lang="en-GB" dirty="0">
                <a:solidFill>
                  <a:srgbClr val="558ED5"/>
                </a:solidFill>
              </a:rPr>
              <a:t>access to </a:t>
            </a:r>
            <a:r>
              <a:rPr lang="en-GB" dirty="0" smtClean="0">
                <a:solidFill>
                  <a:srgbClr val="558ED5"/>
                </a:solidFill>
              </a:rPr>
              <a:t>surrounding </a:t>
            </a:r>
            <a:r>
              <a:rPr lang="en-GB" dirty="0">
                <a:solidFill>
                  <a:srgbClr val="558ED5"/>
                </a:solidFill>
              </a:rPr>
              <a:t>rooms (utility rooms</a:t>
            </a:r>
            <a:r>
              <a:rPr lang="en-GB" dirty="0" smtClean="0">
                <a:solidFill>
                  <a:srgbClr val="558ED5"/>
                </a:solidFill>
              </a:rPr>
              <a:t>) (TW/HP)</a:t>
            </a:r>
            <a:endParaRPr lang="en-US" dirty="0">
              <a:solidFill>
                <a:srgbClr val="558ED5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1F497D"/>
                </a:solidFill>
              </a:rPr>
              <a:t>6. </a:t>
            </a:r>
            <a:r>
              <a:rPr lang="en-GB" b="1" dirty="0" smtClean="0">
                <a:solidFill>
                  <a:srgbClr val="1F497D"/>
                </a:solidFill>
              </a:rPr>
              <a:t>Mode </a:t>
            </a:r>
            <a:r>
              <a:rPr lang="en-GB" b="1" dirty="0">
                <a:solidFill>
                  <a:srgbClr val="1F497D"/>
                </a:solidFill>
              </a:rPr>
              <a:t>of operation interlock</a:t>
            </a:r>
            <a:r>
              <a:rPr lang="en-US" b="1" dirty="0">
                <a:solidFill>
                  <a:srgbClr val="1F497D"/>
                </a:solidFill>
              </a:rPr>
              <a:t> </a:t>
            </a:r>
            <a:r>
              <a:rPr lang="en-US" b="1" dirty="0" smtClean="0">
                <a:solidFill>
                  <a:srgbClr val="1F497D"/>
                </a:solidFill>
              </a:rPr>
              <a:t>(TW/PD)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1F497D"/>
                </a:solidFill>
              </a:rPr>
              <a:t>7. </a:t>
            </a:r>
            <a:r>
              <a:rPr lang="en-GB" b="1" dirty="0">
                <a:solidFill>
                  <a:srgbClr val="1F497D"/>
                </a:solidFill>
              </a:rPr>
              <a:t>Interlock: Not possible to enter maintenance mode before drain and fill </a:t>
            </a:r>
            <a:r>
              <a:rPr lang="en-GB" b="1" dirty="0" smtClean="0">
                <a:solidFill>
                  <a:srgbClr val="1F497D"/>
                </a:solidFill>
              </a:rPr>
              <a:t>mode (TW)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558ED5"/>
                </a:solidFill>
              </a:rPr>
              <a:t>8. </a:t>
            </a:r>
            <a:r>
              <a:rPr lang="en-GB" dirty="0">
                <a:solidFill>
                  <a:srgbClr val="558ED5"/>
                </a:solidFill>
              </a:rPr>
              <a:t>HE loop pressurized ´light´-signal in connection </a:t>
            </a:r>
            <a:r>
              <a:rPr lang="en-GB" dirty="0" smtClean="0">
                <a:solidFill>
                  <a:srgbClr val="558ED5"/>
                </a:solidFill>
              </a:rPr>
              <a:t>cell</a:t>
            </a:r>
            <a:r>
              <a:rPr lang="en-GB" dirty="0">
                <a:solidFill>
                  <a:srgbClr val="558ED5"/>
                </a:solidFill>
              </a:rPr>
              <a:t> </a:t>
            </a:r>
            <a:r>
              <a:rPr lang="en-GB" dirty="0" smtClean="0">
                <a:solidFill>
                  <a:srgbClr val="558ED5"/>
                </a:solidFill>
              </a:rPr>
              <a:t>(TW)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558ED5"/>
                </a:solidFill>
              </a:rPr>
              <a:t>9. </a:t>
            </a:r>
            <a:r>
              <a:rPr lang="en-GB" dirty="0">
                <a:solidFill>
                  <a:srgbClr val="558ED5"/>
                </a:solidFill>
              </a:rPr>
              <a:t>Control of operational mode in relation with </a:t>
            </a:r>
            <a:r>
              <a:rPr lang="en-GB" dirty="0" smtClean="0">
                <a:solidFill>
                  <a:srgbClr val="558ED5"/>
                </a:solidFill>
              </a:rPr>
              <a:t>access control (TW)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558ED5"/>
                </a:solidFill>
              </a:rPr>
              <a:t>11. Circuit isolation (WM)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558ED5"/>
                </a:solidFill>
              </a:rPr>
              <a:t>12. Flush GLS tank (WM)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1F497D"/>
                </a:solidFill>
              </a:rPr>
              <a:t>13. Ventilate H2 – </a:t>
            </a:r>
            <a:r>
              <a:rPr lang="en-GB" b="1" dirty="0" err="1" smtClean="0">
                <a:solidFill>
                  <a:srgbClr val="1F497D"/>
                </a:solidFill>
              </a:rPr>
              <a:t>degr</a:t>
            </a:r>
            <a:r>
              <a:rPr lang="en-GB" b="1" dirty="0" smtClean="0">
                <a:solidFill>
                  <a:srgbClr val="1F497D"/>
                </a:solidFill>
              </a:rPr>
              <a:t>. vacuum/pressure (CM)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558ED5"/>
                </a:solidFill>
              </a:rPr>
              <a:t>21. Restrict access to triangular utility rooms during operation (AP/PD/CT)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558ED5"/>
                </a:solidFill>
              </a:rPr>
              <a:t>23. Tritium sensor in triangular rooms </a:t>
            </a:r>
            <a:r>
              <a:rPr lang="en-GB" dirty="0">
                <a:solidFill>
                  <a:srgbClr val="558ED5"/>
                </a:solidFill>
              </a:rPr>
              <a:t>(AP/PD/CT)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1F497D"/>
                </a:solidFill>
              </a:rPr>
              <a:t>35. </a:t>
            </a:r>
            <a:r>
              <a:rPr lang="en-GB" b="1" dirty="0">
                <a:solidFill>
                  <a:srgbClr val="1F497D"/>
                </a:solidFill>
              </a:rPr>
              <a:t>Monitoring and alarm system for loss of dynamic </a:t>
            </a:r>
            <a:r>
              <a:rPr lang="en-GB" b="1" dirty="0" smtClean="0">
                <a:solidFill>
                  <a:srgbClr val="1F497D"/>
                </a:solidFill>
              </a:rPr>
              <a:t>confinement (HV/AC)</a:t>
            </a:r>
            <a:r>
              <a:rPr lang="en-US" b="1" dirty="0" smtClean="0">
                <a:solidFill>
                  <a:srgbClr val="1F497D"/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1F497D"/>
                </a:solidFill>
              </a:rPr>
              <a:t>37. Stop air supply – pressure / confinement (HV)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1F497D"/>
                </a:solidFill>
              </a:rPr>
              <a:t>39. Assure electric power supply (HV)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558ED5"/>
                </a:solidFill>
              </a:rPr>
              <a:t>42. </a:t>
            </a:r>
            <a:r>
              <a:rPr lang="en-GB" dirty="0">
                <a:solidFill>
                  <a:srgbClr val="558ED5"/>
                </a:solidFill>
              </a:rPr>
              <a:t>Interlock control of operator access in correct mode</a:t>
            </a:r>
            <a:r>
              <a:rPr lang="en-US" dirty="0">
                <a:solidFill>
                  <a:srgbClr val="558ED5"/>
                </a:solidFill>
              </a:rPr>
              <a:t> </a:t>
            </a:r>
            <a:r>
              <a:rPr lang="en-US" dirty="0" smtClean="0">
                <a:solidFill>
                  <a:srgbClr val="558ED5"/>
                </a:solidFill>
              </a:rPr>
              <a:t>(AC)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558ED5"/>
                </a:solidFill>
              </a:rPr>
              <a:t>43. </a:t>
            </a:r>
            <a:r>
              <a:rPr lang="en-GB" dirty="0">
                <a:solidFill>
                  <a:srgbClr val="558ED5"/>
                </a:solidFill>
              </a:rPr>
              <a:t>Building operating system designed to prevent crashes (crane</a:t>
            </a:r>
            <a:r>
              <a:rPr lang="en-GB" dirty="0" smtClean="0">
                <a:solidFill>
                  <a:srgbClr val="558ED5"/>
                </a:solidFill>
              </a:rPr>
              <a:t>) (AC)</a:t>
            </a:r>
            <a:endParaRPr lang="en-US" dirty="0">
              <a:solidFill>
                <a:srgbClr val="558ED5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558ED5"/>
                </a:solidFill>
              </a:rPr>
              <a:t>45. </a:t>
            </a:r>
            <a:r>
              <a:rPr lang="en-GB" dirty="0">
                <a:solidFill>
                  <a:srgbClr val="558ED5"/>
                </a:solidFill>
              </a:rPr>
              <a:t>Gamma monitoring and </a:t>
            </a:r>
            <a:r>
              <a:rPr lang="en-GB" dirty="0" smtClean="0">
                <a:solidFill>
                  <a:srgbClr val="558ED5"/>
                </a:solidFill>
              </a:rPr>
              <a:t>sensors (AC)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1F497D"/>
                </a:solidFill>
              </a:rPr>
              <a:t>48. Bypass ventilation (AC)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1F497D"/>
                </a:solidFill>
              </a:rPr>
              <a:t>49. Close confinement; </a:t>
            </a:r>
            <a:r>
              <a:rPr lang="en-GB" b="1" dirty="0">
                <a:solidFill>
                  <a:srgbClr val="1F497D"/>
                </a:solidFill>
              </a:rPr>
              <a:t>Adjustable dampers, shut off fans. </a:t>
            </a:r>
            <a:r>
              <a:rPr lang="en-GB" b="1" dirty="0" smtClean="0">
                <a:solidFill>
                  <a:srgbClr val="1F497D"/>
                </a:solidFill>
              </a:rPr>
              <a:t>(AC)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1F497D"/>
                </a:solidFill>
              </a:rPr>
              <a:t>50. Interlock system; shielding cover in place, open hatch (AC)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5868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Qualitative analysis being finalized, complete analysis of maintenance aspect 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Enveloping Accident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Analyses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identified 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Progress on Pilot-TSS related Accident Analysis  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Potential TSS-requirements from other Accident Analysis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Speed up and complete Accident Analysis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quantitative assessment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define safety functions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Assign safety functions to appropriate “safety system”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623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558ED5"/>
                </a:solidFill>
              </a:rPr>
              <a:t>Background and overview</a:t>
            </a:r>
          </a:p>
          <a:p>
            <a:r>
              <a:rPr lang="en-US" dirty="0" smtClean="0">
                <a:solidFill>
                  <a:srgbClr val="558ED5"/>
                </a:solidFill>
              </a:rPr>
              <a:t>Hazard Analysis procedure</a:t>
            </a:r>
          </a:p>
          <a:p>
            <a:r>
              <a:rPr lang="en-US" dirty="0" smtClean="0">
                <a:solidFill>
                  <a:srgbClr val="558ED5"/>
                </a:solidFill>
              </a:rPr>
              <a:t>Hazard analysis</a:t>
            </a:r>
          </a:p>
          <a:p>
            <a:r>
              <a:rPr lang="en-US" dirty="0" smtClean="0">
                <a:solidFill>
                  <a:srgbClr val="558ED5"/>
                </a:solidFill>
              </a:rPr>
              <a:t>Accident Scenario Analysis</a:t>
            </a:r>
          </a:p>
          <a:p>
            <a:r>
              <a:rPr lang="en-US" dirty="0" smtClean="0">
                <a:solidFill>
                  <a:srgbClr val="558ED5"/>
                </a:solidFill>
              </a:rPr>
              <a:t>Identified Active controls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5" descr="Illustration of definitions and terms_without_textbox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66" b="-9966"/>
          <a:stretch/>
        </p:blipFill>
        <p:spPr>
          <a:xfrm>
            <a:off x="3843867" y="1340768"/>
            <a:ext cx="5076020" cy="2503099"/>
          </a:xfrm>
        </p:spPr>
      </p:pic>
      <p:pic>
        <p:nvPicPr>
          <p:cNvPr id="28" name="Picture 27" descr="Macintosh HD:Users:andreapolato:Desktop:Screen Shot 2015-09-23 at 12.28.1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" t="14328" r="3496" b="1099"/>
          <a:stretch/>
        </p:blipFill>
        <p:spPr bwMode="auto">
          <a:xfrm>
            <a:off x="179512" y="1412776"/>
            <a:ext cx="5703960" cy="28803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sp>
        <p:nvSpPr>
          <p:cNvPr id="10" name="Curved Up Arrow 9"/>
          <p:cNvSpPr/>
          <p:nvPr/>
        </p:nvSpPr>
        <p:spPr>
          <a:xfrm flipH="1" flipV="1">
            <a:off x="755576" y="1556792"/>
            <a:ext cx="7560840" cy="576064"/>
          </a:xfrm>
          <a:prstGeom prst="curvedUpArrow">
            <a:avLst>
              <a:gd name="adj1" fmla="val 42929"/>
              <a:gd name="adj2" fmla="val 98286"/>
              <a:gd name="adj3" fmla="val 286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92080" y="188640"/>
            <a:ext cx="1728192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SSM;</a:t>
            </a:r>
          </a:p>
          <a:p>
            <a:pPr algn="ctr"/>
            <a:r>
              <a:rPr lang="en-US" sz="1400" dirty="0" smtClean="0"/>
              <a:t>Nuclear</a:t>
            </a:r>
            <a:r>
              <a:rPr lang="en-US" sz="1400" dirty="0"/>
              <a:t> </a:t>
            </a:r>
            <a:r>
              <a:rPr lang="en-US" sz="1400" dirty="0" smtClean="0"/>
              <a:t>Authority</a:t>
            </a:r>
            <a:endParaRPr lang="en-US" sz="1400" dirty="0"/>
          </a:p>
        </p:txBody>
      </p:sp>
      <p:sp>
        <p:nvSpPr>
          <p:cNvPr id="6" name="Process 5"/>
          <p:cNvSpPr/>
          <p:nvPr/>
        </p:nvSpPr>
        <p:spPr>
          <a:xfrm>
            <a:off x="35496" y="2204864"/>
            <a:ext cx="1368152" cy="72008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Design Facility</a:t>
            </a:r>
          </a:p>
        </p:txBody>
      </p:sp>
      <p:sp>
        <p:nvSpPr>
          <p:cNvPr id="11" name="Process 10"/>
          <p:cNvSpPr/>
          <p:nvPr/>
        </p:nvSpPr>
        <p:spPr>
          <a:xfrm>
            <a:off x="1763688" y="2204864"/>
            <a:ext cx="1728192" cy="72008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Hazard Analysis</a:t>
            </a:r>
          </a:p>
        </p:txBody>
      </p:sp>
      <p:sp>
        <p:nvSpPr>
          <p:cNvPr id="14" name="Process 13"/>
          <p:cNvSpPr/>
          <p:nvPr/>
        </p:nvSpPr>
        <p:spPr>
          <a:xfrm>
            <a:off x="31161" y="2996952"/>
            <a:ext cx="1368152" cy="72008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/>
              <a:buChar char="•"/>
            </a:pPr>
            <a:r>
              <a:rPr lang="en-US" sz="1400" dirty="0"/>
              <a:t>Systems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Buildings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Operation</a:t>
            </a:r>
            <a:endParaRPr lang="en-US" sz="1400" dirty="0"/>
          </a:p>
        </p:txBody>
      </p:sp>
      <p:sp>
        <p:nvSpPr>
          <p:cNvPr id="15" name="Process 14"/>
          <p:cNvSpPr/>
          <p:nvPr/>
        </p:nvSpPr>
        <p:spPr>
          <a:xfrm>
            <a:off x="1763688" y="2996952"/>
            <a:ext cx="1728192" cy="1224136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Events</a:t>
            </a:r>
            <a:br>
              <a:rPr lang="en-US" sz="1400" dirty="0" smtClean="0"/>
            </a:br>
            <a:r>
              <a:rPr lang="en-US" sz="1400" dirty="0" smtClean="0"/>
              <a:t>(Severity</a:t>
            </a:r>
            <a:br>
              <a:rPr lang="en-US" sz="1400" dirty="0" smtClean="0"/>
            </a:br>
            <a:r>
              <a:rPr lang="en-US" sz="1400" dirty="0" smtClean="0"/>
              <a:t>&amp; Probability)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PIEs and Top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Enveloping</a:t>
            </a:r>
            <a:endParaRPr lang="en-US" sz="1400" dirty="0"/>
          </a:p>
        </p:txBody>
      </p:sp>
      <p:sp>
        <p:nvSpPr>
          <p:cNvPr id="16" name="Process 15"/>
          <p:cNvSpPr/>
          <p:nvPr/>
        </p:nvSpPr>
        <p:spPr>
          <a:xfrm>
            <a:off x="3851920" y="2204864"/>
            <a:ext cx="1656184" cy="72008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Scenario Analyses</a:t>
            </a:r>
          </a:p>
        </p:txBody>
      </p:sp>
      <p:sp>
        <p:nvSpPr>
          <p:cNvPr id="17" name="Process 16"/>
          <p:cNvSpPr/>
          <p:nvPr/>
        </p:nvSpPr>
        <p:spPr>
          <a:xfrm>
            <a:off x="3851920" y="5013176"/>
            <a:ext cx="1656184" cy="792088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400" dirty="0" smtClean="0"/>
              <a:t>Radiological</a:t>
            </a:r>
            <a:r>
              <a:rPr lang="en-US" sz="1400" dirty="0"/>
              <a:t> </a:t>
            </a:r>
            <a:r>
              <a:rPr lang="en-US" sz="1400" dirty="0" smtClean="0"/>
              <a:t>impact</a:t>
            </a:r>
          </a:p>
          <a:p>
            <a:pPr marL="285750" lvl="0" indent="-285750">
              <a:buFont typeface="Arial"/>
              <a:buChar char="•"/>
            </a:pPr>
            <a:r>
              <a:rPr lang="en-US" sz="1400" dirty="0" smtClean="0"/>
              <a:t>Inventory</a:t>
            </a:r>
          </a:p>
          <a:p>
            <a:pPr marL="285750" lvl="0" indent="-285750">
              <a:buFont typeface="Arial"/>
              <a:buChar char="•"/>
            </a:pPr>
            <a:r>
              <a:rPr lang="en-US" sz="1400" dirty="0" smtClean="0"/>
              <a:t>Dose </a:t>
            </a:r>
            <a:r>
              <a:rPr lang="en-US" sz="1400" dirty="0"/>
              <a:t>Factors</a:t>
            </a:r>
          </a:p>
        </p:txBody>
      </p:sp>
      <p:sp>
        <p:nvSpPr>
          <p:cNvPr id="18" name="Process 17"/>
          <p:cNvSpPr/>
          <p:nvPr/>
        </p:nvSpPr>
        <p:spPr>
          <a:xfrm>
            <a:off x="5940152" y="2204864"/>
            <a:ext cx="1584176" cy="72008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Safety Functions</a:t>
            </a:r>
          </a:p>
        </p:txBody>
      </p:sp>
      <p:sp>
        <p:nvSpPr>
          <p:cNvPr id="21" name="Process 20"/>
          <p:cNvSpPr/>
          <p:nvPr/>
        </p:nvSpPr>
        <p:spPr>
          <a:xfrm>
            <a:off x="7884368" y="2204864"/>
            <a:ext cx="1152128" cy="72008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Classification</a:t>
            </a:r>
          </a:p>
        </p:txBody>
      </p:sp>
      <p:sp>
        <p:nvSpPr>
          <p:cNvPr id="22" name="Process 21"/>
          <p:cNvSpPr/>
          <p:nvPr/>
        </p:nvSpPr>
        <p:spPr>
          <a:xfrm>
            <a:off x="7884368" y="2996952"/>
            <a:ext cx="1152128" cy="1224136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400" dirty="0"/>
              <a:t>Disciplines:</a:t>
            </a:r>
            <a:br>
              <a:rPr lang="en-US" sz="1400" dirty="0"/>
            </a:br>
            <a:r>
              <a:rPr lang="en-US" sz="1400" dirty="0"/>
              <a:t>- Mechanical</a:t>
            </a:r>
            <a:br>
              <a:rPr lang="en-US" sz="1400" dirty="0"/>
            </a:br>
            <a:r>
              <a:rPr lang="en-US" sz="1400" dirty="0"/>
              <a:t>- Ventilation</a:t>
            </a:r>
            <a:br>
              <a:rPr lang="en-US" sz="1400" dirty="0"/>
            </a:br>
            <a:r>
              <a:rPr lang="en-US" sz="1400" dirty="0"/>
              <a:t>- Electrical</a:t>
            </a:r>
            <a:br>
              <a:rPr lang="en-US" sz="1400" dirty="0"/>
            </a:br>
            <a:r>
              <a:rPr lang="en-US" sz="1400" dirty="0"/>
              <a:t>…</a:t>
            </a:r>
          </a:p>
        </p:txBody>
      </p:sp>
      <p:sp>
        <p:nvSpPr>
          <p:cNvPr id="19" name="Process 18"/>
          <p:cNvSpPr/>
          <p:nvPr/>
        </p:nvSpPr>
        <p:spPr>
          <a:xfrm>
            <a:off x="3851920" y="3717032"/>
            <a:ext cx="1656184" cy="1224136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/>
              <a:t>Physical evolution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Release Factors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Leaks, diffusion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Internal spread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External spread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 smtClean="0"/>
          </a:p>
        </p:txBody>
      </p:sp>
      <p:sp>
        <p:nvSpPr>
          <p:cNvPr id="5" name="Right Arrow 4"/>
          <p:cNvSpPr/>
          <p:nvPr/>
        </p:nvSpPr>
        <p:spPr>
          <a:xfrm>
            <a:off x="1475656" y="2348880"/>
            <a:ext cx="216024" cy="43204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563888" y="2348880"/>
            <a:ext cx="216024" cy="43204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5652120" y="2348880"/>
            <a:ext cx="216024" cy="43204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7596336" y="2348880"/>
            <a:ext cx="216024" cy="43204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rocess 25"/>
          <p:cNvSpPr/>
          <p:nvPr/>
        </p:nvSpPr>
        <p:spPr>
          <a:xfrm>
            <a:off x="3851920" y="2996952"/>
            <a:ext cx="1656184" cy="648072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Unmitigated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Mitigated</a:t>
            </a:r>
            <a:endParaRPr lang="en-US" sz="1400" dirty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28488"/>
              </p:ext>
            </p:extLst>
          </p:nvPr>
        </p:nvGraphicFramePr>
        <p:xfrm>
          <a:off x="5652122" y="4293097"/>
          <a:ext cx="3460604" cy="245137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32203"/>
                <a:gridCol w="493027"/>
                <a:gridCol w="422595"/>
                <a:gridCol w="422595"/>
                <a:gridCol w="493027"/>
                <a:gridCol w="497157"/>
              </a:tblGrid>
              <a:tr h="758899">
                <a:tc>
                  <a:txBody>
                    <a:bodyPr/>
                    <a:lstStyle/>
                    <a:p>
                      <a:pPr algn="r"/>
                      <a:r>
                        <a:rPr lang="sv-SE" sz="1100" dirty="0" err="1" smtClean="0"/>
                        <a:t>Severerity</a:t>
                      </a:r>
                      <a:endParaRPr lang="sv-SE" sz="1100" dirty="0" smtClean="0"/>
                    </a:p>
                    <a:p>
                      <a:pPr algn="r"/>
                      <a:endParaRPr lang="sv-SE" sz="1100" dirty="0" smtClean="0"/>
                    </a:p>
                    <a:p>
                      <a:endParaRPr lang="sv-SE" sz="1100" dirty="0" smtClean="0"/>
                    </a:p>
                    <a:p>
                      <a:r>
                        <a:rPr lang="sv-SE" sz="1100" dirty="0" err="1" smtClean="0"/>
                        <a:t>Probability</a:t>
                      </a:r>
                      <a:endParaRPr lang="en-US" sz="1100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 smtClean="0"/>
                        <a:t>0.01</a:t>
                      </a:r>
                      <a:br>
                        <a:rPr lang="sv-SE" sz="1100" dirty="0" smtClean="0"/>
                      </a:br>
                      <a:r>
                        <a:rPr lang="sv-SE" sz="1100" dirty="0" smtClean="0"/>
                        <a:t>-0.1</a:t>
                      </a:r>
                      <a:endParaRPr lang="en-US" sz="1100" dirty="0"/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 smtClean="0"/>
                        <a:t>0.1</a:t>
                      </a:r>
                      <a:br>
                        <a:rPr lang="sv-SE" sz="1100" dirty="0" smtClean="0"/>
                      </a:br>
                      <a:r>
                        <a:rPr lang="sv-SE" sz="1100" dirty="0" smtClean="0"/>
                        <a:t>-1</a:t>
                      </a:r>
                      <a:endParaRPr lang="en-US" sz="1100" dirty="0"/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 smtClean="0"/>
                        <a:t>1</a:t>
                      </a:r>
                      <a:br>
                        <a:rPr lang="sv-SE" sz="1100" dirty="0" smtClean="0"/>
                      </a:br>
                      <a:r>
                        <a:rPr lang="sv-SE" sz="1100" dirty="0" smtClean="0"/>
                        <a:t>-20</a:t>
                      </a:r>
                      <a:endParaRPr lang="en-US" sz="1100" dirty="0"/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 smtClean="0"/>
                        <a:t>20</a:t>
                      </a:r>
                      <a:br>
                        <a:rPr lang="sv-SE" sz="1100" dirty="0" smtClean="0"/>
                      </a:br>
                      <a:r>
                        <a:rPr lang="sv-SE" sz="1100" dirty="0" smtClean="0"/>
                        <a:t>-100</a:t>
                      </a:r>
                      <a:endParaRPr lang="en-US" sz="1100" dirty="0"/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00" dirty="0" smtClean="0"/>
                        <a:t>&gt;100</a:t>
                      </a:r>
                    </a:p>
                    <a:p>
                      <a:pPr algn="ctr"/>
                      <a:r>
                        <a:rPr lang="sv-SE" sz="1100" dirty="0" err="1" smtClean="0"/>
                        <a:t>mSv</a:t>
                      </a:r>
                      <a:endParaRPr lang="en-US" sz="1100" dirty="0"/>
                    </a:p>
                  </a:txBody>
                  <a:tcPr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98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i="0" dirty="0" smtClean="0"/>
                        <a:t>H1 Normal</a:t>
                      </a:r>
                      <a:endParaRPr lang="en-US" sz="1100" i="0" baseline="30000" dirty="0" smtClean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i="1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i="1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i="1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i="1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i="1" dirty="0"/>
                    </a:p>
                  </a:txBody>
                  <a:tcPr>
                    <a:solidFill>
                      <a:srgbClr val="D9D9D9"/>
                    </a:solidFill>
                  </a:tcPr>
                </a:tc>
              </a:tr>
              <a:tr h="279802"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H2 </a:t>
                      </a:r>
                      <a:r>
                        <a:rPr lang="sv-SE" sz="1100" dirty="0" err="1" smtClean="0"/>
                        <a:t>Expected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24984"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H3 </a:t>
                      </a:r>
                      <a:r>
                        <a:rPr lang="sv-SE" sz="1100" dirty="0" err="1" smtClean="0"/>
                        <a:t>Unexpected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279802"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H4 </a:t>
                      </a:r>
                      <a:r>
                        <a:rPr lang="sv-SE" sz="1100" dirty="0" err="1" smtClean="0"/>
                        <a:t>Unlikely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24984">
                <a:tc>
                  <a:txBody>
                    <a:bodyPr/>
                    <a:lstStyle/>
                    <a:p>
                      <a:r>
                        <a:rPr lang="sv-SE" sz="1100" dirty="0" smtClean="0"/>
                        <a:t>H5 </a:t>
                      </a:r>
                      <a:r>
                        <a:rPr lang="sv-SE" sz="1100" dirty="0" err="1" smtClean="0"/>
                        <a:t>Very</a:t>
                      </a:r>
                      <a:r>
                        <a:rPr lang="sv-SE" sz="1100" dirty="0" smtClean="0"/>
                        <a:t> </a:t>
                      </a:r>
                      <a:r>
                        <a:rPr lang="sv-SE" sz="1100" dirty="0" err="1" smtClean="0"/>
                        <a:t>unlikely</a:t>
                      </a:r>
                      <a:endParaRPr lang="en-US" sz="11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 descr="Monolith Vessel 2015-10-02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5" t="10681" r="32209" b="32643"/>
          <a:stretch/>
        </p:blipFill>
        <p:spPr>
          <a:xfrm>
            <a:off x="35609" y="4292384"/>
            <a:ext cx="3275856" cy="2537181"/>
          </a:xfrm>
          <a:prstGeom prst="rect">
            <a:avLst/>
          </a:prstGeom>
        </p:spPr>
      </p:pic>
      <p:sp>
        <p:nvSpPr>
          <p:cNvPr id="31" name="Curved Up Arrow 30"/>
          <p:cNvSpPr/>
          <p:nvPr/>
        </p:nvSpPr>
        <p:spPr>
          <a:xfrm rot="1260000" flipH="1">
            <a:off x="311203" y="4338860"/>
            <a:ext cx="3580572" cy="594835"/>
          </a:xfrm>
          <a:prstGeom prst="curvedUpArrow">
            <a:avLst>
              <a:gd name="adj1" fmla="val 42929"/>
              <a:gd name="adj2" fmla="val 98286"/>
              <a:gd name="adj3" fmla="val 286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64288" y="4293096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Dose to public (SSM)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91662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19" grpId="0" animBg="1"/>
      <p:bldP spid="5" grpId="0" animBg="1"/>
      <p:bldP spid="23" grpId="0" animBg="1"/>
      <p:bldP spid="24" grpId="0" animBg="1"/>
      <p:bldP spid="25" grpId="0" animBg="1"/>
      <p:bldP spid="26" grpId="0" animBg="1"/>
      <p:bldP spid="31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 Analysis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558ED5"/>
                </a:solidFill>
              </a:rPr>
              <a:t>Scope</a:t>
            </a:r>
          </a:p>
          <a:p>
            <a:pPr lvl="1"/>
            <a:r>
              <a:rPr lang="en-US" dirty="0" smtClean="0">
                <a:solidFill>
                  <a:srgbClr val="558ED5"/>
                </a:solidFill>
              </a:rPr>
              <a:t>Applies to any system / subsystem / equipment / areas at Target Station that could have an accident with potential radiological impact to workers or the public. </a:t>
            </a:r>
          </a:p>
          <a:p>
            <a:pPr lvl="1"/>
            <a:r>
              <a:rPr lang="en-GB" dirty="0">
                <a:solidFill>
                  <a:srgbClr val="558ED5"/>
                </a:solidFill>
              </a:rPr>
              <a:t>The hazard identification and analysis focuses on </a:t>
            </a:r>
            <a:r>
              <a:rPr lang="en-GB" b="1" dirty="0">
                <a:solidFill>
                  <a:srgbClr val="558ED5"/>
                </a:solidFill>
              </a:rPr>
              <a:t>evaluating potential radiological accidents. </a:t>
            </a:r>
            <a:endParaRPr lang="en-GB" b="1" dirty="0" smtClean="0">
              <a:solidFill>
                <a:srgbClr val="558ED5"/>
              </a:solidFill>
            </a:endParaRPr>
          </a:p>
          <a:p>
            <a:pPr lvl="1"/>
            <a:r>
              <a:rPr lang="en-GB" dirty="0">
                <a:solidFill>
                  <a:srgbClr val="558ED5"/>
                </a:solidFill>
              </a:rPr>
              <a:t>Hazard analysis is a systematic process to identify, evaluate, and control potential hazards and accidents related to the Target Station. </a:t>
            </a:r>
            <a:endParaRPr lang="en-US" dirty="0" smtClean="0">
              <a:solidFill>
                <a:srgbClr val="558ED5"/>
              </a:solidFill>
            </a:endParaRPr>
          </a:p>
          <a:p>
            <a:r>
              <a:rPr lang="en-US" dirty="0" smtClean="0">
                <a:solidFill>
                  <a:srgbClr val="558ED5"/>
                </a:solidFill>
              </a:rPr>
              <a:t>Purpose</a:t>
            </a:r>
          </a:p>
          <a:p>
            <a:pPr lvl="1"/>
            <a:r>
              <a:rPr lang="en-GB" dirty="0" smtClean="0">
                <a:solidFill>
                  <a:srgbClr val="558ED5"/>
                </a:solidFill>
              </a:rPr>
              <a:t>Identify hazardous events associated with the facility processes, associated operations, work activities, and natural phenomena.</a:t>
            </a:r>
          </a:p>
          <a:p>
            <a:pPr lvl="1"/>
            <a:r>
              <a:rPr lang="en-US" dirty="0">
                <a:solidFill>
                  <a:srgbClr val="558ED5"/>
                </a:solidFill>
              </a:rPr>
              <a:t>Understand potential hazardous scenarios</a:t>
            </a:r>
          </a:p>
          <a:p>
            <a:pPr lvl="1"/>
            <a:r>
              <a:rPr lang="en-US" dirty="0">
                <a:solidFill>
                  <a:srgbClr val="558ED5"/>
                </a:solidFill>
              </a:rPr>
              <a:t>Define necessary </a:t>
            </a:r>
            <a:r>
              <a:rPr lang="en-US" dirty="0" smtClean="0">
                <a:solidFill>
                  <a:srgbClr val="558ED5"/>
                </a:solidFill>
              </a:rPr>
              <a:t>mitigating measures </a:t>
            </a:r>
            <a:r>
              <a:rPr lang="en-US" dirty="0">
                <a:solidFill>
                  <a:srgbClr val="558ED5"/>
                </a:solidFill>
              </a:rPr>
              <a:t>– includes input to system design requirements and possible TSS actions</a:t>
            </a:r>
          </a:p>
          <a:p>
            <a:pPr lvl="1"/>
            <a:endParaRPr lang="en-GB" dirty="0" smtClean="0">
              <a:solidFill>
                <a:srgbClr val="558ED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4200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Hazard Analysis Procedure (qualitative)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558ED5"/>
                </a:solidFill>
              </a:rPr>
              <a:t>Hazard Analysis </a:t>
            </a:r>
            <a:r>
              <a:rPr lang="en-US" dirty="0" smtClean="0">
                <a:solidFill>
                  <a:srgbClr val="558ED5"/>
                </a:solidFill>
              </a:rPr>
              <a:t>procedure </a:t>
            </a:r>
            <a:endParaRPr lang="en-US" dirty="0">
              <a:solidFill>
                <a:srgbClr val="558ED5"/>
              </a:solidFill>
            </a:endParaRPr>
          </a:p>
          <a:p>
            <a:pPr lvl="1"/>
            <a:r>
              <a:rPr lang="en-US" dirty="0">
                <a:solidFill>
                  <a:srgbClr val="558ED5"/>
                </a:solidFill>
              </a:rPr>
              <a:t>Define the system under analysis – include drawings, schematics, etc.</a:t>
            </a:r>
          </a:p>
          <a:p>
            <a:pPr lvl="1"/>
            <a:r>
              <a:rPr lang="en-US" dirty="0">
                <a:solidFill>
                  <a:srgbClr val="558ED5"/>
                </a:solidFill>
              </a:rPr>
              <a:t>Identify hazards</a:t>
            </a:r>
          </a:p>
          <a:p>
            <a:pPr lvl="2"/>
            <a:r>
              <a:rPr lang="en-US" b="1" dirty="0">
                <a:solidFill>
                  <a:srgbClr val="558ED5"/>
                </a:solidFill>
              </a:rPr>
              <a:t> Radioactivity</a:t>
            </a:r>
            <a:r>
              <a:rPr lang="en-US" dirty="0">
                <a:solidFill>
                  <a:srgbClr val="558ED5"/>
                </a:solidFill>
              </a:rPr>
              <a:t>, stored energy, explosion, impact (load drop) </a:t>
            </a:r>
          </a:p>
          <a:p>
            <a:pPr lvl="1"/>
            <a:r>
              <a:rPr lang="en-US" dirty="0">
                <a:solidFill>
                  <a:srgbClr val="558ED5"/>
                </a:solidFill>
              </a:rPr>
              <a:t>Identify initiating events and top events – circumstances that would </a:t>
            </a:r>
            <a:r>
              <a:rPr lang="en-US" dirty="0" smtClean="0">
                <a:solidFill>
                  <a:srgbClr val="558ED5"/>
                </a:solidFill>
              </a:rPr>
              <a:t>evolve to an accident</a:t>
            </a:r>
            <a:endParaRPr lang="en-US" dirty="0">
              <a:solidFill>
                <a:srgbClr val="558ED5"/>
              </a:solidFill>
            </a:endParaRPr>
          </a:p>
          <a:p>
            <a:pPr lvl="1"/>
            <a:r>
              <a:rPr lang="en-US" dirty="0">
                <a:solidFill>
                  <a:srgbClr val="558ED5"/>
                </a:solidFill>
              </a:rPr>
              <a:t>Describe consequences without </a:t>
            </a:r>
            <a:r>
              <a:rPr lang="en-US" dirty="0" smtClean="0">
                <a:solidFill>
                  <a:srgbClr val="558ED5"/>
                </a:solidFill>
              </a:rPr>
              <a:t>risk reducing measures</a:t>
            </a:r>
            <a:endParaRPr lang="en-US" dirty="0">
              <a:solidFill>
                <a:srgbClr val="558ED5"/>
              </a:solidFill>
            </a:endParaRPr>
          </a:p>
          <a:p>
            <a:pPr lvl="1"/>
            <a:r>
              <a:rPr lang="en-US" dirty="0">
                <a:solidFill>
                  <a:srgbClr val="558ED5"/>
                </a:solidFill>
              </a:rPr>
              <a:t>Estimate probability and severity </a:t>
            </a:r>
            <a:r>
              <a:rPr lang="en-US" dirty="0">
                <a:solidFill>
                  <a:srgbClr val="558ED5"/>
                </a:solidFill>
                <a:latin typeface="Wingdings 3" charset="2"/>
                <a:cs typeface="Wingdings 3" charset="2"/>
              </a:rPr>
              <a:t>g</a:t>
            </a:r>
            <a:r>
              <a:rPr lang="en-US" dirty="0">
                <a:solidFill>
                  <a:srgbClr val="558ED5"/>
                </a:solidFill>
              </a:rPr>
              <a:t> unmitigated risk ranking</a:t>
            </a:r>
          </a:p>
          <a:p>
            <a:pPr lvl="1"/>
            <a:r>
              <a:rPr lang="en-US" dirty="0">
                <a:solidFill>
                  <a:srgbClr val="558ED5"/>
                </a:solidFill>
              </a:rPr>
              <a:t>Define </a:t>
            </a:r>
            <a:r>
              <a:rPr lang="en-US" dirty="0" smtClean="0">
                <a:solidFill>
                  <a:srgbClr val="558ED5"/>
                </a:solidFill>
              </a:rPr>
              <a:t>risk reducing measures</a:t>
            </a:r>
            <a:endParaRPr lang="en-US" dirty="0">
              <a:solidFill>
                <a:srgbClr val="558ED5"/>
              </a:solidFill>
            </a:endParaRPr>
          </a:p>
          <a:p>
            <a:pPr lvl="2"/>
            <a:r>
              <a:rPr lang="en-US" dirty="0">
                <a:solidFill>
                  <a:srgbClr val="558ED5"/>
                </a:solidFill>
              </a:rPr>
              <a:t>Includes </a:t>
            </a:r>
            <a:r>
              <a:rPr lang="en-US" dirty="0" smtClean="0">
                <a:solidFill>
                  <a:srgbClr val="558ED5"/>
                </a:solidFill>
              </a:rPr>
              <a:t>safety functions and </a:t>
            </a:r>
            <a:r>
              <a:rPr lang="en-US" dirty="0">
                <a:solidFill>
                  <a:srgbClr val="558ED5"/>
                </a:solidFill>
              </a:rPr>
              <a:t>associated triggers for active safety system</a:t>
            </a:r>
          </a:p>
          <a:p>
            <a:pPr lvl="1"/>
            <a:r>
              <a:rPr lang="en-US" dirty="0">
                <a:solidFill>
                  <a:srgbClr val="558ED5"/>
                </a:solidFill>
              </a:rPr>
              <a:t>Reassess severity </a:t>
            </a:r>
            <a:r>
              <a:rPr lang="en-US" dirty="0">
                <a:solidFill>
                  <a:srgbClr val="558ED5"/>
                </a:solidFill>
                <a:latin typeface="Wingdings 3" charset="2"/>
                <a:cs typeface="Wingdings 3" charset="2"/>
              </a:rPr>
              <a:t>g</a:t>
            </a:r>
            <a:r>
              <a:rPr lang="en-US" dirty="0">
                <a:solidFill>
                  <a:srgbClr val="558ED5"/>
                </a:solidFill>
              </a:rPr>
              <a:t> mitigated risk </a:t>
            </a:r>
            <a:r>
              <a:rPr lang="en-US" dirty="0" smtClean="0">
                <a:solidFill>
                  <a:srgbClr val="558ED5"/>
                </a:solidFill>
              </a:rPr>
              <a:t>ranking</a:t>
            </a:r>
          </a:p>
          <a:p>
            <a:pPr lvl="1"/>
            <a:r>
              <a:rPr lang="en-US" dirty="0" smtClean="0">
                <a:solidFill>
                  <a:srgbClr val="558ED5"/>
                </a:solidFill>
              </a:rPr>
              <a:t>Qualitative assessment based on expert engineering knowledge on similar systems</a:t>
            </a:r>
            <a:endParaRPr lang="en-US" dirty="0">
              <a:solidFill>
                <a:srgbClr val="558ED5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7565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cintosh HD:Users:andreapolato:Desktop:Screen Shot 2015-09-23 at 12.28.16.png"/>
          <p:cNvPicPr>
            <a:picLocks noChangeAspect="1"/>
          </p:cNvPicPr>
          <p:nvPr/>
        </p:nvPicPr>
        <p:blipFill rotWithShape="1">
          <a:blip r:embed="rId3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" t="14328" r="3496" b="1099"/>
          <a:stretch/>
        </p:blipFill>
        <p:spPr bwMode="auto">
          <a:xfrm>
            <a:off x="16437" y="1628800"/>
            <a:ext cx="9089423" cy="4589872"/>
          </a:xfrm>
          <a:prstGeom prst="rect">
            <a:avLst/>
          </a:prstGeom>
          <a:ln>
            <a:solidFill>
              <a:schemeClr val="bg1">
                <a:lumMod val="50000"/>
                <a:alpha val="16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Systems and Hazard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8224" y="630932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429632"/>
            <a:ext cx="1656184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latin typeface="Arial"/>
                <a:cs typeface="Arial"/>
              </a:rPr>
              <a:t>Moderator Systems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latin typeface="Arial"/>
                <a:cs typeface="Arial"/>
              </a:rPr>
              <a:t>Water Moderator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latin typeface="Arial"/>
                <a:cs typeface="Arial"/>
              </a:rPr>
              <a:t>Reflector System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latin typeface="Arial"/>
                <a:cs typeface="Arial"/>
              </a:rPr>
              <a:t>Cold Moderator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latin typeface="Arial"/>
                <a:cs typeface="Arial"/>
              </a:rPr>
              <a:t>Target Moderator </a:t>
            </a:r>
            <a:r>
              <a:rPr lang="en-US" sz="1200" dirty="0" err="1" smtClean="0">
                <a:latin typeface="Arial"/>
                <a:cs typeface="Arial"/>
              </a:rPr>
              <a:t>Cryoplant</a:t>
            </a:r>
            <a:r>
              <a:rPr lang="en-US" sz="1200" dirty="0" smtClean="0">
                <a:latin typeface="Arial"/>
                <a:cs typeface="Arial"/>
              </a:rPr>
              <a:t> System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1853568"/>
            <a:ext cx="1656184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latin typeface="Arial"/>
                <a:cs typeface="Arial"/>
              </a:rPr>
              <a:t>Target Systems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latin typeface="Arial"/>
                <a:cs typeface="Arial"/>
              </a:rPr>
              <a:t>Target Wheel and He Cooling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latin typeface="Arial"/>
                <a:cs typeface="Arial"/>
              </a:rPr>
              <a:t>He Purification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36096" y="4805896"/>
            <a:ext cx="165618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latin typeface="Arial"/>
                <a:cs typeface="Arial"/>
              </a:rPr>
              <a:t>Remote Handling Systems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16216" y="2429632"/>
            <a:ext cx="165618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latin typeface="Arial"/>
                <a:cs typeface="Arial"/>
              </a:rPr>
              <a:t>Target HVAC System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3768" y="4229832"/>
            <a:ext cx="1656184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latin typeface="Arial"/>
                <a:cs typeface="Arial"/>
              </a:rPr>
              <a:t>Monolith Systems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latin typeface="Arial"/>
                <a:cs typeface="Arial"/>
              </a:rPr>
              <a:t>Monolith vessel incl. covers and penetrations, NBW, PBW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latin typeface="Arial"/>
                <a:cs typeface="Arial"/>
              </a:rPr>
              <a:t>Shielding systems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latin typeface="Arial"/>
                <a:cs typeface="Arial"/>
              </a:rPr>
              <a:t>Tuning Beam Dump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92" y="1853568"/>
            <a:ext cx="1656184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latin typeface="Arial"/>
                <a:cs typeface="Arial"/>
              </a:rPr>
              <a:t>Fluid Systems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latin typeface="Arial"/>
                <a:cs typeface="Arial"/>
              </a:rPr>
              <a:t>Active Liquid Purification system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latin typeface="Arial"/>
                <a:cs typeface="Arial"/>
              </a:rPr>
              <a:t>Primary Water Cooling Systems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latin typeface="Arial"/>
                <a:cs typeface="Arial"/>
              </a:rPr>
              <a:t>Intermediate Water Cooling Systems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latin typeface="Arial"/>
                <a:cs typeface="Arial"/>
              </a:rPr>
              <a:t>Intermediate Water Cooling for Water Systems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latin typeface="Arial"/>
                <a:cs typeface="Arial"/>
              </a:rPr>
              <a:t>Contaminated Tanks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latin typeface="Arial"/>
                <a:cs typeface="Arial"/>
              </a:rPr>
              <a:t>Gas Delay Tanks</a:t>
            </a:r>
          </a:p>
          <a:p>
            <a:pPr marL="171450" indent="-171450">
              <a:buFont typeface="Arial"/>
              <a:buChar char="•"/>
            </a:pPr>
            <a:endParaRPr lang="en-US" sz="12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5327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 Target Wheel and He cooling (ESS-0037525) – Groups of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Lucida Grande"/>
                <a:cs typeface="Arial"/>
              </a:rPr>
              <a:t>Substantial leakage out from target &amp; he-systems to rooms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Lucida Grande"/>
                <a:cs typeface="Arial"/>
              </a:rPr>
              <a:t>L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Lucida Grande"/>
                <a:cs typeface="Arial"/>
              </a:rPr>
              <a:t>eakage between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Lucida Grande"/>
                <a:cs typeface="Arial"/>
              </a:rPr>
              <a:t>P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Lucida Grande"/>
                <a:cs typeface="Arial"/>
              </a:rPr>
              <a:t>rimary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Lucida Grande"/>
                <a:cs typeface="Arial"/>
              </a:rPr>
              <a:t>C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Lucida Grande"/>
                <a:cs typeface="Arial"/>
              </a:rPr>
              <a:t>ooling and Intermediate cooling system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Lucida Grande"/>
                <a:cs typeface="Arial"/>
              </a:rPr>
              <a:t>S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Lucida Grande"/>
                <a:cs typeface="Arial"/>
              </a:rPr>
              <a:t>mall leakage out from target he-systems to rooms &amp; stack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Lucida Grande"/>
                <a:cs typeface="Arial"/>
              </a:rPr>
              <a:t>L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Lucida Grande"/>
                <a:cs typeface="Arial"/>
              </a:rPr>
              <a:t>eakage; out from target into monolith, no leakage to rooms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Lucida Grande"/>
                <a:cs typeface="Arial"/>
              </a:rPr>
              <a:t>Leakage;  out from rooms into monolith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Lucida Grande"/>
                <a:cs typeface="Arial"/>
              </a:rPr>
              <a:t>W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Lucida Grande"/>
                <a:cs typeface="Arial"/>
              </a:rPr>
              <a:t>heel stops or off synchronization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Lucida Grande"/>
                <a:cs typeface="Arial"/>
              </a:rPr>
              <a:t>D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Lucida Grande"/>
                <a:cs typeface="Arial"/>
              </a:rPr>
              <a:t>ecreased cooling efficiency in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Lucida Grande"/>
                <a:cs typeface="Arial"/>
              </a:rPr>
              <a:t>P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Lucida Grande"/>
                <a:cs typeface="Arial"/>
              </a:rPr>
              <a:t>cool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Lucida Grande"/>
                <a:cs typeface="Arial"/>
              </a:rPr>
              <a:t>, no leakage to rooms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Lucida Grande"/>
                <a:cs typeface="Arial"/>
              </a:rPr>
              <a:t>A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Lucida Grande"/>
                <a:cs typeface="Arial"/>
              </a:rPr>
              <a:t>bnormal helium flow between target helium cooling systems. no leakage to rooms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Lucida Grande"/>
                <a:cs typeface="Arial"/>
              </a:rPr>
              <a:t>I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Lucida Grande"/>
                <a:cs typeface="Arial"/>
              </a:rPr>
              <a:t>ncreased heat deposition in target, no leakage to surrounding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4264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 Analysis Procedure </a:t>
            </a:r>
            <a:r>
              <a:rPr lang="en-US" dirty="0" smtClean="0"/>
              <a:t>(quantitative)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58ED5"/>
                </a:solidFill>
              </a:rPr>
              <a:t>Scoping calculations may be used for risk assessment</a:t>
            </a:r>
          </a:p>
          <a:p>
            <a:r>
              <a:rPr lang="en-US" b="1" u="sng" dirty="0" smtClean="0">
                <a:solidFill>
                  <a:srgbClr val="558ED5"/>
                </a:solidFill>
              </a:rPr>
              <a:t>Accident Scenario Analysis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Determining quantitatively probability for occurrence and consequence for top events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Results are used to identify the need to designate safety function and class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350 Top Events from HAs.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Selection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 events</a:t>
            </a:r>
          </a:p>
          <a:p>
            <a:pPr lvl="2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Enveloping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events, at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least on of the bounding events from each of the major types determined by the hazard analysis that have the potential for an unacceptable risk level</a:t>
            </a:r>
          </a:p>
          <a:p>
            <a:endParaRPr lang="en-US" dirty="0" smtClean="0">
              <a:solidFill>
                <a:srgbClr val="558ED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688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Accident Analysis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9</a:t>
            </a:fld>
            <a:endParaRPr lang="en-GB"/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30120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200" dirty="0">
                <a:solidFill>
                  <a:srgbClr val="2E9BE3"/>
                </a:solidFill>
              </a:rPr>
              <a:t>Target Wheel stop during beam on </a:t>
            </a:r>
            <a:r>
              <a:rPr lang="en-US" sz="1200" dirty="0" smtClean="0">
                <a:solidFill>
                  <a:srgbClr val="2E9BE3"/>
                </a:solidFill>
              </a:rPr>
              <a:t>target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solidFill>
                  <a:srgbClr val="2E9BE3"/>
                </a:solidFill>
              </a:rPr>
              <a:t>Beam </a:t>
            </a:r>
            <a:r>
              <a:rPr lang="en-US" sz="1200" dirty="0">
                <a:solidFill>
                  <a:srgbClr val="2E9BE3"/>
                </a:solidFill>
              </a:rPr>
              <a:t>Event: Focused and non-</a:t>
            </a:r>
            <a:r>
              <a:rPr lang="en-US" sz="1200" dirty="0" err="1">
                <a:solidFill>
                  <a:srgbClr val="2E9BE3"/>
                </a:solidFill>
              </a:rPr>
              <a:t>rastered</a:t>
            </a:r>
            <a:r>
              <a:rPr lang="en-US" sz="1200" dirty="0">
                <a:solidFill>
                  <a:srgbClr val="2E9BE3"/>
                </a:solidFill>
              </a:rPr>
              <a:t> beam on </a:t>
            </a:r>
            <a:r>
              <a:rPr lang="en-US" sz="1200" dirty="0" smtClean="0">
                <a:solidFill>
                  <a:srgbClr val="2E9BE3"/>
                </a:solidFill>
              </a:rPr>
              <a:t>target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solidFill>
                  <a:srgbClr val="2E9BE3"/>
                </a:solidFill>
              </a:rPr>
              <a:t>Loss </a:t>
            </a:r>
            <a:r>
              <a:rPr lang="en-US" sz="1200" dirty="0">
                <a:solidFill>
                  <a:srgbClr val="2E9BE3"/>
                </a:solidFill>
              </a:rPr>
              <a:t>of Target wheel cooling during beam on </a:t>
            </a:r>
            <a:r>
              <a:rPr lang="en-US" sz="1200" dirty="0" smtClean="0">
                <a:solidFill>
                  <a:srgbClr val="2E9BE3"/>
                </a:solidFill>
              </a:rPr>
              <a:t>Target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solidFill>
                  <a:srgbClr val="2E9BE3"/>
                </a:solidFill>
              </a:rPr>
              <a:t>Leakage </a:t>
            </a:r>
            <a:r>
              <a:rPr lang="en-US" sz="1200" dirty="0">
                <a:solidFill>
                  <a:srgbClr val="2E9BE3"/>
                </a:solidFill>
              </a:rPr>
              <a:t>from Target Cooling circuit into </a:t>
            </a:r>
            <a:r>
              <a:rPr lang="en-US" sz="1200" dirty="0" smtClean="0">
                <a:solidFill>
                  <a:srgbClr val="2E9BE3"/>
                </a:solidFill>
              </a:rPr>
              <a:t>monolith</a:t>
            </a:r>
            <a:endParaRPr lang="en-US" sz="1200" dirty="0">
              <a:solidFill>
                <a:srgbClr val="2E9BE3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solidFill>
                  <a:srgbClr val="2E9BE3"/>
                </a:solidFill>
              </a:rPr>
              <a:t>Clogged </a:t>
            </a:r>
            <a:r>
              <a:rPr lang="en-US" sz="1200" dirty="0">
                <a:solidFill>
                  <a:srgbClr val="2E9BE3"/>
                </a:solidFill>
              </a:rPr>
              <a:t>W channels, local </a:t>
            </a:r>
            <a:r>
              <a:rPr lang="en-US" sz="1200" dirty="0" smtClean="0">
                <a:solidFill>
                  <a:srgbClr val="2E9BE3"/>
                </a:solidFill>
              </a:rPr>
              <a:t>overheating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solidFill>
                  <a:srgbClr val="2E9BE3"/>
                </a:solidFill>
              </a:rPr>
              <a:t>Loss </a:t>
            </a:r>
            <a:r>
              <a:rPr lang="en-US" sz="1200" dirty="0">
                <a:solidFill>
                  <a:srgbClr val="2E9BE3"/>
                </a:solidFill>
              </a:rPr>
              <a:t>of He purification </a:t>
            </a:r>
            <a:r>
              <a:rPr lang="en-US" sz="1200" dirty="0" smtClean="0">
                <a:solidFill>
                  <a:srgbClr val="2E9BE3"/>
                </a:solidFill>
              </a:rPr>
              <a:t>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solidFill>
                  <a:srgbClr val="2E9BE3"/>
                </a:solidFill>
              </a:rPr>
              <a:t>Water </a:t>
            </a:r>
            <a:r>
              <a:rPr lang="en-US" sz="1200" dirty="0">
                <a:solidFill>
                  <a:srgbClr val="2E9BE3"/>
                </a:solidFill>
              </a:rPr>
              <a:t>leakage from Intermediate Water System into Target </a:t>
            </a:r>
            <a:r>
              <a:rPr lang="en-US" sz="1200" dirty="0" smtClean="0">
                <a:solidFill>
                  <a:srgbClr val="2E9BE3"/>
                </a:solidFill>
              </a:rPr>
              <a:t>He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solidFill>
                  <a:srgbClr val="2E9BE3"/>
                </a:solidFill>
              </a:rPr>
              <a:t>Loss </a:t>
            </a:r>
            <a:r>
              <a:rPr lang="en-US" sz="1200" dirty="0">
                <a:solidFill>
                  <a:srgbClr val="2E9BE3"/>
                </a:solidFill>
              </a:rPr>
              <a:t>of confinement in Target He system – release into Utility </a:t>
            </a:r>
            <a:r>
              <a:rPr lang="en-US" sz="1200" dirty="0" smtClean="0">
                <a:solidFill>
                  <a:srgbClr val="2E9BE3"/>
                </a:solidFill>
              </a:rPr>
              <a:t>rooms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solidFill>
                  <a:srgbClr val="2E9BE3"/>
                </a:solidFill>
              </a:rPr>
              <a:t>LH2 </a:t>
            </a:r>
            <a:r>
              <a:rPr lang="en-US" sz="1200" dirty="0">
                <a:solidFill>
                  <a:srgbClr val="2E9BE3"/>
                </a:solidFill>
              </a:rPr>
              <a:t>leakage with explosion/LH2 leakage with local </a:t>
            </a:r>
            <a:r>
              <a:rPr lang="en-US" sz="1200" dirty="0" smtClean="0">
                <a:solidFill>
                  <a:srgbClr val="2E9BE3"/>
                </a:solidFill>
              </a:rPr>
              <a:t>fire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solidFill>
                  <a:srgbClr val="2E9BE3"/>
                </a:solidFill>
              </a:rPr>
              <a:t>Water </a:t>
            </a:r>
            <a:r>
              <a:rPr lang="en-US" sz="1200" dirty="0">
                <a:solidFill>
                  <a:srgbClr val="2E9BE3"/>
                </a:solidFill>
              </a:rPr>
              <a:t>leakage in monolith (highest contamination level</a:t>
            </a:r>
            <a:r>
              <a:rPr lang="en-US" sz="1200" dirty="0" smtClean="0">
                <a:solidFill>
                  <a:srgbClr val="2E9BE3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solidFill>
                  <a:srgbClr val="2E9BE3"/>
                </a:solidFill>
              </a:rPr>
              <a:t>Water </a:t>
            </a:r>
            <a:r>
              <a:rPr lang="en-US" sz="1200" dirty="0">
                <a:solidFill>
                  <a:srgbClr val="2E9BE3"/>
                </a:solidFill>
              </a:rPr>
              <a:t>leakage into connection cell and utility </a:t>
            </a:r>
            <a:r>
              <a:rPr lang="en-US" sz="1200" dirty="0" smtClean="0">
                <a:solidFill>
                  <a:srgbClr val="2E9BE3"/>
                </a:solidFill>
              </a:rPr>
              <a:t>rooms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solidFill>
                  <a:srgbClr val="2E9BE3"/>
                </a:solidFill>
              </a:rPr>
              <a:t>NBG</a:t>
            </a:r>
            <a:r>
              <a:rPr lang="en-US" sz="1200" dirty="0">
                <a:solidFill>
                  <a:srgbClr val="2E9BE3"/>
                </a:solidFill>
              </a:rPr>
              <a:t>/Chopper - missile effect on monolith </a:t>
            </a:r>
            <a:r>
              <a:rPr lang="en-US" sz="1200" dirty="0" smtClean="0">
                <a:solidFill>
                  <a:srgbClr val="2E9BE3"/>
                </a:solidFill>
              </a:rPr>
              <a:t>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solidFill>
                  <a:srgbClr val="2E9BE3"/>
                </a:solidFill>
              </a:rPr>
              <a:t>Beam </a:t>
            </a:r>
            <a:r>
              <a:rPr lang="en-US" sz="1200" dirty="0">
                <a:solidFill>
                  <a:srgbClr val="2E9BE3"/>
                </a:solidFill>
              </a:rPr>
              <a:t>dump – high power beam when target in maintenance </a:t>
            </a:r>
            <a:r>
              <a:rPr lang="en-US" sz="1200" dirty="0" smtClean="0">
                <a:solidFill>
                  <a:srgbClr val="2E9BE3"/>
                </a:solidFill>
              </a:rPr>
              <a:t>mode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solidFill>
                  <a:srgbClr val="2E9BE3"/>
                </a:solidFill>
              </a:rPr>
              <a:t>Earthquake </a:t>
            </a:r>
            <a:r>
              <a:rPr lang="en-US" sz="1200" dirty="0">
                <a:solidFill>
                  <a:srgbClr val="2E9BE3"/>
                </a:solidFill>
              </a:rPr>
              <a:t>scenario Target/</a:t>
            </a:r>
            <a:r>
              <a:rPr lang="en-US" sz="1200" dirty="0" smtClean="0">
                <a:solidFill>
                  <a:srgbClr val="2E9BE3"/>
                </a:solidFill>
              </a:rPr>
              <a:t>monolith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solidFill>
                  <a:srgbClr val="2E9BE3"/>
                </a:solidFill>
              </a:rPr>
              <a:t>Operator </a:t>
            </a:r>
            <a:r>
              <a:rPr lang="en-US" sz="1200" dirty="0">
                <a:solidFill>
                  <a:srgbClr val="2E9BE3"/>
                </a:solidFill>
              </a:rPr>
              <a:t>inside maintenance cell when bi-fold door unintentionally </a:t>
            </a:r>
            <a:r>
              <a:rPr lang="en-US" sz="1200" dirty="0" smtClean="0">
                <a:solidFill>
                  <a:srgbClr val="2E9BE3"/>
                </a:solidFill>
              </a:rPr>
              <a:t>opens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solidFill>
                  <a:srgbClr val="2E9BE3"/>
                </a:solidFill>
              </a:rPr>
              <a:t>Operator </a:t>
            </a:r>
            <a:r>
              <a:rPr lang="en-US" sz="1200" dirty="0">
                <a:solidFill>
                  <a:srgbClr val="2E9BE3"/>
                </a:solidFill>
              </a:rPr>
              <a:t>inside confinement (process cell</a:t>
            </a:r>
            <a:r>
              <a:rPr lang="en-US" sz="1200" dirty="0" smtClean="0">
                <a:solidFill>
                  <a:srgbClr val="2E9BE3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solidFill>
                  <a:srgbClr val="2E9BE3"/>
                </a:solidFill>
              </a:rPr>
              <a:t>Operator </a:t>
            </a:r>
            <a:r>
              <a:rPr lang="en-US" sz="1200" dirty="0">
                <a:solidFill>
                  <a:srgbClr val="2E9BE3"/>
                </a:solidFill>
              </a:rPr>
              <a:t>inside confinement (maintenance cell</a:t>
            </a:r>
            <a:r>
              <a:rPr lang="en-US" sz="1200" dirty="0" smtClean="0">
                <a:solidFill>
                  <a:srgbClr val="2E9BE3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solidFill>
                  <a:srgbClr val="2E9BE3"/>
                </a:solidFill>
              </a:rPr>
              <a:t>Loss </a:t>
            </a:r>
            <a:r>
              <a:rPr lang="en-US" sz="1200" dirty="0">
                <a:solidFill>
                  <a:srgbClr val="2E9BE3"/>
                </a:solidFill>
              </a:rPr>
              <a:t>of dynamic confinement in Active Cell (Loss of HVAC</a:t>
            </a:r>
            <a:r>
              <a:rPr lang="en-US" sz="1200" dirty="0" smtClean="0">
                <a:solidFill>
                  <a:srgbClr val="2E9BE3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solidFill>
                  <a:srgbClr val="2E9BE3"/>
                </a:solidFill>
              </a:rPr>
              <a:t>Loss </a:t>
            </a:r>
            <a:r>
              <a:rPr lang="en-US" sz="1200" dirty="0">
                <a:solidFill>
                  <a:srgbClr val="2E9BE3"/>
                </a:solidFill>
              </a:rPr>
              <a:t>of confinement Active Cells process/maintenance – open </a:t>
            </a:r>
            <a:r>
              <a:rPr lang="en-US" sz="1200" dirty="0" smtClean="0">
                <a:solidFill>
                  <a:srgbClr val="2E9BE3"/>
                </a:solidFill>
              </a:rPr>
              <a:t>doors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solidFill>
                  <a:srgbClr val="2E9BE3"/>
                </a:solidFill>
              </a:rPr>
              <a:t>Fire </a:t>
            </a:r>
            <a:r>
              <a:rPr lang="en-US" sz="1200" dirty="0">
                <a:solidFill>
                  <a:srgbClr val="2E9BE3"/>
                </a:solidFill>
              </a:rPr>
              <a:t>in Active </a:t>
            </a:r>
            <a:r>
              <a:rPr lang="en-US" sz="1200" dirty="0" smtClean="0">
                <a:solidFill>
                  <a:srgbClr val="2E9BE3"/>
                </a:solidFill>
              </a:rPr>
              <a:t>Cells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>
                <a:solidFill>
                  <a:srgbClr val="2E9BE3"/>
                </a:solidFill>
              </a:rPr>
              <a:t>Earthquake </a:t>
            </a:r>
            <a:r>
              <a:rPr lang="en-US" sz="1200" dirty="0">
                <a:solidFill>
                  <a:srgbClr val="2E9BE3"/>
                </a:solidFill>
              </a:rPr>
              <a:t>in Active </a:t>
            </a:r>
            <a:r>
              <a:rPr lang="en-US" sz="1200" dirty="0" smtClean="0">
                <a:solidFill>
                  <a:srgbClr val="2E9BE3"/>
                </a:solidFill>
              </a:rPr>
              <a:t>Cells</a:t>
            </a:r>
            <a:endParaRPr lang="en-US" sz="1200" dirty="0">
              <a:solidFill>
                <a:srgbClr val="2E9BE3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2E9B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8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SS Core Powerpoint" id="{F02C5803-D437-4A4B-B279-84472F47EB33}" vid="{77746F4A-52A9-724A-84EC-D1436FAAE3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Powerpoint.potx</Template>
  <TotalTime>7730</TotalTime>
  <Words>1777</Words>
  <Application>Microsoft Macintosh PowerPoint</Application>
  <PresentationFormat>On-screen Show (4:3)</PresentationFormat>
  <Paragraphs>280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ESS Core Powerpoint</vt:lpstr>
      <vt:lpstr>Target Station Radioactive Hazard Analysis - Overview</vt:lpstr>
      <vt:lpstr>Outline</vt:lpstr>
      <vt:lpstr>Background and overview</vt:lpstr>
      <vt:lpstr>Hazard Analysis Procedure</vt:lpstr>
      <vt:lpstr>Hazard Analysis Procedure (qualitative)</vt:lpstr>
      <vt:lpstr> Systems and Hazard Analysis</vt:lpstr>
      <vt:lpstr>HA Target Wheel and He cooling (ESS-0037525) – Groups of events</vt:lpstr>
      <vt:lpstr>Hazard Analysis Procedure (quantitative)</vt:lpstr>
      <vt:lpstr>Accident Analysis</vt:lpstr>
      <vt:lpstr>Accident Analysis</vt:lpstr>
      <vt:lpstr>Accident Analysis template (ESS-0039961)</vt:lpstr>
      <vt:lpstr>AA1. Wheel Stop with Beam (ESS-50081)</vt:lpstr>
      <vt:lpstr>AA3. Loss of target wheel cooling</vt:lpstr>
      <vt:lpstr>AA4. Leakage from Target Cooling circuit into monolith (ESS-0044348)</vt:lpstr>
      <vt:lpstr>Documentation</vt:lpstr>
      <vt:lpstr>Potential Active safety functions identified (ESS-0050185)</vt:lpstr>
      <vt:lpstr>Potential Active Safety function – TSS candidate?</vt:lpstr>
      <vt:lpstr>Conclusion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ESS User</cp:lastModifiedBy>
  <cp:revision>70</cp:revision>
  <cp:lastPrinted>2016-02-05T10:14:08Z</cp:lastPrinted>
  <dcterms:created xsi:type="dcterms:W3CDTF">2013-10-29T16:05:10Z</dcterms:created>
  <dcterms:modified xsi:type="dcterms:W3CDTF">2016-02-14T17:45:30Z</dcterms:modified>
</cp:coreProperties>
</file>