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6" r:id="rId2"/>
    <p:sldId id="309" r:id="rId3"/>
    <p:sldId id="303" r:id="rId4"/>
    <p:sldId id="315" r:id="rId5"/>
    <p:sldId id="297" r:id="rId6"/>
    <p:sldId id="290" r:id="rId7"/>
    <p:sldId id="319" r:id="rId8"/>
    <p:sldId id="314" r:id="rId9"/>
    <p:sldId id="312" r:id="rId10"/>
    <p:sldId id="306" r:id="rId11"/>
    <p:sldId id="305" r:id="rId12"/>
    <p:sldId id="307" r:id="rId13"/>
    <p:sldId id="316" r:id="rId14"/>
    <p:sldId id="308" r:id="rId15"/>
    <p:sldId id="295" r:id="rId16"/>
    <p:sldId id="310" r:id="rId17"/>
    <p:sldId id="300" r:id="rId18"/>
    <p:sldId id="311" r:id="rId19"/>
    <p:sldId id="302" r:id="rId20"/>
    <p:sldId id="317" r:id="rId21"/>
    <p:sldId id="318" r:id="rId22"/>
    <p:sldId id="298" r:id="rId23"/>
    <p:sldId id="304" r:id="rId2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4676" autoAdjust="0"/>
  </p:normalViewPr>
  <p:slideViewPr>
    <p:cSldViewPr>
      <p:cViewPr varScale="1">
        <p:scale>
          <a:sx n="85" d="100"/>
          <a:sy n="85" d="100"/>
        </p:scale>
        <p:origin x="-10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15/02/16</a:t>
            </a:fld>
            <a:endParaRPr lang="sv-SE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48137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96894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18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48137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15/02/16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15/02/16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15/02/16</a:t>
            </a:fld>
            <a:endParaRPr lang="sv-S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15/02/16</a:t>
            </a:fld>
            <a:endParaRPr lang="sv-S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15/02/16</a:t>
            </a:fld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jpeg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11.png"/><Relationship Id="rId5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Pilot TSS system requirements</a:t>
            </a:r>
            <a:endParaRPr lang="sv-SE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sv-SE" sz="2000" dirty="0" smtClean="0">
                <a:solidFill>
                  <a:schemeClr val="bg1"/>
                </a:solidFill>
              </a:rPr>
              <a:t>Mikael Olsson</a:t>
            </a:r>
          </a:p>
          <a:p>
            <a:r>
              <a:rPr lang="sv-SE" sz="2000" dirty="0" smtClean="0">
                <a:solidFill>
                  <a:schemeClr val="bg1"/>
                </a:solidFill>
              </a:rPr>
              <a:t>Control </a:t>
            </a:r>
            <a:r>
              <a:rPr lang="en-US" sz="2000" dirty="0" smtClean="0">
                <a:solidFill>
                  <a:schemeClr val="bg1"/>
                </a:solidFill>
              </a:rPr>
              <a:t>engineer</a:t>
            </a:r>
            <a:r>
              <a:rPr lang="sv-SE" sz="2000" dirty="0" smtClean="0">
                <a:solidFill>
                  <a:schemeClr val="bg1"/>
                </a:solidFill>
              </a:rPr>
              <a:t> – Target </a:t>
            </a:r>
            <a:r>
              <a:rPr lang="en-US" sz="2000" dirty="0" smtClean="0">
                <a:solidFill>
                  <a:schemeClr val="bg1"/>
                </a:solidFill>
              </a:rPr>
              <a:t>control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smtClean="0">
                <a:solidFill>
                  <a:srgbClr val="FFFFFF"/>
                </a:solidFill>
              </a:rPr>
              <a:t>www.europeanspallationsource.se</a:t>
            </a:r>
          </a:p>
          <a:p>
            <a:pPr algn="ctr"/>
            <a:fld id="{656E358F-28A8-D04A-99E6-206C49444CD4}" type="datetime3">
              <a:rPr lang="sv-SE" sz="1400" smtClean="0">
                <a:solidFill>
                  <a:srgbClr val="FFFFFF"/>
                </a:solidFill>
              </a:rPr>
              <a:t>15 February 2016</a:t>
            </a:fld>
            <a:endParaRPr lang="en-GB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M:\20160215 TSS PDR\Picture1_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1101" y="1520788"/>
            <a:ext cx="2441400" cy="104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Overall safety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7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1196949"/>
              </p:ext>
            </p:extLst>
          </p:nvPr>
        </p:nvGraphicFramePr>
        <p:xfrm>
          <a:off x="683568" y="2924944"/>
          <a:ext cx="7776864" cy="1692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5404"/>
                <a:gridCol w="1405457"/>
                <a:gridCol w="1546003"/>
              </a:tblGrid>
              <a:tr h="916394">
                <a:tc>
                  <a:txBody>
                    <a:bodyPr/>
                    <a:lstStyle/>
                    <a:p>
                      <a:pPr algn="l"/>
                      <a:r>
                        <a:rPr lang="en-US" sz="2000" noProof="0" dirty="0" smtClean="0"/>
                        <a:t>Overall safety 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Normal operation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noProof="0" dirty="0" err="1" smtClean="0"/>
                        <a:t>Req</a:t>
                      </a:r>
                      <a:r>
                        <a:rPr lang="en-US" sz="2000" noProof="0" dirty="0" smtClean="0"/>
                        <a:t> ID</a:t>
                      </a:r>
                      <a:endParaRPr lang="en-US" sz="2000" noProof="0" dirty="0"/>
                    </a:p>
                  </a:txBody>
                  <a:tcPr/>
                </a:tc>
              </a:tr>
              <a:tr h="775794">
                <a:tc>
                  <a:txBody>
                    <a:bodyPr/>
                    <a:lstStyle/>
                    <a:p>
                      <a:r>
                        <a:rPr lang="en-US" sz="2000" noProof="0" dirty="0" smtClean="0"/>
                        <a:t>TSS shall</a:t>
                      </a:r>
                      <a:r>
                        <a:rPr lang="en-US" sz="2000" baseline="0" noProof="0" dirty="0" smtClean="0"/>
                        <a:t> </a:t>
                      </a:r>
                      <a:r>
                        <a:rPr lang="en-US" sz="2000" baseline="0" noProof="0" dirty="0" smtClean="0">
                          <a:solidFill>
                            <a:srgbClr val="FF0000"/>
                          </a:solidFill>
                        </a:rPr>
                        <a:t>prevent</a:t>
                      </a:r>
                      <a:r>
                        <a:rPr lang="en-US" sz="2000" baseline="0" noProof="0" dirty="0" smtClean="0"/>
                        <a:t> target wheel </a:t>
                      </a:r>
                      <a:r>
                        <a:rPr lang="en-US" sz="2000" baseline="0" noProof="0" dirty="0" smtClean="0">
                          <a:solidFill>
                            <a:schemeClr val="tx1"/>
                          </a:solidFill>
                        </a:rPr>
                        <a:t>tungsten temperature </a:t>
                      </a:r>
                      <a:r>
                        <a:rPr lang="en-US" sz="2000" baseline="0" noProof="0" dirty="0" smtClean="0">
                          <a:solidFill>
                            <a:srgbClr val="FF0000"/>
                          </a:solidFill>
                        </a:rPr>
                        <a:t>from exceeding 700 </a:t>
                      </a:r>
                      <a:r>
                        <a:rPr lang="en-US" sz="2000" noProof="0" dirty="0" smtClean="0">
                          <a:solidFill>
                            <a:srgbClr val="FF0000"/>
                          </a:solidFill>
                        </a:rPr>
                        <a:t>°C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dirty="0" smtClean="0"/>
                        <a:t>390 °C</a:t>
                      </a:r>
                      <a:endParaRPr lang="en-US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noProof="0" dirty="0" smtClean="0"/>
                        <a:t>TSS-TSS-100</a:t>
                      </a:r>
                      <a:endParaRPr lang="en-US" sz="20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Oval 11"/>
          <p:cNvSpPr/>
          <p:nvPr/>
        </p:nvSpPr>
        <p:spPr>
          <a:xfrm>
            <a:off x="7308304" y="1736812"/>
            <a:ext cx="972108" cy="252028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808820"/>
            <a:ext cx="6851104" cy="431734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Based on common hazard from AA1, AA3 and AA4 (likely TSS related consequences)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If &gt;700 °C oxidation of tungsten becomes possible and more isotopes are released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771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Instrumentation of overall safety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11</a:t>
            </a:fld>
            <a:endParaRPr lang="sv-SE" dirty="0"/>
          </a:p>
        </p:txBody>
      </p:sp>
      <p:graphicFrame>
        <p:nvGraphicFramePr>
          <p:cNvPr id="5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2968056"/>
              </p:ext>
            </p:extLst>
          </p:nvPr>
        </p:nvGraphicFramePr>
        <p:xfrm>
          <a:off x="164536" y="1556792"/>
          <a:ext cx="4335456" cy="4648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8251"/>
                <a:gridCol w="411205"/>
                <a:gridCol w="468000"/>
                <a:gridCol w="468000"/>
                <a:gridCol w="720000"/>
              </a:tblGrid>
              <a:tr h="2088231">
                <a:tc>
                  <a:txBody>
                    <a:bodyPr/>
                    <a:lstStyle/>
                    <a:p>
                      <a:pPr algn="r"/>
                      <a:r>
                        <a:rPr lang="en-US" sz="1600" noProof="0" dirty="0" smtClean="0"/>
                        <a:t>Process variable</a:t>
                      </a:r>
                    </a:p>
                    <a:p>
                      <a:endParaRPr lang="en-US" sz="1600" noProof="0" dirty="0" smtClean="0"/>
                    </a:p>
                    <a:p>
                      <a:endParaRPr lang="en-US" sz="1600" noProof="0" dirty="0" smtClean="0"/>
                    </a:p>
                    <a:p>
                      <a:endParaRPr lang="en-US" sz="1600" noProof="0" dirty="0" smtClean="0"/>
                    </a:p>
                    <a:p>
                      <a:endParaRPr lang="en-US" sz="1600" noProof="0" dirty="0" smtClean="0"/>
                    </a:p>
                    <a:p>
                      <a:endParaRPr lang="en-US" sz="1600" noProof="0" dirty="0" smtClean="0"/>
                    </a:p>
                    <a:p>
                      <a:r>
                        <a:rPr lang="en-US" sz="1600" noProof="0" dirty="0" smtClean="0"/>
                        <a:t>Accident</a:t>
                      </a:r>
                      <a:endParaRPr lang="en-U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Outlet velocity</a:t>
                      </a:r>
                      <a:endParaRPr lang="en-US" sz="1600" noProof="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Outlet pressure</a:t>
                      </a:r>
                      <a:endParaRPr lang="en-US" sz="1600" noProof="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US" sz="1600" noProof="0" dirty="0" smtClean="0"/>
                        <a:t>Inlet temperature</a:t>
                      </a:r>
                      <a:endParaRPr lang="en-US" sz="1600" noProof="0" dirty="0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/>
                        <a:t>Target shaft rotational speed</a:t>
                      </a:r>
                    </a:p>
                    <a:p>
                      <a:endParaRPr lang="en-US" sz="1600" noProof="0" dirty="0"/>
                    </a:p>
                  </a:txBody>
                  <a:tcPr vert="vert270"/>
                </a:tc>
              </a:tr>
              <a:tr h="457612">
                <a:tc>
                  <a:txBody>
                    <a:bodyPr/>
                    <a:lstStyle/>
                    <a:p>
                      <a:r>
                        <a:rPr lang="en-US" sz="16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Target Wheel stop during beam on target -</a:t>
                      </a:r>
                      <a:r>
                        <a:rPr lang="en-US" sz="1600" kern="1200" baseline="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AA1</a:t>
                      </a:r>
                      <a:endParaRPr lang="en-US" sz="160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X</a:t>
                      </a:r>
                      <a:endParaRPr lang="en-US" sz="1600" noProof="0" dirty="0"/>
                    </a:p>
                  </a:txBody>
                  <a:tcPr anchor="ctr"/>
                </a:tc>
              </a:tr>
              <a:tr h="45761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Loss of He cooling flow (blower fail)</a:t>
                      </a:r>
                      <a:r>
                        <a:rPr lang="en-US" sz="1600" baseline="0" dirty="0" smtClean="0"/>
                        <a:t> - </a:t>
                      </a:r>
                      <a:r>
                        <a:rPr lang="en-US" sz="1600" kern="1200" noProof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AA3</a:t>
                      </a:r>
                      <a:endParaRPr lang="en-US" sz="160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X</a:t>
                      </a:r>
                      <a:endParaRPr lang="en-US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noProof="0" dirty="0"/>
                    </a:p>
                  </a:txBody>
                  <a:tcPr anchor="ctr"/>
                </a:tc>
              </a:tr>
              <a:tr h="4576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Loss of He cooling pressure (leakage)</a:t>
                      </a:r>
                      <a:r>
                        <a:rPr lang="en-US" sz="1600" baseline="0" dirty="0" smtClean="0"/>
                        <a:t> – AA4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X</a:t>
                      </a:r>
                      <a:endParaRPr lang="en-US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noProof="0" dirty="0"/>
                    </a:p>
                  </a:txBody>
                  <a:tcPr anchor="ctr"/>
                </a:tc>
              </a:tr>
              <a:tr h="4576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Loss of He cooling heat exchange</a:t>
                      </a:r>
                      <a:r>
                        <a:rPr lang="en-US" sz="1600" baseline="0" dirty="0" smtClean="0"/>
                        <a:t> – AA3</a:t>
                      </a:r>
                      <a:endParaRPr lang="en-US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noProof="0" dirty="0" smtClean="0"/>
                        <a:t>X</a:t>
                      </a:r>
                      <a:endParaRPr lang="en-US" sz="1600" noProof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noProof="0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200539" y="1592796"/>
            <a:ext cx="2196244" cy="198022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885692" y="3032956"/>
            <a:ext cx="3790764" cy="309320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TSS cannot measure tungsten temperature due to high radiation level inside monolith</a:t>
            </a:r>
          </a:p>
          <a:p>
            <a:r>
              <a:rPr lang="en-US" dirty="0" smtClean="0"/>
              <a:t>Instead monitoring tungsten cooling conditions</a:t>
            </a:r>
          </a:p>
          <a:p>
            <a:r>
              <a:rPr lang="en-US" dirty="0" smtClean="0"/>
              <a:t>4 process variables identified</a:t>
            </a:r>
          </a:p>
          <a:p>
            <a:pPr lvl="1"/>
            <a:endParaRPr lang="en-US" dirty="0"/>
          </a:p>
        </p:txBody>
      </p:sp>
      <p:pic>
        <p:nvPicPr>
          <p:cNvPr id="10" name="Picture 3" descr="M:\20160215 TSS PDR\Picture1_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1101" y="1520788"/>
            <a:ext cx="2441400" cy="104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val 10"/>
          <p:cNvSpPr/>
          <p:nvPr/>
        </p:nvSpPr>
        <p:spPr>
          <a:xfrm>
            <a:off x="7308304" y="1736812"/>
            <a:ext cx="972108" cy="252028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96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M:\20160215 TSS PDR\Picture1_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1101" y="1520788"/>
            <a:ext cx="2441400" cy="104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instrumented 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8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9985824"/>
              </p:ext>
            </p:extLst>
          </p:nvPr>
        </p:nvGraphicFramePr>
        <p:xfrm>
          <a:off x="287521" y="2672916"/>
          <a:ext cx="8568955" cy="3232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2651"/>
                <a:gridCol w="1260140"/>
                <a:gridCol w="1476164"/>
              </a:tblGrid>
              <a:tr h="612067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Safety instrumented functions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Normal operation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Req</a:t>
                      </a:r>
                      <a:r>
                        <a:rPr lang="en-US" sz="2000" dirty="0" smtClean="0"/>
                        <a:t> ID</a:t>
                      </a:r>
                    </a:p>
                  </a:txBody>
                  <a:tcPr/>
                </a:tc>
              </a:tr>
              <a:tr h="45761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TSS shall</a:t>
                      </a:r>
                      <a:r>
                        <a:rPr lang="en-US" sz="2000" baseline="0" dirty="0" smtClean="0"/>
                        <a:t> prevent proton beam from reaching target if…</a:t>
                      </a:r>
                      <a:endParaRPr lang="en-US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  <a:tr h="457612">
                <a:tc>
                  <a:txBody>
                    <a:bodyPr/>
                    <a:lstStyle/>
                    <a:p>
                      <a:r>
                        <a:rPr lang="en-US" sz="2000" baseline="0" dirty="0" smtClean="0"/>
                        <a:t>target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He outlet velocity is &lt; 35 m/s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within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 35 sec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61</a:t>
                      </a:r>
                      <a:r>
                        <a:rPr lang="en-US" sz="2000" baseline="0" dirty="0" smtClean="0"/>
                        <a:t> m/s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TSS-TSS-101</a:t>
                      </a:r>
                      <a:endParaRPr lang="en-US" sz="2000" dirty="0"/>
                    </a:p>
                  </a:txBody>
                  <a:tcPr/>
                </a:tc>
              </a:tr>
              <a:tr h="4576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target He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outlet pressure &lt; 6.2 bar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within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 35 sec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 bar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TSS-TSS-102</a:t>
                      </a:r>
                    </a:p>
                  </a:txBody>
                  <a:tcPr/>
                </a:tc>
              </a:tr>
              <a:tr h="4576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target He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inlet temperature &gt; 230 °C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within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 35 sec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 °C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TSS-TSS-103</a:t>
                      </a:r>
                    </a:p>
                  </a:txBody>
                  <a:tcPr/>
                </a:tc>
              </a:tr>
              <a:tr h="45761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target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shaft rotational speed &lt; 11.6 rpm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within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000" u="sng" dirty="0" smtClean="0">
                          <a:solidFill>
                            <a:srgbClr val="FF0000"/>
                          </a:solidFill>
                        </a:rPr>
                        <a:t>210 ms</a:t>
                      </a:r>
                      <a:endParaRPr lang="en-US" sz="2000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23.3 rpm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TSS-TSS-104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Oval 10"/>
          <p:cNvSpPr/>
          <p:nvPr/>
        </p:nvSpPr>
        <p:spPr>
          <a:xfrm>
            <a:off x="7200292" y="1952836"/>
            <a:ext cx="1188132" cy="252028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547664" y="6016642"/>
            <a:ext cx="7331494" cy="646331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Target wheel stops instantaneously. 4:th pulse on same sector gives &gt;700 °C.</a:t>
            </a:r>
          </a:p>
          <a:p>
            <a:r>
              <a:rPr lang="en-US" dirty="0" smtClean="0"/>
              <a:t>Within 3 pulses after stop = 3*70 </a:t>
            </a:r>
            <a:r>
              <a:rPr lang="en-US" dirty="0" err="1" smtClean="0"/>
              <a:t>ms</a:t>
            </a:r>
            <a:r>
              <a:rPr lang="en-US" dirty="0" smtClean="0"/>
              <a:t> = 210 </a:t>
            </a:r>
            <a:r>
              <a:rPr lang="en-US" dirty="0" err="1" smtClean="0"/>
              <a:t>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78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wheel stops – time constraint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13</a:t>
            </a:fld>
            <a:endParaRPr lang="sv-SE" dirty="0"/>
          </a:p>
        </p:txBody>
      </p:sp>
      <p:sp>
        <p:nvSpPr>
          <p:cNvPr id="5" name="Oval 4"/>
          <p:cNvSpPr/>
          <p:nvPr/>
        </p:nvSpPr>
        <p:spPr>
          <a:xfrm>
            <a:off x="6696236" y="2960948"/>
            <a:ext cx="2412268" cy="241226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6696236" y="4167082"/>
            <a:ext cx="24122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696236" y="4149080"/>
            <a:ext cx="24122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04248" y="3681028"/>
            <a:ext cx="2232248" cy="940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6768244" y="3712386"/>
            <a:ext cx="2232248" cy="8687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reeform 26"/>
          <p:cNvSpPr/>
          <p:nvPr/>
        </p:nvSpPr>
        <p:spPr>
          <a:xfrm>
            <a:off x="7245945" y="2819391"/>
            <a:ext cx="977900" cy="196859"/>
          </a:xfrm>
          <a:custGeom>
            <a:avLst/>
            <a:gdLst>
              <a:gd name="connsiteX0" fmla="*/ 0 w 977900"/>
              <a:gd name="connsiteY0" fmla="*/ 196859 h 196859"/>
              <a:gd name="connsiteX1" fmla="*/ 295275 w 977900"/>
              <a:gd name="connsiteY1" fmla="*/ 47634 h 196859"/>
              <a:gd name="connsiteX2" fmla="*/ 654050 w 977900"/>
              <a:gd name="connsiteY2" fmla="*/ 9 h 196859"/>
              <a:gd name="connsiteX3" fmla="*/ 977900 w 977900"/>
              <a:gd name="connsiteY3" fmla="*/ 44459 h 196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7900" h="196859">
                <a:moveTo>
                  <a:pt x="0" y="196859"/>
                </a:moveTo>
                <a:cubicBezTo>
                  <a:pt x="93133" y="138650"/>
                  <a:pt x="186267" y="80442"/>
                  <a:pt x="295275" y="47634"/>
                </a:cubicBezTo>
                <a:cubicBezTo>
                  <a:pt x="404283" y="14826"/>
                  <a:pt x="540279" y="538"/>
                  <a:pt x="654050" y="9"/>
                </a:cubicBezTo>
                <a:cubicBezTo>
                  <a:pt x="767821" y="-520"/>
                  <a:pt x="872860" y="21969"/>
                  <a:pt x="977900" y="44459"/>
                </a:cubicBezTo>
              </a:path>
            </a:pathLst>
          </a:custGeom>
          <a:noFill/>
          <a:ln w="12700"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5148064" y="3465004"/>
            <a:ext cx="1512168" cy="3960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752020" y="3176972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</a:t>
            </a:r>
            <a:r>
              <a:rPr lang="en-US" baseline="30000" dirty="0" smtClean="0"/>
              <a:t>+</a:t>
            </a:r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112060" y="3753036"/>
            <a:ext cx="1512168" cy="2604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644008" y="3527720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30000" dirty="0" smtClean="0"/>
              <a:t>+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644008" y="3743744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30000" dirty="0" smtClean="0"/>
              <a:t>+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644008" y="3959768"/>
            <a:ext cx="500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30000" dirty="0" smtClean="0"/>
              <a:t>+</a:t>
            </a:r>
            <a:r>
              <a:rPr lang="en-US" dirty="0" smtClean="0"/>
              <a:t>4</a:t>
            </a:r>
            <a:endParaRPr lang="en-US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5112060" y="3743744"/>
            <a:ext cx="1512168" cy="26970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5112060" y="3753036"/>
            <a:ext cx="1512168" cy="2604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0" name="Content Placeholder 4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6930690"/>
              </p:ext>
            </p:extLst>
          </p:nvPr>
        </p:nvGraphicFramePr>
        <p:xfrm>
          <a:off x="323528" y="2496106"/>
          <a:ext cx="4320480" cy="3096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0273"/>
                <a:gridCol w="1360932"/>
                <a:gridCol w="979275"/>
              </a:tblGrid>
              <a:tr h="50352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Scenario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Tungsten</a:t>
                      </a:r>
                      <a:r>
                        <a:rPr lang="en-US" sz="1600" baseline="0" dirty="0" smtClean="0"/>
                        <a:t> T [°C]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Time</a:t>
                      </a:r>
                      <a:r>
                        <a:rPr lang="en-US" sz="1600" baseline="0" dirty="0" smtClean="0"/>
                        <a:t> [</a:t>
                      </a:r>
                      <a:r>
                        <a:rPr lang="en-US" sz="1600" baseline="0" dirty="0" err="1" smtClean="0"/>
                        <a:t>ms</a:t>
                      </a:r>
                      <a:r>
                        <a:rPr lang="en-US" sz="1600" baseline="0" dirty="0" smtClean="0"/>
                        <a:t>]</a:t>
                      </a:r>
                      <a:endParaRPr lang="en-US" sz="1600" dirty="0"/>
                    </a:p>
                  </a:txBody>
                  <a:tcPr/>
                </a:tc>
              </a:tr>
              <a:tr h="50352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</a:t>
                      </a:r>
                      <a:r>
                        <a:rPr lang="en-US" sz="1600" baseline="30000" dirty="0" smtClean="0"/>
                        <a:t>+</a:t>
                      </a:r>
                      <a:r>
                        <a:rPr lang="en-US" sz="1600" dirty="0" smtClean="0"/>
                        <a:t>1 hits sector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390 -&gt; 490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</a:tr>
              <a:tr h="50352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Rotation stops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</a:tr>
              <a:tr h="50352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</a:t>
                      </a:r>
                      <a:r>
                        <a:rPr lang="en-US" sz="1600" baseline="30000" dirty="0" smtClean="0"/>
                        <a:t>+</a:t>
                      </a:r>
                      <a:r>
                        <a:rPr lang="en-US" sz="1600" dirty="0" smtClean="0"/>
                        <a:t>2 hits same sector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590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70</a:t>
                      </a:r>
                      <a:endParaRPr lang="en-US" sz="1600" dirty="0"/>
                    </a:p>
                  </a:txBody>
                  <a:tcPr/>
                </a:tc>
              </a:tr>
              <a:tr h="50352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</a:t>
                      </a:r>
                      <a:r>
                        <a:rPr lang="en-US" sz="1600" baseline="30000" dirty="0" smtClean="0"/>
                        <a:t>+</a:t>
                      </a:r>
                      <a:r>
                        <a:rPr lang="en-US" sz="1600" dirty="0" smtClean="0"/>
                        <a:t>3 hits same sector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690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140</a:t>
                      </a:r>
                      <a:endParaRPr lang="en-US" sz="1600" dirty="0"/>
                    </a:p>
                  </a:txBody>
                  <a:tcPr/>
                </a:tc>
              </a:tr>
              <a:tr h="50352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</a:t>
                      </a:r>
                      <a:r>
                        <a:rPr lang="en-US" sz="1600" baseline="30000" dirty="0" smtClean="0"/>
                        <a:t>+</a:t>
                      </a:r>
                      <a:r>
                        <a:rPr lang="en-US" sz="1600" dirty="0" smtClean="0"/>
                        <a:t>4 hits same sector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790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210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7594514" y="2527003"/>
            <a:ext cx="397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X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226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7" grpId="0"/>
      <p:bldP spid="38" grpId="0"/>
      <p:bldP spid="39" grpId="0"/>
      <p:bldP spid="5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 system – overall function – instrumented 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en-US" smtClean="0"/>
              <a:t>14</a:t>
            </a:fld>
            <a:endParaRPr lang="en-US" dirty="0"/>
          </a:p>
        </p:txBody>
      </p:sp>
      <p:pic>
        <p:nvPicPr>
          <p:cNvPr id="8" name="Picture 3" descr="M:\20160215 TSS PDR\Picture1_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1101" y="1520788"/>
            <a:ext cx="2441400" cy="104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val 10"/>
          <p:cNvSpPr/>
          <p:nvPr/>
        </p:nvSpPr>
        <p:spPr>
          <a:xfrm>
            <a:off x="7200292" y="1952836"/>
            <a:ext cx="1188132" cy="252028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078850"/>
            <a:ext cx="6553285" cy="4008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2068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 descr="M:\20160215 TSS PDR\Picture1_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1101" y="1520788"/>
            <a:ext cx="2441400" cy="104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requirements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15</a:t>
            </a:fld>
            <a:endParaRPr lang="sv-SE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17" y="1520788"/>
            <a:ext cx="4392488" cy="21683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5"/>
          <p:cNvSpPr>
            <a:spLocks noGrp="1"/>
          </p:cNvSpPr>
          <p:nvPr>
            <p:ph sz="half" idx="4294967295"/>
          </p:nvPr>
        </p:nvSpPr>
        <p:spPr>
          <a:xfrm>
            <a:off x="4648200" y="2539441"/>
            <a:ext cx="4038600" cy="4129919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Requirement content (extracted from 61511)</a:t>
            </a:r>
          </a:p>
          <a:p>
            <a:r>
              <a:rPr lang="en-US" dirty="0" smtClean="0"/>
              <a:t>Safe state</a:t>
            </a:r>
          </a:p>
          <a:p>
            <a:r>
              <a:rPr lang="en-US" dirty="0" smtClean="0"/>
              <a:t>Modes of operation</a:t>
            </a:r>
          </a:p>
          <a:p>
            <a:r>
              <a:rPr lang="en-US" dirty="0" smtClean="0"/>
              <a:t>Start-up and restart</a:t>
            </a:r>
          </a:p>
          <a:p>
            <a:r>
              <a:rPr lang="en-US" dirty="0" smtClean="0"/>
              <a:t>System input and output</a:t>
            </a:r>
          </a:p>
          <a:p>
            <a:r>
              <a:rPr lang="en-US" dirty="0" smtClean="0"/>
              <a:t>Manual shutdown</a:t>
            </a:r>
          </a:p>
          <a:p>
            <a:r>
              <a:rPr lang="en-US" dirty="0" smtClean="0"/>
              <a:t>Failure modes and responses</a:t>
            </a:r>
          </a:p>
          <a:p>
            <a:r>
              <a:rPr lang="en-US" dirty="0" smtClean="0"/>
              <a:t>Common cause failures</a:t>
            </a:r>
          </a:p>
          <a:p>
            <a:r>
              <a:rPr lang="en-US" dirty="0" smtClean="0"/>
              <a:t>Single failures</a:t>
            </a:r>
          </a:p>
          <a:p>
            <a:r>
              <a:rPr lang="en-US" dirty="0" smtClean="0"/>
              <a:t>Max allowable spurious rate</a:t>
            </a:r>
          </a:p>
          <a:p>
            <a:r>
              <a:rPr lang="en-US" dirty="0" smtClean="0"/>
              <a:t>Operator interfaces</a:t>
            </a:r>
          </a:p>
          <a:p>
            <a:r>
              <a:rPr lang="en-US" dirty="0" smtClean="0"/>
              <a:t>Proof test interval</a:t>
            </a:r>
          </a:p>
          <a:p>
            <a:r>
              <a:rPr lang="en-US" dirty="0" smtClean="0"/>
              <a:t>Mean time to repair</a:t>
            </a:r>
          </a:p>
          <a:p>
            <a:r>
              <a:rPr lang="en-US" dirty="0" smtClean="0"/>
              <a:t>Security</a:t>
            </a:r>
          </a:p>
          <a:p>
            <a:r>
              <a:rPr lang="en-US" dirty="0" smtClean="0"/>
              <a:t>Environmental design for equipment</a:t>
            </a:r>
          </a:p>
          <a:p>
            <a:r>
              <a:rPr lang="en-US" dirty="0" smtClean="0"/>
              <a:t>Tools for periodic test and replacement</a:t>
            </a:r>
          </a:p>
          <a:p>
            <a:r>
              <a:rPr lang="en-US" dirty="0" smtClean="0"/>
              <a:t>Demand rate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0" y="2780928"/>
            <a:ext cx="4644008" cy="948846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7200292" y="2168860"/>
            <a:ext cx="1152128" cy="252028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996"/>
          <a:stretch/>
        </p:blipFill>
        <p:spPr bwMode="auto">
          <a:xfrm>
            <a:off x="215517" y="4767621"/>
            <a:ext cx="4392488" cy="124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573193"/>
            <a:ext cx="4502732" cy="1194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-508" y="3537012"/>
            <a:ext cx="4644008" cy="948846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  <a:lumMod val="100000"/>
                </a:schemeClr>
              </a:gs>
              <a:gs pos="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552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requirements - 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16</a:t>
            </a:fld>
            <a:endParaRPr lang="sv-S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" y="1520788"/>
            <a:ext cx="5324475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508" y="3757761"/>
            <a:ext cx="5334000" cy="2695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9" name="Picture 3" descr="M:\20160215 TSS PDR\Picture1_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1101" y="1520788"/>
            <a:ext cx="2441400" cy="104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val 9"/>
          <p:cNvSpPr/>
          <p:nvPr/>
        </p:nvSpPr>
        <p:spPr>
          <a:xfrm>
            <a:off x="7200292" y="2168860"/>
            <a:ext cx="1152128" cy="252028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858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IEC 61511 and SIL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17</a:t>
            </a:fld>
            <a:endParaRPr lang="sv-SE" dirty="0"/>
          </a:p>
        </p:txBody>
      </p:sp>
      <p:pic>
        <p:nvPicPr>
          <p:cNvPr id="7" name="Picture 6"/>
          <p:cNvPicPr/>
          <p:nvPr/>
        </p:nvPicPr>
        <p:blipFill rotWithShape="1">
          <a:blip r:embed="rId2"/>
          <a:srcRect l="2666" t="4687" r="7312"/>
          <a:stretch/>
        </p:blipFill>
        <p:spPr bwMode="auto">
          <a:xfrm>
            <a:off x="-508" y="3281067"/>
            <a:ext cx="4323907" cy="31362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/>
          <p:cNvPicPr/>
          <p:nvPr/>
        </p:nvPicPr>
        <p:blipFill rotWithShape="1">
          <a:blip r:embed="rId3"/>
          <a:srcRect l="2152" r="3486"/>
          <a:stretch/>
        </p:blipFill>
        <p:spPr>
          <a:xfrm>
            <a:off x="4499992" y="4485521"/>
            <a:ext cx="4501116" cy="149976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75556" y="4761148"/>
            <a:ext cx="1008112" cy="612068"/>
          </a:xfrm>
          <a:prstGeom prst="rect">
            <a:avLst/>
          </a:pr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47864" y="1484784"/>
            <a:ext cx="22120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Identified during hazard analysis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71700" y="1484784"/>
            <a:ext cx="1456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Probability for demand of TSS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3528" y="1484784"/>
            <a:ext cx="1260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Risk level including TSS</a:t>
            </a:r>
          </a:p>
        </p:txBody>
      </p:sp>
      <p:cxnSp>
        <p:nvCxnSpPr>
          <p:cNvPr id="12" name="Straight Arrow Connector 11"/>
          <p:cNvCxnSpPr>
            <a:stCxn id="9" idx="2"/>
          </p:cNvCxnSpPr>
          <p:nvPr/>
        </p:nvCxnSpPr>
        <p:spPr>
          <a:xfrm>
            <a:off x="2599702" y="2069559"/>
            <a:ext cx="1079" cy="192723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2"/>
          </p:cNvCxnSpPr>
          <p:nvPr/>
        </p:nvCxnSpPr>
        <p:spPr>
          <a:xfrm>
            <a:off x="953598" y="2069559"/>
            <a:ext cx="0" cy="1638762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635451" y="2069559"/>
            <a:ext cx="0" cy="1186785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591780" y="2312876"/>
            <a:ext cx="1026114" cy="0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971600" y="3032956"/>
            <a:ext cx="1629181" cy="0"/>
          </a:xfrm>
          <a:prstGeom prst="straightConnector1">
            <a:avLst/>
          </a:prstGeom>
          <a:ln w="12700">
            <a:solidFill>
              <a:srgbClr val="FF0000"/>
            </a:solidFill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283968" y="2132856"/>
            <a:ext cx="4717140" cy="338554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Safety classified design, passive safety functions etc.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254837" y="2874422"/>
            <a:ext cx="4349611" cy="338554"/>
          </a:xfrm>
          <a:prstGeom prst="rect">
            <a:avLst/>
          </a:prstGeom>
          <a:noFill/>
          <a:ln w="127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TSS reliability = probability of failure on demand</a:t>
            </a: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6389894" y="3356411"/>
            <a:ext cx="0" cy="900681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171820" y="3658235"/>
            <a:ext cx="41640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SIL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431540" y="4581128"/>
            <a:ext cx="1224136" cy="972108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767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9" grpId="0"/>
      <p:bldP spid="10" grpId="0"/>
      <p:bldP spid="42" grpId="0" animBg="1"/>
      <p:bldP spid="43" grpId="0" animBg="1"/>
      <p:bldP spid="46" grpId="0" animBg="1"/>
      <p:bldP spid="4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lowchart: Document 38"/>
          <p:cNvSpPr/>
          <p:nvPr/>
        </p:nvSpPr>
        <p:spPr>
          <a:xfrm>
            <a:off x="1475656" y="5196665"/>
            <a:ext cx="972108" cy="1008112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" name="Flowchart: Document 12"/>
          <p:cNvSpPr/>
          <p:nvPr/>
        </p:nvSpPr>
        <p:spPr>
          <a:xfrm>
            <a:off x="4644008" y="5229200"/>
            <a:ext cx="972108" cy="1512168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2" name="Flowchart: Document 11"/>
          <p:cNvSpPr/>
          <p:nvPr/>
        </p:nvSpPr>
        <p:spPr>
          <a:xfrm>
            <a:off x="4572000" y="5157192"/>
            <a:ext cx="972108" cy="1512168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ESS-0043617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18</a:t>
            </a:fld>
            <a:endParaRPr lang="sv-SE" dirty="0"/>
          </a:p>
        </p:txBody>
      </p:sp>
      <p:sp>
        <p:nvSpPr>
          <p:cNvPr id="5" name="Flowchart: Document 4"/>
          <p:cNvSpPr/>
          <p:nvPr/>
        </p:nvSpPr>
        <p:spPr>
          <a:xfrm>
            <a:off x="179512" y="3432287"/>
            <a:ext cx="972108" cy="1008112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Concept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ESS-0037596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" name="Flowchart: Document 5"/>
          <p:cNvSpPr/>
          <p:nvPr/>
        </p:nvSpPr>
        <p:spPr>
          <a:xfrm>
            <a:off x="1403648" y="3432287"/>
            <a:ext cx="972108" cy="1008112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Hazard analysis results overview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ESS-0050077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" name="Flowchart: Document 6"/>
          <p:cNvSpPr/>
          <p:nvPr/>
        </p:nvSpPr>
        <p:spPr>
          <a:xfrm>
            <a:off x="2627784" y="3432287"/>
            <a:ext cx="972108" cy="1008112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System requirements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ESS-0002776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" name="Flowchart: Document 7"/>
          <p:cNvSpPr/>
          <p:nvPr/>
        </p:nvSpPr>
        <p:spPr>
          <a:xfrm>
            <a:off x="3851920" y="3432287"/>
            <a:ext cx="972108" cy="1008112"/>
          </a:xfrm>
          <a:prstGeom prst="flowChartDocumen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solidFill>
                  <a:schemeClr val="tx1"/>
                </a:solidFill>
              </a:rPr>
              <a:t>Functions</a:t>
            </a:r>
            <a:endParaRPr lang="en-US" sz="1100" dirty="0" smtClean="0">
              <a:solidFill>
                <a:schemeClr val="tx1"/>
              </a:solidFill>
            </a:endParaRP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ESS-0043617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" name="Flowchart: Document 9"/>
          <p:cNvSpPr/>
          <p:nvPr/>
        </p:nvSpPr>
        <p:spPr>
          <a:xfrm>
            <a:off x="4499992" y="5085184"/>
            <a:ext cx="972108" cy="1476164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ICD-R:s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ESS-0016380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ESS-0022915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ESS-0030063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ESS-0030068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ESS-0042356</a:t>
            </a:r>
          </a:p>
          <a:p>
            <a:pPr algn="ctr"/>
            <a:r>
              <a:rPr lang="en-US" sz="1100" smtClean="0">
                <a:solidFill>
                  <a:schemeClr val="tx1"/>
                </a:solidFill>
              </a:rPr>
              <a:t>ESS-0048755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1500" y="1805351"/>
            <a:ext cx="865366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655635" y="1484784"/>
            <a:ext cx="12728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Life-cycle process</a:t>
            </a:r>
            <a:endParaRPr lang="en-US" sz="1200" dirty="0"/>
          </a:p>
        </p:txBody>
      </p:sp>
      <p:cxnSp>
        <p:nvCxnSpPr>
          <p:cNvPr id="17" name="Straight Arrow Connector 16"/>
          <p:cNvCxnSpPr>
            <a:stCxn id="5" idx="3"/>
            <a:endCxn id="6" idx="1"/>
          </p:cNvCxnSpPr>
          <p:nvPr/>
        </p:nvCxnSpPr>
        <p:spPr>
          <a:xfrm>
            <a:off x="1151620" y="3936343"/>
            <a:ext cx="2520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3"/>
            <a:endCxn id="7" idx="1"/>
          </p:cNvCxnSpPr>
          <p:nvPr/>
        </p:nvCxnSpPr>
        <p:spPr>
          <a:xfrm>
            <a:off x="2375756" y="3936343"/>
            <a:ext cx="2520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7" idx="3"/>
            <a:endCxn id="8" idx="1"/>
          </p:cNvCxnSpPr>
          <p:nvPr/>
        </p:nvCxnSpPr>
        <p:spPr>
          <a:xfrm>
            <a:off x="3599892" y="3936343"/>
            <a:ext cx="2520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8" idx="3"/>
            <a:endCxn id="9" idx="1"/>
          </p:cNvCxnSpPr>
          <p:nvPr/>
        </p:nvCxnSpPr>
        <p:spPr>
          <a:xfrm>
            <a:off x="4824028" y="3936343"/>
            <a:ext cx="2520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lowchart: Document 29"/>
          <p:cNvSpPr/>
          <p:nvPr/>
        </p:nvSpPr>
        <p:spPr>
          <a:xfrm>
            <a:off x="6264188" y="3429000"/>
            <a:ext cx="972108" cy="1008112"/>
          </a:xfrm>
          <a:prstGeom prst="flowChartDocumen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SW design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ESS-00xxxxx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9" idx="3"/>
            <a:endCxn id="30" idx="1"/>
          </p:cNvCxnSpPr>
          <p:nvPr/>
        </p:nvCxnSpPr>
        <p:spPr>
          <a:xfrm flipV="1">
            <a:off x="6048164" y="3933056"/>
            <a:ext cx="216024" cy="32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9" idx="2"/>
            <a:endCxn id="10" idx="0"/>
          </p:cNvCxnSpPr>
          <p:nvPr/>
        </p:nvCxnSpPr>
        <p:spPr>
          <a:xfrm flipH="1">
            <a:off x="4986046" y="4373752"/>
            <a:ext cx="576064" cy="7114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lowchart: Document 71"/>
          <p:cNvSpPr/>
          <p:nvPr/>
        </p:nvSpPr>
        <p:spPr>
          <a:xfrm>
            <a:off x="5724128" y="5085184"/>
            <a:ext cx="972108" cy="1008112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FMECA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ESS-0047128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2" name="Flowchart: Document 31"/>
          <p:cNvSpPr/>
          <p:nvPr/>
        </p:nvSpPr>
        <p:spPr>
          <a:xfrm>
            <a:off x="2591780" y="5085184"/>
            <a:ext cx="972108" cy="1008112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He cooling variables</a:t>
            </a:r>
            <a:br>
              <a:rPr lang="en-US" sz="1100" dirty="0" smtClean="0">
                <a:solidFill>
                  <a:schemeClr val="tx1"/>
                </a:solidFill>
              </a:rPr>
            </a:br>
            <a:r>
              <a:rPr lang="en-US" sz="1100" dirty="0" smtClean="0">
                <a:solidFill>
                  <a:schemeClr val="tx1"/>
                </a:solidFill>
              </a:rPr>
              <a:t>ESS-0049507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>
            <a:stCxn id="6" idx="2"/>
            <a:endCxn id="32" idx="0"/>
          </p:cNvCxnSpPr>
          <p:nvPr/>
        </p:nvCxnSpPr>
        <p:spPr>
          <a:xfrm>
            <a:off x="1889702" y="4373752"/>
            <a:ext cx="1188132" cy="7114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lowchart: Document 47"/>
          <p:cNvSpPr/>
          <p:nvPr/>
        </p:nvSpPr>
        <p:spPr>
          <a:xfrm>
            <a:off x="7452320" y="3429000"/>
            <a:ext cx="1044116" cy="1008112"/>
          </a:xfrm>
          <a:prstGeom prst="flowChartDocumen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Verification, commissioning and validation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ESS-0048372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49" name="Straight Arrow Connector 48"/>
          <p:cNvCxnSpPr>
            <a:stCxn id="30" idx="3"/>
            <a:endCxn id="48" idx="1"/>
          </p:cNvCxnSpPr>
          <p:nvPr/>
        </p:nvCxnSpPr>
        <p:spPr>
          <a:xfrm>
            <a:off x="7236296" y="3933056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9" idx="2"/>
            <a:endCxn id="72" idx="0"/>
          </p:cNvCxnSpPr>
          <p:nvPr/>
        </p:nvCxnSpPr>
        <p:spPr>
          <a:xfrm>
            <a:off x="5562110" y="4373752"/>
            <a:ext cx="648072" cy="7114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owchart: Document 8"/>
          <p:cNvSpPr/>
          <p:nvPr/>
        </p:nvSpPr>
        <p:spPr>
          <a:xfrm>
            <a:off x="5076056" y="3432287"/>
            <a:ext cx="972108" cy="1008112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Architecture &amp; HW design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ESS-0045067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5" name="Flowchart: Document 34"/>
          <p:cNvSpPr/>
          <p:nvPr/>
        </p:nvSpPr>
        <p:spPr>
          <a:xfrm>
            <a:off x="1403648" y="1985371"/>
            <a:ext cx="972108" cy="1008112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Hazard analysis process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ESS-0041755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>
            <a:stCxn id="35" idx="2"/>
            <a:endCxn id="6" idx="0"/>
          </p:cNvCxnSpPr>
          <p:nvPr/>
        </p:nvCxnSpPr>
        <p:spPr>
          <a:xfrm>
            <a:off x="1889702" y="2926836"/>
            <a:ext cx="0" cy="5054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Flowchart: Document 40"/>
          <p:cNvSpPr/>
          <p:nvPr/>
        </p:nvSpPr>
        <p:spPr>
          <a:xfrm>
            <a:off x="215516" y="5085184"/>
            <a:ext cx="972108" cy="1008112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Identified safety controls</a:t>
            </a:r>
            <a:br>
              <a:rPr lang="en-US" sz="1100" dirty="0" smtClean="0">
                <a:solidFill>
                  <a:schemeClr val="tx1"/>
                </a:solidFill>
              </a:rPr>
            </a:br>
            <a:r>
              <a:rPr lang="en-US" sz="1100" dirty="0" smtClean="0">
                <a:solidFill>
                  <a:schemeClr val="tx1"/>
                </a:solidFill>
              </a:rPr>
              <a:t>ESS-0050185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51" name="Straight Arrow Connector 50"/>
          <p:cNvCxnSpPr>
            <a:stCxn id="6" idx="2"/>
            <a:endCxn id="41" idx="0"/>
          </p:cNvCxnSpPr>
          <p:nvPr/>
        </p:nvCxnSpPr>
        <p:spPr>
          <a:xfrm flipH="1">
            <a:off x="701570" y="4373752"/>
            <a:ext cx="1188132" cy="7114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lowchart: Document 33"/>
          <p:cNvSpPr/>
          <p:nvPr/>
        </p:nvSpPr>
        <p:spPr>
          <a:xfrm>
            <a:off x="1403648" y="5085184"/>
            <a:ext cx="972108" cy="1008112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Accidents reports</a:t>
            </a:r>
            <a:br>
              <a:rPr lang="en-US" sz="1100" dirty="0" smtClean="0">
                <a:solidFill>
                  <a:schemeClr val="tx1"/>
                </a:solidFill>
              </a:rPr>
            </a:br>
            <a:r>
              <a:rPr lang="en-US" sz="1100" dirty="0" smtClean="0">
                <a:solidFill>
                  <a:schemeClr val="tx1"/>
                </a:solidFill>
              </a:rPr>
              <a:t>ESS-0040075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ESS-0044348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ESS-0050081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/>
          <p:cNvCxnSpPr>
            <a:stCxn id="6" idx="2"/>
            <a:endCxn id="34" idx="0"/>
          </p:cNvCxnSpPr>
          <p:nvPr/>
        </p:nvCxnSpPr>
        <p:spPr>
          <a:xfrm>
            <a:off x="1889702" y="4373752"/>
            <a:ext cx="0" cy="7114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lowchart: Document 39"/>
          <p:cNvSpPr/>
          <p:nvPr/>
        </p:nvSpPr>
        <p:spPr>
          <a:xfrm>
            <a:off x="179512" y="1985371"/>
            <a:ext cx="972108" cy="1008112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Standard selection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ESS-0047208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/>
          <p:cNvCxnSpPr>
            <a:stCxn id="40" idx="2"/>
            <a:endCxn id="5" idx="0"/>
          </p:cNvCxnSpPr>
          <p:nvPr/>
        </p:nvCxnSpPr>
        <p:spPr>
          <a:xfrm>
            <a:off x="665566" y="2926836"/>
            <a:ext cx="0" cy="5054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lowchart: Document 42"/>
          <p:cNvSpPr/>
          <p:nvPr/>
        </p:nvSpPr>
        <p:spPr>
          <a:xfrm>
            <a:off x="2627784" y="1985371"/>
            <a:ext cx="972108" cy="1008112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 classification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ESS-0016468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44" name="Straight Arrow Connector 43"/>
          <p:cNvCxnSpPr>
            <a:stCxn id="43" idx="2"/>
            <a:endCxn id="7" idx="0"/>
          </p:cNvCxnSpPr>
          <p:nvPr/>
        </p:nvCxnSpPr>
        <p:spPr>
          <a:xfrm>
            <a:off x="3113838" y="2926836"/>
            <a:ext cx="0" cy="5054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4155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 descr="M:\20160215 TSS PDR\Picture1_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1101" y="1520788"/>
            <a:ext cx="2441400" cy="104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784"/>
          <a:stretch/>
        </p:blipFill>
        <p:spPr bwMode="auto">
          <a:xfrm>
            <a:off x="211229" y="3609020"/>
            <a:ext cx="4412337" cy="2075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019"/>
          <a:stretch/>
        </p:blipFill>
        <p:spPr bwMode="auto">
          <a:xfrm>
            <a:off x="211229" y="1549216"/>
            <a:ext cx="4287425" cy="1771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19</a:t>
            </a:fld>
            <a:endParaRPr lang="sv-SE" dirty="0"/>
          </a:p>
        </p:txBody>
      </p:sp>
      <p:sp>
        <p:nvSpPr>
          <p:cNvPr id="7" name="Content Placeholder 5"/>
          <p:cNvSpPr>
            <a:spLocks noGrp="1"/>
          </p:cNvSpPr>
          <p:nvPr>
            <p:ph sz="half" idx="4294967295"/>
          </p:nvPr>
        </p:nvSpPr>
        <p:spPr>
          <a:xfrm>
            <a:off x="4648200" y="2636912"/>
            <a:ext cx="4038600" cy="4129919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Function content (extracted from 61511)</a:t>
            </a:r>
          </a:p>
          <a:p>
            <a:r>
              <a:rPr lang="en-US" dirty="0"/>
              <a:t>Functional description</a:t>
            </a:r>
          </a:p>
          <a:p>
            <a:r>
              <a:rPr lang="en-US" dirty="0"/>
              <a:t>Primary action</a:t>
            </a:r>
          </a:p>
          <a:p>
            <a:r>
              <a:rPr lang="en-US" dirty="0"/>
              <a:t>Fail safe process input and output</a:t>
            </a:r>
          </a:p>
          <a:p>
            <a:r>
              <a:rPr lang="en-US" dirty="0"/>
              <a:t>Final </a:t>
            </a:r>
            <a:r>
              <a:rPr lang="en-US" dirty="0" smtClean="0"/>
              <a:t>elements</a:t>
            </a:r>
          </a:p>
          <a:p>
            <a:r>
              <a:rPr lang="en-US" dirty="0" smtClean="0"/>
              <a:t>Trip </a:t>
            </a:r>
            <a:r>
              <a:rPr lang="en-US" dirty="0"/>
              <a:t>limit and response </a:t>
            </a:r>
            <a:r>
              <a:rPr lang="en-US" dirty="0" smtClean="0"/>
              <a:t>time</a:t>
            </a:r>
          </a:p>
          <a:p>
            <a:r>
              <a:rPr lang="en-US" dirty="0" smtClean="0"/>
              <a:t>Muting/bypass (beam to dump)</a:t>
            </a:r>
          </a:p>
          <a:p>
            <a:r>
              <a:rPr lang="en-US" dirty="0" smtClean="0"/>
              <a:t>Activate/deactivate</a:t>
            </a:r>
          </a:p>
          <a:p>
            <a:r>
              <a:rPr lang="en-US" dirty="0" smtClean="0"/>
              <a:t>Reset/restart</a:t>
            </a:r>
          </a:p>
          <a:p>
            <a:r>
              <a:rPr lang="en-US" dirty="0" smtClean="0"/>
              <a:t>Spurious trips and reset failures</a:t>
            </a:r>
          </a:p>
          <a:p>
            <a:r>
              <a:rPr lang="en-US" dirty="0" smtClean="0"/>
              <a:t>BPCS and other system interfaces</a:t>
            </a:r>
          </a:p>
          <a:p>
            <a:r>
              <a:rPr lang="en-US" dirty="0" smtClean="0"/>
              <a:t>Proof test intervals</a:t>
            </a:r>
          </a:p>
          <a:p>
            <a:r>
              <a:rPr lang="en-US" dirty="0" smtClean="0"/>
              <a:t>Protection from environmental conditions and accidents</a:t>
            </a:r>
          </a:p>
          <a:p>
            <a:r>
              <a:rPr lang="en-US" dirty="0" smtClean="0"/>
              <a:t>Consequential hazards</a:t>
            </a:r>
          </a:p>
          <a:p>
            <a:r>
              <a:rPr lang="en-US" dirty="0" smtClean="0"/>
              <a:t>Demand rate and safety integrity</a:t>
            </a:r>
          </a:p>
          <a:p>
            <a:r>
              <a:rPr lang="en-US" dirty="0" smtClean="0"/>
              <a:t>HMI</a:t>
            </a:r>
          </a:p>
          <a:p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1500" y="2528900"/>
            <a:ext cx="4644008" cy="948846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164288" y="2348880"/>
            <a:ext cx="1152128" cy="252028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1500" y="4833156"/>
            <a:ext cx="4644008" cy="948846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187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lowchart: Document 38"/>
          <p:cNvSpPr/>
          <p:nvPr/>
        </p:nvSpPr>
        <p:spPr>
          <a:xfrm>
            <a:off x="1475656" y="5196665"/>
            <a:ext cx="972108" cy="1008112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" name="Flowchart: Document 12"/>
          <p:cNvSpPr/>
          <p:nvPr/>
        </p:nvSpPr>
        <p:spPr>
          <a:xfrm>
            <a:off x="4644008" y="5229200"/>
            <a:ext cx="972108" cy="1512168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2" name="Flowchart: Document 11"/>
          <p:cNvSpPr/>
          <p:nvPr/>
        </p:nvSpPr>
        <p:spPr>
          <a:xfrm>
            <a:off x="4572000" y="5157192"/>
            <a:ext cx="972108" cy="1512168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ESS-0002776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</a:t>
            </a:fld>
            <a:endParaRPr lang="sv-SE" dirty="0"/>
          </a:p>
        </p:txBody>
      </p:sp>
      <p:sp>
        <p:nvSpPr>
          <p:cNvPr id="5" name="Flowchart: Document 4"/>
          <p:cNvSpPr/>
          <p:nvPr/>
        </p:nvSpPr>
        <p:spPr>
          <a:xfrm>
            <a:off x="179512" y="3432287"/>
            <a:ext cx="972108" cy="1008112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Concept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ESS-0037596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6" name="Flowchart: Document 5"/>
          <p:cNvSpPr/>
          <p:nvPr/>
        </p:nvSpPr>
        <p:spPr>
          <a:xfrm>
            <a:off x="1403648" y="3432287"/>
            <a:ext cx="972108" cy="1008112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Hazard analysis results overview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ESS-0050077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7" name="Flowchart: Document 6"/>
          <p:cNvSpPr/>
          <p:nvPr/>
        </p:nvSpPr>
        <p:spPr>
          <a:xfrm>
            <a:off x="2627784" y="3432287"/>
            <a:ext cx="972108" cy="1008112"/>
          </a:xfrm>
          <a:prstGeom prst="flowChartDocument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System requirements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ESS-0002776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8" name="Flowchart: Document 7"/>
          <p:cNvSpPr/>
          <p:nvPr/>
        </p:nvSpPr>
        <p:spPr>
          <a:xfrm>
            <a:off x="3851920" y="3432287"/>
            <a:ext cx="972108" cy="1008112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smtClean="0">
                <a:solidFill>
                  <a:schemeClr val="tx1"/>
                </a:solidFill>
              </a:rPr>
              <a:t>Functions</a:t>
            </a:r>
            <a:endParaRPr lang="en-US" sz="1100" dirty="0" smtClean="0">
              <a:solidFill>
                <a:schemeClr val="tx1"/>
              </a:solidFill>
            </a:endParaRP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ESS-0043617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0" name="Flowchart: Document 9"/>
          <p:cNvSpPr/>
          <p:nvPr/>
        </p:nvSpPr>
        <p:spPr>
          <a:xfrm>
            <a:off x="4499992" y="5085184"/>
            <a:ext cx="972108" cy="1476164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ICD-R:s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ESS-0016380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ESS-0022915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ESS-0030063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ESS-0030068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ESS-0042356</a:t>
            </a:r>
          </a:p>
          <a:p>
            <a:pPr algn="ctr"/>
            <a:r>
              <a:rPr lang="en-US" sz="1100" smtClean="0">
                <a:solidFill>
                  <a:schemeClr val="tx1"/>
                </a:solidFill>
              </a:rPr>
              <a:t>ESS-0048755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71500" y="1805351"/>
            <a:ext cx="865366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655635" y="1484784"/>
            <a:ext cx="12728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Life-cycle process</a:t>
            </a:r>
            <a:endParaRPr lang="en-US" sz="1200" dirty="0"/>
          </a:p>
        </p:txBody>
      </p:sp>
      <p:cxnSp>
        <p:nvCxnSpPr>
          <p:cNvPr id="17" name="Straight Arrow Connector 16"/>
          <p:cNvCxnSpPr>
            <a:stCxn id="5" idx="3"/>
            <a:endCxn id="6" idx="1"/>
          </p:cNvCxnSpPr>
          <p:nvPr/>
        </p:nvCxnSpPr>
        <p:spPr>
          <a:xfrm>
            <a:off x="1151620" y="3936343"/>
            <a:ext cx="2520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3"/>
            <a:endCxn id="7" idx="1"/>
          </p:cNvCxnSpPr>
          <p:nvPr/>
        </p:nvCxnSpPr>
        <p:spPr>
          <a:xfrm>
            <a:off x="2375756" y="3936343"/>
            <a:ext cx="2520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7" idx="3"/>
            <a:endCxn id="8" idx="1"/>
          </p:cNvCxnSpPr>
          <p:nvPr/>
        </p:nvCxnSpPr>
        <p:spPr>
          <a:xfrm>
            <a:off x="3599892" y="3936343"/>
            <a:ext cx="2520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8" idx="3"/>
            <a:endCxn id="9" idx="1"/>
          </p:cNvCxnSpPr>
          <p:nvPr/>
        </p:nvCxnSpPr>
        <p:spPr>
          <a:xfrm>
            <a:off x="4824028" y="3936343"/>
            <a:ext cx="2520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lowchart: Document 29"/>
          <p:cNvSpPr/>
          <p:nvPr/>
        </p:nvSpPr>
        <p:spPr>
          <a:xfrm>
            <a:off x="6264188" y="3429000"/>
            <a:ext cx="972108" cy="1008112"/>
          </a:xfrm>
          <a:prstGeom prst="flowChartDocumen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SW design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ESS-00xxxxx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/>
          <p:cNvCxnSpPr>
            <a:stCxn id="9" idx="3"/>
            <a:endCxn id="30" idx="1"/>
          </p:cNvCxnSpPr>
          <p:nvPr/>
        </p:nvCxnSpPr>
        <p:spPr>
          <a:xfrm flipV="1">
            <a:off x="6048164" y="3933056"/>
            <a:ext cx="216024" cy="32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9" idx="2"/>
            <a:endCxn id="10" idx="0"/>
          </p:cNvCxnSpPr>
          <p:nvPr/>
        </p:nvCxnSpPr>
        <p:spPr>
          <a:xfrm flipH="1">
            <a:off x="4986046" y="4373752"/>
            <a:ext cx="576064" cy="7114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Flowchart: Document 71"/>
          <p:cNvSpPr/>
          <p:nvPr/>
        </p:nvSpPr>
        <p:spPr>
          <a:xfrm>
            <a:off x="5724128" y="5085184"/>
            <a:ext cx="972108" cy="1008112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FMECA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ESS-0047128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2" name="Flowchart: Document 31"/>
          <p:cNvSpPr/>
          <p:nvPr/>
        </p:nvSpPr>
        <p:spPr>
          <a:xfrm>
            <a:off x="2591780" y="5085184"/>
            <a:ext cx="972108" cy="1008112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He cooling variables</a:t>
            </a:r>
            <a:br>
              <a:rPr lang="en-US" sz="1100" dirty="0" smtClean="0">
                <a:solidFill>
                  <a:schemeClr val="tx1"/>
                </a:solidFill>
              </a:rPr>
            </a:br>
            <a:r>
              <a:rPr lang="en-US" sz="1100" dirty="0" smtClean="0">
                <a:solidFill>
                  <a:schemeClr val="tx1"/>
                </a:solidFill>
              </a:rPr>
              <a:t>ESS-0049507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33" name="Straight Arrow Connector 32"/>
          <p:cNvCxnSpPr>
            <a:stCxn id="6" idx="2"/>
            <a:endCxn id="32" idx="0"/>
          </p:cNvCxnSpPr>
          <p:nvPr/>
        </p:nvCxnSpPr>
        <p:spPr>
          <a:xfrm>
            <a:off x="1889702" y="4373752"/>
            <a:ext cx="1188132" cy="7114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lowchart: Document 47"/>
          <p:cNvSpPr/>
          <p:nvPr/>
        </p:nvSpPr>
        <p:spPr>
          <a:xfrm>
            <a:off x="7452320" y="3429000"/>
            <a:ext cx="1044116" cy="1008112"/>
          </a:xfrm>
          <a:prstGeom prst="flowChartDocumen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Verification, commissioning and validation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ESS-0048372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49" name="Straight Arrow Connector 48"/>
          <p:cNvCxnSpPr>
            <a:stCxn id="30" idx="3"/>
            <a:endCxn id="48" idx="1"/>
          </p:cNvCxnSpPr>
          <p:nvPr/>
        </p:nvCxnSpPr>
        <p:spPr>
          <a:xfrm>
            <a:off x="7236296" y="3933056"/>
            <a:ext cx="2160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9" idx="2"/>
            <a:endCxn id="72" idx="0"/>
          </p:cNvCxnSpPr>
          <p:nvPr/>
        </p:nvCxnSpPr>
        <p:spPr>
          <a:xfrm>
            <a:off x="5562110" y="4373752"/>
            <a:ext cx="648072" cy="7114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owchart: Document 8"/>
          <p:cNvSpPr/>
          <p:nvPr/>
        </p:nvSpPr>
        <p:spPr>
          <a:xfrm>
            <a:off x="5076056" y="3432287"/>
            <a:ext cx="972108" cy="1008112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Architecture &amp; HW design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ESS-0045067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35" name="Flowchart: Document 34"/>
          <p:cNvSpPr/>
          <p:nvPr/>
        </p:nvSpPr>
        <p:spPr>
          <a:xfrm>
            <a:off x="1403648" y="1985371"/>
            <a:ext cx="972108" cy="1008112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Hazard analysis process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ESS-0041755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>
            <a:stCxn id="35" idx="2"/>
            <a:endCxn id="6" idx="0"/>
          </p:cNvCxnSpPr>
          <p:nvPr/>
        </p:nvCxnSpPr>
        <p:spPr>
          <a:xfrm>
            <a:off x="1889702" y="2926836"/>
            <a:ext cx="0" cy="5054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Flowchart: Document 40"/>
          <p:cNvSpPr/>
          <p:nvPr/>
        </p:nvSpPr>
        <p:spPr>
          <a:xfrm>
            <a:off x="215516" y="5085184"/>
            <a:ext cx="972108" cy="1008112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Identified safety controls</a:t>
            </a:r>
            <a:br>
              <a:rPr lang="en-US" sz="1100" dirty="0" smtClean="0">
                <a:solidFill>
                  <a:schemeClr val="tx1"/>
                </a:solidFill>
              </a:rPr>
            </a:br>
            <a:r>
              <a:rPr lang="en-US" sz="1100" dirty="0" smtClean="0">
                <a:solidFill>
                  <a:schemeClr val="tx1"/>
                </a:solidFill>
              </a:rPr>
              <a:t>ESS-0050185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51" name="Straight Arrow Connector 50"/>
          <p:cNvCxnSpPr>
            <a:stCxn id="6" idx="2"/>
            <a:endCxn id="41" idx="0"/>
          </p:cNvCxnSpPr>
          <p:nvPr/>
        </p:nvCxnSpPr>
        <p:spPr>
          <a:xfrm flipH="1">
            <a:off x="701570" y="4373752"/>
            <a:ext cx="1188132" cy="7114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Flowchart: Document 33"/>
          <p:cNvSpPr/>
          <p:nvPr/>
        </p:nvSpPr>
        <p:spPr>
          <a:xfrm>
            <a:off x="1403648" y="5085184"/>
            <a:ext cx="972108" cy="1008112"/>
          </a:xfrm>
          <a:prstGeom prst="flowChartDocumen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Accidents reports</a:t>
            </a:r>
            <a:br>
              <a:rPr lang="en-US" sz="1100" dirty="0" smtClean="0">
                <a:solidFill>
                  <a:schemeClr val="tx1"/>
                </a:solidFill>
              </a:rPr>
            </a:br>
            <a:r>
              <a:rPr lang="en-US" sz="1100" dirty="0" smtClean="0">
                <a:solidFill>
                  <a:schemeClr val="tx1"/>
                </a:solidFill>
              </a:rPr>
              <a:t>ESS-0040075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ESS-0044348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ESS-0050081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/>
          <p:cNvCxnSpPr>
            <a:stCxn id="6" idx="2"/>
            <a:endCxn id="34" idx="0"/>
          </p:cNvCxnSpPr>
          <p:nvPr/>
        </p:nvCxnSpPr>
        <p:spPr>
          <a:xfrm>
            <a:off x="1889702" y="4373752"/>
            <a:ext cx="0" cy="7114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Flowchart: Document 39"/>
          <p:cNvSpPr/>
          <p:nvPr/>
        </p:nvSpPr>
        <p:spPr>
          <a:xfrm>
            <a:off x="179512" y="1985371"/>
            <a:ext cx="972108" cy="1008112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Standard selection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ESS-0047208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/>
          <p:cNvCxnSpPr>
            <a:stCxn id="40" idx="2"/>
            <a:endCxn id="5" idx="0"/>
          </p:cNvCxnSpPr>
          <p:nvPr/>
        </p:nvCxnSpPr>
        <p:spPr>
          <a:xfrm>
            <a:off x="665566" y="2926836"/>
            <a:ext cx="0" cy="5054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Flowchart: Document 42"/>
          <p:cNvSpPr/>
          <p:nvPr/>
        </p:nvSpPr>
        <p:spPr>
          <a:xfrm>
            <a:off x="2627784" y="1985371"/>
            <a:ext cx="972108" cy="1008112"/>
          </a:xfrm>
          <a:prstGeom prst="flowChartDocumen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 classification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ESS-0016468</a:t>
            </a:r>
            <a:endParaRPr lang="en-US" sz="1100" dirty="0">
              <a:solidFill>
                <a:schemeClr val="tx1"/>
              </a:solidFill>
            </a:endParaRPr>
          </a:p>
        </p:txBody>
      </p:sp>
      <p:cxnSp>
        <p:nvCxnSpPr>
          <p:cNvPr id="44" name="Straight Arrow Connector 43"/>
          <p:cNvCxnSpPr>
            <a:stCxn id="43" idx="2"/>
            <a:endCxn id="7" idx="0"/>
          </p:cNvCxnSpPr>
          <p:nvPr/>
        </p:nvCxnSpPr>
        <p:spPr>
          <a:xfrm>
            <a:off x="3113838" y="2926836"/>
            <a:ext cx="0" cy="5054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55812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Requirement structure</a:t>
            </a:r>
          </a:p>
          <a:p>
            <a:r>
              <a:rPr lang="en-US" dirty="0" smtClean="0"/>
              <a:t>ES&amp;H interpretation of SSM requirements</a:t>
            </a:r>
          </a:p>
          <a:p>
            <a:r>
              <a:rPr lang="en-US" dirty="0" smtClean="0"/>
              <a:t>Overall safety function based on likely accidents with assumptions (Pilot TSS)</a:t>
            </a:r>
          </a:p>
          <a:p>
            <a:pPr lvl="1"/>
            <a:r>
              <a:rPr lang="en-US" dirty="0" smtClean="0"/>
              <a:t>Prepared for changes (TSS)</a:t>
            </a:r>
          </a:p>
          <a:p>
            <a:r>
              <a:rPr lang="en-US" dirty="0" smtClean="0"/>
              <a:t>Further details during detail design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23742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Break</a:t>
            </a:r>
          </a:p>
          <a:p>
            <a:pPr marL="0" indent="0" algn="ctr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33809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H2 events with consequences &gt;20 </a:t>
            </a:r>
            <a:r>
              <a:rPr lang="en-US" dirty="0" err="1" smtClean="0"/>
              <a:t>mSv</a:t>
            </a:r>
            <a:endParaRPr lang="en-US" dirty="0" smtClean="0"/>
          </a:p>
          <a:p>
            <a:pPr lvl="1"/>
            <a:r>
              <a:rPr lang="en-US" dirty="0" smtClean="0"/>
              <a:t>&gt;20 </a:t>
            </a:r>
            <a:r>
              <a:rPr lang="en-US" dirty="0" err="1" smtClean="0"/>
              <a:t>mSv</a:t>
            </a:r>
            <a:r>
              <a:rPr lang="en-US" dirty="0" smtClean="0"/>
              <a:t> is only allowed for H5 events</a:t>
            </a:r>
          </a:p>
          <a:p>
            <a:pPr lvl="1"/>
            <a:r>
              <a:rPr lang="en-US" dirty="0" smtClean="0"/>
              <a:t>TSS to decrease probability H2 (&gt;10</a:t>
            </a:r>
            <a:r>
              <a:rPr lang="en-US" baseline="30000" dirty="0" smtClean="0"/>
              <a:t>-2</a:t>
            </a:r>
            <a:r>
              <a:rPr lang="en-US" dirty="0" smtClean="0"/>
              <a:t>) -&gt; H5 (&lt;10</a:t>
            </a:r>
            <a:r>
              <a:rPr lang="en-US" baseline="30000" dirty="0" smtClean="0"/>
              <a:t>-6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Corresponds to &lt;10</a:t>
            </a:r>
            <a:r>
              <a:rPr lang="en-US" baseline="30000" dirty="0" smtClean="0"/>
              <a:t>-4</a:t>
            </a:r>
            <a:r>
              <a:rPr lang="en-US" dirty="0" smtClean="0"/>
              <a:t> which is </a:t>
            </a:r>
            <a:r>
              <a:rPr lang="en-US" dirty="0" smtClean="0">
                <a:solidFill>
                  <a:schemeClr val="tx1"/>
                </a:solidFill>
              </a:rPr>
              <a:t>SIL4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Layers of protection = count on process control and machine protection to decrease demand rate for TSS?</a:t>
            </a: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/>
              <a:t>Target wheel stops instantaneously</a:t>
            </a:r>
          </a:p>
          <a:p>
            <a:pPr lvl="1"/>
            <a:r>
              <a:rPr lang="en-US" dirty="0" smtClean="0"/>
              <a:t>TSS must act within </a:t>
            </a:r>
            <a:r>
              <a:rPr lang="en-US" dirty="0" smtClean="0">
                <a:solidFill>
                  <a:schemeClr val="tx1"/>
                </a:solidFill>
              </a:rPr>
              <a:t>210 ms </a:t>
            </a:r>
            <a:r>
              <a:rPr lang="en-US" dirty="0" smtClean="0"/>
              <a:t>(3 pulses) to prevent 700 °C</a:t>
            </a:r>
          </a:p>
          <a:p>
            <a:pPr lvl="1"/>
            <a:r>
              <a:rPr lang="en-US" dirty="0" smtClean="0"/>
              <a:t>Safety control equipment generally slow due to internal diagnostic functions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Can target wheel stop within one sector?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Is </a:t>
            </a:r>
            <a:r>
              <a:rPr lang="en-US" dirty="0">
                <a:solidFill>
                  <a:schemeClr val="tx1"/>
                </a:solidFill>
              </a:rPr>
              <a:t>700 °</a:t>
            </a:r>
            <a:r>
              <a:rPr lang="en-US" dirty="0" smtClean="0">
                <a:solidFill>
                  <a:schemeClr val="tx1"/>
                </a:solidFill>
              </a:rPr>
              <a:t>C the critical temperature?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86184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 is defining requirements on TSS for single failure and common cause failures?</a:t>
            </a:r>
          </a:p>
          <a:p>
            <a:pPr lvl="1"/>
            <a:r>
              <a:rPr lang="en-US" dirty="0" smtClean="0"/>
              <a:t>SSM definitions</a:t>
            </a:r>
          </a:p>
          <a:p>
            <a:pPr lvl="1"/>
            <a:r>
              <a:rPr lang="en-US" dirty="0" smtClean="0"/>
              <a:t>ES&amp;H interpretations/requirements</a:t>
            </a:r>
          </a:p>
          <a:p>
            <a:pPr lvl="1"/>
            <a:r>
              <a:rPr lang="en-US" smtClean="0"/>
              <a:t>Solution by SE (ESS classification - ESS-0016468</a:t>
            </a:r>
            <a:r>
              <a:rPr lang="en-US" dirty="0" smtClean="0"/>
              <a:t>)</a:t>
            </a:r>
          </a:p>
          <a:p>
            <a:r>
              <a:rPr lang="en-US" dirty="0" smtClean="0"/>
              <a:t>Safe state - what is required to leave safe state?</a:t>
            </a:r>
          </a:p>
          <a:p>
            <a:pPr lvl="1"/>
            <a:r>
              <a:rPr lang="en-US" dirty="0" smtClean="0"/>
              <a:t>Due to spurious trip</a:t>
            </a:r>
          </a:p>
          <a:p>
            <a:pPr lvl="1"/>
            <a:r>
              <a:rPr lang="en-US" dirty="0" smtClean="0"/>
              <a:t>Due to real trip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23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40931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3</a:t>
            </a:fld>
            <a:endParaRPr lang="sv-SE" dirty="0"/>
          </a:p>
        </p:txBody>
      </p:sp>
      <p:sp>
        <p:nvSpPr>
          <p:cNvPr id="6" name="TextBox 5"/>
          <p:cNvSpPr txBox="1"/>
          <p:nvPr/>
        </p:nvSpPr>
        <p:spPr>
          <a:xfrm>
            <a:off x="54828" y="2034716"/>
            <a:ext cx="22296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ES&amp;H requirements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138452" y="2024844"/>
            <a:ext cx="25775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ESS requirements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894594" y="1880828"/>
            <a:ext cx="21058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Hazard analysis / </a:t>
            </a:r>
            <a:br>
              <a:rPr lang="en-US" sz="2000" dirty="0" smtClean="0"/>
            </a:br>
            <a:r>
              <a:rPr lang="en-US" sz="2000" dirty="0" smtClean="0"/>
              <a:t>accident scenarios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2591780" y="2920878"/>
            <a:ext cx="33723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TSS overall safety function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2412372" y="3690320"/>
            <a:ext cx="37312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TSS safety instrumented functions</a:t>
            </a:r>
            <a:endParaRPr lang="en-US" sz="2000" dirty="0"/>
          </a:p>
        </p:txBody>
      </p:sp>
      <p:sp>
        <p:nvSpPr>
          <p:cNvPr id="11" name="TextBox 10"/>
          <p:cNvSpPr txBox="1"/>
          <p:nvPr/>
        </p:nvSpPr>
        <p:spPr>
          <a:xfrm>
            <a:off x="2798536" y="4469050"/>
            <a:ext cx="29615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TSS system requirements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2854833" y="5225134"/>
            <a:ext cx="2846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TSS function specification</a:t>
            </a:r>
            <a:endParaRPr lang="en-US" sz="2000" dirty="0"/>
          </a:p>
        </p:txBody>
      </p:sp>
      <p:cxnSp>
        <p:nvCxnSpPr>
          <p:cNvPr id="17" name="Straight Arrow Connector 16"/>
          <p:cNvCxnSpPr>
            <a:stCxn id="6" idx="2"/>
            <a:endCxn id="9" idx="0"/>
          </p:cNvCxnSpPr>
          <p:nvPr/>
        </p:nvCxnSpPr>
        <p:spPr>
          <a:xfrm rot="16200000" flipH="1">
            <a:off x="2480790" y="1123689"/>
            <a:ext cx="486052" cy="310832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7" idx="2"/>
            <a:endCxn id="9" idx="0"/>
          </p:cNvCxnSpPr>
          <p:nvPr/>
        </p:nvCxnSpPr>
        <p:spPr>
          <a:xfrm rot="16200000" flipH="1">
            <a:off x="3604644" y="2247543"/>
            <a:ext cx="495924" cy="85074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8" idx="2"/>
            <a:endCxn id="9" idx="0"/>
          </p:cNvCxnSpPr>
          <p:nvPr/>
        </p:nvCxnSpPr>
        <p:spPr>
          <a:xfrm rot="5400000">
            <a:off x="5946679" y="920014"/>
            <a:ext cx="332164" cy="3669564"/>
          </a:xfrm>
          <a:prstGeom prst="bentConnector3">
            <a:avLst>
              <a:gd name="adj1" fmla="val 2439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endCxn id="10" idx="0"/>
          </p:cNvCxnSpPr>
          <p:nvPr/>
        </p:nvCxnSpPr>
        <p:spPr>
          <a:xfrm>
            <a:off x="4277979" y="3320988"/>
            <a:ext cx="0" cy="3693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0" idx="2"/>
            <a:endCxn id="11" idx="0"/>
          </p:cNvCxnSpPr>
          <p:nvPr/>
        </p:nvCxnSpPr>
        <p:spPr>
          <a:xfrm>
            <a:off x="4277979" y="4090430"/>
            <a:ext cx="1355" cy="3786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1" idx="2"/>
            <a:endCxn id="12" idx="0"/>
          </p:cNvCxnSpPr>
          <p:nvPr/>
        </p:nvCxnSpPr>
        <p:spPr>
          <a:xfrm flipH="1">
            <a:off x="4277979" y="4869160"/>
            <a:ext cx="1355" cy="3559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334696" y="2024844"/>
            <a:ext cx="25775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ESS classification</a:t>
            </a:r>
            <a:endParaRPr lang="en-US" sz="2000" dirty="0"/>
          </a:p>
        </p:txBody>
      </p:sp>
      <p:cxnSp>
        <p:nvCxnSpPr>
          <p:cNvPr id="20" name="Straight Arrow Connector 18"/>
          <p:cNvCxnSpPr>
            <a:stCxn id="18" idx="2"/>
            <a:endCxn id="9" idx="0"/>
          </p:cNvCxnSpPr>
          <p:nvPr/>
        </p:nvCxnSpPr>
        <p:spPr>
          <a:xfrm rot="5400000">
            <a:off x="4702767" y="2000167"/>
            <a:ext cx="495924" cy="1345499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306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532" y="1448780"/>
            <a:ext cx="6054351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 requirements - </a:t>
            </a:r>
            <a:r>
              <a:rPr lang="en-US" dirty="0" smtClean="0"/>
              <a:t>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481228"/>
            <a:ext cx="8229600" cy="1152128"/>
          </a:xfrm>
          <a:ln>
            <a:solidFill>
              <a:schemeClr val="tx1"/>
            </a:solidFill>
          </a:ln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Extra: accelerator shall be allowed </a:t>
            </a:r>
            <a:r>
              <a:rPr lang="en-US" smtClean="0"/>
              <a:t>to produce </a:t>
            </a:r>
            <a:r>
              <a:rPr lang="en-US" dirty="0" smtClean="0"/>
              <a:t>and send proton beam to beam dump – even if target is not ready for beam</a:t>
            </a:r>
            <a:br>
              <a:rPr lang="en-US" dirty="0" smtClean="0"/>
            </a:br>
            <a:r>
              <a:rPr lang="en-US" dirty="0" smtClean="0"/>
              <a:t>Rationale: </a:t>
            </a:r>
          </a:p>
          <a:p>
            <a:pPr lvl="1"/>
            <a:r>
              <a:rPr lang="en-US" dirty="0" smtClean="0"/>
              <a:t>commissioning and maintenance of accelerator</a:t>
            </a:r>
          </a:p>
          <a:p>
            <a:pPr lvl="1"/>
            <a:r>
              <a:rPr lang="en-US" dirty="0" smtClean="0"/>
              <a:t>high availability of accelerator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4</a:t>
            </a:fld>
            <a:endParaRPr lang="sv-SE" dirty="0"/>
          </a:p>
        </p:txBody>
      </p:sp>
      <p:pic>
        <p:nvPicPr>
          <p:cNvPr id="5" name="Picture 3" descr="M:\20160215 TSS PDR\Picture1_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1101" y="1520788"/>
            <a:ext cx="2441400" cy="104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val 5"/>
          <p:cNvSpPr/>
          <p:nvPr/>
        </p:nvSpPr>
        <p:spPr>
          <a:xfrm>
            <a:off x="7236296" y="1520788"/>
            <a:ext cx="648072" cy="252028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098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 descr="M:\20160215 TSS PDR\Picture1_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1101" y="1520788"/>
            <a:ext cx="2441400" cy="104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requirements –ES&amp;H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961892" y="2132856"/>
            <a:ext cx="4038600" cy="446449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u="sng" dirty="0" smtClean="0"/>
              <a:t>Keywords</a:t>
            </a:r>
          </a:p>
          <a:p>
            <a:r>
              <a:rPr lang="en-US" dirty="0" smtClean="0"/>
              <a:t>Prevention of events leading to radioactive releases</a:t>
            </a:r>
          </a:p>
          <a:p>
            <a:r>
              <a:rPr lang="en-US" dirty="0"/>
              <a:t>Usage of safety </a:t>
            </a:r>
            <a:r>
              <a:rPr lang="en-US" dirty="0" smtClean="0"/>
              <a:t>classes</a:t>
            </a:r>
          </a:p>
          <a:p>
            <a:r>
              <a:rPr lang="en-US" dirty="0"/>
              <a:t>Usage of “safe state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Consider events up to and including event class H4</a:t>
            </a:r>
          </a:p>
          <a:p>
            <a:r>
              <a:rPr lang="en-US" dirty="0"/>
              <a:t>Resistance to malfunction</a:t>
            </a:r>
          </a:p>
          <a:p>
            <a:r>
              <a:rPr lang="en-US" dirty="0"/>
              <a:t>Single failures</a:t>
            </a:r>
          </a:p>
          <a:p>
            <a:r>
              <a:rPr lang="en-US" dirty="0"/>
              <a:t>Common cause </a:t>
            </a:r>
            <a:r>
              <a:rPr lang="en-US" dirty="0" smtClean="0"/>
              <a:t>failures</a:t>
            </a:r>
          </a:p>
          <a:p>
            <a:r>
              <a:rPr lang="en-US" dirty="0"/>
              <a:t>Design </a:t>
            </a:r>
            <a:r>
              <a:rPr lang="en-US" dirty="0" smtClean="0"/>
              <a:t>principles</a:t>
            </a:r>
          </a:p>
          <a:p>
            <a:r>
              <a:rPr lang="en-US" dirty="0" smtClean="0"/>
              <a:t>Redundancy, diversity, physical separation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5</a:t>
            </a:fld>
            <a:endParaRPr lang="sv-S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2180350"/>
            <a:ext cx="4825504" cy="2252496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0" y="3484000"/>
            <a:ext cx="4969012" cy="948846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</a:schemeClr>
              </a:gs>
              <a:gs pos="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7" y="4468849"/>
            <a:ext cx="4825505" cy="1768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-508" y="4528116"/>
            <a:ext cx="5040560" cy="948846"/>
          </a:xfrm>
          <a:prstGeom prst="rect">
            <a:avLst/>
          </a:prstGeom>
          <a:gradFill flip="none" rotWithShape="1">
            <a:gsLst>
              <a:gs pos="100000">
                <a:schemeClr val="bg1">
                  <a:alpha val="0"/>
                  <a:lumMod val="100000"/>
                </a:schemeClr>
              </a:gs>
              <a:gs pos="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480212" y="1520788"/>
            <a:ext cx="864096" cy="252028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039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M:\20160215 TSS PDR\Picture1_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1101" y="1520788"/>
            <a:ext cx="2441400" cy="104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Accidents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6</a:t>
            </a:fld>
            <a:endParaRPr lang="sv-SE" dirty="0"/>
          </a:p>
        </p:txBody>
      </p:sp>
      <p:sp>
        <p:nvSpPr>
          <p:cNvPr id="8" name="Oval 7"/>
          <p:cNvSpPr/>
          <p:nvPr/>
        </p:nvSpPr>
        <p:spPr>
          <a:xfrm>
            <a:off x="8388424" y="1448780"/>
            <a:ext cx="756084" cy="324036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528900"/>
            <a:ext cx="8532440" cy="3287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764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M:\20160215 TSS PDR\Picture1_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1101" y="1520788"/>
            <a:ext cx="2441400" cy="104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435009"/>
              </p:ext>
            </p:extLst>
          </p:nvPr>
        </p:nvGraphicFramePr>
        <p:xfrm>
          <a:off x="107504" y="1920540"/>
          <a:ext cx="7632846" cy="276859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367448"/>
                <a:gridCol w="1044233"/>
                <a:gridCol w="1044233"/>
                <a:gridCol w="1044233"/>
                <a:gridCol w="1044233"/>
                <a:gridCol w="1044233"/>
                <a:gridCol w="1044233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sv-SE" dirty="0" err="1" smtClean="0"/>
                        <a:t>Severity</a:t>
                      </a:r>
                      <a:endParaRPr lang="sv-SE" dirty="0" smtClean="0"/>
                    </a:p>
                    <a:p>
                      <a:pPr algn="r"/>
                      <a:r>
                        <a:rPr lang="sv-SE" dirty="0" smtClean="0"/>
                        <a:t>(</a:t>
                      </a:r>
                      <a:r>
                        <a:rPr lang="sv-SE" dirty="0" err="1" smtClean="0"/>
                        <a:t>mSv</a:t>
                      </a:r>
                      <a:r>
                        <a:rPr lang="sv-SE" dirty="0" smtClean="0"/>
                        <a:t>)</a:t>
                      </a:r>
                    </a:p>
                    <a:p>
                      <a:r>
                        <a:rPr lang="sv-SE" dirty="0" err="1" smtClean="0"/>
                        <a:t>Probability</a:t>
                      </a:r>
                      <a:endParaRPr lang="en-US" dirty="0"/>
                    </a:p>
                  </a:txBody>
                  <a:tcPr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 0.01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0.01-0.1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0.1-1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1-20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20-100</a:t>
                      </a:r>
                      <a:endParaRPr lang="en-US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&gt;100</a:t>
                      </a:r>
                      <a:endParaRPr lang="en-US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H1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pattFill prst="pct20">
                      <a:fgClr>
                        <a:srgbClr val="00B050"/>
                      </a:fgClr>
                      <a:bgClr>
                        <a:schemeClr val="bg1">
                          <a:lumMod val="8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pattFill prst="pct20">
                      <a:fgClr>
                        <a:srgbClr val="FFFF00"/>
                      </a:fgClr>
                      <a:bgClr>
                        <a:schemeClr val="bg1">
                          <a:lumMod val="8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pattFill prst="pct20">
                      <a:fgClr>
                        <a:srgbClr val="FF0000"/>
                      </a:fgClr>
                      <a:bgClr>
                        <a:schemeClr val="bg1">
                          <a:lumMod val="8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pattFill prst="pct20">
                      <a:fgClr>
                        <a:srgbClr val="FF0000"/>
                      </a:fgClr>
                      <a:bgClr>
                        <a:schemeClr val="bg1">
                          <a:lumMod val="8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pattFill prst="pct20">
                      <a:fgClr>
                        <a:srgbClr val="FF0000"/>
                      </a:fgClr>
                      <a:bgClr>
                        <a:schemeClr val="bg1">
                          <a:lumMod val="85000"/>
                        </a:schemeClr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pattFill prst="pct20">
                      <a:fgClr>
                        <a:srgbClr val="FF0000"/>
                      </a:fgClr>
                      <a:bgClr>
                        <a:schemeClr val="bg1">
                          <a:lumMod val="85000"/>
                        </a:schemeClr>
                      </a:bgClr>
                    </a:patt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H2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H3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H4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H5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 classification – </a:t>
            </a:r>
            <a:r>
              <a:rPr lang="en-US" dirty="0" smtClean="0"/>
              <a:t>need for safety 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7</a:t>
            </a:fld>
            <a:endParaRPr lang="sv-SE" dirty="0"/>
          </a:p>
        </p:txBody>
      </p:sp>
      <p:pic>
        <p:nvPicPr>
          <p:cNvPr id="4101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9620" y="5157192"/>
            <a:ext cx="6362740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 9"/>
          <p:cNvSpPr/>
          <p:nvPr/>
        </p:nvSpPr>
        <p:spPr>
          <a:xfrm>
            <a:off x="7812360" y="1485164"/>
            <a:ext cx="684076" cy="252028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771" y="4761148"/>
            <a:ext cx="4095345" cy="38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020272" y="4319808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020272" y="3211812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020272" y="3581144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020272" y="3950476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940152" y="3943007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C1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904148" y="3121804"/>
            <a:ext cx="5581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C1</a:t>
            </a:r>
            <a:endParaRPr 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940152" y="3573675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C1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938972" y="3194392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C2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4938972" y="3563724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C2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894856" y="3194392"/>
            <a:ext cx="4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174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14" grpId="0"/>
      <p:bldP spid="15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97"/>
          <a:stretch/>
        </p:blipFill>
        <p:spPr bwMode="auto">
          <a:xfrm>
            <a:off x="502782" y="2553301"/>
            <a:ext cx="7525602" cy="2747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M:\20160215 TSS PDR\Picture1_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228" y="1520788"/>
            <a:ext cx="2441400" cy="104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429" y="5265204"/>
            <a:ext cx="7715142" cy="1080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 classification – impact on TSS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8</a:t>
            </a:fld>
            <a:endParaRPr lang="sv-SE" dirty="0"/>
          </a:p>
        </p:txBody>
      </p:sp>
      <p:sp>
        <p:nvSpPr>
          <p:cNvPr id="5" name="Rounded Rectangle 4"/>
          <p:cNvSpPr/>
          <p:nvPr/>
        </p:nvSpPr>
        <p:spPr>
          <a:xfrm>
            <a:off x="914528" y="4005064"/>
            <a:ext cx="7056784" cy="540060"/>
          </a:xfrm>
          <a:prstGeom prst="roundRect">
            <a:avLst/>
          </a:prstGeom>
          <a:solidFill>
            <a:srgbClr val="FF0000">
              <a:alpha val="22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1763688" y="5553236"/>
            <a:ext cx="6231895" cy="298133"/>
          </a:xfrm>
          <a:prstGeom prst="roundRect">
            <a:avLst/>
          </a:prstGeom>
          <a:solidFill>
            <a:srgbClr val="FF0000">
              <a:alpha val="22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812360" y="1485164"/>
            <a:ext cx="684076" cy="252028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332" y="1863830"/>
            <a:ext cx="5909956" cy="552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val 8"/>
          <p:cNvSpPr/>
          <p:nvPr/>
        </p:nvSpPr>
        <p:spPr>
          <a:xfrm rot="18988106">
            <a:off x="-267528" y="2668725"/>
            <a:ext cx="2552695" cy="864096"/>
          </a:xfrm>
          <a:prstGeom prst="ellipse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i="1" dirty="0" smtClean="0">
                <a:solidFill>
                  <a:schemeClr val="tx1"/>
                </a:solidFill>
              </a:rPr>
              <a:t>“Proposal”</a:t>
            </a:r>
            <a:endParaRPr lang="en-US" sz="28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276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 classification - identification of TSS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9</a:t>
            </a:fld>
            <a:endParaRPr lang="sv-SE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72" y="3115813"/>
            <a:ext cx="7034808" cy="2754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151620" y="242088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“Main radiation safety function”</a:t>
            </a:r>
            <a:endParaRPr lang="en-US" dirty="0"/>
          </a:p>
        </p:txBody>
      </p:sp>
      <p:cxnSp>
        <p:nvCxnSpPr>
          <p:cNvPr id="7" name="Straight Arrow Connector 6"/>
          <p:cNvCxnSpPr>
            <a:stCxn id="8" idx="2"/>
          </p:cNvCxnSpPr>
          <p:nvPr/>
        </p:nvCxnSpPr>
        <p:spPr>
          <a:xfrm flipH="1">
            <a:off x="2447764" y="2790220"/>
            <a:ext cx="396044" cy="7473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83968" y="2735632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“Detailed radiation safety function”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1" idx="2"/>
          </p:cNvCxnSpPr>
          <p:nvPr/>
        </p:nvCxnSpPr>
        <p:spPr>
          <a:xfrm flipH="1">
            <a:off x="3887924" y="3104964"/>
            <a:ext cx="2160240" cy="10616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627784" y="6192016"/>
            <a:ext cx="4212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“Further detailed radiation safety function”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6" idx="0"/>
          </p:cNvCxnSpPr>
          <p:nvPr/>
        </p:nvCxnSpPr>
        <p:spPr>
          <a:xfrm flipH="1" flipV="1">
            <a:off x="3046016" y="5741966"/>
            <a:ext cx="1688002" cy="450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/>
          <p:cNvSpPr txBox="1">
            <a:spLocks/>
          </p:cNvSpPr>
          <p:nvPr/>
        </p:nvSpPr>
        <p:spPr>
          <a:xfrm>
            <a:off x="457200" y="1600200"/>
            <a:ext cx="548295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TSS is identified as one of ESS safety functions</a:t>
            </a:r>
            <a:endParaRPr lang="en-US" dirty="0"/>
          </a:p>
        </p:txBody>
      </p:sp>
      <p:pic>
        <p:nvPicPr>
          <p:cNvPr id="14" name="Picture 3" descr="M:\20160215 TSS PDR\Picture1_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1101" y="1520788"/>
            <a:ext cx="2441400" cy="1044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Oval 14"/>
          <p:cNvSpPr/>
          <p:nvPr/>
        </p:nvSpPr>
        <p:spPr>
          <a:xfrm>
            <a:off x="7812360" y="1485164"/>
            <a:ext cx="684076" cy="252028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040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3693</TotalTime>
  <Words>1125</Words>
  <Application>Microsoft Macintosh PowerPoint</Application>
  <PresentationFormat>On-screen Show (4:3)</PresentationFormat>
  <Paragraphs>313</Paragraphs>
  <Slides>23</Slides>
  <Notes>3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Pilot TSS system requirements</vt:lpstr>
      <vt:lpstr>ESS-0002776</vt:lpstr>
      <vt:lpstr>Outline</vt:lpstr>
      <vt:lpstr>Top requirements - ESS</vt:lpstr>
      <vt:lpstr>Top requirements –ES&amp;H </vt:lpstr>
      <vt:lpstr>Accidents</vt:lpstr>
      <vt:lpstr>ESS classification – need for safety function</vt:lpstr>
      <vt:lpstr>ESS classification – impact on TSS</vt:lpstr>
      <vt:lpstr>ESS classification - identification of TSS</vt:lpstr>
      <vt:lpstr>Overall safety function</vt:lpstr>
      <vt:lpstr>Instrumentation of overall safety function</vt:lpstr>
      <vt:lpstr>Safety instrumented functions</vt:lpstr>
      <vt:lpstr>Target wheel stops – time constraint</vt:lpstr>
      <vt:lpstr>Safety system – overall function – instrumented functions</vt:lpstr>
      <vt:lpstr>System requirements</vt:lpstr>
      <vt:lpstr>System requirements - examples</vt:lpstr>
      <vt:lpstr>IEC 61511 and SIL</vt:lpstr>
      <vt:lpstr>ESS-0043617</vt:lpstr>
      <vt:lpstr>Functions</vt:lpstr>
      <vt:lpstr>Conclusions</vt:lpstr>
      <vt:lpstr>PowerPoint Presentation</vt:lpstr>
      <vt:lpstr>Design challenges</vt:lpstr>
      <vt:lpstr>Questions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ESS User</cp:lastModifiedBy>
  <cp:revision>558</cp:revision>
  <dcterms:created xsi:type="dcterms:W3CDTF">2013-10-29T16:05:10Z</dcterms:created>
  <dcterms:modified xsi:type="dcterms:W3CDTF">2016-02-15T07:26:14Z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XAccess Type">
    <vt:lpwstr>Inherited</vt:lpwstr>
  </property>
  <property fmtid="{D5CDD505-2E9C-101B-9397-08002B2CF9AE}" pid="3" name="MXActiveVersion">
    <vt:lpwstr>1</vt:lpwstr>
  </property>
  <property fmtid="{D5CDD505-2E9C-101B-9397-08002B2CF9AE}" pid="4" name="MXActual_state_Obsolete">
    <vt:lpwstr>N/A</vt:lpwstr>
  </property>
  <property fmtid="{D5CDD505-2E9C-101B-9397-08002B2CF9AE}" pid="5" name="MXActual_state_Preliminary">
    <vt:lpwstr>Sep 22, 2015</vt:lpwstr>
  </property>
  <property fmtid="{D5CDD505-2E9C-101B-9397-08002B2CF9AE}" pid="6" name="MXActual_state_Release">
    <vt:lpwstr>Sep 22, 2015</vt:lpwstr>
  </property>
  <property fmtid="{D5CDD505-2E9C-101B-9397-08002B2CF9AE}" pid="7" name="MXActual_state_Review">
    <vt:lpwstr>Sep 22, 2015</vt:lpwstr>
  </property>
  <property fmtid="{D5CDD505-2E9C-101B-9397-08002B2CF9AE}" pid="8" name="MXApprover">
    <vt:lpwstr/>
  </property>
  <property fmtid="{D5CDD505-2E9C-101B-9397-08002B2CF9AE}" pid="9" name="MXAuthor">
    <vt:lpwstr/>
  </property>
  <property fmtid="{D5CDD505-2E9C-101B-9397-08002B2CF9AE}" pid="10" name="MXCheckin Reason">
    <vt:lpwstr/>
  </property>
  <property fmtid="{D5CDD505-2E9C-101B-9397-08002B2CF9AE}" pid="11" name="MXclau">
    <vt:lpwstr>False</vt:lpwstr>
  </property>
  <property fmtid="{D5CDD505-2E9C-101B-9397-08002B2CF9AE}" pid="12" name="MXcon_AccommodationCap">
    <vt:lpwstr/>
  </property>
  <property fmtid="{D5CDD505-2E9C-101B-9397-08002B2CF9AE}" pid="13" name="MXcon_AccommodationCost">
    <vt:lpwstr>False</vt:lpwstr>
  </property>
  <property fmtid="{D5CDD505-2E9C-101B-9397-08002B2CF9AE}" pid="14" name="MXcon_AdditionalSpecialConditions">
    <vt:lpwstr/>
  </property>
  <property fmtid="{D5CDD505-2E9C-101B-9397-08002B2CF9AE}" pid="15" name="MXcon_ApprovedByLineManager">
    <vt:lpwstr>False</vt:lpwstr>
  </property>
  <property fmtid="{D5CDD505-2E9C-101B-9397-08002B2CF9AE}" pid="16" name="MXcon_BackgroundInformation">
    <vt:lpwstr/>
  </property>
  <property fmtid="{D5CDD505-2E9C-101B-9397-08002B2CF9AE}" pid="17" name="MXcon_CallOffFromFrameworkAgreement">
    <vt:lpwstr>False</vt:lpwstr>
  </property>
  <property fmtid="{D5CDD505-2E9C-101B-9397-08002B2CF9AE}" pid="18" name="MXcon_CeilingPrice">
    <vt:lpwstr/>
  </property>
  <property fmtid="{D5CDD505-2E9C-101B-9397-08002B2CF9AE}" pid="19" name="MXcon_CompanyAddress">
    <vt:lpwstr/>
  </property>
  <property fmtid="{D5CDD505-2E9C-101B-9397-08002B2CF9AE}" pid="20" name="MXcon_CompanyRegistrationNumber">
    <vt:lpwstr/>
  </property>
  <property fmtid="{D5CDD505-2E9C-101B-9397-08002B2CF9AE}" pid="21" name="MXcon_CompanyType">
    <vt:lpwstr>Limited Liability company</vt:lpwstr>
  </property>
  <property fmtid="{D5CDD505-2E9C-101B-9397-08002B2CF9AE}" pid="22" name="MXcon_ConflictOfInterestOrPersonalRelationToCounterpart">
    <vt:lpwstr>False</vt:lpwstr>
  </property>
  <property fmtid="{D5CDD505-2E9C-101B-9397-08002B2CF9AE}" pid="23" name="MXcon_ConflictOrInterest">
    <vt:lpwstr/>
  </property>
  <property fmtid="{D5CDD505-2E9C-101B-9397-08002B2CF9AE}" pid="24" name="MXcon_Country">
    <vt:lpwstr>Sweden</vt:lpwstr>
  </property>
  <property fmtid="{D5CDD505-2E9C-101B-9397-08002B2CF9AE}" pid="25" name="MXcon_Currency">
    <vt:lpwstr>SEK</vt:lpwstr>
  </property>
  <property fmtid="{D5CDD505-2E9C-101B-9397-08002B2CF9AE}" pid="26" name="MXcon_DescriptionOfTheServices">
    <vt:lpwstr/>
  </property>
  <property fmtid="{D5CDD505-2E9C-101B-9397-08002B2CF9AE}" pid="27" name="MXcon_DurationEnd">
    <vt:lpwstr/>
  </property>
  <property fmtid="{D5CDD505-2E9C-101B-9397-08002B2CF9AE}" pid="28" name="MXcon_DurationStart">
    <vt:lpwstr/>
  </property>
  <property fmtid="{D5CDD505-2E9C-101B-9397-08002B2CF9AE}" pid="29" name="MXcon_ExpensesDetails">
    <vt:lpwstr/>
  </property>
  <property fmtid="{D5CDD505-2E9C-101B-9397-08002B2CF9AE}" pid="30" name="MXcon_ExternalFundsDetails">
    <vt:lpwstr/>
  </property>
  <property fmtid="{D5CDD505-2E9C-101B-9397-08002B2CF9AE}" pid="31" name="MXcon_Fee">
    <vt:lpwstr/>
  </property>
  <property fmtid="{D5CDD505-2E9C-101B-9397-08002B2CF9AE}" pid="32" name="MXcon_FeeOptions">
    <vt:lpwstr>Hourly</vt:lpwstr>
  </property>
  <property fmtid="{D5CDD505-2E9C-101B-9397-08002B2CF9AE}" pid="33" name="MXcon_FinancedByExternalFunds">
    <vt:lpwstr>False</vt:lpwstr>
  </property>
  <property fmtid="{D5CDD505-2E9C-101B-9397-08002B2CF9AE}" pid="34" name="MXcon_ImportantCommercialOrOther">
    <vt:lpwstr/>
  </property>
  <property fmtid="{D5CDD505-2E9C-101B-9397-08002B2CF9AE}" pid="35" name="MXcon_ITEquipment">
    <vt:lpwstr>False</vt:lpwstr>
  </property>
  <property fmtid="{D5CDD505-2E9C-101B-9397-08002B2CF9AE}" pid="36" name="MXcon_ITEquipmentDetails">
    <vt:lpwstr/>
  </property>
  <property fmtid="{D5CDD505-2E9C-101B-9397-08002B2CF9AE}" pid="37" name="MXcon_NameOfConsultant">
    <vt:lpwstr/>
  </property>
  <property fmtid="{D5CDD505-2E9C-101B-9397-08002B2CF9AE}" pid="38" name="MXcon_NameOfCounterpart">
    <vt:lpwstr/>
  </property>
  <property fmtid="{D5CDD505-2E9C-101B-9397-08002B2CF9AE}" pid="39" name="MXcon_NameOfLineManager">
    <vt:lpwstr/>
  </property>
  <property fmtid="{D5CDD505-2E9C-101B-9397-08002B2CF9AE}" pid="40" name="MXcon_Notified">
    <vt:lpwstr>False</vt:lpwstr>
  </property>
  <property fmtid="{D5CDD505-2E9C-101B-9397-08002B2CF9AE}" pid="41" name="MXcon_OtherExpenses">
    <vt:lpwstr>False</vt:lpwstr>
  </property>
  <property fmtid="{D5CDD505-2E9C-101B-9397-08002B2CF9AE}" pid="42" name="MXcon_OtherRelevantInformation">
    <vt:lpwstr/>
  </property>
  <property fmtid="{D5CDD505-2E9C-101B-9397-08002B2CF9AE}" pid="43" name="MXcon_OtherRelevantInformationDescription">
    <vt:lpwstr/>
  </property>
  <property fmtid="{D5CDD505-2E9C-101B-9397-08002B2CF9AE}" pid="44" name="MXcon_ReasonForExemption">
    <vt:lpwstr/>
  </property>
  <property fmtid="{D5CDD505-2E9C-101B-9397-08002B2CF9AE}" pid="45" name="MXcon_ReportingProcedure">
    <vt:lpwstr/>
  </property>
  <property fmtid="{D5CDD505-2E9C-101B-9397-08002B2CF9AE}" pid="46" name="MXcon_SubjectToProcurement">
    <vt:lpwstr>False</vt:lpwstr>
  </property>
  <property fmtid="{D5CDD505-2E9C-101B-9397-08002B2CF9AE}" pid="47" name="MXcon_TimeScheduleAndMilestonesForCompletion">
    <vt:lpwstr/>
  </property>
  <property fmtid="{D5CDD505-2E9C-101B-9397-08002B2CF9AE}" pid="48" name="MXcon_TravelCap">
    <vt:lpwstr/>
  </property>
  <property fmtid="{D5CDD505-2E9C-101B-9397-08002B2CF9AE}" pid="49" name="MXcon_TravelCost">
    <vt:lpwstr>False</vt:lpwstr>
  </property>
  <property fmtid="{D5CDD505-2E9C-101B-9397-08002B2CF9AE}" pid="50" name="MXConfidentiality">
    <vt:lpwstr>Internal</vt:lpwstr>
  </property>
  <property fmtid="{D5CDD505-2E9C-101B-9397-08002B2CF9AE}" pid="51" name="MXCurrent">
    <vt:lpwstr>Released</vt:lpwstr>
  </property>
  <property fmtid="{D5CDD505-2E9C-101B-9397-08002B2CF9AE}" pid="52" name="MXCurrent.Localized">
    <vt:lpwstr>Released</vt:lpwstr>
  </property>
  <property fmtid="{D5CDD505-2E9C-101B-9397-08002B2CF9AE}" pid="53" name="MXDescription">
    <vt:lpwstr>This is the generic template to be used for powerpoint documents</vt:lpwstr>
  </property>
  <property fmtid="{D5CDD505-2E9C-101B-9397-08002B2CF9AE}" pid="54" name="MXDesignated User">
    <vt:lpwstr>Unassigned</vt:lpwstr>
  </property>
  <property fmtid="{D5CDD505-2E9C-101B-9397-08002B2CF9AE}" pid="55" name="MXdmg_GeneratedFrom">
    <vt:lpwstr/>
  </property>
  <property fmtid="{D5CDD505-2E9C-101B-9397-08002B2CF9AE}" pid="56" name="MXdmg_Language">
    <vt:lpwstr>en</vt:lpwstr>
  </property>
  <property fmtid="{D5CDD505-2E9C-101B-9397-08002B2CF9AE}" pid="57" name="MXdmg_LastSourceFileCheckin">
    <vt:lpwstr>Sep 22, 2015</vt:lpwstr>
  </property>
  <property fmtid="{D5CDD505-2E9C-101B-9397-08002B2CF9AE}" pid="58" name="MXEmail">
    <vt:lpwstr>Mikael.Olsson@esss.se</vt:lpwstr>
  </property>
  <property fmtid="{D5CDD505-2E9C-101B-9397-08002B2CF9AE}" pid="59" name="MXFirstName">
    <vt:lpwstr>Olsson</vt:lpwstr>
  </property>
  <property fmtid="{D5CDD505-2E9C-101B-9397-08002B2CF9AE}" pid="60" name="MXIs Version Object">
    <vt:lpwstr>False</vt:lpwstr>
  </property>
  <property fmtid="{D5CDD505-2E9C-101B-9397-08002B2CF9AE}" pid="61" name="MXLanguage">
    <vt:lpwstr>English</vt:lpwstr>
  </property>
  <property fmtid="{D5CDD505-2E9C-101B-9397-08002B2CF9AE}" pid="62" name="MXLastName">
    <vt:lpwstr>Mikael</vt:lpwstr>
  </property>
  <property fmtid="{D5CDD505-2E9C-101B-9397-08002B2CF9AE}" pid="63" name="MXLatestVersion">
    <vt:lpwstr>1</vt:lpwstr>
  </property>
  <property fmtid="{D5CDD505-2E9C-101B-9397-08002B2CF9AE}" pid="64" name="MXLegacy Id">
    <vt:lpwstr/>
  </property>
  <property fmtid="{D5CDD505-2E9C-101B-9397-08002B2CF9AE}" pid="65" name="MXLink">
    <vt:lpwstr/>
  </property>
  <property fmtid="{D5CDD505-2E9C-101B-9397-08002B2CF9AE}" pid="66" name="MXMiddleName">
    <vt:lpwstr>Unknown</vt:lpwstr>
  </property>
  <property fmtid="{D5CDD505-2E9C-101B-9397-08002B2CF9AE}" pid="67" name="MXMove Files To Version">
    <vt:lpwstr>False</vt:lpwstr>
  </property>
  <property fmtid="{D5CDD505-2E9C-101B-9397-08002B2CF9AE}" pid="68" name="MXName">
    <vt:lpwstr>Chess Core Powerpoint</vt:lpwstr>
  </property>
  <property fmtid="{D5CDD505-2E9C-101B-9397-08002B2CF9AE}" pid="69" name="MXOriginator">
    <vt:lpwstr>christoffer</vt:lpwstr>
  </property>
  <property fmtid="{D5CDD505-2E9C-101B-9397-08002B2CF9AE}" pid="70" name="MXPolicy">
    <vt:lpwstr>TVA DTM Document Template</vt:lpwstr>
  </property>
  <property fmtid="{D5CDD505-2E9C-101B-9397-08002B2CF9AE}" pid="71" name="MXPolicy.Localized">
    <vt:lpwstr>TVA DTM Document Template</vt:lpwstr>
  </property>
  <property fmtid="{D5CDD505-2E9C-101B-9397-08002B2CF9AE}" pid="72" name="MXPrinted Date">
    <vt:lpwstr>Sep 22, 2015</vt:lpwstr>
  </property>
  <property fmtid="{D5CDD505-2E9C-101B-9397-08002B2CF9AE}" pid="73" name="MXPrinted Version">
    <vt:lpwstr/>
  </property>
  <property fmtid="{D5CDD505-2E9C-101B-9397-08002B2CF9AE}" pid="74" name="MXReference">
    <vt:lpwstr/>
  </property>
  <property fmtid="{D5CDD505-2E9C-101B-9397-08002B2CF9AE}" pid="75" name="MXRevision">
    <vt:lpwstr>0</vt:lpwstr>
  </property>
  <property fmtid="{D5CDD505-2E9C-101B-9397-08002B2CF9AE}" pid="76" name="MXSignatures_state_Obsolete">
    <vt:lpwstr/>
  </property>
  <property fmtid="{D5CDD505-2E9C-101B-9397-08002B2CF9AE}" pid="77" name="MXSignatures_state_Preliminary">
    <vt:lpwstr/>
  </property>
  <property fmtid="{D5CDD505-2E9C-101B-9397-08002B2CF9AE}" pid="78" name="MXSignatures_state_Release">
    <vt:lpwstr/>
  </property>
  <property fmtid="{D5CDD505-2E9C-101B-9397-08002B2CF9AE}" pid="79" name="MXSignatures_state_Review">
    <vt:lpwstr/>
  </property>
  <property fmtid="{D5CDD505-2E9C-101B-9397-08002B2CF9AE}" pid="80" name="MXSubmitter">
    <vt:lpwstr/>
  </property>
  <property fmtid="{D5CDD505-2E9C-101B-9397-08002B2CF9AE}" pid="81" name="MXSuspend Versioning">
    <vt:lpwstr>False</vt:lpwstr>
  </property>
  <property fmtid="{D5CDD505-2E9C-101B-9397-08002B2CF9AE}" pid="82" name="MXTitle">
    <vt:lpwstr/>
  </property>
  <property fmtid="{D5CDD505-2E9C-101B-9397-08002B2CF9AE}" pid="83" name="MXTVA DTM Allowed Groups">
    <vt:lpwstr/>
  </property>
  <property fmtid="{D5CDD505-2E9C-101B-9397-08002B2CF9AE}" pid="84" name="MXTVA DTM Allowed Roles">
    <vt:lpwstr/>
  </property>
  <property fmtid="{D5CDD505-2E9C-101B-9397-08002B2CF9AE}" pid="85" name="MXTVA DTM Template Access">
    <vt:lpwstr/>
  </property>
  <property fmtid="{D5CDD505-2E9C-101B-9397-08002B2CF9AE}" pid="86" name="MXTVA DTM Template Visable">
    <vt:lpwstr>Yes</vt:lpwstr>
  </property>
  <property fmtid="{D5CDD505-2E9C-101B-9397-08002B2CF9AE}" pid="87" name="MXTVADummy1">
    <vt:lpwstr/>
  </property>
  <property fmtid="{D5CDD505-2E9C-101B-9397-08002B2CF9AE}" pid="88" name="MXTVADummy2">
    <vt:lpwstr/>
  </property>
  <property fmtid="{D5CDD505-2E9C-101B-9397-08002B2CF9AE}" pid="89" name="MXTVADummy3">
    <vt:lpwstr/>
  </property>
  <property fmtid="{D5CDD505-2E9C-101B-9397-08002B2CF9AE}" pid="90" name="MXType">
    <vt:lpwstr>TVA DTM Document Template</vt:lpwstr>
  </property>
  <property fmtid="{D5CDD505-2E9C-101B-9397-08002B2CF9AE}" pid="91" name="MXType.Localized">
    <vt:lpwstr>Document Template</vt:lpwstr>
  </property>
  <property fmtid="{D5CDD505-2E9C-101B-9397-08002B2CF9AE}" pid="92" name="MXUser">
    <vt:lpwstr>mikaelolsson</vt:lpwstr>
  </property>
  <property fmtid="{D5CDD505-2E9C-101B-9397-08002B2CF9AE}" pid="93" name="MXVersion">
    <vt:lpwstr>1</vt:lpwstr>
  </property>
</Properties>
</file>