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53"/>
  </p:notesMasterIdLst>
  <p:handoutMasterIdLst>
    <p:handoutMasterId r:id="rId54"/>
  </p:handoutMasterIdLst>
  <p:sldIdLst>
    <p:sldId id="467" r:id="rId3"/>
    <p:sldId id="603" r:id="rId4"/>
    <p:sldId id="575" r:id="rId5"/>
    <p:sldId id="574" r:id="rId6"/>
    <p:sldId id="577" r:id="rId7"/>
    <p:sldId id="578" r:id="rId8"/>
    <p:sldId id="579" r:id="rId9"/>
    <p:sldId id="580" r:id="rId10"/>
    <p:sldId id="607" r:id="rId11"/>
    <p:sldId id="584" r:id="rId12"/>
    <p:sldId id="581" r:id="rId13"/>
    <p:sldId id="610" r:id="rId14"/>
    <p:sldId id="599" r:id="rId15"/>
    <p:sldId id="597" r:id="rId16"/>
    <p:sldId id="582" r:id="rId17"/>
    <p:sldId id="589" r:id="rId18"/>
    <p:sldId id="598" r:id="rId19"/>
    <p:sldId id="620" r:id="rId20"/>
    <p:sldId id="585" r:id="rId21"/>
    <p:sldId id="621" r:id="rId22"/>
    <p:sldId id="587" r:id="rId23"/>
    <p:sldId id="622" r:id="rId24"/>
    <p:sldId id="629" r:id="rId25"/>
    <p:sldId id="592" r:id="rId26"/>
    <p:sldId id="624" r:id="rId27"/>
    <p:sldId id="588" r:id="rId28"/>
    <p:sldId id="625" r:id="rId29"/>
    <p:sldId id="605" r:id="rId30"/>
    <p:sldId id="606" r:id="rId31"/>
    <p:sldId id="590" r:id="rId32"/>
    <p:sldId id="617" r:id="rId33"/>
    <p:sldId id="600" r:id="rId34"/>
    <p:sldId id="593" r:id="rId35"/>
    <p:sldId id="626" r:id="rId36"/>
    <p:sldId id="627" r:id="rId37"/>
    <p:sldId id="628" r:id="rId38"/>
    <p:sldId id="594" r:id="rId39"/>
    <p:sldId id="615" r:id="rId40"/>
    <p:sldId id="611" r:id="rId41"/>
    <p:sldId id="612" r:id="rId42"/>
    <p:sldId id="613" r:id="rId43"/>
    <p:sldId id="630" r:id="rId44"/>
    <p:sldId id="618" r:id="rId45"/>
    <p:sldId id="616" r:id="rId46"/>
    <p:sldId id="614" r:id="rId47"/>
    <p:sldId id="619" r:id="rId48"/>
    <p:sldId id="631" r:id="rId49"/>
    <p:sldId id="634" r:id="rId50"/>
    <p:sldId id="632" r:id="rId51"/>
    <p:sldId id="633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jzek Martin (rejz)" initials="rej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6"/>
    <a:srgbClr val="E8EAF1"/>
    <a:srgbClr val="2FABFF"/>
    <a:srgbClr val="E7EAE2"/>
    <a:srgbClr val="CCD3E2"/>
    <a:srgbClr val="CCE2D3"/>
    <a:srgbClr val="008000"/>
    <a:srgbClr val="33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57194" autoAdjust="0"/>
  </p:normalViewPr>
  <p:slideViewPr>
    <p:cSldViewPr>
      <p:cViewPr>
        <p:scale>
          <a:sx n="125" d="100"/>
          <a:sy n="125" d="100"/>
        </p:scale>
        <p:origin x="-80" y="1088"/>
      </p:cViewPr>
      <p:guideLst>
        <p:guide orient="horz" pos="1026"/>
        <p:guide orient="horz" pos="3793"/>
        <p:guide pos="295"/>
        <p:guide pos="5375"/>
        <p:guide pos="229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commentAuthors" Target="commentAuthors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FD8CFE-B6E0-49F5-8EC4-0D14207FEA6D}" type="datetimeFigureOut">
              <a:rPr lang="de-DE"/>
              <a:pPr>
                <a:defRPr/>
              </a:pPr>
              <a:t>14/02/16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C0CF68-BB53-4509-8939-9E7AB59D4C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661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C690F-F71F-4AD8-8045-BAB782CB9A69}" type="datetimeFigureOut">
              <a:rPr lang="de-CH" smtClean="0"/>
              <a:t>14/02/16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2F9F-E340-46BE-BE4C-935F06E43B9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6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210" y="1617363"/>
            <a:ext cx="6956120" cy="16687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5357826"/>
            <a:ext cx="6985000" cy="808024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3322" y="1628775"/>
            <a:ext cx="1593850" cy="452819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72" y="1619896"/>
            <a:ext cx="6985000" cy="454595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7528-DBD7-4383-BFBE-70A31AE9E58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54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6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210" y="1617363"/>
            <a:ext cx="6956120" cy="166876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7BB5-68D5-45C7-A0F7-A6ABE52DA1F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4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772" y="1617956"/>
            <a:ext cx="4324352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3"/>
          </p:nvPr>
        </p:nvSpPr>
        <p:spPr>
          <a:xfrm>
            <a:off x="4714876" y="1617681"/>
            <a:ext cx="4312914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66CD-21B6-4C05-8336-0AE5A8E30DC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3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B029-620F-4006-B0E3-3485F76E65B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30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D77A-534C-4315-93CB-67BB1DC44B2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8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1628775"/>
            <a:ext cx="4312296" cy="4515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7950" y="1619896"/>
            <a:ext cx="4321174" cy="45370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7950" y="188912"/>
            <a:ext cx="6946624" cy="93662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5709-808B-49BE-9E10-3503074199A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9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7950" y="1618386"/>
            <a:ext cx="8928100" cy="3739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07950" y="5572140"/>
            <a:ext cx="6985000" cy="584832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7950" y="188912"/>
            <a:ext cx="6946624" cy="93662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CAFC-0977-468E-A293-59989CBE948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8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1628774"/>
            <a:ext cx="6985000" cy="4537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8E69-5493-4553-9E6B-D5355C353BD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1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rgbClr val="006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691232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7950" y="1628775"/>
            <a:ext cx="89281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8188" y="6469517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7504" y="652534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2016-02-15</a:t>
            </a:r>
            <a:endParaRPr lang="en-US" sz="1000" dirty="0"/>
          </a:p>
        </p:txBody>
      </p:sp>
      <p:pic>
        <p:nvPicPr>
          <p:cNvPr id="8" name="Picture 2" descr="S:\pools\t\T-deptt\A_PR_Kommunikation_Marketing_SoE\02_Über uns\Logos\Logos Institute_Zentren SoE\A_NEU\IAMP\A4\Office\A4-en-zhaw-iamp-negati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07" y="188640"/>
            <a:ext cx="1974553" cy="9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SzPct val="105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266AB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pload.wikimedia.org/wikipedia/it/7/7e/Contaminazione_Seveso.p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:\private\Fotogalerie School of Engineering\09_Marcel Grubenmann\AV_IT_MV_Bibliothek_Campus\soe_jpg_auswahl\soe_jpg_awahl\_01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3962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5373216"/>
            <a:ext cx="9144000" cy="1512168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/>
              <a:t>TSS Standard &amp; </a:t>
            </a:r>
            <a:r>
              <a:rPr lang="de-CH" sz="2400" b="1" dirty="0" err="1"/>
              <a:t>Classification</a:t>
            </a:r>
            <a:r>
              <a:rPr lang="de-CH" sz="2400" b="1" dirty="0"/>
              <a:t> </a:t>
            </a:r>
            <a:endParaRPr lang="de-CH" sz="24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Dr. Monika </a:t>
            </a:r>
            <a:r>
              <a:rPr lang="en-US" sz="1600" b="1" dirty="0" err="1" smtClean="0"/>
              <a:t>Reif</a:t>
            </a:r>
            <a:r>
              <a:rPr lang="en-US" sz="1600" b="1" dirty="0" smtClean="0"/>
              <a:t>, Sven Stefan Krauss</a:t>
            </a:r>
          </a:p>
          <a:p>
            <a:r>
              <a:rPr lang="en-US" sz="1600" b="1" dirty="0" smtClean="0"/>
              <a:t>Zürcher </a:t>
            </a:r>
            <a:r>
              <a:rPr lang="en-US" sz="1600" b="1" dirty="0" err="1" smtClean="0"/>
              <a:t>Hochschule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für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angewandte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Wissenschaften</a:t>
            </a:r>
            <a:r>
              <a:rPr lang="en-US" sz="1600" b="1" dirty="0" smtClean="0"/>
              <a:t> (ZHAW), Switzerland</a:t>
            </a:r>
            <a:endParaRPr lang="de-CH" sz="16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53661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comparison </a:t>
            </a:r>
            <a:br>
              <a:rPr lang="en-US" dirty="0" smtClean="0"/>
            </a:br>
            <a:r>
              <a:rPr lang="en-US" dirty="0" smtClean="0"/>
              <a:t>Safety lifecycle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 b="11230"/>
          <a:stretch/>
        </p:blipFill>
        <p:spPr bwMode="auto">
          <a:xfrm>
            <a:off x="179511" y="1977862"/>
            <a:ext cx="4753355" cy="4331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1"/>
          <a:stretch/>
        </p:blipFill>
        <p:spPr bwMode="auto">
          <a:xfrm>
            <a:off x="4932040" y="1972677"/>
            <a:ext cx="3960440" cy="47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07950" y="1628775"/>
            <a:ext cx="8928100" cy="72010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           IEC61513: Nuclear Power Plants		             IEC61511: Process industry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05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/>
              <a:t>Importance to safety (Cat or SIL)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IEC61226: Nuclear Power Plants</a:t>
            </a:r>
          </a:p>
          <a:p>
            <a:pPr marL="0" indent="0">
              <a:buNone/>
            </a:pPr>
            <a:r>
              <a:rPr lang="en-GB" sz="1800" dirty="0" smtClean="0"/>
              <a:t>Procedure: </a:t>
            </a:r>
          </a:p>
          <a:p>
            <a:pPr marL="0" indent="0">
              <a:buNone/>
            </a:pPr>
            <a:r>
              <a:rPr lang="en-GB" sz="1800" dirty="0" smtClean="0"/>
              <a:t>Defining </a:t>
            </a:r>
            <a:r>
              <a:rPr lang="en-GB" sz="1800" dirty="0"/>
              <a:t>design basis accidents (DBA) and the resulting design base events (DBE)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Functions </a:t>
            </a:r>
            <a:r>
              <a:rPr lang="en-GB" sz="1800" dirty="0"/>
              <a:t>are categorized in terms of their role with respect to these DBEs:</a:t>
            </a:r>
            <a:endParaRPr lang="de-DE" sz="1800" dirty="0"/>
          </a:p>
          <a:p>
            <a:pPr lvl="0"/>
            <a:r>
              <a:rPr lang="en-GB" sz="1800" dirty="0"/>
              <a:t>Cat. </a:t>
            </a:r>
            <a:r>
              <a:rPr lang="en-GB" sz="1800" dirty="0" smtClean="0"/>
              <a:t>A: direct role </a:t>
            </a:r>
            <a:r>
              <a:rPr lang="en-GB" sz="1800" dirty="0"/>
              <a:t>in maintenance of safety</a:t>
            </a:r>
            <a:endParaRPr lang="de-DE" sz="1800" dirty="0"/>
          </a:p>
          <a:p>
            <a:pPr lvl="0"/>
            <a:r>
              <a:rPr lang="en-GB" sz="1800" dirty="0"/>
              <a:t>Cat. </a:t>
            </a:r>
            <a:r>
              <a:rPr lang="en-GB" sz="1800" dirty="0" smtClean="0"/>
              <a:t>B: complementary </a:t>
            </a:r>
            <a:r>
              <a:rPr lang="en-GB" sz="1800" dirty="0"/>
              <a:t>role to Cat. </a:t>
            </a:r>
            <a:r>
              <a:rPr lang="en-GB" sz="1800" dirty="0" smtClean="0"/>
              <a:t>A</a:t>
            </a:r>
            <a:endParaRPr lang="de-DE" sz="1800" dirty="0"/>
          </a:p>
          <a:p>
            <a:pPr lvl="0"/>
            <a:r>
              <a:rPr lang="en-GB" sz="1800" dirty="0"/>
              <a:t>Cat. </a:t>
            </a:r>
            <a:r>
              <a:rPr lang="en-GB" sz="1800" dirty="0" smtClean="0"/>
              <a:t>C: auxiliary </a:t>
            </a:r>
            <a:r>
              <a:rPr lang="en-GB" sz="1800" dirty="0"/>
              <a:t>or indirect </a:t>
            </a:r>
            <a:r>
              <a:rPr lang="en-GB" sz="1800" dirty="0" smtClean="0"/>
              <a:t>role.</a:t>
            </a:r>
          </a:p>
          <a:p>
            <a:pPr lvl="0">
              <a:buFont typeface="Wingdings"/>
              <a:buChar char="à"/>
            </a:pPr>
            <a:r>
              <a:rPr lang="en-GB" sz="1800" dirty="0" smtClean="0">
                <a:sym typeface="Wingdings" panose="05000000000000000000" pitchFamily="2" charset="2"/>
              </a:rPr>
              <a:t>rather deterministic way for classification</a:t>
            </a:r>
          </a:p>
          <a:p>
            <a:pPr marL="0" lvl="0" indent="0">
              <a:buNone/>
            </a:pPr>
            <a:endParaRPr lang="de-DE" sz="1800" dirty="0"/>
          </a:p>
          <a:p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0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5191"/>
              </p:ext>
            </p:extLst>
          </p:nvPr>
        </p:nvGraphicFramePr>
        <p:xfrm>
          <a:off x="468312" y="1628774"/>
          <a:ext cx="8064129" cy="475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1"/>
                <a:gridCol w="1422306"/>
                <a:gridCol w="1422306"/>
                <a:gridCol w="1422306"/>
              </a:tblGrid>
              <a:tr h="611194">
                <a:tc gridSpan="4">
                  <a:txBody>
                    <a:bodyPr/>
                    <a:lstStyle/>
                    <a:p>
                      <a:r>
                        <a:rPr lang="en-US" b="0" dirty="0" smtClean="0"/>
                        <a:t>IAEA SSG-30: Safety Classification of Structures, Systems and Components in Nuclear Power Plants</a:t>
                      </a:r>
                      <a:endParaRPr lang="de-CH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611194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err="1" smtClean="0"/>
                        <a:t>Functions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credited</a:t>
                      </a:r>
                      <a:r>
                        <a:rPr lang="de-CH" sz="1800" kern="1200" dirty="0" smtClean="0"/>
                        <a:t> in </a:t>
                      </a:r>
                      <a:r>
                        <a:rPr lang="de-CH" sz="1800" kern="1200" dirty="0" err="1" smtClean="0"/>
                        <a:t>the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safety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assessment</a:t>
                      </a:r>
                      <a:endParaRPr lang="de-CH" sz="1800" kern="1200" dirty="0" smtClean="0"/>
                    </a:p>
                    <a:p>
                      <a:pPr marL="0" algn="l" defTabSz="914400" rtl="0" eaLnBrk="1" latinLnBrk="0" hangingPunct="1"/>
                      <a:endParaRPr lang="de-CH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err="1" smtClean="0"/>
                        <a:t>Severity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of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the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consequences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if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the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function</a:t>
                      </a:r>
                      <a:r>
                        <a:rPr lang="de-CH" sz="1800" kern="1200" dirty="0" smtClean="0"/>
                        <a:t> </a:t>
                      </a:r>
                      <a:r>
                        <a:rPr lang="de-CH" sz="1800" kern="1200" dirty="0" err="1" smtClean="0"/>
                        <a:t>is</a:t>
                      </a:r>
                      <a:r>
                        <a:rPr lang="de-CH" sz="1800" kern="1200" dirty="0" smtClean="0"/>
                        <a:t> not </a:t>
                      </a:r>
                      <a:r>
                        <a:rPr lang="de-CH" sz="1800" kern="1200" dirty="0" err="1" smtClean="0"/>
                        <a:t>performed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54105"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smtClean="0"/>
                        <a:t>High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smtClean="0"/>
                        <a:t>Medium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 smtClean="0"/>
                        <a:t>Low</a:t>
                      </a:r>
                      <a:endParaRPr lang="de-CH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73134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Functions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to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reach</a:t>
                      </a:r>
                      <a:r>
                        <a:rPr lang="de-CH" dirty="0" smtClean="0"/>
                        <a:t> a </a:t>
                      </a:r>
                      <a:r>
                        <a:rPr lang="de-CH" dirty="0" err="1" smtClean="0"/>
                        <a:t>controlled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state</a:t>
                      </a:r>
                      <a:r>
                        <a:rPr lang="de-CH" dirty="0" smtClean="0"/>
                        <a:t> after </a:t>
                      </a:r>
                      <a:r>
                        <a:rPr lang="de-CH" dirty="0" err="1" smtClean="0"/>
                        <a:t>anticipated</a:t>
                      </a:r>
                      <a:r>
                        <a:rPr lang="de-CH" dirty="0" smtClean="0"/>
                        <a:t> operational </a:t>
                      </a:r>
                      <a:r>
                        <a:rPr lang="de-CH" dirty="0" err="1" smtClean="0"/>
                        <a:t>occurrences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1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2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3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026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Functions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to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reach</a:t>
                      </a:r>
                      <a:r>
                        <a:rPr lang="de-CH" dirty="0" smtClean="0"/>
                        <a:t> a </a:t>
                      </a:r>
                      <a:r>
                        <a:rPr lang="de-CH" dirty="0" err="1" smtClean="0"/>
                        <a:t>controlled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state</a:t>
                      </a:r>
                      <a:r>
                        <a:rPr lang="de-CH" dirty="0" smtClean="0"/>
                        <a:t> after design </a:t>
                      </a:r>
                      <a:r>
                        <a:rPr lang="de-CH" dirty="0" err="1" smtClean="0"/>
                        <a:t>basis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accidents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1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2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3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1194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Functions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to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reach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and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maintain</a:t>
                      </a:r>
                      <a:r>
                        <a:rPr lang="de-CH" baseline="0" dirty="0" smtClean="0"/>
                        <a:t> a </a:t>
                      </a:r>
                      <a:r>
                        <a:rPr lang="de-CH" baseline="0" dirty="0" err="1" smtClean="0"/>
                        <a:t>safe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state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2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3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3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3134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Functions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for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the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mitigation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of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consequences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of</a:t>
                      </a:r>
                      <a:r>
                        <a:rPr lang="de-CH" dirty="0" smtClean="0"/>
                        <a:t> design </a:t>
                      </a:r>
                      <a:r>
                        <a:rPr lang="de-CH" dirty="0" err="1" smtClean="0"/>
                        <a:t>extension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conditions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Cat</a:t>
                      </a:r>
                      <a:r>
                        <a:rPr lang="de-CH" dirty="0" smtClean="0"/>
                        <a:t>.</a:t>
                      </a:r>
                      <a:r>
                        <a:rPr lang="de-CH" baseline="0" dirty="0" smtClean="0"/>
                        <a:t> 2 </a:t>
                      </a:r>
                      <a:r>
                        <a:rPr lang="de-CH" baseline="0" dirty="0" err="1" smtClean="0"/>
                        <a:t>or</a:t>
                      </a:r>
                      <a:r>
                        <a:rPr lang="de-CH" baseline="0" dirty="0" smtClean="0"/>
                        <a:t> 3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n/a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n/a</a:t>
                      </a:r>
                      <a:endParaRPr lang="de-C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/>
              <a:t>Importance to safety (Cat or SIL)</a:t>
            </a:r>
          </a:p>
        </p:txBody>
      </p:sp>
    </p:spTree>
    <p:extLst>
      <p:ext uri="{BB962C8B-B14F-4D97-AF65-F5344CB8AC3E}">
        <p14:creationId xmlns:p14="http://schemas.microsoft.com/office/powerpoint/2010/main" val="40344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1.3 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to safety (Cat or SIL)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ight Arrow 4"/>
          <p:cNvSpPr/>
          <p:nvPr/>
        </p:nvSpPr>
        <p:spPr>
          <a:xfrm>
            <a:off x="457200" y="3103708"/>
            <a:ext cx="7211144" cy="43154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ounded Rectangle 11"/>
          <p:cNvSpPr/>
          <p:nvPr/>
        </p:nvSpPr>
        <p:spPr>
          <a:xfrm>
            <a:off x="6357342" y="1628800"/>
            <a:ext cx="1152128" cy="720080"/>
          </a:xfrm>
          <a:prstGeom prst="roundRect">
            <a:avLst/>
          </a:prstGeom>
          <a:solidFill>
            <a:srgbClr val="0064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cxnSp>
        <p:nvCxnSpPr>
          <p:cNvPr id="76" name="Straight Arrow Connector 5"/>
          <p:cNvCxnSpPr>
            <a:stCxn id="75" idx="2"/>
            <a:endCxn id="98" idx="0"/>
          </p:cNvCxnSpPr>
          <p:nvPr/>
        </p:nvCxnSpPr>
        <p:spPr>
          <a:xfrm>
            <a:off x="6933406" y="2348880"/>
            <a:ext cx="5734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7" name="TextBox 6"/>
          <p:cNvSpPr txBox="1"/>
          <p:nvPr/>
        </p:nvSpPr>
        <p:spPr>
          <a:xfrm>
            <a:off x="7737504" y="310330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12"/>
          <p:cNvCxnSpPr/>
          <p:nvPr/>
        </p:nvCxnSpPr>
        <p:spPr>
          <a:xfrm>
            <a:off x="6948264" y="3429000"/>
            <a:ext cx="0" cy="302433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79" name="Rounded Rectangle 13"/>
          <p:cNvSpPr/>
          <p:nvPr/>
        </p:nvSpPr>
        <p:spPr>
          <a:xfrm>
            <a:off x="1974379" y="1628800"/>
            <a:ext cx="1296144" cy="720080"/>
          </a:xfrm>
          <a:prstGeom prst="roundRect">
            <a:avLst/>
          </a:prstGeom>
          <a:solidFill>
            <a:srgbClr val="0064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Tolerable Risk</a:t>
            </a:r>
          </a:p>
        </p:txBody>
      </p:sp>
      <p:sp>
        <p:nvSpPr>
          <p:cNvPr id="80" name="Rounded Rectangle 15"/>
          <p:cNvSpPr/>
          <p:nvPr/>
        </p:nvSpPr>
        <p:spPr>
          <a:xfrm>
            <a:off x="506784" y="1628800"/>
            <a:ext cx="1227025" cy="720080"/>
          </a:xfrm>
          <a:prstGeom prst="roundRect">
            <a:avLst/>
          </a:prstGeom>
          <a:solidFill>
            <a:srgbClr val="0064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Residual Risk</a:t>
            </a:r>
          </a:p>
        </p:txBody>
      </p:sp>
      <p:cxnSp>
        <p:nvCxnSpPr>
          <p:cNvPr id="81" name="Straight Arrow Connector 23"/>
          <p:cNvCxnSpPr/>
          <p:nvPr/>
        </p:nvCxnSpPr>
        <p:spPr>
          <a:xfrm>
            <a:off x="2627784" y="2348880"/>
            <a:ext cx="0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2" name="Straight Arrow Connector 24"/>
          <p:cNvCxnSpPr/>
          <p:nvPr/>
        </p:nvCxnSpPr>
        <p:spPr>
          <a:xfrm>
            <a:off x="1115616" y="2348880"/>
            <a:ext cx="0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3" name="Straight Connector 25"/>
          <p:cNvCxnSpPr/>
          <p:nvPr/>
        </p:nvCxnSpPr>
        <p:spPr>
          <a:xfrm flipH="1">
            <a:off x="2615879" y="3429000"/>
            <a:ext cx="11905" cy="79034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84" name="Straight Connector 26"/>
          <p:cNvCxnSpPr/>
          <p:nvPr/>
        </p:nvCxnSpPr>
        <p:spPr>
          <a:xfrm>
            <a:off x="1115616" y="3429000"/>
            <a:ext cx="0" cy="302433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85" name="Straight Arrow Connector 30"/>
          <p:cNvCxnSpPr/>
          <p:nvPr/>
        </p:nvCxnSpPr>
        <p:spPr>
          <a:xfrm flipH="1">
            <a:off x="2627784" y="3933056"/>
            <a:ext cx="432048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6" name="Straight Arrow Connector 31"/>
          <p:cNvCxnSpPr/>
          <p:nvPr/>
        </p:nvCxnSpPr>
        <p:spPr>
          <a:xfrm flipH="1">
            <a:off x="1131657" y="4544136"/>
            <a:ext cx="58326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7" name="Rounded Rectangle 35"/>
          <p:cNvSpPr/>
          <p:nvPr/>
        </p:nvSpPr>
        <p:spPr>
          <a:xfrm>
            <a:off x="5110049" y="4688152"/>
            <a:ext cx="1764000" cy="864096"/>
          </a:xfrm>
          <a:prstGeom prst="roundRect">
            <a:avLst/>
          </a:prstGeom>
          <a:solidFill>
            <a:srgbClr val="0064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risk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by 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layers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36"/>
          <p:cNvSpPr txBox="1"/>
          <p:nvPr/>
        </p:nvSpPr>
        <p:spPr>
          <a:xfrm>
            <a:off x="3528008" y="357301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Risk Reduction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37"/>
          <p:cNvSpPr txBox="1"/>
          <p:nvPr/>
        </p:nvSpPr>
        <p:spPr>
          <a:xfrm>
            <a:off x="2967681" y="418585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Risk Reduction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le 40"/>
          <p:cNvSpPr/>
          <p:nvPr/>
        </p:nvSpPr>
        <p:spPr>
          <a:xfrm>
            <a:off x="3166049" y="4688152"/>
            <a:ext cx="1764000" cy="864096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risk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by </a:t>
            </a:r>
            <a:r>
              <a:rPr lang="en-US" sz="1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e.g. TSS</a:t>
            </a:r>
          </a:p>
        </p:txBody>
      </p:sp>
      <p:sp>
        <p:nvSpPr>
          <p:cNvPr id="91" name="Rounded Rectangle 41"/>
          <p:cNvSpPr/>
          <p:nvPr/>
        </p:nvSpPr>
        <p:spPr>
          <a:xfrm>
            <a:off x="1196748" y="4688152"/>
            <a:ext cx="1770933" cy="864096"/>
          </a:xfrm>
          <a:prstGeom prst="roundRect">
            <a:avLst/>
          </a:prstGeom>
          <a:solidFill>
            <a:srgbClr val="0064A6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risk </a:t>
            </a:r>
            <a:r>
              <a:rPr lang="en-US" sz="1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 by </a:t>
            </a: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non-SIS prevention/ mitigation</a:t>
            </a:r>
            <a:endParaRPr lang="en-US" sz="1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layers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le 42"/>
          <p:cNvSpPr/>
          <p:nvPr/>
        </p:nvSpPr>
        <p:spPr>
          <a:xfrm>
            <a:off x="1240049" y="5768272"/>
            <a:ext cx="5616624" cy="495672"/>
          </a:xfrm>
          <a:prstGeom prst="roundRect">
            <a:avLst/>
          </a:prstGeom>
          <a:solidFill>
            <a:srgbClr val="0064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reduction achieved by all protection layers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43"/>
          <p:cNvCxnSpPr/>
          <p:nvPr/>
        </p:nvCxnSpPr>
        <p:spPr>
          <a:xfrm>
            <a:off x="3075873" y="4688152"/>
            <a:ext cx="0" cy="900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4" name="Straight Connector 45"/>
          <p:cNvCxnSpPr/>
          <p:nvPr/>
        </p:nvCxnSpPr>
        <p:spPr>
          <a:xfrm>
            <a:off x="5020089" y="4688152"/>
            <a:ext cx="0" cy="900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96" name="TextBox 28"/>
          <p:cNvSpPr txBox="1"/>
          <p:nvPr/>
        </p:nvSpPr>
        <p:spPr>
          <a:xfrm>
            <a:off x="7544049" y="1632233"/>
            <a:ext cx="1501972" cy="1169551"/>
          </a:xfrm>
          <a:prstGeom prst="rect">
            <a:avLst/>
          </a:prstGeom>
          <a:solidFill>
            <a:srgbClr val="2FABFF"/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for the specified hazardous events for the process, </a:t>
            </a:r>
            <a:r>
              <a:rPr lang="en-US" sz="1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</a:t>
            </a:r>
            <a:r>
              <a: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control system and associated human factor issues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2"/>
          <p:cNvSpPr/>
          <p:nvPr/>
        </p:nvSpPr>
        <p:spPr>
          <a:xfrm>
            <a:off x="6858008" y="3140968"/>
            <a:ext cx="162264" cy="288032"/>
          </a:xfrm>
          <a:prstGeom prst="rect">
            <a:avLst/>
          </a:prstGeom>
          <a:solidFill>
            <a:srgbClr val="0064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48"/>
          <p:cNvSpPr txBox="1"/>
          <p:nvPr/>
        </p:nvSpPr>
        <p:spPr>
          <a:xfrm>
            <a:off x="3292280" y="1604990"/>
            <a:ext cx="1573980" cy="707886"/>
          </a:xfrm>
          <a:prstGeom prst="rect">
            <a:avLst/>
          </a:prstGeom>
          <a:solidFill>
            <a:srgbClr val="2FABFF"/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which is accepted in a given context  based on the current values of society.</a:t>
            </a:r>
          </a:p>
        </p:txBody>
      </p:sp>
      <p:sp>
        <p:nvSpPr>
          <p:cNvPr id="102" name="Rectangle 49"/>
          <p:cNvSpPr/>
          <p:nvPr/>
        </p:nvSpPr>
        <p:spPr>
          <a:xfrm>
            <a:off x="2546652" y="3143953"/>
            <a:ext cx="162264" cy="288032"/>
          </a:xfrm>
          <a:prstGeom prst="rect">
            <a:avLst/>
          </a:prstGeom>
          <a:solidFill>
            <a:srgbClr val="0064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50"/>
          <p:cNvSpPr/>
          <p:nvPr/>
        </p:nvSpPr>
        <p:spPr>
          <a:xfrm>
            <a:off x="1034484" y="3143953"/>
            <a:ext cx="162264" cy="288032"/>
          </a:xfrm>
          <a:prstGeom prst="rect">
            <a:avLst/>
          </a:prstGeom>
          <a:solidFill>
            <a:srgbClr val="0064A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52"/>
          <p:cNvSpPr txBox="1"/>
          <p:nvPr/>
        </p:nvSpPr>
        <p:spPr>
          <a:xfrm>
            <a:off x="1186823" y="2397644"/>
            <a:ext cx="1265425" cy="707886"/>
          </a:xfrm>
          <a:prstGeom prst="rect">
            <a:avLst/>
          </a:prstGeom>
          <a:solidFill>
            <a:srgbClr val="2FABFF"/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remaining after protective measures have been taken.</a:t>
            </a:r>
          </a:p>
        </p:txBody>
      </p:sp>
      <p:sp>
        <p:nvSpPr>
          <p:cNvPr id="105" name="TextBox 53"/>
          <p:cNvSpPr txBox="1"/>
          <p:nvPr/>
        </p:nvSpPr>
        <p:spPr>
          <a:xfrm>
            <a:off x="7513389" y="4067082"/>
            <a:ext cx="1398290" cy="5539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64A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= Frequency for a specified consequence</a:t>
            </a:r>
          </a:p>
        </p:txBody>
      </p:sp>
      <p:sp>
        <p:nvSpPr>
          <p:cNvPr id="106" name="TextBox 55"/>
          <p:cNvSpPr txBox="1"/>
          <p:nvPr/>
        </p:nvSpPr>
        <p:spPr>
          <a:xfrm>
            <a:off x="7513389" y="5277444"/>
            <a:ext cx="1052674" cy="5539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64A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 = Safety instrumented system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2424460" y="6525344"/>
            <a:ext cx="426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Reference: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IEC61511-3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7" grpId="0" animBg="1"/>
      <p:bldP spid="88" grpId="0"/>
      <p:bldP spid="89" grpId="0"/>
      <p:bldP spid="90" grpId="0" animBg="1"/>
      <p:bldP spid="91" grpId="0" animBg="1"/>
      <p:bldP spid="92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/>
              <a:t>Importance to safety (Cat or SIL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IEC61511: Process industry</a:t>
            </a:r>
          </a:p>
          <a:p>
            <a:pPr marL="0" indent="0">
              <a:buNone/>
            </a:pPr>
            <a:r>
              <a:rPr lang="en-GB" sz="1800" dirty="0" smtClean="0"/>
              <a:t>Safety integrity level (SIL) </a:t>
            </a:r>
            <a:r>
              <a:rPr lang="en-US" sz="1800" dirty="0" smtClean="0"/>
              <a:t>relative </a:t>
            </a:r>
            <a:r>
              <a:rPr lang="en-US" sz="1800" dirty="0"/>
              <a:t>level of risk-reduction provided by a safety </a:t>
            </a:r>
            <a:r>
              <a:rPr lang="en-US" sz="1800" dirty="0" smtClean="0"/>
              <a:t>function:</a:t>
            </a:r>
            <a:endParaRPr lang="en-GB" sz="1800" dirty="0" smtClean="0"/>
          </a:p>
          <a:p>
            <a:pPr marL="0" indent="0">
              <a:buNone/>
            </a:pPr>
            <a:r>
              <a:rPr lang="en-US" sz="1800" dirty="0"/>
              <a:t>SIL 4 the most dependable and SIL 1 the </a:t>
            </a:r>
            <a:r>
              <a:rPr lang="en-US" sz="1800" dirty="0" smtClean="0"/>
              <a:t>least</a:t>
            </a:r>
          </a:p>
          <a:p>
            <a:pPr marL="0" indent="0">
              <a:buNone/>
            </a:pPr>
            <a:r>
              <a:rPr lang="en-US" sz="1800" dirty="0" smtClean="0"/>
              <a:t>Methods </a:t>
            </a:r>
            <a:r>
              <a:rPr lang="en-US" sz="1800" dirty="0"/>
              <a:t>used to assign a </a:t>
            </a:r>
            <a:r>
              <a:rPr lang="en-US" sz="1800" dirty="0" smtClean="0"/>
              <a:t>SIL:</a:t>
            </a:r>
            <a:endParaRPr lang="en-US" sz="1800" dirty="0"/>
          </a:p>
          <a:p>
            <a:r>
              <a:rPr lang="en-US" sz="1800" dirty="0"/>
              <a:t>Risk matrices</a:t>
            </a:r>
          </a:p>
          <a:p>
            <a:r>
              <a:rPr lang="en-US" sz="1800" dirty="0"/>
              <a:t>Risk graphs</a:t>
            </a:r>
          </a:p>
          <a:p>
            <a:r>
              <a:rPr lang="en-US" sz="1800" dirty="0"/>
              <a:t>Layers of protection analysis (LOPA</a:t>
            </a:r>
            <a:r>
              <a:rPr lang="en-US" sz="1800" dirty="0" smtClean="0"/>
              <a:t>)</a:t>
            </a:r>
          </a:p>
          <a:p>
            <a:pPr>
              <a:buFont typeface="Wingdings"/>
              <a:buChar char="à"/>
            </a:pPr>
            <a:r>
              <a:rPr lang="en-GB" sz="1800" dirty="0">
                <a:sym typeface="Wingdings" panose="05000000000000000000" pitchFamily="2" charset="2"/>
              </a:rPr>
              <a:t>rather </a:t>
            </a:r>
            <a:r>
              <a:rPr lang="en-US" sz="1800" dirty="0" smtClean="0">
                <a:sym typeface="Wingdings" panose="05000000000000000000" pitchFamily="2" charset="2"/>
              </a:rPr>
              <a:t>probabilistic way for classification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0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683569" y="4601950"/>
            <a:ext cx="2951806" cy="1618696"/>
          </a:xfrm>
          <a:prstGeom prst="roundRect">
            <a:avLst/>
          </a:prstGeom>
          <a:noFill/>
          <a:ln w="952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1600" dirty="0" smtClean="0">
                <a:solidFill>
                  <a:srgbClr val="0064A6"/>
                </a:solidFill>
              </a:rPr>
              <a:t>Control of abnormal operation and detection of failures</a:t>
            </a:r>
            <a:endParaRPr lang="en-US" sz="1600" dirty="0">
              <a:solidFill>
                <a:srgbClr val="0064A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 err="1" smtClean="0"/>
              <a:t>Defence</a:t>
            </a:r>
            <a:r>
              <a:rPr lang="en-US" dirty="0" smtClean="0"/>
              <a:t> </a:t>
            </a:r>
            <a:r>
              <a:rPr lang="en-US" dirty="0"/>
              <a:t>in depth or protection layers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5" name="Picture 1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8982"/>
            <a:ext cx="4608512" cy="476791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Abgerundetes Rechteck 6"/>
          <p:cNvSpPr/>
          <p:nvPr/>
        </p:nvSpPr>
        <p:spPr>
          <a:xfrm>
            <a:off x="899592" y="5539304"/>
            <a:ext cx="2376264" cy="586253"/>
          </a:xfrm>
          <a:prstGeom prst="roundRect">
            <a:avLst/>
          </a:prstGeom>
          <a:noFill/>
          <a:ln w="952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600" dirty="0" smtClean="0">
                <a:solidFill>
                  <a:srgbClr val="0064A6"/>
                </a:solidFill>
              </a:rPr>
              <a:t>Prevention of abnormal operation and failures</a:t>
            </a:r>
            <a:endParaRPr lang="en-US" sz="1600" dirty="0">
              <a:solidFill>
                <a:srgbClr val="0064A6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39750" y="3930366"/>
            <a:ext cx="3248025" cy="2362185"/>
          </a:xfrm>
          <a:prstGeom prst="roundRect">
            <a:avLst/>
          </a:prstGeom>
          <a:noFill/>
          <a:ln w="952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1600" dirty="0" smtClean="0">
                <a:solidFill>
                  <a:srgbClr val="0064A6"/>
                </a:solidFill>
              </a:rPr>
              <a:t>Control of accidents within the design basis</a:t>
            </a:r>
            <a:endParaRPr lang="en-US" sz="1600" dirty="0">
              <a:solidFill>
                <a:srgbClr val="0064A6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95536" y="2960794"/>
            <a:ext cx="3544639" cy="3420534"/>
          </a:xfrm>
          <a:prstGeom prst="roundRect">
            <a:avLst/>
          </a:prstGeom>
          <a:noFill/>
          <a:ln w="952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1600" dirty="0" smtClean="0">
                <a:solidFill>
                  <a:srgbClr val="0064A6"/>
                </a:solidFill>
              </a:rPr>
              <a:t>Prevention of accident progression, mitigation of consequences</a:t>
            </a:r>
            <a:endParaRPr lang="en-US" sz="1600" dirty="0">
              <a:solidFill>
                <a:srgbClr val="0064A6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51520" y="1916114"/>
            <a:ext cx="3841055" cy="4576968"/>
          </a:xfrm>
          <a:prstGeom prst="roundRect">
            <a:avLst/>
          </a:prstGeom>
          <a:noFill/>
          <a:ln w="952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n-US" sz="1600" dirty="0" smtClean="0">
                <a:solidFill>
                  <a:srgbClr val="0064A6"/>
                </a:solidFill>
              </a:rPr>
              <a:t>Protecting people and the environment, emergency preparedness</a:t>
            </a:r>
            <a:endParaRPr lang="en-US" sz="1600" dirty="0">
              <a:solidFill>
                <a:srgbClr val="0064A6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423091" y="1434263"/>
            <a:ext cx="1497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/>
            <a:r>
              <a:rPr lang="en-GB" sz="1600" dirty="0"/>
              <a:t>IAEA SSR-2/1</a:t>
            </a:r>
            <a:endParaRPr lang="de-DE" sz="1600" dirty="0"/>
          </a:p>
        </p:txBody>
      </p:sp>
      <p:sp>
        <p:nvSpPr>
          <p:cNvPr id="14" name="Rechteck 13"/>
          <p:cNvSpPr/>
          <p:nvPr/>
        </p:nvSpPr>
        <p:spPr>
          <a:xfrm>
            <a:off x="5911276" y="1386608"/>
            <a:ext cx="1079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/>
            <a:r>
              <a:rPr lang="en-GB" sz="1600" dirty="0" smtClean="0"/>
              <a:t>IEC61511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171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 smtClean="0"/>
              <a:t>CCF, single failure criterion, diversity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IEC61513 or </a:t>
            </a:r>
            <a:r>
              <a:rPr lang="en-GB" sz="1800" dirty="0"/>
              <a:t>IAEA SSR-2/1</a:t>
            </a:r>
            <a:r>
              <a:rPr lang="de-CH" sz="1800" dirty="0"/>
              <a:t> </a:t>
            </a:r>
            <a:r>
              <a:rPr lang="de-CH" sz="1800" dirty="0" err="1"/>
              <a:t>or</a:t>
            </a:r>
            <a:r>
              <a:rPr lang="de-CH" sz="1800" dirty="0"/>
              <a:t> </a:t>
            </a:r>
            <a:r>
              <a:rPr lang="en-GB" sz="1800" dirty="0"/>
              <a:t>IAEA SSG-37</a:t>
            </a:r>
            <a:endParaRPr lang="en-GB" sz="1800" dirty="0" smtClean="0"/>
          </a:p>
          <a:p>
            <a:r>
              <a:rPr lang="en-GB" sz="1800" dirty="0" smtClean="0"/>
              <a:t>Single </a:t>
            </a:r>
            <a:r>
              <a:rPr lang="en-GB" sz="1800" dirty="0"/>
              <a:t>failure </a:t>
            </a:r>
            <a:r>
              <a:rPr lang="en-GB" sz="1800" dirty="0" smtClean="0"/>
              <a:t>criterion: </a:t>
            </a:r>
            <a:r>
              <a:rPr lang="en-GB" sz="1800" dirty="0"/>
              <a:t> </a:t>
            </a:r>
            <a:r>
              <a:rPr lang="en-GB" sz="1800" dirty="0" smtClean="0"/>
              <a:t>deterministic </a:t>
            </a:r>
            <a:r>
              <a:rPr lang="en-GB" sz="1800" dirty="0"/>
              <a:t>approach to ensuring that a minimal redundancy of a system or of a group of equipment items is obtained. </a:t>
            </a:r>
            <a:endParaRPr lang="en-GB" sz="1800" dirty="0" smtClean="0"/>
          </a:p>
          <a:p>
            <a:r>
              <a:rPr lang="en-GB" sz="1800" dirty="0"/>
              <a:t>Redundancy </a:t>
            </a:r>
            <a:r>
              <a:rPr lang="en-GB" sz="1800" dirty="0" smtClean="0"/>
              <a:t>: to </a:t>
            </a:r>
            <a:r>
              <a:rPr lang="en-GB" sz="1800" dirty="0"/>
              <a:t>achieve system reliability goals and/or conformity with the single failure </a:t>
            </a:r>
            <a:r>
              <a:rPr lang="en-GB" sz="1800" dirty="0" smtClean="0"/>
              <a:t>criterion. </a:t>
            </a:r>
            <a:r>
              <a:rPr lang="en-GB" sz="1800" dirty="0"/>
              <a:t>(independence needed) </a:t>
            </a:r>
            <a:endParaRPr lang="en-GB" sz="1800" dirty="0" smtClean="0"/>
          </a:p>
          <a:p>
            <a:r>
              <a:rPr lang="en-GB" sz="1800" dirty="0" smtClean="0"/>
              <a:t>Diversity: principle </a:t>
            </a:r>
            <a:r>
              <a:rPr lang="en-GB" sz="1800" dirty="0"/>
              <a:t>of monitoring different parameters, using different technologies, different logic or algorithms, or different means of </a:t>
            </a:r>
            <a:r>
              <a:rPr lang="en-GB" sz="1800" dirty="0" smtClean="0"/>
              <a:t>actuation. (defence </a:t>
            </a:r>
            <a:r>
              <a:rPr lang="en-GB" sz="1800" dirty="0"/>
              <a:t>against common cause </a:t>
            </a:r>
            <a:r>
              <a:rPr lang="en-GB" sz="1800" dirty="0" smtClean="0"/>
              <a:t>failures)</a:t>
            </a:r>
            <a:endParaRPr lang="de-DE" sz="1800" dirty="0"/>
          </a:p>
          <a:p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6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 smtClean="0"/>
              <a:t>CCF, </a:t>
            </a:r>
            <a:r>
              <a:rPr lang="en-US" dirty="0"/>
              <a:t>single failure criterion, diversity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IEC61511</a:t>
            </a:r>
          </a:p>
          <a:p>
            <a:r>
              <a:rPr lang="en-US" sz="1800" dirty="0" smtClean="0"/>
              <a:t>Requirements for </a:t>
            </a:r>
            <a:r>
              <a:rPr lang="en-GB" sz="1800" dirty="0" smtClean="0"/>
              <a:t>preventing </a:t>
            </a:r>
            <a:r>
              <a:rPr lang="en-GB" sz="1800" dirty="0"/>
              <a:t>common cause, common mode and dependent </a:t>
            </a:r>
            <a:r>
              <a:rPr lang="en-GB" sz="1800" dirty="0" smtClean="0"/>
              <a:t>failures (clause 9.5)</a:t>
            </a:r>
          </a:p>
          <a:p>
            <a:r>
              <a:rPr lang="en-GB" sz="1800" dirty="0" smtClean="0"/>
              <a:t>Minimum hardware fault tolerance equivalent to single </a:t>
            </a:r>
            <a:r>
              <a:rPr lang="en-GB" sz="1800" dirty="0"/>
              <a:t>failure </a:t>
            </a:r>
            <a:r>
              <a:rPr lang="en-GB" sz="1800" dirty="0" smtClean="0"/>
              <a:t>criterion and redundancy requirements (independence </a:t>
            </a:r>
            <a:r>
              <a:rPr lang="en-GB" sz="1800" dirty="0"/>
              <a:t>needed) </a:t>
            </a:r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"/>
          <a:stretch/>
        </p:blipFill>
        <p:spPr bwMode="auto">
          <a:xfrm>
            <a:off x="2288371" y="3056063"/>
            <a:ext cx="6748125" cy="1885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3" y="4905375"/>
            <a:ext cx="5268889" cy="190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8028384" y="4400537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7746253" y="4941168"/>
            <a:ext cx="1008384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200" dirty="0" err="1" smtClean="0">
                <a:solidFill>
                  <a:srgbClr val="FF0000"/>
                </a:solidFill>
              </a:rPr>
              <a:t>very</a:t>
            </a:r>
            <a:r>
              <a:rPr lang="de-CH" sz="1200" dirty="0" smtClean="0">
                <a:solidFill>
                  <a:srgbClr val="FF0000"/>
                </a:solidFill>
              </a:rPr>
              <a:t> </a:t>
            </a:r>
            <a:r>
              <a:rPr lang="de-CH" sz="1200" dirty="0" err="1" smtClean="0">
                <a:solidFill>
                  <a:srgbClr val="FF0000"/>
                </a:solidFill>
              </a:rPr>
              <a:t>good</a:t>
            </a:r>
            <a:r>
              <a:rPr lang="de-CH" sz="1200" dirty="0" smtClean="0">
                <a:solidFill>
                  <a:srgbClr val="FF0000"/>
                </a:solidFill>
              </a:rPr>
              <a:t> </a:t>
            </a:r>
            <a:r>
              <a:rPr lang="de-CH" sz="1200" dirty="0" err="1" smtClean="0">
                <a:solidFill>
                  <a:srgbClr val="FF0000"/>
                </a:solidFill>
              </a:rPr>
              <a:t>diagnostics</a:t>
            </a:r>
            <a:r>
              <a:rPr lang="de-CH" sz="1200" dirty="0" smtClean="0">
                <a:solidFill>
                  <a:srgbClr val="FF0000"/>
                </a:solidFill>
              </a:rPr>
              <a:t> </a:t>
            </a:r>
            <a:endParaRPr lang="de-CH" sz="1200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8" idx="0"/>
            <a:endCxn id="5" idx="4"/>
          </p:cNvCxnSpPr>
          <p:nvPr/>
        </p:nvCxnSpPr>
        <p:spPr>
          <a:xfrm flipH="1" flipV="1">
            <a:off x="8244408" y="4688569"/>
            <a:ext cx="6037" cy="252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689564" y="5702915"/>
            <a:ext cx="711696" cy="521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 smtClean="0">
                <a:solidFill>
                  <a:srgbClr val="FF0000"/>
                </a:solidFill>
              </a:rPr>
              <a:t>SIL3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283968" y="6259257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5" name="Gerade Verbindung mit Pfeil 14"/>
          <p:cNvCxnSpPr>
            <a:stCxn id="13" idx="7"/>
            <a:endCxn id="8" idx="2"/>
          </p:cNvCxnSpPr>
          <p:nvPr/>
        </p:nvCxnSpPr>
        <p:spPr>
          <a:xfrm flipV="1">
            <a:off x="7297035" y="5310500"/>
            <a:ext cx="953410" cy="468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3" idx="2"/>
            <a:endCxn id="14" idx="6"/>
          </p:cNvCxnSpPr>
          <p:nvPr/>
        </p:nvCxnSpPr>
        <p:spPr>
          <a:xfrm flipH="1">
            <a:off x="4716016" y="5963892"/>
            <a:ext cx="1973548" cy="4393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err="1" smtClean="0"/>
              <a:t>Example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a </a:t>
            </a:r>
            <a:r>
              <a:rPr lang="de-CH" sz="1800" dirty="0" err="1" smtClean="0"/>
              <a:t>system</a:t>
            </a:r>
            <a:r>
              <a:rPr lang="de-CH" sz="1800" dirty="0" smtClean="0"/>
              <a:t> </a:t>
            </a:r>
            <a:r>
              <a:rPr lang="de-CH" sz="1800" dirty="0" err="1" smtClean="0"/>
              <a:t>structure</a:t>
            </a:r>
            <a:r>
              <a:rPr lang="de-CH" sz="1800" dirty="0" smtClean="0"/>
              <a:t> </a:t>
            </a:r>
            <a:r>
              <a:rPr lang="de-CH" sz="1800" dirty="0" err="1" smtClean="0"/>
              <a:t>compliying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SIL3 </a:t>
            </a:r>
            <a:r>
              <a:rPr lang="de-CH" sz="1800" dirty="0" err="1" smtClean="0"/>
              <a:t>of</a:t>
            </a:r>
            <a:r>
              <a:rPr lang="de-CH" sz="1800" dirty="0" smtClean="0"/>
              <a:t> IEC61511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Common </a:t>
            </a:r>
            <a:r>
              <a:rPr lang="de-CH" sz="1800" dirty="0" err="1" smtClean="0"/>
              <a:t>causes</a:t>
            </a:r>
            <a:r>
              <a:rPr lang="de-CH" sz="1800" dirty="0" smtClean="0"/>
              <a:t> </a:t>
            </a:r>
            <a:r>
              <a:rPr lang="de-CH" sz="1800" dirty="0" err="1" smtClean="0"/>
              <a:t>have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considered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identical</a:t>
            </a:r>
            <a:r>
              <a:rPr lang="de-CH" sz="1800" dirty="0" smtClean="0"/>
              <a:t> </a:t>
            </a:r>
            <a:r>
              <a:rPr lang="de-CH" sz="1800" dirty="0" err="1" smtClean="0"/>
              <a:t>components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also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complete</a:t>
            </a:r>
            <a:r>
              <a:rPr lang="de-CH" sz="1800" dirty="0" smtClean="0"/>
              <a:t> </a:t>
            </a:r>
            <a:r>
              <a:rPr lang="de-CH" sz="1800" dirty="0" err="1" smtClean="0"/>
              <a:t>system</a:t>
            </a:r>
            <a:r>
              <a:rPr lang="de-CH" sz="1800" dirty="0" smtClean="0"/>
              <a:t>, e.g. </a:t>
            </a:r>
            <a:r>
              <a:rPr lang="de-CH" sz="1800" dirty="0" err="1" smtClean="0"/>
              <a:t>common</a:t>
            </a:r>
            <a:r>
              <a:rPr lang="de-CH" sz="1800" dirty="0" smtClean="0"/>
              <a:t> </a:t>
            </a:r>
            <a:r>
              <a:rPr lang="de-CH" sz="1800" dirty="0" err="1" smtClean="0"/>
              <a:t>cause</a:t>
            </a:r>
            <a:r>
              <a:rPr lang="de-CH" sz="1800" dirty="0" smtClean="0"/>
              <a:t> </a:t>
            </a:r>
            <a:r>
              <a:rPr lang="de-CH" sz="1800" dirty="0" err="1" smtClean="0"/>
              <a:t>analysis</a:t>
            </a: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 smtClean="0"/>
              <a:t>CCF, </a:t>
            </a:r>
            <a:r>
              <a:rPr lang="en-US" dirty="0"/>
              <a:t>single failure criterion, diversity</a:t>
            </a:r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01649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0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/>
              <a:t>Extreme conditions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dirty="0" smtClean="0"/>
              <a:t>IAEA:</a:t>
            </a:r>
          </a:p>
          <a:p>
            <a:pPr lvl="0"/>
            <a:r>
              <a:rPr lang="en-GB" sz="1800" dirty="0" smtClean="0"/>
              <a:t>IAEA </a:t>
            </a:r>
            <a:r>
              <a:rPr lang="en-GB" sz="1800" dirty="0"/>
              <a:t>NS-G-1.11: Protection against Internal Hazards other than Fires and Explosions in the Design of Nuclear Power Plants</a:t>
            </a:r>
            <a:endParaRPr lang="de-DE" sz="1800" dirty="0"/>
          </a:p>
          <a:p>
            <a:pPr lvl="0"/>
            <a:r>
              <a:rPr lang="en-GB" sz="1800" dirty="0"/>
              <a:t>IAEA NS-G-1.5: External Events Excluding Earthquakes in the Design of Nuclear Power Plants</a:t>
            </a:r>
            <a:endParaRPr lang="de-DE" sz="1800" dirty="0"/>
          </a:p>
          <a:p>
            <a:pPr lvl="0"/>
            <a:r>
              <a:rPr lang="en-GB" sz="1800" dirty="0"/>
              <a:t>IAEA NS-G-1.6: Seismic Design and Qualification for Nuclear Power Plant</a:t>
            </a:r>
            <a:endParaRPr lang="de-DE" sz="1800" dirty="0"/>
          </a:p>
          <a:p>
            <a:pPr lvl="0"/>
            <a:r>
              <a:rPr lang="en-GB" sz="1800" dirty="0"/>
              <a:t>IAEA NS-G-1.7: Protection Against Internal Fires and Explosions in the Design of Nuclear Power </a:t>
            </a:r>
            <a:r>
              <a:rPr lang="en-GB" sz="1800" dirty="0" smtClean="0"/>
              <a:t>Plants</a:t>
            </a:r>
          </a:p>
          <a:p>
            <a:pPr lvl="0"/>
            <a:endParaRPr lang="en-GB" sz="1800" dirty="0"/>
          </a:p>
          <a:p>
            <a:pPr marL="0" lvl="0" indent="0">
              <a:buNone/>
            </a:pPr>
            <a:r>
              <a:rPr lang="en-GB" sz="1800" dirty="0" smtClean="0"/>
              <a:t>IEC61511: consider</a:t>
            </a:r>
          </a:p>
          <a:p>
            <a:pPr lvl="0"/>
            <a:r>
              <a:rPr lang="en-GB" sz="1800" dirty="0" smtClean="0"/>
              <a:t>the extremes </a:t>
            </a:r>
            <a:r>
              <a:rPr lang="en-GB" sz="1800" dirty="0"/>
              <a:t>of all environmental conditions that are </a:t>
            </a:r>
            <a:r>
              <a:rPr lang="en-GB" sz="1800" dirty="0" smtClean="0"/>
              <a:t>likely: </a:t>
            </a:r>
            <a:r>
              <a:rPr lang="en-GB" sz="1800" dirty="0"/>
              <a:t>temperature, humidity, contaminants, grounding, electromagnetic interference</a:t>
            </a:r>
            <a:r>
              <a:rPr lang="en-GB" sz="1800" dirty="0" smtClean="0"/>
              <a:t>/ radiofrequency </a:t>
            </a:r>
            <a:r>
              <a:rPr lang="en-GB" sz="1800" dirty="0"/>
              <a:t>interference (EMI/RFI), shock/vibration, electrostatic discharge, electrical area classification, flooding, lightning, and other related factors;</a:t>
            </a:r>
            <a:endParaRPr lang="de-DE" sz="1800" dirty="0"/>
          </a:p>
          <a:p>
            <a:r>
              <a:rPr lang="en-GB" sz="1800" dirty="0" smtClean="0"/>
              <a:t>major </a:t>
            </a:r>
            <a:r>
              <a:rPr lang="en-GB" sz="1800" dirty="0"/>
              <a:t>accident event, </a:t>
            </a:r>
            <a:r>
              <a:rPr lang="en-GB" sz="1800" dirty="0" smtClean="0"/>
              <a:t>e.g., </a:t>
            </a:r>
            <a:r>
              <a:rPr lang="en-GB" sz="1800" dirty="0"/>
              <a:t>time required for a valve to remain operational in the event of a fire.</a:t>
            </a:r>
            <a:endParaRPr lang="de-DE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33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 defTabSz="717550">
              <a:buNone/>
            </a:pPr>
            <a:r>
              <a:rPr lang="en-GB" sz="2400" dirty="0" smtClean="0"/>
              <a:t>1.	Standard Selection</a:t>
            </a:r>
          </a:p>
          <a:p>
            <a:pPr marL="0" indent="0" defTabSz="717550">
              <a:buNone/>
            </a:pPr>
            <a:r>
              <a:rPr lang="en-GB" sz="2400" dirty="0" smtClean="0"/>
              <a:t>1.1	Introduction</a:t>
            </a:r>
          </a:p>
          <a:p>
            <a:pPr marL="0" indent="0" defTabSz="717550">
              <a:buNone/>
            </a:pPr>
            <a:r>
              <a:rPr lang="en-GB" sz="2400" dirty="0" smtClean="0"/>
              <a:t>1.2	Standards compared</a:t>
            </a:r>
            <a:endParaRPr lang="en-GB" sz="2400" dirty="0"/>
          </a:p>
          <a:p>
            <a:pPr marL="0" indent="0" defTabSz="717550">
              <a:buNone/>
            </a:pPr>
            <a:r>
              <a:rPr lang="en-GB" sz="2400" dirty="0" smtClean="0"/>
              <a:t>1.3	Comparison of several concepts of these standards</a:t>
            </a:r>
            <a:endParaRPr lang="en-GB" sz="2400" dirty="0"/>
          </a:p>
          <a:p>
            <a:pPr marL="0" indent="0" defTabSz="717550">
              <a:buNone/>
            </a:pPr>
            <a:r>
              <a:rPr lang="en-GB" sz="2400" dirty="0" smtClean="0"/>
              <a:t>1.4	Conclusion: Standard selection</a:t>
            </a:r>
          </a:p>
          <a:p>
            <a:pPr defTabSz="717550"/>
            <a:endParaRPr lang="en-GB" sz="2400" dirty="0" smtClean="0"/>
          </a:p>
          <a:p>
            <a:pPr marL="0" indent="0" defTabSz="717550">
              <a:buNone/>
            </a:pPr>
            <a:r>
              <a:rPr lang="en-GB" sz="2400" dirty="0" smtClean="0"/>
              <a:t>2.	Hazard and risk assessment</a:t>
            </a:r>
          </a:p>
          <a:p>
            <a:pPr marL="0" indent="0" defTabSz="717550">
              <a:buNone/>
            </a:pPr>
            <a:r>
              <a:rPr lang="en-GB" sz="2400" dirty="0" smtClean="0"/>
              <a:t>2.1 	Introduction</a:t>
            </a:r>
          </a:p>
          <a:p>
            <a:pPr marL="0" indent="0" defTabSz="717550">
              <a:buNone/>
            </a:pPr>
            <a:r>
              <a:rPr lang="en-GB" sz="2400" dirty="0" smtClean="0"/>
              <a:t>2.2	Mapping of ESS guidelines to IEC61511</a:t>
            </a:r>
          </a:p>
          <a:p>
            <a:pPr marL="0" indent="0" defTabSz="717550">
              <a:buNone/>
            </a:pPr>
            <a:r>
              <a:rPr lang="en-GB" sz="2400" dirty="0" smtClean="0"/>
              <a:t>2.3	Example for hazard and risk assessment</a:t>
            </a:r>
          </a:p>
          <a:p>
            <a:pPr marL="0" indent="0" defTabSz="717550">
              <a:buNone/>
            </a:pPr>
            <a:r>
              <a:rPr lang="en-GB" sz="2400" dirty="0" smtClean="0"/>
              <a:t>2.4	Conclusion: Mapping </a:t>
            </a: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7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Conclusion</a:t>
            </a:r>
            <a:br>
              <a:rPr lang="en-US" dirty="0" smtClean="0"/>
            </a:br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Advantages of showing compliance with IEC61511:</a:t>
            </a:r>
          </a:p>
          <a:p>
            <a:pPr marL="0" indent="0">
              <a:buNone/>
            </a:pPr>
            <a:r>
              <a:rPr lang="en-US" sz="1800" dirty="0" smtClean="0"/>
              <a:t>Compared to IEC61513 or </a:t>
            </a:r>
            <a:r>
              <a:rPr lang="en-GB" sz="1800" dirty="0"/>
              <a:t>IAEA </a:t>
            </a:r>
            <a:r>
              <a:rPr lang="en-GB" sz="1800" dirty="0" smtClean="0"/>
              <a:t>SSR-2/1</a:t>
            </a:r>
            <a:r>
              <a:rPr lang="de-CH" sz="1800" dirty="0" smtClean="0"/>
              <a:t> </a:t>
            </a:r>
            <a:r>
              <a:rPr lang="de-CH" sz="1800" dirty="0" err="1" smtClean="0"/>
              <a:t>or</a:t>
            </a:r>
            <a:r>
              <a:rPr lang="de-CH" sz="1800" dirty="0" smtClean="0"/>
              <a:t> </a:t>
            </a:r>
            <a:r>
              <a:rPr lang="en-GB" sz="1800" dirty="0" smtClean="0"/>
              <a:t>IAEA SSG-37:</a:t>
            </a:r>
            <a:endParaRPr lang="en-US" sz="1800" dirty="0" smtClean="0"/>
          </a:p>
          <a:p>
            <a:r>
              <a:rPr lang="en-US" sz="1800" dirty="0" smtClean="0"/>
              <a:t>ESS is not a nuclear power plant or a nuclear research reactor</a:t>
            </a:r>
          </a:p>
          <a:p>
            <a:r>
              <a:rPr lang="en-US" sz="1800" dirty="0" smtClean="0"/>
              <a:t>ESS produces neutrons in a process that involves certain hazards</a:t>
            </a:r>
          </a:p>
          <a:p>
            <a:r>
              <a:rPr lang="en-US" sz="1800" dirty="0" smtClean="0"/>
              <a:t>IEC61511 requires analyzing the specific hazards of the system regarded</a:t>
            </a:r>
          </a:p>
          <a:p>
            <a:r>
              <a:rPr lang="en-US" sz="1800" dirty="0" smtClean="0"/>
              <a:t>Radiation hazards and other hazards could be treated according to one standard</a:t>
            </a:r>
          </a:p>
          <a:p>
            <a:r>
              <a:rPr lang="en-US" sz="1800" dirty="0" smtClean="0"/>
              <a:t>Standardized components (HW/SW) certified according to IEC61508 could be used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Compared to IEC61508</a:t>
            </a:r>
            <a:r>
              <a:rPr lang="en-US" sz="1800" dirty="0"/>
              <a:t>:</a:t>
            </a:r>
            <a:endParaRPr lang="en-US" sz="1800" dirty="0" smtClean="0"/>
          </a:p>
          <a:p>
            <a:r>
              <a:rPr lang="en-US" sz="1800" dirty="0"/>
              <a:t>IEC61508 is </a:t>
            </a:r>
            <a:r>
              <a:rPr lang="en-US" sz="1800" dirty="0" smtClean="0"/>
              <a:t>a generic standard</a:t>
            </a:r>
            <a:endParaRPr lang="en-US" sz="1800" dirty="0"/>
          </a:p>
          <a:p>
            <a:r>
              <a:rPr lang="en-US" sz="1800" dirty="0" smtClean="0"/>
              <a:t>IEC61511 is adapted to </a:t>
            </a:r>
            <a:r>
              <a:rPr lang="en-US" sz="1800" dirty="0"/>
              <a:t>big process facilities with </a:t>
            </a:r>
            <a:r>
              <a:rPr lang="en-US" sz="1800" dirty="0" smtClean="0"/>
              <a:t>hazards that might be comparable to those of 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8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Conclusion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Advantages and disadvantages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Advantages of showing compliance with IEC61511:</a:t>
            </a:r>
          </a:p>
          <a:p>
            <a:pPr marL="0" indent="0">
              <a:buNone/>
            </a:pPr>
            <a:r>
              <a:rPr lang="en-US" sz="1800" dirty="0" smtClean="0"/>
              <a:t>Compared to DOE </a:t>
            </a:r>
            <a:r>
              <a:rPr lang="en-US" sz="1800" dirty="0"/>
              <a:t>O </a:t>
            </a:r>
            <a:r>
              <a:rPr lang="en-US" sz="1800" dirty="0" smtClean="0"/>
              <a:t>420.2C?</a:t>
            </a:r>
          </a:p>
          <a:p>
            <a:r>
              <a:rPr lang="en-GB" sz="1800" dirty="0" smtClean="0"/>
              <a:t>The safety life cycle for physical credited controls according to </a:t>
            </a:r>
            <a:r>
              <a:rPr lang="en-US" sz="1800" dirty="0"/>
              <a:t>DOE O </a:t>
            </a:r>
            <a:r>
              <a:rPr lang="en-US" sz="1800" dirty="0" smtClean="0"/>
              <a:t>420.2C </a:t>
            </a:r>
            <a:r>
              <a:rPr lang="en-GB" sz="1800" dirty="0" smtClean="0"/>
              <a:t>is rather generic, equal or higher standards are admitted.</a:t>
            </a:r>
          </a:p>
          <a:p>
            <a:r>
              <a:rPr lang="en-GB" sz="1800" dirty="0" smtClean="0"/>
              <a:t>In </a:t>
            </a:r>
            <a:r>
              <a:rPr lang="en-GB" sz="1800" dirty="0"/>
              <a:t>the associated guide </a:t>
            </a:r>
            <a:r>
              <a:rPr lang="en-GB" sz="1800" dirty="0" smtClean="0"/>
              <a:t>it is referred to IEC61511 </a:t>
            </a:r>
            <a:r>
              <a:rPr lang="en-US" sz="1800" dirty="0" smtClean="0"/>
              <a:t>for </a:t>
            </a:r>
            <a:r>
              <a:rPr lang="en-US" sz="1800" dirty="0"/>
              <a:t>one </a:t>
            </a:r>
            <a:r>
              <a:rPr lang="en-GB" sz="1800" dirty="0"/>
              <a:t>credited control (access control) </a:t>
            </a:r>
            <a:endParaRPr lang="en-GB" sz="1800" dirty="0" smtClean="0"/>
          </a:p>
          <a:p>
            <a:r>
              <a:rPr lang="en-GB" sz="1800" dirty="0" smtClean="0"/>
              <a:t>IEC61511 is an international standard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Disadvantages of applying IEC61511:</a:t>
            </a:r>
          </a:p>
          <a:p>
            <a:r>
              <a:rPr lang="en-GB" sz="1800" dirty="0" smtClean="0"/>
              <a:t>authorities have to be convinced to follow approach</a:t>
            </a:r>
          </a:p>
          <a:p>
            <a:r>
              <a:rPr lang="en-GB" sz="1800" dirty="0" smtClean="0"/>
              <a:t>strict safety lifecycle showing compliance to requirements of IEC61511 has to be followed (other standards need compliance with requirements)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8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smtClean="0"/>
              <a:t>IEC61511 </a:t>
            </a:r>
            <a:r>
              <a:rPr lang="en-US" sz="1800" dirty="0" smtClean="0"/>
              <a:t>is applicable for SIS of large facilities of process</a:t>
            </a:r>
            <a:r>
              <a:rPr lang="de-CH" sz="1800" dirty="0" smtClean="0"/>
              <a:t> </a:t>
            </a:r>
            <a:r>
              <a:rPr lang="en-US" sz="1800" dirty="0" smtClean="0"/>
              <a:t>industry</a:t>
            </a:r>
            <a:r>
              <a:rPr lang="de-CH" sz="1800" dirty="0" smtClean="0"/>
              <a:t> </a:t>
            </a:r>
            <a:r>
              <a:rPr lang="en-US" sz="1800" dirty="0" smtClean="0"/>
              <a:t>to</a:t>
            </a:r>
            <a:r>
              <a:rPr lang="de-CH" sz="1800" dirty="0" smtClean="0"/>
              <a:t> </a:t>
            </a:r>
            <a:r>
              <a:rPr lang="en-GB" sz="1800" dirty="0" smtClean="0"/>
              <a:t>maintain </a:t>
            </a:r>
            <a:r>
              <a:rPr lang="en-GB" sz="1800" dirty="0"/>
              <a:t>the process in a safe state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ESS </a:t>
            </a:r>
            <a:r>
              <a:rPr lang="en-US" sz="1800" dirty="0"/>
              <a:t>produces neutrons in a process that involves certain </a:t>
            </a:r>
            <a:r>
              <a:rPr lang="en-US" sz="1800" dirty="0" smtClean="0"/>
              <a:t>hazards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IEC61511 covers comparable concepts compared to nuclear power plant or nuclear research reactor standards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IEC61511 poses several requirements throughout the complete safety lifecycle that have to be complied with if decided to follow IEC61511, but all other standards require also a systematic process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IEC61511 covers all possible hazards not only radiation hazards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IEC61511 as well as IEC61513 aim for the necessary risk reduction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Conclusion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 defTabSz="717550">
              <a:buNone/>
            </a:pPr>
            <a:r>
              <a:rPr lang="en-GB" sz="2400" dirty="0" smtClean="0"/>
              <a:t>1.	Standard Selection</a:t>
            </a:r>
          </a:p>
          <a:p>
            <a:pPr marL="0" indent="0" defTabSz="717550">
              <a:buNone/>
            </a:pPr>
            <a:r>
              <a:rPr lang="en-GB" sz="2400" dirty="0" smtClean="0"/>
              <a:t>1.1	Introduction</a:t>
            </a:r>
          </a:p>
          <a:p>
            <a:pPr marL="0" indent="0" defTabSz="717550">
              <a:buNone/>
            </a:pPr>
            <a:r>
              <a:rPr lang="en-GB" sz="2400" dirty="0" smtClean="0"/>
              <a:t>1.2	Standards compared</a:t>
            </a:r>
            <a:endParaRPr lang="en-GB" sz="2400" dirty="0"/>
          </a:p>
          <a:p>
            <a:pPr marL="0" indent="0" defTabSz="717550">
              <a:buNone/>
            </a:pPr>
            <a:r>
              <a:rPr lang="en-GB" sz="2400" dirty="0" smtClean="0"/>
              <a:t>1.3	Comparison of several concepts of these standards</a:t>
            </a:r>
            <a:endParaRPr lang="en-GB" sz="2400" dirty="0"/>
          </a:p>
          <a:p>
            <a:pPr marL="0" indent="0" defTabSz="717550">
              <a:buNone/>
            </a:pPr>
            <a:r>
              <a:rPr lang="en-GB" sz="2400" dirty="0" smtClean="0"/>
              <a:t>1.4	Conclusion: Standard selection</a:t>
            </a:r>
          </a:p>
          <a:p>
            <a:pPr defTabSz="717550"/>
            <a:endParaRPr lang="en-GB" sz="2400" dirty="0" smtClean="0"/>
          </a:p>
          <a:p>
            <a:pPr marL="0" indent="0" defTabSz="717550">
              <a:buNone/>
            </a:pPr>
            <a:r>
              <a:rPr lang="en-GB" sz="2400" dirty="0" smtClean="0"/>
              <a:t>2.	Hazard and risk assessment</a:t>
            </a:r>
          </a:p>
          <a:p>
            <a:pPr marL="0" indent="0" defTabSz="717550">
              <a:buNone/>
            </a:pPr>
            <a:r>
              <a:rPr lang="en-GB" sz="2400" dirty="0" smtClean="0"/>
              <a:t>2.1 	Introduction</a:t>
            </a:r>
          </a:p>
          <a:p>
            <a:pPr marL="0" indent="0" defTabSz="717550">
              <a:buNone/>
            </a:pPr>
            <a:r>
              <a:rPr lang="en-GB" sz="2400" dirty="0" smtClean="0"/>
              <a:t>2.2	Mapping of ESS guidelines to IEC61511</a:t>
            </a:r>
          </a:p>
          <a:p>
            <a:pPr marL="0" indent="0" defTabSz="717550">
              <a:buNone/>
            </a:pPr>
            <a:r>
              <a:rPr lang="en-GB" sz="2400" dirty="0" smtClean="0"/>
              <a:t>2.3	Example for hazard and risk assessment</a:t>
            </a:r>
          </a:p>
          <a:p>
            <a:pPr marL="0" indent="0" defTabSz="717550">
              <a:buNone/>
            </a:pPr>
            <a:r>
              <a:rPr lang="en-GB" sz="2400" dirty="0" smtClean="0"/>
              <a:t>2.4	Conclusion: Mapping </a:t>
            </a: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7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Introduction</a:t>
            </a:r>
            <a:br>
              <a:rPr lang="en-US" dirty="0" smtClean="0"/>
            </a:br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66936" y="1628800"/>
            <a:ext cx="7977064" cy="4525963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onising </a:t>
            </a:r>
            <a:r>
              <a:rPr lang="en-GB" sz="1800" dirty="0">
                <a:solidFill>
                  <a:schemeClr val="tx1"/>
                </a:solidFill>
              </a:rPr>
              <a:t>radiation </a:t>
            </a:r>
            <a:r>
              <a:rPr lang="en-GB" sz="1800" dirty="0" smtClean="0">
                <a:solidFill>
                  <a:schemeClr val="tx1"/>
                </a:solidFill>
              </a:rPr>
              <a:t>hazards: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Prompt</a:t>
            </a:r>
            <a:endParaRPr lang="en-GB" sz="1800" dirty="0">
              <a:solidFill>
                <a:schemeClr val="tx1"/>
              </a:solidFill>
            </a:endParaRP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Beam </a:t>
            </a:r>
            <a:r>
              <a:rPr lang="en-GB" sz="1800" dirty="0" smtClean="0">
                <a:solidFill>
                  <a:schemeClr val="tx1"/>
                </a:solidFill>
              </a:rPr>
              <a:t>Induced</a:t>
            </a:r>
            <a:endParaRPr lang="en-GB" sz="1800" dirty="0">
              <a:solidFill>
                <a:schemeClr val="tx1"/>
              </a:solidFill>
            </a:endParaRPr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Equipment induced (i.e. X rays in </a:t>
            </a:r>
            <a:r>
              <a:rPr lang="en-GB" sz="1800" dirty="0" smtClean="0">
                <a:solidFill>
                  <a:schemeClr val="tx1"/>
                </a:solidFill>
              </a:rPr>
              <a:t>cavities)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Residual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Contamination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Cryogenic </a:t>
            </a:r>
            <a:r>
              <a:rPr lang="en-US" sz="1800" dirty="0">
                <a:solidFill>
                  <a:schemeClr val="tx1"/>
                </a:solidFill>
              </a:rPr>
              <a:t>hazards </a:t>
            </a:r>
            <a:r>
              <a:rPr lang="en-US" sz="1800" dirty="0" smtClean="0">
                <a:solidFill>
                  <a:schemeClr val="tx1"/>
                </a:solidFill>
              </a:rPr>
              <a:t>(direct exposure - burns</a:t>
            </a:r>
            <a:r>
              <a:rPr lang="en-US" sz="1800" dirty="0">
                <a:solidFill>
                  <a:schemeClr val="tx1"/>
                </a:solidFill>
              </a:rPr>
              <a:t>, ODH)</a:t>
            </a:r>
            <a:endParaRPr lang="en-GB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Electrical hazards</a:t>
            </a:r>
            <a:endParaRPr lang="en-GB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Magnetic field hazards</a:t>
            </a:r>
            <a:endParaRPr lang="en-GB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Laser hazards</a:t>
            </a:r>
            <a:endParaRPr lang="en-GB" sz="1800" dirty="0">
              <a:solidFill>
                <a:schemeClr val="tx1"/>
              </a:solidFill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Motion hazards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Gas </a:t>
            </a:r>
            <a:r>
              <a:rPr lang="en-US" sz="1800" dirty="0">
                <a:solidFill>
                  <a:schemeClr val="tx1"/>
                </a:solidFill>
              </a:rPr>
              <a:t>hazards (Explosion, </a:t>
            </a:r>
            <a:r>
              <a:rPr lang="en-US" sz="1800" dirty="0" smtClean="0">
                <a:solidFill>
                  <a:schemeClr val="tx1"/>
                </a:solidFill>
              </a:rPr>
              <a:t>ODH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iopscience.iop.org/chapter/978-0-7503-1058-1/bk978-0-7503-1058-1ch4f7_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1152128" cy="7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4" y="2394593"/>
            <a:ext cx="648000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figures.boundless.com/13829/large/x-high-voltage-warning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6" y="3065502"/>
            <a:ext cx="555428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tridentsupplyllc.com/images/NMCSISO458A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6" y="3766055"/>
            <a:ext cx="543552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free-icon-download.com/modules/PDdownloads/images/screenshots/hazard-sign-images-la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2" y="4387036"/>
            <a:ext cx="543552" cy="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safetysign.com/images/catlog/product/large/J65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2" y="5087589"/>
            <a:ext cx="553671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424460" y="6525344"/>
            <a:ext cx="426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Reference: </a:t>
            </a:r>
            <a:r>
              <a:rPr lang="en-GB" sz="1000" dirty="0"/>
              <a:t>Personnel Safety Systems at </a:t>
            </a:r>
            <a:r>
              <a:rPr lang="en-GB" sz="1000" dirty="0" smtClean="0"/>
              <a:t>ESS, 2016-02-01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2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1"/>
          <a:stretch/>
        </p:blipFill>
        <p:spPr bwMode="auto">
          <a:xfrm>
            <a:off x="2339752" y="1556792"/>
            <a:ext cx="3960440" cy="47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9772" y="649514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/>
              <a:t>Reference: </a:t>
            </a:r>
            <a:r>
              <a:rPr lang="en-GB" sz="1000" dirty="0" smtClean="0"/>
              <a:t>IEC61511-1</a:t>
            </a:r>
            <a:endParaRPr lang="de-CH" sz="1000" dirty="0"/>
          </a:p>
        </p:txBody>
      </p:sp>
      <p:sp>
        <p:nvSpPr>
          <p:cNvPr id="7" name="Ellipse 6"/>
          <p:cNvSpPr/>
          <p:nvPr/>
        </p:nvSpPr>
        <p:spPr>
          <a:xfrm>
            <a:off x="3779912" y="1364107"/>
            <a:ext cx="15841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Introduction</a:t>
            </a:r>
            <a:br>
              <a:rPr lang="en-US" dirty="0" smtClean="0"/>
            </a:br>
            <a:r>
              <a:rPr lang="en-US" dirty="0" smtClean="0"/>
              <a:t>Hazard and risk assessment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624228" y="155818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solidFill>
                  <a:srgbClr val="FF0000"/>
                </a:solidFill>
              </a:rPr>
              <a:t>first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step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of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safety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life-cycle</a:t>
            </a:r>
            <a:endParaRPr lang="de-CH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9" idx="1"/>
          </p:cNvCxnSpPr>
          <p:nvPr/>
        </p:nvCxnSpPr>
        <p:spPr>
          <a:xfrm flipH="1" flipV="1">
            <a:off x="5364088" y="1724148"/>
            <a:ext cx="1260140" cy="2957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Introduction</a:t>
            </a:r>
            <a:br>
              <a:rPr lang="en-US" dirty="0"/>
            </a:br>
            <a:r>
              <a:rPr lang="en-US" dirty="0"/>
              <a:t>Hazard </a:t>
            </a:r>
            <a:r>
              <a:rPr lang="en-US" dirty="0" smtClean="0"/>
              <a:t>and risk assessment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 bwMode="auto">
          <a:xfrm>
            <a:off x="1763688" y="1628775"/>
            <a:ext cx="4667250" cy="4315606"/>
          </a:xfrm>
          <a:prstGeom prst="rect">
            <a:avLst/>
          </a:prstGeom>
          <a:noFill/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24460" y="6525344"/>
            <a:ext cx="426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Reference: </a:t>
            </a:r>
            <a:r>
              <a:rPr lang="de-CH" sz="1000" dirty="0" smtClean="0"/>
              <a:t>IEC61511-3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97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Introduction</a:t>
            </a:r>
            <a:br>
              <a:rPr lang="en-US" dirty="0"/>
            </a:br>
            <a:r>
              <a:rPr lang="en-US" dirty="0"/>
              <a:t>Hazard and risk assessment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smtClean="0"/>
              <a:t>IEC61511-3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 err="1" smtClean="0"/>
              <a:t>Several</a:t>
            </a:r>
            <a:r>
              <a:rPr lang="de-CH" sz="1800" dirty="0" smtClean="0"/>
              <a:t> </a:t>
            </a:r>
            <a:r>
              <a:rPr lang="de-CH" sz="1800" dirty="0" err="1" smtClean="0"/>
              <a:t>methods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evaluation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necessary</a:t>
            </a:r>
            <a:r>
              <a:rPr lang="de-CH" sz="1800" dirty="0" smtClean="0"/>
              <a:t> </a:t>
            </a:r>
            <a:r>
              <a:rPr lang="de-CH" sz="1800" dirty="0" err="1" smtClean="0"/>
              <a:t>risk</a:t>
            </a:r>
            <a:r>
              <a:rPr lang="de-CH" sz="1800" dirty="0" smtClean="0"/>
              <a:t> </a:t>
            </a:r>
            <a:r>
              <a:rPr lang="de-CH" sz="1800" dirty="0" err="1" smtClean="0"/>
              <a:t>reduction</a:t>
            </a:r>
            <a:r>
              <a:rPr lang="de-CH" sz="1800" dirty="0" smtClean="0"/>
              <a:t>:</a:t>
            </a:r>
          </a:p>
          <a:p>
            <a:r>
              <a:rPr lang="en-US" sz="1800" dirty="0"/>
              <a:t>Risk matrices</a:t>
            </a:r>
          </a:p>
          <a:p>
            <a:r>
              <a:rPr lang="en-US" sz="1800" dirty="0"/>
              <a:t>Risk graphs</a:t>
            </a:r>
          </a:p>
          <a:p>
            <a:r>
              <a:rPr lang="en-US" sz="1800" dirty="0"/>
              <a:t>Layers of protection analysis (LOPA)</a:t>
            </a:r>
          </a:p>
          <a:p>
            <a:pPr marL="0" indent="0">
              <a:buNone/>
            </a:pPr>
            <a:endParaRPr lang="de-CH" sz="1800" dirty="0" smtClean="0"/>
          </a:p>
          <a:p>
            <a:pPr>
              <a:buFont typeface="Wingdings"/>
              <a:buChar char="à"/>
            </a:pPr>
            <a:r>
              <a:rPr lang="de-CH" sz="1800" dirty="0" err="1"/>
              <a:t>Risk</a:t>
            </a:r>
            <a:r>
              <a:rPr lang="de-CH" sz="1800" dirty="0"/>
              <a:t> </a:t>
            </a:r>
            <a:r>
              <a:rPr lang="de-CH" sz="1800" dirty="0" err="1"/>
              <a:t>graph</a:t>
            </a:r>
            <a:r>
              <a:rPr lang="de-CH" sz="1800" dirty="0"/>
              <a:t> </a:t>
            </a:r>
            <a:r>
              <a:rPr lang="de-CH" sz="1800" dirty="0" err="1" smtClean="0"/>
              <a:t>suggested</a:t>
            </a:r>
            <a:r>
              <a:rPr lang="de-CH" sz="1800" dirty="0" smtClean="0"/>
              <a:t> </a:t>
            </a:r>
            <a:r>
              <a:rPr lang="de-CH" sz="1800" dirty="0" err="1" smtClean="0"/>
              <a:t>based</a:t>
            </a:r>
            <a:r>
              <a:rPr lang="de-CH" sz="1800" dirty="0" smtClean="0"/>
              <a:t> on </a:t>
            </a:r>
            <a:r>
              <a:rPr lang="de-CH" sz="1800" dirty="0" err="1" smtClean="0"/>
              <a:t>existing</a:t>
            </a:r>
            <a:r>
              <a:rPr lang="de-CH" sz="1800" dirty="0" smtClean="0"/>
              <a:t> </a:t>
            </a:r>
            <a:r>
              <a:rPr lang="de-CH" sz="1800" dirty="0" err="1" smtClean="0"/>
              <a:t>hazard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risk</a:t>
            </a:r>
            <a:r>
              <a:rPr lang="de-CH" sz="1800" dirty="0" smtClean="0"/>
              <a:t> </a:t>
            </a:r>
            <a:r>
              <a:rPr lang="de-CH" sz="1800" dirty="0" err="1" smtClean="0"/>
              <a:t>assessment</a:t>
            </a:r>
            <a:endParaRPr lang="de-CH" sz="1800" dirty="0" smtClean="0"/>
          </a:p>
          <a:p>
            <a:pPr marL="0" indent="0">
              <a:buNone/>
              <a:tabLst>
                <a:tab pos="358775" algn="l"/>
              </a:tabLst>
            </a:pPr>
            <a:r>
              <a:rPr lang="de-CH" sz="1800" dirty="0" smtClean="0"/>
              <a:t>	</a:t>
            </a:r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9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</a:t>
            </a:r>
            <a:r>
              <a:rPr lang="en-GB" dirty="0" smtClean="0"/>
              <a:t>Mapping: ESS guidelines to </a:t>
            </a:r>
            <a:r>
              <a:rPr lang="en-GB" dirty="0"/>
              <a:t>IEC61511</a:t>
            </a:r>
            <a:br>
              <a:rPr lang="en-GB" dirty="0"/>
            </a:br>
            <a:r>
              <a:rPr lang="en-GB" dirty="0" smtClean="0"/>
              <a:t>ESS: </a:t>
            </a:r>
            <a:r>
              <a:rPr lang="en-US" dirty="0" smtClean="0"/>
              <a:t>Severity Matrix –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2205"/>
              </p:ext>
            </p:extLst>
          </p:nvPr>
        </p:nvGraphicFramePr>
        <p:xfrm>
          <a:off x="539553" y="1697672"/>
          <a:ext cx="7992888" cy="3474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96343"/>
                <a:gridCol w="979309"/>
                <a:gridCol w="979309"/>
                <a:gridCol w="979309"/>
                <a:gridCol w="979309"/>
                <a:gridCol w="979309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Severity (mSv)</a:t>
                      </a:r>
                    </a:p>
                    <a:p>
                      <a:r>
                        <a:rPr lang="sv-SE" sz="1600" dirty="0" err="1" smtClean="0"/>
                        <a:t>Probability</a:t>
                      </a:r>
                      <a:endParaRPr lang="en-US" sz="16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0.01-0.1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0.1-1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1-20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20-100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&gt;100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 operation - H1</a:t>
                      </a:r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pattFill prst="pct20">
                      <a:fgClr>
                        <a:srgbClr val="FFFF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Incidents – H2      </a:t>
                      </a:r>
                    </a:p>
                    <a:p>
                      <a:pPr algn="ctr"/>
                      <a:r>
                        <a:rPr lang="en-US" sz="1600" i="1" dirty="0" smtClean="0"/>
                        <a:t>F &gt;</a:t>
                      </a:r>
                      <a:r>
                        <a:rPr lang="en-US" sz="1600" i="1" baseline="0" dirty="0" smtClean="0"/>
                        <a:t> 10</a:t>
                      </a:r>
                      <a:r>
                        <a:rPr lang="en-US" sz="1600" i="1" baseline="30000" dirty="0" smtClean="0"/>
                        <a:t>-2 </a:t>
                      </a:r>
                      <a:r>
                        <a:rPr lang="en-US" sz="1600" i="1" baseline="0" dirty="0" smtClean="0"/>
                        <a:t>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Unexpected events</a:t>
                      </a:r>
                      <a:r>
                        <a:rPr lang="en-US" sz="1600" baseline="0" dirty="0" smtClean="0"/>
                        <a:t> - H3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10</a:t>
                      </a:r>
                      <a:r>
                        <a:rPr lang="en-US" sz="1600" i="1" baseline="30000" dirty="0" smtClean="0"/>
                        <a:t>-4</a:t>
                      </a:r>
                      <a:r>
                        <a:rPr lang="en-US" sz="1600" i="1" baseline="0" dirty="0" smtClean="0"/>
                        <a:t> &lt; F &lt; 10</a:t>
                      </a:r>
                      <a:r>
                        <a:rPr lang="en-US" sz="1600" i="1" baseline="30000" dirty="0" smtClean="0"/>
                        <a:t>-2</a:t>
                      </a:r>
                      <a:r>
                        <a:rPr lang="en-US" sz="1600" i="1" baseline="0" dirty="0" smtClean="0"/>
                        <a:t>  per year      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 Basis</a:t>
                      </a:r>
                      <a:r>
                        <a:rPr lang="en-US" sz="1600" baseline="0" dirty="0" smtClean="0"/>
                        <a:t> Accident – H4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10</a:t>
                      </a:r>
                      <a:r>
                        <a:rPr lang="en-US" sz="1600" i="1" baseline="30000" dirty="0" smtClean="0"/>
                        <a:t>-6</a:t>
                      </a:r>
                      <a:r>
                        <a:rPr lang="en-US" sz="1600" i="1" baseline="0" dirty="0" smtClean="0"/>
                        <a:t> &lt; F &lt; 10</a:t>
                      </a:r>
                      <a:r>
                        <a:rPr lang="en-US" sz="1600" i="1" baseline="30000" dirty="0" smtClean="0"/>
                        <a:t>-4 </a:t>
                      </a:r>
                      <a:r>
                        <a:rPr lang="en-US" sz="1600" i="1" baseline="0" dirty="0" smtClean="0"/>
                        <a:t>per year</a:t>
                      </a:r>
                      <a:endParaRPr lang="en-US" sz="1600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Highly improbable events – H5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baseline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600" b="0" i="1" baseline="30000" dirty="0" smtClean="0">
                          <a:solidFill>
                            <a:srgbClr val="000000"/>
                          </a:solidFill>
                        </a:rPr>
                        <a:t>-7</a:t>
                      </a:r>
                      <a:r>
                        <a:rPr lang="en-US" sz="1600" b="0" i="1" baseline="0" dirty="0" smtClean="0">
                          <a:solidFill>
                            <a:srgbClr val="000000"/>
                          </a:solidFill>
                        </a:rPr>
                        <a:t> &lt; F &lt; 10</a:t>
                      </a:r>
                      <a:r>
                        <a:rPr lang="en-US" sz="1600" b="0" i="1" baseline="30000" dirty="0" smtClean="0">
                          <a:solidFill>
                            <a:srgbClr val="000000"/>
                          </a:solidFill>
                        </a:rPr>
                        <a:t>-6 </a:t>
                      </a:r>
                      <a:r>
                        <a:rPr lang="en-US" sz="1600" i="1" baseline="0" dirty="0" smtClean="0"/>
                        <a:t>per year</a:t>
                      </a:r>
                      <a:endParaRPr lang="en-US" sz="1600" b="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72200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Green = </a:t>
            </a:r>
            <a:r>
              <a:rPr lang="en-US" dirty="0" smtClean="0"/>
              <a:t>acceptable</a:t>
            </a:r>
            <a:endParaRPr lang="en-US" dirty="0"/>
          </a:p>
          <a:p>
            <a:r>
              <a:rPr lang="en-US" dirty="0"/>
              <a:t>Yellow = </a:t>
            </a:r>
            <a:r>
              <a:rPr lang="en-US" dirty="0" smtClean="0"/>
              <a:t>tolerable</a:t>
            </a:r>
            <a:endParaRPr lang="en-US" dirty="0"/>
          </a:p>
          <a:p>
            <a:r>
              <a:rPr lang="en-US" dirty="0"/>
              <a:t>Red = </a:t>
            </a:r>
            <a:r>
              <a:rPr lang="en-US" dirty="0" smtClean="0"/>
              <a:t>unacceptable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424460" y="6525344"/>
            <a:ext cx="426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Reference: ESS-</a:t>
            </a:r>
            <a:r>
              <a:rPr lang="en-GB" sz="1000" dirty="0" smtClean="0"/>
              <a:t>Severity Matrices Public Workers Nov2015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63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GB" dirty="0" smtClean="0"/>
              <a:t>ESS: </a:t>
            </a:r>
            <a:r>
              <a:rPr lang="en-US" dirty="0" smtClean="0"/>
              <a:t>Severity Matrix –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96078"/>
              </p:ext>
            </p:extLst>
          </p:nvPr>
        </p:nvGraphicFramePr>
        <p:xfrm>
          <a:off x="539549" y="1700213"/>
          <a:ext cx="7993266" cy="3474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96346"/>
                <a:gridCol w="979384"/>
                <a:gridCol w="979384"/>
                <a:gridCol w="979384"/>
                <a:gridCol w="979384"/>
                <a:gridCol w="979384"/>
              </a:tblGrid>
              <a:tr h="144611"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Severity (mSv)</a:t>
                      </a:r>
                    </a:p>
                    <a:p>
                      <a:r>
                        <a:rPr lang="sv-SE" sz="1600" dirty="0" err="1" smtClean="0"/>
                        <a:t>Probability</a:t>
                      </a:r>
                      <a:endParaRPr lang="en-US" sz="16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600" dirty="0" smtClean="0"/>
                    </a:p>
                    <a:p>
                      <a:pPr algn="ctr"/>
                      <a:r>
                        <a:rPr lang="sv-SE" sz="1600" dirty="0" smtClean="0"/>
                        <a:t>1-10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10-20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20-50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50-100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&gt;100</a:t>
                      </a:r>
                      <a:endParaRPr lang="en-US" sz="1600" dirty="0"/>
                    </a:p>
                  </a:txBody>
                  <a:tcPr anchor="b"/>
                </a:tc>
              </a:tr>
              <a:tr h="141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 operation - H1</a:t>
                      </a:r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pattFill prst="pct20">
                      <a:fgClr>
                        <a:srgbClr val="FFFF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pattFill prst="pct20">
                      <a:fgClr>
                        <a:srgbClr val="FF0000"/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</a:tr>
              <a:tr h="131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Incidents – H2      </a:t>
                      </a:r>
                    </a:p>
                    <a:p>
                      <a:pPr algn="ctr"/>
                      <a:r>
                        <a:rPr lang="en-US" sz="1600" i="1" dirty="0" smtClean="0"/>
                        <a:t>F &gt;</a:t>
                      </a:r>
                      <a:r>
                        <a:rPr lang="en-US" sz="1600" i="1" baseline="0" dirty="0" smtClean="0"/>
                        <a:t> 10</a:t>
                      </a:r>
                      <a:r>
                        <a:rPr lang="en-US" sz="1600" i="1" baseline="30000" dirty="0" smtClean="0"/>
                        <a:t>-2 </a:t>
                      </a:r>
                      <a:r>
                        <a:rPr lang="en-US" sz="1600" i="1" baseline="0" dirty="0" smtClean="0"/>
                        <a:t>per year</a:t>
                      </a:r>
                      <a:endParaRPr lang="en-US" sz="1600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89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Unexpected events</a:t>
                      </a:r>
                      <a:r>
                        <a:rPr lang="en-US" sz="1600" baseline="0" dirty="0" smtClean="0"/>
                        <a:t> - H3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10</a:t>
                      </a:r>
                      <a:r>
                        <a:rPr lang="en-US" sz="1600" i="1" baseline="30000" dirty="0" smtClean="0"/>
                        <a:t>-4</a:t>
                      </a:r>
                      <a:r>
                        <a:rPr lang="en-US" sz="1600" i="1" baseline="0" dirty="0" smtClean="0"/>
                        <a:t> &lt; F &lt; 10</a:t>
                      </a:r>
                      <a:r>
                        <a:rPr lang="en-US" sz="1600" i="1" baseline="30000" dirty="0" smtClean="0"/>
                        <a:t>-2</a:t>
                      </a:r>
                      <a:r>
                        <a:rPr lang="en-US" sz="1600" i="1" baseline="0" dirty="0" smtClean="0"/>
                        <a:t> per year       </a:t>
                      </a:r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5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Design Basis</a:t>
                      </a:r>
                      <a:r>
                        <a:rPr lang="en-US" sz="1600" baseline="0" dirty="0" smtClean="0"/>
                        <a:t> Accident – H4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10</a:t>
                      </a:r>
                      <a:r>
                        <a:rPr lang="en-US" sz="1600" i="1" baseline="30000" dirty="0" smtClean="0"/>
                        <a:t>-6</a:t>
                      </a:r>
                      <a:r>
                        <a:rPr lang="en-US" sz="1600" i="1" baseline="0" dirty="0" smtClean="0"/>
                        <a:t> &lt; F &lt; 10</a:t>
                      </a:r>
                      <a:r>
                        <a:rPr lang="en-US" sz="1600" i="1" baseline="30000" dirty="0" smtClean="0"/>
                        <a:t>-4  </a:t>
                      </a:r>
                      <a:r>
                        <a:rPr lang="en-US" sz="1600" i="1" baseline="0" dirty="0" smtClean="0"/>
                        <a:t>per year</a:t>
                      </a:r>
                      <a:endParaRPr lang="en-US" sz="1600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Highly improbable events – H5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baseline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600" b="0" i="1" baseline="30000" dirty="0" smtClean="0">
                          <a:solidFill>
                            <a:srgbClr val="000000"/>
                          </a:solidFill>
                        </a:rPr>
                        <a:t>-7</a:t>
                      </a:r>
                      <a:r>
                        <a:rPr lang="en-US" sz="1600" b="0" i="1" baseline="0" dirty="0" smtClean="0">
                          <a:solidFill>
                            <a:srgbClr val="000000"/>
                          </a:solidFill>
                        </a:rPr>
                        <a:t> &lt; F &lt; 10</a:t>
                      </a:r>
                      <a:r>
                        <a:rPr lang="en-US" sz="1600" b="0" i="1" baseline="30000" dirty="0" smtClean="0">
                          <a:solidFill>
                            <a:srgbClr val="000000"/>
                          </a:solidFill>
                        </a:rPr>
                        <a:t>-6  </a:t>
                      </a:r>
                      <a:r>
                        <a:rPr lang="en-US" sz="1600" i="1" baseline="0" dirty="0" smtClean="0"/>
                        <a:t>per year</a:t>
                      </a:r>
                      <a:endParaRPr lang="en-US" sz="1600" b="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/>
          <p:nvPr/>
        </p:nvSpPr>
        <p:spPr>
          <a:xfrm>
            <a:off x="6372200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Green = </a:t>
            </a:r>
            <a:r>
              <a:rPr lang="en-US" dirty="0" smtClean="0"/>
              <a:t>acceptable</a:t>
            </a:r>
            <a:endParaRPr lang="en-US" dirty="0"/>
          </a:p>
          <a:p>
            <a:r>
              <a:rPr lang="en-US" dirty="0"/>
              <a:t>Yellow = </a:t>
            </a:r>
            <a:r>
              <a:rPr lang="en-US" dirty="0" smtClean="0"/>
              <a:t>tolerable</a:t>
            </a:r>
            <a:endParaRPr lang="en-US" dirty="0"/>
          </a:p>
          <a:p>
            <a:r>
              <a:rPr lang="en-US" dirty="0"/>
              <a:t>Red = </a:t>
            </a:r>
            <a:r>
              <a:rPr lang="en-US" dirty="0" smtClean="0"/>
              <a:t>unacceptable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4460" y="6525344"/>
            <a:ext cx="426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Reference: ESS-</a:t>
            </a:r>
            <a:r>
              <a:rPr lang="en-GB" sz="1000" dirty="0" smtClean="0"/>
              <a:t>Severity Matrices Public Workers Nov2015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7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</a:t>
            </a:r>
            <a:r>
              <a:rPr lang="en-GB" dirty="0"/>
              <a:t>Introduction</a:t>
            </a:r>
            <a:br>
              <a:rPr lang="en-GB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990" y="1628775"/>
            <a:ext cx="8352482" cy="4537075"/>
          </a:xfrm>
        </p:spPr>
        <p:txBody>
          <a:bodyPr/>
          <a:lstStyle/>
          <a:p>
            <a:pPr marL="0" indent="0">
              <a:buNone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in Seveso,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1976: </a:t>
            </a: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dioxin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catastrophic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à"/>
            </a:pP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directives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(IEC61508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ile:Contaminazione Seves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2544"/>
            <a:ext cx="2723043" cy="28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0976"/>
            <a:ext cx="3219822" cy="21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519772" y="649514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/>
              <a:t>Reference : Wikipedia.com, Welt.de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4936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US" dirty="0"/>
              <a:t>IEC61511: Parameters </a:t>
            </a:r>
            <a:r>
              <a:rPr lang="en-US" dirty="0" smtClean="0"/>
              <a:t>of risk </a:t>
            </a:r>
            <a:r>
              <a:rPr lang="en-US" dirty="0"/>
              <a:t>graph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6" t="-5452" r="-3042" b="-6090"/>
          <a:stretch/>
        </p:blipFill>
        <p:spPr bwMode="auto">
          <a:xfrm>
            <a:off x="30853" y="1844824"/>
            <a:ext cx="9082614" cy="38275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69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628775"/>
            <a:ext cx="8496498" cy="502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812800" algn="l"/>
              </a:tabLst>
            </a:pPr>
            <a:r>
              <a:rPr lang="en-US" sz="1800" b="1" dirty="0" smtClean="0"/>
              <a:t>Consequence </a:t>
            </a:r>
            <a:r>
              <a:rPr lang="en-US" sz="1800" b="1" dirty="0"/>
              <a:t>(C)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n-US" sz="1800" b="1" dirty="0" smtClean="0"/>
              <a:t>CA 	</a:t>
            </a:r>
            <a:r>
              <a:rPr lang="en-US" sz="1800" dirty="0"/>
              <a:t>Light injury to persons</a:t>
            </a:r>
          </a:p>
          <a:p>
            <a:pPr marL="0" indent="0" defTabSz="723900">
              <a:buNone/>
              <a:tabLst>
                <a:tab pos="542925" algn="l"/>
              </a:tabLst>
            </a:pPr>
            <a:r>
              <a:rPr lang="en-US" sz="1800" b="1" dirty="0" smtClean="0"/>
              <a:t>CB	</a:t>
            </a:r>
            <a:r>
              <a:rPr lang="en-US" sz="1800" dirty="0"/>
              <a:t>Serious permanent </a:t>
            </a:r>
            <a:r>
              <a:rPr lang="en-US" sz="1800" dirty="0" smtClean="0"/>
              <a:t>injury to </a:t>
            </a:r>
            <a:r>
              <a:rPr lang="en-US" sz="1800" dirty="0"/>
              <a:t>one or more persons</a:t>
            </a:r>
            <a:r>
              <a:rPr lang="en-US" sz="1800" dirty="0" smtClean="0"/>
              <a:t>; death </a:t>
            </a:r>
            <a:r>
              <a:rPr lang="en-US" sz="1800" dirty="0"/>
              <a:t>of one person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n-US" sz="1800" b="1" dirty="0" smtClean="0"/>
              <a:t>CC 	</a:t>
            </a:r>
            <a:r>
              <a:rPr lang="en-US" sz="1800" dirty="0"/>
              <a:t>Death of several persons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1800" b="1" dirty="0" smtClean="0"/>
              <a:t>CD	</a:t>
            </a:r>
            <a:r>
              <a:rPr lang="en-US" sz="1800" dirty="0"/>
              <a:t>Catastrophic effect, (very</a:t>
            </a:r>
            <a:r>
              <a:rPr lang="en-US" sz="1800" dirty="0" smtClean="0"/>
              <a:t>) many </a:t>
            </a:r>
            <a:r>
              <a:rPr lang="en-US" sz="1800" dirty="0"/>
              <a:t>people </a:t>
            </a:r>
            <a:r>
              <a:rPr lang="en-US" sz="1800" dirty="0" smtClean="0"/>
              <a:t>killed</a:t>
            </a:r>
            <a:endParaRPr lang="de-DE" sz="1800" dirty="0" smtClean="0"/>
          </a:p>
          <a:p>
            <a:pPr marL="0" indent="0">
              <a:buNone/>
              <a:tabLst>
                <a:tab pos="812800" algn="l"/>
              </a:tabLst>
            </a:pPr>
            <a:r>
              <a:rPr lang="en-US" sz="1800" b="1" dirty="0" smtClean="0"/>
              <a:t>Occupancy (F</a:t>
            </a:r>
            <a:r>
              <a:rPr lang="en-US" sz="1800" b="1" dirty="0"/>
              <a:t>)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1800" b="1" dirty="0" smtClean="0"/>
              <a:t>F1 	</a:t>
            </a:r>
            <a:r>
              <a:rPr lang="de-CH" sz="1800" dirty="0" smtClean="0"/>
              <a:t>Rare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err="1"/>
              <a:t>more</a:t>
            </a:r>
            <a:r>
              <a:rPr lang="de-CH" sz="1800" dirty="0"/>
              <a:t> </a:t>
            </a:r>
            <a:r>
              <a:rPr lang="de-CH" sz="1800" dirty="0" err="1" smtClean="0"/>
              <a:t>frequent</a:t>
            </a:r>
            <a:r>
              <a:rPr lang="de-CH" sz="1800" dirty="0" smtClean="0"/>
              <a:t> </a:t>
            </a:r>
            <a:r>
              <a:rPr lang="de-CH" sz="1800" dirty="0" err="1" smtClean="0"/>
              <a:t>exposure</a:t>
            </a:r>
            <a:r>
              <a:rPr lang="de-CH" sz="1800" dirty="0" smtClean="0"/>
              <a:t> </a:t>
            </a:r>
            <a:r>
              <a:rPr lang="de-CH" sz="1800" dirty="0"/>
              <a:t>in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hazardous</a:t>
            </a:r>
            <a:r>
              <a:rPr lang="de-CH" sz="1800" dirty="0" smtClean="0"/>
              <a:t> </a:t>
            </a:r>
            <a:r>
              <a:rPr lang="de-CH" sz="1800" dirty="0" err="1"/>
              <a:t>zone</a:t>
            </a:r>
            <a:endParaRPr lang="en-US" sz="1800" dirty="0"/>
          </a:p>
          <a:p>
            <a:pPr marL="0" indent="0">
              <a:buNone/>
              <a:tabLst>
                <a:tab pos="542925" algn="l"/>
                <a:tab pos="809625" algn="l"/>
              </a:tabLst>
            </a:pPr>
            <a:r>
              <a:rPr lang="en-US" sz="1800" b="1" dirty="0" smtClean="0"/>
              <a:t>F2 	</a:t>
            </a:r>
            <a:r>
              <a:rPr lang="de-CH" sz="1800" dirty="0" err="1" smtClean="0"/>
              <a:t>Frequent</a:t>
            </a:r>
            <a:r>
              <a:rPr lang="de-CH" sz="1800" dirty="0" smtClean="0"/>
              <a:t> </a:t>
            </a:r>
            <a:r>
              <a:rPr lang="de-CH" sz="1800" dirty="0" err="1"/>
              <a:t>to</a:t>
            </a:r>
            <a:r>
              <a:rPr lang="de-CH" sz="1800" dirty="0"/>
              <a:t> </a:t>
            </a:r>
            <a:r>
              <a:rPr lang="de-CH" sz="1800" dirty="0" smtClean="0"/>
              <a:t>permanent </a:t>
            </a:r>
            <a:r>
              <a:rPr lang="de-CH" sz="1800" dirty="0" err="1" smtClean="0"/>
              <a:t>exposure</a:t>
            </a:r>
            <a:r>
              <a:rPr lang="de-CH" sz="1800" dirty="0" smtClean="0"/>
              <a:t> </a:t>
            </a:r>
            <a:r>
              <a:rPr lang="de-CH" sz="1800" dirty="0"/>
              <a:t>in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hazardous</a:t>
            </a:r>
            <a:r>
              <a:rPr lang="de-CH" sz="1800" dirty="0" smtClean="0"/>
              <a:t> </a:t>
            </a:r>
            <a:r>
              <a:rPr lang="de-CH" sz="1800" dirty="0" err="1" smtClean="0"/>
              <a:t>zone</a:t>
            </a:r>
            <a:endParaRPr lang="de-CH" sz="1800" dirty="0" smtClean="0"/>
          </a:p>
          <a:p>
            <a:pPr marL="0" indent="0">
              <a:buNone/>
              <a:tabLst>
                <a:tab pos="812800" algn="l"/>
              </a:tabLst>
            </a:pPr>
            <a:r>
              <a:rPr lang="en-US" sz="1800" b="1" dirty="0" smtClean="0"/>
              <a:t>Possibility </a:t>
            </a:r>
            <a:r>
              <a:rPr lang="en-US" sz="1800" b="1" dirty="0"/>
              <a:t>of avoiding the hazardous event (</a:t>
            </a:r>
            <a:r>
              <a:rPr lang="en-US" sz="1800" b="1" dirty="0" smtClean="0"/>
              <a:t>P)</a:t>
            </a:r>
            <a:endParaRPr lang="en-US" sz="1800" b="1" dirty="0"/>
          </a:p>
          <a:p>
            <a:pPr marL="0" indent="0">
              <a:buNone/>
              <a:tabLst>
                <a:tab pos="542925" algn="l"/>
              </a:tabLst>
            </a:pPr>
            <a:r>
              <a:rPr lang="en-US" sz="1800" b="1" dirty="0"/>
              <a:t>P1 	</a:t>
            </a:r>
            <a:r>
              <a:rPr lang="en-US" sz="1800" dirty="0" smtClean="0"/>
              <a:t>Possible under certain conditions</a:t>
            </a:r>
            <a:endParaRPr lang="en-US" sz="1800" dirty="0"/>
          </a:p>
          <a:p>
            <a:pPr marL="0" indent="0">
              <a:buNone/>
              <a:tabLst>
                <a:tab pos="542925" algn="l"/>
              </a:tabLst>
            </a:pPr>
            <a:r>
              <a:rPr lang="en-US" sz="1800" b="1" dirty="0"/>
              <a:t>P2 	</a:t>
            </a:r>
            <a:r>
              <a:rPr lang="de-CH" sz="1800" dirty="0" err="1"/>
              <a:t>Almost</a:t>
            </a:r>
            <a:r>
              <a:rPr lang="de-CH" sz="1800" dirty="0"/>
              <a:t> </a:t>
            </a:r>
            <a:r>
              <a:rPr lang="de-CH" sz="1800" dirty="0" err="1"/>
              <a:t>impossible</a:t>
            </a:r>
            <a:endParaRPr lang="en-US" sz="1800" dirty="0"/>
          </a:p>
          <a:p>
            <a:pPr marL="0" indent="0">
              <a:buNone/>
              <a:tabLst>
                <a:tab pos="812800" algn="l"/>
              </a:tabLst>
            </a:pPr>
            <a:r>
              <a:rPr lang="en-US" sz="1800" b="1" dirty="0" smtClean="0"/>
              <a:t>Demand rate (W</a:t>
            </a:r>
            <a:r>
              <a:rPr lang="en-US" sz="1800" b="1" dirty="0"/>
              <a:t>)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en-US" sz="1800" b="1" dirty="0"/>
              <a:t>W1</a:t>
            </a:r>
            <a:r>
              <a:rPr lang="en-US" sz="1800" dirty="0"/>
              <a:t> 	</a:t>
            </a:r>
            <a:r>
              <a:rPr lang="de-CH" sz="1800" dirty="0" err="1"/>
              <a:t>very</a:t>
            </a:r>
            <a:r>
              <a:rPr lang="de-CH" sz="1800" dirty="0"/>
              <a:t> </a:t>
            </a:r>
            <a:r>
              <a:rPr lang="de-CH" sz="1800" dirty="0" err="1"/>
              <a:t>slight</a:t>
            </a:r>
            <a:r>
              <a:rPr lang="de-CH" sz="1800" dirty="0"/>
              <a:t> </a:t>
            </a:r>
            <a:r>
              <a:rPr lang="de-CH" sz="1800" dirty="0" err="1" smtClean="0"/>
              <a:t>probability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 smtClean="0"/>
              <a:t>unwanted</a:t>
            </a:r>
            <a:r>
              <a:rPr lang="de-CH" sz="1800" dirty="0" smtClean="0"/>
              <a:t> </a:t>
            </a:r>
            <a:r>
              <a:rPr lang="de-CH" sz="1800" dirty="0" err="1" smtClean="0"/>
              <a:t>occurrences</a:t>
            </a:r>
            <a:r>
              <a:rPr lang="de-CH" sz="1800" dirty="0" smtClean="0"/>
              <a:t>, e.g. &lt; 0.1 D/a</a:t>
            </a:r>
            <a:endParaRPr lang="en-US" sz="1800" dirty="0"/>
          </a:p>
          <a:p>
            <a:pPr marL="0" indent="0">
              <a:buNone/>
              <a:tabLst>
                <a:tab pos="542925" algn="l"/>
              </a:tabLst>
            </a:pPr>
            <a:r>
              <a:rPr lang="en-US" sz="1800" b="1" dirty="0"/>
              <a:t>W2 	</a:t>
            </a:r>
            <a:r>
              <a:rPr lang="de-CH" sz="1800" dirty="0" err="1" smtClean="0"/>
              <a:t>slight</a:t>
            </a:r>
            <a:r>
              <a:rPr lang="de-CH" sz="1800" dirty="0" smtClean="0"/>
              <a:t> </a:t>
            </a:r>
            <a:r>
              <a:rPr lang="de-CH" sz="1800" dirty="0" err="1" smtClean="0"/>
              <a:t>probability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unwanted</a:t>
            </a:r>
            <a:r>
              <a:rPr lang="de-CH" sz="1800" dirty="0" smtClean="0"/>
              <a:t> </a:t>
            </a:r>
            <a:r>
              <a:rPr lang="de-CH" sz="1800" dirty="0" err="1" smtClean="0"/>
              <a:t>occurrences</a:t>
            </a:r>
            <a:r>
              <a:rPr lang="de-CH" sz="1800" dirty="0" smtClean="0"/>
              <a:t> 0.1D/a &lt; W &lt; 1D/a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1800" b="1" dirty="0" smtClean="0"/>
              <a:t>W3 </a:t>
            </a:r>
            <a:r>
              <a:rPr lang="de-DE" sz="1800" b="1" dirty="0"/>
              <a:t>	</a:t>
            </a:r>
            <a:r>
              <a:rPr lang="de-CH" sz="1800" dirty="0" err="1"/>
              <a:t>relatively</a:t>
            </a:r>
            <a:r>
              <a:rPr lang="de-CH" sz="1800" dirty="0"/>
              <a:t> </a:t>
            </a:r>
            <a:r>
              <a:rPr lang="de-CH" sz="1800" dirty="0" smtClean="0"/>
              <a:t>high </a:t>
            </a:r>
            <a:r>
              <a:rPr lang="de-CH" sz="1800" dirty="0" err="1" smtClean="0"/>
              <a:t>probability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unwanted</a:t>
            </a:r>
            <a:r>
              <a:rPr lang="de-CH" sz="1800" dirty="0" smtClean="0"/>
              <a:t> </a:t>
            </a:r>
            <a:r>
              <a:rPr lang="de-CH" sz="1800" dirty="0" err="1" smtClean="0"/>
              <a:t>occurrences</a:t>
            </a:r>
            <a:r>
              <a:rPr lang="de-CH" sz="1800" dirty="0" smtClean="0"/>
              <a:t> 1D/a &lt; W &lt; 10D/a</a:t>
            </a:r>
            <a:endParaRPr lang="en-US" sz="1800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IEC61511: Parameters of risk graph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082B-7D62-4998-9FBD-2EB9FD50745C}" type="slidenum">
              <a:rPr lang="de-CH" smtClean="0"/>
              <a:pPr>
                <a:defRPr/>
              </a:pPr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95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GB" dirty="0" err="1" smtClean="0"/>
              <a:t>IEC61511</a:t>
            </a:r>
            <a:r>
              <a:rPr lang="en-GB" dirty="0" smtClean="0"/>
              <a:t>: </a:t>
            </a:r>
            <a:r>
              <a:rPr lang="en-US" dirty="0" smtClean="0"/>
              <a:t>Evaluation of SIL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48" b="358"/>
          <a:stretch/>
        </p:blipFill>
        <p:spPr bwMode="auto">
          <a:xfrm>
            <a:off x="640588" y="1369835"/>
            <a:ext cx="7839040" cy="51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24460" y="6525344"/>
            <a:ext cx="426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Reference: </a:t>
            </a:r>
            <a:r>
              <a:rPr lang="de-CH" sz="1000" dirty="0" smtClean="0"/>
              <a:t>IEC61511-3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67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US" dirty="0" smtClean="0"/>
              <a:t>Mapping: severity to consequences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730107"/>
              </p:ext>
            </p:extLst>
          </p:nvPr>
        </p:nvGraphicFramePr>
        <p:xfrm>
          <a:off x="468313" y="1628775"/>
          <a:ext cx="8064127" cy="4608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47"/>
                <a:gridCol w="2833342"/>
                <a:gridCol w="1277154"/>
                <a:gridCol w="1187462"/>
                <a:gridCol w="516372"/>
                <a:gridCol w="1305350"/>
              </a:tblGrid>
              <a:tr h="51206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Severity level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radiation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cryogenics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chemicals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fire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others (if necessary)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07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CD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Catastrophic effect, (very)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many people killed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213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CC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Radiological consequences for the public &gt; H4  (20 </a:t>
                      </a:r>
                      <a:r>
                        <a:rPr lang="en-US" sz="1600" dirty="0" err="1">
                          <a:effectLst/>
                        </a:rPr>
                        <a:t>mSv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de-DE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Radiological consequences for workers &gt; H4 (50 </a:t>
                      </a:r>
                      <a:r>
                        <a:rPr lang="en-US" sz="1600" dirty="0" err="1">
                          <a:effectLst/>
                        </a:rPr>
                        <a:t>mSv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Death of several persons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213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CB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Radiological consequences for public  &gt; H3 (1 mSv)</a:t>
                      </a:r>
                      <a:endParaRPr lang="de-DE" sz="160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Radiological consequences for workers &gt; H2 (20 mSv)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Serious permanent injury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to one or more persons;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death of one person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213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CA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Radiological consequences for the public &gt; H2 (0.1 mSv)</a:t>
                      </a:r>
                      <a:endParaRPr lang="de-DE" sz="160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Radiological consequences for workers &gt; 10 mSv</a:t>
                      </a:r>
                      <a:endParaRPr lang="de-D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Light injury to persons</a:t>
                      </a:r>
                      <a:endParaRPr lang="de-D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4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30988"/>
              </p:ext>
            </p:extLst>
          </p:nvPr>
        </p:nvGraphicFramePr>
        <p:xfrm>
          <a:off x="468313" y="1622628"/>
          <a:ext cx="8064500" cy="2999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655"/>
                <a:gridCol w="2427065"/>
                <a:gridCol w="2394390"/>
                <a:gridCol w="2394390"/>
              </a:tblGrid>
              <a:tr h="4544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Event class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Explanation 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Demand rate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Explanation taken from calibrated risk graph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0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H5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Highly improbable events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-7</a:t>
                      </a:r>
                      <a:r>
                        <a:rPr lang="en-US" sz="1600" dirty="0">
                          <a:effectLst/>
                        </a:rPr>
                        <a:t> &lt; F &lt; 10</a:t>
                      </a:r>
                      <a:r>
                        <a:rPr lang="en-US" sz="1600" baseline="30000" dirty="0">
                          <a:effectLst/>
                        </a:rPr>
                        <a:t>-6 </a:t>
                      </a:r>
                      <a:r>
                        <a:rPr lang="en-US" sz="1600" baseline="30000" dirty="0" smtClean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endParaRPr lang="de-CH" sz="16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W1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8EA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less than 0.1 D per 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8EAF1"/>
                    </a:solidFill>
                  </a:tcPr>
                </a:tc>
              </a:tr>
              <a:tr h="5680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H4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Design basis accidents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-6</a:t>
                      </a:r>
                      <a:r>
                        <a:rPr lang="en-US" sz="1600" dirty="0">
                          <a:effectLst/>
                        </a:rPr>
                        <a:t> &lt; F &lt; 10</a:t>
                      </a:r>
                      <a:r>
                        <a:rPr lang="en-US" sz="1600" baseline="30000" dirty="0">
                          <a:effectLst/>
                        </a:rPr>
                        <a:t>-4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5680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H3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Unanticipated events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-4</a:t>
                      </a:r>
                      <a:r>
                        <a:rPr lang="en-US" sz="1600" dirty="0">
                          <a:effectLst/>
                        </a:rPr>
                        <a:t> &lt; F &lt; 10</a:t>
                      </a:r>
                      <a:r>
                        <a:rPr lang="en-US" sz="1600" baseline="30000" dirty="0">
                          <a:effectLst/>
                        </a:rPr>
                        <a:t>-2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r>
                        <a:rPr lang="en-US" sz="1600" dirty="0" smtClean="0">
                          <a:effectLst/>
                        </a:rPr>
                        <a:t>       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W2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0.1 D up till 1 D per 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877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H2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Anticipated events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F &gt; 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</a:rPr>
                        <a:t>-2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endParaRPr lang="de-CH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W3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 D up till 10 D per year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20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H1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Normal operation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US" dirty="0"/>
              <a:t>Mapping: event class to demand </a:t>
            </a:r>
            <a:r>
              <a:rPr lang="en-US" dirty="0" smtClean="0"/>
              <a:t>rate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334"/>
              </p:ext>
            </p:extLst>
          </p:nvPr>
        </p:nvGraphicFramePr>
        <p:xfrm>
          <a:off x="468313" y="1622628"/>
          <a:ext cx="8064500" cy="2999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655"/>
                <a:gridCol w="2427065"/>
                <a:gridCol w="2394390"/>
                <a:gridCol w="2394390"/>
              </a:tblGrid>
              <a:tr h="4544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Event class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Explanation 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Demand rate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Explanation taken from calibrated risk graph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0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H5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Highly improbable events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-7</a:t>
                      </a:r>
                      <a:r>
                        <a:rPr lang="en-US" sz="1600" dirty="0">
                          <a:effectLst/>
                        </a:rPr>
                        <a:t> &lt; F &lt; 10</a:t>
                      </a:r>
                      <a:r>
                        <a:rPr lang="en-US" sz="1600" baseline="30000" dirty="0">
                          <a:effectLst/>
                        </a:rPr>
                        <a:t>-6 </a:t>
                      </a:r>
                      <a:r>
                        <a:rPr lang="en-US" sz="1600" baseline="30000" dirty="0" smtClean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endParaRPr lang="de-CH" sz="16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W1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less than 0.1 D per </a:t>
                      </a:r>
                      <a:r>
                        <a:rPr lang="en-GB" sz="1600" dirty="0" smtClean="0">
                          <a:effectLst/>
                        </a:rPr>
                        <a:t>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0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H4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Design basis accidents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-6</a:t>
                      </a:r>
                      <a:r>
                        <a:rPr lang="en-US" sz="1600" dirty="0">
                          <a:effectLst/>
                        </a:rPr>
                        <a:t> &lt; F &lt; 10</a:t>
                      </a:r>
                      <a:r>
                        <a:rPr lang="en-US" sz="1600" baseline="30000" dirty="0">
                          <a:effectLst/>
                        </a:rPr>
                        <a:t>-4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5680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H3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Unanticipated events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-4</a:t>
                      </a:r>
                      <a:r>
                        <a:rPr lang="en-US" sz="1600" dirty="0">
                          <a:effectLst/>
                        </a:rPr>
                        <a:t> &lt; F &lt; 10</a:t>
                      </a:r>
                      <a:r>
                        <a:rPr lang="en-US" sz="1600" baseline="30000" dirty="0">
                          <a:effectLst/>
                        </a:rPr>
                        <a:t>-2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r>
                        <a:rPr lang="en-US" sz="1600" dirty="0" smtClean="0">
                          <a:effectLst/>
                        </a:rPr>
                        <a:t>       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H2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Anticipated events</a:t>
                      </a:r>
                      <a:endParaRPr lang="de-CH" sz="16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F &gt; 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r>
                        <a:rPr lang="en-US" sz="1600" baseline="30000" dirty="0" smtClean="0">
                          <a:effectLst/>
                        </a:rPr>
                        <a:t>-2 </a:t>
                      </a:r>
                      <a:r>
                        <a:rPr lang="en-US" sz="1600" baseline="0" dirty="0" smtClean="0">
                          <a:effectLst/>
                        </a:rPr>
                        <a:t>per year</a:t>
                      </a:r>
                      <a:endParaRPr lang="de-CH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W2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0.1 D up till 1 D per 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20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H1</a:t>
                      </a:r>
                      <a:endParaRPr lang="de-CH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Normal operation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W3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1 D up till 10 D per year</a:t>
                      </a:r>
                      <a:endParaRPr lang="de-CH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US" dirty="0" smtClean="0"/>
              <a:t>Mapping: event class to demand rate #2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68311" y="5157192"/>
            <a:ext cx="806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less</a:t>
            </a:r>
            <a:r>
              <a:rPr lang="de-CH" dirty="0" smtClean="0"/>
              <a:t> </a:t>
            </a:r>
            <a:r>
              <a:rPr lang="de-CH" dirty="0" err="1" smtClean="0"/>
              <a:t>conservative</a:t>
            </a:r>
            <a:r>
              <a:rPr lang="de-CH" dirty="0" smtClean="0"/>
              <a:t>, but still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conservative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matrix</a:t>
            </a:r>
            <a:r>
              <a:rPr lang="de-CH" dirty="0" smtClean="0"/>
              <a:t> at 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67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  <a:tabLst>
                <a:tab pos="812800" algn="l"/>
              </a:tabLst>
            </a:pPr>
            <a:r>
              <a:rPr lang="en-US" sz="1800" dirty="0" smtClean="0"/>
              <a:t>Two other parameters to be added in hazard and risk assessment:</a:t>
            </a:r>
          </a:p>
          <a:p>
            <a:pPr>
              <a:tabLst>
                <a:tab pos="812800" algn="l"/>
              </a:tabLst>
            </a:pPr>
            <a:r>
              <a:rPr lang="en-US" sz="1800" dirty="0" smtClean="0"/>
              <a:t>Occupancy </a:t>
            </a:r>
            <a:r>
              <a:rPr lang="en-US" sz="1800" dirty="0"/>
              <a:t>(F)</a:t>
            </a:r>
          </a:p>
          <a:p>
            <a:pPr>
              <a:tabLst>
                <a:tab pos="812800" algn="l"/>
              </a:tabLst>
            </a:pPr>
            <a:r>
              <a:rPr lang="en-US" sz="1800" dirty="0" smtClean="0"/>
              <a:t>Possibility </a:t>
            </a:r>
            <a:r>
              <a:rPr lang="en-US" sz="1800" dirty="0"/>
              <a:t>of avoiding the hazardous event (P</a:t>
            </a:r>
            <a:r>
              <a:rPr lang="en-US" sz="1800" dirty="0" smtClean="0"/>
              <a:t>)</a:t>
            </a:r>
          </a:p>
          <a:p>
            <a:pPr marL="0" indent="0">
              <a:buNone/>
              <a:tabLst>
                <a:tab pos="812800" algn="l"/>
              </a:tabLst>
            </a:pPr>
            <a:endParaRPr lang="en-US" sz="1800" dirty="0"/>
          </a:p>
          <a:p>
            <a:pPr>
              <a:buFont typeface="Wingdings" pitchFamily="2" charset="2"/>
              <a:buChar char="à"/>
              <a:tabLst>
                <a:tab pos="812800" algn="l"/>
              </a:tabLst>
            </a:pPr>
            <a:r>
              <a:rPr lang="en-US" sz="1800" dirty="0" smtClean="0">
                <a:sym typeface="Wingdings" panose="05000000000000000000" pitchFamily="2" charset="2"/>
              </a:rPr>
              <a:t>not mapped directly</a:t>
            </a:r>
          </a:p>
          <a:p>
            <a:pPr>
              <a:buFont typeface="Wingdings" pitchFamily="2" charset="2"/>
              <a:buChar char="à"/>
              <a:tabLst>
                <a:tab pos="812800" algn="l"/>
              </a:tabLst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US" dirty="0" smtClean="0"/>
              <a:t>Mapping: Occupancy and avoidance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 Mapping: ESS guidelines to IEC61511</a:t>
            </a:r>
            <a:br>
              <a:rPr lang="en-GB" dirty="0"/>
            </a:br>
            <a:r>
              <a:rPr lang="en-US" dirty="0" smtClean="0"/>
              <a:t>Probabilistic requirements IEC61511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7990" y="1628775"/>
            <a:ext cx="6408266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Target risk reduction: demand mode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Target frequency </a:t>
            </a:r>
            <a:r>
              <a:rPr lang="en-US" sz="1800" dirty="0"/>
              <a:t>of dangerous </a:t>
            </a:r>
            <a:r>
              <a:rPr lang="en-US" sz="1800" dirty="0" smtClean="0"/>
              <a:t>failures: continuous mode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9766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4293096"/>
            <a:ext cx="5951264" cy="22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58828"/>
              </p:ext>
            </p:extLst>
          </p:nvPr>
        </p:nvGraphicFramePr>
        <p:xfrm>
          <a:off x="6591984" y="3068960"/>
          <a:ext cx="2339752" cy="2656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397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Probability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Normal operation - H1</a:t>
                      </a:r>
                    </a:p>
                    <a:p>
                      <a:pPr algn="ctr"/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Incidents – H2      </a:t>
                      </a:r>
                    </a:p>
                    <a:p>
                      <a:pPr algn="ctr"/>
                      <a:r>
                        <a:rPr lang="en-US" sz="1200" i="1" dirty="0" smtClean="0"/>
                        <a:t>F &gt;</a:t>
                      </a:r>
                      <a:r>
                        <a:rPr lang="en-US" sz="1200" i="1" baseline="0" dirty="0" smtClean="0"/>
                        <a:t> 10</a:t>
                      </a:r>
                      <a:r>
                        <a:rPr lang="en-US" sz="1200" i="1" baseline="30000" dirty="0" smtClean="0"/>
                        <a:t>-2 </a:t>
                      </a:r>
                      <a:r>
                        <a:rPr lang="en-US" sz="1200" i="1" baseline="0" dirty="0" smtClean="0"/>
                        <a:t>per year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Unexpected events</a:t>
                      </a:r>
                      <a:r>
                        <a:rPr lang="en-US" sz="1200" baseline="0" dirty="0" smtClean="0"/>
                        <a:t> - H3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10</a:t>
                      </a:r>
                      <a:r>
                        <a:rPr lang="en-US" sz="1200" i="1" baseline="30000" dirty="0" smtClean="0"/>
                        <a:t>-4</a:t>
                      </a:r>
                      <a:r>
                        <a:rPr lang="en-US" sz="1200" i="1" baseline="0" dirty="0" smtClean="0"/>
                        <a:t> &lt; F &lt; 10</a:t>
                      </a:r>
                      <a:r>
                        <a:rPr lang="en-US" sz="1200" i="1" baseline="30000" dirty="0" smtClean="0"/>
                        <a:t>-2</a:t>
                      </a:r>
                      <a:r>
                        <a:rPr lang="en-US" sz="1200" i="1" baseline="0" dirty="0" smtClean="0"/>
                        <a:t>  per year      </a:t>
                      </a:r>
                      <a:endParaRPr lang="en-US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Design Basis</a:t>
                      </a:r>
                      <a:r>
                        <a:rPr lang="en-US" sz="1200" baseline="0" dirty="0" smtClean="0"/>
                        <a:t> Accident – H4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10</a:t>
                      </a:r>
                      <a:r>
                        <a:rPr lang="en-US" sz="1200" i="1" baseline="30000" dirty="0" smtClean="0"/>
                        <a:t>-6</a:t>
                      </a:r>
                      <a:r>
                        <a:rPr lang="en-US" sz="1200" i="1" baseline="0" dirty="0" smtClean="0"/>
                        <a:t> &lt; F &lt; 10</a:t>
                      </a:r>
                      <a:r>
                        <a:rPr lang="en-US" sz="1200" i="1" baseline="30000" dirty="0" smtClean="0"/>
                        <a:t>-4 </a:t>
                      </a:r>
                      <a:r>
                        <a:rPr lang="en-US" sz="1200" i="1" baseline="0" dirty="0" smtClean="0"/>
                        <a:t>per year</a:t>
                      </a:r>
                      <a:endParaRPr lang="en-US" sz="1200" i="1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Highly improbable events – H5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baseline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en-US" sz="1200" b="0" i="1" baseline="30000" dirty="0" smtClean="0">
                          <a:solidFill>
                            <a:srgbClr val="000000"/>
                          </a:solidFill>
                        </a:rPr>
                        <a:t>-7</a:t>
                      </a:r>
                      <a:r>
                        <a:rPr lang="en-US" sz="1200" b="0" i="1" baseline="0" dirty="0" smtClean="0">
                          <a:solidFill>
                            <a:srgbClr val="000000"/>
                          </a:solidFill>
                        </a:rPr>
                        <a:t> &lt; F &lt; 10</a:t>
                      </a:r>
                      <a:r>
                        <a:rPr lang="en-US" sz="1200" b="0" i="1" baseline="30000" dirty="0" smtClean="0">
                          <a:solidFill>
                            <a:srgbClr val="000000"/>
                          </a:solidFill>
                        </a:rPr>
                        <a:t>-6 </a:t>
                      </a:r>
                      <a:r>
                        <a:rPr lang="en-US" sz="1200" i="1" baseline="0" dirty="0" smtClean="0"/>
                        <a:t>per year</a:t>
                      </a:r>
                      <a:endParaRPr lang="en-US" sz="1200" b="0" i="1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6588224" y="6125234"/>
            <a:ext cx="245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Reference: ESS-</a:t>
            </a:r>
            <a:r>
              <a:rPr lang="en-GB" sz="1000" dirty="0" smtClean="0"/>
              <a:t>Severity Matrices Public Workers Nov2015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56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272362" cy="936625"/>
          </a:xfrm>
        </p:spPr>
        <p:txBody>
          <a:bodyPr/>
          <a:lstStyle/>
          <a:p>
            <a:r>
              <a:rPr lang="en-GB" dirty="0" smtClean="0"/>
              <a:t>2.3 Exemplary hazard </a:t>
            </a:r>
            <a:r>
              <a:rPr lang="en-GB" dirty="0"/>
              <a:t>and risk </a:t>
            </a:r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Necessary risk reduction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pic>
        <p:nvPicPr>
          <p:cNvPr id="5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1"/>
          <a:stretch/>
        </p:blipFill>
        <p:spPr bwMode="auto">
          <a:xfrm>
            <a:off x="251520" y="1772816"/>
            <a:ext cx="8712967" cy="4032448"/>
          </a:xfrm>
          <a:prstGeom prst="rect">
            <a:avLst/>
          </a:prstGeom>
          <a:noFill/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3419872" y="2708920"/>
            <a:ext cx="4032448" cy="3168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7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128346" cy="936625"/>
          </a:xfrm>
        </p:spPr>
        <p:txBody>
          <a:bodyPr/>
          <a:lstStyle/>
          <a:p>
            <a:r>
              <a:rPr lang="en-GB" dirty="0"/>
              <a:t>2.3 Exemplary hazard and risk assessment</a:t>
            </a:r>
            <a:br>
              <a:rPr lang="en-GB" dirty="0"/>
            </a:br>
            <a:r>
              <a:rPr lang="en-GB" dirty="0" smtClean="0"/>
              <a:t>ESS: without prevention or mitigation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75"/>
            <a:ext cx="4454612" cy="4458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50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</a:t>
            </a:r>
            <a:r>
              <a:rPr lang="en-GB" dirty="0" smtClean="0"/>
              <a:t>Introduction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Standards IEC61508 series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58188" y="6453336"/>
            <a:ext cx="660400" cy="365125"/>
          </a:xfrm>
        </p:spPr>
        <p:txBody>
          <a:bodyPr/>
          <a:lstStyle/>
          <a:p>
            <a:pPr>
              <a:defRPr/>
            </a:pPr>
            <a:fld id="{E9E7082B-7D62-4998-9FBD-2EB9FD50745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365866" y="3583647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/>
              <a:t>IEC 61508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4732" y="358364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Railway</a:t>
            </a:r>
            <a:endParaRPr lang="de-CH" dirty="0" smtClean="0"/>
          </a:p>
          <a:p>
            <a:pPr algn="ctr"/>
            <a:r>
              <a:rPr lang="de-CH" dirty="0" smtClean="0"/>
              <a:t>EN 5012x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6144488" y="466591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power </a:t>
            </a:r>
            <a:r>
              <a:rPr lang="de-CH" dirty="0" err="1"/>
              <a:t>drive</a:t>
            </a:r>
            <a:r>
              <a:rPr lang="de-CH" dirty="0"/>
              <a:t> </a:t>
            </a:r>
            <a:r>
              <a:rPr lang="de-CH" dirty="0" err="1"/>
              <a:t>systems</a:t>
            </a:r>
            <a:r>
              <a:rPr lang="de-CH" dirty="0"/>
              <a:t> </a:t>
            </a:r>
            <a:endParaRPr lang="de-CH" dirty="0" smtClean="0"/>
          </a:p>
          <a:p>
            <a:pPr algn="ctr"/>
            <a:r>
              <a:rPr lang="de-CH" dirty="0" smtClean="0"/>
              <a:t>IEC </a:t>
            </a:r>
            <a:r>
              <a:rPr lang="de-CH" dirty="0"/>
              <a:t>61800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90208" y="35010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Medical</a:t>
            </a:r>
          </a:p>
          <a:p>
            <a:pPr algn="ctr"/>
            <a:r>
              <a:rPr lang="de-CH" dirty="0" smtClean="0"/>
              <a:t>IEC 60601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893929" y="4779125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Automotive</a:t>
            </a:r>
          </a:p>
          <a:p>
            <a:pPr algn="ctr"/>
            <a:r>
              <a:rPr lang="de-CH" dirty="0" smtClean="0"/>
              <a:t>ISO26262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4748241" y="213285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Process</a:t>
            </a:r>
            <a:r>
              <a:rPr lang="de-CH" b="1" dirty="0" smtClean="0"/>
              <a:t> </a:t>
            </a:r>
            <a:r>
              <a:rPr lang="de-CH" b="1" dirty="0" err="1" smtClean="0"/>
              <a:t>industry</a:t>
            </a:r>
            <a:r>
              <a:rPr lang="de-CH" b="1" dirty="0" smtClean="0"/>
              <a:t> </a:t>
            </a:r>
          </a:p>
          <a:p>
            <a:pPr algn="ctr"/>
            <a:r>
              <a:rPr lang="de-CH" b="1" dirty="0" smtClean="0"/>
              <a:t>IEC61511</a:t>
            </a:r>
            <a:endParaRPr lang="de-CH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262081" y="215348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Nuclear</a:t>
            </a:r>
            <a:r>
              <a:rPr lang="de-CH" b="1" dirty="0" smtClean="0"/>
              <a:t> power </a:t>
            </a:r>
            <a:r>
              <a:rPr lang="de-CH" b="1" dirty="0" err="1" smtClean="0"/>
              <a:t>plants</a:t>
            </a:r>
            <a:endParaRPr lang="de-CH" b="1" dirty="0" smtClean="0"/>
          </a:p>
          <a:p>
            <a:pPr algn="ctr"/>
            <a:r>
              <a:rPr lang="de-CH" b="1" dirty="0" smtClean="0"/>
              <a:t>IEC61513</a:t>
            </a:r>
            <a:endParaRPr lang="de-CH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987824" y="5249429"/>
            <a:ext cx="315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Machinery</a:t>
            </a:r>
            <a:endParaRPr lang="de-DE" dirty="0" smtClean="0"/>
          </a:p>
          <a:p>
            <a:pPr algn="ctr"/>
            <a:r>
              <a:rPr lang="de-CH" dirty="0" smtClean="0"/>
              <a:t>IEC 62061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46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128346" cy="936625"/>
          </a:xfrm>
        </p:spPr>
        <p:txBody>
          <a:bodyPr/>
          <a:lstStyle/>
          <a:p>
            <a:r>
              <a:rPr lang="en-GB" dirty="0"/>
              <a:t>2.3 Exemplary hazard and risk assessment</a:t>
            </a:r>
            <a:br>
              <a:rPr lang="en-GB" dirty="0"/>
            </a:br>
            <a:r>
              <a:rPr lang="en-GB" dirty="0" smtClean="0"/>
              <a:t>IEC61511: </a:t>
            </a:r>
            <a:r>
              <a:rPr lang="en-GB" dirty="0"/>
              <a:t>without prevention or mitigation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07504" y="1624974"/>
            <a:ext cx="8948349" cy="4458797"/>
            <a:chOff x="107504" y="1624974"/>
            <a:chExt cx="8948349" cy="4458797"/>
          </a:xfrm>
        </p:grpSpPr>
        <p:pic>
          <p:nvPicPr>
            <p:cNvPr id="5" name="Grafik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24974"/>
              <a:ext cx="8948349" cy="44587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8247836" y="5013176"/>
              <a:ext cx="756000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Rechteck 5"/>
            <p:cNvSpPr/>
            <p:nvPr/>
          </p:nvSpPr>
          <p:spPr>
            <a:xfrm>
              <a:off x="8540433" y="4869160"/>
              <a:ext cx="431675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0188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128346" cy="936625"/>
          </a:xfrm>
        </p:spPr>
        <p:txBody>
          <a:bodyPr/>
          <a:lstStyle/>
          <a:p>
            <a:r>
              <a:rPr lang="en-GB" dirty="0"/>
              <a:t>2.3 Exemplary hazard and risk assessment</a:t>
            </a:r>
            <a:br>
              <a:rPr lang="en-GB" dirty="0"/>
            </a:br>
            <a:r>
              <a:rPr lang="en-GB" dirty="0" smtClean="0"/>
              <a:t>Prevention </a:t>
            </a:r>
            <a:r>
              <a:rPr lang="en-GB" dirty="0"/>
              <a:t>or </a:t>
            </a:r>
            <a:r>
              <a:rPr lang="en-GB" dirty="0" smtClean="0"/>
              <a:t>mitigation measures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6841211" cy="4458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0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128346" cy="936625"/>
          </a:xfrm>
        </p:spPr>
        <p:txBody>
          <a:bodyPr/>
          <a:lstStyle/>
          <a:p>
            <a:r>
              <a:rPr lang="en-GB" dirty="0"/>
              <a:t>2.3 Exemplary hazard and risk assessment</a:t>
            </a:r>
            <a:br>
              <a:rPr lang="en-GB" dirty="0"/>
            </a:br>
            <a:r>
              <a:rPr lang="en-GB" dirty="0" smtClean="0"/>
              <a:t>Prevention </a:t>
            </a:r>
            <a:r>
              <a:rPr lang="en-GB" dirty="0"/>
              <a:t>or </a:t>
            </a:r>
            <a:r>
              <a:rPr lang="en-GB" dirty="0" smtClean="0"/>
              <a:t>mitigation measures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718628" y="1268760"/>
            <a:ext cx="7705229" cy="5400600"/>
          </a:xfrm>
          <a:prstGeom prst="roundRect">
            <a:avLst/>
          </a:prstGeom>
          <a:solidFill>
            <a:srgbClr val="FF5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7" name="Abgerundetes Rechteck 6"/>
          <p:cNvSpPr/>
          <p:nvPr/>
        </p:nvSpPr>
        <p:spPr>
          <a:xfrm>
            <a:off x="971600" y="2055867"/>
            <a:ext cx="7200800" cy="4490293"/>
          </a:xfrm>
          <a:prstGeom prst="roundRect">
            <a:avLst/>
          </a:prstGeom>
          <a:solidFill>
            <a:srgbClr val="FF99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8" name="Abgerundetes Rechteck 7"/>
          <p:cNvSpPr/>
          <p:nvPr/>
        </p:nvSpPr>
        <p:spPr>
          <a:xfrm>
            <a:off x="1187624" y="2852937"/>
            <a:ext cx="6768751" cy="355651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9" name="Abgerundetes Rechteck 8"/>
          <p:cNvSpPr/>
          <p:nvPr/>
        </p:nvSpPr>
        <p:spPr>
          <a:xfrm>
            <a:off x="1403648" y="3750132"/>
            <a:ext cx="6336703" cy="2503506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10" name="Abgerundetes Rechteck 9"/>
          <p:cNvSpPr/>
          <p:nvPr/>
        </p:nvSpPr>
        <p:spPr>
          <a:xfrm>
            <a:off x="1619672" y="4581128"/>
            <a:ext cx="5904656" cy="1592633"/>
          </a:xfrm>
          <a:prstGeom prst="roundRect">
            <a:avLst>
              <a:gd name="adj" fmla="val 23272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11" name="Abgerundetes Rechteck 10"/>
          <p:cNvSpPr/>
          <p:nvPr/>
        </p:nvSpPr>
        <p:spPr>
          <a:xfrm>
            <a:off x="3449570" y="5809274"/>
            <a:ext cx="2230719" cy="263373"/>
          </a:xfrm>
          <a:prstGeom prst="round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12" name="Textfeld 11"/>
          <p:cNvSpPr txBox="1"/>
          <p:nvPr/>
        </p:nvSpPr>
        <p:spPr>
          <a:xfrm>
            <a:off x="1750257" y="3750131"/>
            <a:ext cx="56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endParaRPr lang="de-CH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: Size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overheating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instrumented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n/a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instrumented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n/a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50257" y="4587839"/>
            <a:ext cx="565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de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52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wheel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  <a:p>
            <a:pPr marL="180975" indent="-952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Active cooling of the target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material, etc.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systems (process alarms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e.g. shut down via MPS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65222" y="5816297"/>
            <a:ext cx="24382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de-CH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50257" y="2886035"/>
            <a:ext cx="56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de-CH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Size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afterheating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instrumented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shut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down via TSS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50257" y="2021939"/>
            <a:ext cx="56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Emergency Response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Evacuation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Firefighting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Radioactive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decontamination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50257" y="1224870"/>
            <a:ext cx="56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Emergency Response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broadcasting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vacuation</a:t>
            </a:r>
            <a:r>
              <a:rPr lang="de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Firefighting procedures for community rescue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Radioactive decontamination procedures for community rescue units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77332" y="4588024"/>
            <a:ext cx="144015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IEC61511:</a:t>
            </a:r>
          </a:p>
          <a:p>
            <a:r>
              <a:rPr lang="de-CH" sz="1200" dirty="0" err="1" smtClean="0"/>
              <a:t>Instrumented</a:t>
            </a:r>
            <a:r>
              <a:rPr lang="de-CH" sz="1200" dirty="0" smtClean="0"/>
              <a:t> </a:t>
            </a:r>
            <a:r>
              <a:rPr lang="de-CH" sz="1200" dirty="0" err="1" smtClean="0"/>
              <a:t>systems</a:t>
            </a:r>
            <a:r>
              <a:rPr lang="de-CH" sz="1200" dirty="0" smtClean="0"/>
              <a:t> (not </a:t>
            </a:r>
            <a:r>
              <a:rPr lang="de-CH" sz="1200" dirty="0" err="1" smtClean="0"/>
              <a:t>safety</a:t>
            </a:r>
            <a:r>
              <a:rPr lang="de-CH" sz="1200" dirty="0" smtClean="0"/>
              <a:t> </a:t>
            </a:r>
            <a:r>
              <a:rPr lang="de-CH" sz="1200" dirty="0" err="1" smtClean="0"/>
              <a:t>systems</a:t>
            </a:r>
            <a:r>
              <a:rPr lang="de-CH" sz="1200" dirty="0" smtClean="0"/>
              <a:t>) </a:t>
            </a:r>
            <a:r>
              <a:rPr lang="de-CH" sz="1200" dirty="0" err="1" smtClean="0"/>
              <a:t>are</a:t>
            </a:r>
            <a:r>
              <a:rPr lang="de-CH" sz="1200" dirty="0" smtClean="0"/>
              <a:t> </a:t>
            </a:r>
            <a:r>
              <a:rPr lang="de-CH" sz="1200" dirty="0" err="1" smtClean="0"/>
              <a:t>allowed</a:t>
            </a:r>
            <a:r>
              <a:rPr lang="de-CH" sz="1200" dirty="0" smtClean="0"/>
              <a:t> </a:t>
            </a:r>
            <a:r>
              <a:rPr lang="de-CH" sz="1200" dirty="0" err="1" smtClean="0"/>
              <a:t>to</a:t>
            </a:r>
            <a:r>
              <a:rPr lang="de-CH" sz="1200" dirty="0" smtClean="0"/>
              <a:t> </a:t>
            </a:r>
            <a:r>
              <a:rPr lang="de-CH" sz="1200" dirty="0" err="1" smtClean="0"/>
              <a:t>reduce</a:t>
            </a:r>
            <a:r>
              <a:rPr lang="de-CH" sz="1200" dirty="0" smtClean="0"/>
              <a:t> </a:t>
            </a:r>
            <a:r>
              <a:rPr lang="de-CH" sz="1200" dirty="0" err="1" smtClean="0"/>
              <a:t>necessary</a:t>
            </a:r>
            <a:r>
              <a:rPr lang="de-CH" sz="1200" dirty="0" smtClean="0"/>
              <a:t> </a:t>
            </a:r>
            <a:r>
              <a:rPr lang="de-CH" sz="1200" dirty="0" err="1" smtClean="0"/>
              <a:t>risk</a:t>
            </a:r>
            <a:r>
              <a:rPr lang="de-CH" sz="1200" dirty="0" smtClean="0"/>
              <a:t> </a:t>
            </a:r>
            <a:r>
              <a:rPr lang="de-CH" sz="1200" dirty="0" err="1" smtClean="0"/>
              <a:t>reduction</a:t>
            </a:r>
            <a:r>
              <a:rPr lang="de-CH" sz="1200" dirty="0" smtClean="0"/>
              <a:t> </a:t>
            </a:r>
            <a:r>
              <a:rPr lang="de-CH" sz="1200" dirty="0" err="1" smtClean="0"/>
              <a:t>by</a:t>
            </a:r>
            <a:r>
              <a:rPr lang="de-CH" sz="1200" dirty="0" smtClean="0"/>
              <a:t> not </a:t>
            </a:r>
            <a:r>
              <a:rPr lang="de-CH" sz="1200" dirty="0" err="1" smtClean="0"/>
              <a:t>more</a:t>
            </a:r>
            <a:r>
              <a:rPr lang="de-CH" sz="1200" dirty="0" smtClean="0"/>
              <a:t> </a:t>
            </a:r>
            <a:r>
              <a:rPr lang="de-CH" sz="1200" dirty="0" err="1" smtClean="0"/>
              <a:t>than</a:t>
            </a:r>
            <a:r>
              <a:rPr lang="de-CH" sz="1200" dirty="0" smtClean="0"/>
              <a:t> 10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448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5" grpId="0"/>
      <p:bldP spid="16" grpId="0"/>
      <p:bldP spid="17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128346" cy="936625"/>
          </a:xfrm>
        </p:spPr>
        <p:txBody>
          <a:bodyPr/>
          <a:lstStyle/>
          <a:p>
            <a:r>
              <a:rPr lang="en-GB" dirty="0"/>
              <a:t>2.3 Exemplary hazard and risk </a:t>
            </a:r>
            <a:r>
              <a:rPr lang="en-GB" dirty="0" smtClean="0"/>
              <a:t>assessment</a:t>
            </a:r>
            <a:br>
              <a:rPr lang="en-GB" dirty="0" smtClean="0"/>
            </a:br>
            <a:r>
              <a:rPr lang="en-GB" dirty="0" smtClean="0"/>
              <a:t>Necessary risk reduction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5" name="Picture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1"/>
          <a:stretch/>
        </p:blipFill>
        <p:spPr bwMode="auto">
          <a:xfrm>
            <a:off x="251520" y="1772816"/>
            <a:ext cx="8712967" cy="4032448"/>
          </a:xfrm>
          <a:prstGeom prst="rect">
            <a:avLst/>
          </a:prstGeom>
          <a:noFill/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4932040" y="3040385"/>
            <a:ext cx="108012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45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75"/>
            <a:ext cx="4465791" cy="4458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200354" cy="936625"/>
          </a:xfrm>
        </p:spPr>
        <p:txBody>
          <a:bodyPr/>
          <a:lstStyle/>
          <a:p>
            <a:r>
              <a:rPr lang="en-GB" dirty="0"/>
              <a:t>2.3 Exemplary hazard and risk assessment</a:t>
            </a:r>
            <a:br>
              <a:rPr lang="en-GB" dirty="0"/>
            </a:br>
            <a:r>
              <a:rPr lang="en-GB" dirty="0" smtClean="0"/>
              <a:t>ESS: with </a:t>
            </a:r>
            <a:r>
              <a:rPr lang="en-GB" dirty="0"/>
              <a:t>prevention or mitigation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89374" y="12720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TSS </a:t>
            </a:r>
            <a:r>
              <a:rPr lang="de-CH" dirty="0" err="1" smtClean="0"/>
              <a:t>included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54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252568" cy="936625"/>
          </a:xfrm>
        </p:spPr>
        <p:txBody>
          <a:bodyPr/>
          <a:lstStyle/>
          <a:p>
            <a:r>
              <a:rPr lang="en-GB" dirty="0"/>
              <a:t>2.3 Exemplary hazard and risk assessment</a:t>
            </a:r>
            <a:br>
              <a:rPr lang="en-GB" dirty="0"/>
            </a:br>
            <a:r>
              <a:rPr lang="en-GB" dirty="0" smtClean="0"/>
              <a:t>IEC61511: with </a:t>
            </a:r>
            <a:r>
              <a:rPr lang="en-GB" dirty="0"/>
              <a:t>prevention or mitigation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88350" y="6492875"/>
            <a:ext cx="660400" cy="365125"/>
          </a:xfrm>
        </p:spPr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"/>
          <a:stretch/>
        </p:blipFill>
        <p:spPr bwMode="auto">
          <a:xfrm>
            <a:off x="109488" y="1628775"/>
            <a:ext cx="8939262" cy="4458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3779912" y="422108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491880" y="4869160"/>
            <a:ext cx="844302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reduced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by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one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level</a:t>
            </a:r>
            <a:r>
              <a:rPr lang="de-CH" sz="1200" dirty="0" smtClean="0">
                <a:solidFill>
                  <a:schemeClr val="bg1"/>
                </a:solidFill>
              </a:rPr>
              <a:t>. e.g. due </a:t>
            </a:r>
            <a:r>
              <a:rPr lang="de-CH" sz="1200" dirty="0" err="1" smtClean="0">
                <a:solidFill>
                  <a:schemeClr val="bg1"/>
                </a:solidFill>
              </a:rPr>
              <a:t>to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building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structure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380312" y="234888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7092280" y="2996952"/>
            <a:ext cx="844302" cy="1107996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reduced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by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two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level</a:t>
            </a:r>
            <a:r>
              <a:rPr lang="de-CH" sz="1200" dirty="0" smtClean="0">
                <a:solidFill>
                  <a:schemeClr val="bg1"/>
                </a:solidFill>
              </a:rPr>
              <a:t>. e.g. due </a:t>
            </a:r>
            <a:r>
              <a:rPr lang="de-CH" sz="1200" dirty="0" err="1" smtClean="0">
                <a:solidFill>
                  <a:schemeClr val="bg1"/>
                </a:solidFill>
              </a:rPr>
              <a:t>to</a:t>
            </a:r>
            <a:r>
              <a:rPr lang="de-CH" sz="1200" dirty="0" smtClean="0">
                <a:solidFill>
                  <a:schemeClr val="bg1"/>
                </a:solidFill>
              </a:rPr>
              <a:t> BPCS, </a:t>
            </a:r>
            <a:r>
              <a:rPr lang="de-CH" sz="1200" dirty="0" err="1" smtClean="0">
                <a:solidFill>
                  <a:schemeClr val="bg1"/>
                </a:solidFill>
              </a:rPr>
              <a:t>mechanical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layout</a:t>
            </a:r>
            <a:r>
              <a:rPr lang="de-CH" sz="1200" dirty="0" smtClean="0">
                <a:solidFill>
                  <a:schemeClr val="bg1"/>
                </a:solidFill>
              </a:rPr>
              <a:t>, etc.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360518" y="4329991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7072486" y="4978063"/>
            <a:ext cx="844302" cy="1107996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 err="1" smtClean="0">
                <a:solidFill>
                  <a:schemeClr val="bg1"/>
                </a:solidFill>
              </a:rPr>
              <a:t>reduced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by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one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level</a:t>
            </a:r>
            <a:r>
              <a:rPr lang="de-CH" sz="1200" dirty="0" smtClean="0">
                <a:solidFill>
                  <a:schemeClr val="bg1"/>
                </a:solidFill>
              </a:rPr>
              <a:t>. e.g. due </a:t>
            </a:r>
            <a:r>
              <a:rPr lang="de-CH" sz="1200" dirty="0" err="1" smtClean="0">
                <a:solidFill>
                  <a:schemeClr val="bg1"/>
                </a:solidFill>
              </a:rPr>
              <a:t>to</a:t>
            </a:r>
            <a:r>
              <a:rPr lang="de-CH" sz="1200" dirty="0" smtClean="0">
                <a:solidFill>
                  <a:schemeClr val="bg1"/>
                </a:solidFill>
              </a:rPr>
              <a:t> BPCS, </a:t>
            </a:r>
            <a:r>
              <a:rPr lang="de-CH" sz="1200" dirty="0" err="1" smtClean="0">
                <a:solidFill>
                  <a:schemeClr val="bg1"/>
                </a:solidFill>
              </a:rPr>
              <a:t>mechanical</a:t>
            </a:r>
            <a:r>
              <a:rPr lang="de-CH" sz="1200" dirty="0" smtClean="0">
                <a:solidFill>
                  <a:schemeClr val="bg1"/>
                </a:solidFill>
              </a:rPr>
              <a:t> </a:t>
            </a:r>
            <a:r>
              <a:rPr lang="de-CH" sz="1200" dirty="0" err="1" smtClean="0">
                <a:solidFill>
                  <a:schemeClr val="bg1"/>
                </a:solidFill>
              </a:rPr>
              <a:t>layout</a:t>
            </a:r>
            <a:r>
              <a:rPr lang="de-CH" sz="1200" dirty="0" smtClean="0">
                <a:solidFill>
                  <a:schemeClr val="bg1"/>
                </a:solidFill>
              </a:rPr>
              <a:t>, etc.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89374" y="12720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TSS </a:t>
            </a:r>
            <a:r>
              <a:rPr lang="de-CH" dirty="0" err="1" smtClean="0"/>
              <a:t>excluded</a:t>
            </a:r>
            <a:endParaRPr lang="de-CH" dirty="0"/>
          </a:p>
        </p:txBody>
      </p:sp>
      <p:sp>
        <p:nvSpPr>
          <p:cNvPr id="13" name="Rechteck 12"/>
          <p:cNvSpPr/>
          <p:nvPr/>
        </p:nvSpPr>
        <p:spPr>
          <a:xfrm>
            <a:off x="8460432" y="5924897"/>
            <a:ext cx="216024" cy="136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0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2.4 </a:t>
            </a:r>
            <a:r>
              <a:rPr lang="de-CH" dirty="0" err="1" smtClean="0"/>
              <a:t>Conclusion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category</a:t>
            </a:r>
            <a:r>
              <a:rPr lang="de-CH" dirty="0" smtClean="0"/>
              <a:t>/SIL </a:t>
            </a:r>
            <a:r>
              <a:rPr lang="de-CH" dirty="0" err="1" smtClean="0"/>
              <a:t>mapping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r>
              <a:rPr lang="de-CH" sz="1800" dirty="0" smtClean="0"/>
              <a:t>Mapping </a:t>
            </a:r>
            <a:r>
              <a:rPr lang="de-CH" sz="1800" dirty="0" err="1" smtClean="0"/>
              <a:t>of</a:t>
            </a:r>
            <a:r>
              <a:rPr lang="de-CH" sz="1800" dirty="0" smtClean="0"/>
              <a:t> ESS </a:t>
            </a:r>
            <a:r>
              <a:rPr lang="de-CH" sz="1800" dirty="0" err="1" smtClean="0"/>
              <a:t>guidelines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IEC61511 </a:t>
            </a:r>
            <a:r>
              <a:rPr lang="de-CH" sz="1800" dirty="0" err="1" smtClean="0"/>
              <a:t>is</a:t>
            </a:r>
            <a:r>
              <a:rPr lang="de-CH" sz="1800" dirty="0" smtClean="0"/>
              <a:t> </a:t>
            </a:r>
            <a:r>
              <a:rPr lang="de-CH" sz="1800" dirty="0" err="1" smtClean="0"/>
              <a:t>possible</a:t>
            </a:r>
            <a:r>
              <a:rPr lang="de-CH" sz="1800" dirty="0" smtClean="0"/>
              <a:t> (</a:t>
            </a:r>
            <a:r>
              <a:rPr lang="de-CH" sz="1800" dirty="0" err="1" smtClean="0"/>
              <a:t>mapping</a:t>
            </a:r>
            <a:r>
              <a:rPr lang="de-CH" sz="1800" dirty="0" smtClean="0"/>
              <a:t> </a:t>
            </a:r>
            <a:r>
              <a:rPr lang="de-CH" sz="1800" dirty="0" err="1" smtClean="0"/>
              <a:t>is</a:t>
            </a:r>
            <a:r>
              <a:rPr lang="de-CH" sz="1800" dirty="0" smtClean="0"/>
              <a:t> </a:t>
            </a:r>
            <a:r>
              <a:rPr lang="de-CH" sz="1800" dirty="0" err="1" smtClean="0"/>
              <a:t>conservative</a:t>
            </a:r>
            <a:r>
              <a:rPr lang="de-CH" sz="1800" dirty="0" smtClean="0"/>
              <a:t> </a:t>
            </a:r>
            <a:r>
              <a:rPr lang="de-CH" sz="1800" dirty="0" err="1" smtClean="0"/>
              <a:t>therefore</a:t>
            </a:r>
            <a:r>
              <a:rPr lang="de-CH" sz="1800" dirty="0" smtClean="0"/>
              <a:t> </a:t>
            </a:r>
            <a:r>
              <a:rPr lang="de-CH" sz="1800" dirty="0" err="1" smtClean="0"/>
              <a:t>admissable</a:t>
            </a:r>
            <a:r>
              <a:rPr lang="de-CH" sz="1800" dirty="0" smtClean="0"/>
              <a:t>)</a:t>
            </a:r>
          </a:p>
          <a:p>
            <a:r>
              <a:rPr lang="de-CH" sz="1800" dirty="0" smtClean="0"/>
              <a:t>Different </a:t>
            </a:r>
            <a:r>
              <a:rPr lang="de-CH" sz="1800" dirty="0" err="1" smtClean="0"/>
              <a:t>measures</a:t>
            </a:r>
            <a:r>
              <a:rPr lang="de-CH" sz="1800" dirty="0" smtClean="0"/>
              <a:t> </a:t>
            </a:r>
            <a:r>
              <a:rPr lang="de-CH" sz="1800" dirty="0" err="1" smtClean="0"/>
              <a:t>might</a:t>
            </a:r>
            <a:r>
              <a:rPr lang="de-CH" sz="1800" dirty="0" smtClean="0"/>
              <a:t> </a:t>
            </a:r>
            <a:r>
              <a:rPr lang="de-CH" sz="1800" dirty="0" err="1" smtClean="0"/>
              <a:t>reduce</a:t>
            </a:r>
            <a:r>
              <a:rPr lang="de-CH" sz="1800" dirty="0" smtClean="0"/>
              <a:t> different </a:t>
            </a:r>
            <a:r>
              <a:rPr lang="de-CH" sz="1800" dirty="0" err="1" smtClean="0"/>
              <a:t>parameters</a:t>
            </a:r>
            <a:r>
              <a:rPr lang="de-CH" sz="1800" dirty="0" smtClean="0"/>
              <a:t>, e.g.:</a:t>
            </a:r>
          </a:p>
          <a:p>
            <a:pPr marL="361950" indent="0">
              <a:buNone/>
            </a:pPr>
            <a:r>
              <a:rPr lang="de-CH" sz="1800" dirty="0" smtClean="0"/>
              <a:t>Access </a:t>
            </a:r>
            <a:r>
              <a:rPr lang="de-CH" sz="1800" dirty="0" err="1" smtClean="0"/>
              <a:t>control</a:t>
            </a:r>
            <a:r>
              <a:rPr lang="de-CH" sz="1800" dirty="0" smtClean="0"/>
              <a:t>: </a:t>
            </a:r>
            <a:r>
              <a:rPr lang="de-CH" sz="1800" dirty="0" err="1" smtClean="0"/>
              <a:t>number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persons</a:t>
            </a:r>
            <a:r>
              <a:rPr lang="de-CH" sz="1800" dirty="0" smtClean="0"/>
              <a:t> </a:t>
            </a:r>
            <a:r>
              <a:rPr lang="de-CH" sz="1800" dirty="0" err="1" smtClean="0"/>
              <a:t>affected</a:t>
            </a:r>
            <a:r>
              <a:rPr lang="de-CH" sz="1800" dirty="0" smtClean="0"/>
              <a:t> (C) </a:t>
            </a:r>
            <a:r>
              <a:rPr lang="de-CH" sz="1800" dirty="0" err="1" smtClean="0"/>
              <a:t>or</a:t>
            </a:r>
            <a:r>
              <a:rPr lang="de-CH" sz="1800" dirty="0" smtClean="0"/>
              <a:t> </a:t>
            </a:r>
            <a:r>
              <a:rPr lang="de-CH" sz="1800" dirty="0" err="1" smtClean="0"/>
              <a:t>occupancy</a:t>
            </a:r>
            <a:r>
              <a:rPr lang="de-CH" sz="1800" dirty="0" smtClean="0"/>
              <a:t> (F)</a:t>
            </a:r>
          </a:p>
          <a:p>
            <a:pPr marL="361950" indent="0">
              <a:buNone/>
            </a:pPr>
            <a:r>
              <a:rPr lang="de-CH" sz="1800" dirty="0" smtClean="0"/>
              <a:t>Building </a:t>
            </a:r>
            <a:r>
              <a:rPr lang="de-CH" sz="1800" dirty="0" err="1" smtClean="0"/>
              <a:t>structure</a:t>
            </a:r>
            <a:r>
              <a:rPr lang="de-CH" sz="1800" dirty="0" smtClean="0"/>
              <a:t>: </a:t>
            </a:r>
            <a:r>
              <a:rPr lang="de-CH" sz="1800" dirty="0" err="1" smtClean="0"/>
              <a:t>number</a:t>
            </a:r>
            <a:r>
              <a:rPr lang="de-CH" sz="1800" dirty="0" smtClean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 smtClean="0"/>
              <a:t>persons</a:t>
            </a:r>
            <a:r>
              <a:rPr lang="de-CH" sz="1800" dirty="0" smtClean="0"/>
              <a:t> </a:t>
            </a:r>
            <a:r>
              <a:rPr lang="de-CH" sz="1800" dirty="0" err="1"/>
              <a:t>affected</a:t>
            </a:r>
            <a:r>
              <a:rPr lang="de-CH" sz="1800" dirty="0"/>
              <a:t> </a:t>
            </a:r>
            <a:r>
              <a:rPr lang="de-CH" sz="1800" dirty="0" smtClean="0"/>
              <a:t>(C)</a:t>
            </a:r>
          </a:p>
          <a:p>
            <a:pPr marL="361950" indent="0">
              <a:buNone/>
            </a:pPr>
            <a:r>
              <a:rPr lang="de-CH" sz="1800" dirty="0" smtClean="0"/>
              <a:t>Isolation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injection</a:t>
            </a:r>
            <a:r>
              <a:rPr lang="de-CH" sz="1800" dirty="0" smtClean="0"/>
              <a:t> </a:t>
            </a:r>
            <a:r>
              <a:rPr lang="de-CH" sz="1800" dirty="0" err="1" smtClean="0"/>
              <a:t>circuit</a:t>
            </a:r>
            <a:r>
              <a:rPr lang="de-CH" sz="1800" dirty="0" smtClean="0"/>
              <a:t>: </a:t>
            </a:r>
            <a:r>
              <a:rPr lang="de-CH" sz="1800" dirty="0" err="1" smtClean="0"/>
              <a:t>consequences</a:t>
            </a:r>
            <a:r>
              <a:rPr lang="de-CH" sz="1800" dirty="0" smtClean="0"/>
              <a:t> (C)</a:t>
            </a:r>
            <a:r>
              <a:rPr lang="de-CH" sz="1800" dirty="0"/>
              <a:t>	</a:t>
            </a:r>
            <a:endParaRPr lang="de-CH" sz="1800" dirty="0" smtClean="0"/>
          </a:p>
          <a:p>
            <a:pPr marL="361950" indent="0">
              <a:buNone/>
            </a:pPr>
            <a:r>
              <a:rPr lang="de-CH" sz="1800" dirty="0" smtClean="0"/>
              <a:t>Alarms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emergency</a:t>
            </a:r>
            <a:r>
              <a:rPr lang="de-CH" sz="1800" dirty="0" smtClean="0"/>
              <a:t> </a:t>
            </a:r>
            <a:r>
              <a:rPr lang="de-CH" sz="1800" dirty="0" err="1" smtClean="0"/>
              <a:t>procedures</a:t>
            </a:r>
            <a:r>
              <a:rPr lang="de-CH" sz="1800" dirty="0" smtClean="0"/>
              <a:t>:  </a:t>
            </a:r>
            <a:r>
              <a:rPr lang="de-CH" sz="1800" dirty="0" err="1" smtClean="0"/>
              <a:t>avoidance</a:t>
            </a:r>
            <a:r>
              <a:rPr lang="de-CH" sz="1800" dirty="0" smtClean="0"/>
              <a:t> (P)</a:t>
            </a:r>
          </a:p>
          <a:p>
            <a:pPr marL="361950" indent="0">
              <a:buNone/>
            </a:pPr>
            <a:r>
              <a:rPr lang="de-CH" sz="1800" dirty="0" smtClean="0"/>
              <a:t>Size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structure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target</a:t>
            </a:r>
            <a:r>
              <a:rPr lang="de-CH" sz="1800" dirty="0" smtClean="0"/>
              <a:t>: </a:t>
            </a:r>
            <a:r>
              <a:rPr lang="de-CH" sz="1800" dirty="0" err="1" smtClean="0"/>
              <a:t>demand</a:t>
            </a:r>
            <a:r>
              <a:rPr lang="de-CH" sz="1800" dirty="0" smtClean="0"/>
              <a:t> rate (W)</a:t>
            </a:r>
          </a:p>
          <a:p>
            <a:r>
              <a:rPr lang="de-CH" sz="1800" dirty="0" err="1" smtClean="0"/>
              <a:t>Hazard</a:t>
            </a:r>
            <a:r>
              <a:rPr lang="de-CH" sz="1800" dirty="0" smtClean="0"/>
              <a:t> </a:t>
            </a:r>
            <a:r>
              <a:rPr lang="de-CH" sz="1800" dirty="0" err="1" smtClean="0"/>
              <a:t>analysis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risk</a:t>
            </a:r>
            <a:r>
              <a:rPr lang="de-CH" sz="1800" dirty="0" smtClean="0"/>
              <a:t> </a:t>
            </a:r>
            <a:r>
              <a:rPr lang="de-CH" sz="1800" dirty="0" err="1" smtClean="0"/>
              <a:t>assessment</a:t>
            </a:r>
            <a:r>
              <a:rPr lang="de-CH" sz="1800" dirty="0" smtClean="0"/>
              <a:t> </a:t>
            </a:r>
            <a:r>
              <a:rPr lang="de-CH" sz="1800" dirty="0" err="1" smtClean="0"/>
              <a:t>according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IEC61511 </a:t>
            </a:r>
            <a:r>
              <a:rPr lang="de-CH" sz="1800" dirty="0" err="1" smtClean="0"/>
              <a:t>could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applied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all </a:t>
            </a:r>
            <a:r>
              <a:rPr lang="de-CH" sz="1800" dirty="0" err="1" smtClean="0"/>
              <a:t>possible</a:t>
            </a:r>
            <a:r>
              <a:rPr lang="de-CH" sz="1800" dirty="0" smtClean="0"/>
              <a:t> </a:t>
            </a:r>
            <a:r>
              <a:rPr lang="de-CH" sz="1800" dirty="0" err="1" smtClean="0"/>
              <a:t>hazards</a:t>
            </a: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>
              <a:buFont typeface="Wingdings"/>
              <a:buChar char="à"/>
            </a:pPr>
            <a:r>
              <a:rPr lang="de-CH" sz="1800" dirty="0" err="1" smtClean="0">
                <a:sym typeface="Wingdings" panose="05000000000000000000" pitchFamily="2" charset="2"/>
              </a:rPr>
              <a:t>Measures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taken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into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account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have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to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be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addressed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to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other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systems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or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components</a:t>
            </a:r>
            <a:r>
              <a:rPr lang="de-CH" sz="1800" dirty="0" smtClean="0">
                <a:sym typeface="Wingdings" panose="05000000000000000000" pitchFamily="2" charset="2"/>
              </a:rPr>
              <a:t> in form </a:t>
            </a:r>
            <a:r>
              <a:rPr lang="de-CH" sz="1800" dirty="0" err="1" smtClean="0">
                <a:sym typeface="Wingdings" panose="05000000000000000000" pitchFamily="2" charset="2"/>
              </a:rPr>
              <a:t>of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traceable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requirements</a:t>
            </a:r>
            <a:r>
              <a:rPr lang="de-CH" sz="1800" dirty="0" smtClean="0">
                <a:sym typeface="Wingdings" panose="05000000000000000000" pitchFamily="2" charset="2"/>
              </a:rPr>
              <a:t> (</a:t>
            </a:r>
            <a:r>
              <a:rPr lang="de-CH" sz="1800" dirty="0" err="1" smtClean="0">
                <a:sym typeface="Wingdings" panose="05000000000000000000" pitchFamily="2" charset="2"/>
              </a:rPr>
              <a:t>requirements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management</a:t>
            </a:r>
            <a:r>
              <a:rPr lang="de-CH" sz="1800" dirty="0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/>
              <a:buChar char="à"/>
            </a:pPr>
            <a:endParaRPr lang="de-CH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arallelogramm 188"/>
          <p:cNvSpPr/>
          <p:nvPr/>
        </p:nvSpPr>
        <p:spPr bwMode="auto">
          <a:xfrm>
            <a:off x="4828739" y="2243133"/>
            <a:ext cx="2539866" cy="2894426"/>
          </a:xfrm>
          <a:prstGeom prst="parallelogram">
            <a:avLst>
              <a:gd name="adj" fmla="val 918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75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MWTypeRegular" pitchFamily="34" charset="0"/>
            </a:endParaRPr>
          </a:p>
        </p:txBody>
      </p:sp>
      <p:sp>
        <p:nvSpPr>
          <p:cNvPr id="190" name="Parallelogramm 189"/>
          <p:cNvSpPr/>
          <p:nvPr/>
        </p:nvSpPr>
        <p:spPr bwMode="auto">
          <a:xfrm flipH="1">
            <a:off x="1964704" y="2134297"/>
            <a:ext cx="2451572" cy="3035034"/>
          </a:xfrm>
          <a:prstGeom prst="parallelogram">
            <a:avLst>
              <a:gd name="adj" fmla="val 920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75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MWTypeRegular" pitchFamily="34" charset="0"/>
            </a:endParaRPr>
          </a:p>
        </p:txBody>
      </p:sp>
      <p:sp>
        <p:nvSpPr>
          <p:cNvPr id="193" name="Rechteck 192"/>
          <p:cNvSpPr/>
          <p:nvPr/>
        </p:nvSpPr>
        <p:spPr>
          <a:xfrm>
            <a:off x="7944669" y="1955133"/>
            <a:ext cx="432048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de-CH" dirty="0"/>
              <a:t>2.4 </a:t>
            </a:r>
            <a:r>
              <a:rPr lang="de-CH" dirty="0" err="1"/>
              <a:t>Conclusion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Traceability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35843" y="6469517"/>
            <a:ext cx="660400" cy="365125"/>
          </a:xfrm>
        </p:spPr>
        <p:txBody>
          <a:bodyPr wrap="square"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3527939" y="4453714"/>
            <a:ext cx="911093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  <a:latin typeface="BMWTypeRegular" pitchFamily="34" charset="0"/>
              </a:rPr>
              <a:t>HW/SW </a:t>
            </a:r>
            <a:r>
              <a:rPr lang="de-DE" altLang="de-DE" sz="1200" dirty="0" err="1" smtClean="0">
                <a:solidFill>
                  <a:schemeClr val="bg1"/>
                </a:solidFill>
                <a:latin typeface="BMWTypeRegular" pitchFamily="34" charset="0"/>
              </a:rPr>
              <a:t>requirements</a:t>
            </a:r>
            <a:endParaRPr lang="de-DE" altLang="de-DE" sz="1200" dirty="0">
              <a:solidFill>
                <a:schemeClr val="bg1"/>
              </a:solidFill>
              <a:latin typeface="BMWTypeRegular" pitchFamily="34" charset="0"/>
            </a:endParaRPr>
          </a:p>
        </p:txBody>
      </p:sp>
      <p:sp>
        <p:nvSpPr>
          <p:cNvPr id="96" name="Rectangle 101"/>
          <p:cNvSpPr>
            <a:spLocks noChangeArrowheads="1"/>
          </p:cNvSpPr>
          <p:nvPr/>
        </p:nvSpPr>
        <p:spPr bwMode="auto">
          <a:xfrm>
            <a:off x="8308047" y="1847133"/>
            <a:ext cx="783764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err="1" smtClean="0">
                <a:solidFill>
                  <a:schemeClr val="bg1"/>
                </a:solidFill>
              </a:rPr>
              <a:t>Decom-missioning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09" name="Rectangle 96"/>
          <p:cNvSpPr>
            <a:spLocks noChangeArrowheads="1"/>
          </p:cNvSpPr>
          <p:nvPr/>
        </p:nvSpPr>
        <p:spPr bwMode="auto">
          <a:xfrm>
            <a:off x="5771202" y="3094384"/>
            <a:ext cx="1120187" cy="540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</a:rPr>
              <a:t>SIS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installation</a:t>
            </a:r>
            <a:r>
              <a:rPr lang="de-DE" altLang="de-DE" sz="1200" dirty="0">
                <a:solidFill>
                  <a:schemeClr val="bg1"/>
                </a:solidFill>
              </a:rPr>
              <a:t>,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commissioning</a:t>
            </a:r>
            <a:r>
              <a:rPr lang="de-DE" altLang="de-DE" sz="1200" dirty="0" smtClean="0">
                <a:solidFill>
                  <a:schemeClr val="bg1"/>
                </a:solidFill>
              </a:rPr>
              <a:t>,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validation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0" name="Rectangle 64"/>
          <p:cNvSpPr>
            <a:spLocks noChangeArrowheads="1"/>
          </p:cNvSpPr>
          <p:nvPr/>
        </p:nvSpPr>
        <p:spPr bwMode="auto">
          <a:xfrm>
            <a:off x="5325889" y="3818166"/>
            <a:ext cx="890588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</a:rPr>
              <a:t>System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integration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216477" y="2389162"/>
            <a:ext cx="1509329" cy="540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>
                <a:solidFill>
                  <a:schemeClr val="bg1"/>
                </a:solidFill>
              </a:rPr>
              <a:t>Overall </a:t>
            </a:r>
            <a:r>
              <a:rPr lang="de-DE" altLang="de-DE" sz="1200" dirty="0" err="1">
                <a:solidFill>
                  <a:schemeClr val="bg1"/>
                </a:solidFill>
              </a:rPr>
              <a:t>installation</a:t>
            </a:r>
            <a:r>
              <a:rPr lang="de-DE" altLang="de-DE" sz="1200" dirty="0">
                <a:solidFill>
                  <a:schemeClr val="bg1"/>
                </a:solidFill>
              </a:rPr>
              <a:t>, </a:t>
            </a:r>
            <a:r>
              <a:rPr lang="de-DE" altLang="de-DE" sz="1200" dirty="0" err="1">
                <a:solidFill>
                  <a:schemeClr val="bg1"/>
                </a:solidFill>
              </a:rPr>
              <a:t>commissioning</a:t>
            </a:r>
            <a:r>
              <a:rPr lang="de-DE" altLang="de-DE" sz="1200" dirty="0">
                <a:solidFill>
                  <a:schemeClr val="bg1"/>
                </a:solidFill>
              </a:rPr>
              <a:t>, </a:t>
            </a:r>
            <a:r>
              <a:rPr lang="de-DE" altLang="de-DE" sz="1200" dirty="0" err="1">
                <a:solidFill>
                  <a:schemeClr val="bg1"/>
                </a:solidFill>
              </a:rPr>
              <a:t>validation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4" name="Rectangle 20"/>
          <p:cNvSpPr>
            <a:spLocks noChangeArrowheads="1"/>
          </p:cNvSpPr>
          <p:nvPr/>
        </p:nvSpPr>
        <p:spPr bwMode="auto">
          <a:xfrm>
            <a:off x="3824411" y="5120230"/>
            <a:ext cx="1622456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</a:rPr>
              <a:t>Implementation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15" name="Rectangle 101"/>
          <p:cNvSpPr>
            <a:spLocks noChangeArrowheads="1"/>
          </p:cNvSpPr>
          <p:nvPr/>
        </p:nvSpPr>
        <p:spPr bwMode="auto">
          <a:xfrm>
            <a:off x="6963974" y="1847133"/>
            <a:ext cx="1112432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</a:rPr>
              <a:t>Operation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maintenance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25" name="Rectangle 41"/>
          <p:cNvSpPr>
            <a:spLocks noChangeArrowheads="1"/>
          </p:cNvSpPr>
          <p:nvPr/>
        </p:nvSpPr>
        <p:spPr bwMode="auto">
          <a:xfrm>
            <a:off x="4790702" y="4453714"/>
            <a:ext cx="1088490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  <a:latin typeface="BMWTypeRegular" pitchFamily="34" charset="0"/>
              </a:rPr>
              <a:t>HW </a:t>
            </a:r>
            <a:r>
              <a:rPr lang="de-DE" altLang="de-DE" sz="1200" dirty="0" err="1" smtClean="0">
                <a:solidFill>
                  <a:schemeClr val="bg1"/>
                </a:solidFill>
                <a:latin typeface="BMWTypeRegular" pitchFamily="34" charset="0"/>
              </a:rPr>
              <a:t>acc</a:t>
            </a:r>
            <a:r>
              <a:rPr lang="de-DE" altLang="de-DE" sz="1200" dirty="0" smtClean="0">
                <a:solidFill>
                  <a:schemeClr val="bg1"/>
                </a:solidFill>
                <a:latin typeface="BMWTypeRegular" pitchFamily="34" charset="0"/>
              </a:rPr>
              <a:t>. </a:t>
            </a:r>
            <a:r>
              <a:rPr lang="de-DE" altLang="de-DE" sz="1200" dirty="0" err="1" smtClean="0">
                <a:solidFill>
                  <a:schemeClr val="bg1"/>
                </a:solidFill>
                <a:latin typeface="BMWTypeRegular" pitchFamily="34" charset="0"/>
              </a:rPr>
              <a:t>tests</a:t>
            </a:r>
            <a:r>
              <a:rPr lang="de-DE" altLang="de-DE" sz="1200" dirty="0" smtClean="0">
                <a:solidFill>
                  <a:schemeClr val="bg1"/>
                </a:solidFill>
                <a:latin typeface="BMWTypeRegular" pitchFamily="34" charset="0"/>
              </a:rPr>
              <a:t>/ SW </a:t>
            </a:r>
            <a:r>
              <a:rPr lang="de-DE" altLang="de-DE" sz="1200" dirty="0" err="1" smtClean="0">
                <a:solidFill>
                  <a:schemeClr val="bg1"/>
                </a:solidFill>
                <a:latin typeface="BMWTypeRegular" pitchFamily="34" charset="0"/>
              </a:rPr>
              <a:t>acc</a:t>
            </a:r>
            <a:r>
              <a:rPr lang="de-DE" altLang="de-DE" sz="1200" dirty="0" smtClean="0">
                <a:solidFill>
                  <a:schemeClr val="bg1"/>
                </a:solidFill>
                <a:latin typeface="BMWTypeRegular" pitchFamily="34" charset="0"/>
              </a:rPr>
              <a:t>. </a:t>
            </a:r>
            <a:r>
              <a:rPr lang="de-DE" altLang="de-DE" sz="1200" dirty="0" err="1" smtClean="0">
                <a:solidFill>
                  <a:schemeClr val="bg1"/>
                </a:solidFill>
                <a:latin typeface="BMWTypeRegular" pitchFamily="34" charset="0"/>
              </a:rPr>
              <a:t>tests</a:t>
            </a:r>
            <a:endParaRPr lang="de-DE" altLang="de-DE" sz="1200" dirty="0">
              <a:solidFill>
                <a:schemeClr val="bg1"/>
              </a:solidFill>
              <a:latin typeface="BMWTypeRegular" pitchFamily="34" charset="0"/>
            </a:endParaRPr>
          </a:p>
        </p:txBody>
      </p:sp>
      <p:grpSp>
        <p:nvGrpSpPr>
          <p:cNvPr id="126" name="Gruppieren 125"/>
          <p:cNvGrpSpPr/>
          <p:nvPr/>
        </p:nvGrpSpPr>
        <p:grpSpPr>
          <a:xfrm>
            <a:off x="6397999" y="5262257"/>
            <a:ext cx="1690176" cy="759031"/>
            <a:chOff x="6482225" y="4042987"/>
            <a:chExt cx="4438178" cy="21287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7" name="Parallelogramm 126"/>
            <p:cNvSpPr/>
            <p:nvPr/>
          </p:nvSpPr>
          <p:spPr bwMode="auto">
            <a:xfrm>
              <a:off x="8698457" y="4042987"/>
              <a:ext cx="2221946" cy="2127828"/>
            </a:xfrm>
            <a:prstGeom prst="parallelogram">
              <a:avLst>
                <a:gd name="adj" fmla="val 82872"/>
              </a:avLst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7575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  <p:sp>
          <p:nvSpPr>
            <p:cNvPr id="128" name="Parallelogramm 127"/>
            <p:cNvSpPr/>
            <p:nvPr/>
          </p:nvSpPr>
          <p:spPr bwMode="auto">
            <a:xfrm flipH="1">
              <a:off x="6482225" y="4043898"/>
              <a:ext cx="2221946" cy="2127828"/>
            </a:xfrm>
            <a:prstGeom prst="parallelogram">
              <a:avLst>
                <a:gd name="adj" fmla="val 82872"/>
              </a:avLst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7575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</p:grpSp>
      <p:grpSp>
        <p:nvGrpSpPr>
          <p:cNvPr id="129" name="Gruppieren 128"/>
          <p:cNvGrpSpPr/>
          <p:nvPr/>
        </p:nvGrpSpPr>
        <p:grpSpPr>
          <a:xfrm>
            <a:off x="1319933" y="5262257"/>
            <a:ext cx="1690176" cy="759031"/>
            <a:chOff x="6482225" y="4042987"/>
            <a:chExt cx="4438178" cy="21287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0" name="Parallelogramm 129"/>
            <p:cNvSpPr/>
            <p:nvPr/>
          </p:nvSpPr>
          <p:spPr bwMode="auto">
            <a:xfrm>
              <a:off x="8698457" y="4042987"/>
              <a:ext cx="2221946" cy="2127828"/>
            </a:xfrm>
            <a:prstGeom prst="parallelogram">
              <a:avLst>
                <a:gd name="adj" fmla="val 82872"/>
              </a:avLst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7575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  <p:sp>
          <p:nvSpPr>
            <p:cNvPr id="131" name="Parallelogramm 130"/>
            <p:cNvSpPr/>
            <p:nvPr/>
          </p:nvSpPr>
          <p:spPr bwMode="auto">
            <a:xfrm flipH="1">
              <a:off x="6482225" y="4043898"/>
              <a:ext cx="2221946" cy="2127828"/>
            </a:xfrm>
            <a:prstGeom prst="parallelogram">
              <a:avLst>
                <a:gd name="adj" fmla="val 82872"/>
              </a:avLst>
            </a:prstGeom>
            <a:grpFill/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7575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MWTypeRegular" pitchFamily="34" charset="0"/>
              </a:endParaRPr>
            </a:p>
          </p:txBody>
        </p:sp>
      </p:grpSp>
      <p:sp>
        <p:nvSpPr>
          <p:cNvPr id="132" name="Textfeld 9"/>
          <p:cNvSpPr txBox="1"/>
          <p:nvPr/>
        </p:nvSpPr>
        <p:spPr>
          <a:xfrm>
            <a:off x="6811038" y="534359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Software</a:t>
            </a:r>
            <a:endParaRPr lang="en-US" sz="1400" dirty="0"/>
          </a:p>
        </p:txBody>
      </p:sp>
      <p:sp>
        <p:nvSpPr>
          <p:cNvPr id="133" name="Textfeld 59"/>
          <p:cNvSpPr txBox="1"/>
          <p:nvPr/>
        </p:nvSpPr>
        <p:spPr>
          <a:xfrm>
            <a:off x="1547664" y="534359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Hardware</a:t>
            </a:r>
            <a:endParaRPr lang="en-US" sz="1400" dirty="0"/>
          </a:p>
        </p:txBody>
      </p:sp>
      <p:cxnSp>
        <p:nvCxnSpPr>
          <p:cNvPr id="93" name="Gerade Verbindung mit Pfeil 92"/>
          <p:cNvCxnSpPr/>
          <p:nvPr/>
        </p:nvCxnSpPr>
        <p:spPr>
          <a:xfrm>
            <a:off x="6997549" y="403419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krümmte Verbindung 96"/>
          <p:cNvCxnSpPr>
            <a:stCxn id="195" idx="1"/>
            <a:endCxn id="196" idx="1"/>
          </p:cNvCxnSpPr>
          <p:nvPr/>
        </p:nvCxnSpPr>
        <p:spPr>
          <a:xfrm rot="10800000">
            <a:off x="1801440" y="2656062"/>
            <a:ext cx="761261" cy="709627"/>
          </a:xfrm>
          <a:prstGeom prst="curvedConnector3">
            <a:avLst>
              <a:gd name="adj1" fmla="val 130029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krümmte Verbindung 156"/>
          <p:cNvCxnSpPr>
            <a:stCxn id="194" idx="1"/>
            <a:endCxn id="195" idx="1"/>
          </p:cNvCxnSpPr>
          <p:nvPr/>
        </p:nvCxnSpPr>
        <p:spPr>
          <a:xfrm rot="10800000">
            <a:off x="2562701" y="3365688"/>
            <a:ext cx="413417" cy="650478"/>
          </a:xfrm>
          <a:prstGeom prst="curvedConnector3">
            <a:avLst>
              <a:gd name="adj1" fmla="val 155295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krümmte Verbindung 159"/>
          <p:cNvCxnSpPr>
            <a:stCxn id="14" idx="1"/>
            <a:endCxn id="194" idx="1"/>
          </p:cNvCxnSpPr>
          <p:nvPr/>
        </p:nvCxnSpPr>
        <p:spPr>
          <a:xfrm rot="10800000">
            <a:off x="2976117" y="4016166"/>
            <a:ext cx="551822" cy="635548"/>
          </a:xfrm>
          <a:prstGeom prst="curvedConnector3">
            <a:avLst>
              <a:gd name="adj1" fmla="val 14142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krümmte Verbindung 162"/>
          <p:cNvCxnSpPr>
            <a:stCxn id="114" idx="1"/>
            <a:endCxn id="14" idx="1"/>
          </p:cNvCxnSpPr>
          <p:nvPr/>
        </p:nvCxnSpPr>
        <p:spPr>
          <a:xfrm rot="10800000">
            <a:off x="3527939" y="4651714"/>
            <a:ext cx="296472" cy="666516"/>
          </a:xfrm>
          <a:prstGeom prst="curvedConnector3">
            <a:avLst>
              <a:gd name="adj1" fmla="val 177107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>
            <a:stCxn id="109" idx="1"/>
            <a:endCxn id="195" idx="3"/>
          </p:cNvCxnSpPr>
          <p:nvPr/>
        </p:nvCxnSpPr>
        <p:spPr>
          <a:xfrm flipH="1">
            <a:off x="3701432" y="3364384"/>
            <a:ext cx="2069770" cy="130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mit Pfeil 167"/>
          <p:cNvCxnSpPr>
            <a:stCxn id="110" idx="1"/>
            <a:endCxn id="194" idx="3"/>
          </p:cNvCxnSpPr>
          <p:nvPr/>
        </p:nvCxnSpPr>
        <p:spPr>
          <a:xfrm flipH="1">
            <a:off x="4244306" y="4016166"/>
            <a:ext cx="108158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Gerade Verbindung mit Pfeil 170"/>
          <p:cNvCxnSpPr>
            <a:stCxn id="125" idx="1"/>
            <a:endCxn id="14" idx="3"/>
          </p:cNvCxnSpPr>
          <p:nvPr/>
        </p:nvCxnSpPr>
        <p:spPr>
          <a:xfrm flipH="1">
            <a:off x="4439032" y="4651714"/>
            <a:ext cx="35167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mit Pfeil 173"/>
          <p:cNvCxnSpPr>
            <a:stCxn id="112" idx="1"/>
            <a:endCxn id="196" idx="3"/>
          </p:cNvCxnSpPr>
          <p:nvPr/>
        </p:nvCxnSpPr>
        <p:spPr>
          <a:xfrm flipH="1" flipV="1">
            <a:off x="3323960" y="2656061"/>
            <a:ext cx="2892517" cy="310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81"/>
          <p:cNvSpPr>
            <a:spLocks noChangeArrowheads="1"/>
          </p:cNvSpPr>
          <p:nvPr/>
        </p:nvSpPr>
        <p:spPr bwMode="auto">
          <a:xfrm>
            <a:off x="1374526" y="1730918"/>
            <a:ext cx="1153472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err="1" smtClean="0">
                <a:solidFill>
                  <a:schemeClr val="bg1"/>
                </a:solidFill>
              </a:rPr>
              <a:t>Hazard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risk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assessment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94" name="Rectangle 20"/>
          <p:cNvSpPr>
            <a:spLocks noChangeArrowheads="1"/>
          </p:cNvSpPr>
          <p:nvPr/>
        </p:nvSpPr>
        <p:spPr bwMode="auto">
          <a:xfrm>
            <a:off x="2976117" y="3818166"/>
            <a:ext cx="1268189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smtClean="0">
                <a:solidFill>
                  <a:schemeClr val="bg1"/>
                </a:solidFill>
              </a:rPr>
              <a:t>Design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engineering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altLang="de-DE" sz="1200" dirty="0" smtClean="0">
                <a:solidFill>
                  <a:schemeClr val="bg1"/>
                </a:solidFill>
              </a:rPr>
              <a:t> SIS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95" name="Rectangle 91"/>
          <p:cNvSpPr>
            <a:spLocks noChangeArrowheads="1"/>
          </p:cNvSpPr>
          <p:nvPr/>
        </p:nvSpPr>
        <p:spPr bwMode="auto">
          <a:xfrm>
            <a:off x="2562700" y="3167688"/>
            <a:ext cx="1138732" cy="396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err="1" smtClean="0">
                <a:solidFill>
                  <a:schemeClr val="bg1"/>
                </a:solidFill>
              </a:rPr>
              <a:t>Safety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require-ments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for</a:t>
            </a:r>
            <a:r>
              <a:rPr lang="de-DE" altLang="de-DE" sz="1200" dirty="0" smtClean="0">
                <a:solidFill>
                  <a:schemeClr val="bg1"/>
                </a:solidFill>
              </a:rPr>
              <a:t> SIS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96" name="Rectangle 81"/>
          <p:cNvSpPr>
            <a:spLocks noChangeArrowheads="1"/>
          </p:cNvSpPr>
          <p:nvPr/>
        </p:nvSpPr>
        <p:spPr bwMode="auto">
          <a:xfrm>
            <a:off x="1801439" y="2386061"/>
            <a:ext cx="1522521" cy="540000"/>
          </a:xfrm>
          <a:prstGeom prst="rect">
            <a:avLst/>
          </a:prstGeom>
          <a:solidFill>
            <a:srgbClr val="0064A6"/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err="1" smtClean="0">
                <a:solidFill>
                  <a:schemeClr val="bg1"/>
                </a:solidFill>
              </a:rPr>
              <a:t>Allocation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of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safety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functions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to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protection</a:t>
            </a:r>
            <a:r>
              <a:rPr lang="de-DE" altLang="de-DE" sz="1200" dirty="0" smtClean="0">
                <a:solidFill>
                  <a:schemeClr val="bg1"/>
                </a:solidFill>
              </a:rPr>
              <a:t> 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layers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7345882" y="381816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verification</a:t>
            </a:r>
            <a:r>
              <a:rPr lang="de-CH" sz="1200" dirty="0" smtClean="0"/>
              <a:t> </a:t>
            </a:r>
            <a:r>
              <a:rPr lang="de-CH" sz="1200" dirty="0" err="1" smtClean="0"/>
              <a:t>or</a:t>
            </a:r>
            <a:r>
              <a:rPr lang="de-CH" sz="1200" dirty="0" smtClean="0"/>
              <a:t> </a:t>
            </a:r>
            <a:r>
              <a:rPr lang="de-CH" sz="1200" dirty="0" err="1" smtClean="0"/>
              <a:t>validation</a:t>
            </a:r>
            <a:endParaRPr lang="de-CH" sz="1200" dirty="0"/>
          </a:p>
        </p:txBody>
      </p:sp>
      <p:sp>
        <p:nvSpPr>
          <p:cNvPr id="155" name="Textfeld 154"/>
          <p:cNvSpPr txBox="1"/>
          <p:nvPr/>
        </p:nvSpPr>
        <p:spPr>
          <a:xfrm>
            <a:off x="2436940" y="1971689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1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06" name="Textfeld 205"/>
          <p:cNvSpPr txBox="1"/>
          <p:nvPr/>
        </p:nvSpPr>
        <p:spPr>
          <a:xfrm>
            <a:off x="3236077" y="2776544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2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07" name="Textfeld 206"/>
          <p:cNvSpPr txBox="1"/>
          <p:nvPr/>
        </p:nvSpPr>
        <p:spPr>
          <a:xfrm>
            <a:off x="3610672" y="3412445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3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08" name="Textfeld 207"/>
          <p:cNvSpPr txBox="1"/>
          <p:nvPr/>
        </p:nvSpPr>
        <p:spPr>
          <a:xfrm>
            <a:off x="4151105" y="3813534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4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6803507" y="3482013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5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988523" y="2090632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6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12" name="Textfeld 211"/>
          <p:cNvSpPr txBox="1"/>
          <p:nvPr/>
        </p:nvSpPr>
        <p:spPr>
          <a:xfrm>
            <a:off x="8996918" y="1844848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8</a:t>
            </a:r>
            <a:endParaRPr lang="de-CH" sz="1000" dirty="0">
              <a:solidFill>
                <a:schemeClr val="bg1"/>
              </a:solidFill>
            </a:endParaRPr>
          </a:p>
        </p:txBody>
      </p:sp>
      <p:grpSp>
        <p:nvGrpSpPr>
          <p:cNvPr id="232" name="Gruppieren 231"/>
          <p:cNvGrpSpPr/>
          <p:nvPr/>
        </p:nvGrpSpPr>
        <p:grpSpPr>
          <a:xfrm rot="16200000">
            <a:off x="-1754891" y="3625892"/>
            <a:ext cx="4761847" cy="749024"/>
            <a:chOff x="3228237" y="1387815"/>
            <a:chExt cx="5587871" cy="749024"/>
          </a:xfrm>
        </p:grpSpPr>
        <p:sp>
          <p:nvSpPr>
            <p:cNvPr id="141" name="Rectangle 81"/>
            <p:cNvSpPr>
              <a:spLocks noChangeArrowheads="1"/>
            </p:cNvSpPr>
            <p:nvPr/>
          </p:nvSpPr>
          <p:spPr bwMode="auto">
            <a:xfrm>
              <a:off x="3228858" y="1654327"/>
              <a:ext cx="5587250" cy="21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200" dirty="0" smtClean="0"/>
                <a:t>Management </a:t>
              </a:r>
              <a:r>
                <a:rPr lang="de-DE" altLang="de-DE" sz="1200" dirty="0" err="1" smtClean="0"/>
                <a:t>of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functional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safety</a:t>
              </a:r>
              <a:r>
                <a:rPr lang="de-DE" altLang="de-DE" sz="1200" dirty="0" smtClean="0"/>
                <a:t>, </a:t>
              </a:r>
              <a:r>
                <a:rPr lang="de-DE" altLang="de-DE" sz="1200" dirty="0" err="1" smtClean="0"/>
                <a:t>assessment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and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audit</a:t>
              </a:r>
              <a:endParaRPr lang="de-DE" altLang="de-DE" sz="1200" dirty="0"/>
            </a:p>
          </p:txBody>
        </p:sp>
        <p:sp>
          <p:nvSpPr>
            <p:cNvPr id="142" name="Rectangle 81"/>
            <p:cNvSpPr>
              <a:spLocks noChangeArrowheads="1"/>
            </p:cNvSpPr>
            <p:nvPr/>
          </p:nvSpPr>
          <p:spPr bwMode="auto">
            <a:xfrm>
              <a:off x="3228237" y="1387815"/>
              <a:ext cx="5587250" cy="21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200" dirty="0" err="1" smtClean="0"/>
                <a:t>Safety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lifecycle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structure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and</a:t>
              </a:r>
              <a:r>
                <a:rPr lang="de-DE" altLang="de-DE" sz="1200" dirty="0" smtClean="0"/>
                <a:t> </a:t>
              </a:r>
              <a:r>
                <a:rPr lang="de-DE" altLang="de-DE" sz="1200" dirty="0" err="1" smtClean="0"/>
                <a:t>planning</a:t>
              </a:r>
              <a:endParaRPr lang="de-DE" altLang="de-DE" sz="1200" dirty="0"/>
            </a:p>
          </p:txBody>
        </p:sp>
        <p:sp>
          <p:nvSpPr>
            <p:cNvPr id="143" name="Rectangle 81"/>
            <p:cNvSpPr>
              <a:spLocks noChangeArrowheads="1"/>
            </p:cNvSpPr>
            <p:nvPr/>
          </p:nvSpPr>
          <p:spPr bwMode="auto">
            <a:xfrm>
              <a:off x="3228237" y="1920839"/>
              <a:ext cx="5587250" cy="21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200" dirty="0" err="1" smtClean="0"/>
                <a:t>Verification</a:t>
              </a:r>
              <a:r>
                <a:rPr lang="de-DE" altLang="de-DE" sz="1200" dirty="0" smtClean="0"/>
                <a:t> </a:t>
              </a:r>
              <a:endParaRPr lang="de-DE" altLang="de-DE" sz="1200" dirty="0"/>
            </a:p>
          </p:txBody>
        </p:sp>
        <p:sp>
          <p:nvSpPr>
            <p:cNvPr id="213" name="Textfeld 212"/>
            <p:cNvSpPr txBox="1"/>
            <p:nvPr/>
          </p:nvSpPr>
          <p:spPr>
            <a:xfrm>
              <a:off x="8612302" y="1712456"/>
              <a:ext cx="199265" cy="1538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000" dirty="0" smtClean="0">
                  <a:solidFill>
                    <a:schemeClr val="bg1"/>
                  </a:solidFill>
                </a:rPr>
                <a:t>10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214" name="Textfeld 213"/>
            <p:cNvSpPr txBox="1"/>
            <p:nvPr/>
          </p:nvSpPr>
          <p:spPr>
            <a:xfrm>
              <a:off x="8611681" y="1445944"/>
              <a:ext cx="199265" cy="1538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000" dirty="0" smtClean="0">
                  <a:solidFill>
                    <a:schemeClr val="bg1"/>
                  </a:solidFill>
                </a:rPr>
                <a:t>11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  <p:sp>
          <p:nvSpPr>
            <p:cNvPr id="215" name="Textfeld 214"/>
            <p:cNvSpPr txBox="1"/>
            <p:nvPr/>
          </p:nvSpPr>
          <p:spPr>
            <a:xfrm>
              <a:off x="8611681" y="1978968"/>
              <a:ext cx="199265" cy="1538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000" dirty="0" smtClean="0">
                  <a:solidFill>
                    <a:schemeClr val="bg1"/>
                  </a:solidFill>
                </a:rPr>
                <a:t>9</a:t>
              </a:r>
              <a:endParaRPr lang="de-CH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8" name="Textfeld 217"/>
          <p:cNvSpPr txBox="1"/>
          <p:nvPr/>
        </p:nvSpPr>
        <p:spPr>
          <a:xfrm>
            <a:off x="6128594" y="3816896"/>
            <a:ext cx="87883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4</a:t>
            </a:r>
            <a:endParaRPr lang="de-CH" sz="1000" dirty="0">
              <a:solidFill>
                <a:schemeClr val="bg1"/>
              </a:solidFill>
            </a:endParaRPr>
          </a:p>
        </p:txBody>
      </p:sp>
      <p:cxnSp>
        <p:nvCxnSpPr>
          <p:cNvPr id="226" name="Gekrümmte Verbindung 225"/>
          <p:cNvCxnSpPr>
            <a:stCxn id="115" idx="3"/>
            <a:endCxn id="112" idx="3"/>
          </p:cNvCxnSpPr>
          <p:nvPr/>
        </p:nvCxnSpPr>
        <p:spPr>
          <a:xfrm flipH="1">
            <a:off x="7725806" y="2045133"/>
            <a:ext cx="350600" cy="614029"/>
          </a:xfrm>
          <a:prstGeom prst="curvedConnector3">
            <a:avLst>
              <a:gd name="adj1" fmla="val -65203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krümmte Verbindung 228"/>
          <p:cNvCxnSpPr>
            <a:stCxn id="112" idx="3"/>
            <a:endCxn id="109" idx="3"/>
          </p:cNvCxnSpPr>
          <p:nvPr/>
        </p:nvCxnSpPr>
        <p:spPr>
          <a:xfrm flipH="1">
            <a:off x="6891389" y="2659162"/>
            <a:ext cx="834417" cy="705222"/>
          </a:xfrm>
          <a:prstGeom prst="curvedConnector3">
            <a:avLst>
              <a:gd name="adj1" fmla="val -2739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krümmte Verbindung 232"/>
          <p:cNvCxnSpPr>
            <a:stCxn id="109" idx="3"/>
            <a:endCxn id="110" idx="3"/>
          </p:cNvCxnSpPr>
          <p:nvPr/>
        </p:nvCxnSpPr>
        <p:spPr>
          <a:xfrm flipH="1">
            <a:off x="6216477" y="3364384"/>
            <a:ext cx="674912" cy="651782"/>
          </a:xfrm>
          <a:prstGeom prst="curvedConnector3">
            <a:avLst>
              <a:gd name="adj1" fmla="val -33871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krümmte Verbindung 236"/>
          <p:cNvCxnSpPr>
            <a:stCxn id="110" idx="3"/>
            <a:endCxn id="125" idx="3"/>
          </p:cNvCxnSpPr>
          <p:nvPr/>
        </p:nvCxnSpPr>
        <p:spPr>
          <a:xfrm flipH="1">
            <a:off x="5879192" y="4016166"/>
            <a:ext cx="337285" cy="635548"/>
          </a:xfrm>
          <a:prstGeom prst="curvedConnector3">
            <a:avLst>
              <a:gd name="adj1" fmla="val -67777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krümmte Verbindung 239"/>
          <p:cNvCxnSpPr>
            <a:stCxn id="125" idx="3"/>
            <a:endCxn id="114" idx="3"/>
          </p:cNvCxnSpPr>
          <p:nvPr/>
        </p:nvCxnSpPr>
        <p:spPr>
          <a:xfrm flipH="1">
            <a:off x="5446867" y="4651714"/>
            <a:ext cx="432325" cy="666516"/>
          </a:xfrm>
          <a:prstGeom prst="curvedConnector3">
            <a:avLst>
              <a:gd name="adj1" fmla="val -52877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hteck 180"/>
          <p:cNvSpPr/>
          <p:nvPr/>
        </p:nvSpPr>
        <p:spPr>
          <a:xfrm>
            <a:off x="7057850" y="4433868"/>
            <a:ext cx="216793" cy="1971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</a:rPr>
              <a:t>no</a:t>
            </a:r>
            <a:r>
              <a:rPr lang="de-CH" sz="1000" dirty="0" smtClean="0">
                <a:solidFill>
                  <a:schemeClr val="tx1"/>
                </a:solidFill>
              </a:rPr>
              <a:t>.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4" name="Textfeld 243"/>
          <p:cNvSpPr txBox="1"/>
          <p:nvPr/>
        </p:nvSpPr>
        <p:spPr>
          <a:xfrm>
            <a:off x="7345882" y="4322809"/>
            <a:ext cx="164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safety</a:t>
            </a:r>
            <a:r>
              <a:rPr lang="de-CH" sz="1200" dirty="0" smtClean="0"/>
              <a:t> </a:t>
            </a:r>
            <a:r>
              <a:rPr lang="de-CH" sz="1200" dirty="0" err="1" smtClean="0"/>
              <a:t>lifecycle</a:t>
            </a:r>
            <a:r>
              <a:rPr lang="de-CH" sz="1200" dirty="0" smtClean="0"/>
              <a:t> IEC61511-1</a:t>
            </a:r>
            <a:endParaRPr lang="de-CH" sz="1200" dirty="0"/>
          </a:p>
        </p:txBody>
      </p:sp>
      <p:sp>
        <p:nvSpPr>
          <p:cNvPr id="251" name="Rectangle 81"/>
          <p:cNvSpPr>
            <a:spLocks noChangeArrowheads="1"/>
          </p:cNvSpPr>
          <p:nvPr/>
        </p:nvSpPr>
        <p:spPr bwMode="auto">
          <a:xfrm>
            <a:off x="1175918" y="6165328"/>
            <a:ext cx="7712088" cy="2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xtLst/>
        </p:spPr>
        <p:txBody>
          <a:bodyPr wrap="square" lIns="0" tIns="0" rIns="0" bIns="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200" dirty="0" err="1" smtClean="0"/>
              <a:t>Modification</a:t>
            </a:r>
            <a:endParaRPr lang="de-DE" altLang="de-DE" sz="1200" dirty="0"/>
          </a:p>
        </p:txBody>
      </p:sp>
      <p:sp>
        <p:nvSpPr>
          <p:cNvPr id="252" name="Textfeld 251"/>
          <p:cNvSpPr txBox="1"/>
          <p:nvPr/>
        </p:nvSpPr>
        <p:spPr>
          <a:xfrm>
            <a:off x="8700967" y="6227440"/>
            <a:ext cx="179806" cy="153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bg1"/>
                </a:solidFill>
              </a:rPr>
              <a:t>7</a:t>
            </a:r>
            <a:endParaRPr lang="de-CH" sz="1000" dirty="0">
              <a:solidFill>
                <a:schemeClr val="bg1"/>
              </a:solidFill>
            </a:endParaRPr>
          </a:p>
        </p:txBody>
      </p:sp>
      <p:cxnSp>
        <p:nvCxnSpPr>
          <p:cNvPr id="253" name="Gekrümmte Verbindung 252"/>
          <p:cNvCxnSpPr>
            <a:stCxn id="196" idx="1"/>
            <a:endCxn id="185" idx="1"/>
          </p:cNvCxnSpPr>
          <p:nvPr/>
        </p:nvCxnSpPr>
        <p:spPr>
          <a:xfrm rot="10800000">
            <a:off x="1374527" y="1928919"/>
            <a:ext cx="426913" cy="727143"/>
          </a:xfrm>
          <a:prstGeom prst="curvedConnector3">
            <a:avLst>
              <a:gd name="adj1" fmla="val 153547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" grpId="0" animBg="1"/>
      <p:bldP spid="96" grpId="0" animBg="1"/>
      <p:bldP spid="109" grpId="0" animBg="1"/>
      <p:bldP spid="110" grpId="0" animBg="1"/>
      <p:bldP spid="112" grpId="0" animBg="1"/>
      <p:bldP spid="114" grpId="0" animBg="1"/>
      <p:bldP spid="115" grpId="0" animBg="1"/>
      <p:bldP spid="125" grpId="0" animBg="1"/>
      <p:bldP spid="132" grpId="0"/>
      <p:bldP spid="133" grpId="0"/>
      <p:bldP spid="185" grpId="0" animBg="1"/>
      <p:bldP spid="194" grpId="0" animBg="1"/>
      <p:bldP spid="195" grpId="0" animBg="1"/>
      <p:bldP spid="196" grpId="0" animBg="1"/>
      <p:bldP spid="155" grpId="0" animBg="1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8" grpId="0" animBg="1"/>
      <p:bldP spid="251" grpId="0" animBg="1"/>
      <p:bldP spid="25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err="1" smtClean="0"/>
              <a:t>Example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a </a:t>
            </a:r>
            <a:r>
              <a:rPr lang="de-CH" sz="1800" dirty="0" err="1" smtClean="0"/>
              <a:t>system</a:t>
            </a:r>
            <a:r>
              <a:rPr lang="de-CH" sz="1800" dirty="0" smtClean="0"/>
              <a:t> </a:t>
            </a:r>
            <a:r>
              <a:rPr lang="de-CH" sz="1800" dirty="0" err="1" smtClean="0"/>
              <a:t>structure</a:t>
            </a:r>
            <a:r>
              <a:rPr lang="de-CH" sz="1800" dirty="0" smtClean="0"/>
              <a:t> </a:t>
            </a:r>
            <a:r>
              <a:rPr lang="de-CH" sz="1800" dirty="0" err="1" smtClean="0"/>
              <a:t>compliying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SIL3 </a:t>
            </a:r>
            <a:r>
              <a:rPr lang="de-CH" sz="1800" dirty="0" err="1" smtClean="0"/>
              <a:t>of</a:t>
            </a:r>
            <a:r>
              <a:rPr lang="de-CH" sz="1800" dirty="0" smtClean="0"/>
              <a:t> IEC61511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Common </a:t>
            </a:r>
            <a:r>
              <a:rPr lang="de-CH" sz="1800" dirty="0" err="1" smtClean="0"/>
              <a:t>causes</a:t>
            </a:r>
            <a:r>
              <a:rPr lang="de-CH" sz="1800" dirty="0" smtClean="0"/>
              <a:t> </a:t>
            </a:r>
            <a:r>
              <a:rPr lang="de-CH" sz="1800" dirty="0" err="1" smtClean="0"/>
              <a:t>have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considered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identical</a:t>
            </a:r>
            <a:r>
              <a:rPr lang="de-CH" sz="1800" dirty="0" smtClean="0"/>
              <a:t> </a:t>
            </a:r>
            <a:r>
              <a:rPr lang="de-CH" sz="1800" dirty="0" err="1" smtClean="0"/>
              <a:t>components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also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complete</a:t>
            </a:r>
            <a:r>
              <a:rPr lang="de-CH" sz="1800" dirty="0" smtClean="0"/>
              <a:t> </a:t>
            </a:r>
            <a:r>
              <a:rPr lang="de-CH" sz="1800" dirty="0" err="1" smtClean="0"/>
              <a:t>system</a:t>
            </a:r>
            <a:r>
              <a:rPr lang="de-CH" sz="1800" dirty="0" smtClean="0"/>
              <a:t>, e.g. </a:t>
            </a:r>
            <a:r>
              <a:rPr lang="de-CH" sz="1800" dirty="0" err="1" smtClean="0"/>
              <a:t>common</a:t>
            </a:r>
            <a:r>
              <a:rPr lang="de-CH" sz="1800" dirty="0" smtClean="0"/>
              <a:t> </a:t>
            </a:r>
            <a:r>
              <a:rPr lang="de-CH" sz="1800" dirty="0" err="1" smtClean="0"/>
              <a:t>cause</a:t>
            </a:r>
            <a:r>
              <a:rPr lang="de-CH" sz="1800" dirty="0" smtClean="0"/>
              <a:t> </a:t>
            </a:r>
            <a:r>
              <a:rPr lang="de-CH" sz="1800" dirty="0" err="1" smtClean="0"/>
              <a:t>analysis</a:t>
            </a: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Backup </a:t>
            </a:r>
            <a:br>
              <a:rPr lang="de-CH" dirty="0"/>
            </a:br>
            <a:r>
              <a:rPr lang="de-CH" dirty="0" err="1"/>
              <a:t>Failsafe</a:t>
            </a:r>
            <a:r>
              <a:rPr lang="de-CH" dirty="0"/>
              <a:t> </a:t>
            </a:r>
            <a:r>
              <a:rPr lang="de-CH" dirty="0" err="1"/>
              <a:t>ion</a:t>
            </a:r>
            <a:r>
              <a:rPr lang="de-CH" dirty="0"/>
              <a:t> </a:t>
            </a:r>
            <a:r>
              <a:rPr lang="de-CH" dirty="0" err="1"/>
              <a:t>source</a:t>
            </a:r>
            <a:r>
              <a:rPr lang="de-CH" dirty="0"/>
              <a:t> </a:t>
            </a:r>
            <a:r>
              <a:rPr lang="de-CH" dirty="0" err="1"/>
              <a:t>switchoff</a:t>
            </a:r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01649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7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Backup </a:t>
            </a:r>
            <a:br>
              <a:rPr lang="de-CH" dirty="0" smtClean="0"/>
            </a:br>
            <a:r>
              <a:rPr lang="de-CH" dirty="0" err="1" smtClean="0"/>
              <a:t>Failsafe</a:t>
            </a:r>
            <a:r>
              <a:rPr lang="de-CH" dirty="0" smtClean="0"/>
              <a:t> </a:t>
            </a:r>
            <a:r>
              <a:rPr lang="de-CH" dirty="0" err="1" smtClean="0"/>
              <a:t>ion</a:t>
            </a:r>
            <a:r>
              <a:rPr lang="de-CH" dirty="0" smtClean="0"/>
              <a:t> </a:t>
            </a:r>
            <a:r>
              <a:rPr lang="de-CH" dirty="0" err="1" smtClean="0"/>
              <a:t>source</a:t>
            </a:r>
            <a:r>
              <a:rPr lang="de-CH" dirty="0" smtClean="0"/>
              <a:t> </a:t>
            </a:r>
            <a:r>
              <a:rPr lang="de-CH" dirty="0" err="1" smtClean="0"/>
              <a:t>switchoff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1484784"/>
            <a:ext cx="7164288" cy="49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compared</a:t>
            </a:r>
            <a:br>
              <a:rPr lang="en-US" dirty="0" smtClean="0"/>
            </a:br>
            <a:r>
              <a:rPr lang="en-US" dirty="0" smtClean="0"/>
              <a:t>Nuclear Power Plants IEC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08237"/>
              </p:ext>
            </p:extLst>
          </p:nvPr>
        </p:nvGraphicFramePr>
        <p:xfrm>
          <a:off x="2771800" y="2524916"/>
          <a:ext cx="3672408" cy="3712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4394"/>
                <a:gridCol w="1928014"/>
              </a:tblGrid>
              <a:tr h="2151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Categorization:</a:t>
                      </a:r>
                      <a:r>
                        <a:rPr lang="en-US" sz="1800" baseline="0" dirty="0" smtClean="0"/>
                        <a:t> IEC 61226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38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Systems IEC61513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38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Software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Hardware</a:t>
                      </a:r>
                      <a:endParaRPr lang="en-US" sz="1800" dirty="0"/>
                    </a:p>
                  </a:txBody>
                  <a:tcPr anchor="ctr"/>
                </a:tc>
              </a:tr>
              <a:tr h="1059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Category A:</a:t>
                      </a:r>
                    </a:p>
                    <a:p>
                      <a:pPr algn="ctr"/>
                      <a:r>
                        <a:rPr lang="en-US" sz="1800" dirty="0" smtClean="0"/>
                        <a:t>IEC60880</a:t>
                      </a:r>
                      <a:endParaRPr 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IEC60987</a:t>
                      </a:r>
                      <a:endParaRPr lang="en-US" sz="1800" dirty="0"/>
                    </a:p>
                  </a:txBody>
                  <a:tcPr anchor="ctr"/>
                </a:tc>
              </a:tr>
              <a:tr h="1059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Categories B and C:</a:t>
                      </a:r>
                    </a:p>
                    <a:p>
                      <a:pPr algn="ctr"/>
                      <a:r>
                        <a:rPr lang="en-US" sz="1800" dirty="0" smtClean="0"/>
                        <a:t>IEC62138</a:t>
                      </a:r>
                      <a:endParaRPr 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67742" y="1628775"/>
            <a:ext cx="7704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of system according to IEC61513 </a:t>
            </a:r>
          </a:p>
          <a:p>
            <a:r>
              <a:rPr lang="en-US" dirty="0" smtClean="0"/>
              <a:t>Several standards referenced for certain parts of development or facility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59024" y="2420888"/>
            <a:ext cx="2196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IEC60671</a:t>
            </a:r>
            <a:endParaRPr lang="de-CH" sz="1200" dirty="0"/>
          </a:p>
          <a:p>
            <a:r>
              <a:rPr lang="en-GB" sz="1200" dirty="0"/>
              <a:t>Nuclear power plants – Instrumentation and control systems important to safety – Surveillance </a:t>
            </a:r>
            <a:r>
              <a:rPr lang="en-GB" sz="1200" dirty="0" smtClean="0"/>
              <a:t>testing</a:t>
            </a:r>
            <a:endParaRPr lang="de-CH" sz="1200" dirty="0"/>
          </a:p>
        </p:txBody>
      </p:sp>
      <p:sp>
        <p:nvSpPr>
          <p:cNvPr id="10" name="Rechteck 9"/>
          <p:cNvSpPr/>
          <p:nvPr/>
        </p:nvSpPr>
        <p:spPr>
          <a:xfrm>
            <a:off x="6948264" y="2738883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IEC60709</a:t>
            </a:r>
            <a:endParaRPr lang="de-CH" sz="1200" dirty="0"/>
          </a:p>
          <a:p>
            <a:r>
              <a:rPr lang="en-GB" sz="1200" dirty="0"/>
              <a:t>Nuclear power plants – Instrumentation and control systems important to safety – </a:t>
            </a:r>
            <a:r>
              <a:rPr lang="en-GB" sz="1200" dirty="0" smtClean="0"/>
              <a:t>Separation</a:t>
            </a:r>
            <a:endParaRPr lang="de-CH" sz="1200" dirty="0"/>
          </a:p>
        </p:txBody>
      </p:sp>
      <p:sp>
        <p:nvSpPr>
          <p:cNvPr id="11" name="Rechteck 10"/>
          <p:cNvSpPr/>
          <p:nvPr/>
        </p:nvSpPr>
        <p:spPr>
          <a:xfrm>
            <a:off x="359024" y="3681028"/>
            <a:ext cx="1955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IEC60780</a:t>
            </a:r>
            <a:endParaRPr lang="de-CH" sz="1200" dirty="0"/>
          </a:p>
          <a:p>
            <a:r>
              <a:rPr lang="en-GB" sz="1200" dirty="0"/>
              <a:t>Nuclear power plants – Electrical equipment of the safety system – </a:t>
            </a:r>
            <a:r>
              <a:rPr lang="en-GB" sz="1200" dirty="0" smtClean="0"/>
              <a:t>Qualification</a:t>
            </a:r>
            <a:endParaRPr lang="de-CH" sz="1200" dirty="0"/>
          </a:p>
        </p:txBody>
      </p:sp>
      <p:sp>
        <p:nvSpPr>
          <p:cNvPr id="13" name="Rechteck 12"/>
          <p:cNvSpPr/>
          <p:nvPr/>
        </p:nvSpPr>
        <p:spPr>
          <a:xfrm>
            <a:off x="359024" y="4941168"/>
            <a:ext cx="2214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IEC61500</a:t>
            </a:r>
            <a:endParaRPr lang="de-CH" sz="1200" dirty="0"/>
          </a:p>
          <a:p>
            <a:r>
              <a:rPr lang="en-GB" sz="1200" dirty="0"/>
              <a:t>Nuclear power plants – Instrumentation and control important to safety – Data</a:t>
            </a:r>
            <a:endParaRPr lang="de-CH" sz="1200" dirty="0"/>
          </a:p>
          <a:p>
            <a:r>
              <a:rPr lang="en-GB" sz="1200" dirty="0"/>
              <a:t>communication in systems performing category A </a:t>
            </a:r>
            <a:r>
              <a:rPr lang="en-GB" sz="1200" dirty="0" smtClean="0"/>
              <a:t>functions</a:t>
            </a:r>
            <a:endParaRPr lang="de-CH" sz="1200" dirty="0"/>
          </a:p>
        </p:txBody>
      </p:sp>
      <p:sp>
        <p:nvSpPr>
          <p:cNvPr id="14" name="Rechteck 13"/>
          <p:cNvSpPr/>
          <p:nvPr/>
        </p:nvSpPr>
        <p:spPr>
          <a:xfrm>
            <a:off x="6948264" y="4001608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IEC62340</a:t>
            </a:r>
            <a:endParaRPr lang="de-CH" sz="1200" dirty="0"/>
          </a:p>
          <a:p>
            <a:r>
              <a:rPr lang="en-GB" sz="1200" dirty="0"/>
              <a:t>Nuclear power plants – Instrumentation and control systems important to safety – Requirements for coping with common cause failure (CCF</a:t>
            </a:r>
            <a:r>
              <a:rPr lang="en-GB" sz="1200" dirty="0" smtClean="0"/>
              <a:t>)</a:t>
            </a:r>
          </a:p>
        </p:txBody>
      </p:sp>
      <p:sp>
        <p:nvSpPr>
          <p:cNvPr id="15" name="Rechteck 14"/>
          <p:cNvSpPr/>
          <p:nvPr/>
        </p:nvSpPr>
        <p:spPr>
          <a:xfrm>
            <a:off x="6948264" y="5633665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etc.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363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59717" cy="512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Backup </a:t>
            </a:r>
            <a:br>
              <a:rPr lang="de-CH" dirty="0" smtClean="0"/>
            </a:br>
            <a:r>
              <a:rPr lang="en-US" dirty="0" smtClean="0"/>
              <a:t>Failsafe</a:t>
            </a:r>
            <a:r>
              <a:rPr lang="de-CH" dirty="0" smtClean="0"/>
              <a:t> </a:t>
            </a:r>
            <a:r>
              <a:rPr lang="de-CH" dirty="0" err="1" smtClean="0"/>
              <a:t>ion</a:t>
            </a:r>
            <a:r>
              <a:rPr lang="de-CH" dirty="0" smtClean="0"/>
              <a:t> </a:t>
            </a:r>
            <a:r>
              <a:rPr lang="de-CH" dirty="0" err="1" smtClean="0"/>
              <a:t>source</a:t>
            </a:r>
            <a:r>
              <a:rPr lang="de-CH" dirty="0" smtClean="0"/>
              <a:t> </a:t>
            </a:r>
            <a:r>
              <a:rPr lang="de-CH" dirty="0" err="1" smtClean="0"/>
              <a:t>switchoff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7524328" y="292494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solidFill>
                  <a:srgbClr val="FF0000"/>
                </a:solidFill>
              </a:rPr>
              <a:t>Failsafe</a:t>
            </a:r>
            <a:endParaRPr lang="de-CH" dirty="0" smtClean="0">
              <a:solidFill>
                <a:srgbClr val="FF0000"/>
              </a:solidFill>
            </a:endParaRPr>
          </a:p>
          <a:p>
            <a:r>
              <a:rPr lang="de-CH" dirty="0" err="1" smtClean="0">
                <a:solidFill>
                  <a:srgbClr val="FF0000"/>
                </a:solidFill>
              </a:rPr>
              <a:t>structure</a:t>
            </a:r>
            <a:endParaRPr lang="de-CH" dirty="0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38372" y="4293096"/>
            <a:ext cx="149812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diagnostics</a:t>
            </a:r>
            <a:r>
              <a:rPr lang="de-CH" sz="1200" dirty="0" smtClean="0"/>
              <a:t> such </a:t>
            </a:r>
            <a:r>
              <a:rPr lang="de-CH" sz="1200" dirty="0" err="1" smtClean="0"/>
              <a:t>as</a:t>
            </a:r>
            <a:r>
              <a:rPr lang="de-CH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/>
              <a:t>force-actuated</a:t>
            </a:r>
            <a:r>
              <a:rPr lang="de-CH" sz="1200" dirty="0"/>
              <a:t> </a:t>
            </a:r>
            <a:r>
              <a:rPr lang="de-CH" sz="1200" dirty="0" err="1" smtClean="0"/>
              <a:t>contacts</a:t>
            </a:r>
            <a:endParaRPr lang="de-CH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 smtClean="0"/>
              <a:t>cross</a:t>
            </a:r>
            <a:r>
              <a:rPr lang="de-CH" sz="1200" dirty="0" smtClean="0"/>
              <a:t>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smtClean="0"/>
              <a:t>etc.</a:t>
            </a:r>
            <a:endParaRPr lang="de-CH" sz="1200" dirty="0"/>
          </a:p>
          <a:p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1737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5" name="Picture 8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 bwMode="auto">
          <a:xfrm>
            <a:off x="1043608" y="1377798"/>
            <a:ext cx="7229307" cy="5003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compared</a:t>
            </a:r>
            <a:br>
              <a:rPr lang="en-US" dirty="0" smtClean="0"/>
            </a:br>
            <a:r>
              <a:rPr lang="en-US" dirty="0" smtClean="0"/>
              <a:t>Nuclear Power Plants IAEA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519772" y="649514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/>
              <a:t>Reference: </a:t>
            </a:r>
            <a:r>
              <a:rPr lang="en-GB" sz="1000" dirty="0"/>
              <a:t>IAEA SSR-2/1: Safety of: Nuclear Power Plants: Design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9969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compared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Process sector standard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61516"/>
            <a:ext cx="3096344" cy="27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67742" y="1628775"/>
            <a:ext cx="489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of system </a:t>
            </a:r>
          </a:p>
          <a:p>
            <a:r>
              <a:rPr lang="en-US" dirty="0" smtClean="0"/>
              <a:t>according to IEC61511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49392"/>
              </p:ext>
            </p:extLst>
          </p:nvPr>
        </p:nvGraphicFramePr>
        <p:xfrm>
          <a:off x="4139952" y="1484784"/>
          <a:ext cx="4776192" cy="13411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9345"/>
                <a:gridCol w="3926847"/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 1: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Framework, definitions, system, hardware and software requirements</a:t>
                      </a:r>
                      <a:endParaRPr lang="de-CH" sz="1400" dirty="0"/>
                    </a:p>
                  </a:txBody>
                  <a:tcPr/>
                </a:tc>
              </a:tr>
              <a:tr h="129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 2: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Guidelines for the application of IEC 61511-1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 3: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Guidance for the determination of the required safety integrity levels</a:t>
                      </a:r>
                      <a:endParaRPr lang="de-CH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519772" y="6495147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/>
              <a:t>Reference: </a:t>
            </a:r>
            <a:r>
              <a:rPr lang="en-GB" sz="1000" dirty="0" smtClean="0"/>
              <a:t>IEC61511-1</a:t>
            </a:r>
            <a:endParaRPr lang="de-CH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61769" y="2471985"/>
            <a:ext cx="489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Development of devices (SW/HW) </a:t>
            </a:r>
          </a:p>
          <a:p>
            <a:r>
              <a:rPr lang="en-US" dirty="0" smtClean="0"/>
              <a:t>according to IEC61508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61769" y="43500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Requirements cover complete lifecycle to prevent and control: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Systematic HW or SW failures: by process, methods,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 HW failures: by process, methods, procedures, compliance proofed among others by a PSA</a:t>
            </a:r>
          </a:p>
        </p:txBody>
      </p:sp>
    </p:spTree>
    <p:extLst>
      <p:ext uri="{BB962C8B-B14F-4D97-AF65-F5344CB8AC3E}">
        <p14:creationId xmlns:p14="http://schemas.microsoft.com/office/powerpoint/2010/main" val="31804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Standards compared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further standards and orders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DOE </a:t>
            </a:r>
            <a:r>
              <a:rPr lang="en-US" sz="1800" dirty="0"/>
              <a:t>O 420.2C, Subject: Safety of Accelerator </a:t>
            </a:r>
            <a:r>
              <a:rPr lang="en-US" sz="1800" dirty="0" smtClean="0"/>
              <a:t>Facilities</a:t>
            </a:r>
          </a:p>
          <a:p>
            <a:pPr marL="0" indent="0">
              <a:buNone/>
            </a:pPr>
            <a:r>
              <a:rPr lang="en-US" sz="1800" dirty="0" smtClean="0"/>
              <a:t>defines the </a:t>
            </a:r>
            <a:r>
              <a:rPr lang="en-GB" sz="1800" dirty="0" smtClean="0"/>
              <a:t>safety programs of a </a:t>
            </a:r>
            <a:r>
              <a:rPr lang="en-GB" sz="1800" dirty="0" err="1" smtClean="0"/>
              <a:t>comnplete</a:t>
            </a:r>
            <a:r>
              <a:rPr lang="en-GB" sz="1800" dirty="0" smtClean="0"/>
              <a:t> accelerator facility:</a:t>
            </a:r>
            <a:endParaRPr lang="de-CH" sz="1800" dirty="0"/>
          </a:p>
          <a:p>
            <a:r>
              <a:rPr lang="en-GB" sz="1800" dirty="0" smtClean="0"/>
              <a:t>an </a:t>
            </a:r>
            <a:r>
              <a:rPr lang="en-GB" sz="1800" dirty="0"/>
              <a:t>approved accelerator safety envelope (ASE</a:t>
            </a:r>
            <a:r>
              <a:rPr lang="en-GB" sz="1800" dirty="0" smtClean="0"/>
              <a:t>)</a:t>
            </a:r>
            <a:endParaRPr lang="de-CH" sz="1800" dirty="0"/>
          </a:p>
          <a:p>
            <a:r>
              <a:rPr lang="en-GB" sz="1800" dirty="0" smtClean="0"/>
              <a:t>a </a:t>
            </a:r>
            <a:r>
              <a:rPr lang="en-GB" sz="1800" dirty="0"/>
              <a:t>safety assessment document (SAD</a:t>
            </a:r>
            <a:r>
              <a:rPr lang="en-GB" sz="1800" dirty="0" smtClean="0"/>
              <a:t>)</a:t>
            </a:r>
            <a:endParaRPr lang="de-CH" sz="1800" dirty="0"/>
          </a:p>
          <a:p>
            <a:r>
              <a:rPr lang="en-GB" sz="1800" dirty="0" smtClean="0"/>
              <a:t>clearly </a:t>
            </a:r>
            <a:r>
              <a:rPr lang="en-GB" sz="1800" dirty="0"/>
              <a:t>defined roles and responsibilities for accelerator activities </a:t>
            </a:r>
            <a:endParaRPr lang="en-GB" sz="1800" dirty="0" smtClean="0"/>
          </a:p>
          <a:p>
            <a:r>
              <a:rPr lang="en-GB" sz="1800" dirty="0" smtClean="0"/>
              <a:t>an </a:t>
            </a:r>
            <a:r>
              <a:rPr lang="en-GB" sz="1800" dirty="0"/>
              <a:t>unreviewed safety issue (USI) </a:t>
            </a:r>
            <a:r>
              <a:rPr lang="en-GB" sz="1800" dirty="0" smtClean="0"/>
              <a:t>process </a:t>
            </a:r>
          </a:p>
          <a:p>
            <a:r>
              <a:rPr lang="en-GB" sz="1800" dirty="0" smtClean="0"/>
              <a:t>an </a:t>
            </a:r>
            <a:r>
              <a:rPr lang="en-GB" sz="1800" dirty="0"/>
              <a:t>accelerator readiness review (ARR) program that ensures facilities are adequately prepared for safe commissioning and/or </a:t>
            </a:r>
            <a:r>
              <a:rPr lang="en-GB" sz="1800" dirty="0" smtClean="0"/>
              <a:t>operations</a:t>
            </a:r>
            <a:endParaRPr lang="de-CH" sz="1800" dirty="0"/>
          </a:p>
          <a:p>
            <a:r>
              <a:rPr lang="en-GB" sz="1800" dirty="0" smtClean="0"/>
              <a:t>a </a:t>
            </a:r>
            <a:r>
              <a:rPr lang="en-GB" sz="1800" dirty="0"/>
              <a:t>current listing/inventory of accelerators </a:t>
            </a:r>
            <a:r>
              <a:rPr lang="en-GB" sz="1800" dirty="0" smtClean="0"/>
              <a:t>…</a:t>
            </a:r>
          </a:p>
          <a:p>
            <a:pPr>
              <a:buFont typeface="Wingdings"/>
              <a:buChar char="à"/>
            </a:pPr>
            <a:r>
              <a:rPr lang="en-GB" sz="1800" dirty="0" smtClean="0"/>
              <a:t>Order applies to whole facility</a:t>
            </a:r>
          </a:p>
          <a:p>
            <a:pPr>
              <a:buFont typeface="Wingdings"/>
              <a:buChar char="à"/>
            </a:pPr>
            <a:r>
              <a:rPr lang="en-GB" sz="1800" dirty="0" smtClean="0"/>
              <a:t>E/E/PE-systems relevant to safety as part of credited controls</a:t>
            </a:r>
          </a:p>
          <a:p>
            <a:pPr>
              <a:buFont typeface="Wingdings"/>
              <a:buChar char="à"/>
            </a:pPr>
            <a:r>
              <a:rPr lang="en-GB" sz="1800" dirty="0" smtClean="0"/>
              <a:t>Requirement within this safety lifecycle for E/E/PE defined in a generic way (referred to IEC61511 for one </a:t>
            </a:r>
            <a:r>
              <a:rPr lang="en-GB" sz="1800" dirty="0"/>
              <a:t>credited </a:t>
            </a:r>
            <a:r>
              <a:rPr lang="en-GB" sz="1800" dirty="0" smtClean="0"/>
              <a:t>control)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4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Standard </a:t>
            </a:r>
            <a:r>
              <a:rPr lang="en-US" dirty="0"/>
              <a:t>comparison</a:t>
            </a:r>
            <a:br>
              <a:rPr lang="en-US" dirty="0"/>
            </a:b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628775"/>
            <a:ext cx="8567737" cy="453707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 smtClean="0"/>
              <a:t>IEC61513: </a:t>
            </a:r>
          </a:p>
          <a:p>
            <a:pPr marL="0" indent="0">
              <a:buNone/>
            </a:pPr>
            <a:r>
              <a:rPr lang="en-GB" sz="1800" dirty="0"/>
              <a:t>I&amp;C of new nuclear power plants as well as to I&amp;C up-grading or back-fitting of existing plants</a:t>
            </a: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en-GB" sz="1800" dirty="0"/>
              <a:t>IAEA SSR-2/1</a:t>
            </a:r>
            <a:r>
              <a:rPr lang="de-CH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land based stationary nuclear power plants with water cooled reactors designed for electricity generation or for other heat production applications</a:t>
            </a: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en-GB" sz="1800" dirty="0"/>
              <a:t>IAEA SSG-37 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r>
              <a:rPr lang="en-GB" sz="1800" dirty="0"/>
              <a:t>design and operation of instrumentation and control systems for research reactors</a:t>
            </a: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 smtClean="0"/>
              <a:t>IEC61511:</a:t>
            </a:r>
          </a:p>
          <a:p>
            <a:pPr marL="0" indent="0">
              <a:buNone/>
            </a:pPr>
            <a:r>
              <a:rPr lang="en-GB" sz="1800" dirty="0"/>
              <a:t>specification, design, installation, operation and maintenance of a safety instrumented system, so that it can be confidently entrusted to place and/or maintain the process in a safe state</a:t>
            </a:r>
            <a:endParaRPr lang="de-DE" sz="1800" dirty="0"/>
          </a:p>
          <a:p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C7775-39DD-4C87-B694-85F6A448072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4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lienvorlage_IAMP-en">
  <a:themeElements>
    <a:clrScheme name="SoE Farben">
      <a:dk1>
        <a:sysClr val="windowText" lastClr="000000"/>
      </a:dk1>
      <a:lt1>
        <a:sysClr val="window" lastClr="FFFFFF"/>
      </a:lt1>
      <a:dk2>
        <a:srgbClr val="2266AB"/>
      </a:dk2>
      <a:lt2>
        <a:srgbClr val="78786E"/>
      </a:lt2>
      <a:accent1>
        <a:srgbClr val="2266AB"/>
      </a:accent1>
      <a:accent2>
        <a:srgbClr val="CE003C"/>
      </a:accent2>
      <a:accent3>
        <a:srgbClr val="78786E"/>
      </a:accent3>
      <a:accent4>
        <a:srgbClr val="000000"/>
      </a:accent4>
      <a:accent5>
        <a:srgbClr val="FFFFFF"/>
      </a:accent5>
      <a:accent6>
        <a:srgbClr val="FFFFFF"/>
      </a:accent6>
      <a:hlink>
        <a:srgbClr val="0000FF"/>
      </a:hlink>
      <a:folHlink>
        <a:srgbClr val="0000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A598577-4767-4A36-8AEF-3AF9C8C4FCC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Folienvorlage_IAMP-en</Template>
  <TotalTime>0</TotalTime>
  <Words>2841</Words>
  <Application>Microsoft Macintosh PowerPoint</Application>
  <PresentationFormat>On-screen Show (4:3)</PresentationFormat>
  <Paragraphs>614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Folienvorlage_IAMP-en</vt:lpstr>
      <vt:lpstr>PowerPoint Presentation</vt:lpstr>
      <vt:lpstr>Agenda</vt:lpstr>
      <vt:lpstr>1.1 Introduction </vt:lpstr>
      <vt:lpstr>1.1 Introduction Standards IEC61508 series</vt:lpstr>
      <vt:lpstr>1.2 Standards compared Nuclear Power Plants IEC</vt:lpstr>
      <vt:lpstr>1.2 Standards compared Nuclear Power Plants IAEA</vt:lpstr>
      <vt:lpstr>1.2 Standards compared Process sector standard</vt:lpstr>
      <vt:lpstr>1.2 Standards compared further standards and orders</vt:lpstr>
      <vt:lpstr>1.3 Standard comparison Scope</vt:lpstr>
      <vt:lpstr>1.3 Standard comparison  Safety lifecycle</vt:lpstr>
      <vt:lpstr>1.3 Standard comparison Importance to safety (Cat or SIL)</vt:lpstr>
      <vt:lpstr>1.3 Standard comparison Importance to safety (Cat or SIL)</vt:lpstr>
      <vt:lpstr>1.3 Standard comparison Importance to safety (Cat or SIL)</vt:lpstr>
      <vt:lpstr>1.3 Standard comparison Importance to safety (Cat or SIL)</vt:lpstr>
      <vt:lpstr>1.3 Standard comparison Defence in depth or protection layers</vt:lpstr>
      <vt:lpstr>1.3 Standard comparison CCF, single failure criterion, diversity</vt:lpstr>
      <vt:lpstr>1.3 Standard comparison CCF, single failure criterion, diversity</vt:lpstr>
      <vt:lpstr>1.3 Standard comparison CCF, single failure criterion, diversity</vt:lpstr>
      <vt:lpstr>1.3 Standard comparison Extreme conditions</vt:lpstr>
      <vt:lpstr>1.4 Conclusion Advantages and disadvantages</vt:lpstr>
      <vt:lpstr>1.4 Conclusion Advantages and disadvantages</vt:lpstr>
      <vt:lpstr>1.4 Conclusion </vt:lpstr>
      <vt:lpstr>Agenda</vt:lpstr>
      <vt:lpstr>2.1 Introduction Hazards</vt:lpstr>
      <vt:lpstr>2.1 Introduction Hazard and risk assessment</vt:lpstr>
      <vt:lpstr>2.1 Introduction Hazard and risk assessment</vt:lpstr>
      <vt:lpstr>2.1 Introduction Hazard and risk assessment</vt:lpstr>
      <vt:lpstr>2.2 Mapping: ESS guidelines to IEC61511 ESS: Severity Matrix – Public</vt:lpstr>
      <vt:lpstr>2.2 Mapping: ESS guidelines to IEC61511 ESS: Severity Matrix – Workers</vt:lpstr>
      <vt:lpstr>2.2 Mapping: ESS guidelines to IEC61511 IEC61511: Parameters of risk graph</vt:lpstr>
      <vt:lpstr>2.2 Mapping: ESS guidelines to IEC61511 IEC61511: Parameters of risk graph</vt:lpstr>
      <vt:lpstr>2.2 Mapping: ESS guidelines to IEC61511 IEC61511: Evaluation of SIL</vt:lpstr>
      <vt:lpstr>2.2 Mapping: ESS guidelines to IEC61511 Mapping: severity to consequences</vt:lpstr>
      <vt:lpstr>2.2 Mapping: ESS guidelines to IEC61511 Mapping: event class to demand rate #1</vt:lpstr>
      <vt:lpstr>2.2 Mapping: ESS guidelines to IEC61511 Mapping: event class to demand rate #2</vt:lpstr>
      <vt:lpstr>2.2 Mapping: ESS guidelines to IEC61511 Mapping: Occupancy and avoidance</vt:lpstr>
      <vt:lpstr>2.2 Mapping: ESS guidelines to IEC61511 Probabilistic requirements IEC61511</vt:lpstr>
      <vt:lpstr>2.3 Exemplary hazard and risk assessment Necessary risk reduction</vt:lpstr>
      <vt:lpstr>2.3 Exemplary hazard and risk assessment ESS: without prevention or mitigation</vt:lpstr>
      <vt:lpstr>2.3 Exemplary hazard and risk assessment IEC61511: without prevention or mitigation</vt:lpstr>
      <vt:lpstr>2.3 Exemplary hazard and risk assessment Prevention or mitigation measures</vt:lpstr>
      <vt:lpstr>2.3 Exemplary hazard and risk assessment Prevention or mitigation measures</vt:lpstr>
      <vt:lpstr>2.3 Exemplary hazard and risk assessment Necessary risk reduction</vt:lpstr>
      <vt:lpstr>2.3 Exemplary hazard and risk assessment ESS: with prevention or mitigation</vt:lpstr>
      <vt:lpstr>2.3 Exemplary hazard and risk assessment IEC61511: with prevention or mitigation</vt:lpstr>
      <vt:lpstr>2.4 Conclusion Risk and category/SIL mapping</vt:lpstr>
      <vt:lpstr>2.4 Conclusion Traceability</vt:lpstr>
      <vt:lpstr>Backup  Failsafe ion source switchoff</vt:lpstr>
      <vt:lpstr>Backup  Failsafe ion source switchoff</vt:lpstr>
      <vt:lpstr>Backup  Failsafe ion source switchoff</vt:lpstr>
    </vt:vector>
  </TitlesOfParts>
  <Company>ZHAW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Reif</dc:creator>
  <cp:lastModifiedBy>ESS User</cp:lastModifiedBy>
  <cp:revision>840</cp:revision>
  <cp:lastPrinted>2015-03-20T14:56:01Z</cp:lastPrinted>
  <dcterms:created xsi:type="dcterms:W3CDTF">2014-03-07T09:00:00Z</dcterms:created>
  <dcterms:modified xsi:type="dcterms:W3CDTF">2016-02-14T22:45:24Z</dcterms:modified>
</cp:coreProperties>
</file>