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86" r:id="rId3"/>
    <p:sldId id="306" r:id="rId4"/>
    <p:sldId id="287" r:id="rId5"/>
    <p:sldId id="305" r:id="rId6"/>
    <p:sldId id="288" r:id="rId7"/>
    <p:sldId id="296" r:id="rId8"/>
    <p:sldId id="299" r:id="rId9"/>
    <p:sldId id="304" r:id="rId10"/>
    <p:sldId id="300" r:id="rId11"/>
    <p:sldId id="295" r:id="rId12"/>
    <p:sldId id="289" r:id="rId13"/>
    <p:sldId id="297" r:id="rId14"/>
    <p:sldId id="294" r:id="rId15"/>
    <p:sldId id="290" r:id="rId16"/>
    <p:sldId id="291" r:id="rId17"/>
    <p:sldId id="301" r:id="rId18"/>
    <p:sldId id="302" r:id="rId19"/>
    <p:sldId id="303"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75000" autoAdjust="0"/>
  </p:normalViewPr>
  <p:slideViewPr>
    <p:cSldViewPr>
      <p:cViewPr varScale="1">
        <p:scale>
          <a:sx n="52" d="100"/>
          <a:sy n="52" d="100"/>
        </p:scale>
        <p:origin x="-201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15/02/16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94813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360 notches+ extra resolver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Radiation is dominated by fast neutron irradiation (&gt; 0,1 MeV) with a flux 10^5 n / cm2 / s)</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72853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resolver (in this case, a transmitter unit), is made up of three distinct coil windings: the reference, the sine (SIN), and the cosine (COS). The reference winding is the primary winding that, through a transformer known as the rotary transformer, is excited by an AC voltage applied to the primary side of the transformer. Since the rotary transformer then passes the voltage off to the secondary side of the transformer, no brushes or rings are needed. This increases the overall reliability and robustness of the resolver.</a:t>
            </a:r>
          </a:p>
          <a:p>
            <a:endParaRPr lang="en-US" b="1" dirty="0" smtClean="0"/>
          </a:p>
          <a:p>
            <a:r>
              <a:rPr lang="en-US" dirty="0" smtClean="0"/>
              <a:t>The reference winding is mounted on the motor shaft. As the motor spins, the voltage output from the SIN and COS windings change according to the shaft position. The SIN and COS windings are mounted 90° from each other in relation to the shaft. As the reference winding spins, the angle of difference between the reference and SIN/COS windings change, represented as the theta rotation angle or </a:t>
            </a:r>
            <a:r>
              <a:rPr lang="en-US" dirty="0" err="1" smtClean="0"/>
              <a:t>θ</a:t>
            </a:r>
            <a:r>
              <a:rPr lang="en-US" dirty="0" smtClean="0"/>
              <a:t> in Figure 1. The voltages induced upon the SIN and COS windings are equivalent to the reference voltage multiplied by the SIN winding and COS winding of angle theta.</a:t>
            </a:r>
          </a:p>
          <a:p>
            <a:r>
              <a:rPr lang="en-US" dirty="0" smtClean="0"/>
              <a:t>The induced output voltage waveforms are shown in Figure 2. They show the normalized voltage-output signals from the SIN and COS windings, divided by the reference voltage. Traditional reference voltages are anywhere in the 1- to 26-V range, and the output frequency range is 800 Hz to 5 kHz.1</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80989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Isolation amplifiers provide electrical isolation and an electrical safety barrier.  They protect the patients from leakage currents.  They break the </a:t>
            </a:r>
            <a:r>
              <a:rPr lang="en-US" sz="1200" kern="1200" dirty="0" err="1" smtClean="0">
                <a:solidFill>
                  <a:schemeClr val="tx1"/>
                </a:solidFill>
                <a:latin typeface="+mn-lt"/>
                <a:ea typeface="+mn-ea"/>
                <a:cs typeface="+mn-cs"/>
              </a:rPr>
              <a:t>ohmic</a:t>
            </a:r>
            <a:r>
              <a:rPr lang="en-US" sz="1200" kern="1200" dirty="0" smtClean="0">
                <a:solidFill>
                  <a:schemeClr val="tx1"/>
                </a:solidFill>
                <a:latin typeface="+mn-lt"/>
                <a:ea typeface="+mn-ea"/>
                <a:cs typeface="+mn-cs"/>
              </a:rPr>
              <a:t> continuity of electrical signals between input and output.  Isolated power supplies are provided for both the input and output stages.  Used to amplify low level signals.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177080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15/02/16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15/02/16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15/02/16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15/02/16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15/02/16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smtClean="0"/>
              <a:t>Pilot TSS Interfaces</a:t>
            </a:r>
            <a:endParaRPr lang="sv-SE" sz="4000" dirty="0"/>
          </a:p>
        </p:txBody>
      </p:sp>
      <p:sp>
        <p:nvSpPr>
          <p:cNvPr id="3" name="Subtitle 2"/>
          <p:cNvSpPr>
            <a:spLocks noGrp="1"/>
          </p:cNvSpPr>
          <p:nvPr>
            <p:ph type="subTitle" idx="1"/>
          </p:nvPr>
        </p:nvSpPr>
        <p:spPr/>
        <p:txBody>
          <a:bodyPr>
            <a:noAutofit/>
          </a:bodyPr>
          <a:lstStyle/>
          <a:p>
            <a:r>
              <a:rPr lang="sv-SE" sz="2000" dirty="0" smtClean="0">
                <a:solidFill>
                  <a:schemeClr val="bg1"/>
                </a:solidFill>
              </a:rPr>
              <a:t>Atefeh Sadeghzadeh</a:t>
            </a:r>
          </a:p>
          <a:p>
            <a:r>
              <a:rPr lang="sv-SE" sz="2000" dirty="0" smtClean="0">
                <a:solidFill>
                  <a:schemeClr val="bg1"/>
                </a:solidFill>
              </a:rPr>
              <a:t>Control </a:t>
            </a:r>
            <a:r>
              <a:rPr lang="sv-SE" sz="2000" dirty="0" err="1">
                <a:solidFill>
                  <a:schemeClr val="bg1"/>
                </a:solidFill>
              </a:rPr>
              <a:t>E</a:t>
            </a:r>
            <a:r>
              <a:rPr lang="sv-SE" sz="2000" dirty="0" err="1" smtClean="0">
                <a:solidFill>
                  <a:schemeClr val="bg1"/>
                </a:solidFill>
              </a:rPr>
              <a:t>ngineer</a:t>
            </a:r>
            <a:r>
              <a:rPr lang="sv-SE" sz="2000" dirty="0" smtClean="0">
                <a:solidFill>
                  <a:schemeClr val="bg1"/>
                </a:solidFill>
              </a:rPr>
              <a:t> – Target Control</a:t>
            </a:r>
            <a:endParaRPr lang="sv-SE"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fld id="{656E358F-28A8-D04A-99E6-206C49444CD4}" type="datetime3">
              <a:rPr lang="sv-SE" sz="1400" smtClean="0">
                <a:solidFill>
                  <a:srgbClr val="FFFFFF"/>
                </a:solidFill>
              </a:rPr>
              <a:t>15 February 2016</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Wheel drive and </a:t>
            </a:r>
            <a:r>
              <a:rPr lang="en-US" dirty="0" smtClean="0"/>
              <a:t>shaft: Resolver (alternative)</a:t>
            </a:r>
            <a:endParaRPr lang="en-US" dirty="0"/>
          </a:p>
        </p:txBody>
      </p:sp>
      <p:sp>
        <p:nvSpPr>
          <p:cNvPr id="3" name="Content Placeholder 2"/>
          <p:cNvSpPr>
            <a:spLocks noGrp="1"/>
          </p:cNvSpPr>
          <p:nvPr>
            <p:ph idx="1"/>
          </p:nvPr>
        </p:nvSpPr>
        <p:spPr>
          <a:xfrm>
            <a:off x="457200" y="1600201"/>
            <a:ext cx="8229600" cy="1108720"/>
          </a:xfrm>
        </p:spPr>
        <p:txBody>
          <a:bodyPr>
            <a:normAutofit/>
          </a:bodyPr>
          <a:lstStyle/>
          <a:p>
            <a:r>
              <a:rPr lang="en-US" sz="2400" dirty="0" smtClean="0"/>
              <a:t>A resolver is </a:t>
            </a:r>
            <a:r>
              <a:rPr lang="en-US" sz="2400" dirty="0"/>
              <a:t>a type of rotary </a:t>
            </a:r>
            <a:r>
              <a:rPr lang="en-US" sz="2400" dirty="0" smtClean="0"/>
              <a:t>electrical transformer used for measuring degrees of rotation</a:t>
            </a:r>
          </a:p>
          <a:p>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4" descr="Screen Shot 2016-02-09 at 10.13.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644" y="2672916"/>
            <a:ext cx="5943600" cy="4025900"/>
          </a:xfrm>
          <a:prstGeom prst="rect">
            <a:avLst/>
          </a:prstGeom>
        </p:spPr>
      </p:pic>
    </p:spTree>
    <p:extLst>
      <p:ext uri="{BB962C8B-B14F-4D97-AF65-F5344CB8AC3E}">
        <p14:creationId xmlns:p14="http://schemas.microsoft.com/office/powerpoint/2010/main" val="3748496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PCool</a:t>
            </a:r>
            <a:r>
              <a:rPr lang="en-US" dirty="0" smtClean="0"/>
              <a:t> - Thresholds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graphicFrame>
        <p:nvGraphicFramePr>
          <p:cNvPr id="5" name="Content Placeholder 10"/>
          <p:cNvGraphicFramePr>
            <a:graphicFrameLocks noGrp="1"/>
          </p:cNvGraphicFramePr>
          <p:nvPr>
            <p:ph idx="1"/>
            <p:extLst>
              <p:ext uri="{D42A27DB-BD31-4B8C-83A1-F6EECF244321}">
                <p14:modId xmlns:p14="http://schemas.microsoft.com/office/powerpoint/2010/main" val="3320607543"/>
              </p:ext>
            </p:extLst>
          </p:nvPr>
        </p:nvGraphicFramePr>
        <p:xfrm>
          <a:off x="647564" y="2024845"/>
          <a:ext cx="7416824" cy="2470528"/>
        </p:xfrm>
        <a:graphic>
          <a:graphicData uri="http://schemas.openxmlformats.org/drawingml/2006/table">
            <a:tbl>
              <a:tblPr firstRow="1" bandRow="1">
                <a:tableStyleId>{5C22544A-7EE6-4342-B048-85BDC9FD1C3A}</a:tableStyleId>
              </a:tblPr>
              <a:tblGrid>
                <a:gridCol w="5976664"/>
                <a:gridCol w="1440160"/>
              </a:tblGrid>
              <a:tr h="612067">
                <a:tc>
                  <a:txBody>
                    <a:bodyPr/>
                    <a:lstStyle/>
                    <a:p>
                      <a:pPr algn="l"/>
                      <a:r>
                        <a:rPr lang="sv-SE" dirty="0" err="1" smtClean="0"/>
                        <a:t>Function</a:t>
                      </a:r>
                      <a:endParaRPr lang="sv-SE" dirty="0" smtClean="0"/>
                    </a:p>
                  </a:txBody>
                  <a:tcPr/>
                </a:tc>
                <a:tc>
                  <a:txBody>
                    <a:bodyPr/>
                    <a:lstStyle/>
                    <a:p>
                      <a:r>
                        <a:rPr lang="sv-SE" dirty="0" smtClean="0"/>
                        <a:t>Normal operation</a:t>
                      </a:r>
                      <a:endParaRPr lang="en-US" dirty="0"/>
                    </a:p>
                  </a:txBody>
                  <a:tcPr/>
                </a:tc>
              </a:tr>
              <a:tr h="457612">
                <a:tc>
                  <a:txBody>
                    <a:bodyPr/>
                    <a:lstStyle/>
                    <a:p>
                      <a:r>
                        <a:rPr lang="sv-SE" dirty="0" smtClean="0"/>
                        <a:t>TSS </a:t>
                      </a:r>
                      <a:r>
                        <a:rPr lang="sv-SE" dirty="0" err="1" smtClean="0"/>
                        <a:t>shall</a:t>
                      </a:r>
                      <a:r>
                        <a:rPr lang="sv-SE" baseline="0" dirty="0" smtClean="0"/>
                        <a:t> </a:t>
                      </a:r>
                      <a:r>
                        <a:rPr lang="sv-SE" baseline="0" dirty="0" err="1" smtClean="0"/>
                        <a:t>achieve</a:t>
                      </a:r>
                      <a:r>
                        <a:rPr lang="sv-SE" baseline="0" dirty="0" smtClean="0"/>
                        <a:t> </a:t>
                      </a:r>
                      <a:r>
                        <a:rPr lang="sv-SE" baseline="0" dirty="0" err="1" smtClean="0"/>
                        <a:t>safe</a:t>
                      </a:r>
                      <a:r>
                        <a:rPr lang="sv-SE" baseline="0" dirty="0" smtClean="0"/>
                        <a:t> </a:t>
                      </a:r>
                      <a:r>
                        <a:rPr lang="sv-SE" baseline="0" dirty="0" err="1" smtClean="0"/>
                        <a:t>state</a:t>
                      </a:r>
                      <a:r>
                        <a:rPr lang="sv-SE" baseline="0" dirty="0" smtClean="0"/>
                        <a:t> </a:t>
                      </a:r>
                      <a:r>
                        <a:rPr lang="sv-SE" baseline="0" dirty="0" err="1" smtClean="0"/>
                        <a:t>if</a:t>
                      </a:r>
                      <a:r>
                        <a:rPr lang="sv-SE" baseline="0" dirty="0" smtClean="0"/>
                        <a:t>…</a:t>
                      </a:r>
                      <a:endParaRPr lang="sv-SE" dirty="0" smtClean="0"/>
                    </a:p>
                  </a:txBody>
                  <a:tcPr/>
                </a:tc>
                <a:tc>
                  <a:txBody>
                    <a:bodyPr/>
                    <a:lstStyle/>
                    <a:p>
                      <a:pPr algn="ctr"/>
                      <a:endParaRPr lang="en-US" dirty="0"/>
                    </a:p>
                  </a:txBody>
                  <a:tcPr/>
                </a:tc>
              </a:tr>
              <a:tr h="457612">
                <a:tc>
                  <a:txBody>
                    <a:bodyPr/>
                    <a:lstStyle/>
                    <a:p>
                      <a:r>
                        <a:rPr lang="sv-SE" dirty="0" smtClean="0"/>
                        <a:t>… </a:t>
                      </a:r>
                      <a:r>
                        <a:rPr lang="sv-SE" dirty="0" err="1" smtClean="0"/>
                        <a:t>target</a:t>
                      </a:r>
                      <a:r>
                        <a:rPr lang="sv-SE" dirty="0" smtClean="0"/>
                        <a:t> </a:t>
                      </a:r>
                      <a:r>
                        <a:rPr lang="sv-SE" dirty="0" err="1" smtClean="0"/>
                        <a:t>He</a:t>
                      </a:r>
                      <a:r>
                        <a:rPr lang="sv-SE" dirty="0" smtClean="0"/>
                        <a:t> </a:t>
                      </a:r>
                      <a:r>
                        <a:rPr lang="sv-SE" dirty="0" err="1" smtClean="0"/>
                        <a:t>cooling</a:t>
                      </a:r>
                      <a:r>
                        <a:rPr lang="sv-SE" dirty="0" smtClean="0"/>
                        <a:t> </a:t>
                      </a:r>
                      <a:r>
                        <a:rPr lang="sv-SE" dirty="0" smtClean="0">
                          <a:solidFill>
                            <a:srgbClr val="FF0000"/>
                          </a:solidFill>
                        </a:rPr>
                        <a:t>outlet </a:t>
                      </a:r>
                      <a:r>
                        <a:rPr lang="sv-SE" dirty="0" err="1" smtClean="0">
                          <a:solidFill>
                            <a:srgbClr val="FF0000"/>
                          </a:solidFill>
                        </a:rPr>
                        <a:t>velocity</a:t>
                      </a:r>
                      <a:r>
                        <a:rPr lang="sv-SE" dirty="0" smtClean="0">
                          <a:solidFill>
                            <a:srgbClr val="FF0000"/>
                          </a:solidFill>
                        </a:rPr>
                        <a:t> &lt; 35 m/s</a:t>
                      </a:r>
                    </a:p>
                  </a:txBody>
                  <a:tcPr/>
                </a:tc>
                <a:tc>
                  <a:txBody>
                    <a:bodyPr/>
                    <a:lstStyle/>
                    <a:p>
                      <a:pPr algn="ctr"/>
                      <a:r>
                        <a:rPr lang="sv-SE" dirty="0" smtClean="0"/>
                        <a:t>60</a:t>
                      </a:r>
                      <a:r>
                        <a:rPr lang="sv-SE" baseline="0" dirty="0" smtClean="0"/>
                        <a:t> m/s</a:t>
                      </a:r>
                      <a:endParaRPr lang="en-US" dirty="0"/>
                    </a:p>
                  </a:txBody>
                  <a:tcPr/>
                </a:tc>
              </a:tr>
              <a:tr h="457612">
                <a:tc>
                  <a:txBody>
                    <a:bodyPr/>
                    <a:lstStyle/>
                    <a:p>
                      <a:r>
                        <a:rPr lang="sv-SE" dirty="0" smtClean="0"/>
                        <a:t>… </a:t>
                      </a:r>
                      <a:r>
                        <a:rPr lang="sv-SE" dirty="0" err="1" smtClean="0"/>
                        <a:t>target</a:t>
                      </a:r>
                      <a:r>
                        <a:rPr lang="sv-SE" dirty="0" smtClean="0"/>
                        <a:t> </a:t>
                      </a:r>
                      <a:r>
                        <a:rPr lang="sv-SE" dirty="0" err="1" smtClean="0"/>
                        <a:t>He</a:t>
                      </a:r>
                      <a:r>
                        <a:rPr lang="sv-SE" dirty="0" smtClean="0"/>
                        <a:t> </a:t>
                      </a:r>
                      <a:r>
                        <a:rPr lang="sv-SE" dirty="0" err="1" smtClean="0"/>
                        <a:t>cooling</a:t>
                      </a:r>
                      <a:r>
                        <a:rPr lang="sv-SE" dirty="0" smtClean="0"/>
                        <a:t> </a:t>
                      </a:r>
                      <a:r>
                        <a:rPr lang="sv-SE" dirty="0" smtClean="0">
                          <a:solidFill>
                            <a:srgbClr val="FF0000"/>
                          </a:solidFill>
                        </a:rPr>
                        <a:t>outlet </a:t>
                      </a:r>
                      <a:r>
                        <a:rPr lang="sv-SE" dirty="0" err="1" smtClean="0">
                          <a:solidFill>
                            <a:srgbClr val="FF0000"/>
                          </a:solidFill>
                        </a:rPr>
                        <a:t>pressure</a:t>
                      </a:r>
                      <a:r>
                        <a:rPr lang="sv-SE" dirty="0" smtClean="0">
                          <a:solidFill>
                            <a:srgbClr val="FF0000"/>
                          </a:solidFill>
                        </a:rPr>
                        <a:t> &lt; 6.2 bar</a:t>
                      </a:r>
                    </a:p>
                  </a:txBody>
                  <a:tcPr/>
                </a:tc>
                <a:tc>
                  <a:txBody>
                    <a:bodyPr/>
                    <a:lstStyle/>
                    <a:p>
                      <a:pPr algn="ctr"/>
                      <a:r>
                        <a:rPr lang="sv-SE" dirty="0" smtClean="0"/>
                        <a:t>10 bar</a:t>
                      </a:r>
                      <a:endParaRPr lang="en-US" dirty="0"/>
                    </a:p>
                  </a:txBody>
                  <a:tcPr/>
                </a:tc>
              </a:tr>
              <a:tr h="457612">
                <a:tc>
                  <a:txBody>
                    <a:bodyPr/>
                    <a:lstStyle/>
                    <a:p>
                      <a:r>
                        <a:rPr lang="sv-SE" dirty="0" smtClean="0"/>
                        <a:t>… </a:t>
                      </a:r>
                      <a:r>
                        <a:rPr lang="sv-SE" dirty="0" err="1" smtClean="0"/>
                        <a:t>target</a:t>
                      </a:r>
                      <a:r>
                        <a:rPr lang="sv-SE" dirty="0" smtClean="0"/>
                        <a:t> </a:t>
                      </a:r>
                      <a:r>
                        <a:rPr lang="sv-SE" dirty="0" err="1" smtClean="0"/>
                        <a:t>He</a:t>
                      </a:r>
                      <a:r>
                        <a:rPr lang="sv-SE" dirty="0" smtClean="0"/>
                        <a:t> </a:t>
                      </a:r>
                      <a:r>
                        <a:rPr lang="sv-SE" dirty="0" err="1" smtClean="0"/>
                        <a:t>cooling</a:t>
                      </a:r>
                      <a:r>
                        <a:rPr lang="sv-SE" dirty="0" smtClean="0"/>
                        <a:t> </a:t>
                      </a:r>
                      <a:r>
                        <a:rPr lang="sv-SE" dirty="0" err="1" smtClean="0">
                          <a:solidFill>
                            <a:srgbClr val="FF0000"/>
                          </a:solidFill>
                        </a:rPr>
                        <a:t>inlet</a:t>
                      </a:r>
                      <a:r>
                        <a:rPr lang="sv-SE" dirty="0" smtClean="0">
                          <a:solidFill>
                            <a:srgbClr val="FF0000"/>
                          </a:solidFill>
                        </a:rPr>
                        <a:t> </a:t>
                      </a:r>
                      <a:r>
                        <a:rPr lang="sv-SE" dirty="0" err="1" smtClean="0">
                          <a:solidFill>
                            <a:srgbClr val="FF0000"/>
                          </a:solidFill>
                        </a:rPr>
                        <a:t>temperature</a:t>
                      </a:r>
                      <a:r>
                        <a:rPr lang="sv-SE" dirty="0" smtClean="0">
                          <a:solidFill>
                            <a:srgbClr val="FF0000"/>
                          </a:solidFill>
                        </a:rPr>
                        <a:t> &gt; 230 °C</a:t>
                      </a:r>
                      <a:endParaRPr lang="en-US" dirty="0">
                        <a:solidFill>
                          <a:srgbClr val="FF0000"/>
                        </a:solidFill>
                      </a:endParaRPr>
                    </a:p>
                  </a:txBody>
                  <a:tcPr/>
                </a:tc>
                <a:tc>
                  <a:txBody>
                    <a:bodyPr/>
                    <a:lstStyle/>
                    <a:p>
                      <a:pPr algn="ctr"/>
                      <a:r>
                        <a:rPr lang="sv-SE" dirty="0" smtClean="0"/>
                        <a:t>40 °C</a:t>
                      </a:r>
                      <a:endParaRPr lang="en-US" dirty="0"/>
                    </a:p>
                  </a:txBody>
                  <a:tcPr/>
                </a:tc>
              </a:tr>
            </a:tbl>
          </a:graphicData>
        </a:graphic>
      </p:graphicFrame>
    </p:spTree>
    <p:extLst>
      <p:ext uri="{BB962C8B-B14F-4D97-AF65-F5344CB8AC3E}">
        <p14:creationId xmlns:p14="http://schemas.microsoft.com/office/powerpoint/2010/main" val="1374487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Pcool</a:t>
            </a:r>
            <a:r>
              <a:rPr lang="en-US" dirty="0" smtClean="0"/>
              <a:t>: Space allocation</a:t>
            </a:r>
            <a:endParaRPr lang="en-US" dirty="0"/>
          </a:p>
        </p:txBody>
      </p:sp>
      <p:sp>
        <p:nvSpPr>
          <p:cNvPr id="3" name="Content Placeholder 2"/>
          <p:cNvSpPr>
            <a:spLocks noGrp="1"/>
          </p:cNvSpPr>
          <p:nvPr>
            <p:ph idx="1"/>
          </p:nvPr>
        </p:nvSpPr>
        <p:spPr>
          <a:xfrm>
            <a:off x="359532" y="4221088"/>
            <a:ext cx="8229600" cy="1944216"/>
          </a:xfrm>
        </p:spPr>
        <p:txBody>
          <a:bodyPr>
            <a:normAutofit fontScale="70000" lnSpcReduction="20000"/>
          </a:bodyPr>
          <a:lstStyle/>
          <a:p>
            <a:r>
              <a:rPr lang="en-GB" dirty="0"/>
              <a:t>2 pieces of aligned pipe flanges in stainless steel* DN250, PN16, max temp 150°C, operational pressure </a:t>
            </a:r>
            <a:r>
              <a:rPr lang="en-GB" dirty="0" smtClean="0"/>
              <a:t>10 bar, </a:t>
            </a:r>
            <a:r>
              <a:rPr lang="en-GB" dirty="0"/>
              <a:t>Flow rate max 3.0 kg/s. Maximum leakage rate 10mg/h. Distance between flanges sealing surfaces 1.000m.</a:t>
            </a:r>
            <a:r>
              <a:rPr lang="en-US" dirty="0"/>
              <a:t> </a:t>
            </a:r>
            <a:endParaRPr lang="en-US" dirty="0" smtClean="0"/>
          </a:p>
          <a:p>
            <a:r>
              <a:rPr lang="en-GB" dirty="0"/>
              <a:t>2 pieces of aligned pipe flanges in stainless steel* DN300, PN16, max temp 300°C, operational pressure 10 bar, Flow rate max 3.0 kg/s. Maximum leakage rate 10mg/h. Distance between flanges sealing surfaces 1.000m.</a:t>
            </a:r>
            <a:r>
              <a:rPr lang="en-US" dirty="0"/>
              <a:t> </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11660" y="1844824"/>
            <a:ext cx="5566410" cy="2061845"/>
          </a:xfrm>
          <a:prstGeom prst="rect">
            <a:avLst/>
          </a:prstGeom>
        </p:spPr>
      </p:pic>
      <p:sp>
        <p:nvSpPr>
          <p:cNvPr id="6" name="Oval 5"/>
          <p:cNvSpPr/>
          <p:nvPr/>
        </p:nvSpPr>
        <p:spPr>
          <a:xfrm>
            <a:off x="5004048" y="3465004"/>
            <a:ext cx="360040" cy="324036"/>
          </a:xfrm>
          <a:prstGeom prst="ellipse">
            <a:avLst/>
          </a:prstGeom>
          <a:solidFill>
            <a:schemeClr val="bg1"/>
          </a:solid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60132" y="3465004"/>
            <a:ext cx="360040" cy="324036"/>
          </a:xfrm>
          <a:prstGeom prst="ellipse">
            <a:avLst/>
          </a:prstGeom>
          <a:solidFill>
            <a:schemeClr val="bg1"/>
          </a:solid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364088" y="2276872"/>
            <a:ext cx="360040" cy="324036"/>
          </a:xfrm>
          <a:prstGeom prst="ellipse">
            <a:avLst/>
          </a:prstGeom>
          <a:solidFill>
            <a:schemeClr val="bg1"/>
          </a:solidFill>
          <a:ln>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8436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PCool</a:t>
            </a:r>
            <a:r>
              <a:rPr lang="en-US" dirty="0" smtClean="0"/>
              <a:t> - P&amp;ID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pic>
        <p:nvPicPr>
          <p:cNvPr id="5" name="Picture 4" descr="Screen Shot 2016-02-05 at 15.42.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20788"/>
            <a:ext cx="7029723" cy="5053496"/>
          </a:xfrm>
          <a:prstGeom prst="rect">
            <a:avLst/>
          </a:prstGeom>
        </p:spPr>
      </p:pic>
    </p:spTree>
    <p:extLst>
      <p:ext uri="{BB962C8B-B14F-4D97-AF65-F5344CB8AC3E}">
        <p14:creationId xmlns:p14="http://schemas.microsoft.com/office/powerpoint/2010/main" val="519675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PCool</a:t>
            </a:r>
            <a:r>
              <a:rPr lang="en-US" dirty="0" smtClean="0"/>
              <a:t> – Instruments specifications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graphicFrame>
        <p:nvGraphicFramePr>
          <p:cNvPr id="8" name="Table 7"/>
          <p:cNvGraphicFramePr>
            <a:graphicFrameLocks noGrp="1"/>
          </p:cNvGraphicFramePr>
          <p:nvPr>
            <p:extLst>
              <p:ext uri="{D42A27DB-BD31-4B8C-83A1-F6EECF244321}">
                <p14:modId xmlns:p14="http://schemas.microsoft.com/office/powerpoint/2010/main" val="117536124"/>
              </p:ext>
            </p:extLst>
          </p:nvPr>
        </p:nvGraphicFramePr>
        <p:xfrm>
          <a:off x="1187624" y="1628800"/>
          <a:ext cx="6336704" cy="5191519"/>
        </p:xfrm>
        <a:graphic>
          <a:graphicData uri="http://schemas.openxmlformats.org/drawingml/2006/table">
            <a:tbl>
              <a:tblPr firstRow="1" bandRow="1">
                <a:tableStyleId>{5C22544A-7EE6-4342-B048-85BDC9FD1C3A}</a:tableStyleId>
              </a:tblPr>
              <a:tblGrid>
                <a:gridCol w="1584176"/>
                <a:gridCol w="1584176"/>
                <a:gridCol w="1584176"/>
                <a:gridCol w="1584176"/>
              </a:tblGrid>
              <a:tr h="380828">
                <a:tc>
                  <a:txBody>
                    <a:bodyPr/>
                    <a:lstStyle/>
                    <a:p>
                      <a:pPr>
                        <a:spcAft>
                          <a:spcPts val="0"/>
                        </a:spcAft>
                      </a:pPr>
                      <a:r>
                        <a:rPr lang="en-US" sz="1400" dirty="0">
                          <a:effectLst/>
                          <a:latin typeface="Times New Roman"/>
                          <a:ea typeface="ＭＳ 明朝"/>
                          <a:cs typeface="Times New Roman"/>
                        </a:rPr>
                        <a:t> </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b="1" dirty="0">
                          <a:effectLst/>
                          <a:latin typeface="Times New Roman"/>
                          <a:ea typeface="ＭＳ 明朝"/>
                          <a:cs typeface="Times New Roman"/>
                        </a:rPr>
                        <a:t>Pressure Sensor</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b="1" dirty="0">
                          <a:effectLst/>
                          <a:latin typeface="Times New Roman"/>
                          <a:ea typeface="ＭＳ 明朝"/>
                          <a:cs typeface="Times New Roman"/>
                        </a:rPr>
                        <a:t>Temperature Sensor</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b="1" dirty="0">
                          <a:effectLst/>
                          <a:latin typeface="Times New Roman"/>
                          <a:ea typeface="ＭＳ 明朝"/>
                          <a:cs typeface="Times New Roman"/>
                        </a:rPr>
                        <a:t>Velocity Sensor</a:t>
                      </a:r>
                      <a:endParaRPr lang="en-US" sz="1400" dirty="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Range</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5-10 bar</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0-200 C</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30-60 m/s</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Media</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Gas He</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Gas He</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Gas He</a:t>
                      </a:r>
                      <a:endParaRPr lang="en-US" sz="1400">
                        <a:effectLst/>
                        <a:latin typeface="Tahoma"/>
                        <a:ea typeface="ＭＳ 明朝"/>
                        <a:cs typeface="Times New Roman"/>
                      </a:endParaRPr>
                    </a:p>
                  </a:txBody>
                  <a:tcPr marL="68580" marR="68580" marT="0" marB="0"/>
                </a:tc>
              </a:tr>
              <a:tr h="467808">
                <a:tc>
                  <a:txBody>
                    <a:bodyPr/>
                    <a:lstStyle/>
                    <a:p>
                      <a:pPr>
                        <a:spcAft>
                          <a:spcPts val="0"/>
                        </a:spcAft>
                      </a:pPr>
                      <a:r>
                        <a:rPr lang="en-US" sz="1400" b="1">
                          <a:effectLst/>
                          <a:latin typeface="Times New Roman"/>
                          <a:ea typeface="ＭＳ 明朝"/>
                          <a:cs typeface="Times New Roman"/>
                        </a:rPr>
                        <a:t>Accuracy</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+/- 0.1 bar</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+/- 1 C</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+/-0.1 m/s</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dirty="0">
                          <a:effectLst/>
                          <a:latin typeface="Times New Roman"/>
                          <a:ea typeface="ＭＳ 明朝"/>
                          <a:cs typeface="Times New Roman"/>
                        </a:rPr>
                        <a:t>Radiation level in media </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8e10 </a:t>
                      </a:r>
                      <a:r>
                        <a:rPr lang="en-US" sz="1400" dirty="0" err="1">
                          <a:effectLst/>
                          <a:latin typeface="Times New Roman"/>
                          <a:ea typeface="ＭＳ 明朝"/>
                          <a:cs typeface="Times New Roman"/>
                        </a:rPr>
                        <a:t>Bq</a:t>
                      </a:r>
                      <a:endParaRPr lang="en-US" sz="1400" dirty="0">
                        <a:effectLst/>
                        <a:latin typeface="Tahoma"/>
                        <a:ea typeface="ＭＳ 明朝"/>
                        <a:cs typeface="Times New Roman"/>
                      </a:endParaRPr>
                    </a:p>
                    <a:p>
                      <a:pPr>
                        <a:spcAft>
                          <a:spcPts val="0"/>
                        </a:spcAft>
                      </a:pPr>
                      <a:r>
                        <a:rPr lang="en-US" sz="1400" dirty="0">
                          <a:effectLst/>
                          <a:latin typeface="Times New Roman"/>
                          <a:ea typeface="ＭＳ 明朝"/>
                          <a:cs typeface="Times New Roman"/>
                        </a:rPr>
                        <a:t> </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8e10 </a:t>
                      </a:r>
                      <a:r>
                        <a:rPr lang="en-US" sz="1400" dirty="0" err="1">
                          <a:effectLst/>
                          <a:latin typeface="Times New Roman"/>
                          <a:ea typeface="ＭＳ 明朝"/>
                          <a:cs typeface="Times New Roman"/>
                        </a:rPr>
                        <a:t>Bq</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8e10 Bq</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Humidity in the room (max)</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90%</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90%</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90%</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Temperature of Media</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Up to 300 C</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Up to </a:t>
                      </a:r>
                      <a:r>
                        <a:rPr lang="en-US" sz="1400" dirty="0" smtClean="0">
                          <a:effectLst/>
                          <a:latin typeface="Times New Roman"/>
                          <a:ea typeface="ＭＳ 明朝"/>
                          <a:cs typeface="Times New Roman"/>
                        </a:rPr>
                        <a:t>250 </a:t>
                      </a:r>
                      <a:r>
                        <a:rPr lang="en-US" sz="1400" dirty="0">
                          <a:effectLst/>
                          <a:latin typeface="Times New Roman"/>
                          <a:ea typeface="ＭＳ 明朝"/>
                          <a:cs typeface="Times New Roman"/>
                        </a:rPr>
                        <a:t>C</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Up to 300 C</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Electrical interface</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Switch (contactor)</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Switch (contactor)</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Switch (contactor)</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Allowed pressure drop</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N/A</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N/A</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Less than 1Kpa (0.01 bar)</a:t>
                      </a:r>
                      <a:endParaRPr lang="en-US" sz="1400">
                        <a:effectLst/>
                        <a:latin typeface="Tahoma"/>
                        <a:ea typeface="ＭＳ 明朝"/>
                        <a:cs typeface="Times New Roman"/>
                      </a:endParaRPr>
                    </a:p>
                  </a:txBody>
                  <a:tcPr marL="68580" marR="68580" marT="0" marB="0"/>
                </a:tc>
              </a:tr>
              <a:tr h="380828">
                <a:tc>
                  <a:txBody>
                    <a:bodyPr/>
                    <a:lstStyle/>
                    <a:p>
                      <a:pPr>
                        <a:spcAft>
                          <a:spcPts val="0"/>
                        </a:spcAft>
                      </a:pPr>
                      <a:r>
                        <a:rPr lang="en-US" sz="1400" b="1">
                          <a:effectLst/>
                          <a:latin typeface="Times New Roman"/>
                          <a:ea typeface="ＭＳ 明朝"/>
                          <a:cs typeface="Times New Roman"/>
                        </a:rPr>
                        <a:t>Pipe dimension</a:t>
                      </a:r>
                      <a:endParaRPr lang="en-US" sz="1400">
                        <a:effectLst/>
                        <a:latin typeface="Tahoma"/>
                        <a:ea typeface="ＭＳ 明朝"/>
                        <a:cs typeface="Times New Roman"/>
                      </a:endParaRPr>
                    </a:p>
                    <a:p>
                      <a:pPr>
                        <a:spcAft>
                          <a:spcPts val="0"/>
                        </a:spcAft>
                      </a:pPr>
                      <a:r>
                        <a:rPr lang="en-US" sz="1400" b="1">
                          <a:effectLst/>
                          <a:latin typeface="Times New Roman"/>
                          <a:ea typeface="ＭＳ 明朝"/>
                          <a:cs typeface="Times New Roman"/>
                        </a:rPr>
                        <a:t> </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DN300</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DN250</a:t>
                      </a:r>
                      <a:endParaRPr lang="en-US" sz="1400">
                        <a:effectLst/>
                        <a:latin typeface="Tahoma"/>
                        <a:ea typeface="ＭＳ 明朝"/>
                        <a:cs typeface="Times New Roman"/>
                      </a:endParaRPr>
                    </a:p>
                  </a:txBody>
                  <a:tcPr marL="68580" marR="68580" marT="0" marB="0"/>
                </a:tc>
                <a:tc>
                  <a:txBody>
                    <a:bodyPr/>
                    <a:lstStyle/>
                    <a:p>
                      <a:pPr>
                        <a:spcAft>
                          <a:spcPts val="0"/>
                        </a:spcAft>
                      </a:pPr>
                      <a:r>
                        <a:rPr lang="en-US" sz="1400">
                          <a:effectLst/>
                          <a:latin typeface="Times New Roman"/>
                          <a:ea typeface="ＭＳ 明朝"/>
                          <a:cs typeface="Times New Roman"/>
                        </a:rPr>
                        <a:t>DN300</a:t>
                      </a:r>
                      <a:endParaRPr lang="en-US" sz="1400">
                        <a:effectLst/>
                        <a:latin typeface="Tahoma"/>
                        <a:ea typeface="ＭＳ 明朝"/>
                        <a:cs typeface="Times New Roman"/>
                      </a:endParaRPr>
                    </a:p>
                  </a:txBody>
                  <a:tcPr marL="68580" marR="68580" marT="0" marB="0"/>
                </a:tc>
              </a:tr>
              <a:tr h="563417">
                <a:tc>
                  <a:txBody>
                    <a:bodyPr/>
                    <a:lstStyle/>
                    <a:p>
                      <a:pPr>
                        <a:spcAft>
                          <a:spcPts val="0"/>
                        </a:spcAft>
                      </a:pPr>
                      <a:r>
                        <a:rPr lang="en-US" sz="1400" b="1" dirty="0">
                          <a:effectLst/>
                          <a:latin typeface="Times New Roman"/>
                          <a:ea typeface="ＭＳ 明朝"/>
                          <a:cs typeface="Times New Roman"/>
                        </a:rPr>
                        <a:t>Frequency of dangerous failures (per hour)</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&gt;10</a:t>
                      </a:r>
                      <a:r>
                        <a:rPr lang="en-US" sz="1400" baseline="30000" dirty="0">
                          <a:effectLst/>
                          <a:latin typeface="Times New Roman"/>
                          <a:ea typeface="ＭＳ 明朝"/>
                          <a:cs typeface="Times New Roman"/>
                        </a:rPr>
                        <a:t>-8 </a:t>
                      </a:r>
                      <a:r>
                        <a:rPr lang="en-US" sz="1400" dirty="0">
                          <a:effectLst/>
                          <a:latin typeface="Times New Roman"/>
                          <a:ea typeface="ＭＳ 明朝"/>
                          <a:cs typeface="Times New Roman"/>
                        </a:rPr>
                        <a:t>to &lt;10</a:t>
                      </a:r>
                      <a:r>
                        <a:rPr lang="en-US" sz="1400" baseline="30000" dirty="0">
                          <a:effectLst/>
                          <a:latin typeface="Times New Roman"/>
                          <a:ea typeface="ＭＳ 明朝"/>
                          <a:cs typeface="Times New Roman"/>
                        </a:rPr>
                        <a:t>-7</a:t>
                      </a:r>
                      <a:endParaRPr lang="en-US" sz="1400" dirty="0">
                        <a:effectLst/>
                        <a:latin typeface="Tahoma"/>
                        <a:ea typeface="ＭＳ 明朝"/>
                        <a:cs typeface="Times New Roman"/>
                      </a:endParaRPr>
                    </a:p>
                    <a:p>
                      <a:pPr>
                        <a:spcAft>
                          <a:spcPts val="0"/>
                        </a:spcAft>
                      </a:pPr>
                      <a:r>
                        <a:rPr lang="en-US" sz="1400" dirty="0">
                          <a:effectLst/>
                          <a:latin typeface="Times New Roman"/>
                          <a:ea typeface="ＭＳ 明朝"/>
                          <a:cs typeface="Times New Roman"/>
                        </a:rPr>
                        <a:t> </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&gt;10</a:t>
                      </a:r>
                      <a:r>
                        <a:rPr lang="en-US" sz="1400" baseline="30000" dirty="0">
                          <a:effectLst/>
                          <a:latin typeface="Times New Roman"/>
                          <a:ea typeface="ＭＳ 明朝"/>
                          <a:cs typeface="Times New Roman"/>
                        </a:rPr>
                        <a:t>-8 </a:t>
                      </a:r>
                      <a:r>
                        <a:rPr lang="en-US" sz="1400" dirty="0">
                          <a:effectLst/>
                          <a:latin typeface="Times New Roman"/>
                          <a:ea typeface="ＭＳ 明朝"/>
                          <a:cs typeface="Times New Roman"/>
                        </a:rPr>
                        <a:t>to &lt;10</a:t>
                      </a:r>
                      <a:r>
                        <a:rPr lang="en-US" sz="1400" baseline="30000" dirty="0">
                          <a:effectLst/>
                          <a:latin typeface="Times New Roman"/>
                          <a:ea typeface="ＭＳ 明朝"/>
                          <a:cs typeface="Times New Roman"/>
                        </a:rPr>
                        <a:t>-7</a:t>
                      </a:r>
                      <a:endParaRPr lang="en-US" sz="1400" dirty="0">
                        <a:effectLst/>
                        <a:latin typeface="Tahoma"/>
                        <a:ea typeface="ＭＳ 明朝"/>
                        <a:cs typeface="Times New Roman"/>
                      </a:endParaRPr>
                    </a:p>
                  </a:txBody>
                  <a:tcPr marL="68580" marR="68580" marT="0" marB="0"/>
                </a:tc>
                <a:tc>
                  <a:txBody>
                    <a:bodyPr/>
                    <a:lstStyle/>
                    <a:p>
                      <a:pPr>
                        <a:spcAft>
                          <a:spcPts val="0"/>
                        </a:spcAft>
                      </a:pPr>
                      <a:r>
                        <a:rPr lang="en-US" sz="1400" dirty="0">
                          <a:effectLst/>
                          <a:latin typeface="Times New Roman"/>
                          <a:ea typeface="ＭＳ 明朝"/>
                          <a:cs typeface="Times New Roman"/>
                        </a:rPr>
                        <a:t>&gt;10</a:t>
                      </a:r>
                      <a:r>
                        <a:rPr lang="en-US" sz="1400" baseline="30000" dirty="0">
                          <a:effectLst/>
                          <a:latin typeface="Times New Roman"/>
                          <a:ea typeface="ＭＳ 明朝"/>
                          <a:cs typeface="Times New Roman"/>
                        </a:rPr>
                        <a:t>-8 </a:t>
                      </a:r>
                      <a:r>
                        <a:rPr lang="en-US" sz="1400" dirty="0">
                          <a:effectLst/>
                          <a:latin typeface="Times New Roman"/>
                          <a:ea typeface="ＭＳ 明朝"/>
                          <a:cs typeface="Times New Roman"/>
                        </a:rPr>
                        <a:t>to &lt;10</a:t>
                      </a:r>
                      <a:r>
                        <a:rPr lang="en-US" sz="1400" baseline="30000" dirty="0">
                          <a:effectLst/>
                          <a:latin typeface="Times New Roman"/>
                          <a:ea typeface="ＭＳ 明朝"/>
                          <a:cs typeface="Times New Roman"/>
                        </a:rPr>
                        <a:t>-7</a:t>
                      </a:r>
                      <a:endParaRPr lang="en-US" sz="1400" dirty="0">
                        <a:effectLst/>
                        <a:latin typeface="Tahoma"/>
                        <a:ea typeface="ＭＳ 明朝"/>
                        <a:cs typeface="Times New Roman"/>
                      </a:endParaRPr>
                    </a:p>
                    <a:p>
                      <a:pPr>
                        <a:spcAft>
                          <a:spcPts val="0"/>
                        </a:spcAft>
                      </a:pPr>
                      <a:r>
                        <a:rPr lang="en-US" sz="1400" dirty="0">
                          <a:effectLst/>
                          <a:latin typeface="Times New Roman"/>
                          <a:ea typeface="ＭＳ 明朝"/>
                          <a:cs typeface="Times New Roman"/>
                        </a:rPr>
                        <a:t> </a:t>
                      </a:r>
                      <a:endParaRPr lang="en-US" sz="1400" dirty="0">
                        <a:effectLst/>
                        <a:latin typeface="Tahoma"/>
                        <a:ea typeface="ＭＳ 明朝"/>
                        <a:cs typeface="Times New Roman"/>
                      </a:endParaRPr>
                    </a:p>
                  </a:txBody>
                  <a:tcPr marL="68580" marR="68580" marT="0" marB="0"/>
                </a:tc>
              </a:tr>
              <a:tr h="380828">
                <a:tc>
                  <a:txBody>
                    <a:bodyPr/>
                    <a:lstStyle/>
                    <a:p>
                      <a:pPr>
                        <a:spcAft>
                          <a:spcPts val="0"/>
                        </a:spcAft>
                      </a:pPr>
                      <a:endParaRPr lang="en-US" sz="1400" dirty="0">
                        <a:effectLst/>
                        <a:latin typeface="Tahoma"/>
                        <a:ea typeface="ＭＳ 明朝"/>
                        <a:cs typeface="Times New Roman"/>
                      </a:endParaRPr>
                    </a:p>
                  </a:txBody>
                  <a:tcPr marL="68580" marR="68580" marT="0" marB="0"/>
                </a:tc>
                <a:tc>
                  <a:txBody>
                    <a:bodyPr/>
                    <a:lstStyle/>
                    <a:p>
                      <a:endParaRPr lang="en-US" sz="1400"/>
                    </a:p>
                  </a:txBody>
                  <a:tcPr/>
                </a:tc>
                <a:tc>
                  <a:txBody>
                    <a:bodyPr/>
                    <a:lstStyle/>
                    <a:p>
                      <a:endParaRPr lang="en-US" sz="140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14449329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EPICS and MCR</a:t>
            </a:r>
            <a:endParaRPr lang="en-US" dirty="0"/>
          </a:p>
        </p:txBody>
      </p:sp>
      <p:sp>
        <p:nvSpPr>
          <p:cNvPr id="3" name="Content Placeholder 2"/>
          <p:cNvSpPr>
            <a:spLocks noGrp="1"/>
          </p:cNvSpPr>
          <p:nvPr>
            <p:ph idx="1"/>
          </p:nvPr>
        </p:nvSpPr>
        <p:spPr/>
        <p:txBody>
          <a:bodyPr/>
          <a:lstStyle/>
          <a:p>
            <a:pPr lvl="0"/>
            <a:r>
              <a:rPr lang="en-GB" dirty="0" smtClean="0"/>
              <a:t>Space </a:t>
            </a:r>
            <a:r>
              <a:rPr lang="en-GB" dirty="0"/>
              <a:t>for one TSS normal size rack </a:t>
            </a:r>
            <a:r>
              <a:rPr lang="en-US" dirty="0" smtClean="0"/>
              <a:t>is reserved so that </a:t>
            </a:r>
            <a:r>
              <a:rPr lang="en-GB" dirty="0" smtClean="0"/>
              <a:t>TSS </a:t>
            </a:r>
            <a:r>
              <a:rPr lang="en-GB" dirty="0"/>
              <a:t>will locate the mode operation system in the MCR in order to change TSS operation mode</a:t>
            </a:r>
            <a:endParaRPr lang="en-US" dirty="0"/>
          </a:p>
          <a:p>
            <a:r>
              <a:rPr lang="en-US" dirty="0" smtClean="0"/>
              <a:t>ICS shall archive and display relevant data in MCR with sampling time of once per minute</a:t>
            </a:r>
          </a:p>
          <a:p>
            <a:pPr lvl="0"/>
            <a:r>
              <a:rPr lang="en-GB" dirty="0"/>
              <a:t>TSS connection to the ICS shall be one-way direction electrical communication using isolation </a:t>
            </a:r>
            <a:r>
              <a:rPr lang="en-GB" dirty="0" smtClean="0"/>
              <a:t>devices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Tree>
    <p:extLst>
      <p:ext uri="{BB962C8B-B14F-4D97-AF65-F5344CB8AC3E}">
        <p14:creationId xmlns:p14="http://schemas.microsoft.com/office/powerpoint/2010/main" val="30953714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Protection-BIS</a:t>
            </a:r>
            <a:endParaRPr lang="en-US" dirty="0"/>
          </a:p>
        </p:txBody>
      </p:sp>
      <p:sp>
        <p:nvSpPr>
          <p:cNvPr id="3" name="Content Placeholder 2"/>
          <p:cNvSpPr>
            <a:spLocks noGrp="1"/>
          </p:cNvSpPr>
          <p:nvPr>
            <p:ph idx="1"/>
          </p:nvPr>
        </p:nvSpPr>
        <p:spPr/>
        <p:txBody>
          <a:bodyPr/>
          <a:lstStyle/>
          <a:p>
            <a:r>
              <a:rPr lang="en-GB" dirty="0"/>
              <a:t>Digital signal from TSS to the BIS indicating readiness of the TSS for beam operation [BEAM PERMIT OK] or indicating the stop of beam operation [BEAM PERMIT NOK]</a:t>
            </a:r>
            <a:r>
              <a:rPr lang="en-US" dirty="0"/>
              <a:t> </a:t>
            </a:r>
            <a:endParaRPr lang="en-US" dirty="0" smtClean="0"/>
          </a:p>
          <a:p>
            <a:r>
              <a:rPr lang="en-GB" dirty="0"/>
              <a:t>The BEAM PERMIT SIGNAL, which is sent from TSS towards BIS shall be based on a hardwired connection </a:t>
            </a:r>
            <a:r>
              <a:rPr lang="en-GB" dirty="0" smtClean="0"/>
              <a:t>(no </a:t>
            </a:r>
            <a:r>
              <a:rPr lang="en-GB" dirty="0"/>
              <a:t>software based signal).</a:t>
            </a:r>
            <a:r>
              <a:rPr lang="en-US" dirty="0"/>
              <a:t> </a:t>
            </a:r>
            <a:endParaRPr lang="en-US" dirty="0" smtClean="0"/>
          </a:p>
          <a:p>
            <a:r>
              <a:rPr lang="en-US" dirty="0" smtClean="0"/>
              <a:t>TSS will use isolation devices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Tree>
    <p:extLst>
      <p:ext uri="{BB962C8B-B14F-4D97-AF65-F5344CB8AC3E}">
        <p14:creationId xmlns:p14="http://schemas.microsoft.com/office/powerpoint/2010/main" val="38808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Infrastructure</a:t>
            </a:r>
            <a:endParaRPr lang="en-US" dirty="0"/>
          </a:p>
        </p:txBody>
      </p:sp>
      <p:sp>
        <p:nvSpPr>
          <p:cNvPr id="3" name="Content Placeholder 2"/>
          <p:cNvSpPr>
            <a:spLocks noGrp="1"/>
          </p:cNvSpPr>
          <p:nvPr>
            <p:ph idx="1"/>
          </p:nvPr>
        </p:nvSpPr>
        <p:spPr>
          <a:xfrm>
            <a:off x="457200" y="1600200"/>
            <a:ext cx="8363272" cy="4961148"/>
          </a:xfrm>
        </p:spPr>
        <p:txBody>
          <a:bodyPr>
            <a:normAutofit lnSpcReduction="10000"/>
          </a:bodyPr>
          <a:lstStyle/>
          <a:p>
            <a:r>
              <a:rPr lang="en-US" dirty="0" smtClean="0"/>
              <a:t>TSS rooms</a:t>
            </a:r>
          </a:p>
          <a:p>
            <a:pPr lvl="1"/>
            <a:r>
              <a:rPr lang="en-US" dirty="0" smtClean="0"/>
              <a:t>Size, location, fire protection, access authorization, Power supply</a:t>
            </a:r>
          </a:p>
          <a:p>
            <a:r>
              <a:rPr lang="en-US" dirty="0" smtClean="0"/>
              <a:t>Cable routes to/from (see Design presentation: MO)</a:t>
            </a:r>
          </a:p>
          <a:p>
            <a:pPr lvl="1"/>
            <a:r>
              <a:rPr lang="en-US" dirty="0" smtClean="0"/>
              <a:t>TSS rooms, Utility room, High energy bream transport (HEBT), Front end building (FEB), MPS location, Main control room</a:t>
            </a:r>
          </a:p>
          <a:p>
            <a:r>
              <a:rPr lang="en-US" dirty="0" smtClean="0"/>
              <a:t>Discussions ongoing about responsibilities for cable routes</a:t>
            </a:r>
          </a:p>
          <a:p>
            <a:pPr lvl="1"/>
            <a:r>
              <a:rPr lang="en-US" dirty="0"/>
              <a:t>TSS responsible for defining routes and CF responsible for wall </a:t>
            </a:r>
            <a:r>
              <a:rPr lang="en-US" dirty="0" smtClean="0"/>
              <a:t>penetrations, TSS responsible for cable installations, Coordination important</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20874960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accelerator division shall stop beam production in less than 1 </a:t>
            </a:r>
            <a:r>
              <a:rPr lang="en-US" dirty="0" err="1"/>
              <a:t>ms</a:t>
            </a:r>
            <a:r>
              <a:rPr lang="en-US" dirty="0"/>
              <a:t> after the 400 V power</a:t>
            </a:r>
            <a:r>
              <a:rPr lang="en-US" dirty="0" smtClean="0">
                <a:solidFill>
                  <a:schemeClr val="tx1"/>
                </a:solidFill>
              </a:rPr>
              <a:t> </a:t>
            </a:r>
            <a:r>
              <a:rPr lang="en-US" dirty="0" smtClean="0"/>
              <a:t>circuit </a:t>
            </a:r>
            <a:r>
              <a:rPr lang="en-US" dirty="0"/>
              <a:t>is interrupted </a:t>
            </a:r>
            <a:endParaRPr lang="en-US" dirty="0" smtClean="0"/>
          </a:p>
          <a:p>
            <a:r>
              <a:rPr lang="en-US" dirty="0" smtClean="0"/>
              <a:t>Space allocation in FEB for (see Design presentation: MO)</a:t>
            </a:r>
          </a:p>
          <a:p>
            <a:pPr lvl="1"/>
            <a:r>
              <a:rPr lang="en-US" dirty="0" smtClean="0"/>
              <a:t>two </a:t>
            </a:r>
            <a:r>
              <a:rPr lang="en-US" dirty="0"/>
              <a:t>physically separated </a:t>
            </a:r>
            <a:r>
              <a:rPr lang="en-US" dirty="0" smtClean="0"/>
              <a:t>racks with TSS control equipment</a:t>
            </a:r>
          </a:p>
          <a:p>
            <a:pPr lvl="1"/>
            <a:r>
              <a:rPr lang="en-US" dirty="0" smtClean="0"/>
              <a:t>two physically separated cabinets for </a:t>
            </a:r>
            <a:r>
              <a:rPr lang="en-US" dirty="0"/>
              <a:t>TSS safety </a:t>
            </a:r>
            <a:r>
              <a:rPr lang="en-US" dirty="0" smtClean="0"/>
              <a:t>contactors </a:t>
            </a:r>
          </a:p>
          <a:p>
            <a:pPr lvl="1"/>
            <a:r>
              <a:rPr lang="en-US" dirty="0" smtClean="0"/>
              <a:t>Cable routes</a:t>
            </a:r>
          </a:p>
          <a:p>
            <a:r>
              <a:rPr lang="en-US" dirty="0" smtClean="0"/>
              <a:t>Space allocation in Klystron gallery for</a:t>
            </a:r>
          </a:p>
          <a:p>
            <a:pPr lvl="1"/>
            <a:r>
              <a:rPr lang="en-US" dirty="0" smtClean="0"/>
              <a:t>Cable routes</a:t>
            </a:r>
          </a:p>
          <a:p>
            <a:r>
              <a:rPr lang="en-US" dirty="0" smtClean="0"/>
              <a:t>Space allocation in HEBT for</a:t>
            </a:r>
          </a:p>
          <a:p>
            <a:pPr lvl="1"/>
            <a:r>
              <a:rPr lang="en-US" dirty="0" smtClean="0"/>
              <a:t>Monitoring equipment at the bending magnets</a:t>
            </a:r>
          </a:p>
          <a:p>
            <a:r>
              <a:rPr lang="en-US" dirty="0" smtClean="0"/>
              <a:t>Power supply</a:t>
            </a:r>
            <a:endParaRPr lang="en-US"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Tree>
    <p:extLst>
      <p:ext uri="{BB962C8B-B14F-4D97-AF65-F5344CB8AC3E}">
        <p14:creationId xmlns:p14="http://schemas.microsoft.com/office/powerpoint/2010/main" val="42069219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We have identified Pilot TSS interfaces</a:t>
            </a:r>
          </a:p>
          <a:p>
            <a:r>
              <a:rPr lang="en-US" dirty="0" smtClean="0"/>
              <a:t>We made good progress in defining some of them</a:t>
            </a:r>
          </a:p>
          <a:p>
            <a:pPr marL="342900" lvl="1" indent="-342900">
              <a:buFont typeface="Arial" panose="020B0604020202020204" pitchFamily="34" charset="0"/>
              <a:buChar char="•"/>
            </a:pPr>
            <a:r>
              <a:rPr lang="en-US" sz="2800" dirty="0" smtClean="0"/>
              <a:t>As future </a:t>
            </a:r>
            <a:r>
              <a:rPr lang="en-US" sz="2800" dirty="0"/>
              <a:t>works </a:t>
            </a:r>
            <a:r>
              <a:rPr lang="en-US" sz="2800" dirty="0" smtClean="0"/>
              <a:t> we should define interfaces to the </a:t>
            </a:r>
            <a:r>
              <a:rPr lang="en-US" sz="2800" dirty="0"/>
              <a:t>RFQ and bending </a:t>
            </a:r>
            <a:r>
              <a:rPr lang="en-US" sz="2800" dirty="0" smtClean="0"/>
              <a:t>magnets</a:t>
            </a:r>
            <a:endParaRPr lang="en-US" sz="2800" dirty="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Tree>
    <p:extLst>
      <p:ext uri="{BB962C8B-B14F-4D97-AF65-F5344CB8AC3E}">
        <p14:creationId xmlns:p14="http://schemas.microsoft.com/office/powerpoint/2010/main" val="210442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
        <p:nvSpPr>
          <p:cNvPr id="14" name="Content Placeholder 2"/>
          <p:cNvSpPr>
            <a:spLocks noGrp="1"/>
          </p:cNvSpPr>
          <p:nvPr>
            <p:ph idx="1"/>
          </p:nvPr>
        </p:nvSpPr>
        <p:spPr>
          <a:xfrm>
            <a:off x="457200" y="1600200"/>
            <a:ext cx="8229600" cy="4525963"/>
          </a:xfrm>
        </p:spPr>
        <p:txBody>
          <a:bodyPr>
            <a:normAutofit/>
          </a:bodyPr>
          <a:lstStyle/>
          <a:p>
            <a:r>
              <a:rPr lang="en-US" dirty="0" smtClean="0"/>
              <a:t>TSS Interfaces</a:t>
            </a:r>
          </a:p>
          <a:p>
            <a:pPr lvl="1"/>
            <a:r>
              <a:rPr lang="en-US" dirty="0" smtClean="0"/>
              <a:t>Target Wheel drive and shaft</a:t>
            </a:r>
            <a:endParaRPr lang="en-US" dirty="0"/>
          </a:p>
          <a:p>
            <a:pPr lvl="1"/>
            <a:r>
              <a:rPr lang="en-US" dirty="0" err="1" smtClean="0"/>
              <a:t>PCool</a:t>
            </a:r>
            <a:endParaRPr lang="en-US" dirty="0" smtClean="0"/>
          </a:p>
          <a:p>
            <a:pPr lvl="1"/>
            <a:r>
              <a:rPr lang="en-US" dirty="0" smtClean="0"/>
              <a:t>EPICS and MCR</a:t>
            </a:r>
          </a:p>
          <a:p>
            <a:pPr lvl="1"/>
            <a:r>
              <a:rPr lang="en-US" dirty="0" smtClean="0"/>
              <a:t>Machine Protection – Beam Interlock System</a:t>
            </a:r>
          </a:p>
          <a:p>
            <a:pPr lvl="1"/>
            <a:r>
              <a:rPr lang="en-US" dirty="0" smtClean="0"/>
              <a:t>Site Infrastructure</a:t>
            </a:r>
          </a:p>
          <a:p>
            <a:pPr lvl="1"/>
            <a:r>
              <a:rPr lang="en-US" dirty="0" smtClean="0"/>
              <a:t>Accelerator</a:t>
            </a:r>
          </a:p>
          <a:p>
            <a:pPr marL="0" indent="0">
              <a:buNone/>
            </a:pPr>
            <a:endParaRPr lang="en-US" dirty="0"/>
          </a:p>
        </p:txBody>
      </p:sp>
    </p:spTree>
    <p:extLst>
      <p:ext uri="{BB962C8B-B14F-4D97-AF65-F5344CB8AC3E}">
        <p14:creationId xmlns:p14="http://schemas.microsoft.com/office/powerpoint/2010/main" val="62650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Document 38"/>
          <p:cNvSpPr/>
          <p:nvPr/>
        </p:nvSpPr>
        <p:spPr>
          <a:xfrm>
            <a:off x="1475656" y="5196665"/>
            <a:ext cx="972108" cy="1008112"/>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 name="Flowchart: Document 12"/>
          <p:cNvSpPr/>
          <p:nvPr/>
        </p:nvSpPr>
        <p:spPr>
          <a:xfrm>
            <a:off x="4644008" y="5229200"/>
            <a:ext cx="972108" cy="1512168"/>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Flowchart: Document 11"/>
          <p:cNvSpPr/>
          <p:nvPr/>
        </p:nvSpPr>
        <p:spPr>
          <a:xfrm>
            <a:off x="4572000" y="5157192"/>
            <a:ext cx="972108" cy="1512168"/>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 name="Title 1"/>
          <p:cNvSpPr>
            <a:spLocks noGrp="1"/>
          </p:cNvSpPr>
          <p:nvPr>
            <p:ph type="title"/>
          </p:nvPr>
        </p:nvSpPr>
        <p:spPr/>
        <p:txBody>
          <a:bodyPr/>
          <a:lstStyle/>
          <a:p>
            <a:r>
              <a:rPr lang="en-US" dirty="0" smtClean="0"/>
              <a:t>ICD-Rs for </a:t>
            </a:r>
            <a:r>
              <a:rPr lang="en-US" smtClean="0"/>
              <a:t>all interfaces</a:t>
            </a:r>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5" name="Flowchart: Document 4"/>
          <p:cNvSpPr/>
          <p:nvPr/>
        </p:nvSpPr>
        <p:spPr>
          <a:xfrm>
            <a:off x="179512" y="3432287"/>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Concept</a:t>
            </a:r>
          </a:p>
          <a:p>
            <a:pPr algn="ctr"/>
            <a:r>
              <a:rPr lang="en-US" sz="1100" dirty="0" smtClean="0">
                <a:solidFill>
                  <a:schemeClr val="tx1"/>
                </a:solidFill>
              </a:rPr>
              <a:t>ESS-0037596</a:t>
            </a:r>
            <a:endParaRPr lang="en-US" sz="1100" dirty="0">
              <a:solidFill>
                <a:schemeClr val="tx1"/>
              </a:solidFill>
            </a:endParaRPr>
          </a:p>
        </p:txBody>
      </p:sp>
      <p:sp>
        <p:nvSpPr>
          <p:cNvPr id="6" name="Flowchart: Document 5"/>
          <p:cNvSpPr/>
          <p:nvPr/>
        </p:nvSpPr>
        <p:spPr>
          <a:xfrm>
            <a:off x="1403648" y="3432287"/>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Hazard analysis results overview</a:t>
            </a:r>
          </a:p>
          <a:p>
            <a:pPr algn="ctr"/>
            <a:r>
              <a:rPr lang="en-US" sz="1100" dirty="0" smtClean="0">
                <a:solidFill>
                  <a:schemeClr val="tx1"/>
                </a:solidFill>
              </a:rPr>
              <a:t>ESS-0050077</a:t>
            </a:r>
            <a:endParaRPr lang="en-US" sz="1100" dirty="0">
              <a:solidFill>
                <a:schemeClr val="tx1"/>
              </a:solidFill>
            </a:endParaRPr>
          </a:p>
        </p:txBody>
      </p:sp>
      <p:sp>
        <p:nvSpPr>
          <p:cNvPr id="7" name="Flowchart: Document 6"/>
          <p:cNvSpPr/>
          <p:nvPr/>
        </p:nvSpPr>
        <p:spPr>
          <a:xfrm>
            <a:off x="2627784" y="3432287"/>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System requirements</a:t>
            </a:r>
          </a:p>
          <a:p>
            <a:pPr algn="ctr"/>
            <a:r>
              <a:rPr lang="en-US" sz="1100" dirty="0" smtClean="0">
                <a:solidFill>
                  <a:schemeClr val="tx1"/>
                </a:solidFill>
              </a:rPr>
              <a:t>ESS-0002776</a:t>
            </a:r>
            <a:endParaRPr lang="en-US" sz="1100" dirty="0">
              <a:solidFill>
                <a:schemeClr val="tx1"/>
              </a:solidFill>
            </a:endParaRPr>
          </a:p>
        </p:txBody>
      </p:sp>
      <p:sp>
        <p:nvSpPr>
          <p:cNvPr id="8" name="Flowchart: Document 7"/>
          <p:cNvSpPr/>
          <p:nvPr/>
        </p:nvSpPr>
        <p:spPr>
          <a:xfrm>
            <a:off x="3851920" y="3432287"/>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Functions</a:t>
            </a:r>
            <a:endParaRPr lang="en-US" sz="1100" dirty="0" smtClean="0">
              <a:solidFill>
                <a:schemeClr val="tx1"/>
              </a:solidFill>
            </a:endParaRPr>
          </a:p>
          <a:p>
            <a:pPr algn="ctr"/>
            <a:r>
              <a:rPr lang="en-US" sz="1100" dirty="0" smtClean="0">
                <a:solidFill>
                  <a:schemeClr val="tx1"/>
                </a:solidFill>
              </a:rPr>
              <a:t>ESS-0043617</a:t>
            </a:r>
            <a:endParaRPr lang="en-US" sz="1100" dirty="0">
              <a:solidFill>
                <a:schemeClr val="tx1"/>
              </a:solidFill>
            </a:endParaRPr>
          </a:p>
        </p:txBody>
      </p:sp>
      <p:sp>
        <p:nvSpPr>
          <p:cNvPr id="10" name="Flowchart: Document 9"/>
          <p:cNvSpPr/>
          <p:nvPr/>
        </p:nvSpPr>
        <p:spPr>
          <a:xfrm>
            <a:off x="4499992" y="5085184"/>
            <a:ext cx="972108" cy="1476164"/>
          </a:xfrm>
          <a:prstGeom prst="flowChartDocumen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ICD-R:s</a:t>
            </a:r>
          </a:p>
          <a:p>
            <a:pPr algn="ctr"/>
            <a:r>
              <a:rPr lang="en-US" sz="1100" dirty="0" smtClean="0">
                <a:solidFill>
                  <a:schemeClr val="tx1"/>
                </a:solidFill>
              </a:rPr>
              <a:t>ESS-0016380</a:t>
            </a:r>
          </a:p>
          <a:p>
            <a:pPr algn="ctr"/>
            <a:r>
              <a:rPr lang="en-US" sz="1100" dirty="0" smtClean="0">
                <a:solidFill>
                  <a:schemeClr val="tx1"/>
                </a:solidFill>
              </a:rPr>
              <a:t>ESS-0022915</a:t>
            </a:r>
          </a:p>
          <a:p>
            <a:pPr algn="ctr"/>
            <a:r>
              <a:rPr lang="en-US" sz="1100" dirty="0" smtClean="0">
                <a:solidFill>
                  <a:schemeClr val="tx1"/>
                </a:solidFill>
              </a:rPr>
              <a:t>ESS-0030063</a:t>
            </a:r>
          </a:p>
          <a:p>
            <a:pPr algn="ctr"/>
            <a:r>
              <a:rPr lang="en-US" sz="1100" dirty="0" smtClean="0">
                <a:solidFill>
                  <a:schemeClr val="tx1"/>
                </a:solidFill>
              </a:rPr>
              <a:t>ESS-0030068</a:t>
            </a:r>
          </a:p>
          <a:p>
            <a:pPr algn="ctr"/>
            <a:r>
              <a:rPr lang="en-US" sz="1100" dirty="0" smtClean="0">
                <a:solidFill>
                  <a:schemeClr val="tx1"/>
                </a:solidFill>
              </a:rPr>
              <a:t>ESS-0042356</a:t>
            </a:r>
          </a:p>
          <a:p>
            <a:pPr algn="ctr"/>
            <a:r>
              <a:rPr lang="en-US" sz="1100" dirty="0" smtClean="0">
                <a:solidFill>
                  <a:schemeClr val="tx1"/>
                </a:solidFill>
              </a:rPr>
              <a:t>ESS-0048755</a:t>
            </a:r>
            <a:endParaRPr lang="en-US" sz="1100" dirty="0">
              <a:solidFill>
                <a:schemeClr val="tx1"/>
              </a:solidFill>
            </a:endParaRPr>
          </a:p>
        </p:txBody>
      </p:sp>
      <p:cxnSp>
        <p:nvCxnSpPr>
          <p:cNvPr id="15" name="Straight Arrow Connector 14"/>
          <p:cNvCxnSpPr/>
          <p:nvPr/>
        </p:nvCxnSpPr>
        <p:spPr>
          <a:xfrm>
            <a:off x="71500" y="1805351"/>
            <a:ext cx="86536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55635" y="1484784"/>
            <a:ext cx="1272849" cy="276999"/>
          </a:xfrm>
          <a:prstGeom prst="rect">
            <a:avLst/>
          </a:prstGeom>
          <a:noFill/>
        </p:spPr>
        <p:txBody>
          <a:bodyPr wrap="none" rtlCol="0">
            <a:spAutoFit/>
          </a:bodyPr>
          <a:lstStyle/>
          <a:p>
            <a:r>
              <a:rPr lang="en-US" sz="1200" dirty="0" smtClean="0"/>
              <a:t>Life-cycle process</a:t>
            </a:r>
            <a:endParaRPr lang="en-US" sz="1200" dirty="0"/>
          </a:p>
        </p:txBody>
      </p:sp>
      <p:cxnSp>
        <p:nvCxnSpPr>
          <p:cNvPr id="17" name="Straight Arrow Connector 16"/>
          <p:cNvCxnSpPr>
            <a:stCxn id="5" idx="3"/>
            <a:endCxn id="6" idx="1"/>
          </p:cNvCxnSpPr>
          <p:nvPr/>
        </p:nvCxnSpPr>
        <p:spPr>
          <a:xfrm>
            <a:off x="1151620" y="3936343"/>
            <a:ext cx="2520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7" idx="1"/>
          </p:cNvCxnSpPr>
          <p:nvPr/>
        </p:nvCxnSpPr>
        <p:spPr>
          <a:xfrm>
            <a:off x="2375756" y="3936343"/>
            <a:ext cx="2520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8" idx="1"/>
          </p:cNvCxnSpPr>
          <p:nvPr/>
        </p:nvCxnSpPr>
        <p:spPr>
          <a:xfrm>
            <a:off x="3599892" y="3936343"/>
            <a:ext cx="2520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9" idx="1"/>
          </p:cNvCxnSpPr>
          <p:nvPr/>
        </p:nvCxnSpPr>
        <p:spPr>
          <a:xfrm>
            <a:off x="4824028" y="3936343"/>
            <a:ext cx="2520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Document 29"/>
          <p:cNvSpPr/>
          <p:nvPr/>
        </p:nvSpPr>
        <p:spPr>
          <a:xfrm>
            <a:off x="6264188" y="3429000"/>
            <a:ext cx="972108" cy="1008112"/>
          </a:xfrm>
          <a:prstGeom prst="flowChartDocumen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SW design</a:t>
            </a:r>
          </a:p>
          <a:p>
            <a:pPr algn="ctr"/>
            <a:r>
              <a:rPr lang="en-US" sz="1100" dirty="0" smtClean="0">
                <a:solidFill>
                  <a:schemeClr val="tx1"/>
                </a:solidFill>
              </a:rPr>
              <a:t>ESS-00xxxxx</a:t>
            </a:r>
            <a:endParaRPr lang="en-US" sz="1100" dirty="0">
              <a:solidFill>
                <a:schemeClr val="tx1"/>
              </a:solidFill>
            </a:endParaRPr>
          </a:p>
        </p:txBody>
      </p:sp>
      <p:cxnSp>
        <p:nvCxnSpPr>
          <p:cNvPr id="31" name="Straight Arrow Connector 30"/>
          <p:cNvCxnSpPr>
            <a:stCxn id="9" idx="3"/>
            <a:endCxn id="30" idx="1"/>
          </p:cNvCxnSpPr>
          <p:nvPr/>
        </p:nvCxnSpPr>
        <p:spPr>
          <a:xfrm flipV="1">
            <a:off x="6048164" y="3933056"/>
            <a:ext cx="216024" cy="3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2"/>
            <a:endCxn id="10" idx="0"/>
          </p:cNvCxnSpPr>
          <p:nvPr/>
        </p:nvCxnSpPr>
        <p:spPr>
          <a:xfrm flipH="1">
            <a:off x="4986046" y="4373752"/>
            <a:ext cx="576064" cy="711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Flowchart: Document 71"/>
          <p:cNvSpPr/>
          <p:nvPr/>
        </p:nvSpPr>
        <p:spPr>
          <a:xfrm>
            <a:off x="5724128" y="5085184"/>
            <a:ext cx="972108" cy="1008112"/>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FMECA</a:t>
            </a:r>
          </a:p>
          <a:p>
            <a:pPr algn="ctr"/>
            <a:r>
              <a:rPr lang="en-US" sz="1100" dirty="0" smtClean="0">
                <a:solidFill>
                  <a:schemeClr val="tx1"/>
                </a:solidFill>
              </a:rPr>
              <a:t>ESS-0047128</a:t>
            </a:r>
            <a:endParaRPr lang="en-US" sz="1100" dirty="0">
              <a:solidFill>
                <a:schemeClr val="tx1"/>
              </a:solidFill>
            </a:endParaRPr>
          </a:p>
        </p:txBody>
      </p:sp>
      <p:sp>
        <p:nvSpPr>
          <p:cNvPr id="32" name="Flowchart: Document 31"/>
          <p:cNvSpPr/>
          <p:nvPr/>
        </p:nvSpPr>
        <p:spPr>
          <a:xfrm>
            <a:off x="2591780" y="5085184"/>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He cooling variables</a:t>
            </a:r>
            <a:br>
              <a:rPr lang="en-US" sz="1100" dirty="0" smtClean="0">
                <a:solidFill>
                  <a:schemeClr val="tx1"/>
                </a:solidFill>
              </a:rPr>
            </a:br>
            <a:r>
              <a:rPr lang="en-US" sz="1100" dirty="0" smtClean="0">
                <a:solidFill>
                  <a:schemeClr val="tx1"/>
                </a:solidFill>
              </a:rPr>
              <a:t>ESS-0049507</a:t>
            </a:r>
            <a:endParaRPr lang="en-US" sz="1100" dirty="0">
              <a:solidFill>
                <a:schemeClr val="tx1"/>
              </a:solidFill>
            </a:endParaRPr>
          </a:p>
        </p:txBody>
      </p:sp>
      <p:cxnSp>
        <p:nvCxnSpPr>
          <p:cNvPr id="33" name="Straight Arrow Connector 32"/>
          <p:cNvCxnSpPr>
            <a:stCxn id="6" idx="2"/>
            <a:endCxn id="32" idx="0"/>
          </p:cNvCxnSpPr>
          <p:nvPr/>
        </p:nvCxnSpPr>
        <p:spPr>
          <a:xfrm>
            <a:off x="1889702" y="4373752"/>
            <a:ext cx="1188132" cy="711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Flowchart: Document 47"/>
          <p:cNvSpPr/>
          <p:nvPr/>
        </p:nvSpPr>
        <p:spPr>
          <a:xfrm>
            <a:off x="7452320" y="3429000"/>
            <a:ext cx="1044116" cy="1008112"/>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Verification, commissioning and validation</a:t>
            </a:r>
          </a:p>
          <a:p>
            <a:pPr algn="ctr"/>
            <a:r>
              <a:rPr lang="en-US" sz="1100" dirty="0" smtClean="0">
                <a:solidFill>
                  <a:schemeClr val="tx1"/>
                </a:solidFill>
              </a:rPr>
              <a:t>ESS-0048372</a:t>
            </a:r>
            <a:endParaRPr lang="en-US" sz="1100" dirty="0">
              <a:solidFill>
                <a:schemeClr val="tx1"/>
              </a:solidFill>
            </a:endParaRPr>
          </a:p>
        </p:txBody>
      </p:sp>
      <p:cxnSp>
        <p:nvCxnSpPr>
          <p:cNvPr id="49" name="Straight Arrow Connector 48"/>
          <p:cNvCxnSpPr>
            <a:stCxn id="30" idx="3"/>
            <a:endCxn id="48" idx="1"/>
          </p:cNvCxnSpPr>
          <p:nvPr/>
        </p:nvCxnSpPr>
        <p:spPr>
          <a:xfrm>
            <a:off x="7236296" y="393305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2"/>
            <a:endCxn id="72" idx="0"/>
          </p:cNvCxnSpPr>
          <p:nvPr/>
        </p:nvCxnSpPr>
        <p:spPr>
          <a:xfrm>
            <a:off x="5562110" y="4373752"/>
            <a:ext cx="648072" cy="711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a:off x="5076056" y="3432287"/>
            <a:ext cx="972108" cy="1008112"/>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Architecture &amp; HW design</a:t>
            </a:r>
          </a:p>
          <a:p>
            <a:pPr algn="ctr"/>
            <a:r>
              <a:rPr lang="en-US" sz="1100" dirty="0" smtClean="0">
                <a:solidFill>
                  <a:schemeClr val="tx1"/>
                </a:solidFill>
              </a:rPr>
              <a:t>ESS-0045067</a:t>
            </a:r>
            <a:endParaRPr lang="en-US" sz="1100" dirty="0">
              <a:solidFill>
                <a:schemeClr val="tx1"/>
              </a:solidFill>
            </a:endParaRPr>
          </a:p>
        </p:txBody>
      </p:sp>
      <p:sp>
        <p:nvSpPr>
          <p:cNvPr id="35" name="Flowchart: Document 34"/>
          <p:cNvSpPr/>
          <p:nvPr/>
        </p:nvSpPr>
        <p:spPr>
          <a:xfrm>
            <a:off x="1403648" y="1985371"/>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Hazard analysis process</a:t>
            </a:r>
          </a:p>
          <a:p>
            <a:pPr algn="ctr"/>
            <a:r>
              <a:rPr lang="en-US" sz="1100" dirty="0" smtClean="0">
                <a:solidFill>
                  <a:schemeClr val="tx1"/>
                </a:solidFill>
              </a:rPr>
              <a:t>ESS-0041755</a:t>
            </a:r>
            <a:endParaRPr lang="en-US" sz="1100" dirty="0">
              <a:solidFill>
                <a:schemeClr val="tx1"/>
              </a:solidFill>
            </a:endParaRPr>
          </a:p>
        </p:txBody>
      </p:sp>
      <p:cxnSp>
        <p:nvCxnSpPr>
          <p:cNvPr id="38" name="Straight Arrow Connector 37"/>
          <p:cNvCxnSpPr>
            <a:stCxn id="35" idx="2"/>
            <a:endCxn id="6" idx="0"/>
          </p:cNvCxnSpPr>
          <p:nvPr/>
        </p:nvCxnSpPr>
        <p:spPr>
          <a:xfrm>
            <a:off x="1889702" y="2926836"/>
            <a:ext cx="0" cy="505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Flowchart: Document 40"/>
          <p:cNvSpPr/>
          <p:nvPr/>
        </p:nvSpPr>
        <p:spPr>
          <a:xfrm>
            <a:off x="215516" y="5085184"/>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Identified safety controls</a:t>
            </a:r>
            <a:br>
              <a:rPr lang="en-US" sz="1100" dirty="0" smtClean="0">
                <a:solidFill>
                  <a:schemeClr val="tx1"/>
                </a:solidFill>
              </a:rPr>
            </a:br>
            <a:r>
              <a:rPr lang="en-US" sz="1100" dirty="0" smtClean="0">
                <a:solidFill>
                  <a:schemeClr val="tx1"/>
                </a:solidFill>
              </a:rPr>
              <a:t>ESS-0050185</a:t>
            </a:r>
            <a:endParaRPr lang="en-US" sz="1100" dirty="0">
              <a:solidFill>
                <a:schemeClr val="tx1"/>
              </a:solidFill>
            </a:endParaRPr>
          </a:p>
        </p:txBody>
      </p:sp>
      <p:cxnSp>
        <p:nvCxnSpPr>
          <p:cNvPr id="51" name="Straight Arrow Connector 50"/>
          <p:cNvCxnSpPr>
            <a:stCxn id="6" idx="2"/>
            <a:endCxn id="41" idx="0"/>
          </p:cNvCxnSpPr>
          <p:nvPr/>
        </p:nvCxnSpPr>
        <p:spPr>
          <a:xfrm flipH="1">
            <a:off x="701570" y="4373752"/>
            <a:ext cx="1188132" cy="711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Document 33"/>
          <p:cNvSpPr/>
          <p:nvPr/>
        </p:nvSpPr>
        <p:spPr>
          <a:xfrm>
            <a:off x="1403648" y="5085184"/>
            <a:ext cx="972108" cy="1008112"/>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Accidents reports</a:t>
            </a:r>
            <a:br>
              <a:rPr lang="en-US" sz="1100" dirty="0" smtClean="0">
                <a:solidFill>
                  <a:schemeClr val="tx1"/>
                </a:solidFill>
              </a:rPr>
            </a:br>
            <a:r>
              <a:rPr lang="en-US" sz="1100" dirty="0" smtClean="0">
                <a:solidFill>
                  <a:schemeClr val="tx1"/>
                </a:solidFill>
              </a:rPr>
              <a:t>ESS-0040075</a:t>
            </a:r>
          </a:p>
          <a:p>
            <a:pPr algn="ctr"/>
            <a:r>
              <a:rPr lang="en-US" sz="1100" dirty="0" smtClean="0">
                <a:solidFill>
                  <a:schemeClr val="tx1"/>
                </a:solidFill>
              </a:rPr>
              <a:t>ESS-0044348</a:t>
            </a:r>
          </a:p>
          <a:p>
            <a:pPr algn="ctr"/>
            <a:r>
              <a:rPr lang="en-US" sz="1100" dirty="0" smtClean="0">
                <a:solidFill>
                  <a:schemeClr val="tx1"/>
                </a:solidFill>
              </a:rPr>
              <a:t>ESS-0050081</a:t>
            </a:r>
            <a:endParaRPr lang="en-US" sz="1100" dirty="0">
              <a:solidFill>
                <a:schemeClr val="tx1"/>
              </a:solidFill>
            </a:endParaRPr>
          </a:p>
        </p:txBody>
      </p:sp>
      <p:cxnSp>
        <p:nvCxnSpPr>
          <p:cNvPr id="37" name="Straight Arrow Connector 36"/>
          <p:cNvCxnSpPr>
            <a:stCxn id="6" idx="2"/>
            <a:endCxn id="34" idx="0"/>
          </p:cNvCxnSpPr>
          <p:nvPr/>
        </p:nvCxnSpPr>
        <p:spPr>
          <a:xfrm>
            <a:off x="1889702" y="4373752"/>
            <a:ext cx="0" cy="711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Flowchart: Document 39"/>
          <p:cNvSpPr/>
          <p:nvPr/>
        </p:nvSpPr>
        <p:spPr>
          <a:xfrm>
            <a:off x="179512" y="1985371"/>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Standard selection</a:t>
            </a:r>
          </a:p>
          <a:p>
            <a:pPr algn="ctr"/>
            <a:r>
              <a:rPr lang="en-US" sz="1100" dirty="0" smtClean="0">
                <a:solidFill>
                  <a:schemeClr val="tx1"/>
                </a:solidFill>
              </a:rPr>
              <a:t>ESS-0047208</a:t>
            </a:r>
            <a:endParaRPr lang="en-US" sz="1100" dirty="0">
              <a:solidFill>
                <a:schemeClr val="tx1"/>
              </a:solidFill>
            </a:endParaRPr>
          </a:p>
        </p:txBody>
      </p:sp>
      <p:cxnSp>
        <p:nvCxnSpPr>
          <p:cNvPr id="42" name="Straight Arrow Connector 41"/>
          <p:cNvCxnSpPr>
            <a:stCxn id="40" idx="2"/>
            <a:endCxn id="5" idx="0"/>
          </p:cNvCxnSpPr>
          <p:nvPr/>
        </p:nvCxnSpPr>
        <p:spPr>
          <a:xfrm>
            <a:off x="665566" y="2926836"/>
            <a:ext cx="0" cy="505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lowchart: Document 42"/>
          <p:cNvSpPr/>
          <p:nvPr/>
        </p:nvSpPr>
        <p:spPr>
          <a:xfrm>
            <a:off x="2627784" y="1985371"/>
            <a:ext cx="972108" cy="1008112"/>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ESS classification</a:t>
            </a:r>
          </a:p>
          <a:p>
            <a:pPr algn="ctr"/>
            <a:r>
              <a:rPr lang="en-US" sz="1100" dirty="0" smtClean="0">
                <a:solidFill>
                  <a:schemeClr val="tx1"/>
                </a:solidFill>
              </a:rPr>
              <a:t>ESS-0016468</a:t>
            </a:r>
            <a:endParaRPr lang="en-US" sz="1100" dirty="0">
              <a:solidFill>
                <a:schemeClr val="tx1"/>
              </a:solidFill>
            </a:endParaRPr>
          </a:p>
        </p:txBody>
      </p:sp>
      <p:cxnSp>
        <p:nvCxnSpPr>
          <p:cNvPr id="44" name="Straight Arrow Connector 43"/>
          <p:cNvCxnSpPr>
            <a:stCxn id="43" idx="2"/>
            <a:endCxn id="7" idx="0"/>
          </p:cNvCxnSpPr>
          <p:nvPr/>
        </p:nvCxnSpPr>
        <p:spPr>
          <a:xfrm>
            <a:off x="3113838" y="2926836"/>
            <a:ext cx="0" cy="505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19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Interfaces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grpSp>
        <p:nvGrpSpPr>
          <p:cNvPr id="5" name="Canvas 21"/>
          <p:cNvGrpSpPr/>
          <p:nvPr/>
        </p:nvGrpSpPr>
        <p:grpSpPr>
          <a:xfrm>
            <a:off x="1475656" y="1520788"/>
            <a:ext cx="5486400" cy="4739005"/>
            <a:chOff x="0" y="0"/>
            <a:chExt cx="5486400" cy="4739005"/>
          </a:xfrm>
        </p:grpSpPr>
        <p:sp>
          <p:nvSpPr>
            <p:cNvPr id="6" name="Rectangle 5"/>
            <p:cNvSpPr/>
            <p:nvPr/>
          </p:nvSpPr>
          <p:spPr>
            <a:xfrm>
              <a:off x="0" y="0"/>
              <a:ext cx="5486400" cy="4739005"/>
            </a:xfrm>
            <a:prstGeom prst="rect">
              <a:avLst/>
            </a:prstGeom>
            <a:noFill/>
          </p:spPr>
        </p:sp>
        <p:sp>
          <p:nvSpPr>
            <p:cNvPr id="7" name="Rectangle 6"/>
            <p:cNvSpPr>
              <a:spLocks noChangeArrowheads="1"/>
            </p:cNvSpPr>
            <p:nvPr/>
          </p:nvSpPr>
          <p:spPr bwMode="auto">
            <a:xfrm>
              <a:off x="426200" y="638148"/>
              <a:ext cx="615000" cy="381005"/>
            </a:xfrm>
            <a:prstGeom prst="rect">
              <a:avLst/>
            </a:prstGeom>
            <a:noFill/>
            <a:ln w="2857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lnSpc>
                  <a:spcPts val="1400"/>
                </a:lnSpc>
                <a:spcAft>
                  <a:spcPts val="1200"/>
                </a:spcAft>
              </a:pPr>
              <a:r>
                <a:rPr lang="en-US" sz="1200">
                  <a:solidFill>
                    <a:srgbClr val="000000"/>
                  </a:solidFill>
                  <a:effectLst/>
                  <a:latin typeface="Calibri"/>
                  <a:ea typeface="Calibri"/>
                  <a:cs typeface="Times New Roman"/>
                </a:rPr>
                <a:t>TSS</a:t>
              </a:r>
              <a:endParaRPr lang="en-US" sz="1200">
                <a:effectLst/>
                <a:latin typeface="Calibri"/>
                <a:ea typeface="Calibri"/>
                <a:cs typeface="Times New Roman"/>
              </a:endParaRPr>
            </a:p>
          </p:txBody>
        </p:sp>
        <p:sp>
          <p:nvSpPr>
            <p:cNvPr id="10" name="Rectangle 9"/>
            <p:cNvSpPr>
              <a:spLocks noChangeArrowheads="1"/>
            </p:cNvSpPr>
            <p:nvPr/>
          </p:nvSpPr>
          <p:spPr bwMode="auto">
            <a:xfrm>
              <a:off x="1484900" y="3227588"/>
              <a:ext cx="693800" cy="393006"/>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Target</a:t>
              </a:r>
              <a:endParaRPr lang="en-US" sz="1200">
                <a:effectLst/>
                <a:latin typeface="Times New Roman"/>
                <a:ea typeface="ＭＳ 明朝"/>
              </a:endParaRPr>
            </a:p>
          </p:txBody>
        </p:sp>
        <p:sp>
          <p:nvSpPr>
            <p:cNvPr id="11" name="Rectangle 10"/>
            <p:cNvSpPr>
              <a:spLocks noChangeArrowheads="1"/>
            </p:cNvSpPr>
            <p:nvPr/>
          </p:nvSpPr>
          <p:spPr bwMode="auto">
            <a:xfrm>
              <a:off x="3294700" y="3138687"/>
              <a:ext cx="1654300" cy="572508"/>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Target He cooling</a:t>
              </a:r>
              <a:br>
                <a:rPr lang="en-US" sz="1100">
                  <a:solidFill>
                    <a:srgbClr val="000000"/>
                  </a:solidFill>
                  <a:effectLst/>
                  <a:latin typeface="Tahoma"/>
                  <a:ea typeface="Times New Roman"/>
                  <a:cs typeface="Times New Roman"/>
                </a:rPr>
              </a:br>
              <a:r>
                <a:rPr lang="en-US" sz="1100">
                  <a:solidFill>
                    <a:srgbClr val="000000"/>
                  </a:solidFill>
                  <a:effectLst/>
                  <a:latin typeface="Tahoma"/>
                  <a:ea typeface="Times New Roman"/>
                  <a:cs typeface="Times New Roman"/>
                </a:rPr>
                <a:t>(ESS-0016380)</a:t>
              </a:r>
              <a:endParaRPr lang="en-US" sz="1200">
                <a:effectLst/>
                <a:latin typeface="Times New Roman"/>
                <a:ea typeface="ＭＳ 明朝"/>
              </a:endParaRPr>
            </a:p>
          </p:txBody>
        </p:sp>
        <p:sp>
          <p:nvSpPr>
            <p:cNvPr id="12" name="Rectangle 11"/>
            <p:cNvSpPr>
              <a:spLocks noChangeArrowheads="1"/>
            </p:cNvSpPr>
            <p:nvPr/>
          </p:nvSpPr>
          <p:spPr bwMode="auto">
            <a:xfrm>
              <a:off x="3294700" y="3891598"/>
              <a:ext cx="1654300" cy="767911"/>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Target wheel, drive and shaft</a:t>
              </a:r>
              <a:br>
                <a:rPr lang="en-US" sz="1100">
                  <a:solidFill>
                    <a:srgbClr val="000000"/>
                  </a:solidFill>
                  <a:effectLst/>
                  <a:latin typeface="Tahoma"/>
                  <a:ea typeface="Times New Roman"/>
                  <a:cs typeface="Times New Roman"/>
                </a:rPr>
              </a:br>
              <a:r>
                <a:rPr lang="en-US" sz="1100">
                  <a:solidFill>
                    <a:srgbClr val="000000"/>
                  </a:solidFill>
                  <a:effectLst/>
                  <a:latin typeface="Tahoma"/>
                  <a:ea typeface="Times New Roman"/>
                  <a:cs typeface="Times New Roman"/>
                </a:rPr>
                <a:t>(ESS-0022915)</a:t>
              </a:r>
              <a:endParaRPr lang="en-US" sz="1200">
                <a:effectLst/>
                <a:latin typeface="Times New Roman"/>
                <a:ea typeface="ＭＳ 明朝"/>
              </a:endParaRPr>
            </a:p>
          </p:txBody>
        </p:sp>
        <p:cxnSp>
          <p:nvCxnSpPr>
            <p:cNvPr id="13" name="Straight Arrow Connector 44"/>
            <p:cNvCxnSpPr>
              <a:cxnSpLocks noChangeShapeType="1"/>
              <a:stCxn id="7" idx="2"/>
              <a:endCxn id="10" idx="1"/>
            </p:cNvCxnSpPr>
            <p:nvPr/>
          </p:nvCxnSpPr>
          <p:spPr bwMode="auto">
            <a:xfrm rot="16200000" flipH="1">
              <a:off x="-93169" y="1846022"/>
              <a:ext cx="2404938" cy="751200"/>
            </a:xfrm>
            <a:prstGeom prst="bentConnector2">
              <a:avLst/>
            </a:prstGeom>
            <a:noFill/>
            <a:ln w="12700">
              <a:solidFill>
                <a:schemeClr val="tx1">
                  <a:lumMod val="100000"/>
                  <a:lumOff val="0"/>
                </a:schemeClr>
              </a:solidFill>
              <a:miter lim="800000"/>
              <a:headEnd type="arrow"/>
              <a:tailEnd type="arrow"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1472000" y="1476085"/>
              <a:ext cx="1158200" cy="530616"/>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ACC </a:t>
              </a:r>
              <a:br>
                <a:rPr lang="en-US" sz="1100">
                  <a:solidFill>
                    <a:srgbClr val="000000"/>
                  </a:solidFill>
                  <a:effectLst/>
                  <a:latin typeface="Tahoma"/>
                  <a:ea typeface="Times New Roman"/>
                  <a:cs typeface="Times New Roman"/>
                </a:rPr>
              </a:br>
              <a:r>
                <a:rPr lang="en-US" sz="1100">
                  <a:solidFill>
                    <a:srgbClr val="000000"/>
                  </a:solidFill>
                  <a:effectLst/>
                  <a:latin typeface="Tahoma"/>
                  <a:ea typeface="Times New Roman"/>
                  <a:cs typeface="Times New Roman"/>
                </a:rPr>
                <a:t>(ESS-0030068)</a:t>
              </a:r>
              <a:endParaRPr lang="en-US" sz="1200">
                <a:effectLst/>
                <a:latin typeface="Times New Roman"/>
                <a:ea typeface="ＭＳ 明朝"/>
              </a:endParaRPr>
            </a:p>
          </p:txBody>
        </p:sp>
        <p:cxnSp>
          <p:nvCxnSpPr>
            <p:cNvPr id="17" name="Straight Arrow Connector 50"/>
            <p:cNvCxnSpPr>
              <a:cxnSpLocks noChangeShapeType="1"/>
              <a:stCxn id="7" idx="2"/>
              <a:endCxn id="16" idx="1"/>
            </p:cNvCxnSpPr>
            <p:nvPr/>
          </p:nvCxnSpPr>
          <p:spPr bwMode="auto">
            <a:xfrm rot="16200000" flipH="1">
              <a:off x="741730" y="1011123"/>
              <a:ext cx="722240" cy="738300"/>
            </a:xfrm>
            <a:prstGeom prst="bentConnector2">
              <a:avLst/>
            </a:prstGeom>
            <a:noFill/>
            <a:ln w="12700">
              <a:solidFill>
                <a:schemeClr val="tx1">
                  <a:lumMod val="100000"/>
                  <a:lumOff val="0"/>
                </a:schemeClr>
              </a:solidFill>
              <a:miter lim="800000"/>
              <a:headEnd type="arrow"/>
              <a:tailEnd type="arrow" w="med" len="med"/>
            </a:ln>
            <a:extLst>
              <a:ext uri="{909E8E84-426E-40dd-AFC4-6F175D3DCCD1}">
                <a14:hiddenFill xmlns:a14="http://schemas.microsoft.com/office/drawing/2010/main">
                  <a:noFill/>
                </a14:hiddenFill>
              </a:ext>
            </a:extLst>
          </p:spPr>
        </p:cxnSp>
        <p:sp>
          <p:nvSpPr>
            <p:cNvPr id="18" name="Rectangle 17"/>
            <p:cNvSpPr>
              <a:spLocks noChangeArrowheads="1"/>
            </p:cNvSpPr>
            <p:nvPr/>
          </p:nvSpPr>
          <p:spPr bwMode="auto">
            <a:xfrm>
              <a:off x="1476400" y="2061905"/>
              <a:ext cx="1345800" cy="506448"/>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dirty="0" smtClean="0">
                  <a:solidFill>
                    <a:srgbClr val="000000"/>
                  </a:solidFill>
                  <a:effectLst/>
                  <a:latin typeface="Tahoma"/>
                  <a:ea typeface="Times New Roman"/>
                  <a:cs typeface="Times New Roman"/>
                </a:rPr>
                <a:t>MP</a:t>
              </a:r>
              <a:r>
                <a:rPr lang="en-US" sz="1100" dirty="0">
                  <a:solidFill>
                    <a:srgbClr val="000000"/>
                  </a:solidFill>
                  <a:effectLst/>
                  <a:latin typeface="Tahoma"/>
                  <a:ea typeface="Times New Roman"/>
                  <a:cs typeface="Times New Roman"/>
                </a:rPr>
                <a:t/>
              </a:r>
              <a:br>
                <a:rPr lang="en-US" sz="1100" dirty="0">
                  <a:solidFill>
                    <a:srgbClr val="000000"/>
                  </a:solidFill>
                  <a:effectLst/>
                  <a:latin typeface="Tahoma"/>
                  <a:ea typeface="Times New Roman"/>
                  <a:cs typeface="Times New Roman"/>
                </a:rPr>
              </a:br>
              <a:r>
                <a:rPr lang="en-US" sz="1100" dirty="0">
                  <a:solidFill>
                    <a:srgbClr val="000000"/>
                  </a:solidFill>
                  <a:effectLst/>
                  <a:latin typeface="Tahoma"/>
                  <a:ea typeface="Times New Roman"/>
                  <a:cs typeface="Times New Roman"/>
                </a:rPr>
                <a:t>(ESS-</a:t>
              </a:r>
              <a:r>
                <a:rPr lang="en-US" sz="1100" dirty="0" smtClean="0">
                  <a:solidFill>
                    <a:srgbClr val="000000"/>
                  </a:solidFill>
                  <a:effectLst/>
                  <a:latin typeface="Tahoma"/>
                  <a:ea typeface="Times New Roman"/>
                  <a:cs typeface="Times New Roman"/>
                </a:rPr>
                <a:t>0048755)</a:t>
              </a:r>
              <a:endParaRPr lang="en-US" sz="1200" dirty="0">
                <a:effectLst/>
                <a:latin typeface="Times New Roman"/>
                <a:ea typeface="ＭＳ 明朝"/>
              </a:endParaRPr>
            </a:p>
          </p:txBody>
        </p:sp>
        <p:cxnSp>
          <p:nvCxnSpPr>
            <p:cNvPr id="19" name="Straight Arrow Connector 52"/>
            <p:cNvCxnSpPr>
              <a:cxnSpLocks noChangeShapeType="1"/>
              <a:stCxn id="7" idx="2"/>
              <a:endCxn id="18" idx="1"/>
            </p:cNvCxnSpPr>
            <p:nvPr/>
          </p:nvCxnSpPr>
          <p:spPr bwMode="auto">
            <a:xfrm rot="16200000" flipH="1">
              <a:off x="457062" y="1295791"/>
              <a:ext cx="1295976" cy="742700"/>
            </a:xfrm>
            <a:prstGeom prst="bentConnector2">
              <a:avLst/>
            </a:prstGeom>
            <a:noFill/>
            <a:ln w="12700">
              <a:solidFill>
                <a:schemeClr val="tx1">
                  <a:lumMod val="100000"/>
                  <a:lumOff val="0"/>
                </a:schemeClr>
              </a:solidFill>
              <a:miter lim="800000"/>
              <a:headEnd type="arrow"/>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3296300" y="1133935"/>
              <a:ext cx="1275700" cy="342837"/>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Ion source</a:t>
              </a:r>
              <a:endParaRPr lang="en-US" sz="1200">
                <a:effectLst/>
                <a:latin typeface="Times New Roman"/>
                <a:ea typeface="ＭＳ 明朝"/>
              </a:endParaRPr>
            </a:p>
          </p:txBody>
        </p:sp>
        <p:cxnSp>
          <p:nvCxnSpPr>
            <p:cNvPr id="21" name="Straight Arrow Connector 20"/>
            <p:cNvCxnSpPr>
              <a:cxnSpLocks noChangeShapeType="1"/>
              <a:stCxn id="16" idx="3"/>
              <a:endCxn id="20" idx="1"/>
            </p:cNvCxnSpPr>
            <p:nvPr/>
          </p:nvCxnSpPr>
          <p:spPr bwMode="auto">
            <a:xfrm flipV="1">
              <a:off x="2630200" y="1305354"/>
              <a:ext cx="666100" cy="436039"/>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1472400" y="877333"/>
              <a:ext cx="1157800" cy="535843"/>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SI</a:t>
              </a:r>
              <a:br>
                <a:rPr lang="en-US" sz="1100">
                  <a:solidFill>
                    <a:srgbClr val="000000"/>
                  </a:solidFill>
                  <a:effectLst/>
                  <a:latin typeface="Tahoma"/>
                  <a:ea typeface="Times New Roman"/>
                  <a:cs typeface="Times New Roman"/>
                </a:rPr>
              </a:br>
              <a:r>
                <a:rPr lang="en-US" sz="1100">
                  <a:solidFill>
                    <a:srgbClr val="000000"/>
                  </a:solidFill>
                  <a:effectLst/>
                  <a:latin typeface="Tahoma"/>
                  <a:ea typeface="Times New Roman"/>
                  <a:cs typeface="Times New Roman"/>
                </a:rPr>
                <a:t>(ESS-0030063)</a:t>
              </a:r>
              <a:endParaRPr lang="en-US" sz="1200">
                <a:effectLst/>
                <a:latin typeface="Times New Roman"/>
                <a:ea typeface="ＭＳ 明朝"/>
              </a:endParaRPr>
            </a:p>
          </p:txBody>
        </p:sp>
        <p:cxnSp>
          <p:nvCxnSpPr>
            <p:cNvPr id="23" name="Straight Arrow Connector 23"/>
            <p:cNvCxnSpPr>
              <a:cxnSpLocks noChangeShapeType="1"/>
              <a:stCxn id="7" idx="2"/>
              <a:endCxn id="22" idx="1"/>
            </p:cNvCxnSpPr>
            <p:nvPr/>
          </p:nvCxnSpPr>
          <p:spPr bwMode="auto">
            <a:xfrm rot="16200000" flipH="1">
              <a:off x="1039999" y="712854"/>
              <a:ext cx="126102" cy="738700"/>
            </a:xfrm>
            <a:prstGeom prst="bentConnector2">
              <a:avLst/>
            </a:prstGeom>
            <a:noFill/>
            <a:ln w="12700">
              <a:solidFill>
                <a:schemeClr val="tx1">
                  <a:lumMod val="100000"/>
                  <a:lumOff val="0"/>
                </a:schemeClr>
              </a:solidFill>
              <a:miter lim="800000"/>
              <a:headEnd type="arrow"/>
              <a:tailEnd type="arrow"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a:stCxn id="10" idx="3"/>
              <a:endCxn id="11" idx="1"/>
            </p:cNvCxnSpPr>
            <p:nvPr/>
          </p:nvCxnSpPr>
          <p:spPr bwMode="auto">
            <a:xfrm>
              <a:off x="2178700" y="3424091"/>
              <a:ext cx="1116000" cy="800"/>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105"/>
            <p:cNvCxnSpPr>
              <a:cxnSpLocks noChangeShapeType="1"/>
              <a:stCxn id="10" idx="3"/>
              <a:endCxn id="12" idx="1"/>
            </p:cNvCxnSpPr>
            <p:nvPr/>
          </p:nvCxnSpPr>
          <p:spPr bwMode="auto">
            <a:xfrm>
              <a:off x="2178700" y="3424091"/>
              <a:ext cx="1116000" cy="851412"/>
            </a:xfrm>
            <a:prstGeom prst="bentConnector3">
              <a:avLst>
                <a:gd name="adj1" fmla="val 50000"/>
              </a:avLst>
            </a:prstGeom>
            <a:noFill/>
            <a:ln w="12700">
              <a:solidFill>
                <a:schemeClr val="tx1">
                  <a:lumMod val="100000"/>
                  <a:lumOff val="0"/>
                </a:schemeClr>
              </a:solidFill>
              <a:miter lim="800000"/>
              <a:headEnd/>
              <a:tailEnd type="arrow" w="med" len="med"/>
            </a:ln>
            <a:extLst>
              <a:ext uri="{909E8E84-426E-40dd-AFC4-6F175D3DCCD1}">
                <a14:hiddenFill xmlns:a14="http://schemas.microsoft.com/office/drawing/2010/main">
                  <a:noFill/>
                </a14:hiddenFill>
              </a:ext>
            </a:extLst>
          </p:spPr>
        </p:cxnSp>
        <p:sp>
          <p:nvSpPr>
            <p:cNvPr id="26" name="Rectangle 25"/>
            <p:cNvSpPr>
              <a:spLocks noChangeArrowheads="1"/>
            </p:cNvSpPr>
            <p:nvPr/>
          </p:nvSpPr>
          <p:spPr bwMode="auto">
            <a:xfrm>
              <a:off x="3294700" y="1577749"/>
              <a:ext cx="1277300" cy="342265"/>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RFQ</a:t>
              </a:r>
              <a:endParaRPr lang="en-US" sz="1200">
                <a:effectLst/>
                <a:latin typeface="Times New Roman"/>
                <a:ea typeface="ＭＳ 明朝"/>
              </a:endParaRPr>
            </a:p>
          </p:txBody>
        </p:sp>
        <p:sp>
          <p:nvSpPr>
            <p:cNvPr id="27" name="Rectangle 26"/>
            <p:cNvSpPr>
              <a:spLocks noChangeArrowheads="1"/>
            </p:cNvSpPr>
            <p:nvPr/>
          </p:nvSpPr>
          <p:spPr bwMode="auto">
            <a:xfrm>
              <a:off x="3296300" y="2006987"/>
              <a:ext cx="1275700" cy="342265"/>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Bending magnet</a:t>
              </a:r>
              <a:endParaRPr lang="en-US" sz="1200">
                <a:effectLst/>
                <a:latin typeface="Times New Roman"/>
                <a:ea typeface="ＭＳ 明朝"/>
              </a:endParaRPr>
            </a:p>
          </p:txBody>
        </p:sp>
        <p:cxnSp>
          <p:nvCxnSpPr>
            <p:cNvPr id="28" name="Straight Arrow Connector 27"/>
            <p:cNvCxnSpPr>
              <a:cxnSpLocks noChangeShapeType="1"/>
              <a:stCxn id="16" idx="3"/>
              <a:endCxn id="26" idx="1"/>
            </p:cNvCxnSpPr>
            <p:nvPr/>
          </p:nvCxnSpPr>
          <p:spPr bwMode="auto">
            <a:xfrm>
              <a:off x="2630200" y="1741393"/>
              <a:ext cx="664500" cy="7489"/>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a:stCxn id="16" idx="3"/>
              <a:endCxn id="27" idx="1"/>
            </p:cNvCxnSpPr>
            <p:nvPr/>
          </p:nvCxnSpPr>
          <p:spPr bwMode="auto">
            <a:xfrm>
              <a:off x="2630200" y="1741393"/>
              <a:ext cx="666100" cy="436727"/>
            </a:xfrm>
            <a:prstGeom prst="straightConnector1">
              <a:avLst/>
            </a:prstGeom>
            <a:noFill/>
            <a:ln w="12700">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1484840" y="2632451"/>
              <a:ext cx="1345565" cy="506095"/>
            </a:xfrm>
            <a:prstGeom prst="rect">
              <a:avLst/>
            </a:prstGeom>
            <a:noFill/>
            <a:ln w="9525">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lgn="ctr">
                <a:spcBef>
                  <a:spcPts val="600"/>
                </a:spcBef>
                <a:spcAft>
                  <a:spcPts val="1200"/>
                </a:spcAft>
              </a:pPr>
              <a:r>
                <a:rPr lang="en-US" sz="1100">
                  <a:solidFill>
                    <a:srgbClr val="000000"/>
                  </a:solidFill>
                  <a:effectLst/>
                  <a:latin typeface="Tahoma"/>
                  <a:ea typeface="Times New Roman"/>
                  <a:cs typeface="Times New Roman"/>
                </a:rPr>
                <a:t>EPICS</a:t>
              </a:r>
              <a:br>
                <a:rPr lang="en-US" sz="1100">
                  <a:solidFill>
                    <a:srgbClr val="000000"/>
                  </a:solidFill>
                  <a:effectLst/>
                  <a:latin typeface="Tahoma"/>
                  <a:ea typeface="Times New Roman"/>
                  <a:cs typeface="Times New Roman"/>
                </a:rPr>
              </a:br>
              <a:r>
                <a:rPr lang="en-US" sz="1100">
                  <a:solidFill>
                    <a:srgbClr val="000000"/>
                  </a:solidFill>
                  <a:effectLst/>
                  <a:latin typeface="Tahoma"/>
                  <a:ea typeface="Times New Roman"/>
                  <a:cs typeface="Times New Roman"/>
                </a:rPr>
                <a:t>(ESS-0042356)</a:t>
              </a:r>
              <a:endParaRPr lang="en-US" sz="1200">
                <a:effectLst/>
                <a:latin typeface="Times New Roman"/>
                <a:ea typeface="ＭＳ 明朝"/>
              </a:endParaRPr>
            </a:p>
          </p:txBody>
        </p:sp>
        <p:cxnSp>
          <p:nvCxnSpPr>
            <p:cNvPr id="31" name="Straight Arrow Connector 52"/>
            <p:cNvCxnSpPr>
              <a:cxnSpLocks noChangeShapeType="1"/>
              <a:stCxn id="7" idx="2"/>
              <a:endCxn id="30" idx="1"/>
            </p:cNvCxnSpPr>
            <p:nvPr/>
          </p:nvCxnSpPr>
          <p:spPr bwMode="auto">
            <a:xfrm rot="16200000" flipH="1">
              <a:off x="176097" y="1576756"/>
              <a:ext cx="1866346" cy="751140"/>
            </a:xfrm>
            <a:prstGeom prst="bentConnector2">
              <a:avLst/>
            </a:prstGeom>
            <a:noFill/>
            <a:ln w="12700">
              <a:solidFill>
                <a:schemeClr val="tx1">
                  <a:lumMod val="100000"/>
                  <a:lumOff val="0"/>
                </a:schemeClr>
              </a:solidFill>
              <a:miter lim="800000"/>
              <a:headEnd type="arrow"/>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856378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Wheel drive and </a:t>
            </a:r>
            <a:r>
              <a:rPr lang="en-US" dirty="0" smtClean="0"/>
              <a:t>shaft: Thresholds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graphicFrame>
        <p:nvGraphicFramePr>
          <p:cNvPr id="5" name="Table 4"/>
          <p:cNvGraphicFramePr>
            <a:graphicFrameLocks noGrp="1"/>
          </p:cNvGraphicFramePr>
          <p:nvPr>
            <p:extLst>
              <p:ext uri="{D42A27DB-BD31-4B8C-83A1-F6EECF244321}">
                <p14:modId xmlns:p14="http://schemas.microsoft.com/office/powerpoint/2010/main" val="1073231076"/>
              </p:ext>
            </p:extLst>
          </p:nvPr>
        </p:nvGraphicFramePr>
        <p:xfrm>
          <a:off x="827584" y="2672916"/>
          <a:ext cx="7092791" cy="1867096"/>
        </p:xfrm>
        <a:graphic>
          <a:graphicData uri="http://schemas.openxmlformats.org/drawingml/2006/table">
            <a:tbl>
              <a:tblPr firstRow="1" bandRow="1">
                <a:tableStyleId>{5C22544A-7EE6-4342-B048-85BDC9FD1C3A}</a:tableStyleId>
              </a:tblPr>
              <a:tblGrid>
                <a:gridCol w="5832651"/>
                <a:gridCol w="1260140"/>
              </a:tblGrid>
              <a:tr h="708444">
                <a:tc>
                  <a:txBody>
                    <a:bodyPr/>
                    <a:lstStyle/>
                    <a:p>
                      <a:pPr algn="l"/>
                      <a:r>
                        <a:rPr lang="en-US" sz="2000" dirty="0" smtClean="0"/>
                        <a:t>Safety instrumented functions</a:t>
                      </a:r>
                    </a:p>
                  </a:txBody>
                  <a:tcPr/>
                </a:tc>
                <a:tc>
                  <a:txBody>
                    <a:bodyPr/>
                    <a:lstStyle/>
                    <a:p>
                      <a:r>
                        <a:rPr lang="en-US" sz="2000" dirty="0" smtClean="0"/>
                        <a:t>Normal operation</a:t>
                      </a:r>
                      <a:endParaRPr lang="en-US" sz="2000" dirty="0"/>
                    </a:p>
                  </a:txBody>
                  <a:tcPr/>
                </a:tc>
              </a:tr>
              <a:tr h="457612">
                <a:tc>
                  <a:txBody>
                    <a:bodyPr/>
                    <a:lstStyle/>
                    <a:p>
                      <a:r>
                        <a:rPr lang="en-US" sz="2000" dirty="0" smtClean="0"/>
                        <a:t>TSS shall</a:t>
                      </a:r>
                      <a:r>
                        <a:rPr lang="en-US" sz="2000" baseline="0" dirty="0" smtClean="0"/>
                        <a:t> prevent proton beam from reaching target if…</a:t>
                      </a:r>
                      <a:endParaRPr lang="en-US" sz="2000" dirty="0" smtClean="0"/>
                    </a:p>
                  </a:txBody>
                  <a:tcPr/>
                </a:tc>
                <a:tc>
                  <a:txBody>
                    <a:bodyPr/>
                    <a:lstStyle/>
                    <a:p>
                      <a:pPr algn="ctr"/>
                      <a:endParaRPr lang="en-US" sz="2000" dirty="0"/>
                    </a:p>
                  </a:txBody>
                  <a:tcPr/>
                </a:tc>
              </a:tr>
              <a:tr h="457612">
                <a:tc>
                  <a:txBody>
                    <a:bodyPr/>
                    <a:lstStyle/>
                    <a:p>
                      <a:r>
                        <a:rPr lang="en-US" sz="2000" dirty="0" smtClean="0"/>
                        <a:t>target </a:t>
                      </a:r>
                      <a:r>
                        <a:rPr lang="en-US" sz="2000" dirty="0" smtClean="0">
                          <a:solidFill>
                            <a:srgbClr val="FF0000"/>
                          </a:solidFill>
                        </a:rPr>
                        <a:t>shaft rotational speed &lt; 11.6 rpm</a:t>
                      </a:r>
                      <a:endParaRPr lang="en-US" sz="2000" u="sng" dirty="0">
                        <a:solidFill>
                          <a:srgbClr val="FF0000"/>
                        </a:solidFill>
                      </a:endParaRPr>
                    </a:p>
                  </a:txBody>
                  <a:tcPr/>
                </a:tc>
                <a:tc>
                  <a:txBody>
                    <a:bodyPr/>
                    <a:lstStyle/>
                    <a:p>
                      <a:pPr algn="ctr"/>
                      <a:r>
                        <a:rPr lang="en-US" sz="2000" dirty="0" smtClean="0"/>
                        <a:t>23.3 rpm</a:t>
                      </a:r>
                      <a:endParaRPr lang="en-US" sz="2000" dirty="0"/>
                    </a:p>
                  </a:txBody>
                  <a:tcPr/>
                </a:tc>
              </a:tr>
            </a:tbl>
          </a:graphicData>
        </a:graphic>
      </p:graphicFrame>
    </p:spTree>
    <p:extLst>
      <p:ext uri="{BB962C8B-B14F-4D97-AF65-F5344CB8AC3E}">
        <p14:creationId xmlns:p14="http://schemas.microsoft.com/office/powerpoint/2010/main" val="59421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Wheel drive and shaft: TSS space allocation</a:t>
            </a:r>
            <a:endParaRPr lang="en-US" dirty="0"/>
          </a:p>
        </p:txBody>
      </p:sp>
      <p:sp>
        <p:nvSpPr>
          <p:cNvPr id="3" name="Content Placeholder 2"/>
          <p:cNvSpPr>
            <a:spLocks noGrp="1"/>
          </p:cNvSpPr>
          <p:nvPr>
            <p:ph idx="1"/>
          </p:nvPr>
        </p:nvSpPr>
        <p:spPr/>
        <p:txBody>
          <a:bodyPr/>
          <a:lstStyle/>
          <a:p>
            <a:r>
              <a:rPr lang="en-GB" dirty="0"/>
              <a:t>TWDS shall provide position and space for accurate measurement of motor current, either separately or at the variable frequency drive.</a:t>
            </a:r>
            <a:r>
              <a:rPr lang="en-US" dirty="0"/>
              <a:t> </a:t>
            </a:r>
            <a:r>
              <a:rPr lang="en-US" dirty="0" smtClean="0"/>
              <a:t>300 mm is reserved.</a:t>
            </a:r>
          </a:p>
          <a:p>
            <a:r>
              <a:rPr lang="en-GB" dirty="0"/>
              <a:t>TWDS shall provide position and space for accurate measurement of rotor rotational speed.</a:t>
            </a:r>
            <a:r>
              <a:rPr lang="en-US"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3761845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Wheel drive and </a:t>
            </a:r>
            <a:r>
              <a:rPr lang="en-US" dirty="0" smtClean="0"/>
              <a:t>shaft - P&amp;ID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5" name="Picture 4" descr="Screen Shot 2016-02-05 at 15.44.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556792"/>
            <a:ext cx="6300192" cy="4552015"/>
          </a:xfrm>
          <a:prstGeom prst="rect">
            <a:avLst/>
          </a:prstGeom>
        </p:spPr>
      </p:pic>
      <p:pic>
        <p:nvPicPr>
          <p:cNvPr id="6" name="Picture 5" descr="Screen Shot 2016-01-28 at 09.53.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65004"/>
            <a:ext cx="4140460" cy="3231311"/>
          </a:xfrm>
          <a:prstGeom prst="rect">
            <a:avLst/>
          </a:prstGeom>
        </p:spPr>
      </p:pic>
      <p:sp>
        <p:nvSpPr>
          <p:cNvPr id="3" name="Oval 2"/>
          <p:cNvSpPr/>
          <p:nvPr/>
        </p:nvSpPr>
        <p:spPr>
          <a:xfrm>
            <a:off x="2195736" y="1844824"/>
            <a:ext cx="1368152" cy="684076"/>
          </a:xfrm>
          <a:prstGeom prst="ellipse">
            <a:avLst/>
          </a:prstGeom>
          <a:noFill/>
          <a:ln w="19050">
            <a:solidFill>
              <a:srgbClr val="FF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095836" y="1808820"/>
            <a:ext cx="5688632" cy="1728192"/>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555776" y="2636912"/>
            <a:ext cx="2556284" cy="1944216"/>
          </a:xfrm>
          <a:prstGeom prst="line">
            <a:avLst/>
          </a:prstGeom>
          <a:ln w="19050">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986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Wheel drive and </a:t>
            </a:r>
            <a:r>
              <a:rPr lang="en-US" dirty="0" smtClean="0"/>
              <a:t>shaft: Hall effect sensor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5" name="Picture 4" descr="Screen Shot 2016-02-09 at 08.55.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 y="1484784"/>
            <a:ext cx="5508612" cy="2420451"/>
          </a:xfrm>
          <a:prstGeom prst="rect">
            <a:avLst/>
          </a:prstGeom>
        </p:spPr>
      </p:pic>
      <p:pic>
        <p:nvPicPr>
          <p:cNvPr id="6" name="Picture 5" descr="Screen Shot 2016-02-09 at 09.23.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24" y="2996952"/>
            <a:ext cx="4507413" cy="3319184"/>
          </a:xfrm>
          <a:prstGeom prst="rect">
            <a:avLst/>
          </a:prstGeom>
        </p:spPr>
      </p:pic>
    </p:spTree>
    <p:extLst>
      <p:ext uri="{BB962C8B-B14F-4D97-AF65-F5344CB8AC3E}">
        <p14:creationId xmlns:p14="http://schemas.microsoft.com/office/powerpoint/2010/main" val="2658403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Wheel drive and </a:t>
            </a:r>
            <a:r>
              <a:rPr lang="en-US" dirty="0" smtClean="0"/>
              <a:t>shaft: </a:t>
            </a:r>
            <a:r>
              <a:rPr lang="en-US" dirty="0"/>
              <a:t>O</a:t>
            </a:r>
            <a:r>
              <a:rPr lang="en-US" dirty="0" smtClean="0"/>
              <a:t>ptic sensor + radiation hard optical fiber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3" name="Picture 2" descr="IMG_01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37673" y="2222867"/>
            <a:ext cx="5040562" cy="3780421"/>
          </a:xfrm>
          <a:prstGeom prst="rect">
            <a:avLst/>
          </a:prstGeom>
        </p:spPr>
      </p:pic>
    </p:spTree>
    <p:extLst>
      <p:ext uri="{BB962C8B-B14F-4D97-AF65-F5344CB8AC3E}">
        <p14:creationId xmlns:p14="http://schemas.microsoft.com/office/powerpoint/2010/main" val="411687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15161</TotalTime>
  <Words>1297</Words>
  <Application>Microsoft Macintosh PowerPoint</Application>
  <PresentationFormat>On-screen Show (4:3)</PresentationFormat>
  <Paragraphs>197</Paragraphs>
  <Slides>19</Slides>
  <Notes>4</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Pilot TSS Interfaces</vt:lpstr>
      <vt:lpstr>Outline</vt:lpstr>
      <vt:lpstr>ICD-Rs for all interfaces</vt:lpstr>
      <vt:lpstr>Physical Interfaces</vt:lpstr>
      <vt:lpstr>Target  Wheel drive and shaft: Thresholds</vt:lpstr>
      <vt:lpstr>Target  Wheel drive and shaft: TSS space allocation</vt:lpstr>
      <vt:lpstr>Target  Wheel drive and shaft - P&amp;ID</vt:lpstr>
      <vt:lpstr>Target  Wheel drive and shaft: Hall effect sensor</vt:lpstr>
      <vt:lpstr>Target  Wheel drive and shaft: Optic sensor + radiation hard optical fiber</vt:lpstr>
      <vt:lpstr>Target  Wheel drive and shaft: Resolver (alternative)</vt:lpstr>
      <vt:lpstr>PCool - Thresholds</vt:lpstr>
      <vt:lpstr>Pcool: Space allocation</vt:lpstr>
      <vt:lpstr>PCool - P&amp;ID</vt:lpstr>
      <vt:lpstr>PCool – Instruments specifications</vt:lpstr>
      <vt:lpstr>EPICS and MCR</vt:lpstr>
      <vt:lpstr>Machine Protection-BIS</vt:lpstr>
      <vt:lpstr>Site Infrastructure</vt:lpstr>
      <vt:lpstr>Accelerator</vt:lpstr>
      <vt:lpstr>Conclusions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ESS User</cp:lastModifiedBy>
  <cp:revision>444</cp:revision>
  <cp:lastPrinted>2016-02-12T15:00:01Z</cp:lastPrinted>
  <dcterms:created xsi:type="dcterms:W3CDTF">2013-10-29T16:05:10Z</dcterms:created>
  <dcterms:modified xsi:type="dcterms:W3CDTF">2016-02-15T09:07:43Z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1</vt:lpwstr>
  </property>
  <property fmtid="{D5CDD505-2E9C-101B-9397-08002B2CF9AE}" pid="4" name="MXActual_state_Obsolete">
    <vt:lpwstr>N/A</vt:lpwstr>
  </property>
  <property fmtid="{D5CDD505-2E9C-101B-9397-08002B2CF9AE}" pid="5" name="MXActual_state_Preliminary">
    <vt:lpwstr>Sep 22, 2015</vt:lpwstr>
  </property>
  <property fmtid="{D5CDD505-2E9C-101B-9397-08002B2CF9AE}" pid="6" name="MXActual_state_Release">
    <vt:lpwstr>Sep 22, 2015</vt:lpwstr>
  </property>
  <property fmtid="{D5CDD505-2E9C-101B-9397-08002B2CF9AE}" pid="7" name="MXActual_state_Review">
    <vt:lpwstr>Sep 22, 2015</vt:lpwstr>
  </property>
  <property fmtid="{D5CDD505-2E9C-101B-9397-08002B2CF9AE}" pid="8" name="MXApprover">
    <vt:lpwstr/>
  </property>
  <property fmtid="{D5CDD505-2E9C-101B-9397-08002B2CF9AE}" pid="9" name="MXAuthor">
    <vt:lpwstr/>
  </property>
  <property fmtid="{D5CDD505-2E9C-101B-9397-08002B2CF9AE}" pid="10" name="MXCheckin Reason">
    <vt:lpwstr/>
  </property>
  <property fmtid="{D5CDD505-2E9C-101B-9397-08002B2CF9AE}" pid="11" name="MXclau">
    <vt:lpwstr>False</vt:lpwstr>
  </property>
  <property fmtid="{D5CDD505-2E9C-101B-9397-08002B2CF9AE}" pid="12" name="MXcon_AccommodationCap">
    <vt:lpwstr/>
  </property>
  <property fmtid="{D5CDD505-2E9C-101B-9397-08002B2CF9AE}" pid="13" name="MXcon_AccommodationCost">
    <vt:lpwstr>False</vt:lpwstr>
  </property>
  <property fmtid="{D5CDD505-2E9C-101B-9397-08002B2CF9AE}" pid="14" name="MXcon_AdditionalSpecialConditions">
    <vt:lpwstr/>
  </property>
  <property fmtid="{D5CDD505-2E9C-101B-9397-08002B2CF9AE}" pid="15" name="MXcon_ApprovedByLineManager">
    <vt:lpwstr>False</vt:lpwstr>
  </property>
  <property fmtid="{D5CDD505-2E9C-101B-9397-08002B2CF9AE}" pid="16" name="MXcon_BackgroundInformation">
    <vt:lpwstr/>
  </property>
  <property fmtid="{D5CDD505-2E9C-101B-9397-08002B2CF9AE}" pid="17" name="MXcon_CallOffFromFrameworkAgreement">
    <vt:lpwstr>False</vt:lpwstr>
  </property>
  <property fmtid="{D5CDD505-2E9C-101B-9397-08002B2CF9AE}" pid="18" name="MXcon_CeilingPrice">
    <vt:lpwstr/>
  </property>
  <property fmtid="{D5CDD505-2E9C-101B-9397-08002B2CF9AE}" pid="19" name="MXcon_CompanyAddress">
    <vt:lpwstr/>
  </property>
  <property fmtid="{D5CDD505-2E9C-101B-9397-08002B2CF9AE}" pid="20" name="MXcon_CompanyRegistrationNumber">
    <vt:lpwstr/>
  </property>
  <property fmtid="{D5CDD505-2E9C-101B-9397-08002B2CF9AE}" pid="21" name="MXcon_CompanyType">
    <vt:lpwstr>Limited Liability company</vt:lpwstr>
  </property>
  <property fmtid="{D5CDD505-2E9C-101B-9397-08002B2CF9AE}" pid="22" name="MXcon_ConflictOfInterestOrPersonalRelationToCounterpart">
    <vt:lpwstr>False</vt:lpwstr>
  </property>
  <property fmtid="{D5CDD505-2E9C-101B-9397-08002B2CF9AE}" pid="23" name="MXcon_ConflictOrInterest">
    <vt:lpwstr/>
  </property>
  <property fmtid="{D5CDD505-2E9C-101B-9397-08002B2CF9AE}" pid="24" name="MXcon_Country">
    <vt:lpwstr>Sweden</vt:lpwstr>
  </property>
  <property fmtid="{D5CDD505-2E9C-101B-9397-08002B2CF9AE}" pid="25" name="MXcon_Currency">
    <vt:lpwstr>SEK</vt:lpwstr>
  </property>
  <property fmtid="{D5CDD505-2E9C-101B-9397-08002B2CF9AE}" pid="26" name="MXcon_DescriptionOfTheServices">
    <vt:lpwstr/>
  </property>
  <property fmtid="{D5CDD505-2E9C-101B-9397-08002B2CF9AE}" pid="27" name="MXcon_DurationEnd">
    <vt:lpwstr/>
  </property>
  <property fmtid="{D5CDD505-2E9C-101B-9397-08002B2CF9AE}" pid="28" name="MXcon_DurationStart">
    <vt:lpwstr/>
  </property>
  <property fmtid="{D5CDD505-2E9C-101B-9397-08002B2CF9AE}" pid="29" name="MXcon_ExpensesDetails">
    <vt:lpwstr/>
  </property>
  <property fmtid="{D5CDD505-2E9C-101B-9397-08002B2CF9AE}" pid="30" name="MXcon_ExternalFundsDetails">
    <vt:lpwstr/>
  </property>
  <property fmtid="{D5CDD505-2E9C-101B-9397-08002B2CF9AE}" pid="31" name="MXcon_Fee">
    <vt:lpwstr/>
  </property>
  <property fmtid="{D5CDD505-2E9C-101B-9397-08002B2CF9AE}" pid="32" name="MXcon_FeeOptions">
    <vt:lpwstr>Hourly</vt:lpwstr>
  </property>
  <property fmtid="{D5CDD505-2E9C-101B-9397-08002B2CF9AE}" pid="33" name="MXcon_FinancedByExternalFunds">
    <vt:lpwstr>False</vt:lpwstr>
  </property>
  <property fmtid="{D5CDD505-2E9C-101B-9397-08002B2CF9AE}" pid="34" name="MXcon_ImportantCommercialOrOther">
    <vt:lpwstr/>
  </property>
  <property fmtid="{D5CDD505-2E9C-101B-9397-08002B2CF9AE}" pid="35" name="MXcon_ITEquipment">
    <vt:lpwstr>False</vt:lpwstr>
  </property>
  <property fmtid="{D5CDD505-2E9C-101B-9397-08002B2CF9AE}" pid="36" name="MXcon_ITEquipmentDetails">
    <vt:lpwstr/>
  </property>
  <property fmtid="{D5CDD505-2E9C-101B-9397-08002B2CF9AE}" pid="37" name="MXcon_NameOfConsultant">
    <vt:lpwstr/>
  </property>
  <property fmtid="{D5CDD505-2E9C-101B-9397-08002B2CF9AE}" pid="38" name="MXcon_NameOfCounterpart">
    <vt:lpwstr/>
  </property>
  <property fmtid="{D5CDD505-2E9C-101B-9397-08002B2CF9AE}" pid="39" name="MXcon_NameOfLineManager">
    <vt:lpwstr/>
  </property>
  <property fmtid="{D5CDD505-2E9C-101B-9397-08002B2CF9AE}" pid="40" name="MXcon_Notified">
    <vt:lpwstr>False</vt:lpwstr>
  </property>
  <property fmtid="{D5CDD505-2E9C-101B-9397-08002B2CF9AE}" pid="41" name="MXcon_OtherExpenses">
    <vt:lpwstr>False</vt:lpwstr>
  </property>
  <property fmtid="{D5CDD505-2E9C-101B-9397-08002B2CF9AE}" pid="42" name="MXcon_OtherRelevantInformation">
    <vt:lpwstr/>
  </property>
  <property fmtid="{D5CDD505-2E9C-101B-9397-08002B2CF9AE}" pid="43" name="MXcon_OtherRelevantInformationDescription">
    <vt:lpwstr/>
  </property>
  <property fmtid="{D5CDD505-2E9C-101B-9397-08002B2CF9AE}" pid="44" name="MXcon_ReasonForExemption">
    <vt:lpwstr/>
  </property>
  <property fmtid="{D5CDD505-2E9C-101B-9397-08002B2CF9AE}" pid="45" name="MXcon_ReportingProcedure">
    <vt:lpwstr/>
  </property>
  <property fmtid="{D5CDD505-2E9C-101B-9397-08002B2CF9AE}" pid="46" name="MXcon_SubjectToProcurement">
    <vt:lpwstr>False</vt:lpwstr>
  </property>
  <property fmtid="{D5CDD505-2E9C-101B-9397-08002B2CF9AE}" pid="47" name="MXcon_TimeScheduleAndMilestonesForCompletion">
    <vt:lpwstr/>
  </property>
  <property fmtid="{D5CDD505-2E9C-101B-9397-08002B2CF9AE}" pid="48" name="MXcon_TravelCap">
    <vt:lpwstr/>
  </property>
  <property fmtid="{D5CDD505-2E9C-101B-9397-08002B2CF9AE}" pid="49" name="MXcon_TravelCost">
    <vt:lpwstr>False</vt:lpwstr>
  </property>
  <property fmtid="{D5CDD505-2E9C-101B-9397-08002B2CF9AE}" pid="50" name="MXConfidentiality">
    <vt:lpwstr>Internal</vt:lpwstr>
  </property>
  <property fmtid="{D5CDD505-2E9C-101B-9397-08002B2CF9AE}" pid="51" name="MXCurrent">
    <vt:lpwstr>Released</vt:lpwstr>
  </property>
  <property fmtid="{D5CDD505-2E9C-101B-9397-08002B2CF9AE}" pid="52" name="MXCurrent.Localized">
    <vt:lpwstr>Released</vt:lpwstr>
  </property>
  <property fmtid="{D5CDD505-2E9C-101B-9397-08002B2CF9AE}" pid="53" name="MXDescription">
    <vt:lpwstr>This is the generic template to be used for powerpoint documents</vt:lpwstr>
  </property>
  <property fmtid="{D5CDD505-2E9C-101B-9397-08002B2CF9AE}" pid="54" name="MXDesignated User">
    <vt:lpwstr>Unassigned</vt:lpwstr>
  </property>
  <property fmtid="{D5CDD505-2E9C-101B-9397-08002B2CF9AE}" pid="55" name="MXdmg_GeneratedFrom">
    <vt:lpwstr/>
  </property>
  <property fmtid="{D5CDD505-2E9C-101B-9397-08002B2CF9AE}" pid="56" name="MXdmg_Language">
    <vt:lpwstr>en</vt:lpwstr>
  </property>
  <property fmtid="{D5CDD505-2E9C-101B-9397-08002B2CF9AE}" pid="57" name="MXdmg_LastSourceFileCheckin">
    <vt:lpwstr>Sep 22, 2015</vt:lpwstr>
  </property>
  <property fmtid="{D5CDD505-2E9C-101B-9397-08002B2CF9AE}" pid="58" name="MXEmail">
    <vt:lpwstr>Mikael.Olsson@esss.se</vt:lpwstr>
  </property>
  <property fmtid="{D5CDD505-2E9C-101B-9397-08002B2CF9AE}" pid="59" name="MXFirstName">
    <vt:lpwstr>Olsson</vt:lpwstr>
  </property>
  <property fmtid="{D5CDD505-2E9C-101B-9397-08002B2CF9AE}" pid="60" name="MXIs Version Object">
    <vt:lpwstr>False</vt:lpwstr>
  </property>
  <property fmtid="{D5CDD505-2E9C-101B-9397-08002B2CF9AE}" pid="61" name="MXLanguage">
    <vt:lpwstr>English</vt:lpwstr>
  </property>
  <property fmtid="{D5CDD505-2E9C-101B-9397-08002B2CF9AE}" pid="62" name="MXLastName">
    <vt:lpwstr>Mikael</vt:lpwstr>
  </property>
  <property fmtid="{D5CDD505-2E9C-101B-9397-08002B2CF9AE}" pid="63" name="MXLatestVersion">
    <vt:lpwstr>1</vt:lpwstr>
  </property>
  <property fmtid="{D5CDD505-2E9C-101B-9397-08002B2CF9AE}" pid="64" name="MXLegacy Id">
    <vt:lpwstr/>
  </property>
  <property fmtid="{D5CDD505-2E9C-101B-9397-08002B2CF9AE}" pid="65" name="MXLink">
    <vt:lpwstr/>
  </property>
  <property fmtid="{D5CDD505-2E9C-101B-9397-08002B2CF9AE}" pid="66" name="MXMiddleName">
    <vt:lpwstr>Unknown</vt:lpwstr>
  </property>
  <property fmtid="{D5CDD505-2E9C-101B-9397-08002B2CF9AE}" pid="67" name="MXMove Files To Version">
    <vt:lpwstr>False</vt:lpwstr>
  </property>
  <property fmtid="{D5CDD505-2E9C-101B-9397-08002B2CF9AE}" pid="68" name="MXName">
    <vt:lpwstr>Chess Core Powerpoint</vt:lpwstr>
  </property>
  <property fmtid="{D5CDD505-2E9C-101B-9397-08002B2CF9AE}" pid="69" name="MXOriginator">
    <vt:lpwstr>christoffer</vt:lpwstr>
  </property>
  <property fmtid="{D5CDD505-2E9C-101B-9397-08002B2CF9AE}" pid="70" name="MXPolicy">
    <vt:lpwstr>TVA DTM Document Template</vt:lpwstr>
  </property>
  <property fmtid="{D5CDD505-2E9C-101B-9397-08002B2CF9AE}" pid="71" name="MXPolicy.Localized">
    <vt:lpwstr>TVA DTM Document Template</vt:lpwstr>
  </property>
  <property fmtid="{D5CDD505-2E9C-101B-9397-08002B2CF9AE}" pid="72" name="MXPrinted Date">
    <vt:lpwstr>Sep 22, 2015</vt:lpwstr>
  </property>
  <property fmtid="{D5CDD505-2E9C-101B-9397-08002B2CF9AE}" pid="73" name="MXPrinted Version">
    <vt:lpwstr/>
  </property>
  <property fmtid="{D5CDD505-2E9C-101B-9397-08002B2CF9AE}" pid="74" name="MXReference">
    <vt:lpwstr/>
  </property>
  <property fmtid="{D5CDD505-2E9C-101B-9397-08002B2CF9AE}" pid="75" name="MXRevision">
    <vt:lpwstr>0</vt:lpwstr>
  </property>
  <property fmtid="{D5CDD505-2E9C-101B-9397-08002B2CF9AE}" pid="76" name="MXSignatures_state_Obsolete">
    <vt:lpwstr/>
  </property>
  <property fmtid="{D5CDD505-2E9C-101B-9397-08002B2CF9AE}" pid="77" name="MXSignatures_state_Preliminary">
    <vt:lpwstr/>
  </property>
  <property fmtid="{D5CDD505-2E9C-101B-9397-08002B2CF9AE}" pid="78" name="MXSignatures_state_Release">
    <vt:lpwstr/>
  </property>
  <property fmtid="{D5CDD505-2E9C-101B-9397-08002B2CF9AE}" pid="79" name="MXSignatures_state_Review">
    <vt:lpwstr/>
  </property>
  <property fmtid="{D5CDD505-2E9C-101B-9397-08002B2CF9AE}" pid="80" name="MXSubmitter">
    <vt:lpwstr/>
  </property>
  <property fmtid="{D5CDD505-2E9C-101B-9397-08002B2CF9AE}" pid="81" name="MXSuspend Versioning">
    <vt:lpwstr>False</vt:lpwstr>
  </property>
  <property fmtid="{D5CDD505-2E9C-101B-9397-08002B2CF9AE}" pid="82" name="MXTitle">
    <vt:lpwstr/>
  </property>
  <property fmtid="{D5CDD505-2E9C-101B-9397-08002B2CF9AE}" pid="83" name="MXTVA DTM Allowed Groups">
    <vt:lpwstr/>
  </property>
  <property fmtid="{D5CDD505-2E9C-101B-9397-08002B2CF9AE}" pid="84" name="MXTVA DTM Allowed Roles">
    <vt:lpwstr/>
  </property>
  <property fmtid="{D5CDD505-2E9C-101B-9397-08002B2CF9AE}" pid="85" name="MXTVA DTM Template Access">
    <vt:lpwstr/>
  </property>
  <property fmtid="{D5CDD505-2E9C-101B-9397-08002B2CF9AE}" pid="86" name="MXTVA DTM Template Visable">
    <vt:lpwstr>Yes</vt:lpwstr>
  </property>
  <property fmtid="{D5CDD505-2E9C-101B-9397-08002B2CF9AE}" pid="87" name="MXTVADummy1">
    <vt:lpwstr/>
  </property>
  <property fmtid="{D5CDD505-2E9C-101B-9397-08002B2CF9AE}" pid="88" name="MXTVADummy2">
    <vt:lpwstr/>
  </property>
  <property fmtid="{D5CDD505-2E9C-101B-9397-08002B2CF9AE}" pid="89" name="MXTVADummy3">
    <vt:lpwstr/>
  </property>
  <property fmtid="{D5CDD505-2E9C-101B-9397-08002B2CF9AE}" pid="90" name="MXType">
    <vt:lpwstr>TVA DTM Document Template</vt:lpwstr>
  </property>
  <property fmtid="{D5CDD505-2E9C-101B-9397-08002B2CF9AE}" pid="91" name="MXType.Localized">
    <vt:lpwstr>Document Template</vt:lpwstr>
  </property>
  <property fmtid="{D5CDD505-2E9C-101B-9397-08002B2CF9AE}" pid="92" name="MXUser">
    <vt:lpwstr>mikaelolsson</vt:lpwstr>
  </property>
  <property fmtid="{D5CDD505-2E9C-101B-9397-08002B2CF9AE}" pid="93" name="MXVersion">
    <vt:lpwstr>1</vt:lpwstr>
  </property>
</Properties>
</file>