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29" r:id="rId3"/>
    <p:sldId id="327" r:id="rId4"/>
    <p:sldId id="340" r:id="rId5"/>
    <p:sldId id="289" r:id="rId6"/>
    <p:sldId id="326" r:id="rId7"/>
    <p:sldId id="316" r:id="rId8"/>
    <p:sldId id="301" r:id="rId9"/>
    <p:sldId id="343" r:id="rId10"/>
    <p:sldId id="344" r:id="rId11"/>
    <p:sldId id="341" r:id="rId12"/>
    <p:sldId id="290" r:id="rId13"/>
    <p:sldId id="294" r:id="rId14"/>
    <p:sldId id="312" r:id="rId15"/>
    <p:sldId id="296" r:id="rId16"/>
    <p:sldId id="330" r:id="rId17"/>
    <p:sldId id="331" r:id="rId18"/>
    <p:sldId id="319" r:id="rId19"/>
    <p:sldId id="321" r:id="rId20"/>
    <p:sldId id="298" r:id="rId21"/>
    <p:sldId id="322" r:id="rId22"/>
    <p:sldId id="307" r:id="rId23"/>
    <p:sldId id="305" r:id="rId24"/>
    <p:sldId id="314" r:id="rId25"/>
    <p:sldId id="324" r:id="rId26"/>
    <p:sldId id="315" r:id="rId27"/>
    <p:sldId id="325" r:id="rId28"/>
    <p:sldId id="308" r:id="rId29"/>
    <p:sldId id="342" r:id="rId30"/>
    <p:sldId id="332" r:id="rId31"/>
    <p:sldId id="334" r:id="rId32"/>
    <p:sldId id="337" r:id="rId33"/>
    <p:sldId id="338" r:id="rId34"/>
    <p:sldId id="345" r:id="rId35"/>
    <p:sldId id="310" r:id="rId36"/>
    <p:sldId id="306" r:id="rId37"/>
    <p:sldId id="333" r:id="rId38"/>
  </p:sldIdLst>
  <p:sldSz cx="9144000" cy="6858000" type="screen4x3"/>
  <p:notesSz cx="6794500" cy="9918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15/02/16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13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87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66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63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98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15/02/16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15/02/16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15/02/16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15/02/16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15/02/16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pn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5.jpeg"/><Relationship Id="rId6" Type="http://schemas.openxmlformats.org/officeDocument/2006/relationships/image" Target="../media/image21.jpeg"/><Relationship Id="rId7" Type="http://schemas.openxmlformats.org/officeDocument/2006/relationships/image" Target="../media/image14.png"/><Relationship Id="rId8" Type="http://schemas.openxmlformats.org/officeDocument/2006/relationships/image" Target="../media/image12.png"/><Relationship Id="rId9" Type="http://schemas.openxmlformats.org/officeDocument/2006/relationships/image" Target="../media/image22.jpeg"/><Relationship Id="rId10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2.png"/><Relationship Id="rId13" Type="http://schemas.openxmlformats.org/officeDocument/2006/relationships/image" Target="../media/image22.jpeg"/><Relationship Id="rId14" Type="http://schemas.openxmlformats.org/officeDocument/2006/relationships/image" Target="../media/image18.jpeg"/><Relationship Id="rId1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6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7.png"/><Relationship Id="rId9" Type="http://schemas.openxmlformats.org/officeDocument/2006/relationships/image" Target="../media/image28.jpeg"/><Relationship Id="rId10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Pilot TSS architecture and hardware design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Mikael Olsson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Control </a:t>
            </a:r>
            <a:r>
              <a:rPr lang="en-US" sz="2000" dirty="0" smtClean="0">
                <a:solidFill>
                  <a:schemeClr val="bg1"/>
                </a:solidFill>
              </a:rPr>
              <a:t>engineer</a:t>
            </a:r>
            <a:r>
              <a:rPr lang="sv-SE" sz="2000" dirty="0" smtClean="0">
                <a:solidFill>
                  <a:schemeClr val="bg1"/>
                </a:solidFill>
              </a:rPr>
              <a:t> – Target </a:t>
            </a:r>
            <a:r>
              <a:rPr lang="en-US" sz="2000" dirty="0" smtClean="0">
                <a:solidFill>
                  <a:schemeClr val="bg1"/>
                </a:solidFill>
              </a:rPr>
              <a:t>control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15 February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 – bending magnet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771799" y="1448780"/>
            <a:ext cx="1368153" cy="2988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Read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(sensors)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30408" y="2426405"/>
            <a:ext cx="2702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2977" y="2287905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velocity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36512" y="2755957"/>
            <a:ext cx="2664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pressure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2977" y="3212976"/>
            <a:ext cx="281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inlet temperature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71951" y="2894457"/>
            <a:ext cx="228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9715" y="2287905"/>
            <a:ext cx="72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35 m/s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2755957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6.2 bar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321297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 230 °C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000647" y="2060848"/>
            <a:ext cx="923281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984" y="1448780"/>
            <a:ext cx="1656184" cy="31323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Evaluate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(logic solvers)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240" y="1448780"/>
            <a:ext cx="2160240" cy="31323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Act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(final elements)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098" y="2636912"/>
            <a:ext cx="239039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Close contactors at the ion source </a:t>
            </a:r>
          </a:p>
        </p:txBody>
      </p:sp>
      <p:cxnSp>
        <p:nvCxnSpPr>
          <p:cNvPr id="19" name="Straight Arrow Connector 18"/>
          <p:cNvCxnSpPr>
            <a:stCxn id="14" idx="3"/>
            <a:endCxn id="45" idx="1"/>
          </p:cNvCxnSpPr>
          <p:nvPr/>
        </p:nvCxnSpPr>
        <p:spPr>
          <a:xfrm flipV="1">
            <a:off x="3923928" y="2779560"/>
            <a:ext cx="684076" cy="361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5" idx="3"/>
            <a:endCxn id="18" idx="1"/>
          </p:cNvCxnSpPr>
          <p:nvPr/>
        </p:nvCxnSpPr>
        <p:spPr>
          <a:xfrm flipV="1">
            <a:off x="5837828" y="2775412"/>
            <a:ext cx="808270" cy="4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64671" y="3147355"/>
            <a:ext cx="2299817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contactors at the ion source SAFE STATE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14" idx="3"/>
            <a:endCxn id="48" idx="1"/>
          </p:cNvCxnSpPr>
          <p:nvPr/>
        </p:nvCxnSpPr>
        <p:spPr>
          <a:xfrm>
            <a:off x="3923928" y="3140968"/>
            <a:ext cx="689003" cy="23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3"/>
            <a:endCxn id="22" idx="1"/>
          </p:cNvCxnSpPr>
          <p:nvPr/>
        </p:nvCxnSpPr>
        <p:spPr>
          <a:xfrm>
            <a:off x="6214116" y="3378188"/>
            <a:ext cx="4505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4736177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 sensor connection lost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9992" y="508518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communication lost</a:t>
            </a:r>
            <a:endParaRPr lang="en-US" sz="1200" dirty="0"/>
          </a:p>
        </p:txBody>
      </p:sp>
      <p:cxnSp>
        <p:nvCxnSpPr>
          <p:cNvPr id="27" name="Straight Arrow Connector 51"/>
          <p:cNvCxnSpPr>
            <a:stCxn id="25" idx="3"/>
            <a:endCxn id="22" idx="1"/>
          </p:cNvCxnSpPr>
          <p:nvPr/>
        </p:nvCxnSpPr>
        <p:spPr>
          <a:xfrm flipV="1">
            <a:off x="6214116" y="3378188"/>
            <a:ext cx="450555" cy="1496489"/>
          </a:xfrm>
          <a:prstGeom prst="bentConnector3">
            <a:avLst>
              <a:gd name="adj1" fmla="val 667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69"/>
          <p:cNvCxnSpPr>
            <a:stCxn id="26" idx="3"/>
            <a:endCxn id="22" idx="1"/>
          </p:cNvCxnSpPr>
          <p:nvPr/>
        </p:nvCxnSpPr>
        <p:spPr>
          <a:xfrm flipV="1">
            <a:off x="6214116" y="3378188"/>
            <a:ext cx="450555" cy="1845496"/>
          </a:xfrm>
          <a:prstGeom prst="bentConnector3">
            <a:avLst>
              <a:gd name="adj1" fmla="val 667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16082" y="5949280"/>
            <a:ext cx="109803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power lost</a:t>
            </a:r>
            <a:endParaRPr lang="en-US" sz="1200" dirty="0"/>
          </a:p>
        </p:txBody>
      </p:sp>
      <p:cxnSp>
        <p:nvCxnSpPr>
          <p:cNvPr id="30" name="Straight Arrow Connector 35"/>
          <p:cNvCxnSpPr>
            <a:stCxn id="29" idx="3"/>
            <a:endCxn id="22" idx="1"/>
          </p:cNvCxnSpPr>
          <p:nvPr/>
        </p:nvCxnSpPr>
        <p:spPr>
          <a:xfrm flipV="1">
            <a:off x="6214116" y="3378188"/>
            <a:ext cx="450555" cy="2709592"/>
          </a:xfrm>
          <a:prstGeom prst="bentConnector3">
            <a:avLst>
              <a:gd name="adj1" fmla="val 667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6512" y="3681028"/>
            <a:ext cx="2389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shaft rotational speed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9832" y="3681028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11.6 rpm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>
          <a:xfrm flipV="1">
            <a:off x="2353373" y="3819527"/>
            <a:ext cx="6472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00647" y="4647620"/>
            <a:ext cx="923281" cy="1157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832" y="5096217"/>
            <a:ext cx="83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Diagnostic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499992" y="544522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control HW failure</a:t>
            </a:r>
            <a:endParaRPr lang="en-US" sz="1200" dirty="0"/>
          </a:p>
        </p:txBody>
      </p:sp>
      <p:cxnSp>
        <p:nvCxnSpPr>
          <p:cNvPr id="37" name="Straight Arrow Connector 69"/>
          <p:cNvCxnSpPr>
            <a:stCxn id="36" idx="3"/>
            <a:endCxn id="22" idx="1"/>
          </p:cNvCxnSpPr>
          <p:nvPr/>
        </p:nvCxnSpPr>
        <p:spPr>
          <a:xfrm flipV="1">
            <a:off x="6214116" y="3378188"/>
            <a:ext cx="450555" cy="2205536"/>
          </a:xfrm>
          <a:prstGeom prst="bentConnector3">
            <a:avLst>
              <a:gd name="adj1" fmla="val 667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3"/>
            <a:endCxn id="25" idx="1"/>
          </p:cNvCxnSpPr>
          <p:nvPr/>
        </p:nvCxnSpPr>
        <p:spPr>
          <a:xfrm flipV="1">
            <a:off x="3923928" y="4874677"/>
            <a:ext cx="576064" cy="35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3"/>
            <a:endCxn id="26" idx="1"/>
          </p:cNvCxnSpPr>
          <p:nvPr/>
        </p:nvCxnSpPr>
        <p:spPr>
          <a:xfrm flipV="1">
            <a:off x="3923928" y="5223684"/>
            <a:ext cx="576064" cy="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3"/>
            <a:endCxn id="36" idx="1"/>
          </p:cNvCxnSpPr>
          <p:nvPr/>
        </p:nvCxnSpPr>
        <p:spPr>
          <a:xfrm>
            <a:off x="3923928" y="5226442"/>
            <a:ext cx="576064" cy="357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3"/>
          </p:cNvCxnSpPr>
          <p:nvPr/>
        </p:nvCxnSpPr>
        <p:spPr>
          <a:xfrm>
            <a:off x="2794397" y="3351476"/>
            <a:ext cx="206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015716" y="4300936"/>
            <a:ext cx="6588732" cy="226041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20904411">
            <a:off x="7011865" y="5163466"/>
            <a:ext cx="9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 safe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178355" y="3681028"/>
            <a:ext cx="1786133" cy="646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If beam to dump: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 evaluation of sensors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08004" y="2641060"/>
            <a:ext cx="122982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 inside all limits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612931" y="3147356"/>
            <a:ext cx="1601185" cy="461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If </a:t>
            </a:r>
            <a:r>
              <a:rPr lang="en-US" sz="1200" u="sng" dirty="0" smtClean="0"/>
              <a:t>any</a:t>
            </a:r>
            <a:r>
              <a:rPr lang="en-US" sz="1200" dirty="0" smtClean="0"/>
              <a:t> limit exceeded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4265966" y="2426404"/>
            <a:ext cx="2034226" cy="13266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60132" y="1763523"/>
            <a:ext cx="1476164" cy="369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If beam to Target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2" idx="2"/>
          </p:cNvCxnSpPr>
          <p:nvPr/>
        </p:nvCxnSpPr>
        <p:spPr>
          <a:xfrm flipH="1">
            <a:off x="5837828" y="2132856"/>
            <a:ext cx="660386" cy="2935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832140" y="1844824"/>
            <a:ext cx="1476164" cy="369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If beam to Dump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55976" y="2492896"/>
            <a:ext cx="2034226" cy="13266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 evaluation of sensors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08204" y="3212976"/>
            <a:ext cx="9001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6" grpId="0" animBg="1"/>
      <p:bldP spid="57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7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35" y="1628800"/>
            <a:ext cx="3591669" cy="87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safety integrity (61511, SIL 3)</a:t>
            </a:r>
          </a:p>
          <a:p>
            <a:pPr lvl="1"/>
            <a:r>
              <a:rPr lang="en-US" dirty="0" smtClean="0"/>
              <a:t>Redundancy (single failure)</a:t>
            </a:r>
          </a:p>
          <a:p>
            <a:pPr lvl="1"/>
            <a:r>
              <a:rPr lang="en-US" dirty="0" smtClean="0"/>
              <a:t>Reliability</a:t>
            </a:r>
          </a:p>
          <a:p>
            <a:r>
              <a:rPr lang="en-US" dirty="0" smtClean="0"/>
              <a:t>TSS is classified as C1</a:t>
            </a:r>
          </a:p>
          <a:p>
            <a:pPr lvl="1"/>
            <a:r>
              <a:rPr lang="en-US" dirty="0" smtClean="0"/>
              <a:t>Redundancy (single failure)</a:t>
            </a:r>
          </a:p>
          <a:p>
            <a:pPr lvl="1"/>
            <a:r>
              <a:rPr lang="en-US" dirty="0" smtClean="0"/>
              <a:t>Diversity (CCF)</a:t>
            </a:r>
          </a:p>
          <a:p>
            <a:pPr lvl="1"/>
            <a:r>
              <a:rPr lang="en-US" dirty="0" smtClean="0"/>
              <a:t>Physical separation (CCF)</a:t>
            </a:r>
          </a:p>
          <a:p>
            <a:r>
              <a:rPr lang="en-US" dirty="0" smtClean="0"/>
              <a:t>Response time &lt; 210 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887635"/>
            <a:ext cx="3860279" cy="14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96036" y="3709144"/>
            <a:ext cx="3906434" cy="259916"/>
          </a:xfrm>
          <a:prstGeom prst="round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–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3"/>
          <a:stretch/>
        </p:blipFill>
        <p:spPr bwMode="auto">
          <a:xfrm>
            <a:off x="1007604" y="1772816"/>
            <a:ext cx="7275309" cy="3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8427" y="5085184"/>
            <a:ext cx="61206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38900"/>
            <a:ext cx="7056784" cy="350225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879812" y="3176972"/>
            <a:ext cx="309880" cy="434861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67744" y="3210164"/>
            <a:ext cx="254253" cy="33747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21851" y="2960948"/>
            <a:ext cx="250049" cy="346615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8" name="Straight Arrow Connector 70"/>
          <p:cNvCxnSpPr>
            <a:stCxn id="25" idx="1"/>
            <a:endCxn id="26" idx="0"/>
          </p:cNvCxnSpPr>
          <p:nvPr/>
        </p:nvCxnSpPr>
        <p:spPr>
          <a:xfrm rot="16200000" flipV="1">
            <a:off x="2644786" y="2960249"/>
            <a:ext cx="30492" cy="530322"/>
          </a:xfrm>
          <a:prstGeom prst="bentConnector3">
            <a:avLst>
              <a:gd name="adj1" fmla="val 958560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272300" y="2960948"/>
            <a:ext cx="308863" cy="397450"/>
          </a:xfrm>
          <a:prstGeom prst="rect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0" name="Straight Arrow Connector 70"/>
          <p:cNvCxnSpPr>
            <a:stCxn id="26" idx="1"/>
            <a:endCxn id="29" idx="2"/>
          </p:cNvCxnSpPr>
          <p:nvPr/>
        </p:nvCxnSpPr>
        <p:spPr>
          <a:xfrm rot="10800000" flipH="1">
            <a:off x="2267744" y="3358398"/>
            <a:ext cx="5158988" cy="20502"/>
          </a:xfrm>
          <a:prstGeom prst="bentConnector4">
            <a:avLst>
              <a:gd name="adj1" fmla="val -4431"/>
              <a:gd name="adj2" fmla="val -2794362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70"/>
          <p:cNvCxnSpPr>
            <a:stCxn id="25" idx="7"/>
            <a:endCxn id="27" idx="0"/>
          </p:cNvCxnSpPr>
          <p:nvPr/>
        </p:nvCxnSpPr>
        <p:spPr>
          <a:xfrm rot="5400000" flipH="1" flipV="1">
            <a:off x="3205739" y="2899520"/>
            <a:ext cx="279708" cy="402565"/>
          </a:xfrm>
          <a:prstGeom prst="bentConnector3">
            <a:avLst>
              <a:gd name="adj1" fmla="val 181728"/>
            </a:avLst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29" idx="1"/>
          </p:cNvCxnSpPr>
          <p:nvPr/>
        </p:nvCxnSpPr>
        <p:spPr>
          <a:xfrm>
            <a:off x="3671900" y="3134256"/>
            <a:ext cx="3600400" cy="2541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00261" y="4427964"/>
            <a:ext cx="3134995" cy="29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Common area for monitoring of process variables</a:t>
            </a:r>
            <a:endParaRPr lang="en-US" sz="1100" dirty="0">
              <a:effectLst/>
              <a:latin typeface="Tahoma"/>
              <a:ea typeface="MS Mincho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19946" y="4860012"/>
            <a:ext cx="3589020" cy="29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Separate area for control equipment for the two trains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11056" y="5259861"/>
            <a:ext cx="3020060" cy="29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Common area for actuators to stop proton beam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964651" y="6057292"/>
            <a:ext cx="39751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960206" y="6198897"/>
            <a:ext cx="39751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21851" y="5976136"/>
            <a:ext cx="3020060" cy="29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Separate cable routes for the two trains</a:t>
            </a:r>
            <a:endParaRPr lang="en-US" sz="1200">
              <a:effectLst/>
              <a:latin typeface="Times New Roman"/>
              <a:ea typeface="MS Mincho"/>
            </a:endParaRP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175956" y="3272728"/>
            <a:ext cx="360039" cy="300287"/>
          </a:xfrm>
          <a:prstGeom prst="triangl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70"/>
          <p:cNvCxnSpPr>
            <a:stCxn id="43" idx="5"/>
            <a:endCxn id="27" idx="2"/>
          </p:cNvCxnSpPr>
          <p:nvPr/>
        </p:nvCxnSpPr>
        <p:spPr>
          <a:xfrm rot="10800000">
            <a:off x="3546876" y="3307563"/>
            <a:ext cx="719090" cy="115308"/>
          </a:xfrm>
          <a:prstGeom prst="bentConnector2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70"/>
          <p:cNvCxnSpPr>
            <a:stCxn id="43" idx="0"/>
            <a:endCxn id="26" idx="2"/>
          </p:cNvCxnSpPr>
          <p:nvPr/>
        </p:nvCxnSpPr>
        <p:spPr>
          <a:xfrm rot="5400000" flipH="1">
            <a:off x="3362733" y="2579774"/>
            <a:ext cx="25379" cy="1961104"/>
          </a:xfrm>
          <a:prstGeom prst="bentConnector3">
            <a:avLst>
              <a:gd name="adj1" fmla="val -900745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19871" y="5652100"/>
            <a:ext cx="3288739" cy="29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Common area for 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Tahoma"/>
                <a:ea typeface="MS Mincho"/>
                <a:cs typeface="Times New Roman"/>
              </a:rPr>
              <a:t>monitoring bending magnet status</a:t>
            </a:r>
            <a:endParaRPr lang="en-US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51820" y="4362291"/>
            <a:ext cx="309880" cy="434861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41583" y="4857596"/>
            <a:ext cx="254253" cy="33747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52567" y="4857596"/>
            <a:ext cx="269284" cy="338865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60206" y="5227794"/>
            <a:ext cx="308863" cy="397450"/>
          </a:xfrm>
          <a:prstGeom prst="rect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2947818" y="5675849"/>
            <a:ext cx="360039" cy="300287"/>
          </a:xfrm>
          <a:prstGeom prst="triangl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-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18" y="1448780"/>
            <a:ext cx="585441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23" y="4251538"/>
            <a:ext cx="468123" cy="10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68" y="4138756"/>
            <a:ext cx="613964" cy="123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581128"/>
            <a:ext cx="174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sensors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0012" y="5232894"/>
            <a:ext cx="1080120" cy="53821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TSS train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0012" y="6023135"/>
            <a:ext cx="1080120" cy="5382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TSS train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3075" idx="2"/>
          </p:cNvCxnSpPr>
          <p:nvPr/>
        </p:nvCxnSpPr>
        <p:spPr>
          <a:xfrm rot="16200000" flipH="1">
            <a:off x="3294823" y="5032143"/>
            <a:ext cx="1044116" cy="172626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/>
          <p:cNvCxnSpPr>
            <a:stCxn id="3075" idx="2"/>
          </p:cNvCxnSpPr>
          <p:nvPr/>
        </p:nvCxnSpPr>
        <p:spPr>
          <a:xfrm rot="16200000" flipH="1">
            <a:off x="3690867" y="4636099"/>
            <a:ext cx="252030" cy="172626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7"/>
          <p:cNvCxnSpPr>
            <a:stCxn id="7" idx="2"/>
            <a:endCxn id="11" idx="1"/>
          </p:cNvCxnSpPr>
          <p:nvPr/>
        </p:nvCxnSpPr>
        <p:spPr>
          <a:xfrm rot="16200000" flipH="1">
            <a:off x="4073465" y="4895454"/>
            <a:ext cx="159466" cy="1053627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"/>
          <p:cNvCxnSpPr>
            <a:stCxn id="7" idx="2"/>
            <a:endCxn id="12" idx="1"/>
          </p:cNvCxnSpPr>
          <p:nvPr/>
        </p:nvCxnSpPr>
        <p:spPr>
          <a:xfrm rot="16200000" flipH="1">
            <a:off x="3678345" y="5290574"/>
            <a:ext cx="949707" cy="1053627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- alternatives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sensors (1oo2 voting)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10309"/>
          </a:xfrm>
        </p:spPr>
        <p:txBody>
          <a:bodyPr/>
          <a:lstStyle/>
          <a:p>
            <a:r>
              <a:rPr lang="en-US" dirty="0"/>
              <a:t>(+) Less complexity</a:t>
            </a:r>
          </a:p>
          <a:p>
            <a:r>
              <a:rPr lang="en-US" dirty="0"/>
              <a:t>(+) Less configuration and maintenance</a:t>
            </a:r>
          </a:p>
          <a:p>
            <a:r>
              <a:rPr lang="en-US" dirty="0"/>
              <a:t>(-) </a:t>
            </a:r>
            <a:r>
              <a:rPr lang="en-US" dirty="0" smtClean="0"/>
              <a:t>Negative impact on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852292" y="1535113"/>
            <a:ext cx="4040188" cy="639762"/>
          </a:xfrm>
        </p:spPr>
        <p:txBody>
          <a:bodyPr/>
          <a:lstStyle/>
          <a:p>
            <a:r>
              <a:rPr lang="en-US" dirty="0"/>
              <a:t>3 sensors (2oo3 voting)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4852292" y="2174875"/>
            <a:ext cx="4040188" cy="3162337"/>
          </a:xfrm>
        </p:spPr>
        <p:txBody>
          <a:bodyPr>
            <a:normAutofit/>
          </a:bodyPr>
          <a:lstStyle/>
          <a:p>
            <a:r>
              <a:rPr lang="en-US" dirty="0"/>
              <a:t>(+) Increased availability by 2oo3 voting</a:t>
            </a:r>
          </a:p>
          <a:p>
            <a:r>
              <a:rPr lang="en-US" dirty="0"/>
              <a:t>(-) More complex</a:t>
            </a:r>
          </a:p>
          <a:p>
            <a:r>
              <a:rPr lang="en-US" dirty="0"/>
              <a:t>(-) More configuration and maintenance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7524" y="1592796"/>
            <a:ext cx="4032448" cy="4068452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solver -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grpSp>
        <p:nvGrpSpPr>
          <p:cNvPr id="6" name="Group 5"/>
          <p:cNvGrpSpPr/>
          <p:nvPr/>
        </p:nvGrpSpPr>
        <p:grpSpPr>
          <a:xfrm>
            <a:off x="2210276" y="1808820"/>
            <a:ext cx="1101584" cy="745898"/>
            <a:chOff x="8061191" y="2677714"/>
            <a:chExt cx="1578999" cy="106662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75491" y="2953855"/>
              <a:ext cx="1364623" cy="7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061191" y="2677714"/>
              <a:ext cx="1578999" cy="3740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1050" dirty="0" smtClean="0"/>
                <a:t>ET200SP station</a:t>
              </a:r>
              <a:endParaRPr lang="sv-SE" sz="1050" dirty="0"/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3" y="2919347"/>
            <a:ext cx="497596" cy="7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7525" y="3440033"/>
            <a:ext cx="5950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Switch</a:t>
            </a:r>
            <a:endParaRPr lang="sv-SE" sz="1050" dirty="0" smtClean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19346"/>
            <a:ext cx="497596" cy="7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38482" y="3440033"/>
            <a:ext cx="5950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Switch</a:t>
            </a:r>
            <a:endParaRPr lang="sv-SE" sz="1050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/>
          <a:stretch/>
        </p:blipFill>
        <p:spPr bwMode="auto">
          <a:xfrm>
            <a:off x="4410630" y="4689140"/>
            <a:ext cx="642814" cy="9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/>
        </p:blipFill>
        <p:spPr bwMode="auto">
          <a:xfrm>
            <a:off x="3866426" y="4689140"/>
            <a:ext cx="580207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79" y="2919346"/>
            <a:ext cx="497596" cy="7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>
            <a:stCxn id="29" idx="1"/>
            <a:endCxn id="10" idx="3"/>
          </p:cNvCxnSpPr>
          <p:nvPr/>
        </p:nvCxnSpPr>
        <p:spPr>
          <a:xfrm flipH="1">
            <a:off x="2693549" y="3287702"/>
            <a:ext cx="1508130" cy="0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1"/>
            <a:endCxn id="29" idx="3"/>
          </p:cNvCxnSpPr>
          <p:nvPr/>
        </p:nvCxnSpPr>
        <p:spPr>
          <a:xfrm flipH="1">
            <a:off x="4699275" y="3287702"/>
            <a:ext cx="1312885" cy="0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35996" y="3415062"/>
            <a:ext cx="5950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Switch</a:t>
            </a:r>
            <a:endParaRPr lang="sv-SE" sz="105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211960" y="1567825"/>
            <a:ext cx="52604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F-PLC</a:t>
            </a:r>
            <a:endParaRPr lang="sv-SE" sz="1050" dirty="0" smtClean="0"/>
          </a:p>
        </p:txBody>
      </p:sp>
      <p:cxnSp>
        <p:nvCxnSpPr>
          <p:cNvPr id="38" name="Straight Connector 37"/>
          <p:cNvCxnSpPr>
            <a:stCxn id="10" idx="0"/>
          </p:cNvCxnSpPr>
          <p:nvPr/>
        </p:nvCxnSpPr>
        <p:spPr>
          <a:xfrm flipV="1">
            <a:off x="2444751" y="2554718"/>
            <a:ext cx="0" cy="36462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0"/>
          </p:cNvCxnSpPr>
          <p:nvPr/>
        </p:nvCxnSpPr>
        <p:spPr>
          <a:xfrm flipV="1">
            <a:off x="6260958" y="2554719"/>
            <a:ext cx="0" cy="36462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028986" y="1880828"/>
            <a:ext cx="1101584" cy="745898"/>
            <a:chOff x="8061191" y="2677714"/>
            <a:chExt cx="1578999" cy="106662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75491" y="2953855"/>
              <a:ext cx="1364623" cy="79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061191" y="2677714"/>
              <a:ext cx="1578999" cy="3740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1050" dirty="0" smtClean="0"/>
                <a:t>ET200SP station</a:t>
              </a:r>
              <a:endParaRPr lang="sv-SE" sz="1050" dirty="0"/>
            </a:p>
          </p:txBody>
        </p:sp>
      </p:grpSp>
      <p:cxnSp>
        <p:nvCxnSpPr>
          <p:cNvPr id="44" name="Straight Connector 43"/>
          <p:cNvCxnSpPr>
            <a:stCxn id="29" idx="0"/>
          </p:cNvCxnSpPr>
          <p:nvPr/>
        </p:nvCxnSpPr>
        <p:spPr>
          <a:xfrm flipV="1">
            <a:off x="4450477" y="2420888"/>
            <a:ext cx="0" cy="49845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7" name="Rectangle 7176"/>
          <p:cNvSpPr/>
          <p:nvPr/>
        </p:nvSpPr>
        <p:spPr>
          <a:xfrm>
            <a:off x="143508" y="3356992"/>
            <a:ext cx="936104" cy="15121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28384" y="2163263"/>
            <a:ext cx="1080120" cy="43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Actuator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7178"/>
          <p:cNvCxnSpPr/>
          <p:nvPr/>
        </p:nvCxnSpPr>
        <p:spPr>
          <a:xfrm flipH="1">
            <a:off x="1079612" y="3464325"/>
            <a:ext cx="28803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178"/>
          <p:cNvCxnSpPr/>
          <p:nvPr/>
        </p:nvCxnSpPr>
        <p:spPr>
          <a:xfrm flipH="1">
            <a:off x="1079612" y="3789040"/>
            <a:ext cx="28803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7178"/>
          <p:cNvCxnSpPr/>
          <p:nvPr/>
        </p:nvCxnSpPr>
        <p:spPr>
          <a:xfrm flipH="1">
            <a:off x="1079613" y="4113076"/>
            <a:ext cx="540059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7178"/>
          <p:cNvCxnSpPr/>
          <p:nvPr/>
        </p:nvCxnSpPr>
        <p:spPr>
          <a:xfrm flipH="1">
            <a:off x="1079612" y="4437112"/>
            <a:ext cx="28803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178"/>
          <p:cNvCxnSpPr/>
          <p:nvPr/>
        </p:nvCxnSpPr>
        <p:spPr>
          <a:xfrm flipH="1">
            <a:off x="1079612" y="4725144"/>
            <a:ext cx="28803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7178"/>
          <p:cNvCxnSpPr/>
          <p:nvPr/>
        </p:nvCxnSpPr>
        <p:spPr>
          <a:xfrm flipV="1">
            <a:off x="1367643" y="3464326"/>
            <a:ext cx="0" cy="126081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178"/>
          <p:cNvCxnSpPr/>
          <p:nvPr/>
        </p:nvCxnSpPr>
        <p:spPr>
          <a:xfrm flipV="1">
            <a:off x="1619672" y="2278325"/>
            <a:ext cx="0" cy="287886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7178"/>
          <p:cNvCxnSpPr/>
          <p:nvPr/>
        </p:nvCxnSpPr>
        <p:spPr>
          <a:xfrm flipH="1">
            <a:off x="1619673" y="5157192"/>
            <a:ext cx="208823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178"/>
          <p:cNvCxnSpPr/>
          <p:nvPr/>
        </p:nvCxnSpPr>
        <p:spPr>
          <a:xfrm flipH="1" flipV="1">
            <a:off x="1619673" y="2278323"/>
            <a:ext cx="57628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028384" y="4827559"/>
            <a:ext cx="1080120" cy="43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Actuator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560332" y="2492896"/>
            <a:ext cx="396044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07395" y="5121188"/>
            <a:ext cx="2848981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560332" y="2492896"/>
            <a:ext cx="0" cy="262829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416316" y="4977172"/>
            <a:ext cx="54006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416316" y="2350332"/>
            <a:ext cx="0" cy="262684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261982" y="4412668"/>
            <a:ext cx="63434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F-Relay</a:t>
            </a:r>
            <a:endParaRPr lang="sv-SE" sz="1050" dirty="0" smtClean="0"/>
          </a:p>
        </p:txBody>
      </p:sp>
      <p:sp>
        <p:nvSpPr>
          <p:cNvPr id="35" name="Rounded Rectangle 34"/>
          <p:cNvSpPr/>
          <p:nvPr/>
        </p:nvSpPr>
        <p:spPr>
          <a:xfrm>
            <a:off x="1817803" y="1567825"/>
            <a:ext cx="5418493" cy="23292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817804" y="4303818"/>
            <a:ext cx="5365630" cy="160945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7130570" y="2350331"/>
            <a:ext cx="825806" cy="1"/>
          </a:xfrm>
          <a:prstGeom prst="line">
            <a:avLst/>
          </a:prstGeom>
          <a:ln w="952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80" y="1809305"/>
            <a:ext cx="423732" cy="6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solver –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0" y="1535113"/>
            <a:ext cx="2962672" cy="639762"/>
          </a:xfrm>
        </p:spPr>
        <p:txBody>
          <a:bodyPr/>
          <a:lstStyle/>
          <a:p>
            <a:r>
              <a:rPr lang="en-US" dirty="0"/>
              <a:t>PLC in both trains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00" y="217487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(+) Less </a:t>
            </a:r>
            <a:r>
              <a:rPr lang="en-US" dirty="0" smtClean="0"/>
              <a:t>cables</a:t>
            </a:r>
          </a:p>
          <a:p>
            <a:pPr marL="0" indent="0">
              <a:buNone/>
            </a:pPr>
            <a:r>
              <a:rPr lang="en-US" dirty="0" smtClean="0"/>
              <a:t>(-) </a:t>
            </a:r>
            <a:r>
              <a:rPr lang="en-US" dirty="0"/>
              <a:t>Hard to state </a:t>
            </a:r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95836" y="1538250"/>
            <a:ext cx="2962672" cy="639762"/>
          </a:xfrm>
        </p:spPr>
        <p:txBody>
          <a:bodyPr/>
          <a:lstStyle/>
          <a:p>
            <a:r>
              <a:rPr lang="en-US" dirty="0" smtClean="0"/>
              <a:t>PLC and relay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95836" y="2178012"/>
            <a:ext cx="2962672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(+) Diversity for logic and cables</a:t>
            </a:r>
          </a:p>
          <a:p>
            <a:pPr marL="0" indent="0">
              <a:buNone/>
            </a:pPr>
            <a:r>
              <a:rPr lang="en-US" dirty="0" smtClean="0"/>
              <a:t>(+) meet advisory requests for relay solution</a:t>
            </a:r>
          </a:p>
          <a:p>
            <a:pPr marL="0" indent="0">
              <a:buNone/>
            </a:pPr>
            <a:r>
              <a:rPr lang="en-US" dirty="0" smtClean="0"/>
              <a:t>(-) more cables</a:t>
            </a:r>
          </a:p>
          <a:p>
            <a:r>
              <a:rPr lang="en-US" dirty="0" smtClean="0"/>
              <a:t>Relay must be in TSS room #2 due to distance (max 1000 m)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09828" y="1538250"/>
            <a:ext cx="2962672" cy="639762"/>
          </a:xfrm>
        </p:spPr>
        <p:txBody>
          <a:bodyPr/>
          <a:lstStyle/>
          <a:p>
            <a:r>
              <a:rPr lang="en-US" dirty="0"/>
              <a:t>Relay in both trains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09828" y="2178012"/>
            <a:ext cx="2962672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(-) Hard to state diversity</a:t>
            </a:r>
          </a:p>
          <a:p>
            <a:pPr marL="0" indent="0">
              <a:buNone/>
            </a:pPr>
            <a:r>
              <a:rPr lang="en-US" dirty="0"/>
              <a:t>(-) No option for diverse cables (fiber + copper)</a:t>
            </a:r>
          </a:p>
          <a:p>
            <a:pPr marL="0" indent="0">
              <a:buNone/>
            </a:pPr>
            <a:r>
              <a:rPr lang="en-US" dirty="0"/>
              <a:t>(-) Long distance from TSS room #1 to FEB</a:t>
            </a:r>
          </a:p>
          <a:p>
            <a:pPr marL="0" indent="0">
              <a:buNone/>
            </a:pPr>
            <a:r>
              <a:rPr lang="en-US" dirty="0"/>
              <a:t>(-) more cables</a:t>
            </a: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51820" y="1664804"/>
            <a:ext cx="3132348" cy="4752528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solver – relay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0" y="1535113"/>
            <a:ext cx="2962672" cy="639762"/>
          </a:xfrm>
        </p:spPr>
        <p:txBody>
          <a:bodyPr/>
          <a:lstStyle/>
          <a:p>
            <a:r>
              <a:rPr lang="en-US" dirty="0" smtClean="0"/>
              <a:t>Simple relay (3SK1)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00" y="2174875"/>
            <a:ext cx="2962672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SW configuration needed</a:t>
            </a:r>
          </a:p>
          <a:p>
            <a:pPr marL="0" indent="0">
              <a:buNone/>
            </a:pPr>
            <a:r>
              <a:rPr lang="en-US" dirty="0" smtClean="0"/>
              <a:t>(-) not flexible to expand</a:t>
            </a:r>
          </a:p>
          <a:p>
            <a:pPr marL="0" indent="0">
              <a:buNone/>
            </a:pPr>
            <a:r>
              <a:rPr lang="en-US" i="1" dirty="0" smtClean="0"/>
              <a:t>(-) response time increasing when expanding by adding relays</a:t>
            </a:r>
          </a:p>
          <a:p>
            <a:pPr marL="0" indent="0">
              <a:buNone/>
            </a:pPr>
            <a:r>
              <a:rPr lang="en-US" dirty="0" smtClean="0"/>
              <a:t>(-) less diagnostic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95836" y="1538250"/>
            <a:ext cx="2962672" cy="639762"/>
          </a:xfrm>
        </p:spPr>
        <p:txBody>
          <a:bodyPr/>
          <a:lstStyle/>
          <a:p>
            <a:r>
              <a:rPr lang="en-US" dirty="0" smtClean="0"/>
              <a:t>Middle relay (3SK2)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95836" y="2178012"/>
            <a:ext cx="2962672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Minor SW configuration needed</a:t>
            </a:r>
          </a:p>
          <a:p>
            <a:pPr marL="0" indent="0">
              <a:buNone/>
            </a:pPr>
            <a:r>
              <a:rPr lang="en-US" dirty="0" smtClean="0"/>
              <a:t>(+) up to 20 inputs</a:t>
            </a:r>
          </a:p>
          <a:p>
            <a:pPr marL="0" indent="0">
              <a:buNone/>
            </a:pPr>
            <a:r>
              <a:rPr lang="en-US" dirty="0" smtClean="0"/>
              <a:t>(+) response time constant</a:t>
            </a:r>
          </a:p>
          <a:p>
            <a:pPr marL="0" indent="0">
              <a:buNone/>
            </a:pPr>
            <a:r>
              <a:rPr lang="en-US" dirty="0" smtClean="0"/>
              <a:t>(+) more diagnostic</a:t>
            </a:r>
          </a:p>
          <a:p>
            <a:pPr marL="0" indent="0">
              <a:buNone/>
            </a:pPr>
            <a:r>
              <a:rPr lang="en-US" dirty="0" smtClean="0"/>
              <a:t>(+) Built-in HMI (small, not configurable)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09828" y="1538250"/>
            <a:ext cx="2962672" cy="639762"/>
          </a:xfrm>
        </p:spPr>
        <p:txBody>
          <a:bodyPr/>
          <a:lstStyle/>
          <a:p>
            <a:r>
              <a:rPr lang="en-US" dirty="0" smtClean="0"/>
              <a:t>Advanced relay (MSS)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09828" y="2178012"/>
            <a:ext cx="2962672" cy="3951288"/>
          </a:xfrm>
        </p:spPr>
        <p:txBody>
          <a:bodyPr/>
          <a:lstStyle/>
          <a:p>
            <a:r>
              <a:rPr lang="en-US" dirty="0"/>
              <a:t>Minor SW configuration needed</a:t>
            </a:r>
          </a:p>
          <a:p>
            <a:pPr marL="0" indent="0">
              <a:buNone/>
            </a:pPr>
            <a:r>
              <a:rPr lang="en-US" dirty="0" smtClean="0"/>
              <a:t>(+) </a:t>
            </a:r>
            <a:r>
              <a:rPr lang="en-US" dirty="0"/>
              <a:t>Can </a:t>
            </a:r>
            <a:r>
              <a:rPr lang="en-US" dirty="0" smtClean="0"/>
              <a:t>be further programmed = simple PLC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(+) up to 50 inputs</a:t>
            </a:r>
          </a:p>
          <a:p>
            <a:pPr marL="0" indent="0">
              <a:buNone/>
            </a:pPr>
            <a:r>
              <a:rPr lang="en-US" dirty="0" smtClean="0"/>
              <a:t>(-) More advanced than needed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51820" y="1664804"/>
            <a:ext cx="3132348" cy="4752528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Document 38"/>
          <p:cNvSpPr/>
          <p:nvPr/>
        </p:nvSpPr>
        <p:spPr>
          <a:xfrm>
            <a:off x="1475656" y="5196665"/>
            <a:ext cx="972108" cy="1008112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4644008" y="5229200"/>
            <a:ext cx="972108" cy="1512168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4572000" y="5157192"/>
            <a:ext cx="972108" cy="151216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ESS-0045067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Flowchart: Document 4"/>
          <p:cNvSpPr/>
          <p:nvPr/>
        </p:nvSpPr>
        <p:spPr>
          <a:xfrm>
            <a:off x="179512" y="3432287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Concept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ESS-0037596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1403648" y="3432287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Hazard analysis results overview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ESS-0050077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2627784" y="3432287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System requirements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ESS-0002776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3851920" y="3432287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chemeClr val="tx1"/>
                </a:solidFill>
              </a:rPr>
              <a:t>Functions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ESS-0043617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4499992" y="5085184"/>
            <a:ext cx="972108" cy="1476164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ICD-R:s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ESS-0016380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ESS-0022915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ESS-0030063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ESS-0030068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ESS-0042356</a:t>
            </a:r>
          </a:p>
          <a:p>
            <a:pPr algn="ctr"/>
            <a:r>
              <a:rPr lang="en-US" sz="1100" smtClean="0">
                <a:solidFill>
                  <a:schemeClr val="tx1"/>
                </a:solidFill>
              </a:rPr>
              <a:t>ESS-0048755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500" y="1805351"/>
            <a:ext cx="86536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55635" y="1484784"/>
            <a:ext cx="1272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Life-cycle process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1151620" y="3936343"/>
            <a:ext cx="2520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>
          <a:xfrm>
            <a:off x="2375756" y="3936343"/>
            <a:ext cx="2520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8" idx="1"/>
          </p:cNvCxnSpPr>
          <p:nvPr/>
        </p:nvCxnSpPr>
        <p:spPr>
          <a:xfrm>
            <a:off x="3599892" y="3936343"/>
            <a:ext cx="2520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>
          <a:xfrm>
            <a:off x="4824028" y="3936343"/>
            <a:ext cx="2520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ocument 29"/>
          <p:cNvSpPr/>
          <p:nvPr/>
        </p:nvSpPr>
        <p:spPr>
          <a:xfrm>
            <a:off x="6264188" y="3429000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SW design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ESS-00xxxxx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9" idx="3"/>
            <a:endCxn id="30" idx="1"/>
          </p:cNvCxnSpPr>
          <p:nvPr/>
        </p:nvCxnSpPr>
        <p:spPr>
          <a:xfrm flipV="1">
            <a:off x="6048164" y="3933056"/>
            <a:ext cx="216024" cy="3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2"/>
            <a:endCxn id="10" idx="0"/>
          </p:cNvCxnSpPr>
          <p:nvPr/>
        </p:nvCxnSpPr>
        <p:spPr>
          <a:xfrm flipH="1">
            <a:off x="4986046" y="4373752"/>
            <a:ext cx="576064" cy="71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Document 71"/>
          <p:cNvSpPr/>
          <p:nvPr/>
        </p:nvSpPr>
        <p:spPr>
          <a:xfrm>
            <a:off x="5724128" y="5085184"/>
            <a:ext cx="972108" cy="1008112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FMECA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ESS-0047128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Flowchart: Document 31"/>
          <p:cNvSpPr/>
          <p:nvPr/>
        </p:nvSpPr>
        <p:spPr>
          <a:xfrm>
            <a:off x="2591780" y="5085184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He cooling variables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ESS-0049507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2"/>
            <a:endCxn id="32" idx="0"/>
          </p:cNvCxnSpPr>
          <p:nvPr/>
        </p:nvCxnSpPr>
        <p:spPr>
          <a:xfrm>
            <a:off x="1889702" y="4373752"/>
            <a:ext cx="1188132" cy="71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Document 47"/>
          <p:cNvSpPr/>
          <p:nvPr/>
        </p:nvSpPr>
        <p:spPr>
          <a:xfrm>
            <a:off x="7452320" y="3429000"/>
            <a:ext cx="1044116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Verification, commissioning and validation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ESS-0048372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30" idx="3"/>
            <a:endCxn id="48" idx="1"/>
          </p:cNvCxnSpPr>
          <p:nvPr/>
        </p:nvCxnSpPr>
        <p:spPr>
          <a:xfrm>
            <a:off x="7236296" y="3933056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72" idx="0"/>
          </p:cNvCxnSpPr>
          <p:nvPr/>
        </p:nvCxnSpPr>
        <p:spPr>
          <a:xfrm>
            <a:off x="5562110" y="4373752"/>
            <a:ext cx="648072" cy="71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ocument 8"/>
          <p:cNvSpPr/>
          <p:nvPr/>
        </p:nvSpPr>
        <p:spPr>
          <a:xfrm>
            <a:off x="5076056" y="3432287"/>
            <a:ext cx="972108" cy="1008112"/>
          </a:xfrm>
          <a:prstGeom prst="flowChartDocumen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Architecture &amp; HW design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ESS-0045067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1403648" y="1985371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Hazard analysis process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ESS-0041755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6" idx="0"/>
          </p:cNvCxnSpPr>
          <p:nvPr/>
        </p:nvCxnSpPr>
        <p:spPr>
          <a:xfrm>
            <a:off x="1889702" y="2926836"/>
            <a:ext cx="0" cy="505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Document 40"/>
          <p:cNvSpPr/>
          <p:nvPr/>
        </p:nvSpPr>
        <p:spPr>
          <a:xfrm>
            <a:off x="215516" y="5085184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Identified safety controls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ESS-0050185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6" idx="2"/>
            <a:endCxn id="41" idx="0"/>
          </p:cNvCxnSpPr>
          <p:nvPr/>
        </p:nvCxnSpPr>
        <p:spPr>
          <a:xfrm flipH="1">
            <a:off x="701570" y="4373752"/>
            <a:ext cx="1188132" cy="71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ocument 33"/>
          <p:cNvSpPr/>
          <p:nvPr/>
        </p:nvSpPr>
        <p:spPr>
          <a:xfrm>
            <a:off x="1403648" y="5085184"/>
            <a:ext cx="972108" cy="1008112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Accidents reports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ESS-0040075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ESS-0044348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ESS-0050081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6" idx="2"/>
            <a:endCxn id="34" idx="0"/>
          </p:cNvCxnSpPr>
          <p:nvPr/>
        </p:nvCxnSpPr>
        <p:spPr>
          <a:xfrm>
            <a:off x="1889702" y="4373752"/>
            <a:ext cx="0" cy="711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Document 39"/>
          <p:cNvSpPr/>
          <p:nvPr/>
        </p:nvSpPr>
        <p:spPr>
          <a:xfrm>
            <a:off x="179512" y="1985371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Standard selection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ESS-0047208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5" idx="0"/>
          </p:cNvCxnSpPr>
          <p:nvPr/>
        </p:nvCxnSpPr>
        <p:spPr>
          <a:xfrm>
            <a:off x="665566" y="2926836"/>
            <a:ext cx="0" cy="505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Document 42"/>
          <p:cNvSpPr/>
          <p:nvPr/>
        </p:nvSpPr>
        <p:spPr>
          <a:xfrm>
            <a:off x="2627784" y="1985371"/>
            <a:ext cx="972108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 classification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ESS-0016468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3" idx="2"/>
            <a:endCxn id="7" idx="0"/>
          </p:cNvCxnSpPr>
          <p:nvPr/>
        </p:nvCxnSpPr>
        <p:spPr>
          <a:xfrm>
            <a:off x="3113838" y="2926836"/>
            <a:ext cx="0" cy="505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8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elements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3" y="1556792"/>
            <a:ext cx="7329851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3688" y="3609020"/>
            <a:ext cx="1080120" cy="53821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TSS train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4297243"/>
            <a:ext cx="1080120" cy="538213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TSS train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7"/>
          <p:cNvCxnSpPr>
            <a:stCxn id="9" idx="3"/>
            <a:endCxn id="6" idx="0"/>
          </p:cNvCxnSpPr>
          <p:nvPr/>
        </p:nvCxnSpPr>
        <p:spPr>
          <a:xfrm>
            <a:off x="2843808" y="3878127"/>
            <a:ext cx="1404156" cy="123466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"/>
          <p:cNvCxnSpPr>
            <a:stCxn id="9" idx="3"/>
            <a:endCxn id="1026" idx="0"/>
          </p:cNvCxnSpPr>
          <p:nvPr/>
        </p:nvCxnSpPr>
        <p:spPr>
          <a:xfrm>
            <a:off x="2843808" y="3878127"/>
            <a:ext cx="2427107" cy="12082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/>
          <p:cNvCxnSpPr>
            <a:stCxn id="10" idx="3"/>
          </p:cNvCxnSpPr>
          <p:nvPr/>
        </p:nvCxnSpPr>
        <p:spPr>
          <a:xfrm>
            <a:off x="2843808" y="4566350"/>
            <a:ext cx="226825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/>
          <p:cNvCxnSpPr/>
          <p:nvPr/>
        </p:nvCxnSpPr>
        <p:spPr>
          <a:xfrm>
            <a:off x="5112060" y="4566350"/>
            <a:ext cx="0" cy="5200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7"/>
          <p:cNvCxnSpPr/>
          <p:nvPr/>
        </p:nvCxnSpPr>
        <p:spPr>
          <a:xfrm>
            <a:off x="4069341" y="4566349"/>
            <a:ext cx="0" cy="5464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763688" y="5393876"/>
            <a:ext cx="1080120" cy="53821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3-phase 400 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08204" y="5393875"/>
            <a:ext cx="1008112" cy="53821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Ion source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43" idx="3"/>
            <a:endCxn id="44" idx="1"/>
          </p:cNvCxnSpPr>
          <p:nvPr/>
        </p:nvCxnSpPr>
        <p:spPr>
          <a:xfrm flipV="1">
            <a:off x="2843808" y="5662982"/>
            <a:ext cx="356439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3808" y="5733256"/>
            <a:ext cx="356439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43808" y="5589240"/>
            <a:ext cx="356439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:\Users\Mikael Olsson\Desktop\G_IC03_XX_04387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18" y="5112796"/>
            <a:ext cx="828092" cy="11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igma.octopart.com/21350263/image/ABB-Control-ESB40.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5086355"/>
            <a:ext cx="893774" cy="11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2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elements –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0" y="1535113"/>
            <a:ext cx="2962672" cy="639762"/>
          </a:xfrm>
        </p:spPr>
        <p:txBody>
          <a:bodyPr/>
          <a:lstStyle/>
          <a:p>
            <a:r>
              <a:rPr lang="en-US" dirty="0" smtClean="0"/>
              <a:t>Only ion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00" y="217487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(+) Safe, robust, simple</a:t>
            </a:r>
          </a:p>
          <a:p>
            <a:pPr marL="0" indent="0">
              <a:buNone/>
            </a:pPr>
            <a:r>
              <a:rPr lang="en-US" dirty="0" smtClean="0"/>
              <a:t>(+) Diversity by two different contactors</a:t>
            </a:r>
          </a:p>
          <a:p>
            <a:pPr marL="0" indent="0">
              <a:buNone/>
            </a:pPr>
            <a:r>
              <a:rPr lang="en-US" dirty="0" smtClean="0"/>
              <a:t>(-) Hard to resist CCF in case of external event (fire)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95836" y="1538250"/>
            <a:ext cx="2962672" cy="639762"/>
          </a:xfrm>
        </p:spPr>
        <p:txBody>
          <a:bodyPr/>
          <a:lstStyle/>
          <a:p>
            <a:r>
              <a:rPr lang="en-US" dirty="0" smtClean="0"/>
              <a:t>Ion source + RFQ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95836" y="2178012"/>
            <a:ext cx="2962672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(+) Safe, robust, </a:t>
            </a:r>
            <a:r>
              <a:rPr lang="en-US" dirty="0" smtClean="0"/>
              <a:t>simple</a:t>
            </a:r>
          </a:p>
          <a:p>
            <a:pPr marL="0" indent="0">
              <a:buNone/>
            </a:pPr>
            <a:r>
              <a:rPr lang="en-US" dirty="0" smtClean="0"/>
              <a:t>(+) Diversity and physical separation</a:t>
            </a:r>
          </a:p>
          <a:p>
            <a:pPr marL="0" indent="0">
              <a:buNone/>
            </a:pPr>
            <a:r>
              <a:rPr lang="en-US" dirty="0" smtClean="0"/>
              <a:t>(+) Reduced effect by CCF in case of external event</a:t>
            </a:r>
          </a:p>
          <a:p>
            <a:pPr marL="0" indent="0">
              <a:buNone/>
            </a:pPr>
            <a:r>
              <a:rPr lang="en-US" dirty="0" smtClean="0"/>
              <a:t>(-) Potential damage of RFQ – might require delayed signal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09828" y="1538250"/>
            <a:ext cx="2962672" cy="639762"/>
          </a:xfrm>
        </p:spPr>
        <p:txBody>
          <a:bodyPr/>
          <a:lstStyle/>
          <a:p>
            <a:r>
              <a:rPr lang="en-US" dirty="0" smtClean="0"/>
              <a:t>More options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09828" y="2178012"/>
            <a:ext cx="2962672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(-) slow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496" y="1664804"/>
            <a:ext cx="2808312" cy="4752528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Straight Connector 247"/>
          <p:cNvCxnSpPr/>
          <p:nvPr/>
        </p:nvCxnSpPr>
        <p:spPr>
          <a:xfrm flipH="1" flipV="1">
            <a:off x="8783693" y="2600908"/>
            <a:ext cx="17614" cy="2531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8639677" y="2600908"/>
            <a:ext cx="17614" cy="2531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4835339" y="4007268"/>
            <a:ext cx="50572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9219" idx="3"/>
          </p:cNvCxnSpPr>
          <p:nvPr/>
        </p:nvCxnSpPr>
        <p:spPr>
          <a:xfrm flipV="1">
            <a:off x="5103744" y="2120903"/>
            <a:ext cx="50572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074278" y="2212543"/>
            <a:ext cx="0" cy="6245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1"/>
            <a:endCxn id="152" idx="3"/>
          </p:cNvCxnSpPr>
          <p:nvPr/>
        </p:nvCxnSpPr>
        <p:spPr>
          <a:xfrm flipH="1">
            <a:off x="5076056" y="2884949"/>
            <a:ext cx="1855763" cy="0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864387" y="2385843"/>
            <a:ext cx="0" cy="6245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Screen Shot 2015-09-02 at 08.35.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" y="2924944"/>
            <a:ext cx="2044367" cy="2376264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943708" y="3681028"/>
            <a:ext cx="252028" cy="22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439652" y="4545124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7504" y="2672916"/>
            <a:ext cx="332142" cy="396044"/>
            <a:chOff x="215516" y="2564904"/>
            <a:chExt cx="332142" cy="396044"/>
          </a:xfrm>
        </p:grpSpPr>
        <p:sp>
          <p:nvSpPr>
            <p:cNvPr id="96" name="Oval 95"/>
            <p:cNvSpPr/>
            <p:nvPr/>
          </p:nvSpPr>
          <p:spPr>
            <a:xfrm>
              <a:off x="287524" y="2564904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15516" y="2565484"/>
              <a:ext cx="3321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 smtClean="0">
                  <a:solidFill>
                    <a:srgbClr val="FF0000"/>
                  </a:solidFill>
                </a:rPr>
                <a:t>PSZ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>
              <a:stCxn id="96" idx="4"/>
            </p:cNvCxnSpPr>
            <p:nvPr/>
          </p:nvCxnSpPr>
          <p:spPr>
            <a:xfrm flipH="1">
              <a:off x="390164" y="2780928"/>
              <a:ext cx="5372" cy="18002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431540" y="2672916"/>
            <a:ext cx="325730" cy="216024"/>
            <a:chOff x="6184074" y="2132856"/>
            <a:chExt cx="325730" cy="216024"/>
          </a:xfrm>
        </p:grpSpPr>
        <p:sp>
          <p:nvSpPr>
            <p:cNvPr id="104" name="Oval 103"/>
            <p:cNvSpPr/>
            <p:nvPr/>
          </p:nvSpPr>
          <p:spPr>
            <a:xfrm>
              <a:off x="6228184" y="2132856"/>
              <a:ext cx="216024" cy="21602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84074" y="2133436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>
                  <a:solidFill>
                    <a:srgbClr val="FF0000"/>
                  </a:solidFill>
                </a:rPr>
                <a:t>S</a:t>
              </a:r>
              <a:r>
                <a:rPr lang="sv-SE" sz="800" dirty="0" smtClean="0">
                  <a:solidFill>
                    <a:srgbClr val="FF0000"/>
                  </a:solidFill>
                </a:rPr>
                <a:t>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6" name="Straight Connector 105"/>
          <p:cNvCxnSpPr>
            <a:stCxn id="104" idx="4"/>
          </p:cNvCxnSpPr>
          <p:nvPr/>
        </p:nvCxnSpPr>
        <p:spPr>
          <a:xfrm>
            <a:off x="583662" y="2888940"/>
            <a:ext cx="0" cy="18002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cxnSp>
        <p:nvCxnSpPr>
          <p:cNvPr id="24" name="Straight Connector 23"/>
          <p:cNvCxnSpPr>
            <a:endCxn id="152" idx="1"/>
          </p:cNvCxnSpPr>
          <p:nvPr/>
        </p:nvCxnSpPr>
        <p:spPr>
          <a:xfrm flipV="1">
            <a:off x="3597762" y="2884949"/>
            <a:ext cx="1045959" cy="3992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68344" y="2151200"/>
            <a:ext cx="0" cy="109778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68344" y="3248980"/>
            <a:ext cx="539285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151620" y="2093606"/>
            <a:ext cx="0" cy="79533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151620" y="2093606"/>
            <a:ext cx="22502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483769" y="2098440"/>
            <a:ext cx="0" cy="4030858"/>
          </a:xfrm>
          <a:prstGeom prst="line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411760" y="2026434"/>
            <a:ext cx="0" cy="4174872"/>
          </a:xfrm>
          <a:prstGeom prst="line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71800" y="1376772"/>
            <a:ext cx="93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Utility room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4693394" y="1376772"/>
            <a:ext cx="88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TSS room 1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4657390" y="6644389"/>
            <a:ext cx="88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TSS room 2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992720" y="1376772"/>
            <a:ext cx="1323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 end building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5556" y="1988840"/>
            <a:ext cx="3064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x2</a:t>
            </a:r>
            <a:endParaRPr lang="en-US" sz="1000" dirty="0"/>
          </a:p>
        </p:txBody>
      </p:sp>
      <p:cxnSp>
        <p:nvCxnSpPr>
          <p:cNvPr id="147" name="Straight Connector 146"/>
          <p:cNvCxnSpPr/>
          <p:nvPr/>
        </p:nvCxnSpPr>
        <p:spPr>
          <a:xfrm flipH="1">
            <a:off x="282152" y="1949592"/>
            <a:ext cx="300142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339752" y="1954428"/>
            <a:ext cx="0" cy="4318887"/>
          </a:xfrm>
          <a:prstGeom prst="line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1500" y="1628800"/>
            <a:ext cx="3064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x2</a:t>
            </a:r>
            <a:endParaRPr lang="en-US" sz="1000" dirty="0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r>
              <a:rPr lang="sv-SE" dirty="0" smtClean="0"/>
              <a:t> ans </a:t>
            </a:r>
            <a:r>
              <a:rPr lang="en-US" dirty="0" smtClean="0"/>
              <a:t>components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flipH="1" flipV="1">
            <a:off x="604733" y="2019526"/>
            <a:ext cx="2851146" cy="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15616" y="2060848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x2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459657" y="5132221"/>
            <a:ext cx="5400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400 V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388424" y="2139243"/>
            <a:ext cx="64729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Ion source</a:t>
            </a:r>
            <a:endParaRPr lang="en-US" sz="1200" dirty="0"/>
          </a:p>
        </p:txBody>
      </p:sp>
      <p:cxnSp>
        <p:nvCxnSpPr>
          <p:cNvPr id="109" name="Straight Connector 108"/>
          <p:cNvCxnSpPr>
            <a:stCxn id="29" idx="0"/>
            <a:endCxn id="91" idx="2"/>
          </p:cNvCxnSpPr>
          <p:nvPr/>
        </p:nvCxnSpPr>
        <p:spPr>
          <a:xfrm flipH="1" flipV="1">
            <a:off x="8712073" y="2600908"/>
            <a:ext cx="17614" cy="2531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596336" y="4365104"/>
            <a:ext cx="611293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6413742" y="2744924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Straight Connector 121"/>
          <p:cNvCxnSpPr/>
          <p:nvPr/>
        </p:nvCxnSpPr>
        <p:spPr>
          <a:xfrm flipV="1">
            <a:off x="604733" y="2017455"/>
            <a:ext cx="0" cy="56835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87524" y="1949592"/>
            <a:ext cx="0" cy="61531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107504" y="1875994"/>
            <a:ext cx="317607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07504" y="1875994"/>
            <a:ext cx="0" cy="152281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7504" y="3207049"/>
            <a:ext cx="437832" cy="365967"/>
            <a:chOff x="107504" y="3207049"/>
            <a:chExt cx="437832" cy="365967"/>
          </a:xfrm>
        </p:grpSpPr>
        <p:sp>
          <p:nvSpPr>
            <p:cNvPr id="110" name="Oval 109"/>
            <p:cNvSpPr/>
            <p:nvPr/>
          </p:nvSpPr>
          <p:spPr>
            <a:xfrm>
              <a:off x="260510" y="3356992"/>
              <a:ext cx="216024" cy="2160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16400" y="3357572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>
                  <a:solidFill>
                    <a:srgbClr val="FF0000"/>
                  </a:solidFill>
                </a:rPr>
                <a:t>T</a:t>
              </a:r>
              <a:r>
                <a:rPr lang="sv-SE" sz="800" dirty="0" smtClean="0">
                  <a:solidFill>
                    <a:srgbClr val="FF0000"/>
                  </a:solidFill>
                </a:rPr>
                <a:t>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Straight Connector 111"/>
            <p:cNvCxnSpPr>
              <a:endCxn id="110" idx="0"/>
            </p:cNvCxnSpPr>
            <p:nvPr/>
          </p:nvCxnSpPr>
          <p:spPr>
            <a:xfrm>
              <a:off x="368522" y="3207049"/>
              <a:ext cx="0" cy="149943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107504" y="3392996"/>
              <a:ext cx="15300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269062" y="1916127"/>
            <a:ext cx="3064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x2</a:t>
            </a:r>
            <a:endParaRPr lang="en-US" sz="10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2267744" y="1880828"/>
            <a:ext cx="0" cy="4464494"/>
          </a:xfrm>
          <a:prstGeom prst="line">
            <a:avLst/>
          </a:prstGeom>
          <a:ln w="9525">
            <a:solidFill>
              <a:schemeClr val="tx1"/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9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4150625" y="2744924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/>
          <p:cNvCxnSpPr/>
          <p:nvPr/>
        </p:nvCxnSpPr>
        <p:spPr>
          <a:xfrm flipH="1">
            <a:off x="2483768" y="6129298"/>
            <a:ext cx="261997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411760" y="6201306"/>
            <a:ext cx="269198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331366" y="6273314"/>
            <a:ext cx="2772378" cy="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267744" y="6345322"/>
            <a:ext cx="2836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120173" y="6201308"/>
            <a:ext cx="19082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8026835" y="4653140"/>
            <a:ext cx="1550" cy="154816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026834" y="4653136"/>
            <a:ext cx="180795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937986" y="3537012"/>
            <a:ext cx="271968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779108"/>
            <a:ext cx="423732" cy="6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Straight Connector 126"/>
          <p:cNvCxnSpPr/>
          <p:nvPr/>
        </p:nvCxnSpPr>
        <p:spPr>
          <a:xfrm>
            <a:off x="7596336" y="2120903"/>
            <a:ext cx="0" cy="223537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067723" y="6129300"/>
            <a:ext cx="187026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37986" y="3537013"/>
            <a:ext cx="0" cy="25922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/>
          <a:stretch/>
        </p:blipFill>
        <p:spPr bwMode="auto">
          <a:xfrm>
            <a:off x="5640081" y="5813947"/>
            <a:ext cx="480091" cy="7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/>
        </p:blipFill>
        <p:spPr bwMode="auto">
          <a:xfrm>
            <a:off x="5220176" y="5769260"/>
            <a:ext cx="461166" cy="7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Connector 120"/>
          <p:cNvCxnSpPr>
            <a:endCxn id="118" idx="1"/>
          </p:cNvCxnSpPr>
          <p:nvPr/>
        </p:nvCxnSpPr>
        <p:spPr>
          <a:xfrm rot="16200000" flipH="1">
            <a:off x="2701613" y="2138559"/>
            <a:ext cx="895648" cy="566384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29" y="2549530"/>
            <a:ext cx="432336" cy="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2066" y="1772816"/>
            <a:ext cx="827165" cy="48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2732783" y="1556792"/>
            <a:ext cx="957109" cy="2272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 smtClean="0"/>
              <a:t>ET200SP station</a:t>
            </a:r>
            <a:endParaRPr lang="sv-SE" sz="1050" dirty="0"/>
          </a:p>
        </p:txBody>
      </p:sp>
      <p:pic>
        <p:nvPicPr>
          <p:cNvPr id="131" name="Picture 2" descr="C:\Users\Mikael Olsson\AppData\Local\Microsoft\Windows\Temporary Internet Files\Content.IE5\EQ42J4AN\P_ST80_XX_02328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6" y="1772816"/>
            <a:ext cx="732243" cy="6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21" y="2564904"/>
            <a:ext cx="432335" cy="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Rectangle 152"/>
          <p:cNvSpPr/>
          <p:nvPr/>
        </p:nvSpPr>
        <p:spPr>
          <a:xfrm>
            <a:off x="4968044" y="2521601"/>
            <a:ext cx="5950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Switch</a:t>
            </a:r>
            <a:endParaRPr lang="sv-SE" sz="1050" dirty="0" smtClean="0"/>
          </a:p>
        </p:txBody>
      </p:sp>
      <p:sp>
        <p:nvSpPr>
          <p:cNvPr id="155" name="Rectangle 154"/>
          <p:cNvSpPr/>
          <p:nvPr/>
        </p:nvSpPr>
        <p:spPr>
          <a:xfrm>
            <a:off x="4658027" y="1556792"/>
            <a:ext cx="52604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F-PLC</a:t>
            </a:r>
            <a:endParaRPr lang="sv-SE" sz="1050" dirty="0" smtClean="0"/>
          </a:p>
        </p:txBody>
      </p:sp>
      <p:pic>
        <p:nvPicPr>
          <p:cNvPr id="157" name="Picture 1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564904"/>
            <a:ext cx="432335" cy="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1944" y="1772816"/>
            <a:ext cx="827165" cy="48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Rectangle 162"/>
          <p:cNvSpPr/>
          <p:nvPr/>
        </p:nvSpPr>
        <p:spPr>
          <a:xfrm>
            <a:off x="6912661" y="1556792"/>
            <a:ext cx="957109" cy="2272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 smtClean="0"/>
              <a:t>ET200SP station</a:t>
            </a:r>
            <a:endParaRPr lang="sv-SE" sz="1050" dirty="0"/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3527703" y="4149262"/>
            <a:ext cx="171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HEBT (bending magnets)</a:t>
            </a:r>
            <a:endParaRPr lang="en-US" sz="1200" dirty="0"/>
          </a:p>
        </p:txBody>
      </p:sp>
      <p:pic>
        <p:nvPicPr>
          <p:cNvPr id="169" name="Picture 16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3007" y="3772949"/>
            <a:ext cx="827165" cy="48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Rectangle 169"/>
          <p:cNvSpPr/>
          <p:nvPr/>
        </p:nvSpPr>
        <p:spPr>
          <a:xfrm>
            <a:off x="5199067" y="3573016"/>
            <a:ext cx="957109" cy="2272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 smtClean="0"/>
              <a:t>ET200SP station</a:t>
            </a:r>
            <a:endParaRPr lang="sv-SE" sz="1050" dirty="0"/>
          </a:p>
        </p:txBody>
      </p:sp>
      <p:pic>
        <p:nvPicPr>
          <p:cNvPr id="171" name="Picture 1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21" y="3681028"/>
            <a:ext cx="432335" cy="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3" name="Straight Connector 172"/>
          <p:cNvCxnSpPr>
            <a:stCxn id="171" idx="0"/>
            <a:endCxn id="152" idx="2"/>
          </p:cNvCxnSpPr>
          <p:nvPr/>
        </p:nvCxnSpPr>
        <p:spPr>
          <a:xfrm flipV="1">
            <a:off x="4859889" y="3204994"/>
            <a:ext cx="0" cy="476034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4748098" y="3320988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Rectangle 186"/>
          <p:cNvSpPr/>
          <p:nvPr/>
        </p:nvSpPr>
        <p:spPr>
          <a:xfrm>
            <a:off x="5508104" y="1556792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HMI</a:t>
            </a:r>
            <a:endParaRPr lang="sv-SE" sz="1050" dirty="0" smtClean="0"/>
          </a:p>
        </p:txBody>
      </p:sp>
      <p:pic>
        <p:nvPicPr>
          <p:cNvPr id="2050" name="Picture 2" descr="C:\Users\Mikael Olsson\AppData\Local\Microsoft\Windows\Temporary Internet Files\Content.IE5\03B923NI\G_IC03_XX_01558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49" y="5445224"/>
            <a:ext cx="647723" cy="4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Rectangle 229"/>
          <p:cNvSpPr/>
          <p:nvPr/>
        </p:nvSpPr>
        <p:spPr>
          <a:xfrm>
            <a:off x="4644008" y="5229200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HMI</a:t>
            </a:r>
            <a:endParaRPr lang="sv-SE" sz="1050" dirty="0" smtClean="0"/>
          </a:p>
        </p:txBody>
      </p:sp>
      <p:sp>
        <p:nvSpPr>
          <p:cNvPr id="231" name="Rectangle 230"/>
          <p:cNvSpPr/>
          <p:nvPr/>
        </p:nvSpPr>
        <p:spPr>
          <a:xfrm>
            <a:off x="5341815" y="6489340"/>
            <a:ext cx="63434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F-Relay</a:t>
            </a:r>
            <a:endParaRPr lang="sv-SE" sz="1050" dirty="0" smtClean="0"/>
          </a:p>
        </p:txBody>
      </p:sp>
      <p:cxnSp>
        <p:nvCxnSpPr>
          <p:cNvPr id="232" name="Straight Connector 120"/>
          <p:cNvCxnSpPr>
            <a:stCxn id="2050" idx="3"/>
            <a:endCxn id="93" idx="0"/>
          </p:cNvCxnSpPr>
          <p:nvPr/>
        </p:nvCxnSpPr>
        <p:spPr>
          <a:xfrm>
            <a:off x="5220072" y="5689740"/>
            <a:ext cx="230687" cy="7952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5904148" y="4437112"/>
            <a:ext cx="0" cy="1292388"/>
          </a:xfrm>
          <a:prstGeom prst="line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5580112" y="4617132"/>
            <a:ext cx="0" cy="111071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0" name="Picture 6" descr="C:\Users\Mikael Olsson\Desktop\G_IC03_XX_04387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02" y="2960948"/>
            <a:ext cx="532015" cy="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5" name="Rounded Rectangle 9264"/>
          <p:cNvSpPr/>
          <p:nvPr/>
        </p:nvSpPr>
        <p:spPr>
          <a:xfrm>
            <a:off x="4536345" y="1592796"/>
            <a:ext cx="1763846" cy="1620180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251"/>
          <p:cNvSpPr/>
          <p:nvPr/>
        </p:nvSpPr>
        <p:spPr>
          <a:xfrm>
            <a:off x="4524962" y="3609020"/>
            <a:ext cx="1775229" cy="1296144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ounded Rectangle 252"/>
          <p:cNvSpPr/>
          <p:nvPr/>
        </p:nvSpPr>
        <p:spPr>
          <a:xfrm>
            <a:off x="4524963" y="5229200"/>
            <a:ext cx="1775229" cy="1476164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/>
          <p:cNvSpPr/>
          <p:nvPr/>
        </p:nvSpPr>
        <p:spPr>
          <a:xfrm>
            <a:off x="6773157" y="1592796"/>
            <a:ext cx="2335347" cy="4752526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254"/>
          <p:cNvSpPr/>
          <p:nvPr/>
        </p:nvSpPr>
        <p:spPr>
          <a:xfrm>
            <a:off x="2663789" y="1592796"/>
            <a:ext cx="1368152" cy="5015589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292080" y="4617132"/>
            <a:ext cx="28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92297" y="4437112"/>
            <a:ext cx="28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72628" y="4437112"/>
            <a:ext cx="319669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580112" y="4287761"/>
            <a:ext cx="974" cy="329371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04148" y="4287761"/>
            <a:ext cx="0" cy="149351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0" name="Picture 2" descr="http://sigma.octopart.com/21350263/image/ABB-Control-ESB40.4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01" y="4113076"/>
            <a:ext cx="606995" cy="7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3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13964" cy="123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</a:t>
            </a:r>
            <a:r>
              <a:rPr lang="en-US" dirty="0" smtClean="0"/>
              <a:t>of components </a:t>
            </a:r>
            <a:r>
              <a:rPr lang="sv-SE" dirty="0" smtClean="0"/>
              <a:t>-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749896" y="3038355"/>
            <a:ext cx="5486400" cy="272288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411056" y="4267715"/>
            <a:ext cx="231140" cy="377190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64651" y="4329100"/>
            <a:ext cx="182245" cy="27980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0951" y="4215010"/>
            <a:ext cx="152400" cy="2159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3" name="Straight Arrow Connector 70"/>
          <p:cNvCxnSpPr>
            <a:stCxn id="17" idx="1"/>
            <a:endCxn id="21" idx="0"/>
          </p:cNvCxnSpPr>
          <p:nvPr/>
        </p:nvCxnSpPr>
        <p:spPr>
          <a:xfrm rot="16200000" flipH="1" flipV="1">
            <a:off x="3247266" y="4131460"/>
            <a:ext cx="6147" cy="389132"/>
          </a:xfrm>
          <a:prstGeom prst="bentConnector3">
            <a:avLst>
              <a:gd name="adj1" fmla="val -5478071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09246" y="4136905"/>
            <a:ext cx="236855" cy="363855"/>
          </a:xfrm>
          <a:prstGeom prst="rect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5" name="Straight Arrow Connector 70"/>
          <p:cNvCxnSpPr>
            <a:stCxn id="21" idx="1"/>
            <a:endCxn id="24" idx="2"/>
          </p:cNvCxnSpPr>
          <p:nvPr/>
        </p:nvCxnSpPr>
        <p:spPr>
          <a:xfrm rot="10800000" flipH="1" flipV="1">
            <a:off x="2964650" y="4469000"/>
            <a:ext cx="3863023" cy="31759"/>
          </a:xfrm>
          <a:prstGeom prst="bentConnector4">
            <a:avLst>
              <a:gd name="adj1" fmla="val -5918"/>
              <a:gd name="adj2" fmla="val 2207277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0"/>
          <p:cNvCxnSpPr>
            <a:stCxn id="17" idx="7"/>
            <a:endCxn id="22" idx="0"/>
          </p:cNvCxnSpPr>
          <p:nvPr/>
        </p:nvCxnSpPr>
        <p:spPr>
          <a:xfrm rot="5400000" flipH="1" flipV="1">
            <a:off x="3708777" y="4114580"/>
            <a:ext cx="107943" cy="308805"/>
          </a:xfrm>
          <a:prstGeom prst="bentConnector3">
            <a:avLst>
              <a:gd name="adj1" fmla="val 311778"/>
            </a:avLst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93351" y="4318515"/>
            <a:ext cx="2715260" cy="381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7" y="5280536"/>
            <a:ext cx="658505" cy="10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/>
          <a:stretch/>
        </p:blipFill>
        <p:spPr bwMode="auto">
          <a:xfrm>
            <a:off x="4806389" y="1824173"/>
            <a:ext cx="642814" cy="9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/>
        </p:blipFill>
        <p:spPr bwMode="auto">
          <a:xfrm>
            <a:off x="4225067" y="1772816"/>
            <a:ext cx="580207" cy="9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C:\Users\Mikael Olsson\Desktop\G_IC03_XX_04387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92996"/>
            <a:ext cx="555643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7" y="1674112"/>
            <a:ext cx="722379" cy="9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41" y="1653778"/>
            <a:ext cx="468123" cy="10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Arrow Connector 62"/>
          <p:cNvCxnSpPr>
            <a:stCxn id="5" idx="2"/>
          </p:cNvCxnSpPr>
          <p:nvPr/>
        </p:nvCxnSpPr>
        <p:spPr>
          <a:xfrm>
            <a:off x="693458" y="3320988"/>
            <a:ext cx="2668703" cy="10081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6" idx="3"/>
          </p:cNvCxnSpPr>
          <p:nvPr/>
        </p:nvCxnSpPr>
        <p:spPr>
          <a:xfrm flipV="1">
            <a:off x="1547664" y="4617136"/>
            <a:ext cx="1308537" cy="7890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3" idx="2"/>
          </p:cNvCxnSpPr>
          <p:nvPr/>
        </p:nvCxnSpPr>
        <p:spPr>
          <a:xfrm flipH="1">
            <a:off x="4031940" y="2888940"/>
            <a:ext cx="1197836" cy="13260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1" idx="1"/>
          </p:cNvCxnSpPr>
          <p:nvPr/>
        </p:nvCxnSpPr>
        <p:spPr>
          <a:xfrm flipH="1" flipV="1">
            <a:off x="7008968" y="4329103"/>
            <a:ext cx="731384" cy="24954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5275" y="1592795"/>
            <a:ext cx="1276365" cy="172819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79339" y="1592796"/>
            <a:ext cx="2500873" cy="129614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275" y="4215011"/>
            <a:ext cx="1492389" cy="238234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40352" y="3227242"/>
            <a:ext cx="1271242" cy="270280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Mikael Olsson\AppData\Local\Microsoft\Windows\Temporary Internet Files\Content.IE5\EQ42J4AN\P_ST80_XX_02328P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329100"/>
            <a:ext cx="1024035" cy="8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27447"/>
            <a:ext cx="595642" cy="8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7" y="2382902"/>
            <a:ext cx="536339" cy="7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08" y="1674112"/>
            <a:ext cx="1104739" cy="6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331639" y="1592796"/>
            <a:ext cx="1694085" cy="129614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10800000">
            <a:off x="4288820" y="4435795"/>
            <a:ext cx="288032" cy="217340"/>
          </a:xfrm>
          <a:prstGeom prst="triangl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70"/>
          <p:cNvCxnSpPr>
            <a:stCxn id="55" idx="0"/>
            <a:endCxn id="21" idx="2"/>
          </p:cNvCxnSpPr>
          <p:nvPr/>
        </p:nvCxnSpPr>
        <p:spPr>
          <a:xfrm rot="5400000" flipH="1">
            <a:off x="3722188" y="3942487"/>
            <a:ext cx="44234" cy="1377062"/>
          </a:xfrm>
          <a:prstGeom prst="bentConnector3">
            <a:avLst>
              <a:gd name="adj1" fmla="val -516797"/>
            </a:avLst>
          </a:prstGeom>
          <a:ln w="1905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70"/>
          <p:cNvCxnSpPr>
            <a:stCxn id="55" idx="5"/>
            <a:endCxn id="22" idx="2"/>
          </p:cNvCxnSpPr>
          <p:nvPr/>
        </p:nvCxnSpPr>
        <p:spPr>
          <a:xfrm rot="10800000">
            <a:off x="3917152" y="4430911"/>
            <a:ext cx="443677" cy="113555"/>
          </a:xfrm>
          <a:prstGeom prst="bentConnector2">
            <a:avLst/>
          </a:prstGeom>
          <a:ln w="190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225067" y="5761236"/>
            <a:ext cx="1895105" cy="96490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8" idx="0"/>
          </p:cNvCxnSpPr>
          <p:nvPr/>
        </p:nvCxnSpPr>
        <p:spPr>
          <a:xfrm flipH="1" flipV="1">
            <a:off x="4515170" y="4631018"/>
            <a:ext cx="657450" cy="11302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sigma.octopart.com/21350263/image/ABB-Control-ESB40.4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3356992"/>
            <a:ext cx="606995" cy="7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ikael Olsson\AppData\Local\Microsoft\Windows\Temporary Internet Files\Content.IE5\03B923NI\G_IC03_XX_01558P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967861"/>
            <a:ext cx="886160" cy="6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5633" y="4329100"/>
            <a:ext cx="1104739" cy="6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733" y="5949280"/>
            <a:ext cx="1104739" cy="6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81" y="4986510"/>
            <a:ext cx="595642" cy="8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56" y="5841268"/>
            <a:ext cx="595642" cy="8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7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routes -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pic>
        <p:nvPicPr>
          <p:cNvPr id="1026" name="Picture 2" descr="C:\Users\Mikael Olsson\AppData\Local\Microsoft\Windows\Temporary Internet Files\Content.Outlook\NQNEWM9U\Top-11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5" y="1592796"/>
            <a:ext cx="881841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91880" y="4365103"/>
            <a:ext cx="468052" cy="4320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71700" y="4401108"/>
            <a:ext cx="1728192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23928" y="4365103"/>
            <a:ext cx="252028" cy="1080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75956" y="4437111"/>
            <a:ext cx="0" cy="5040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89949" y="4329100"/>
            <a:ext cx="174039" cy="73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7964" y="4329100"/>
            <a:ext cx="41985" cy="720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56376" y="1822163"/>
            <a:ext cx="0" cy="32452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75956" y="4329100"/>
            <a:ext cx="72008" cy="367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923928" y="4437111"/>
            <a:ext cx="252028" cy="1080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835696" y="4329100"/>
            <a:ext cx="1764196" cy="8280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19872" y="4293097"/>
            <a:ext cx="594066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632340" y="2096852"/>
            <a:ext cx="504056" cy="288427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63588" y="5193196"/>
            <a:ext cx="100811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63588" y="5157192"/>
            <a:ext cx="97210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3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8848"/>
            <a:ext cx="8793696" cy="42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routes -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64288" y="2456892"/>
            <a:ext cx="0" cy="6480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48264" y="2456892"/>
            <a:ext cx="288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78282" y="2348880"/>
            <a:ext cx="1272160" cy="1816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236296" y="2456892"/>
            <a:ext cx="41985" cy="720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80212" y="3104964"/>
            <a:ext cx="684076" cy="14401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480212" y="3257364"/>
            <a:ext cx="468052" cy="457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04048" y="3715058"/>
            <a:ext cx="1944216" cy="50603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860032" y="3968073"/>
            <a:ext cx="144016" cy="25301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67644" y="3968073"/>
            <a:ext cx="3480618" cy="75707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be 25"/>
          <p:cNvSpPr/>
          <p:nvPr/>
        </p:nvSpPr>
        <p:spPr>
          <a:xfrm>
            <a:off x="647564" y="4094580"/>
            <a:ext cx="468052" cy="306528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8388424" y="2204864"/>
            <a:ext cx="324036" cy="216814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67644" y="4221088"/>
            <a:ext cx="0" cy="5215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66738" y="4228236"/>
            <a:ext cx="39604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54370" y="2492896"/>
            <a:ext cx="20991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86318" y="2348880"/>
            <a:ext cx="468052" cy="43204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14310" y="2276874"/>
            <a:ext cx="594066" cy="5760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788024" y="2690129"/>
            <a:ext cx="1698294" cy="41483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88024" y="2636912"/>
            <a:ext cx="1698294" cy="41483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3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routes - Target to FEB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5915017"/>
            <a:ext cx="2988332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Fiber cable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Outside and underground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3868" y="1520788"/>
            <a:ext cx="2736304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Copper cable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Through klystron gallery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056784" cy="3502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79812" y="3842936"/>
            <a:ext cx="309880" cy="434861"/>
          </a:xfrm>
          <a:prstGeom prst="ellips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7744" y="3876128"/>
            <a:ext cx="254253" cy="33747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44930" y="3662916"/>
            <a:ext cx="226970" cy="31061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Arrow Connector 70"/>
          <p:cNvCxnSpPr>
            <a:stCxn id="17" idx="1"/>
            <a:endCxn id="18" idx="0"/>
          </p:cNvCxnSpPr>
          <p:nvPr/>
        </p:nvCxnSpPr>
        <p:spPr>
          <a:xfrm rot="16200000" flipV="1">
            <a:off x="2644786" y="3626213"/>
            <a:ext cx="30492" cy="530322"/>
          </a:xfrm>
          <a:prstGeom prst="bentConnector3">
            <a:avLst>
              <a:gd name="adj1" fmla="val 958560"/>
            </a:avLst>
          </a:prstGeom>
          <a:ln w="127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72300" y="3626912"/>
            <a:ext cx="308863" cy="397450"/>
          </a:xfrm>
          <a:prstGeom prst="rect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Arrow Connector 70"/>
          <p:cNvCxnSpPr>
            <a:stCxn id="18" idx="1"/>
            <a:endCxn id="21" idx="2"/>
          </p:cNvCxnSpPr>
          <p:nvPr/>
        </p:nvCxnSpPr>
        <p:spPr>
          <a:xfrm rot="10800000" flipH="1">
            <a:off x="2267744" y="4024362"/>
            <a:ext cx="5158988" cy="20502"/>
          </a:xfrm>
          <a:prstGeom prst="bentConnector4">
            <a:avLst>
              <a:gd name="adj1" fmla="val -4431"/>
              <a:gd name="adj2" fmla="val -2794362"/>
            </a:avLst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0"/>
          <p:cNvCxnSpPr>
            <a:stCxn id="17" idx="7"/>
            <a:endCxn id="19" idx="0"/>
          </p:cNvCxnSpPr>
          <p:nvPr/>
        </p:nvCxnSpPr>
        <p:spPr>
          <a:xfrm rot="5400000" flipH="1" flipV="1">
            <a:off x="3229511" y="3577716"/>
            <a:ext cx="243704" cy="414104"/>
          </a:xfrm>
          <a:prstGeom prst="bentConnector3">
            <a:avLst>
              <a:gd name="adj1" fmla="val 193802"/>
            </a:avLst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>
            <a:off x="3671900" y="3818222"/>
            <a:ext cx="3600400" cy="741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rot="10800000">
            <a:off x="4175956" y="3938692"/>
            <a:ext cx="360039" cy="300287"/>
          </a:xfrm>
          <a:prstGeom prst="triangle">
            <a:avLst/>
          </a:prstGeom>
          <a:pattFill prst="wdUpDiag">
            <a:fgClr>
              <a:srgbClr val="00B050"/>
            </a:fgClr>
            <a:bgClr>
              <a:srgbClr val="0070C0"/>
            </a:bgClr>
          </a:patt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70"/>
          <p:cNvCxnSpPr>
            <a:stCxn id="31" idx="5"/>
            <a:endCxn id="19" idx="2"/>
          </p:cNvCxnSpPr>
          <p:nvPr/>
        </p:nvCxnSpPr>
        <p:spPr>
          <a:xfrm rot="10800000">
            <a:off x="3558416" y="3973527"/>
            <a:ext cx="707551" cy="115308"/>
          </a:xfrm>
          <a:prstGeom prst="bentConnector2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0"/>
          <p:cNvCxnSpPr>
            <a:stCxn id="31" idx="0"/>
            <a:endCxn id="18" idx="2"/>
          </p:cNvCxnSpPr>
          <p:nvPr/>
        </p:nvCxnSpPr>
        <p:spPr>
          <a:xfrm rot="5400000" flipH="1">
            <a:off x="3362733" y="3245738"/>
            <a:ext cx="25379" cy="1961104"/>
          </a:xfrm>
          <a:prstGeom prst="bentConnector3">
            <a:avLst>
              <a:gd name="adj1" fmla="val -900745"/>
            </a:avLst>
          </a:prstGeom>
          <a:ln w="127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0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routes Target to FEB –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0" y="1535113"/>
            <a:ext cx="2962672" cy="639762"/>
          </a:xfrm>
        </p:spPr>
        <p:txBody>
          <a:bodyPr/>
          <a:lstStyle/>
          <a:p>
            <a:r>
              <a:rPr lang="en-US" dirty="0" smtClean="0"/>
              <a:t>Accelerator tunnel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00" y="2174875"/>
            <a:ext cx="2962672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(+) accessible</a:t>
            </a:r>
          </a:p>
          <a:p>
            <a:r>
              <a:rPr lang="en-US" dirty="0" smtClean="0"/>
              <a:t>(+) short distance</a:t>
            </a:r>
          </a:p>
          <a:p>
            <a:r>
              <a:rPr lang="en-US" dirty="0"/>
              <a:t>(-) radiated area</a:t>
            </a:r>
          </a:p>
          <a:p>
            <a:r>
              <a:rPr lang="en-US" dirty="0"/>
              <a:t>(-) not suitable for fiber cables</a:t>
            </a:r>
          </a:p>
          <a:p>
            <a:r>
              <a:rPr lang="en-US" dirty="0"/>
              <a:t>(-) area with a lot of </a:t>
            </a:r>
            <a:r>
              <a:rPr lang="en-US" dirty="0" smtClean="0"/>
              <a:t>maintenance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095836" y="1538250"/>
            <a:ext cx="2962672" cy="639762"/>
          </a:xfrm>
        </p:spPr>
        <p:txBody>
          <a:bodyPr/>
          <a:lstStyle/>
          <a:p>
            <a:r>
              <a:rPr lang="en-US" dirty="0" smtClean="0"/>
              <a:t>Klystron gallery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095836" y="2178012"/>
            <a:ext cx="2962672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(+) non radiated areas</a:t>
            </a:r>
          </a:p>
          <a:p>
            <a:r>
              <a:rPr lang="en-US" dirty="0" smtClean="0"/>
              <a:t>(+) short distance</a:t>
            </a:r>
          </a:p>
          <a:p>
            <a:r>
              <a:rPr lang="en-US" dirty="0" smtClean="0"/>
              <a:t>(+) accessible</a:t>
            </a:r>
          </a:p>
          <a:p>
            <a:r>
              <a:rPr lang="en-US" dirty="0" smtClean="0"/>
              <a:t>(-) </a:t>
            </a:r>
            <a:r>
              <a:rPr lang="en-US" dirty="0"/>
              <a:t>area </a:t>
            </a:r>
            <a:r>
              <a:rPr lang="en-US" dirty="0" smtClean="0"/>
              <a:t>with a </a:t>
            </a:r>
            <a:r>
              <a:rPr lang="en-US" dirty="0"/>
              <a:t>lot of </a:t>
            </a:r>
            <a:r>
              <a:rPr lang="en-US" dirty="0" smtClean="0"/>
              <a:t>maintenance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09828" y="1538250"/>
            <a:ext cx="2962672" cy="639762"/>
          </a:xfrm>
        </p:spPr>
        <p:txBody>
          <a:bodyPr/>
          <a:lstStyle/>
          <a:p>
            <a:r>
              <a:rPr lang="en-US" dirty="0" smtClean="0"/>
              <a:t>Outside underground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09828" y="2178012"/>
            <a:ext cx="2962672" cy="3951288"/>
          </a:xfrm>
        </p:spPr>
        <p:txBody>
          <a:bodyPr/>
          <a:lstStyle/>
          <a:p>
            <a:r>
              <a:rPr lang="en-US" dirty="0"/>
              <a:t>(+) non radiated areas</a:t>
            </a:r>
          </a:p>
          <a:p>
            <a:r>
              <a:rPr lang="en-US" dirty="0"/>
              <a:t>(+) suitable for fiber cable</a:t>
            </a:r>
          </a:p>
          <a:p>
            <a:r>
              <a:rPr lang="en-US" dirty="0"/>
              <a:t>(+) minor </a:t>
            </a:r>
            <a:r>
              <a:rPr lang="en-US" dirty="0" smtClean="0"/>
              <a:t>maintenance</a:t>
            </a:r>
          </a:p>
          <a:p>
            <a:r>
              <a:rPr lang="en-US" dirty="0" smtClean="0"/>
              <a:t>(-) long distance</a:t>
            </a:r>
          </a:p>
          <a:p>
            <a:r>
              <a:rPr lang="en-US" dirty="0" smtClean="0"/>
              <a:t>(-) not accessible</a:t>
            </a:r>
            <a:endParaRPr lang="en-US" dirty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51820" y="1664804"/>
            <a:ext cx="3024336" cy="4752528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48164" y="1664804"/>
            <a:ext cx="3060340" cy="4752528"/>
          </a:xfrm>
          <a:prstGeom prst="roundRect">
            <a:avLst/>
          </a:prstGeom>
          <a:noFill/>
          <a:ln>
            <a:solidFill>
              <a:srgbClr val="009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 bwMode="auto">
          <a:xfrm>
            <a:off x="1619672" y="3477129"/>
            <a:ext cx="5400600" cy="32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space allocation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35" idx="2"/>
          </p:cNvCxnSpPr>
          <p:nvPr/>
        </p:nvCxnSpPr>
        <p:spPr>
          <a:xfrm>
            <a:off x="4878704" y="2096853"/>
            <a:ext cx="1025444" cy="25202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sp>
        <p:nvSpPr>
          <p:cNvPr id="25" name="Oval 24"/>
          <p:cNvSpPr/>
          <p:nvPr/>
        </p:nvSpPr>
        <p:spPr>
          <a:xfrm>
            <a:off x="4680012" y="4725144"/>
            <a:ext cx="288032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87924" y="4977172"/>
            <a:ext cx="224408" cy="4680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39952" y="5265204"/>
            <a:ext cx="252028" cy="4680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11760" y="2240869"/>
            <a:ext cx="1116124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Conventional electrical power (</a:t>
            </a:r>
            <a:r>
              <a:rPr lang="en-US" sz="1100" dirty="0">
                <a:solidFill>
                  <a:schemeClr val="tx1"/>
                </a:solidFill>
              </a:rPr>
              <a:t>400 V 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09736" y="2240869"/>
            <a:ext cx="946440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isolation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9952" y="1484785"/>
            <a:ext cx="1477504" cy="6120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electrical power generation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(75 kV)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64904" y="2872419"/>
            <a:ext cx="1319564" cy="1024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Ion source high voltage area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Control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Coils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Magnetron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4" idx="3"/>
          </p:cNvCxnSpPr>
          <p:nvPr/>
        </p:nvCxnSpPr>
        <p:spPr>
          <a:xfrm>
            <a:off x="6156176" y="2492897"/>
            <a:ext cx="1692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848364" y="2492897"/>
            <a:ext cx="0" cy="37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</p:cNvCxnSpPr>
          <p:nvPr/>
        </p:nvCxnSpPr>
        <p:spPr>
          <a:xfrm>
            <a:off x="5617456" y="1790819"/>
            <a:ext cx="28069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424428" y="1790819"/>
            <a:ext cx="0" cy="108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3" idx="3"/>
          </p:cNvCxnSpPr>
          <p:nvPr/>
        </p:nvCxnSpPr>
        <p:spPr>
          <a:xfrm>
            <a:off x="3527884" y="2492897"/>
            <a:ext cx="38766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915544" y="2348881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4" idx="1"/>
          </p:cNvCxnSpPr>
          <p:nvPr/>
        </p:nvCxnSpPr>
        <p:spPr>
          <a:xfrm>
            <a:off x="4535996" y="2492897"/>
            <a:ext cx="67374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76328" y="2492897"/>
            <a:ext cx="31565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383596" y="2348881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93722" y="2240869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61774" y="2240869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>
          <a:xfrm flipV="1">
            <a:off x="3984839" y="2600909"/>
            <a:ext cx="0" cy="324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7" idx="2"/>
          </p:cNvCxnSpPr>
          <p:nvPr/>
        </p:nvCxnSpPr>
        <p:spPr>
          <a:xfrm flipH="1" flipV="1">
            <a:off x="4452891" y="2600909"/>
            <a:ext cx="6905" cy="324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70560" y="2924944"/>
            <a:ext cx="1116124" cy="5040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TSS control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052" name="Straight Arrow Connector 2051"/>
          <p:cNvCxnSpPr/>
          <p:nvPr/>
        </p:nvCxnSpPr>
        <p:spPr>
          <a:xfrm>
            <a:off x="6048164" y="3897052"/>
            <a:ext cx="2520280" cy="16561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8532440" y="540922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680946" y="2744925"/>
            <a:ext cx="295210" cy="18001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1"/>
          </p:cNvCxnSpPr>
          <p:nvPr/>
        </p:nvCxnSpPr>
        <p:spPr>
          <a:xfrm flipH="1">
            <a:off x="6228184" y="3384736"/>
            <a:ext cx="1236720" cy="3683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16016" y="4761148"/>
            <a:ext cx="216024" cy="2520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99992" y="4545124"/>
            <a:ext cx="288032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35996" y="4581128"/>
            <a:ext cx="216024" cy="2520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6" grpId="0" animBg="1"/>
      <p:bldP spid="47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7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and functions</a:t>
            </a:r>
          </a:p>
          <a:p>
            <a:r>
              <a:rPr lang="en-US" dirty="0" smtClean="0"/>
              <a:t>Architecture and layout</a:t>
            </a:r>
          </a:p>
          <a:p>
            <a:r>
              <a:rPr lang="en-US" dirty="0" smtClean="0"/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025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 - sensors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velocity, pressure and temperature (switches)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Shaft rotational speed (pulse signal)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9524"/>
            <a:ext cx="722379" cy="9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325806"/>
            <a:ext cx="468123" cy="109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67744" y="2348880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3768" y="2372687"/>
            <a:ext cx="1872208" cy="120032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Gives immediate indication when process variable outside limit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04048" y="2348880"/>
            <a:ext cx="0" cy="887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4048" y="3248980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6156" y="2133433"/>
            <a:ext cx="2628292" cy="92333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 &lt; 6.2 bar</a:t>
            </a:r>
          </a:p>
          <a:p>
            <a:r>
              <a:rPr lang="en-US" dirty="0"/>
              <a:t>v</a:t>
            </a:r>
            <a:r>
              <a:rPr lang="en-US" dirty="0" smtClean="0"/>
              <a:t> &lt; 35 m/s        Stop beam</a:t>
            </a:r>
          </a:p>
          <a:p>
            <a:r>
              <a:rPr lang="en-US" dirty="0" smtClean="0"/>
              <a:t>T &gt; 230 °C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>
            <a:off x="7200292" y="2257162"/>
            <a:ext cx="108012" cy="6840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>
            <a:off x="5112060" y="2595098"/>
            <a:ext cx="864096" cy="1977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00364" y="2060848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6668" y="2918314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pic>
        <p:nvPicPr>
          <p:cNvPr id="2050" name="Picture 2" descr="https://i.ytimg.com/vi/f6-tgcOYBzw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9" y="4251774"/>
            <a:ext cx="2763041" cy="15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91780" y="4689140"/>
            <a:ext cx="1872208" cy="120032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Needs processing before decision if process variable outside limit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67744" y="5939988"/>
            <a:ext cx="4716524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&lt;--- Time consuming ---&gt;</a:t>
            </a:r>
          </a:p>
          <a:p>
            <a:r>
              <a:rPr lang="en-US" u="sng" dirty="0" smtClean="0"/>
              <a:t>Safe</a:t>
            </a:r>
            <a:r>
              <a:rPr lang="en-US" dirty="0" smtClean="0"/>
              <a:t> processing even more time consuming…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463988" y="494719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16116" y="4947192"/>
            <a:ext cx="0" cy="887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16116" y="584729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16116" y="5516626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12432" y="4577860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28184" y="4645996"/>
            <a:ext cx="2628292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 11.6 rpm -&gt; Stop beam</a:t>
            </a: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5796136" y="4830662"/>
            <a:ext cx="432048" cy="422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5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29142"/>
              </p:ext>
            </p:extLst>
          </p:nvPr>
        </p:nvGraphicFramePr>
        <p:xfrm>
          <a:off x="539552" y="2471225"/>
          <a:ext cx="7776864" cy="434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88132"/>
                <a:gridCol w="1188132"/>
                <a:gridCol w="3456384"/>
              </a:tblGrid>
              <a:tr h="463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TSS train 1 (Relay)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TSS train 2 (PLC)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1141751"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Velocity, pressure and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~180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Contactor most critical</a:t>
                      </a:r>
                      <a:endParaRPr lang="en-US" dirty="0"/>
                    </a:p>
                  </a:txBody>
                  <a:tcPr/>
                </a:tc>
              </a:tr>
              <a:tr h="1826802">
                <a:tc>
                  <a:txBody>
                    <a:bodyPr/>
                    <a:lstStyle/>
                    <a:p>
                      <a:r>
                        <a:rPr lang="en-US" dirty="0" smtClean="0"/>
                        <a:t>Rotational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~270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of pulsed signal most critical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Speed monitoring F-relays are generally slow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F-PLC</a:t>
                      </a:r>
                      <a:r>
                        <a:rPr lang="en-US" baseline="0" dirty="0" smtClean="0"/>
                        <a:t> cannot process pulsed signal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Need extra components (relay, redundant “normal” PLC,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 -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88"/>
            <a:ext cx="8229600" cy="1108720"/>
          </a:xfrm>
        </p:spPr>
        <p:txBody>
          <a:bodyPr/>
          <a:lstStyle/>
          <a:p>
            <a:r>
              <a:rPr lang="en-US" dirty="0" smtClean="0"/>
              <a:t>Hard to achieve &lt; 210 </a:t>
            </a:r>
            <a:r>
              <a:rPr lang="en-US" dirty="0" err="1" smtClean="0"/>
              <a:t>ms</a:t>
            </a:r>
            <a:r>
              <a:rPr lang="en-US" dirty="0" smtClean="0"/>
              <a:t> for shaft rotational speed</a:t>
            </a:r>
          </a:p>
          <a:p>
            <a:r>
              <a:rPr lang="en-US" dirty="0" smtClean="0"/>
              <a:t>Contactors assumed 100 </a:t>
            </a:r>
            <a:r>
              <a:rPr lang="en-US" dirty="0" err="1" smtClean="0"/>
              <a:t>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31</a:t>
            </a:fld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/>
          <a:stretch/>
        </p:blipFill>
        <p:spPr bwMode="auto">
          <a:xfrm>
            <a:off x="2747541" y="4658051"/>
            <a:ext cx="456307" cy="67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92" y="3473614"/>
            <a:ext cx="418696" cy="67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/>
        </p:blipFill>
        <p:spPr bwMode="auto">
          <a:xfrm>
            <a:off x="2855553" y="3501008"/>
            <a:ext cx="384299" cy="6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658051"/>
            <a:ext cx="418696" cy="67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3940" y="4730059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200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train system – diverse and physically separated</a:t>
            </a:r>
          </a:p>
          <a:p>
            <a:r>
              <a:rPr lang="en-US" dirty="0" smtClean="0"/>
              <a:t>Sensors and contactors shared by the two trains</a:t>
            </a:r>
          </a:p>
          <a:p>
            <a:r>
              <a:rPr lang="en-US" dirty="0" smtClean="0"/>
              <a:t>Ion source</a:t>
            </a:r>
          </a:p>
          <a:p>
            <a:r>
              <a:rPr lang="en-US" dirty="0" smtClean="0"/>
              <a:t>Difficult to fulfill 210 </a:t>
            </a:r>
            <a:r>
              <a:rPr lang="en-US" dirty="0" err="1" smtClean="0"/>
              <a:t>ms</a:t>
            </a:r>
            <a:r>
              <a:rPr lang="en-US" dirty="0" smtClean="0"/>
              <a:t> for rotational speed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08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35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time allows…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176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failure OK</a:t>
            </a:r>
          </a:p>
          <a:p>
            <a:r>
              <a:rPr lang="en-US" dirty="0" smtClean="0"/>
              <a:t>CCF</a:t>
            </a:r>
          </a:p>
          <a:p>
            <a:pPr lvl="1"/>
            <a:r>
              <a:rPr lang="en-US" dirty="0" smtClean="0"/>
              <a:t>Faulty manual setting of sensors limit (proof test required after sensor maintained)</a:t>
            </a:r>
          </a:p>
          <a:p>
            <a:pPr lvl="1"/>
            <a:r>
              <a:rPr lang="en-US" dirty="0" smtClean="0"/>
              <a:t>Faulty specification gives faulty behavior in both trains (project management to follow activities in 61511 to minimize this risk)</a:t>
            </a:r>
          </a:p>
          <a:p>
            <a:pPr lvl="1"/>
            <a:r>
              <a:rPr lang="en-US" dirty="0" smtClean="0"/>
              <a:t>External events (fire)</a:t>
            </a:r>
          </a:p>
          <a:p>
            <a:pPr lvl="2"/>
            <a:r>
              <a:rPr lang="en-US" dirty="0" smtClean="0"/>
              <a:t>Utility room: sensors damaged and locked in “OK” position</a:t>
            </a:r>
          </a:p>
          <a:p>
            <a:pPr lvl="2"/>
            <a:r>
              <a:rPr lang="en-US" dirty="0" smtClean="0"/>
              <a:t>FEB: contactors damaged and locked in “OK</a:t>
            </a:r>
            <a:r>
              <a:rPr lang="en-US" smtClean="0"/>
              <a:t>”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46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Safety instruments in radiated areas</a:t>
            </a:r>
            <a:endParaRPr lang="en-US" dirty="0"/>
          </a:p>
          <a:p>
            <a:pPr lvl="1"/>
            <a:r>
              <a:rPr lang="en-US" dirty="0" smtClean="0"/>
              <a:t>Response times (210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Bending magnets monitoring only – or do we need to control?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25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43474"/>
            <a:ext cx="2838688" cy="1527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55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System and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415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057082"/>
              </p:ext>
            </p:extLst>
          </p:nvPr>
        </p:nvGraphicFramePr>
        <p:xfrm>
          <a:off x="143508" y="1772816"/>
          <a:ext cx="5347876" cy="134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876"/>
              </a:tblGrid>
              <a:tr h="701918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smtClean="0"/>
                        <a:t>Overall safety function</a:t>
                      </a:r>
                    </a:p>
                  </a:txBody>
                  <a:tcPr/>
                </a:tc>
              </a:tr>
              <a:tr h="594226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TSS shall</a:t>
                      </a:r>
                      <a:r>
                        <a:rPr lang="en-US" sz="1800" baseline="0" noProof="0" dirty="0" smtClean="0"/>
                        <a:t> achieve safe state if target wheel </a:t>
                      </a:r>
                      <a:r>
                        <a:rPr lang="en-US" sz="1800" baseline="0" noProof="0" dirty="0" smtClean="0">
                          <a:solidFill>
                            <a:srgbClr val="FF0000"/>
                          </a:solidFill>
                        </a:rPr>
                        <a:t>tungsten temperature &gt; 700 </a:t>
                      </a:r>
                      <a:r>
                        <a:rPr lang="en-US" sz="1800" noProof="0" dirty="0" smtClean="0">
                          <a:solidFill>
                            <a:srgbClr val="FF0000"/>
                          </a:solidFill>
                        </a:rPr>
                        <a:t>°C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414250"/>
              </p:ext>
            </p:extLst>
          </p:nvPr>
        </p:nvGraphicFramePr>
        <p:xfrm>
          <a:off x="179512" y="3717033"/>
          <a:ext cx="5311872" cy="262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872"/>
              </a:tblGrid>
              <a:tr h="4977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Safety instrumented functions</a:t>
                      </a:r>
                    </a:p>
                  </a:txBody>
                  <a:tcPr/>
                </a:tc>
              </a:tr>
              <a:tr h="5700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TSS shall</a:t>
                      </a:r>
                      <a:r>
                        <a:rPr lang="en-US" sz="1800" baseline="0" dirty="0" smtClean="0"/>
                        <a:t> prevent proton beam from reaching target if…</a:t>
                      </a:r>
                      <a:endParaRPr lang="en-US" sz="1800" dirty="0" smtClean="0"/>
                    </a:p>
                  </a:txBody>
                  <a:tcPr/>
                </a:tc>
              </a:tr>
              <a:tr h="372122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target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He outlet velocity is &lt; 35 m/s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within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35 sec</a:t>
                      </a:r>
                    </a:p>
                  </a:txBody>
                  <a:tcPr/>
                </a:tc>
              </a:tr>
              <a:tr h="37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target He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outlet pressure &lt; 6.2 bar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within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35 sec</a:t>
                      </a:r>
                    </a:p>
                  </a:txBody>
                  <a:tcPr/>
                </a:tc>
              </a:tr>
              <a:tr h="37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target He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inlet temperature &gt; 230 °C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within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35 sec</a:t>
                      </a:r>
                    </a:p>
                  </a:txBody>
                  <a:tcPr/>
                </a:tc>
              </a:tr>
              <a:tr h="3721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target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shaft rotational speed &lt; 11.6 rpm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within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u="sng" dirty="0" smtClean="0">
                          <a:solidFill>
                            <a:srgbClr val="FF0000"/>
                          </a:solidFill>
                        </a:rPr>
                        <a:t>210 ms</a:t>
                      </a:r>
                      <a:endParaRPr lang="en-US" sz="18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84" y="2672916"/>
            <a:ext cx="3581116" cy="21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8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r="30999"/>
          <a:stretch/>
        </p:blipFill>
        <p:spPr bwMode="auto">
          <a:xfrm>
            <a:off x="4502334" y="2060848"/>
            <a:ext cx="4459508" cy="424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Safety</a:t>
            </a:r>
            <a:r>
              <a:rPr lang="sv-SE" dirty="0" smtClean="0"/>
              <a:t> instrumented </a:t>
            </a:r>
            <a:r>
              <a:rPr lang="sv-SE" dirty="0" err="1" smtClean="0"/>
              <a:t>functions</a:t>
            </a:r>
            <a:r>
              <a:rPr lang="sv-SE" dirty="0" smtClean="0"/>
              <a:t> - inputs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367929"/>
              </p:ext>
            </p:extLst>
          </p:nvPr>
        </p:nvGraphicFramePr>
        <p:xfrm>
          <a:off x="107505" y="1592796"/>
          <a:ext cx="4335456" cy="464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1"/>
                <a:gridCol w="411205"/>
                <a:gridCol w="468000"/>
                <a:gridCol w="468000"/>
                <a:gridCol w="720000"/>
              </a:tblGrid>
              <a:tr h="2088231"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Process variable</a:t>
                      </a:r>
                    </a:p>
                    <a:p>
                      <a:endParaRPr lang="en-US" sz="1600" noProof="0" dirty="0" smtClean="0"/>
                    </a:p>
                    <a:p>
                      <a:endParaRPr lang="en-US" sz="1600" noProof="0" dirty="0" smtClean="0"/>
                    </a:p>
                    <a:p>
                      <a:endParaRPr lang="en-US" sz="1600" noProof="0" dirty="0" smtClean="0"/>
                    </a:p>
                    <a:p>
                      <a:endParaRPr lang="en-US" sz="1600" noProof="0" dirty="0" smtClean="0"/>
                    </a:p>
                    <a:p>
                      <a:endParaRPr lang="en-US" sz="1600" noProof="0" dirty="0" smtClean="0"/>
                    </a:p>
                    <a:p>
                      <a:r>
                        <a:rPr lang="en-US" sz="1600" noProof="0" dirty="0" smtClean="0"/>
                        <a:t>Scenario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He outlet velocity</a:t>
                      </a:r>
                      <a:endParaRPr lang="en-US" sz="1600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He outlet pressure</a:t>
                      </a:r>
                      <a:endParaRPr lang="en-US" sz="1600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He inlet temperature</a:t>
                      </a:r>
                      <a:endParaRPr lang="en-US" sz="1600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Target shaft rotational speed</a:t>
                      </a:r>
                    </a:p>
                    <a:p>
                      <a:endParaRPr lang="en-US" sz="1600" noProof="0" dirty="0"/>
                    </a:p>
                  </a:txBody>
                  <a:tcPr vert="vert270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Wheel stop during beam on target -</a:t>
                      </a:r>
                      <a:r>
                        <a:rPr lang="en-US" sz="16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AA1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X</a:t>
                      </a:r>
                      <a:endParaRPr lang="en-US" sz="1600" noProof="0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Loss </a:t>
                      </a:r>
                      <a:r>
                        <a:rPr lang="sv-SE" sz="1600" dirty="0" err="1" smtClean="0"/>
                        <a:t>of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He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cooling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flow</a:t>
                      </a:r>
                      <a:r>
                        <a:rPr lang="sv-SE" sz="1600" dirty="0" smtClean="0"/>
                        <a:t> (</a:t>
                      </a:r>
                      <a:r>
                        <a:rPr lang="sv-SE" sz="1600" dirty="0" err="1" smtClean="0"/>
                        <a:t>blower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fail</a:t>
                      </a:r>
                      <a:r>
                        <a:rPr lang="sv-SE" sz="1600" dirty="0" smtClean="0"/>
                        <a:t>)</a:t>
                      </a:r>
                      <a:r>
                        <a:rPr lang="sv-SE" sz="1600" baseline="0" dirty="0" smtClean="0"/>
                        <a:t> - </a:t>
                      </a:r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AA3</a:t>
                      </a:r>
                      <a:endParaRPr lang="en-US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X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Loss </a:t>
                      </a:r>
                      <a:r>
                        <a:rPr lang="sv-SE" sz="1600" dirty="0" err="1" smtClean="0"/>
                        <a:t>of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He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cooling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pressure</a:t>
                      </a:r>
                      <a:r>
                        <a:rPr lang="sv-SE" sz="1600" dirty="0" smtClean="0"/>
                        <a:t> (</a:t>
                      </a:r>
                      <a:r>
                        <a:rPr lang="sv-SE" sz="1600" dirty="0" err="1" smtClean="0"/>
                        <a:t>leakage</a:t>
                      </a:r>
                      <a:r>
                        <a:rPr lang="sv-SE" sz="1600" dirty="0" smtClean="0"/>
                        <a:t>)</a:t>
                      </a:r>
                      <a:r>
                        <a:rPr lang="sv-SE" sz="1600" baseline="0" dirty="0" smtClean="0"/>
                        <a:t> – AA4</a:t>
                      </a:r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X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/>
                        <a:t>Loss </a:t>
                      </a:r>
                      <a:r>
                        <a:rPr lang="sv-SE" sz="1600" dirty="0" err="1" smtClean="0"/>
                        <a:t>of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He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cooling</a:t>
                      </a:r>
                      <a:r>
                        <a:rPr lang="sv-SE" sz="1600" dirty="0" smtClean="0"/>
                        <a:t> heat </a:t>
                      </a:r>
                      <a:r>
                        <a:rPr lang="sv-SE" sz="1600" dirty="0" err="1" smtClean="0"/>
                        <a:t>exchange</a:t>
                      </a:r>
                      <a:r>
                        <a:rPr lang="sv-SE" sz="1600" baseline="0" dirty="0" smtClean="0"/>
                        <a:t> – AA3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X</a:t>
                      </a:r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7920372" y="5157192"/>
            <a:ext cx="576064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11477" y="1880828"/>
            <a:ext cx="265530" cy="28803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8044" y="1844824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</a:rPr>
              <a:t>S</a:t>
            </a:r>
            <a:r>
              <a:rPr lang="sv-SE" sz="900" dirty="0" smtClean="0">
                <a:solidFill>
                  <a:srgbClr val="FF0000"/>
                </a:solidFill>
              </a:rPr>
              <a:t>SZ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stCxn id="18" idx="4"/>
          </p:cNvCxnSpPr>
          <p:nvPr/>
        </p:nvCxnSpPr>
        <p:spPr>
          <a:xfrm>
            <a:off x="5144242" y="2168860"/>
            <a:ext cx="0" cy="1424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0"/>
          </p:cNvCxnSpPr>
          <p:nvPr/>
        </p:nvCxnSpPr>
        <p:spPr>
          <a:xfrm flipH="1">
            <a:off x="4989482" y="2586100"/>
            <a:ext cx="1" cy="1440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3508" y="1628800"/>
            <a:ext cx="2196244" cy="1980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687441" y="1880828"/>
            <a:ext cx="265530" cy="28803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1844824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</a:rPr>
              <a:t>P</a:t>
            </a:r>
            <a:r>
              <a:rPr lang="sv-SE" sz="900" dirty="0" smtClean="0">
                <a:solidFill>
                  <a:srgbClr val="FF0000"/>
                </a:solidFill>
              </a:rPr>
              <a:t>SZ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4820206" y="2168860"/>
            <a:ext cx="0" cy="1424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56717" y="2730116"/>
            <a:ext cx="265530" cy="28803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19697" y="2694112"/>
            <a:ext cx="348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>
                <a:solidFill>
                  <a:srgbClr val="FF0000"/>
                </a:solidFill>
              </a:rPr>
              <a:t>TSZ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0452" y="3429000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instrumented functions -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3960440" cy="49971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Purpose = achieve safe state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Ion source</a:t>
            </a:r>
          </a:p>
          <a:p>
            <a:pPr marL="914400" lvl="1" indent="-514350"/>
            <a:r>
              <a:rPr lang="en-US" dirty="0" smtClean="0"/>
              <a:t>Contactors stop allowing power to the Ion source</a:t>
            </a:r>
          </a:p>
          <a:p>
            <a:pPr marL="914400" lvl="1" indent="-514350"/>
            <a:r>
              <a:rPr lang="en-US" dirty="0" smtClean="0"/>
              <a:t>Contactors dedicated to TSS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RFQ as a remaining potential redundant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4175956" y="3140968"/>
            <a:ext cx="1116124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Conventional electrical power (</a:t>
            </a:r>
            <a:r>
              <a:rPr lang="en-US" sz="1100" dirty="0">
                <a:solidFill>
                  <a:schemeClr val="tx1"/>
                </a:solidFill>
              </a:rPr>
              <a:t>400 </a:t>
            </a:r>
            <a:r>
              <a:rPr lang="en-US" sz="1100" dirty="0" smtClean="0">
                <a:solidFill>
                  <a:schemeClr val="tx1"/>
                </a:solidFill>
              </a:rPr>
              <a:t>V)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932" y="3140968"/>
            <a:ext cx="946440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isolation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0920" y="2384884"/>
            <a:ext cx="1477504" cy="6120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electrical power generation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(75 kV)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0352" y="3772518"/>
            <a:ext cx="1319564" cy="1024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Ion source high voltage area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Control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Coils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Magnetron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1" idx="3"/>
          </p:cNvCxnSpPr>
          <p:nvPr/>
        </p:nvCxnSpPr>
        <p:spPr>
          <a:xfrm>
            <a:off x="7920372" y="3392996"/>
            <a:ext cx="1800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00392" y="3392996"/>
            <a:ext cx="0" cy="37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3"/>
          </p:cNvCxnSpPr>
          <p:nvPr/>
        </p:nvCxnSpPr>
        <p:spPr>
          <a:xfrm>
            <a:off x="8388424" y="269091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04448" y="2690918"/>
            <a:ext cx="0" cy="108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</p:cNvCxnSpPr>
          <p:nvPr/>
        </p:nvCxnSpPr>
        <p:spPr>
          <a:xfrm>
            <a:off x="5292080" y="3392996"/>
            <a:ext cx="38766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679740" y="3248980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1" idx="1"/>
          </p:cNvCxnSpPr>
          <p:nvPr/>
        </p:nvCxnSpPr>
        <p:spPr>
          <a:xfrm>
            <a:off x="6300192" y="3392996"/>
            <a:ext cx="67374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40524" y="3392996"/>
            <a:ext cx="31565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147792" y="3248980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Rectangle 1044"/>
          <p:cNvSpPr/>
          <p:nvPr/>
        </p:nvSpPr>
        <p:spPr>
          <a:xfrm>
            <a:off x="5557918" y="3140968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25970" y="3140968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Arrow Connector 1046"/>
          <p:cNvCxnSpPr>
            <a:endCxn id="1045" idx="2"/>
          </p:cNvCxnSpPr>
          <p:nvPr/>
        </p:nvCxnSpPr>
        <p:spPr>
          <a:xfrm flipV="1">
            <a:off x="5749035" y="3501008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2"/>
          </p:cNvCxnSpPr>
          <p:nvPr/>
        </p:nvCxnSpPr>
        <p:spPr>
          <a:xfrm flipV="1">
            <a:off x="6217087" y="3501008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434756" y="4045424"/>
            <a:ext cx="1116124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TSS control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972" y="2098593"/>
            <a:ext cx="266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Both closed = allow power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Any open = no power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8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045" grpId="0" animBg="1"/>
      <p:bldP spid="59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instrumented functions - 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1799" y="1448780"/>
            <a:ext cx="1368153" cy="2988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Read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(sensors)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30408" y="2426405"/>
            <a:ext cx="2702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2977" y="2287905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velocity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36512" y="2755957"/>
            <a:ext cx="2664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977" y="3212976"/>
            <a:ext cx="281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inlet temperature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951" y="2894457"/>
            <a:ext cx="228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9715" y="2287905"/>
            <a:ext cx="72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35 m/s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2755957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6.2 bar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59832" y="321297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&gt; 230 </a:t>
            </a:r>
            <a:r>
              <a:rPr lang="en-US" sz="1200" dirty="0" smtClean="0"/>
              <a:t>°C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3000647" y="2060848"/>
            <a:ext cx="923281" cy="2160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8004" y="2641060"/>
            <a:ext cx="122982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 inside all limits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4427984" y="1448780"/>
            <a:ext cx="1656184" cy="31323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Evaluate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(logic solvers)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32240" y="1448780"/>
            <a:ext cx="2160240" cy="313234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Act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(final elements)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46098" y="2644358"/>
            <a:ext cx="239039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Close contactors at the ion source </a:t>
            </a:r>
          </a:p>
        </p:txBody>
      </p:sp>
      <p:cxnSp>
        <p:nvCxnSpPr>
          <p:cNvPr id="69" name="Straight Arrow Connector 68"/>
          <p:cNvCxnSpPr>
            <a:stCxn id="32" idx="3"/>
            <a:endCxn id="35" idx="1"/>
          </p:cNvCxnSpPr>
          <p:nvPr/>
        </p:nvCxnSpPr>
        <p:spPr>
          <a:xfrm flipV="1">
            <a:off x="3923928" y="2779560"/>
            <a:ext cx="684076" cy="361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5" idx="3"/>
            <a:endCxn id="64" idx="1"/>
          </p:cNvCxnSpPr>
          <p:nvPr/>
        </p:nvCxnSpPr>
        <p:spPr>
          <a:xfrm>
            <a:off x="5837828" y="2779560"/>
            <a:ext cx="808270" cy="3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12931" y="3147356"/>
            <a:ext cx="1601185" cy="461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If </a:t>
            </a:r>
            <a:r>
              <a:rPr lang="en-US" sz="1200" u="sng" dirty="0" smtClean="0"/>
              <a:t>any</a:t>
            </a:r>
            <a:r>
              <a:rPr lang="en-US" sz="1200" dirty="0" smtClean="0"/>
              <a:t> limit exceeded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4671" y="3147355"/>
            <a:ext cx="2299817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 contactors at the ion source SAFE STATE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32" idx="3"/>
            <a:endCxn id="29" idx="1"/>
          </p:cNvCxnSpPr>
          <p:nvPr/>
        </p:nvCxnSpPr>
        <p:spPr>
          <a:xfrm>
            <a:off x="3923928" y="3140968"/>
            <a:ext cx="689003" cy="23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9" idx="3"/>
            <a:endCxn id="30" idx="1"/>
          </p:cNvCxnSpPr>
          <p:nvPr/>
        </p:nvCxnSpPr>
        <p:spPr>
          <a:xfrm>
            <a:off x="6214116" y="3378188"/>
            <a:ext cx="4505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99992" y="4736177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 sensor connection lost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9992" y="508518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communication lost</a:t>
            </a:r>
            <a:endParaRPr lang="en-US" sz="1200" dirty="0"/>
          </a:p>
        </p:txBody>
      </p:sp>
      <p:cxnSp>
        <p:nvCxnSpPr>
          <p:cNvPr id="52" name="Straight Arrow Connector 51"/>
          <p:cNvCxnSpPr>
            <a:stCxn id="55" idx="3"/>
            <a:endCxn id="30" idx="1"/>
          </p:cNvCxnSpPr>
          <p:nvPr/>
        </p:nvCxnSpPr>
        <p:spPr>
          <a:xfrm flipV="1">
            <a:off x="6214116" y="3378188"/>
            <a:ext cx="450555" cy="14964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7" idx="3"/>
            <a:endCxn id="30" idx="1"/>
          </p:cNvCxnSpPr>
          <p:nvPr/>
        </p:nvCxnSpPr>
        <p:spPr>
          <a:xfrm flipV="1">
            <a:off x="6214116" y="3378188"/>
            <a:ext cx="450555" cy="18454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6082" y="5949280"/>
            <a:ext cx="109803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power lost</a:t>
            </a:r>
            <a:endParaRPr lang="en-US" sz="1200" dirty="0"/>
          </a:p>
        </p:txBody>
      </p:sp>
      <p:cxnSp>
        <p:nvCxnSpPr>
          <p:cNvPr id="36" name="Straight Arrow Connector 35"/>
          <p:cNvCxnSpPr>
            <a:stCxn id="34" idx="3"/>
            <a:endCxn id="30" idx="1"/>
          </p:cNvCxnSpPr>
          <p:nvPr/>
        </p:nvCxnSpPr>
        <p:spPr>
          <a:xfrm flipV="1">
            <a:off x="6214116" y="3378188"/>
            <a:ext cx="450555" cy="27095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36512" y="3681028"/>
            <a:ext cx="2389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shaft rotational speed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59832" y="3681028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 11.6 rpm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46" idx="3"/>
          </p:cNvCxnSpPr>
          <p:nvPr/>
        </p:nvCxnSpPr>
        <p:spPr>
          <a:xfrm flipV="1">
            <a:off x="2353373" y="3819527"/>
            <a:ext cx="6472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000647" y="4647620"/>
            <a:ext cx="923281" cy="1157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59832" y="5096217"/>
            <a:ext cx="83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Diagnostic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499992" y="544522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control HW failure</a:t>
            </a:r>
            <a:endParaRPr lang="en-US" sz="1200" dirty="0"/>
          </a:p>
        </p:txBody>
      </p:sp>
      <p:cxnSp>
        <p:nvCxnSpPr>
          <p:cNvPr id="72" name="Straight Arrow Connector 69"/>
          <p:cNvCxnSpPr>
            <a:stCxn id="71" idx="3"/>
            <a:endCxn id="30" idx="1"/>
          </p:cNvCxnSpPr>
          <p:nvPr/>
        </p:nvCxnSpPr>
        <p:spPr>
          <a:xfrm flipV="1">
            <a:off x="6214116" y="3378188"/>
            <a:ext cx="450555" cy="22055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3"/>
            <a:endCxn id="55" idx="1"/>
          </p:cNvCxnSpPr>
          <p:nvPr/>
        </p:nvCxnSpPr>
        <p:spPr>
          <a:xfrm flipV="1">
            <a:off x="3923928" y="4874677"/>
            <a:ext cx="576064" cy="35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3" idx="3"/>
            <a:endCxn id="57" idx="1"/>
          </p:cNvCxnSpPr>
          <p:nvPr/>
        </p:nvCxnSpPr>
        <p:spPr>
          <a:xfrm flipV="1">
            <a:off x="3923928" y="5223684"/>
            <a:ext cx="576064" cy="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3" idx="3"/>
            <a:endCxn id="71" idx="1"/>
          </p:cNvCxnSpPr>
          <p:nvPr/>
        </p:nvCxnSpPr>
        <p:spPr>
          <a:xfrm>
            <a:off x="3923928" y="5226442"/>
            <a:ext cx="576064" cy="357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2794397" y="3351476"/>
            <a:ext cx="206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015716" y="4300936"/>
            <a:ext cx="6588732" cy="226041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0904411">
            <a:off x="7011865" y="5163466"/>
            <a:ext cx="9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9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55" grpId="0" animBg="1"/>
      <p:bldP spid="57" grpId="0" animBg="1"/>
      <p:bldP spid="34" grpId="0" animBg="1"/>
      <p:bldP spid="63" grpId="0" animBg="1"/>
      <p:bldP spid="65" grpId="0"/>
      <p:bldP spid="71" grpId="0" animBg="1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magnet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548" y="1628800"/>
            <a:ext cx="8229600" cy="284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Requirement from accelerator:</a:t>
            </a:r>
          </a:p>
          <a:p>
            <a:pPr lvl="1"/>
            <a:r>
              <a:rPr lang="en-US" dirty="0" smtClean="0"/>
              <a:t>“accelerator shall be allowed </a:t>
            </a:r>
            <a:r>
              <a:rPr lang="en-US" smtClean="0"/>
              <a:t>to produce </a:t>
            </a:r>
            <a:r>
              <a:rPr lang="en-US" dirty="0" smtClean="0"/>
              <a:t>and send proton beam to beam dump – even if target is not ready for beam”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Monitor bending magnets status</a:t>
            </a:r>
          </a:p>
          <a:p>
            <a:pPr lvl="1"/>
            <a:r>
              <a:rPr lang="en-US" dirty="0" smtClean="0"/>
              <a:t>If both bending magnets are grounded </a:t>
            </a:r>
            <a:r>
              <a:rPr lang="en-US" dirty="0"/>
              <a:t>(</a:t>
            </a:r>
            <a:r>
              <a:rPr lang="en-US" dirty="0" smtClean="0"/>
              <a:t>beam to dump) -&gt; allow beam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1599</Words>
  <Application>Microsoft Macintosh PowerPoint</Application>
  <PresentationFormat>On-screen Show (4:3)</PresentationFormat>
  <Paragraphs>425</Paragraphs>
  <Slides>37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Pilot TSS architecture and hardware design</vt:lpstr>
      <vt:lpstr>ESS-0045067</vt:lpstr>
      <vt:lpstr>Outline</vt:lpstr>
      <vt:lpstr>PowerPoint Presentation</vt:lpstr>
      <vt:lpstr>System and functions</vt:lpstr>
      <vt:lpstr>Safety instrumented functions - inputs</vt:lpstr>
      <vt:lpstr>Safety instrumented functions - output</vt:lpstr>
      <vt:lpstr>Safety instrumented functions - principal</vt:lpstr>
      <vt:lpstr>Bending magnet impact</vt:lpstr>
      <vt:lpstr>System performance – bending magnet</vt:lpstr>
      <vt:lpstr>PowerPoint Presentation</vt:lpstr>
      <vt:lpstr>Architecture constraints</vt:lpstr>
      <vt:lpstr>Architecture – overview</vt:lpstr>
      <vt:lpstr>Layout - overview</vt:lpstr>
      <vt:lpstr>Sensors - architecture</vt:lpstr>
      <vt:lpstr>Sensor - alternatives</vt:lpstr>
      <vt:lpstr>Logic solver - architecture</vt:lpstr>
      <vt:lpstr>Logic solver – alternatives</vt:lpstr>
      <vt:lpstr>Logic solver – relay alternatives</vt:lpstr>
      <vt:lpstr>Final elements architecture</vt:lpstr>
      <vt:lpstr>Final elements – alternatives</vt:lpstr>
      <vt:lpstr>Architecture ans components</vt:lpstr>
      <vt:lpstr>Layout of components - ESS</vt:lpstr>
      <vt:lpstr>Cable routes - Target</vt:lpstr>
      <vt:lpstr>Cable routes - Target</vt:lpstr>
      <vt:lpstr>Cable routes - Target to FEB</vt:lpstr>
      <vt:lpstr>Cable routes Target to FEB – alternatives</vt:lpstr>
      <vt:lpstr>FEB space allocation</vt:lpstr>
      <vt:lpstr>PowerPoint Presentation</vt:lpstr>
      <vt:lpstr>System performance - sensors </vt:lpstr>
      <vt:lpstr>System performance - response time</vt:lpstr>
      <vt:lpstr>Conclusions</vt:lpstr>
      <vt:lpstr>PowerPoint Presentation</vt:lpstr>
      <vt:lpstr>PowerPoint Presentation</vt:lpstr>
      <vt:lpstr>FMECA</vt:lpstr>
      <vt:lpstr>Challenges and questions</vt:lpstr>
      <vt:lpstr>Extra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790</cp:revision>
  <cp:lastPrinted>2016-02-05T11:24:24Z</cp:lastPrinted>
  <dcterms:created xsi:type="dcterms:W3CDTF">2013-10-29T16:05:10Z</dcterms:created>
  <dcterms:modified xsi:type="dcterms:W3CDTF">2016-02-15T07:26:36Z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Sep 22, 2015</vt:lpwstr>
  </property>
  <property fmtid="{D5CDD505-2E9C-101B-9397-08002B2CF9AE}" pid="6" name="MXActual_state_Release">
    <vt:lpwstr>Sep 22, 2015</vt:lpwstr>
  </property>
  <property fmtid="{D5CDD505-2E9C-101B-9397-08002B2CF9AE}" pid="7" name="MXActual_state_Review">
    <vt:lpwstr>Sep 22, 2015</vt:lpwstr>
  </property>
  <property fmtid="{D5CDD505-2E9C-101B-9397-08002B2CF9AE}" pid="8" name="MXApprover">
    <vt:lpwstr/>
  </property>
  <property fmtid="{D5CDD505-2E9C-101B-9397-08002B2CF9AE}" pid="9" name="MXAuthor">
    <vt:lpwstr/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_AccommodationCap">
    <vt:lpwstr/>
  </property>
  <property fmtid="{D5CDD505-2E9C-101B-9397-08002B2CF9AE}" pid="13" name="MXcon_AccommodationCost">
    <vt:lpwstr>False</vt:lpwstr>
  </property>
  <property fmtid="{D5CDD505-2E9C-101B-9397-08002B2CF9AE}" pid="14" name="MXcon_AdditionalSpecialConditions">
    <vt:lpwstr/>
  </property>
  <property fmtid="{D5CDD505-2E9C-101B-9397-08002B2CF9AE}" pid="15" name="MXcon_ApprovedByLineManager">
    <vt:lpwstr>False</vt:lpwstr>
  </property>
  <property fmtid="{D5CDD505-2E9C-101B-9397-08002B2CF9AE}" pid="16" name="MXcon_BackgroundInformation">
    <vt:lpwstr/>
  </property>
  <property fmtid="{D5CDD505-2E9C-101B-9397-08002B2CF9AE}" pid="17" name="MXcon_CallOffFromFrameworkAgreement">
    <vt:lpwstr>False</vt:lpwstr>
  </property>
  <property fmtid="{D5CDD505-2E9C-101B-9397-08002B2CF9AE}" pid="18" name="MXcon_CeilingPrice">
    <vt:lpwstr/>
  </property>
  <property fmtid="{D5CDD505-2E9C-101B-9397-08002B2CF9AE}" pid="19" name="MXcon_CompanyAddress">
    <vt:lpwstr/>
  </property>
  <property fmtid="{D5CDD505-2E9C-101B-9397-08002B2CF9AE}" pid="20" name="MXcon_CompanyRegistrationNumber">
    <vt:lpwstr/>
  </property>
  <property fmtid="{D5CDD505-2E9C-101B-9397-08002B2CF9AE}" pid="21" name="MXcon_CompanyType">
    <vt:lpwstr>Limited Liability company</vt:lpwstr>
  </property>
  <property fmtid="{D5CDD505-2E9C-101B-9397-08002B2CF9AE}" pid="22" name="MXcon_ConflictOfInterestOrPersonalRelationToCounterpart">
    <vt:lpwstr>False</vt:lpwstr>
  </property>
  <property fmtid="{D5CDD505-2E9C-101B-9397-08002B2CF9AE}" pid="23" name="MXcon_ConflictOrInterest">
    <vt:lpwstr/>
  </property>
  <property fmtid="{D5CDD505-2E9C-101B-9397-08002B2CF9AE}" pid="24" name="MXcon_Country">
    <vt:lpwstr>Sweden</vt:lpwstr>
  </property>
  <property fmtid="{D5CDD505-2E9C-101B-9397-08002B2CF9AE}" pid="25" name="MXcon_Currency">
    <vt:lpwstr>SEK</vt:lpwstr>
  </property>
  <property fmtid="{D5CDD505-2E9C-101B-9397-08002B2CF9AE}" pid="26" name="MXcon_DescriptionOfTheServices">
    <vt:lpwstr/>
  </property>
  <property fmtid="{D5CDD505-2E9C-101B-9397-08002B2CF9AE}" pid="27" name="MXcon_DurationEnd">
    <vt:lpwstr/>
  </property>
  <property fmtid="{D5CDD505-2E9C-101B-9397-08002B2CF9AE}" pid="28" name="MXcon_DurationStart">
    <vt:lpwstr/>
  </property>
  <property fmtid="{D5CDD505-2E9C-101B-9397-08002B2CF9AE}" pid="29" name="MXcon_ExpensesDetails">
    <vt:lpwstr/>
  </property>
  <property fmtid="{D5CDD505-2E9C-101B-9397-08002B2CF9AE}" pid="30" name="MXcon_ExternalFundsDetails">
    <vt:lpwstr/>
  </property>
  <property fmtid="{D5CDD505-2E9C-101B-9397-08002B2CF9AE}" pid="31" name="MXcon_Fee">
    <vt:lpwstr/>
  </property>
  <property fmtid="{D5CDD505-2E9C-101B-9397-08002B2CF9AE}" pid="32" name="MXcon_FeeOptions">
    <vt:lpwstr>Hourly</vt:lpwstr>
  </property>
  <property fmtid="{D5CDD505-2E9C-101B-9397-08002B2CF9AE}" pid="33" name="MXcon_FinancedByExternalFunds">
    <vt:lpwstr>False</vt:lpwstr>
  </property>
  <property fmtid="{D5CDD505-2E9C-101B-9397-08002B2CF9AE}" pid="34" name="MXcon_ImportantCommercialOrOther">
    <vt:lpwstr/>
  </property>
  <property fmtid="{D5CDD505-2E9C-101B-9397-08002B2CF9AE}" pid="35" name="MXcon_ITEquipment">
    <vt:lpwstr>False</vt:lpwstr>
  </property>
  <property fmtid="{D5CDD505-2E9C-101B-9397-08002B2CF9AE}" pid="36" name="MXcon_ITEquipmentDetails">
    <vt:lpwstr/>
  </property>
  <property fmtid="{D5CDD505-2E9C-101B-9397-08002B2CF9AE}" pid="37" name="MXcon_NameOfConsultant">
    <vt:lpwstr/>
  </property>
  <property fmtid="{D5CDD505-2E9C-101B-9397-08002B2CF9AE}" pid="38" name="MXcon_NameOfCounterpart">
    <vt:lpwstr/>
  </property>
  <property fmtid="{D5CDD505-2E9C-101B-9397-08002B2CF9AE}" pid="39" name="MXcon_NameOfLineManager">
    <vt:lpwstr/>
  </property>
  <property fmtid="{D5CDD505-2E9C-101B-9397-08002B2CF9AE}" pid="40" name="MXcon_Notified">
    <vt:lpwstr>False</vt:lpwstr>
  </property>
  <property fmtid="{D5CDD505-2E9C-101B-9397-08002B2CF9AE}" pid="41" name="MXcon_OtherExpenses">
    <vt:lpwstr>False</vt:lpwstr>
  </property>
  <property fmtid="{D5CDD505-2E9C-101B-9397-08002B2CF9AE}" pid="42" name="MXcon_OtherRelevantInformation">
    <vt:lpwstr/>
  </property>
  <property fmtid="{D5CDD505-2E9C-101B-9397-08002B2CF9AE}" pid="43" name="MXcon_OtherRelevantInformationDescription">
    <vt:lpwstr/>
  </property>
  <property fmtid="{D5CDD505-2E9C-101B-9397-08002B2CF9AE}" pid="44" name="MXcon_ReasonForExemption">
    <vt:lpwstr/>
  </property>
  <property fmtid="{D5CDD505-2E9C-101B-9397-08002B2CF9AE}" pid="45" name="MXcon_ReportingProcedure">
    <vt:lpwstr/>
  </property>
  <property fmtid="{D5CDD505-2E9C-101B-9397-08002B2CF9AE}" pid="46" name="MXcon_SubjectToProcurement">
    <vt:lpwstr>False</vt:lpwstr>
  </property>
  <property fmtid="{D5CDD505-2E9C-101B-9397-08002B2CF9AE}" pid="47" name="MXcon_TimeScheduleAndMilestonesForCompletion">
    <vt:lpwstr/>
  </property>
  <property fmtid="{D5CDD505-2E9C-101B-9397-08002B2CF9AE}" pid="48" name="MXcon_TravelCap">
    <vt:lpwstr/>
  </property>
  <property fmtid="{D5CDD505-2E9C-101B-9397-08002B2CF9AE}" pid="49" name="MXcon_TravelCost">
    <vt:lpwstr>False</vt:lpwstr>
  </property>
  <property fmtid="{D5CDD505-2E9C-101B-9397-08002B2CF9AE}" pid="50" name="MXConfidentiality">
    <vt:lpwstr>Internal</vt:lpwstr>
  </property>
  <property fmtid="{D5CDD505-2E9C-101B-9397-08002B2CF9AE}" pid="51" name="MXCurrent">
    <vt:lpwstr>Released</vt:lpwstr>
  </property>
  <property fmtid="{D5CDD505-2E9C-101B-9397-08002B2CF9AE}" pid="52" name="MXCurrent.Localized">
    <vt:lpwstr>Released</vt:lpwstr>
  </property>
  <property fmtid="{D5CDD505-2E9C-101B-9397-08002B2CF9AE}" pid="53" name="MXDescription">
    <vt:lpwstr>This is the generic template to be used for powerpoint documents</vt:lpwstr>
  </property>
  <property fmtid="{D5CDD505-2E9C-101B-9397-08002B2CF9AE}" pid="54" name="MXDesignated User">
    <vt:lpwstr>Unassigned</vt:lpwstr>
  </property>
  <property fmtid="{D5CDD505-2E9C-101B-9397-08002B2CF9AE}" pid="55" name="MXdmg_GeneratedFrom">
    <vt:lpwstr/>
  </property>
  <property fmtid="{D5CDD505-2E9C-101B-9397-08002B2CF9AE}" pid="56" name="MXdmg_Language">
    <vt:lpwstr>en</vt:lpwstr>
  </property>
  <property fmtid="{D5CDD505-2E9C-101B-9397-08002B2CF9AE}" pid="57" name="MXdmg_LastSourceFileCheckin">
    <vt:lpwstr>Sep 22, 2015</vt:lpwstr>
  </property>
  <property fmtid="{D5CDD505-2E9C-101B-9397-08002B2CF9AE}" pid="58" name="MXEmail">
    <vt:lpwstr>Mikael.Olsson@esss.se</vt:lpwstr>
  </property>
  <property fmtid="{D5CDD505-2E9C-101B-9397-08002B2CF9AE}" pid="59" name="MXFirstName">
    <vt:lpwstr>Olsson</vt:lpwstr>
  </property>
  <property fmtid="{D5CDD505-2E9C-101B-9397-08002B2CF9AE}" pid="60" name="MXIs Version Object">
    <vt:lpwstr>False</vt:lpwstr>
  </property>
  <property fmtid="{D5CDD505-2E9C-101B-9397-08002B2CF9AE}" pid="61" name="MXLanguage">
    <vt:lpwstr>English</vt:lpwstr>
  </property>
  <property fmtid="{D5CDD505-2E9C-101B-9397-08002B2CF9AE}" pid="62" name="MXLastName">
    <vt:lpwstr>Mikael</vt:lpwstr>
  </property>
  <property fmtid="{D5CDD505-2E9C-101B-9397-08002B2CF9AE}" pid="63" name="MXLatestVersion">
    <vt:lpwstr>1</vt:lpwstr>
  </property>
  <property fmtid="{D5CDD505-2E9C-101B-9397-08002B2CF9AE}" pid="64" name="MXLegacy Id">
    <vt:lpwstr/>
  </property>
  <property fmtid="{D5CDD505-2E9C-101B-9397-08002B2CF9AE}" pid="65" name="MXLink">
    <vt:lpwstr/>
  </property>
  <property fmtid="{D5CDD505-2E9C-101B-9397-08002B2CF9AE}" pid="66" name="MXMiddleName">
    <vt:lpwstr>Unknown</vt:lpwstr>
  </property>
  <property fmtid="{D5CDD505-2E9C-101B-9397-08002B2CF9AE}" pid="67" name="MXMove Files To Version">
    <vt:lpwstr>False</vt:lpwstr>
  </property>
  <property fmtid="{D5CDD505-2E9C-101B-9397-08002B2CF9AE}" pid="68" name="MXName">
    <vt:lpwstr>Chess Core Powerpoint</vt:lpwstr>
  </property>
  <property fmtid="{D5CDD505-2E9C-101B-9397-08002B2CF9AE}" pid="69" name="MXOriginator">
    <vt:lpwstr>christoffer</vt:lpwstr>
  </property>
  <property fmtid="{D5CDD505-2E9C-101B-9397-08002B2CF9AE}" pid="70" name="MXPolicy">
    <vt:lpwstr>TVA DTM Document Template</vt:lpwstr>
  </property>
  <property fmtid="{D5CDD505-2E9C-101B-9397-08002B2CF9AE}" pid="71" name="MXPolicy.Localized">
    <vt:lpwstr>TVA DTM Document Template</vt:lpwstr>
  </property>
  <property fmtid="{D5CDD505-2E9C-101B-9397-08002B2CF9AE}" pid="72" name="MXPrinted Date">
    <vt:lpwstr>Sep 22, 2015</vt:lpwstr>
  </property>
  <property fmtid="{D5CDD505-2E9C-101B-9397-08002B2CF9AE}" pid="73" name="MXPrinted Version">
    <vt:lpwstr/>
  </property>
  <property fmtid="{D5CDD505-2E9C-101B-9397-08002B2CF9AE}" pid="74" name="MXReference">
    <vt:lpwstr/>
  </property>
  <property fmtid="{D5CDD505-2E9C-101B-9397-08002B2CF9AE}" pid="75" name="MXRevision">
    <vt:lpwstr>0</vt:lpwstr>
  </property>
  <property fmtid="{D5CDD505-2E9C-101B-9397-08002B2CF9AE}" pid="76" name="MXSignatures_state_Obsolete">
    <vt:lpwstr/>
  </property>
  <property fmtid="{D5CDD505-2E9C-101B-9397-08002B2CF9AE}" pid="77" name="MXSignatures_state_Preliminary">
    <vt:lpwstr/>
  </property>
  <property fmtid="{D5CDD505-2E9C-101B-9397-08002B2CF9AE}" pid="78" name="MXSignatures_state_Release">
    <vt:lpwstr/>
  </property>
  <property fmtid="{D5CDD505-2E9C-101B-9397-08002B2CF9AE}" pid="79" name="MXSignatures_state_Review">
    <vt:lpwstr/>
  </property>
  <property fmtid="{D5CDD505-2E9C-101B-9397-08002B2CF9AE}" pid="80" name="MXSubmitter">
    <vt:lpwstr/>
  </property>
  <property fmtid="{D5CDD505-2E9C-101B-9397-08002B2CF9AE}" pid="81" name="MXSuspend Versioning">
    <vt:lpwstr>False</vt:lpwstr>
  </property>
  <property fmtid="{D5CDD505-2E9C-101B-9397-08002B2CF9AE}" pid="82" name="MXTitle">
    <vt:lpwstr/>
  </property>
  <property fmtid="{D5CDD505-2E9C-101B-9397-08002B2CF9AE}" pid="83" name="MXTVA DTM Allowed Groups">
    <vt:lpwstr/>
  </property>
  <property fmtid="{D5CDD505-2E9C-101B-9397-08002B2CF9AE}" pid="84" name="MXTVA DTM Allowed Roles">
    <vt:lpwstr/>
  </property>
  <property fmtid="{D5CDD505-2E9C-101B-9397-08002B2CF9AE}" pid="85" name="MXTVA DTM Template Access">
    <vt:lpwstr/>
  </property>
  <property fmtid="{D5CDD505-2E9C-101B-9397-08002B2CF9AE}" pid="86" name="MXTVA DTM Template Visable">
    <vt:lpwstr>Yes</vt:lpwstr>
  </property>
  <property fmtid="{D5CDD505-2E9C-101B-9397-08002B2CF9AE}" pid="87" name="MXTVADummy1">
    <vt:lpwstr/>
  </property>
  <property fmtid="{D5CDD505-2E9C-101B-9397-08002B2CF9AE}" pid="88" name="MXTVADummy2">
    <vt:lpwstr/>
  </property>
  <property fmtid="{D5CDD505-2E9C-101B-9397-08002B2CF9AE}" pid="89" name="MXTVADummy3">
    <vt:lpwstr/>
  </property>
  <property fmtid="{D5CDD505-2E9C-101B-9397-08002B2CF9AE}" pid="90" name="MXType">
    <vt:lpwstr>TVA DTM Document Template</vt:lpwstr>
  </property>
  <property fmtid="{D5CDD505-2E9C-101B-9397-08002B2CF9AE}" pid="91" name="MXType.Localized">
    <vt:lpwstr>Document Template</vt:lpwstr>
  </property>
  <property fmtid="{D5CDD505-2E9C-101B-9397-08002B2CF9AE}" pid="92" name="MXUser">
    <vt:lpwstr>mikaelolsson</vt:lpwstr>
  </property>
  <property fmtid="{D5CDD505-2E9C-101B-9397-08002B2CF9AE}" pid="93" name="MXVersion">
    <vt:lpwstr>1</vt:lpwstr>
  </property>
</Properties>
</file>