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86" r:id="rId3"/>
    <p:sldId id="319" r:id="rId4"/>
    <p:sldId id="317" r:id="rId5"/>
    <p:sldId id="313" r:id="rId6"/>
    <p:sldId id="320" r:id="rId7"/>
    <p:sldId id="321" r:id="rId8"/>
    <p:sldId id="293" r:id="rId9"/>
    <p:sldId id="295" r:id="rId10"/>
    <p:sldId id="297" r:id="rId11"/>
    <p:sldId id="304" r:id="rId12"/>
    <p:sldId id="296" r:id="rId13"/>
    <p:sldId id="298" r:id="rId14"/>
    <p:sldId id="299" r:id="rId15"/>
    <p:sldId id="311" r:id="rId16"/>
    <p:sldId id="324" r:id="rId17"/>
    <p:sldId id="322" r:id="rId18"/>
    <p:sldId id="310" r:id="rId19"/>
    <p:sldId id="309" r:id="rId20"/>
    <p:sldId id="325" r:id="rId21"/>
    <p:sldId id="315" r:id="rId22"/>
    <p:sldId id="307" r:id="rId23"/>
    <p:sldId id="318" r:id="rId2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ael Olsson" initials="M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76" autoAdjust="0"/>
  </p:normalViewPr>
  <p:slideViewPr>
    <p:cSldViewPr>
      <p:cViewPr varScale="1">
        <p:scale>
          <a:sx n="34" d="100"/>
          <a:sy n="34" d="100"/>
        </p:scale>
        <p:origin x="-2024"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15/02/16</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foundation for any modern safety system, then, is to reduce risk to an acceptable or tolerable level. </a:t>
            </a:r>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4269244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A way to indicate the tolerable failure rate of particular safety function. It is defined as four discrete levels of safety (1-4). </a:t>
            </a:r>
          </a:p>
          <a:p>
            <a:pPr lvl="0"/>
            <a:r>
              <a:rPr lang="en-GB" dirty="0" smtClean="0"/>
              <a:t>Requirements for hardware fault tolerance (architectural constraints)</a:t>
            </a:r>
            <a:endParaRPr lang="en-US" dirty="0" smtClean="0"/>
          </a:p>
          <a:p>
            <a:pPr lvl="0"/>
            <a:r>
              <a:rPr lang="en-GB" dirty="0" smtClean="0"/>
              <a:t>SIF probability of failure</a:t>
            </a:r>
            <a:endParaRPr lang="en-US" dirty="0" smtClean="0"/>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1425619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case of safety instrumented functions operating in the demand mode of operation, the target failure measure should be expressed in terms of the average probability of failure to perform its design function on demand, as determined by the safety integrity level of the safety instrumented function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a </a:t>
            </a:r>
            <a:r>
              <a:rPr lang="en-US" b="1" dirty="0" smtClean="0"/>
              <a:t>Hazards Analysis </a:t>
            </a:r>
            <a:r>
              <a:rPr lang="en-US" dirty="0" smtClean="0"/>
              <a:t>determines that a SIS is required, the level of risk reduction afforded by the SIS and the target SIL have to be assigned. The effectiveness of a SIS is described in terms of “the probability it will fail to perform its required function when it is called upon to do so.” This is its </a:t>
            </a:r>
            <a:r>
              <a:rPr lang="en-US" b="1" dirty="0" smtClean="0"/>
              <a:t>Probability of Failure on Demand </a:t>
            </a:r>
            <a:r>
              <a:rPr lang="en-US" dirty="0" smtClean="0"/>
              <a:t>(</a:t>
            </a:r>
            <a:r>
              <a:rPr lang="en-US" b="1" dirty="0" smtClean="0"/>
              <a:t>PFD</a:t>
            </a:r>
            <a:r>
              <a:rPr lang="en-US" dirty="0" smtClean="0"/>
              <a:t>). The average PFD (</a:t>
            </a:r>
            <a:r>
              <a:rPr lang="en-US" dirty="0" err="1" smtClean="0"/>
              <a:t>PFDavg</a:t>
            </a:r>
            <a:r>
              <a:rPr lang="en-US" dirty="0" smtClean="0"/>
              <a:t>) is used for SIL evaluation.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3179243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instrumented system used to implement one or more safety instrumented functions. An SIS is composed of any combination of sensor (s), logic solver (s), and final element (s) </a:t>
            </a:r>
            <a:endParaRPr lang="en-US" dirty="0" smtClean="0"/>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8</a:t>
            </a:fld>
            <a:endParaRPr lang="sv-SE" dirty="0"/>
          </a:p>
        </p:txBody>
      </p:sp>
    </p:spTree>
    <p:extLst>
      <p:ext uri="{BB962C8B-B14F-4D97-AF65-F5344CB8AC3E}">
        <p14:creationId xmlns:p14="http://schemas.microsoft.com/office/powerpoint/2010/main" val="86132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β, defines the number of undetected passive faults with a common cause that will influence all channels at the same time in redundant SIS. </a:t>
            </a:r>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4125620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15/02/16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15/02/16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15/02/16</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15/02/16</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15/02/16</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Pilot TSS Reliability</a:t>
            </a:r>
            <a:endParaRPr lang="sv-SE" sz="4000" dirty="0"/>
          </a:p>
        </p:txBody>
      </p:sp>
      <p:sp>
        <p:nvSpPr>
          <p:cNvPr id="3" name="Subtitle 2"/>
          <p:cNvSpPr>
            <a:spLocks noGrp="1"/>
          </p:cNvSpPr>
          <p:nvPr>
            <p:ph type="subTitle" idx="1"/>
          </p:nvPr>
        </p:nvSpPr>
        <p:spPr/>
        <p:txBody>
          <a:bodyPr>
            <a:noAutofit/>
          </a:bodyPr>
          <a:lstStyle/>
          <a:p>
            <a:r>
              <a:rPr lang="sv-SE" sz="2000" dirty="0" smtClean="0">
                <a:solidFill>
                  <a:schemeClr val="bg1"/>
                </a:solidFill>
              </a:rPr>
              <a:t>Atefeh Sadeghzadeh</a:t>
            </a:r>
          </a:p>
          <a:p>
            <a:r>
              <a:rPr lang="sv-SE" sz="2000" dirty="0" smtClean="0">
                <a:solidFill>
                  <a:schemeClr val="bg1"/>
                </a:solidFill>
              </a:rPr>
              <a:t>Control </a:t>
            </a:r>
            <a:r>
              <a:rPr lang="sv-SE" sz="2000" dirty="0" err="1">
                <a:solidFill>
                  <a:schemeClr val="bg1"/>
                </a:solidFill>
              </a:rPr>
              <a:t>E</a:t>
            </a:r>
            <a:r>
              <a:rPr lang="sv-SE" sz="2000" dirty="0" err="1" smtClean="0">
                <a:solidFill>
                  <a:schemeClr val="bg1"/>
                </a:solidFill>
              </a:rPr>
              <a:t>ngineer</a:t>
            </a:r>
            <a:r>
              <a:rPr lang="sv-SE" sz="2000" dirty="0" smtClean="0">
                <a:solidFill>
                  <a:schemeClr val="bg1"/>
                </a:solidFill>
              </a:rPr>
              <a:t> – Target Control</a:t>
            </a:r>
            <a:endParaRPr lang="sv-SE"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fld id="{656E358F-28A8-D04A-99E6-206C49444CD4}" type="datetime3">
              <a:rPr lang="sv-SE" sz="1400" smtClean="0">
                <a:solidFill>
                  <a:srgbClr val="FFFFFF"/>
                </a:solidFill>
              </a:rPr>
              <a:t>15 February 2016</a:t>
            </a:fld>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a:t>
            </a:r>
            <a:r>
              <a:rPr lang="en-US" dirty="0" smtClean="0"/>
              <a:t>β</a:t>
            </a:r>
            <a:endParaRPr lang="en-US" dirty="0"/>
          </a:p>
        </p:txBody>
      </p:sp>
      <p:sp>
        <p:nvSpPr>
          <p:cNvPr id="3" name="Content Placeholder 2"/>
          <p:cNvSpPr>
            <a:spLocks noGrp="1"/>
          </p:cNvSpPr>
          <p:nvPr>
            <p:ph idx="1"/>
          </p:nvPr>
        </p:nvSpPr>
        <p:spPr/>
        <p:txBody>
          <a:bodyPr/>
          <a:lstStyle/>
          <a:p>
            <a:r>
              <a:rPr lang="en-US" dirty="0" smtClean="0"/>
              <a:t>For Pilot TSS considered to be 20% (conservative)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pic>
        <p:nvPicPr>
          <p:cNvPr id="5" name="Picture 4" descr="Screen Shot 2016-02-11 at 16.24.5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564904"/>
            <a:ext cx="8460432" cy="1093710"/>
          </a:xfrm>
          <a:prstGeom prst="rect">
            <a:avLst/>
          </a:prstGeom>
        </p:spPr>
      </p:pic>
    </p:spTree>
    <p:extLst>
      <p:ext uri="{BB962C8B-B14F-4D97-AF65-F5344CB8AC3E}">
        <p14:creationId xmlns:p14="http://schemas.microsoft.com/office/powerpoint/2010/main" val="79783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TSS SIL calculation: PFDs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17137796"/>
              </p:ext>
            </p:extLst>
          </p:nvPr>
        </p:nvGraphicFramePr>
        <p:xfrm>
          <a:off x="457200" y="1600200"/>
          <a:ext cx="8229600" cy="2992120"/>
        </p:xfrm>
        <a:graphic>
          <a:graphicData uri="http://schemas.openxmlformats.org/drawingml/2006/table">
            <a:tbl>
              <a:tblPr firstRow="1" bandRow="1">
                <a:tableStyleId>{5940675A-B579-460E-94D1-54222C63F5DA}</a:tableStyleId>
              </a:tblPr>
              <a:tblGrid>
                <a:gridCol w="2638636"/>
                <a:gridCol w="2795482"/>
                <a:gridCol w="2795482"/>
              </a:tblGrid>
              <a:tr h="370840">
                <a:tc>
                  <a:txBody>
                    <a:bodyPr/>
                    <a:lstStyle/>
                    <a:p>
                      <a:r>
                        <a:rPr lang="en-US" sz="2000" b="1" dirty="0" smtClean="0"/>
                        <a:t>Element</a:t>
                      </a:r>
                      <a:endParaRPr lang="en-US" sz="2000" b="1" dirty="0"/>
                    </a:p>
                  </a:txBody>
                  <a:tcPr/>
                </a:tc>
                <a:tc>
                  <a:txBody>
                    <a:bodyPr/>
                    <a:lstStyle/>
                    <a:p>
                      <a:r>
                        <a:rPr lang="en-US" sz="2000" b="1" dirty="0" smtClean="0"/>
                        <a:t>PFDavg</a:t>
                      </a:r>
                      <a:endParaRPr lang="en-US" sz="2000" b="1" dirty="0"/>
                    </a:p>
                  </a:txBody>
                  <a:tcPr/>
                </a:tc>
                <a:tc>
                  <a:txBody>
                    <a:bodyPr/>
                    <a:lstStyle/>
                    <a:p>
                      <a:r>
                        <a:rPr lang="en-US" sz="2000" b="1" dirty="0" smtClean="0"/>
                        <a:t>SIL</a:t>
                      </a:r>
                      <a:endParaRPr lang="en-US" sz="2000" b="1" dirty="0"/>
                    </a:p>
                  </a:txBody>
                  <a:tcPr/>
                </a:tc>
              </a:tr>
              <a:tr h="370840">
                <a:tc>
                  <a:txBody>
                    <a:bodyPr/>
                    <a:lstStyle/>
                    <a:p>
                      <a:r>
                        <a:rPr lang="en-US" dirty="0" smtClean="0"/>
                        <a:t>Sensor</a:t>
                      </a:r>
                      <a:endParaRPr lang="en-US" dirty="0"/>
                    </a:p>
                  </a:txBody>
                  <a:tcPr/>
                </a:tc>
                <a:tc>
                  <a:txBody>
                    <a:bodyPr/>
                    <a:lstStyle/>
                    <a:p>
                      <a:r>
                        <a:rPr lang="en-US" dirty="0" smtClean="0"/>
                        <a:t>2,2e-3</a:t>
                      </a:r>
                      <a:endParaRPr lang="en-US" dirty="0"/>
                    </a:p>
                  </a:txBody>
                  <a:tcPr/>
                </a:tc>
                <a:tc>
                  <a:txBody>
                    <a:bodyPr/>
                    <a:lstStyle/>
                    <a:p>
                      <a:r>
                        <a:rPr lang="en-US" dirty="0" smtClean="0"/>
                        <a:t>SIL 2</a:t>
                      </a:r>
                      <a:endParaRPr lang="en-US" dirty="0"/>
                    </a:p>
                  </a:txBody>
                  <a:tcPr/>
                </a:tc>
              </a:tr>
              <a:tr h="370840">
                <a:tc>
                  <a:txBody>
                    <a:bodyPr/>
                    <a:lstStyle/>
                    <a:p>
                      <a:r>
                        <a:rPr lang="en-US" dirty="0" smtClean="0"/>
                        <a:t>DI</a:t>
                      </a:r>
                      <a:endParaRPr lang="en-US" dirty="0"/>
                    </a:p>
                  </a:txBody>
                  <a:tcPr/>
                </a:tc>
                <a:tc>
                  <a:txBody>
                    <a:bodyPr/>
                    <a:lstStyle/>
                    <a:p>
                      <a:r>
                        <a:rPr lang="en-US" dirty="0" smtClean="0"/>
                        <a:t>2,0e-5</a:t>
                      </a:r>
                      <a:endParaRPr lang="en-US" dirty="0"/>
                    </a:p>
                  </a:txBody>
                  <a:tcPr/>
                </a:tc>
                <a:tc>
                  <a:txBody>
                    <a:bodyPr/>
                    <a:lstStyle/>
                    <a:p>
                      <a:r>
                        <a:rPr lang="en-US" dirty="0" smtClean="0"/>
                        <a:t>SIL</a:t>
                      </a:r>
                      <a:r>
                        <a:rPr lang="en-US" baseline="0" dirty="0" smtClean="0"/>
                        <a:t> 3</a:t>
                      </a:r>
                      <a:endParaRPr lang="en-US" dirty="0"/>
                    </a:p>
                  </a:txBody>
                  <a:tcPr/>
                </a:tc>
              </a:tr>
              <a:tr h="370840">
                <a:tc>
                  <a:txBody>
                    <a:bodyPr/>
                    <a:lstStyle/>
                    <a:p>
                      <a:r>
                        <a:rPr lang="en-US" dirty="0" smtClean="0"/>
                        <a:t>DO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CPU</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Relay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Actuator</a:t>
                      </a:r>
                      <a:endParaRPr lang="en-US" dirty="0"/>
                    </a:p>
                  </a:txBody>
                  <a:tcPr/>
                </a:tc>
                <a:tc>
                  <a:txBody>
                    <a:bodyPr/>
                    <a:lstStyle/>
                    <a:p>
                      <a:r>
                        <a:rPr lang="en-US" dirty="0" smtClean="0"/>
                        <a:t>2,4e-3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 2</a:t>
                      </a:r>
                      <a:endParaRPr lang="en-US" dirty="0"/>
                    </a:p>
                  </a:txBody>
                  <a:tcPr/>
                </a:tc>
              </a:tr>
              <a:tr h="370840">
                <a:tc>
                  <a:txBody>
                    <a:bodyPr/>
                    <a:lstStyle/>
                    <a:p>
                      <a:r>
                        <a:rPr lang="en-US" dirty="0" smtClean="0"/>
                        <a:t>β</a:t>
                      </a:r>
                      <a:endParaRPr lang="en-US" dirty="0"/>
                    </a:p>
                  </a:txBody>
                  <a:tcPr/>
                </a:tc>
                <a:tc gridSpan="2">
                  <a:txBody>
                    <a:bodyPr/>
                    <a:lstStyle/>
                    <a:p>
                      <a:r>
                        <a:rPr lang="en-US" dirty="0" smtClean="0"/>
                        <a:t>20%</a:t>
                      </a:r>
                      <a:endParaRPr lang="en-US" dirty="0"/>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184339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TSS SIL calculation: train </a:t>
            </a:r>
            <a:r>
              <a:rPr lang="en-US" dirty="0" smtClean="0"/>
              <a:t>1</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Rectangle 4"/>
          <p:cNvSpPr/>
          <p:nvPr/>
        </p:nvSpPr>
        <p:spPr>
          <a:xfrm>
            <a:off x="323528" y="1844824"/>
            <a:ext cx="612068" cy="432048"/>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1</a:t>
            </a:r>
          </a:p>
        </p:txBody>
      </p:sp>
      <p:sp>
        <p:nvSpPr>
          <p:cNvPr id="7" name="Rectangle 6"/>
          <p:cNvSpPr/>
          <p:nvPr/>
        </p:nvSpPr>
        <p:spPr>
          <a:xfrm>
            <a:off x="359532" y="2600908"/>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2</a:t>
            </a:r>
          </a:p>
        </p:txBody>
      </p:sp>
      <p:sp>
        <p:nvSpPr>
          <p:cNvPr id="8" name="Rectangle 7"/>
          <p:cNvSpPr/>
          <p:nvPr/>
        </p:nvSpPr>
        <p:spPr>
          <a:xfrm>
            <a:off x="2231740" y="188082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F</a:t>
            </a:r>
            <a:r>
              <a:rPr lang="en-US" sz="1000" b="1" dirty="0" smtClean="0">
                <a:solidFill>
                  <a:schemeClr val="tx1"/>
                </a:solidFill>
              </a:rPr>
              <a:t>-</a:t>
            </a:r>
            <a:r>
              <a:rPr lang="en-US" sz="1000" b="1" dirty="0">
                <a:solidFill>
                  <a:schemeClr val="tx1"/>
                </a:solidFill>
              </a:rPr>
              <a:t>DI 1</a:t>
            </a:r>
          </a:p>
        </p:txBody>
      </p:sp>
      <p:sp>
        <p:nvSpPr>
          <p:cNvPr id="9" name="Rectangle 8"/>
          <p:cNvSpPr/>
          <p:nvPr/>
        </p:nvSpPr>
        <p:spPr>
          <a:xfrm>
            <a:off x="2267744" y="263691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F-DI 2</a:t>
            </a:r>
          </a:p>
        </p:txBody>
      </p:sp>
      <p:sp>
        <p:nvSpPr>
          <p:cNvPr id="10" name="Rectangle 9"/>
          <p:cNvSpPr/>
          <p:nvPr/>
        </p:nvSpPr>
        <p:spPr>
          <a:xfrm>
            <a:off x="1187624" y="2240868"/>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smtClean="0">
                <a:solidFill>
                  <a:schemeClr val="tx1"/>
                </a:solidFill>
              </a:rPr>
              <a:t>CCF</a:t>
            </a:r>
            <a:endParaRPr lang="en-US" sz="1000" b="1" dirty="0">
              <a:solidFill>
                <a:schemeClr val="tx1"/>
              </a:solidFill>
            </a:endParaRPr>
          </a:p>
        </p:txBody>
      </p:sp>
      <p:sp>
        <p:nvSpPr>
          <p:cNvPr id="11" name="Rectangle 10"/>
          <p:cNvSpPr/>
          <p:nvPr/>
        </p:nvSpPr>
        <p:spPr>
          <a:xfrm>
            <a:off x="3203848" y="2276872"/>
            <a:ext cx="576064" cy="360040"/>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2" name="Rectangle 11"/>
          <p:cNvSpPr/>
          <p:nvPr/>
        </p:nvSpPr>
        <p:spPr>
          <a:xfrm>
            <a:off x="4031940" y="224086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F-CPU</a:t>
            </a:r>
          </a:p>
        </p:txBody>
      </p:sp>
      <p:sp>
        <p:nvSpPr>
          <p:cNvPr id="14" name="Rectangle 13"/>
          <p:cNvSpPr/>
          <p:nvPr/>
        </p:nvSpPr>
        <p:spPr>
          <a:xfrm>
            <a:off x="5112060" y="188082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F-DO1</a:t>
            </a:r>
          </a:p>
        </p:txBody>
      </p:sp>
      <p:sp>
        <p:nvSpPr>
          <p:cNvPr id="15" name="Rectangle 14"/>
          <p:cNvSpPr/>
          <p:nvPr/>
        </p:nvSpPr>
        <p:spPr>
          <a:xfrm>
            <a:off x="5112060" y="263691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F-DO2</a:t>
            </a:r>
          </a:p>
        </p:txBody>
      </p:sp>
      <p:sp>
        <p:nvSpPr>
          <p:cNvPr id="16" name="Rectangle 15"/>
          <p:cNvSpPr/>
          <p:nvPr/>
        </p:nvSpPr>
        <p:spPr>
          <a:xfrm>
            <a:off x="6048164" y="2240868"/>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7" name="Rectangle 16"/>
          <p:cNvSpPr/>
          <p:nvPr/>
        </p:nvSpPr>
        <p:spPr>
          <a:xfrm>
            <a:off x="6948264" y="191683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1</a:t>
            </a:r>
          </a:p>
        </p:txBody>
      </p:sp>
      <p:sp>
        <p:nvSpPr>
          <p:cNvPr id="18" name="Rectangle 17"/>
          <p:cNvSpPr/>
          <p:nvPr/>
        </p:nvSpPr>
        <p:spPr>
          <a:xfrm>
            <a:off x="6948264" y="263691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2</a:t>
            </a:r>
          </a:p>
        </p:txBody>
      </p:sp>
      <p:sp>
        <p:nvSpPr>
          <p:cNvPr id="19" name="Rectangle 18"/>
          <p:cNvSpPr/>
          <p:nvPr/>
        </p:nvSpPr>
        <p:spPr>
          <a:xfrm>
            <a:off x="7812360" y="227687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21" name="Straight Connector 20"/>
          <p:cNvCxnSpPr/>
          <p:nvPr/>
        </p:nvCxnSpPr>
        <p:spPr>
          <a:xfrm>
            <a:off x="935596" y="2096852"/>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935596" y="2780928"/>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043608" y="2096852"/>
            <a:ext cx="0" cy="68407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043608" y="242088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763688" y="2456892"/>
            <a:ext cx="216024"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979712" y="2060848"/>
            <a:ext cx="0" cy="756084"/>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79712" y="2060848"/>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979712" y="2816932"/>
            <a:ext cx="2880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2807804"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flipH="1">
            <a:off x="2843808" y="2852936"/>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2951820"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a:endCxn id="11" idx="1"/>
          </p:cNvCxnSpPr>
          <p:nvPr/>
        </p:nvCxnSpPr>
        <p:spPr>
          <a:xfrm>
            <a:off x="2951820"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779912"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4608004"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4860032"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a:off x="4860032" y="2060848"/>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a:off x="4860032" y="2852936"/>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5832140"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5688124"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5688124" y="285293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5832140" y="2456892"/>
            <a:ext cx="216024"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676824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6624228"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6768244" y="2060848"/>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6768244" y="2852936"/>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7524328"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7524328" y="285293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766834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7668344"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7" name="TextBox 96"/>
          <p:cNvSpPr txBox="1"/>
          <p:nvPr/>
        </p:nvSpPr>
        <p:spPr>
          <a:xfrm>
            <a:off x="539552" y="5121188"/>
            <a:ext cx="3033803" cy="584776"/>
          </a:xfrm>
          <a:prstGeom prst="rect">
            <a:avLst/>
          </a:prstGeom>
          <a:noFill/>
        </p:spPr>
        <p:txBody>
          <a:bodyPr wrap="none" rtlCol="0">
            <a:spAutoFit/>
          </a:bodyPr>
          <a:lstStyle/>
          <a:p>
            <a:r>
              <a:rPr lang="en-US" sz="3200" dirty="0" smtClean="0"/>
              <a:t>PFD </a:t>
            </a:r>
            <a:r>
              <a:rPr lang="en-US" sz="3200" baseline="-25000" dirty="0" smtClean="0"/>
              <a:t>sys</a:t>
            </a:r>
            <a:r>
              <a:rPr lang="en-US" sz="3200" dirty="0" smtClean="0"/>
              <a:t>= 9,62E</a:t>
            </a:r>
            <a:r>
              <a:rPr lang="en-US" sz="3200" dirty="0"/>
              <a:t>-04 </a:t>
            </a:r>
            <a:endParaRPr lang="en-US" sz="3200" baseline="-25000" dirty="0"/>
          </a:p>
        </p:txBody>
      </p:sp>
      <p:cxnSp>
        <p:nvCxnSpPr>
          <p:cNvPr id="77" name="Straight Connector 76"/>
          <p:cNvCxnSpPr/>
          <p:nvPr/>
        </p:nvCxnSpPr>
        <p:spPr>
          <a:xfrm>
            <a:off x="1871700" y="1664804"/>
            <a:ext cx="0" cy="2448272"/>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6696236" y="1664804"/>
            <a:ext cx="0" cy="2556284"/>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467544" y="3753036"/>
            <a:ext cx="1010613" cy="369332"/>
          </a:xfrm>
          <a:prstGeom prst="rect">
            <a:avLst/>
          </a:prstGeom>
        </p:spPr>
        <p:txBody>
          <a:bodyPr wrap="none">
            <a:spAutoFit/>
          </a:bodyPr>
          <a:lstStyle/>
          <a:p>
            <a:r>
              <a:rPr lang="en-US" dirty="0"/>
              <a:t>4,46E-04 </a:t>
            </a:r>
          </a:p>
        </p:txBody>
      </p:sp>
      <p:sp>
        <p:nvSpPr>
          <p:cNvPr id="70" name="Rectangle 69"/>
          <p:cNvSpPr/>
          <p:nvPr/>
        </p:nvSpPr>
        <p:spPr>
          <a:xfrm>
            <a:off x="3851920" y="3753036"/>
            <a:ext cx="1010613" cy="369332"/>
          </a:xfrm>
          <a:prstGeom prst="rect">
            <a:avLst/>
          </a:prstGeom>
        </p:spPr>
        <p:txBody>
          <a:bodyPr wrap="none">
            <a:spAutoFit/>
          </a:bodyPr>
          <a:lstStyle/>
          <a:p>
            <a:r>
              <a:rPr lang="en-US" dirty="0"/>
              <a:t>2,80E-05 </a:t>
            </a:r>
          </a:p>
        </p:txBody>
      </p:sp>
      <p:sp>
        <p:nvSpPr>
          <p:cNvPr id="80" name="Rectangle 79"/>
          <p:cNvSpPr/>
          <p:nvPr/>
        </p:nvSpPr>
        <p:spPr>
          <a:xfrm>
            <a:off x="7560332" y="3753036"/>
            <a:ext cx="1010613" cy="369332"/>
          </a:xfrm>
          <a:prstGeom prst="rect">
            <a:avLst/>
          </a:prstGeom>
        </p:spPr>
        <p:txBody>
          <a:bodyPr wrap="none">
            <a:spAutoFit/>
          </a:bodyPr>
          <a:lstStyle/>
          <a:p>
            <a:r>
              <a:rPr lang="en-US" dirty="0"/>
              <a:t>4,88E-04 </a:t>
            </a:r>
          </a:p>
        </p:txBody>
      </p:sp>
    </p:spTree>
    <p:extLst>
      <p:ext uri="{BB962C8B-B14F-4D97-AF65-F5344CB8AC3E}">
        <p14:creationId xmlns:p14="http://schemas.microsoft.com/office/powerpoint/2010/main" val="152008047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TSS SIL calculation: train </a:t>
            </a:r>
            <a:r>
              <a:rPr lang="en-US" dirty="0" smtClean="0"/>
              <a:t>2</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5" name="Rectangle 4"/>
          <p:cNvSpPr/>
          <p:nvPr/>
        </p:nvSpPr>
        <p:spPr>
          <a:xfrm>
            <a:off x="467544" y="1880828"/>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1</a:t>
            </a:r>
          </a:p>
        </p:txBody>
      </p:sp>
      <p:sp>
        <p:nvSpPr>
          <p:cNvPr id="6" name="Rectangle 5"/>
          <p:cNvSpPr/>
          <p:nvPr/>
        </p:nvSpPr>
        <p:spPr>
          <a:xfrm>
            <a:off x="467544" y="2636912"/>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2</a:t>
            </a:r>
          </a:p>
        </p:txBody>
      </p:sp>
      <p:sp>
        <p:nvSpPr>
          <p:cNvPr id="9" name="Rectangle 8"/>
          <p:cNvSpPr/>
          <p:nvPr/>
        </p:nvSpPr>
        <p:spPr>
          <a:xfrm>
            <a:off x="1295636" y="227687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1" name="Rectangle 10"/>
          <p:cNvSpPr/>
          <p:nvPr/>
        </p:nvSpPr>
        <p:spPr>
          <a:xfrm>
            <a:off x="4031940" y="224086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Relay</a:t>
            </a:r>
          </a:p>
        </p:txBody>
      </p:sp>
      <p:sp>
        <p:nvSpPr>
          <p:cNvPr id="15" name="Rectangle 14"/>
          <p:cNvSpPr/>
          <p:nvPr/>
        </p:nvSpPr>
        <p:spPr>
          <a:xfrm>
            <a:off x="6948264" y="191683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1</a:t>
            </a:r>
          </a:p>
        </p:txBody>
      </p:sp>
      <p:sp>
        <p:nvSpPr>
          <p:cNvPr id="16" name="Rectangle 15"/>
          <p:cNvSpPr/>
          <p:nvPr/>
        </p:nvSpPr>
        <p:spPr>
          <a:xfrm>
            <a:off x="6948264" y="263691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2</a:t>
            </a:r>
          </a:p>
        </p:txBody>
      </p:sp>
      <p:sp>
        <p:nvSpPr>
          <p:cNvPr id="17" name="Rectangle 16"/>
          <p:cNvSpPr/>
          <p:nvPr/>
        </p:nvSpPr>
        <p:spPr>
          <a:xfrm>
            <a:off x="7812360" y="227687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18" name="Straight Connector 17"/>
          <p:cNvCxnSpPr/>
          <p:nvPr/>
        </p:nvCxnSpPr>
        <p:spPr>
          <a:xfrm>
            <a:off x="1043608" y="2132856"/>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043608" y="2816932"/>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151620" y="2132856"/>
            <a:ext cx="0" cy="68407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151620"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a:endCxn id="11" idx="1"/>
          </p:cNvCxnSpPr>
          <p:nvPr/>
        </p:nvCxnSpPr>
        <p:spPr>
          <a:xfrm flipV="1">
            <a:off x="1871700" y="2438890"/>
            <a:ext cx="2160240" cy="18002"/>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608004" y="2456892"/>
            <a:ext cx="216024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76824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768244" y="2060848"/>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768244" y="2852936"/>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524328"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524328" y="285293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766834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7668344"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503548" y="5085184"/>
            <a:ext cx="3033803" cy="584776"/>
          </a:xfrm>
          <a:prstGeom prst="rect">
            <a:avLst/>
          </a:prstGeom>
          <a:noFill/>
        </p:spPr>
        <p:txBody>
          <a:bodyPr wrap="none" rtlCol="0">
            <a:spAutoFit/>
          </a:bodyPr>
          <a:lstStyle/>
          <a:p>
            <a:r>
              <a:rPr lang="en-US" sz="3200" dirty="0" smtClean="0"/>
              <a:t>PFD </a:t>
            </a:r>
            <a:r>
              <a:rPr lang="en-US" sz="3200" baseline="-25000" dirty="0" smtClean="0"/>
              <a:t>sys</a:t>
            </a:r>
            <a:r>
              <a:rPr lang="en-US" sz="3200" dirty="0" smtClean="0"/>
              <a:t>= 9,54E</a:t>
            </a:r>
            <a:r>
              <a:rPr lang="en-US" sz="3200" dirty="0"/>
              <a:t>-</a:t>
            </a:r>
            <a:r>
              <a:rPr lang="en-US" sz="3200" dirty="0" smtClean="0"/>
              <a:t>04 </a:t>
            </a:r>
            <a:endParaRPr lang="en-US" sz="3200" baseline="-25000" dirty="0"/>
          </a:p>
        </p:txBody>
      </p:sp>
      <p:sp>
        <p:nvSpPr>
          <p:cNvPr id="25" name="Rectangle 24"/>
          <p:cNvSpPr/>
          <p:nvPr/>
        </p:nvSpPr>
        <p:spPr>
          <a:xfrm>
            <a:off x="467544" y="3753036"/>
            <a:ext cx="1010613" cy="369332"/>
          </a:xfrm>
          <a:prstGeom prst="rect">
            <a:avLst/>
          </a:prstGeom>
        </p:spPr>
        <p:txBody>
          <a:bodyPr wrap="none">
            <a:spAutoFit/>
          </a:bodyPr>
          <a:lstStyle/>
          <a:p>
            <a:r>
              <a:rPr lang="en-US" dirty="0"/>
              <a:t>4,46E-04 </a:t>
            </a:r>
          </a:p>
        </p:txBody>
      </p:sp>
      <p:sp>
        <p:nvSpPr>
          <p:cNvPr id="26" name="Rectangle 25"/>
          <p:cNvSpPr/>
          <p:nvPr/>
        </p:nvSpPr>
        <p:spPr>
          <a:xfrm>
            <a:off x="3851920" y="3753036"/>
            <a:ext cx="894295" cy="369332"/>
          </a:xfrm>
          <a:prstGeom prst="rect">
            <a:avLst/>
          </a:prstGeom>
        </p:spPr>
        <p:txBody>
          <a:bodyPr wrap="none">
            <a:spAutoFit/>
          </a:bodyPr>
          <a:lstStyle/>
          <a:p>
            <a:r>
              <a:rPr lang="en-US" dirty="0" smtClean="0"/>
              <a:t>2,0E</a:t>
            </a:r>
            <a:r>
              <a:rPr lang="en-US" dirty="0"/>
              <a:t>-05 </a:t>
            </a:r>
          </a:p>
        </p:txBody>
      </p:sp>
      <p:sp>
        <p:nvSpPr>
          <p:cNvPr id="27" name="Rectangle 26"/>
          <p:cNvSpPr/>
          <p:nvPr/>
        </p:nvSpPr>
        <p:spPr>
          <a:xfrm>
            <a:off x="7560332" y="3753036"/>
            <a:ext cx="1010613" cy="369332"/>
          </a:xfrm>
          <a:prstGeom prst="rect">
            <a:avLst/>
          </a:prstGeom>
        </p:spPr>
        <p:txBody>
          <a:bodyPr wrap="none">
            <a:spAutoFit/>
          </a:bodyPr>
          <a:lstStyle/>
          <a:p>
            <a:r>
              <a:rPr lang="en-US" dirty="0"/>
              <a:t>4,88E-04 </a:t>
            </a:r>
          </a:p>
        </p:txBody>
      </p:sp>
      <p:cxnSp>
        <p:nvCxnSpPr>
          <p:cNvPr id="28" name="Straight Connector 27"/>
          <p:cNvCxnSpPr/>
          <p:nvPr/>
        </p:nvCxnSpPr>
        <p:spPr>
          <a:xfrm>
            <a:off x="2627784" y="1880828"/>
            <a:ext cx="0" cy="2448272"/>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336196" y="1880828"/>
            <a:ext cx="0" cy="2448272"/>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7464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6652"/>
            <a:ext cx="7139136" cy="1143000"/>
          </a:xfrm>
        </p:spPr>
        <p:txBody>
          <a:bodyPr/>
          <a:lstStyle/>
          <a:p>
            <a:r>
              <a:rPr lang="en-US" dirty="0"/>
              <a:t>Pilot TSS SIL calculation: 1oo2</a:t>
            </a:r>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sp>
        <p:nvSpPr>
          <p:cNvPr id="5" name="Rectangle 4"/>
          <p:cNvSpPr/>
          <p:nvPr/>
        </p:nvSpPr>
        <p:spPr>
          <a:xfrm>
            <a:off x="179512" y="1880828"/>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1</a:t>
            </a:r>
          </a:p>
        </p:txBody>
      </p:sp>
      <p:sp>
        <p:nvSpPr>
          <p:cNvPr id="6" name="Rectangle 5"/>
          <p:cNvSpPr/>
          <p:nvPr/>
        </p:nvSpPr>
        <p:spPr>
          <a:xfrm>
            <a:off x="179512" y="2636912"/>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2</a:t>
            </a:r>
          </a:p>
        </p:txBody>
      </p:sp>
      <p:sp>
        <p:nvSpPr>
          <p:cNvPr id="7" name="Rectangle 6"/>
          <p:cNvSpPr/>
          <p:nvPr/>
        </p:nvSpPr>
        <p:spPr>
          <a:xfrm>
            <a:off x="2231740" y="188082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DI 1</a:t>
            </a:r>
          </a:p>
        </p:txBody>
      </p:sp>
      <p:sp>
        <p:nvSpPr>
          <p:cNvPr id="8" name="Rectangle 7"/>
          <p:cNvSpPr/>
          <p:nvPr/>
        </p:nvSpPr>
        <p:spPr>
          <a:xfrm>
            <a:off x="2267744" y="263691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DI 2</a:t>
            </a:r>
          </a:p>
        </p:txBody>
      </p:sp>
      <p:sp>
        <p:nvSpPr>
          <p:cNvPr id="9" name="Rectangle 8"/>
          <p:cNvSpPr/>
          <p:nvPr/>
        </p:nvSpPr>
        <p:spPr>
          <a:xfrm>
            <a:off x="1007604" y="227687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0" name="Rectangle 9"/>
          <p:cNvSpPr/>
          <p:nvPr/>
        </p:nvSpPr>
        <p:spPr>
          <a:xfrm>
            <a:off x="3203848" y="2276872"/>
            <a:ext cx="576064" cy="360040"/>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1" name="Rectangle 10"/>
          <p:cNvSpPr/>
          <p:nvPr/>
        </p:nvSpPr>
        <p:spPr>
          <a:xfrm>
            <a:off x="4031940" y="224086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CPU</a:t>
            </a:r>
          </a:p>
        </p:txBody>
      </p:sp>
      <p:sp>
        <p:nvSpPr>
          <p:cNvPr id="12" name="Rectangle 11"/>
          <p:cNvSpPr/>
          <p:nvPr/>
        </p:nvSpPr>
        <p:spPr>
          <a:xfrm>
            <a:off x="5112060" y="1880828"/>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DO1</a:t>
            </a:r>
          </a:p>
        </p:txBody>
      </p:sp>
      <p:sp>
        <p:nvSpPr>
          <p:cNvPr id="13" name="Rectangle 12"/>
          <p:cNvSpPr/>
          <p:nvPr/>
        </p:nvSpPr>
        <p:spPr>
          <a:xfrm>
            <a:off x="5112060" y="263691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DO2</a:t>
            </a:r>
          </a:p>
        </p:txBody>
      </p:sp>
      <p:sp>
        <p:nvSpPr>
          <p:cNvPr id="14" name="Rectangle 13"/>
          <p:cNvSpPr/>
          <p:nvPr/>
        </p:nvSpPr>
        <p:spPr>
          <a:xfrm>
            <a:off x="6048164" y="2240868"/>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5" name="Rectangle 14"/>
          <p:cNvSpPr/>
          <p:nvPr/>
        </p:nvSpPr>
        <p:spPr>
          <a:xfrm>
            <a:off x="7488324" y="191683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1</a:t>
            </a:r>
          </a:p>
        </p:txBody>
      </p:sp>
      <p:sp>
        <p:nvSpPr>
          <p:cNvPr id="16" name="Rectangle 15"/>
          <p:cNvSpPr/>
          <p:nvPr/>
        </p:nvSpPr>
        <p:spPr>
          <a:xfrm>
            <a:off x="7488324" y="2636912"/>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2</a:t>
            </a:r>
          </a:p>
        </p:txBody>
      </p:sp>
      <p:sp>
        <p:nvSpPr>
          <p:cNvPr id="17" name="Rectangle 16"/>
          <p:cNvSpPr/>
          <p:nvPr/>
        </p:nvSpPr>
        <p:spPr>
          <a:xfrm>
            <a:off x="8352420" y="227687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18" name="Straight Connector 17"/>
          <p:cNvCxnSpPr/>
          <p:nvPr/>
        </p:nvCxnSpPr>
        <p:spPr>
          <a:xfrm>
            <a:off x="755576" y="2132856"/>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755576" y="2816932"/>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863588" y="2132856"/>
            <a:ext cx="0" cy="68407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863588"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583668" y="2456892"/>
            <a:ext cx="396044"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979712" y="2060848"/>
            <a:ext cx="0" cy="756084"/>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1979712" y="2060848"/>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1979712" y="2816932"/>
            <a:ext cx="2880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2807804"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843808" y="2852936"/>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51820"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a:endCxn id="10" idx="1"/>
          </p:cNvCxnSpPr>
          <p:nvPr/>
        </p:nvCxnSpPr>
        <p:spPr>
          <a:xfrm>
            <a:off x="2951820"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779912"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608004" y="245689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860032"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4860032" y="2060848"/>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4860032" y="2852936"/>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832140"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H="1">
            <a:off x="5688124"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5688124" y="285293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832140" y="2456892"/>
            <a:ext cx="216024"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730830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624228"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308304" y="2060848"/>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308304" y="2852936"/>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064388" y="2060848"/>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064388" y="285293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8404" y="2060848"/>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8208404"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031940" y="3284984"/>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Relay</a:t>
            </a:r>
          </a:p>
        </p:txBody>
      </p:sp>
      <p:cxnSp>
        <p:nvCxnSpPr>
          <p:cNvPr id="48" name="Straight Connector 47"/>
          <p:cNvCxnSpPr/>
          <p:nvPr/>
        </p:nvCxnSpPr>
        <p:spPr>
          <a:xfrm>
            <a:off x="1871700" y="3501008"/>
            <a:ext cx="216024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1871700" y="2456892"/>
            <a:ext cx="0" cy="104411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608004" y="3501008"/>
            <a:ext cx="20882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6696236" y="2456892"/>
            <a:ext cx="0" cy="104411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6768244" y="2276872"/>
            <a:ext cx="396044" cy="360040"/>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56" name="Straight Connector 55"/>
          <p:cNvCxnSpPr/>
          <p:nvPr/>
        </p:nvCxnSpPr>
        <p:spPr>
          <a:xfrm>
            <a:off x="7164288" y="245689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95536" y="5373216"/>
            <a:ext cx="3934489" cy="584776"/>
          </a:xfrm>
          <a:prstGeom prst="rect">
            <a:avLst/>
          </a:prstGeom>
          <a:noFill/>
        </p:spPr>
        <p:txBody>
          <a:bodyPr wrap="none" rtlCol="0">
            <a:spAutoFit/>
          </a:bodyPr>
          <a:lstStyle/>
          <a:p>
            <a:r>
              <a:rPr lang="en-US" sz="3200" dirty="0" smtClean="0"/>
              <a:t>PFD sys</a:t>
            </a:r>
            <a:r>
              <a:rPr lang="en-US" sz="3200" baseline="-25000" dirty="0" smtClean="0"/>
              <a:t>(1oo2)</a:t>
            </a:r>
            <a:r>
              <a:rPr lang="en-US" sz="3200" dirty="0" smtClean="0"/>
              <a:t>= 9,39E</a:t>
            </a:r>
            <a:r>
              <a:rPr lang="en-US" sz="3200" dirty="0"/>
              <a:t>-</a:t>
            </a:r>
            <a:r>
              <a:rPr lang="en-US" sz="3200" dirty="0" smtClean="0"/>
              <a:t>04 </a:t>
            </a:r>
            <a:endParaRPr lang="en-US" sz="3200" baseline="-25000" dirty="0"/>
          </a:p>
        </p:txBody>
      </p:sp>
      <p:cxnSp>
        <p:nvCxnSpPr>
          <p:cNvPr id="54" name="Straight Connector 53"/>
          <p:cNvCxnSpPr/>
          <p:nvPr/>
        </p:nvCxnSpPr>
        <p:spPr>
          <a:xfrm>
            <a:off x="1691680" y="1592796"/>
            <a:ext cx="0" cy="2448272"/>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7164288" y="1592796"/>
            <a:ext cx="0" cy="2448272"/>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467544" y="3851756"/>
            <a:ext cx="1010613" cy="369332"/>
          </a:xfrm>
          <a:prstGeom prst="rect">
            <a:avLst/>
          </a:prstGeom>
        </p:spPr>
        <p:txBody>
          <a:bodyPr wrap="none">
            <a:spAutoFit/>
          </a:bodyPr>
          <a:lstStyle/>
          <a:p>
            <a:r>
              <a:rPr lang="en-US" dirty="0"/>
              <a:t>4,46E-04 </a:t>
            </a:r>
          </a:p>
        </p:txBody>
      </p:sp>
      <p:sp>
        <p:nvSpPr>
          <p:cNvPr id="63" name="Rectangle 62"/>
          <p:cNvSpPr/>
          <p:nvPr/>
        </p:nvSpPr>
        <p:spPr>
          <a:xfrm>
            <a:off x="3851920" y="3851756"/>
            <a:ext cx="894295" cy="369332"/>
          </a:xfrm>
          <a:prstGeom prst="rect">
            <a:avLst/>
          </a:prstGeom>
        </p:spPr>
        <p:txBody>
          <a:bodyPr wrap="none">
            <a:spAutoFit/>
          </a:bodyPr>
          <a:lstStyle/>
          <a:p>
            <a:r>
              <a:rPr lang="en-US" dirty="0" smtClean="0"/>
              <a:t>4,4E</a:t>
            </a:r>
            <a:r>
              <a:rPr lang="en-US" dirty="0"/>
              <a:t>-</a:t>
            </a:r>
            <a:r>
              <a:rPr lang="en-US" dirty="0" smtClean="0"/>
              <a:t>06 </a:t>
            </a:r>
            <a:endParaRPr lang="en-US" dirty="0"/>
          </a:p>
        </p:txBody>
      </p:sp>
      <p:sp>
        <p:nvSpPr>
          <p:cNvPr id="64" name="Rectangle 63"/>
          <p:cNvSpPr/>
          <p:nvPr/>
        </p:nvSpPr>
        <p:spPr>
          <a:xfrm>
            <a:off x="7560332" y="3851756"/>
            <a:ext cx="1010613" cy="369332"/>
          </a:xfrm>
          <a:prstGeom prst="rect">
            <a:avLst/>
          </a:prstGeom>
        </p:spPr>
        <p:txBody>
          <a:bodyPr wrap="none">
            <a:spAutoFit/>
          </a:bodyPr>
          <a:lstStyle/>
          <a:p>
            <a:r>
              <a:rPr lang="en-US" dirty="0"/>
              <a:t>4,88E-04 </a:t>
            </a:r>
          </a:p>
        </p:txBody>
      </p:sp>
    </p:spTree>
    <p:extLst>
      <p:ext uri="{BB962C8B-B14F-4D97-AF65-F5344CB8AC3E}">
        <p14:creationId xmlns:p14="http://schemas.microsoft.com/office/powerpoint/2010/main" val="2596264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TSS SIL calculation: 1oo3 </a:t>
            </a:r>
            <a:r>
              <a:rPr lang="en-US" dirty="0" smtClean="0"/>
              <a:t>(sensor)</a:t>
            </a:r>
            <a:endParaRPr lang="en-US" dirty="0"/>
          </a:p>
        </p:txBody>
      </p:sp>
      <p:sp>
        <p:nvSpPr>
          <p:cNvPr id="4" name="Slide Number Placeholder 3"/>
          <p:cNvSpPr>
            <a:spLocks noGrp="1"/>
          </p:cNvSpPr>
          <p:nvPr>
            <p:ph type="sldNum" sz="quarter" idx="12"/>
          </p:nvPr>
        </p:nvSpPr>
        <p:spPr>
          <a:xfrm>
            <a:off x="6732240" y="6345324"/>
            <a:ext cx="2133600" cy="365125"/>
          </a:xfrm>
        </p:spPr>
        <p:txBody>
          <a:bodyPr/>
          <a:lstStyle/>
          <a:p>
            <a:fld id="{551115BC-487E-4422-894C-CB7CD3E79223}" type="slidenum">
              <a:rPr lang="sv-SE" smtClean="0"/>
              <a:t>15</a:t>
            </a:fld>
            <a:endParaRPr lang="sv-SE" dirty="0"/>
          </a:p>
        </p:txBody>
      </p:sp>
      <p:sp>
        <p:nvSpPr>
          <p:cNvPr id="5" name="Rectangle 4"/>
          <p:cNvSpPr/>
          <p:nvPr/>
        </p:nvSpPr>
        <p:spPr>
          <a:xfrm>
            <a:off x="251520" y="1869802"/>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1</a:t>
            </a:r>
          </a:p>
        </p:txBody>
      </p:sp>
      <p:sp>
        <p:nvSpPr>
          <p:cNvPr id="6" name="Rectangle 5"/>
          <p:cNvSpPr/>
          <p:nvPr/>
        </p:nvSpPr>
        <p:spPr>
          <a:xfrm>
            <a:off x="251520" y="2625886"/>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2</a:t>
            </a:r>
          </a:p>
        </p:txBody>
      </p:sp>
      <p:sp>
        <p:nvSpPr>
          <p:cNvPr id="7" name="Rectangle 6"/>
          <p:cNvSpPr/>
          <p:nvPr/>
        </p:nvSpPr>
        <p:spPr>
          <a:xfrm>
            <a:off x="2230760" y="186980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DI 1</a:t>
            </a:r>
          </a:p>
        </p:txBody>
      </p:sp>
      <p:sp>
        <p:nvSpPr>
          <p:cNvPr id="8" name="Rectangle 7"/>
          <p:cNvSpPr/>
          <p:nvPr/>
        </p:nvSpPr>
        <p:spPr>
          <a:xfrm>
            <a:off x="2266764" y="2625886"/>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DI 2</a:t>
            </a:r>
          </a:p>
        </p:txBody>
      </p:sp>
      <p:sp>
        <p:nvSpPr>
          <p:cNvPr id="9" name="Rectangle 8"/>
          <p:cNvSpPr/>
          <p:nvPr/>
        </p:nvSpPr>
        <p:spPr>
          <a:xfrm>
            <a:off x="1079612" y="2265846"/>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smtClean="0">
                <a:solidFill>
                  <a:schemeClr val="tx1"/>
                </a:solidFill>
              </a:rPr>
              <a:t>CCF</a:t>
            </a:r>
            <a:endParaRPr lang="en-US" sz="1000" b="1" dirty="0">
              <a:solidFill>
                <a:schemeClr val="tx1"/>
              </a:solidFill>
            </a:endParaRPr>
          </a:p>
        </p:txBody>
      </p:sp>
      <p:sp>
        <p:nvSpPr>
          <p:cNvPr id="10" name="Rectangle 9"/>
          <p:cNvSpPr/>
          <p:nvPr/>
        </p:nvSpPr>
        <p:spPr>
          <a:xfrm>
            <a:off x="3202868" y="2265846"/>
            <a:ext cx="576064" cy="360040"/>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1" name="Rectangle 10"/>
          <p:cNvSpPr/>
          <p:nvPr/>
        </p:nvSpPr>
        <p:spPr>
          <a:xfrm>
            <a:off x="4030960" y="222984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CPU</a:t>
            </a:r>
          </a:p>
        </p:txBody>
      </p:sp>
      <p:sp>
        <p:nvSpPr>
          <p:cNvPr id="12" name="Rectangle 11"/>
          <p:cNvSpPr/>
          <p:nvPr/>
        </p:nvSpPr>
        <p:spPr>
          <a:xfrm>
            <a:off x="5111080" y="1869802"/>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DO1</a:t>
            </a:r>
          </a:p>
        </p:txBody>
      </p:sp>
      <p:sp>
        <p:nvSpPr>
          <p:cNvPr id="13" name="Rectangle 12"/>
          <p:cNvSpPr/>
          <p:nvPr/>
        </p:nvSpPr>
        <p:spPr>
          <a:xfrm>
            <a:off x="5111080" y="2625886"/>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DO2</a:t>
            </a:r>
          </a:p>
        </p:txBody>
      </p:sp>
      <p:sp>
        <p:nvSpPr>
          <p:cNvPr id="14" name="Rectangle 13"/>
          <p:cNvSpPr/>
          <p:nvPr/>
        </p:nvSpPr>
        <p:spPr>
          <a:xfrm>
            <a:off x="6047184" y="2229842"/>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sp>
        <p:nvSpPr>
          <p:cNvPr id="15" name="Rectangle 14"/>
          <p:cNvSpPr/>
          <p:nvPr/>
        </p:nvSpPr>
        <p:spPr>
          <a:xfrm>
            <a:off x="7596336" y="1905806"/>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1</a:t>
            </a:r>
          </a:p>
        </p:txBody>
      </p:sp>
      <p:sp>
        <p:nvSpPr>
          <p:cNvPr id="16" name="Rectangle 15"/>
          <p:cNvSpPr/>
          <p:nvPr/>
        </p:nvSpPr>
        <p:spPr>
          <a:xfrm>
            <a:off x="7596336" y="2625886"/>
            <a:ext cx="576064" cy="396044"/>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Act. 2</a:t>
            </a:r>
          </a:p>
        </p:txBody>
      </p:sp>
      <p:sp>
        <p:nvSpPr>
          <p:cNvPr id="17" name="Rectangle 16"/>
          <p:cNvSpPr/>
          <p:nvPr/>
        </p:nvSpPr>
        <p:spPr>
          <a:xfrm>
            <a:off x="8460432" y="2265846"/>
            <a:ext cx="576064" cy="396044"/>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18" name="Straight Connector 17"/>
          <p:cNvCxnSpPr/>
          <p:nvPr/>
        </p:nvCxnSpPr>
        <p:spPr>
          <a:xfrm>
            <a:off x="827584" y="2121830"/>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827584" y="2805906"/>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935596" y="2121830"/>
            <a:ext cx="0" cy="68407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935596" y="244586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655676" y="2456892"/>
            <a:ext cx="32403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978732" y="2049822"/>
            <a:ext cx="0" cy="756084"/>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1978732" y="204982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1978732" y="2805906"/>
            <a:ext cx="2880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2806824" y="204982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842828" y="2841910"/>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50840" y="204982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a:endCxn id="10" idx="1"/>
          </p:cNvCxnSpPr>
          <p:nvPr/>
        </p:nvCxnSpPr>
        <p:spPr>
          <a:xfrm>
            <a:off x="2950840" y="2445866"/>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778932" y="2445866"/>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607024" y="2445866"/>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859052" y="204982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4859052" y="2049822"/>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4859052" y="2841910"/>
            <a:ext cx="25202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831160" y="204982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H="1">
            <a:off x="5687144" y="204982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5687144" y="2841910"/>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831160" y="2445866"/>
            <a:ext cx="216024"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7416316" y="204982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a:endCxn id="52" idx="1"/>
          </p:cNvCxnSpPr>
          <p:nvPr/>
        </p:nvCxnSpPr>
        <p:spPr>
          <a:xfrm>
            <a:off x="6623248" y="2445866"/>
            <a:ext cx="253008"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416316" y="2049822"/>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416316" y="2841910"/>
            <a:ext cx="18002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400" y="2049822"/>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72400" y="2841910"/>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316416" y="204982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8316416" y="244586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3994956" y="3778014"/>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Relay</a:t>
            </a:r>
          </a:p>
        </p:txBody>
      </p:sp>
      <p:cxnSp>
        <p:nvCxnSpPr>
          <p:cNvPr id="48" name="Straight Connector 47"/>
          <p:cNvCxnSpPr/>
          <p:nvPr/>
        </p:nvCxnSpPr>
        <p:spPr>
          <a:xfrm flipV="1">
            <a:off x="1871700" y="3994038"/>
            <a:ext cx="2123256" cy="11026"/>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1871700" y="2456892"/>
            <a:ext cx="36004" cy="1548172"/>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571020" y="3994038"/>
            <a:ext cx="20882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flipH="1">
            <a:off x="6659252" y="2445866"/>
            <a:ext cx="36004" cy="1548172"/>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2" name="Rectangle 51"/>
          <p:cNvSpPr/>
          <p:nvPr/>
        </p:nvSpPr>
        <p:spPr>
          <a:xfrm>
            <a:off x="6876256" y="2265846"/>
            <a:ext cx="396044" cy="360040"/>
          </a:xfrm>
          <a:prstGeom prst="rect">
            <a:avLst/>
          </a:prstGeom>
          <a:solidFill>
            <a:schemeClr val="bg2">
              <a:lumMod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CCF</a:t>
            </a:r>
          </a:p>
        </p:txBody>
      </p:sp>
      <p:cxnSp>
        <p:nvCxnSpPr>
          <p:cNvPr id="53" name="Straight Connector 52"/>
          <p:cNvCxnSpPr/>
          <p:nvPr/>
        </p:nvCxnSpPr>
        <p:spPr>
          <a:xfrm>
            <a:off x="7272300" y="2445866"/>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215516" y="3381970"/>
            <a:ext cx="576064" cy="396044"/>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Sensor 3</a:t>
            </a:r>
          </a:p>
        </p:txBody>
      </p:sp>
      <p:cxnSp>
        <p:nvCxnSpPr>
          <p:cNvPr id="55" name="Straight Connector 54"/>
          <p:cNvCxnSpPr/>
          <p:nvPr/>
        </p:nvCxnSpPr>
        <p:spPr>
          <a:xfrm>
            <a:off x="791580" y="3561990"/>
            <a:ext cx="144016"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935596" y="2769902"/>
            <a:ext cx="0" cy="79208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4" name="Rectangle 63"/>
          <p:cNvSpPr/>
          <p:nvPr/>
        </p:nvSpPr>
        <p:spPr>
          <a:xfrm>
            <a:off x="2266764" y="3237954"/>
            <a:ext cx="576064" cy="396044"/>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1" dirty="0">
                <a:solidFill>
                  <a:schemeClr val="tx1"/>
                </a:solidFill>
              </a:rPr>
              <a:t>DI 3</a:t>
            </a:r>
          </a:p>
        </p:txBody>
      </p:sp>
      <p:cxnSp>
        <p:nvCxnSpPr>
          <p:cNvPr id="65" name="Straight Connector 64"/>
          <p:cNvCxnSpPr/>
          <p:nvPr/>
        </p:nvCxnSpPr>
        <p:spPr>
          <a:xfrm flipH="1">
            <a:off x="1978732" y="3417974"/>
            <a:ext cx="28803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flipH="1">
            <a:off x="2842828" y="3417974"/>
            <a:ext cx="10801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1978732" y="2805906"/>
            <a:ext cx="0" cy="61206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2950840" y="2841910"/>
            <a:ext cx="0" cy="576064"/>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7" name="Rectangle 56"/>
          <p:cNvSpPr/>
          <p:nvPr/>
        </p:nvSpPr>
        <p:spPr>
          <a:xfrm>
            <a:off x="323528" y="4473116"/>
            <a:ext cx="1010613" cy="369332"/>
          </a:xfrm>
          <a:prstGeom prst="rect">
            <a:avLst/>
          </a:prstGeom>
        </p:spPr>
        <p:txBody>
          <a:bodyPr wrap="none">
            <a:spAutoFit/>
          </a:bodyPr>
          <a:lstStyle/>
          <a:p>
            <a:r>
              <a:rPr lang="nl-NL" dirty="0"/>
              <a:t>4,40E-04 </a:t>
            </a:r>
            <a:endParaRPr lang="en-US" dirty="0"/>
          </a:p>
        </p:txBody>
      </p:sp>
      <p:sp>
        <p:nvSpPr>
          <p:cNvPr id="59" name="Rectangle 58"/>
          <p:cNvSpPr/>
          <p:nvPr/>
        </p:nvSpPr>
        <p:spPr>
          <a:xfrm>
            <a:off x="4283968" y="4473116"/>
            <a:ext cx="1010613" cy="369332"/>
          </a:xfrm>
          <a:prstGeom prst="rect">
            <a:avLst/>
          </a:prstGeom>
        </p:spPr>
        <p:txBody>
          <a:bodyPr wrap="none">
            <a:spAutoFit/>
          </a:bodyPr>
          <a:lstStyle/>
          <a:p>
            <a:r>
              <a:rPr lang="nl-NL" dirty="0"/>
              <a:t>2,80E-05 </a:t>
            </a:r>
            <a:endParaRPr lang="en-US" dirty="0"/>
          </a:p>
        </p:txBody>
      </p:sp>
      <p:sp>
        <p:nvSpPr>
          <p:cNvPr id="60" name="Rectangle 59"/>
          <p:cNvSpPr/>
          <p:nvPr/>
        </p:nvSpPr>
        <p:spPr>
          <a:xfrm>
            <a:off x="7524328" y="4473116"/>
            <a:ext cx="1010613" cy="369332"/>
          </a:xfrm>
          <a:prstGeom prst="rect">
            <a:avLst/>
          </a:prstGeom>
        </p:spPr>
        <p:txBody>
          <a:bodyPr wrap="none">
            <a:spAutoFit/>
          </a:bodyPr>
          <a:lstStyle/>
          <a:p>
            <a:r>
              <a:rPr lang="nl-NL" dirty="0"/>
              <a:t>4,88E-04 </a:t>
            </a:r>
            <a:endParaRPr lang="en-US" dirty="0"/>
          </a:p>
        </p:txBody>
      </p:sp>
      <p:sp>
        <p:nvSpPr>
          <p:cNvPr id="62" name="Rectangle 61"/>
          <p:cNvSpPr/>
          <p:nvPr/>
        </p:nvSpPr>
        <p:spPr>
          <a:xfrm>
            <a:off x="395536" y="5445224"/>
            <a:ext cx="6300700" cy="584776"/>
          </a:xfrm>
          <a:prstGeom prst="rect">
            <a:avLst/>
          </a:prstGeom>
        </p:spPr>
        <p:txBody>
          <a:bodyPr wrap="square">
            <a:spAutoFit/>
          </a:bodyPr>
          <a:lstStyle/>
          <a:p>
            <a:r>
              <a:rPr lang="nl-NL" sz="3200" dirty="0" err="1"/>
              <a:t>PFDsys</a:t>
            </a:r>
            <a:r>
              <a:rPr lang="nl-NL" sz="3200" dirty="0"/>
              <a:t>(1002)(3 sensor) 	</a:t>
            </a:r>
            <a:r>
              <a:rPr lang="nl-NL" sz="3200" dirty="0" smtClean="0"/>
              <a:t>9,32E</a:t>
            </a:r>
            <a:r>
              <a:rPr lang="nl-NL" sz="3200" dirty="0"/>
              <a:t>-04 </a:t>
            </a:r>
            <a:endParaRPr lang="en-US" sz="3200" dirty="0"/>
          </a:p>
        </p:txBody>
      </p:sp>
      <p:cxnSp>
        <p:nvCxnSpPr>
          <p:cNvPr id="69" name="Straight Connector 68"/>
          <p:cNvCxnSpPr/>
          <p:nvPr/>
        </p:nvCxnSpPr>
        <p:spPr>
          <a:xfrm>
            <a:off x="1799692" y="1772816"/>
            <a:ext cx="0" cy="3132348"/>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6768244" y="1808820"/>
            <a:ext cx="36004" cy="3240360"/>
          </a:xfrm>
          <a:prstGeom prst="line">
            <a:avLst/>
          </a:prstGeom>
          <a:ln w="1270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8095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TSS SIL calculation: β</a:t>
            </a:r>
            <a:r>
              <a:rPr lang="en-US" dirty="0" smtClean="0"/>
              <a:t>= 5%</a:t>
            </a:r>
            <a:endParaRPr lang="en-US" dirty="0"/>
          </a:p>
        </p:txBody>
      </p:sp>
      <p:sp>
        <p:nvSpPr>
          <p:cNvPr id="3" name="Content Placeholder 2"/>
          <p:cNvSpPr>
            <a:spLocks noGrp="1"/>
          </p:cNvSpPr>
          <p:nvPr>
            <p:ph idx="1"/>
          </p:nvPr>
        </p:nvSpPr>
        <p:spPr/>
        <p:txBody>
          <a:bodyPr/>
          <a:lstStyle/>
          <a:p>
            <a:r>
              <a:rPr lang="en-US" dirty="0" err="1"/>
              <a:t>PFDsensor</a:t>
            </a:r>
            <a:r>
              <a:rPr lang="en-US" dirty="0"/>
              <a:t>(1oo2) </a:t>
            </a:r>
            <a:r>
              <a:rPr lang="en-US" dirty="0" smtClean="0"/>
              <a:t>				1,16E</a:t>
            </a:r>
            <a:r>
              <a:rPr lang="en-US" dirty="0"/>
              <a:t>-</a:t>
            </a:r>
            <a:r>
              <a:rPr lang="en-US" dirty="0" smtClean="0"/>
              <a:t>04  </a:t>
            </a:r>
          </a:p>
          <a:p>
            <a:r>
              <a:rPr lang="en-US" dirty="0" err="1" smtClean="0"/>
              <a:t>PFDlogic</a:t>
            </a:r>
            <a:r>
              <a:rPr lang="en-US" dirty="0" smtClean="0"/>
              <a:t> </a:t>
            </a:r>
            <a:r>
              <a:rPr lang="en-US" dirty="0"/>
              <a:t>(1oo1</a:t>
            </a:r>
            <a:r>
              <a:rPr lang="en-US" dirty="0" smtClean="0"/>
              <a:t>)(</a:t>
            </a:r>
            <a:r>
              <a:rPr lang="en-US" dirty="0"/>
              <a:t>safety PLC) </a:t>
            </a:r>
            <a:r>
              <a:rPr lang="en-US" dirty="0" smtClean="0"/>
              <a:t>			2,20E</a:t>
            </a:r>
            <a:r>
              <a:rPr lang="en-US" dirty="0"/>
              <a:t>-05 </a:t>
            </a:r>
            <a:endParaRPr lang="en-US" dirty="0" smtClean="0"/>
          </a:p>
          <a:p>
            <a:r>
              <a:rPr lang="en-US" dirty="0" err="1" smtClean="0"/>
              <a:t>PFDlogic</a:t>
            </a:r>
            <a:r>
              <a:rPr lang="en-US" dirty="0"/>
              <a:t>(1oo2</a:t>
            </a:r>
            <a:r>
              <a:rPr lang="en-US" dirty="0" smtClean="0"/>
              <a:t>)(</a:t>
            </a:r>
            <a:r>
              <a:rPr lang="en-US" dirty="0"/>
              <a:t>safety PLC and relay) </a:t>
            </a:r>
            <a:r>
              <a:rPr lang="en-US" dirty="0" smtClean="0"/>
              <a:t> 	1,10E</a:t>
            </a:r>
            <a:r>
              <a:rPr lang="en-US" dirty="0"/>
              <a:t>-06 </a:t>
            </a:r>
            <a:endParaRPr lang="en-US" dirty="0" smtClean="0"/>
          </a:p>
          <a:p>
            <a:r>
              <a:rPr lang="en-US" dirty="0" err="1" smtClean="0"/>
              <a:t>PFDfinal</a:t>
            </a:r>
            <a:r>
              <a:rPr lang="en-US" dirty="0" smtClean="0"/>
              <a:t> </a:t>
            </a:r>
            <a:r>
              <a:rPr lang="en-US" dirty="0"/>
              <a:t>element </a:t>
            </a:r>
            <a:r>
              <a:rPr lang="en-US" dirty="0" smtClean="0"/>
              <a:t>				1,28E</a:t>
            </a:r>
            <a:r>
              <a:rPr lang="en-US" dirty="0"/>
              <a:t>-</a:t>
            </a:r>
            <a:r>
              <a:rPr lang="en-US" dirty="0" smtClean="0"/>
              <a:t>04 </a:t>
            </a:r>
          </a:p>
          <a:p>
            <a:r>
              <a:rPr lang="en-US" sz="3200" dirty="0" err="1" smtClean="0">
                <a:solidFill>
                  <a:srgbClr val="000000"/>
                </a:solidFill>
              </a:rPr>
              <a:t>PFDsys</a:t>
            </a:r>
            <a:r>
              <a:rPr lang="en-US" sz="3200" dirty="0" smtClean="0">
                <a:solidFill>
                  <a:srgbClr val="000000"/>
                </a:solidFill>
              </a:rPr>
              <a:t> 						2,45E</a:t>
            </a:r>
            <a:r>
              <a:rPr lang="en-US" sz="3200" dirty="0">
                <a:solidFill>
                  <a:srgbClr val="000000"/>
                </a:solidFill>
              </a:rPr>
              <a:t>-</a:t>
            </a:r>
            <a:r>
              <a:rPr lang="en-US" sz="3200" dirty="0" smtClean="0">
                <a:solidFill>
                  <a:srgbClr val="000000"/>
                </a:solidFill>
              </a:rPr>
              <a:t>04 </a:t>
            </a:r>
            <a:endParaRPr lang="en-US" sz="32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spTree>
    <p:extLst>
      <p:ext uri="{BB962C8B-B14F-4D97-AF65-F5344CB8AC3E}">
        <p14:creationId xmlns:p14="http://schemas.microsoft.com/office/powerpoint/2010/main" val="1055934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44747215"/>
              </p:ext>
            </p:extLst>
          </p:nvPr>
        </p:nvGraphicFramePr>
        <p:xfrm>
          <a:off x="457200" y="1600200"/>
          <a:ext cx="8229600" cy="2992120"/>
        </p:xfrm>
        <a:graphic>
          <a:graphicData uri="http://schemas.openxmlformats.org/drawingml/2006/table">
            <a:tbl>
              <a:tblPr firstRow="1" bandRow="1">
                <a:tableStyleId>{5940675A-B579-460E-94D1-54222C63F5DA}</a:tableStyleId>
              </a:tblPr>
              <a:tblGrid>
                <a:gridCol w="2638636"/>
                <a:gridCol w="2795482"/>
                <a:gridCol w="2795482"/>
              </a:tblGrid>
              <a:tr h="370840">
                <a:tc>
                  <a:txBody>
                    <a:bodyPr/>
                    <a:lstStyle/>
                    <a:p>
                      <a:r>
                        <a:rPr lang="en-US" sz="2000" b="1" dirty="0" smtClean="0"/>
                        <a:t>Element</a:t>
                      </a:r>
                      <a:endParaRPr lang="en-US" sz="2000" b="1" dirty="0"/>
                    </a:p>
                  </a:txBody>
                  <a:tcPr/>
                </a:tc>
                <a:tc>
                  <a:txBody>
                    <a:bodyPr/>
                    <a:lstStyle/>
                    <a:p>
                      <a:r>
                        <a:rPr lang="en-US" sz="2000" b="1" dirty="0" smtClean="0"/>
                        <a:t>PFDavg</a:t>
                      </a:r>
                      <a:endParaRPr lang="en-US" sz="2000" b="1" dirty="0"/>
                    </a:p>
                  </a:txBody>
                  <a:tcPr/>
                </a:tc>
                <a:tc>
                  <a:txBody>
                    <a:bodyPr/>
                    <a:lstStyle/>
                    <a:p>
                      <a:r>
                        <a:rPr lang="en-US" sz="2000" b="1" dirty="0" smtClean="0"/>
                        <a:t>SIL</a:t>
                      </a:r>
                      <a:endParaRPr lang="en-US" sz="2000" b="1" dirty="0"/>
                    </a:p>
                  </a:txBody>
                  <a:tcPr/>
                </a:tc>
              </a:tr>
              <a:tr h="370840">
                <a:tc>
                  <a:txBody>
                    <a:bodyPr/>
                    <a:lstStyle/>
                    <a:p>
                      <a:r>
                        <a:rPr lang="en-US" dirty="0" smtClean="0"/>
                        <a:t>Sensor</a:t>
                      </a:r>
                      <a:endParaRPr lang="en-US" dirty="0"/>
                    </a:p>
                  </a:txBody>
                  <a:tcPr/>
                </a:tc>
                <a:tc>
                  <a:txBody>
                    <a:bodyPr/>
                    <a:lstStyle/>
                    <a:p>
                      <a:r>
                        <a:rPr lang="en-US" dirty="0" smtClean="0"/>
                        <a:t>2.5e-4</a:t>
                      </a:r>
                      <a:endParaRPr lang="en-US" dirty="0"/>
                    </a:p>
                  </a:txBody>
                  <a:tcPr/>
                </a:tc>
                <a:tc>
                  <a:txBody>
                    <a:bodyPr/>
                    <a:lstStyle/>
                    <a:p>
                      <a:r>
                        <a:rPr lang="en-US" dirty="0" smtClean="0"/>
                        <a:t>SIL 3</a:t>
                      </a:r>
                      <a:endParaRPr lang="en-US" dirty="0"/>
                    </a:p>
                  </a:txBody>
                  <a:tcPr/>
                </a:tc>
              </a:tr>
              <a:tr h="370840">
                <a:tc>
                  <a:txBody>
                    <a:bodyPr/>
                    <a:lstStyle/>
                    <a:p>
                      <a:r>
                        <a:rPr lang="en-US" dirty="0" smtClean="0"/>
                        <a:t>DI</a:t>
                      </a:r>
                      <a:endParaRPr lang="en-US" dirty="0"/>
                    </a:p>
                  </a:txBody>
                  <a:tcPr/>
                </a:tc>
                <a:tc>
                  <a:txBody>
                    <a:bodyPr/>
                    <a:lstStyle/>
                    <a:p>
                      <a:r>
                        <a:rPr lang="en-US" dirty="0" smtClean="0"/>
                        <a:t>2.0e-5</a:t>
                      </a:r>
                      <a:endParaRPr lang="en-US" dirty="0"/>
                    </a:p>
                  </a:txBody>
                  <a:tcPr/>
                </a:tc>
                <a:tc>
                  <a:txBody>
                    <a:bodyPr/>
                    <a:lstStyle/>
                    <a:p>
                      <a:r>
                        <a:rPr lang="en-US" dirty="0" smtClean="0"/>
                        <a:t>SIL</a:t>
                      </a:r>
                      <a:r>
                        <a:rPr lang="en-US" baseline="0" dirty="0" smtClean="0"/>
                        <a:t> 3</a:t>
                      </a:r>
                      <a:endParaRPr lang="en-US" dirty="0"/>
                    </a:p>
                  </a:txBody>
                  <a:tcPr/>
                </a:tc>
              </a:tr>
              <a:tr h="370840">
                <a:tc>
                  <a:txBody>
                    <a:bodyPr/>
                    <a:lstStyle/>
                    <a:p>
                      <a:r>
                        <a:rPr lang="en-US" dirty="0" smtClean="0"/>
                        <a:t>DO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CPU</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Relay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2.0e-5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a:t>
                      </a:r>
                      <a:r>
                        <a:rPr lang="en-US" baseline="0" dirty="0" smtClean="0"/>
                        <a:t> 3</a:t>
                      </a:r>
                      <a:endParaRPr lang="en-US" dirty="0"/>
                    </a:p>
                  </a:txBody>
                  <a:tcPr/>
                </a:tc>
              </a:tr>
              <a:tr h="370840">
                <a:tc>
                  <a:txBody>
                    <a:bodyPr/>
                    <a:lstStyle/>
                    <a:p>
                      <a:r>
                        <a:rPr lang="en-US" dirty="0" smtClean="0"/>
                        <a:t>Actuator</a:t>
                      </a:r>
                      <a:endParaRPr lang="en-US" dirty="0"/>
                    </a:p>
                  </a:txBody>
                  <a:tcPr/>
                </a:tc>
                <a:tc>
                  <a:txBody>
                    <a:bodyPr/>
                    <a:lstStyle/>
                    <a:p>
                      <a:r>
                        <a:rPr lang="en-US" dirty="0" smtClean="0"/>
                        <a:t>2.5e-4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SIL 3</a:t>
                      </a:r>
                      <a:endParaRPr lang="en-US" dirty="0"/>
                    </a:p>
                  </a:txBody>
                  <a:tcPr/>
                </a:tc>
              </a:tr>
              <a:tr h="370840">
                <a:tc>
                  <a:txBody>
                    <a:bodyPr/>
                    <a:lstStyle/>
                    <a:p>
                      <a:r>
                        <a:rPr lang="en-US" dirty="0" smtClean="0"/>
                        <a:t>β</a:t>
                      </a:r>
                      <a:endParaRPr lang="en-US" dirty="0"/>
                    </a:p>
                  </a:txBody>
                  <a:tcPr/>
                </a:tc>
                <a:tc gridSpan="2">
                  <a:txBody>
                    <a:bodyPr/>
                    <a:lstStyle/>
                    <a:p>
                      <a:r>
                        <a:rPr lang="en-US" dirty="0" smtClean="0"/>
                        <a:t>5%</a:t>
                      </a:r>
                      <a:endParaRPr lang="en-US" dirty="0"/>
                    </a:p>
                  </a:txBody>
                  <a:tcPr/>
                </a:tc>
                <a:tc hMerge="1">
                  <a:txBody>
                    <a:bodyPr/>
                    <a:lstStyle/>
                    <a:p>
                      <a:endParaRPr lang="en-US"/>
                    </a:p>
                  </a:txBody>
                  <a:tcPr/>
                </a:tc>
              </a:tr>
            </a:tbl>
          </a:graphicData>
        </a:graphic>
      </p:graphicFrame>
      <p:sp>
        <p:nvSpPr>
          <p:cNvPr id="8" name="Title 1"/>
          <p:cNvSpPr txBox="1">
            <a:spLocks/>
          </p:cNvSpPr>
          <p:nvPr/>
        </p:nvSpPr>
        <p:spPr>
          <a:xfrm>
            <a:off x="575556" y="296652"/>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en-US" dirty="0" smtClean="0"/>
              <a:t>Pilot TSS SIL calculation: PFDs (second example)</a:t>
            </a:r>
            <a:endParaRPr lang="en-US" dirty="0"/>
          </a:p>
        </p:txBody>
      </p:sp>
    </p:spTree>
    <p:extLst>
      <p:ext uri="{BB962C8B-B14F-4D97-AF65-F5344CB8AC3E}">
        <p14:creationId xmlns:p14="http://schemas.microsoft.com/office/powerpoint/2010/main" val="236352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Pilot TSS SIL calculation: β</a:t>
            </a:r>
            <a:r>
              <a:rPr lang="en-US" dirty="0" smtClean="0"/>
              <a:t>= 5</a:t>
            </a:r>
            <a:r>
              <a:rPr lang="en-US" dirty="0"/>
              <a:t>% (second example</a:t>
            </a:r>
            <a:r>
              <a:rPr lang="en-US" dirty="0" smtClean="0"/>
              <a:t>)</a:t>
            </a:r>
            <a:endParaRPr lang="en-US" dirty="0"/>
          </a:p>
        </p:txBody>
      </p:sp>
      <p:sp>
        <p:nvSpPr>
          <p:cNvPr id="3" name="Content Placeholder 2"/>
          <p:cNvSpPr>
            <a:spLocks noGrp="1"/>
          </p:cNvSpPr>
          <p:nvPr>
            <p:ph idx="1"/>
          </p:nvPr>
        </p:nvSpPr>
        <p:spPr/>
        <p:txBody>
          <a:bodyPr/>
          <a:lstStyle/>
          <a:p>
            <a:r>
              <a:rPr lang="en-US" dirty="0" err="1"/>
              <a:t>PFDsensor</a:t>
            </a:r>
            <a:r>
              <a:rPr lang="en-US" dirty="0"/>
              <a:t>(1oo2) </a:t>
            </a:r>
            <a:r>
              <a:rPr lang="en-US" dirty="0" smtClean="0"/>
              <a:t>				</a:t>
            </a:r>
            <a:r>
              <a:rPr lang="en-US" dirty="0"/>
              <a:t>1,77E-05 </a:t>
            </a:r>
            <a:r>
              <a:rPr lang="en-US" dirty="0" smtClean="0"/>
              <a:t> </a:t>
            </a:r>
          </a:p>
          <a:p>
            <a:r>
              <a:rPr lang="en-US" dirty="0" err="1" smtClean="0"/>
              <a:t>PFDlogic</a:t>
            </a:r>
            <a:r>
              <a:rPr lang="en-US" dirty="0" smtClean="0"/>
              <a:t> </a:t>
            </a:r>
            <a:r>
              <a:rPr lang="en-US" dirty="0"/>
              <a:t>(1oo1</a:t>
            </a:r>
            <a:r>
              <a:rPr lang="en-US" dirty="0" smtClean="0"/>
              <a:t>)(</a:t>
            </a:r>
            <a:r>
              <a:rPr lang="en-US" dirty="0"/>
              <a:t>safety PLC) </a:t>
            </a:r>
            <a:r>
              <a:rPr lang="en-US" dirty="0" smtClean="0"/>
              <a:t>			2,20E</a:t>
            </a:r>
            <a:r>
              <a:rPr lang="en-US" dirty="0"/>
              <a:t>-05 </a:t>
            </a:r>
            <a:endParaRPr lang="en-US" dirty="0" smtClean="0"/>
          </a:p>
          <a:p>
            <a:r>
              <a:rPr lang="en-US" dirty="0" err="1" smtClean="0"/>
              <a:t>PFDlogic</a:t>
            </a:r>
            <a:r>
              <a:rPr lang="en-US" dirty="0"/>
              <a:t>(1oo2</a:t>
            </a:r>
            <a:r>
              <a:rPr lang="en-US" dirty="0" smtClean="0"/>
              <a:t>)(</a:t>
            </a:r>
            <a:r>
              <a:rPr lang="en-US" dirty="0"/>
              <a:t>safety PLC and relay) </a:t>
            </a:r>
            <a:r>
              <a:rPr lang="en-US" dirty="0" smtClean="0"/>
              <a:t> 	1,10E</a:t>
            </a:r>
            <a:r>
              <a:rPr lang="en-US" dirty="0"/>
              <a:t>-06 </a:t>
            </a:r>
            <a:endParaRPr lang="en-US" dirty="0" smtClean="0"/>
          </a:p>
          <a:p>
            <a:r>
              <a:rPr lang="en-US" dirty="0" err="1" smtClean="0"/>
              <a:t>PFDfinal</a:t>
            </a:r>
            <a:r>
              <a:rPr lang="en-US" dirty="0" smtClean="0"/>
              <a:t> </a:t>
            </a:r>
            <a:r>
              <a:rPr lang="en-US" dirty="0"/>
              <a:t>element </a:t>
            </a:r>
            <a:r>
              <a:rPr lang="en-US" dirty="0" smtClean="0"/>
              <a:t>				</a:t>
            </a:r>
            <a:r>
              <a:rPr lang="en-US" dirty="0"/>
              <a:t>1,26E-05 </a:t>
            </a:r>
            <a:endParaRPr lang="en-US" dirty="0" smtClean="0"/>
          </a:p>
          <a:p>
            <a:r>
              <a:rPr lang="en-US" sz="3200" dirty="0" err="1" smtClean="0">
                <a:solidFill>
                  <a:srgbClr val="000000"/>
                </a:solidFill>
              </a:rPr>
              <a:t>PFDsys</a:t>
            </a:r>
            <a:r>
              <a:rPr lang="en-US" sz="3200" dirty="0" smtClean="0">
                <a:solidFill>
                  <a:srgbClr val="000000"/>
                </a:solidFill>
              </a:rPr>
              <a:t> 						</a:t>
            </a:r>
            <a:r>
              <a:rPr lang="en-US" sz="3200" dirty="0">
                <a:solidFill>
                  <a:srgbClr val="000000"/>
                </a:solidFill>
              </a:rPr>
              <a:t>3,13E-05 </a:t>
            </a:r>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spTree>
    <p:extLst>
      <p:ext uri="{BB962C8B-B14F-4D97-AF65-F5344CB8AC3E}">
        <p14:creationId xmlns:p14="http://schemas.microsoft.com/office/powerpoint/2010/main" val="307625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Pilot TSS SIL calculation: </a:t>
            </a:r>
            <a:r>
              <a:rPr lang="en-US" dirty="0" smtClean="0"/>
              <a:t>with </a:t>
            </a:r>
            <a:r>
              <a:rPr lang="en-US" dirty="0" err="1" smtClean="0"/>
              <a:t>Reliasoft</a:t>
            </a:r>
            <a:r>
              <a:rPr lang="en-US" dirty="0"/>
              <a:t> (second example)</a:t>
            </a:r>
            <a:br>
              <a:rPr lang="en-US" dirty="0"/>
            </a:br>
            <a:endParaRPr lang="en-US" dirty="0"/>
          </a:p>
        </p:txBody>
      </p:sp>
      <p:sp>
        <p:nvSpPr>
          <p:cNvPr id="3" name="Content Placeholder 2"/>
          <p:cNvSpPr>
            <a:spLocks noGrp="1"/>
          </p:cNvSpPr>
          <p:nvPr>
            <p:ph idx="1"/>
          </p:nvPr>
        </p:nvSpPr>
        <p:spPr/>
        <p:txBody>
          <a:bodyPr/>
          <a:lstStyle/>
          <a:p>
            <a:r>
              <a:rPr lang="en-US" sz="3200" dirty="0">
                <a:solidFill>
                  <a:srgbClr val="000000"/>
                </a:solidFill>
              </a:rPr>
              <a:t>PFD sys</a:t>
            </a:r>
            <a:r>
              <a:rPr lang="en-US" sz="3200" baseline="-25000" dirty="0">
                <a:solidFill>
                  <a:srgbClr val="000000"/>
                </a:solidFill>
              </a:rPr>
              <a:t>(</a:t>
            </a:r>
            <a:r>
              <a:rPr lang="en-US" sz="3200" baseline="-25000" dirty="0" smtClean="0">
                <a:solidFill>
                  <a:srgbClr val="000000"/>
                </a:solidFill>
              </a:rPr>
              <a:t>1oo2)</a:t>
            </a:r>
            <a:r>
              <a:rPr lang="en-US" sz="3200" dirty="0" smtClean="0">
                <a:solidFill>
                  <a:srgbClr val="000000"/>
                </a:solidFill>
              </a:rPr>
              <a:t> = 2,80E</a:t>
            </a:r>
            <a:r>
              <a:rPr lang="en-US" sz="3200" dirty="0">
                <a:solidFill>
                  <a:srgbClr val="000000"/>
                </a:solidFill>
              </a:rPr>
              <a:t>-05 </a:t>
            </a:r>
            <a:r>
              <a:rPr lang="en-US" sz="3200" dirty="0" smtClean="0">
                <a:solidFill>
                  <a:srgbClr val="000000"/>
                </a:solidFill>
              </a:rPr>
              <a:t>(β = 5%)</a:t>
            </a:r>
          </a:p>
          <a:p>
            <a:r>
              <a:rPr lang="en-US" dirty="0"/>
              <a:t>first cut </a:t>
            </a:r>
            <a:r>
              <a:rPr lang="en-US" dirty="0" smtClean="0"/>
              <a:t>sets:  </a:t>
            </a:r>
          </a:p>
          <a:p>
            <a:pPr lvl="1"/>
            <a:r>
              <a:rPr lang="en-US" dirty="0" smtClean="0"/>
              <a:t>Set </a:t>
            </a:r>
            <a:r>
              <a:rPr lang="en-US" dirty="0"/>
              <a:t>1 ( 1 block ) ( 0,000017 ) : CCF sensor  </a:t>
            </a:r>
            <a:endParaRPr lang="en-US" dirty="0" smtClean="0"/>
          </a:p>
          <a:p>
            <a:pPr lvl="1"/>
            <a:r>
              <a:rPr lang="en-US" dirty="0" smtClean="0"/>
              <a:t>Set </a:t>
            </a:r>
            <a:r>
              <a:rPr lang="en-US" dirty="0"/>
              <a:t>2 ( 1 block ) ( 0,000010 ) : CCF Actuator  </a:t>
            </a:r>
            <a:endParaRPr lang="en-US" dirty="0" smtClean="0"/>
          </a:p>
          <a:p>
            <a:pPr lvl="1"/>
            <a:r>
              <a:rPr lang="en-US" dirty="0" smtClean="0"/>
              <a:t>Set </a:t>
            </a:r>
            <a:r>
              <a:rPr lang="en-US" dirty="0"/>
              <a:t>3 ( 1 block ) ( 0,000001 ) : CCF Logic </a:t>
            </a:r>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pic>
        <p:nvPicPr>
          <p:cNvPr id="5" name="Picture 4" descr="Reliability from reliasof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841" y="4005064"/>
            <a:ext cx="9028159" cy="2376264"/>
          </a:xfrm>
          <a:prstGeom prst="rect">
            <a:avLst/>
          </a:prstGeom>
        </p:spPr>
      </p:pic>
    </p:spTree>
    <p:extLst>
      <p:ext uri="{BB962C8B-B14F-4D97-AF65-F5344CB8AC3E}">
        <p14:creationId xmlns:p14="http://schemas.microsoft.com/office/powerpoint/2010/main" val="244048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
        <p:nvSpPr>
          <p:cNvPr id="14" name="Content Placeholder 2"/>
          <p:cNvSpPr>
            <a:spLocks noGrp="1"/>
          </p:cNvSpPr>
          <p:nvPr>
            <p:ph idx="1"/>
          </p:nvPr>
        </p:nvSpPr>
        <p:spPr>
          <a:xfrm>
            <a:off x="457200" y="1600200"/>
            <a:ext cx="8229600" cy="4525963"/>
          </a:xfrm>
        </p:spPr>
        <p:txBody>
          <a:bodyPr>
            <a:normAutofit/>
          </a:bodyPr>
          <a:lstStyle/>
          <a:p>
            <a:r>
              <a:rPr lang="en-US" dirty="0" smtClean="0"/>
              <a:t>Background</a:t>
            </a:r>
          </a:p>
          <a:p>
            <a:r>
              <a:rPr lang="en-US" dirty="0"/>
              <a:t>Pilot TSS SIL </a:t>
            </a:r>
            <a:r>
              <a:rPr lang="en-US" dirty="0" smtClean="0"/>
              <a:t>calculation</a:t>
            </a:r>
          </a:p>
          <a:p>
            <a:r>
              <a:rPr lang="en-US" dirty="0" smtClean="0"/>
              <a:t>Conclusions and </a:t>
            </a:r>
            <a:r>
              <a:rPr lang="en-US" smtClean="0"/>
              <a:t>future works</a:t>
            </a:r>
            <a:endParaRPr lang="en-US" dirty="0" smtClean="0"/>
          </a:p>
          <a:p>
            <a:pPr marL="0" indent="0">
              <a:buNone/>
            </a:pPr>
            <a:endParaRPr lang="en-US" dirty="0"/>
          </a:p>
        </p:txBody>
      </p:sp>
    </p:spTree>
    <p:extLst>
      <p:ext uri="{BB962C8B-B14F-4D97-AF65-F5344CB8AC3E}">
        <p14:creationId xmlns:p14="http://schemas.microsoft.com/office/powerpoint/2010/main" val="626508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TSS SIL calculation: </a:t>
            </a:r>
            <a:r>
              <a:rPr lang="en-US" dirty="0" smtClean="0"/>
              <a:t>Comparison</a:t>
            </a:r>
            <a:endParaRPr lang="en-US" dirty="0"/>
          </a:p>
        </p:txBody>
      </p:sp>
      <p:sp>
        <p:nvSpPr>
          <p:cNvPr id="3" name="Content Placeholder 2"/>
          <p:cNvSpPr>
            <a:spLocks noGrp="1"/>
          </p:cNvSpPr>
          <p:nvPr>
            <p:ph idx="1"/>
          </p:nvPr>
        </p:nvSpPr>
        <p:spPr/>
        <p:txBody>
          <a:bodyPr>
            <a:normAutofit fontScale="92500"/>
          </a:bodyPr>
          <a:lstStyle/>
          <a:p>
            <a:r>
              <a:rPr lang="en-US" dirty="0" smtClean="0">
                <a:solidFill>
                  <a:srgbClr val="000000"/>
                </a:solidFill>
              </a:rPr>
              <a:t>Example 1</a:t>
            </a:r>
          </a:p>
          <a:p>
            <a:pPr lvl="1"/>
            <a:r>
              <a:rPr lang="en-US" dirty="0" err="1" smtClean="0">
                <a:solidFill>
                  <a:srgbClr val="000000"/>
                </a:solidFill>
              </a:rPr>
              <a:t>PFD_sys</a:t>
            </a:r>
            <a:r>
              <a:rPr lang="en-US" dirty="0" smtClean="0">
                <a:solidFill>
                  <a:srgbClr val="000000"/>
                </a:solidFill>
              </a:rPr>
              <a:t>(train 1) (β = 20%) 			9,62E</a:t>
            </a:r>
            <a:r>
              <a:rPr lang="en-US" dirty="0">
                <a:solidFill>
                  <a:srgbClr val="000000"/>
                </a:solidFill>
              </a:rPr>
              <a:t>-</a:t>
            </a:r>
            <a:r>
              <a:rPr lang="en-US" dirty="0" smtClean="0">
                <a:solidFill>
                  <a:srgbClr val="000000"/>
                </a:solidFill>
              </a:rPr>
              <a:t>04  </a:t>
            </a:r>
          </a:p>
          <a:p>
            <a:pPr lvl="1"/>
            <a:r>
              <a:rPr lang="en-US" dirty="0" err="1">
                <a:solidFill>
                  <a:srgbClr val="000000"/>
                </a:solidFill>
              </a:rPr>
              <a:t>PFD_sys</a:t>
            </a:r>
            <a:r>
              <a:rPr lang="en-US" dirty="0">
                <a:solidFill>
                  <a:srgbClr val="000000"/>
                </a:solidFill>
              </a:rPr>
              <a:t>(train </a:t>
            </a:r>
            <a:r>
              <a:rPr lang="en-US" dirty="0" smtClean="0">
                <a:solidFill>
                  <a:srgbClr val="000000"/>
                </a:solidFill>
              </a:rPr>
              <a:t>2) </a:t>
            </a:r>
            <a:r>
              <a:rPr lang="en-US" dirty="0">
                <a:solidFill>
                  <a:srgbClr val="000000"/>
                </a:solidFill>
              </a:rPr>
              <a:t>(β = </a:t>
            </a:r>
            <a:r>
              <a:rPr lang="en-US" dirty="0" smtClean="0">
                <a:solidFill>
                  <a:srgbClr val="000000"/>
                </a:solidFill>
              </a:rPr>
              <a:t>20%</a:t>
            </a:r>
            <a:r>
              <a:rPr lang="en-US" dirty="0">
                <a:solidFill>
                  <a:srgbClr val="000000"/>
                </a:solidFill>
              </a:rPr>
              <a:t>) </a:t>
            </a:r>
            <a:r>
              <a:rPr lang="en-US" dirty="0" smtClean="0">
                <a:solidFill>
                  <a:srgbClr val="000000"/>
                </a:solidFill>
              </a:rPr>
              <a:t>			9,54E</a:t>
            </a:r>
            <a:r>
              <a:rPr lang="en-US" dirty="0">
                <a:solidFill>
                  <a:srgbClr val="000000"/>
                </a:solidFill>
              </a:rPr>
              <a:t>-</a:t>
            </a:r>
            <a:r>
              <a:rPr lang="en-US" dirty="0" smtClean="0">
                <a:solidFill>
                  <a:srgbClr val="000000"/>
                </a:solidFill>
              </a:rPr>
              <a:t>04 </a:t>
            </a:r>
          </a:p>
          <a:p>
            <a:pPr lvl="1"/>
            <a:r>
              <a:rPr lang="en-US" dirty="0" err="1">
                <a:solidFill>
                  <a:srgbClr val="000000"/>
                </a:solidFill>
              </a:rPr>
              <a:t>PFD_sys</a:t>
            </a:r>
            <a:r>
              <a:rPr lang="en-US" dirty="0" smtClean="0">
                <a:solidFill>
                  <a:srgbClr val="000000"/>
                </a:solidFill>
              </a:rPr>
              <a:t>(1oo2) </a:t>
            </a:r>
            <a:r>
              <a:rPr lang="en-US" dirty="0">
                <a:solidFill>
                  <a:srgbClr val="000000"/>
                </a:solidFill>
              </a:rPr>
              <a:t>(β = </a:t>
            </a:r>
            <a:r>
              <a:rPr lang="en-US" dirty="0" smtClean="0">
                <a:solidFill>
                  <a:srgbClr val="000000"/>
                </a:solidFill>
              </a:rPr>
              <a:t>20%</a:t>
            </a:r>
            <a:r>
              <a:rPr lang="en-US" dirty="0">
                <a:solidFill>
                  <a:srgbClr val="000000"/>
                </a:solidFill>
              </a:rPr>
              <a:t>) </a:t>
            </a:r>
            <a:r>
              <a:rPr lang="en-US" dirty="0" smtClean="0">
                <a:solidFill>
                  <a:srgbClr val="000000"/>
                </a:solidFill>
              </a:rPr>
              <a:t> 			9,39E</a:t>
            </a:r>
            <a:r>
              <a:rPr lang="en-US" dirty="0">
                <a:solidFill>
                  <a:srgbClr val="000000"/>
                </a:solidFill>
              </a:rPr>
              <a:t>-</a:t>
            </a:r>
            <a:r>
              <a:rPr lang="en-US" dirty="0" smtClean="0">
                <a:solidFill>
                  <a:srgbClr val="000000"/>
                </a:solidFill>
              </a:rPr>
              <a:t>04 </a:t>
            </a:r>
          </a:p>
          <a:p>
            <a:pPr lvl="1"/>
            <a:r>
              <a:rPr lang="en-US" dirty="0" err="1">
                <a:solidFill>
                  <a:srgbClr val="000000"/>
                </a:solidFill>
              </a:rPr>
              <a:t>PFD_sys</a:t>
            </a:r>
            <a:r>
              <a:rPr lang="en-US" dirty="0">
                <a:solidFill>
                  <a:srgbClr val="000000"/>
                </a:solidFill>
              </a:rPr>
              <a:t>(1oo2) (β = </a:t>
            </a:r>
            <a:r>
              <a:rPr lang="en-US" dirty="0" smtClean="0">
                <a:solidFill>
                  <a:srgbClr val="000000"/>
                </a:solidFill>
              </a:rPr>
              <a:t>20%</a:t>
            </a:r>
            <a:r>
              <a:rPr lang="en-US" dirty="0">
                <a:solidFill>
                  <a:srgbClr val="000000"/>
                </a:solidFill>
              </a:rPr>
              <a:t>) </a:t>
            </a:r>
            <a:r>
              <a:rPr lang="en-US" dirty="0" smtClean="0">
                <a:solidFill>
                  <a:srgbClr val="000000"/>
                </a:solidFill>
              </a:rPr>
              <a:t>(1oo3 sensors)		9,32E</a:t>
            </a:r>
            <a:r>
              <a:rPr lang="en-US" dirty="0">
                <a:solidFill>
                  <a:srgbClr val="000000"/>
                </a:solidFill>
              </a:rPr>
              <a:t>-</a:t>
            </a:r>
            <a:r>
              <a:rPr lang="en-US" dirty="0" smtClean="0">
                <a:solidFill>
                  <a:srgbClr val="000000"/>
                </a:solidFill>
              </a:rPr>
              <a:t>04 </a:t>
            </a:r>
          </a:p>
          <a:p>
            <a:pPr lvl="1"/>
            <a:r>
              <a:rPr lang="en-US" dirty="0" err="1">
                <a:solidFill>
                  <a:srgbClr val="000000"/>
                </a:solidFill>
              </a:rPr>
              <a:t>PFD_sys</a:t>
            </a:r>
            <a:r>
              <a:rPr lang="en-US" dirty="0">
                <a:solidFill>
                  <a:srgbClr val="000000"/>
                </a:solidFill>
              </a:rPr>
              <a:t>(1oo2) (β = 5</a:t>
            </a:r>
            <a:r>
              <a:rPr lang="en-US" dirty="0" smtClean="0">
                <a:solidFill>
                  <a:srgbClr val="000000"/>
                </a:solidFill>
              </a:rPr>
              <a:t>%</a:t>
            </a:r>
            <a:r>
              <a:rPr lang="en-US" dirty="0">
                <a:solidFill>
                  <a:srgbClr val="000000"/>
                </a:solidFill>
              </a:rPr>
              <a:t>) </a:t>
            </a:r>
            <a:r>
              <a:rPr lang="en-US" dirty="0" smtClean="0">
                <a:solidFill>
                  <a:srgbClr val="000000"/>
                </a:solidFill>
              </a:rPr>
              <a:t>				2,45E</a:t>
            </a:r>
            <a:r>
              <a:rPr lang="en-US" dirty="0">
                <a:solidFill>
                  <a:srgbClr val="000000"/>
                </a:solidFill>
              </a:rPr>
              <a:t>-</a:t>
            </a:r>
            <a:r>
              <a:rPr lang="en-US" dirty="0" smtClean="0">
                <a:solidFill>
                  <a:srgbClr val="000000"/>
                </a:solidFill>
              </a:rPr>
              <a:t>04 </a:t>
            </a:r>
          </a:p>
          <a:p>
            <a:pPr lvl="1"/>
            <a:endParaRPr lang="en-US" dirty="0">
              <a:solidFill>
                <a:srgbClr val="000000"/>
              </a:solidFill>
            </a:endParaRPr>
          </a:p>
          <a:p>
            <a:r>
              <a:rPr lang="en-US" dirty="0">
                <a:solidFill>
                  <a:srgbClr val="000000"/>
                </a:solidFill>
              </a:rPr>
              <a:t>Example </a:t>
            </a:r>
            <a:r>
              <a:rPr lang="en-US" dirty="0" smtClean="0">
                <a:solidFill>
                  <a:srgbClr val="000000"/>
                </a:solidFill>
              </a:rPr>
              <a:t>2</a:t>
            </a:r>
          </a:p>
          <a:p>
            <a:pPr marL="742950" lvl="2" indent="-342900"/>
            <a:r>
              <a:rPr lang="en-US" sz="2400" dirty="0" err="1">
                <a:solidFill>
                  <a:srgbClr val="000000"/>
                </a:solidFill>
              </a:rPr>
              <a:t>PFD_sys</a:t>
            </a:r>
            <a:r>
              <a:rPr lang="en-US" sz="2400" dirty="0">
                <a:solidFill>
                  <a:srgbClr val="000000"/>
                </a:solidFill>
              </a:rPr>
              <a:t>(1oo2) (β = 5%) 			</a:t>
            </a:r>
            <a:r>
              <a:rPr lang="en-US" sz="2400" dirty="0" smtClean="0">
                <a:solidFill>
                  <a:srgbClr val="000000"/>
                </a:solidFill>
              </a:rPr>
              <a:t>	3,13E</a:t>
            </a:r>
            <a:r>
              <a:rPr lang="en-US" sz="2400" dirty="0">
                <a:solidFill>
                  <a:srgbClr val="000000"/>
                </a:solidFill>
              </a:rPr>
              <a:t>-</a:t>
            </a:r>
            <a:r>
              <a:rPr lang="en-US" sz="2400" dirty="0" smtClean="0">
                <a:solidFill>
                  <a:srgbClr val="000000"/>
                </a:solidFill>
              </a:rPr>
              <a:t>05 </a:t>
            </a:r>
          </a:p>
          <a:p>
            <a:pPr marL="742950" lvl="2" indent="-342900"/>
            <a:r>
              <a:rPr lang="en-US" sz="2400" dirty="0" err="1">
                <a:solidFill>
                  <a:srgbClr val="000000"/>
                </a:solidFill>
              </a:rPr>
              <a:t>PFD_sys</a:t>
            </a:r>
            <a:r>
              <a:rPr lang="en-US" sz="2400" dirty="0">
                <a:solidFill>
                  <a:srgbClr val="000000"/>
                </a:solidFill>
              </a:rPr>
              <a:t>(1oo2) (β = 5%) </a:t>
            </a:r>
            <a:r>
              <a:rPr lang="en-US" sz="2400" dirty="0" err="1" smtClean="0">
                <a:solidFill>
                  <a:srgbClr val="000000"/>
                </a:solidFill>
              </a:rPr>
              <a:t>Reliasoft</a:t>
            </a:r>
            <a:r>
              <a:rPr lang="en-US" sz="2400" dirty="0">
                <a:solidFill>
                  <a:srgbClr val="000000"/>
                </a:solidFill>
              </a:rPr>
              <a:t>			</a:t>
            </a:r>
            <a:r>
              <a:rPr lang="en-US" sz="2400" dirty="0" smtClean="0">
                <a:solidFill>
                  <a:srgbClr val="000000"/>
                </a:solidFill>
              </a:rPr>
              <a:t>2,80E</a:t>
            </a:r>
            <a:r>
              <a:rPr lang="en-US" sz="2400" dirty="0">
                <a:solidFill>
                  <a:srgbClr val="000000"/>
                </a:solidFill>
              </a:rPr>
              <a:t>-</a:t>
            </a:r>
            <a:r>
              <a:rPr lang="en-US" sz="2400" dirty="0" smtClean="0">
                <a:solidFill>
                  <a:srgbClr val="000000"/>
                </a:solidFill>
              </a:rPr>
              <a:t>05 </a:t>
            </a:r>
            <a:endParaRPr lang="en-US" sz="2400" dirty="0">
              <a:solidFill>
                <a:srgbClr val="000000"/>
              </a:solidFill>
            </a:endParaRPr>
          </a:p>
          <a:p>
            <a:pPr marL="342900" lvl="1" indent="-342900">
              <a:buFont typeface="Arial" panose="020B0604020202020204" pitchFamily="34" charset="0"/>
              <a:buChar char="•"/>
            </a:pPr>
            <a:endParaRPr lang="en-US" dirty="0">
              <a:solidFill>
                <a:srgbClr val="000000"/>
              </a:solidFill>
            </a:endParaRPr>
          </a:p>
          <a:p>
            <a:endParaRPr lang="en-US" dirty="0">
              <a:solidFill>
                <a:srgbClr val="000000"/>
              </a:solidFill>
            </a:endParaRPr>
          </a:p>
          <a:p>
            <a:pPr lvl="1"/>
            <a:endParaRPr lang="en-US"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20</a:t>
            </a:fld>
            <a:endParaRPr lang="sv-SE" dirty="0"/>
          </a:p>
        </p:txBody>
      </p:sp>
    </p:spTree>
    <p:extLst>
      <p:ext uri="{BB962C8B-B14F-4D97-AF65-F5344CB8AC3E}">
        <p14:creationId xmlns:p14="http://schemas.microsoft.com/office/powerpoint/2010/main" val="4129525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future works</a:t>
            </a:r>
            <a:endParaRPr lang="en-US" dirty="0"/>
          </a:p>
        </p:txBody>
      </p:sp>
      <p:sp>
        <p:nvSpPr>
          <p:cNvPr id="3" name="Content Placeholder 2"/>
          <p:cNvSpPr>
            <a:spLocks noGrp="1"/>
          </p:cNvSpPr>
          <p:nvPr>
            <p:ph idx="1"/>
          </p:nvPr>
        </p:nvSpPr>
        <p:spPr/>
        <p:txBody>
          <a:bodyPr/>
          <a:lstStyle/>
          <a:p>
            <a:r>
              <a:rPr lang="en-US" dirty="0" smtClean="0"/>
              <a:t>We can achieve target SIL</a:t>
            </a:r>
          </a:p>
          <a:p>
            <a:r>
              <a:rPr lang="en-US" dirty="0" smtClean="0"/>
              <a:t>Adding multiple sensors beyond 2 will not gain reliability</a:t>
            </a:r>
          </a:p>
          <a:p>
            <a:r>
              <a:rPr lang="en-US" dirty="0" smtClean="0"/>
              <a:t>Using diverse elements (sensor/actuator), can decrease the CCF effect that has high impact in total reliability </a:t>
            </a:r>
          </a:p>
          <a:p>
            <a:r>
              <a:rPr lang="en-US" dirty="0" smtClean="0"/>
              <a:t>Simplified </a:t>
            </a:r>
            <a:r>
              <a:rPr lang="en-US" dirty="0"/>
              <a:t>calculation is reasonably accurate</a:t>
            </a:r>
          </a:p>
          <a:p>
            <a:r>
              <a:rPr lang="en-US" dirty="0" smtClean="0"/>
              <a:t>We will do calculation with IEC 61511 formula</a:t>
            </a:r>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dirty="0"/>
          </a:p>
        </p:txBody>
      </p:sp>
    </p:spTree>
    <p:extLst>
      <p:ext uri="{BB962C8B-B14F-4D97-AF65-F5344CB8AC3E}">
        <p14:creationId xmlns:p14="http://schemas.microsoft.com/office/powerpoint/2010/main" val="1548122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a:t>
            </a:r>
            <a:r>
              <a:rPr lang="en-US" dirty="0"/>
              <a:t>- PFDavg </a:t>
            </a:r>
            <a:r>
              <a:rPr lang="en-US" dirty="0" smtClean="0"/>
              <a:t>(IEC61511)</a:t>
            </a:r>
            <a:endParaRPr lang="en-US" dirty="0"/>
          </a:p>
        </p:txBody>
      </p:sp>
      <p:sp>
        <p:nvSpPr>
          <p:cNvPr id="3" name="Content Placeholder 2"/>
          <p:cNvSpPr>
            <a:spLocks noGrp="1"/>
          </p:cNvSpPr>
          <p:nvPr>
            <p:ph idx="1"/>
          </p:nvPr>
        </p:nvSpPr>
        <p:spPr/>
        <p:txBody>
          <a:bodyPr/>
          <a:lstStyle/>
          <a:p>
            <a:r>
              <a:rPr lang="en-US" dirty="0" smtClean="0"/>
              <a:t>1oo1</a:t>
            </a:r>
          </a:p>
          <a:p>
            <a:endParaRPr lang="en-US" dirty="0" smtClean="0"/>
          </a:p>
          <a:p>
            <a:endParaRPr lang="en-US" dirty="0"/>
          </a:p>
          <a:p>
            <a:endParaRPr lang="en-US" dirty="0" smtClean="0"/>
          </a:p>
          <a:p>
            <a:r>
              <a:rPr lang="en-US" dirty="0" smtClean="0"/>
              <a:t>1oo2</a:t>
            </a:r>
            <a:endParaRPr lang="en-US" dirty="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22</a:t>
            </a:fld>
            <a:endParaRPr lang="sv-SE" dirty="0"/>
          </a:p>
        </p:txBody>
      </p:sp>
      <p:pic>
        <p:nvPicPr>
          <p:cNvPr id="5" name="Picture 4" descr="Screen Shot 2016-01-27 at 11.55.2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204864"/>
            <a:ext cx="3168352" cy="1402007"/>
          </a:xfrm>
          <a:prstGeom prst="rect">
            <a:avLst/>
          </a:prstGeom>
        </p:spPr>
      </p:pic>
      <p:pic>
        <p:nvPicPr>
          <p:cNvPr id="7" name="Picture 6" descr="Screen Shot 2016-01-27 at 11.56.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4221088"/>
            <a:ext cx="3253392" cy="673266"/>
          </a:xfrm>
          <a:prstGeom prst="rect">
            <a:avLst/>
          </a:prstGeom>
        </p:spPr>
      </p:pic>
      <p:pic>
        <p:nvPicPr>
          <p:cNvPr id="8" name="Picture 7" descr="Screen Shot 2016-01-27 at 11.57.3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708" y="5171326"/>
            <a:ext cx="3602245" cy="809585"/>
          </a:xfrm>
          <a:prstGeom prst="rect">
            <a:avLst/>
          </a:prstGeom>
        </p:spPr>
      </p:pic>
    </p:spTree>
    <p:extLst>
      <p:ext uri="{BB962C8B-B14F-4D97-AF65-F5344CB8AC3E}">
        <p14:creationId xmlns:p14="http://schemas.microsoft.com/office/powerpoint/2010/main" val="1688045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23</a:t>
            </a:fld>
            <a:endParaRPr lang="sv-SE" dirty="0"/>
          </a:p>
        </p:txBody>
      </p:sp>
      <p:pic>
        <p:nvPicPr>
          <p:cNvPr id="5" name="Picture 4" descr="Screen Shot 2016-02-09 at 22.08.1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95500"/>
            <a:ext cx="9144000" cy="2650787"/>
          </a:xfrm>
          <a:prstGeom prst="rect">
            <a:avLst/>
          </a:prstGeom>
        </p:spPr>
      </p:pic>
    </p:spTree>
    <p:extLst>
      <p:ext uri="{BB962C8B-B14F-4D97-AF65-F5344CB8AC3E}">
        <p14:creationId xmlns:p14="http://schemas.microsoft.com/office/powerpoint/2010/main" val="15255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dirty="0"/>
              <a:t>Background </a:t>
            </a:r>
            <a:r>
              <a:rPr lang="en-US" dirty="0" smtClean="0"/>
              <a:t>– Safety and Reliability</a:t>
            </a:r>
            <a:endParaRPr lang="en-US" dirty="0"/>
          </a:p>
        </p:txBody>
      </p:sp>
      <p:sp>
        <p:nvSpPr>
          <p:cNvPr id="3" name="Content Placeholder 2"/>
          <p:cNvSpPr>
            <a:spLocks noGrp="1"/>
          </p:cNvSpPr>
          <p:nvPr>
            <p:ph idx="1"/>
          </p:nvPr>
        </p:nvSpPr>
        <p:spPr/>
        <p:txBody>
          <a:bodyPr>
            <a:normAutofit/>
          </a:bodyPr>
          <a:lstStyle/>
          <a:p>
            <a:r>
              <a:rPr lang="en-US" dirty="0"/>
              <a:t>Nothing is more important than safety for the TSS</a:t>
            </a:r>
            <a:r>
              <a:rPr lang="en-US" dirty="0" smtClean="0"/>
              <a:t>.</a:t>
            </a:r>
          </a:p>
          <a:p>
            <a:r>
              <a:rPr lang="en-US" dirty="0" smtClean="0"/>
              <a:t>Reliability </a:t>
            </a:r>
            <a:r>
              <a:rPr lang="en-US" dirty="0"/>
              <a:t>is </a:t>
            </a:r>
            <a:endParaRPr lang="en-US" dirty="0" smtClean="0"/>
          </a:p>
          <a:p>
            <a:pPr lvl="1"/>
            <a:r>
              <a:rPr lang="en-US" dirty="0" smtClean="0"/>
              <a:t>a </a:t>
            </a:r>
            <a:r>
              <a:rPr lang="en-US" dirty="0"/>
              <a:t>key component of safety; the more reliable </a:t>
            </a:r>
            <a:r>
              <a:rPr lang="en-US" dirty="0" smtClean="0"/>
              <a:t>device</a:t>
            </a:r>
            <a:r>
              <a:rPr lang="en-US" dirty="0"/>
              <a:t>, the safer </a:t>
            </a:r>
            <a:r>
              <a:rPr lang="en-US" dirty="0" smtClean="0"/>
              <a:t>critical </a:t>
            </a:r>
            <a:r>
              <a:rPr lang="en-US" dirty="0"/>
              <a:t>process. </a:t>
            </a:r>
          </a:p>
          <a:p>
            <a:pPr lvl="1"/>
            <a:r>
              <a:rPr lang="en-US" dirty="0" smtClean="0"/>
              <a:t>the </a:t>
            </a:r>
            <a:r>
              <a:rPr lang="en-US" dirty="0"/>
              <a:t>probability that an item will perform a required </a:t>
            </a:r>
            <a:r>
              <a:rPr lang="en-US" dirty="0" smtClean="0"/>
              <a:t>function</a:t>
            </a:r>
            <a:r>
              <a:rPr lang="en-US" dirty="0"/>
              <a:t>, under </a:t>
            </a:r>
            <a:r>
              <a:rPr lang="en-US" dirty="0" smtClean="0"/>
              <a:t>stated conditions</a:t>
            </a:r>
            <a:r>
              <a:rPr lang="en-US" dirty="0"/>
              <a:t>, for a stated period of </a:t>
            </a:r>
            <a:r>
              <a:rPr lang="en-US" dirty="0" smtClean="0"/>
              <a:t>time. An </a:t>
            </a:r>
            <a:r>
              <a:rPr lang="en-US" dirty="0"/>
              <a:t>item is highly reliable if it works for a long time </a:t>
            </a:r>
            <a:r>
              <a:rPr lang="en-US" dirty="0" smtClean="0"/>
              <a:t>without </a:t>
            </a:r>
            <a:r>
              <a:rPr lang="en-US" dirty="0"/>
              <a:t>failing</a:t>
            </a:r>
          </a:p>
          <a:p>
            <a:endParaRPr lang="en-US" dirty="0" smtClean="0"/>
          </a:p>
          <a:p>
            <a:endParaRPr lang="en-US" dirty="0" smtClean="0"/>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21969886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a:t>
            </a:r>
            <a:r>
              <a:rPr lang="en-US" dirty="0" smtClean="0"/>
              <a:t>Layered Protection</a:t>
            </a:r>
            <a:endParaRPr lang="en-US" dirty="0"/>
          </a:p>
        </p:txBody>
      </p:sp>
      <p:sp>
        <p:nvSpPr>
          <p:cNvPr id="3" name="Content Placeholder 2"/>
          <p:cNvSpPr>
            <a:spLocks noGrp="1"/>
          </p:cNvSpPr>
          <p:nvPr>
            <p:ph idx="1"/>
          </p:nvPr>
        </p:nvSpPr>
        <p:spPr/>
        <p:txBody>
          <a:bodyPr>
            <a:normAutofit lnSpcReduction="10000"/>
          </a:bodyPr>
          <a:lstStyle/>
          <a:p>
            <a:r>
              <a:rPr lang="en-US" dirty="0"/>
              <a:t>No single safety measure can eliminate </a:t>
            </a:r>
            <a:r>
              <a:rPr lang="en-US" dirty="0" smtClean="0"/>
              <a:t>risk</a:t>
            </a:r>
          </a:p>
          <a:p>
            <a:r>
              <a:rPr lang="en-US" dirty="0" smtClean="0"/>
              <a:t> Safety exists </a:t>
            </a:r>
            <a:r>
              <a:rPr lang="en-US" dirty="0"/>
              <a:t>in protective layers: a sequence of mechanical devices, process controls, shutdown systems </a:t>
            </a:r>
            <a:endParaRPr lang="en-US" dirty="0" smtClean="0"/>
          </a:p>
          <a:p>
            <a:r>
              <a:rPr lang="en-US" dirty="0" smtClean="0"/>
              <a:t>If </a:t>
            </a:r>
            <a:r>
              <a:rPr lang="en-US" dirty="0"/>
              <a:t>one </a:t>
            </a:r>
            <a:r>
              <a:rPr lang="en-US" dirty="0" smtClean="0"/>
              <a:t>protection </a:t>
            </a:r>
            <a:r>
              <a:rPr lang="en-US" dirty="0"/>
              <a:t>layer fails, successive layers will be available to take the process to a safe state. </a:t>
            </a:r>
            <a:endParaRPr lang="en-US" dirty="0" smtClean="0"/>
          </a:p>
          <a:p>
            <a:r>
              <a:rPr lang="en-US" dirty="0" smtClean="0"/>
              <a:t>If </a:t>
            </a:r>
            <a:r>
              <a:rPr lang="en-US" dirty="0"/>
              <a:t>one of the protection layers is a safety instrumented function (SIF), the risk reduction allocated to it </a:t>
            </a:r>
            <a:r>
              <a:rPr lang="en-US" dirty="0" smtClean="0"/>
              <a:t>determines </a:t>
            </a:r>
            <a:r>
              <a:rPr lang="en-US" dirty="0"/>
              <a:t>it’s safety integrity level (SIL). </a:t>
            </a:r>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Tree>
    <p:extLst>
      <p:ext uri="{BB962C8B-B14F-4D97-AF65-F5344CB8AC3E}">
        <p14:creationId xmlns:p14="http://schemas.microsoft.com/office/powerpoint/2010/main" val="330474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700279"/>
            <a:ext cx="2133600" cy="365125"/>
          </a:xfrm>
        </p:spPr>
        <p:txBody>
          <a:bodyPr/>
          <a:lstStyle/>
          <a:p>
            <a:fld id="{551115BC-487E-4422-894C-CB7CD3E79223}" type="slidenum">
              <a:rPr lang="sv-SE" smtClean="0"/>
              <a:t>5</a:t>
            </a:fld>
            <a:endParaRPr lang="sv-SE" dirty="0"/>
          </a:p>
        </p:txBody>
      </p:sp>
      <p:cxnSp>
        <p:nvCxnSpPr>
          <p:cNvPr id="6" name="Straight Arrow Connector 5"/>
          <p:cNvCxnSpPr/>
          <p:nvPr/>
        </p:nvCxnSpPr>
        <p:spPr>
          <a:xfrm flipH="1" flipV="1">
            <a:off x="1968760" y="2461979"/>
            <a:ext cx="28001" cy="37621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91477" y="6060863"/>
            <a:ext cx="4967132" cy="93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Arc 7"/>
          <p:cNvSpPr/>
          <p:nvPr/>
        </p:nvSpPr>
        <p:spPr>
          <a:xfrm>
            <a:off x="2481943" y="280645"/>
            <a:ext cx="8426761" cy="5308595"/>
          </a:xfrm>
          <a:prstGeom prst="arc">
            <a:avLst>
              <a:gd name="adj1" fmla="val 5559312"/>
              <a:gd name="adj2" fmla="val 10797366"/>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flipV="1">
            <a:off x="1978090" y="3413700"/>
            <a:ext cx="1698171" cy="93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12" idx="0"/>
          </p:cNvCxnSpPr>
          <p:nvPr/>
        </p:nvCxnSpPr>
        <p:spPr>
          <a:xfrm>
            <a:off x="3657600" y="3413700"/>
            <a:ext cx="37323" cy="263621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51529" y="3245744"/>
            <a:ext cx="345232" cy="307777"/>
          </a:xfrm>
          <a:prstGeom prst="rect">
            <a:avLst/>
          </a:prstGeom>
          <a:noFill/>
        </p:spPr>
        <p:txBody>
          <a:bodyPr wrap="square" rtlCol="0">
            <a:spAutoFit/>
          </a:bodyPr>
          <a:lstStyle/>
          <a:p>
            <a:r>
              <a:rPr lang="en-US" sz="1400" b="1" dirty="0" smtClean="0"/>
              <a:t>S</a:t>
            </a:r>
            <a:endParaRPr lang="en-US" sz="1400" b="1" dirty="0"/>
          </a:p>
        </p:txBody>
      </p:sp>
      <p:sp>
        <p:nvSpPr>
          <p:cNvPr id="12" name="TextBox 11"/>
          <p:cNvSpPr txBox="1"/>
          <p:nvPr/>
        </p:nvSpPr>
        <p:spPr>
          <a:xfrm>
            <a:off x="3522307" y="6049917"/>
            <a:ext cx="345232" cy="307777"/>
          </a:xfrm>
          <a:prstGeom prst="rect">
            <a:avLst/>
          </a:prstGeom>
          <a:noFill/>
        </p:spPr>
        <p:txBody>
          <a:bodyPr wrap="square" rtlCol="0">
            <a:spAutoFit/>
          </a:bodyPr>
          <a:lstStyle/>
          <a:p>
            <a:r>
              <a:rPr lang="en-US" sz="1400" b="1" dirty="0" smtClean="0"/>
              <a:t>P</a:t>
            </a:r>
            <a:endParaRPr lang="en-US" sz="1400" b="1" dirty="0"/>
          </a:p>
        </p:txBody>
      </p:sp>
      <p:sp>
        <p:nvSpPr>
          <p:cNvPr id="13" name="TextBox 12"/>
          <p:cNvSpPr txBox="1"/>
          <p:nvPr/>
        </p:nvSpPr>
        <p:spPr>
          <a:xfrm>
            <a:off x="1035699" y="2256842"/>
            <a:ext cx="970383"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Severity</a:t>
            </a:r>
            <a:endParaRPr lang="en-US" sz="1400" b="1" dirty="0">
              <a:latin typeface="Arial" pitchFamily="34" charset="0"/>
              <a:cs typeface="Arial" pitchFamily="34" charset="0"/>
            </a:endParaRPr>
          </a:p>
        </p:txBody>
      </p:sp>
      <p:sp>
        <p:nvSpPr>
          <p:cNvPr id="14" name="TextBox 13"/>
          <p:cNvSpPr txBox="1"/>
          <p:nvPr/>
        </p:nvSpPr>
        <p:spPr>
          <a:xfrm>
            <a:off x="6526066" y="6070194"/>
            <a:ext cx="1346854"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Probability</a:t>
            </a:r>
            <a:endParaRPr lang="en-US" sz="1400" b="1" dirty="0">
              <a:latin typeface="Arial" pitchFamily="34" charset="0"/>
              <a:cs typeface="Arial" pitchFamily="34" charset="0"/>
            </a:endParaRPr>
          </a:p>
        </p:txBody>
      </p:sp>
      <p:sp>
        <p:nvSpPr>
          <p:cNvPr id="15" name="TextBox 14"/>
          <p:cNvSpPr txBox="1"/>
          <p:nvPr/>
        </p:nvSpPr>
        <p:spPr>
          <a:xfrm>
            <a:off x="3522307" y="3068601"/>
            <a:ext cx="970383" cy="307777"/>
          </a:xfrm>
          <a:prstGeom prst="rect">
            <a:avLst/>
          </a:prstGeom>
          <a:noFill/>
        </p:spPr>
        <p:txBody>
          <a:bodyPr wrap="square" rtlCol="0">
            <a:spAutoFit/>
          </a:bodyPr>
          <a:lstStyle/>
          <a:p>
            <a:pPr algn="ctr"/>
            <a:r>
              <a:rPr lang="en-US" sz="1400" b="1" dirty="0" smtClean="0"/>
              <a:t>Risk</a:t>
            </a:r>
            <a:endParaRPr lang="en-US" sz="1400" b="1" dirty="0"/>
          </a:p>
        </p:txBody>
      </p:sp>
      <p:sp>
        <p:nvSpPr>
          <p:cNvPr id="16" name="TextBox 15"/>
          <p:cNvSpPr txBox="1"/>
          <p:nvPr/>
        </p:nvSpPr>
        <p:spPr>
          <a:xfrm>
            <a:off x="3867540" y="5382622"/>
            <a:ext cx="1226974" cy="523220"/>
          </a:xfrm>
          <a:prstGeom prst="rect">
            <a:avLst/>
          </a:prstGeom>
          <a:noFill/>
        </p:spPr>
        <p:txBody>
          <a:bodyPr wrap="square" rtlCol="0">
            <a:spAutoFit/>
          </a:bodyPr>
          <a:lstStyle/>
          <a:p>
            <a:pPr algn="ctr"/>
            <a:r>
              <a:rPr lang="en-US" sz="1400" b="1" dirty="0" smtClean="0">
                <a:solidFill>
                  <a:srgbClr val="00B050"/>
                </a:solidFill>
                <a:latin typeface="Arial" pitchFamily="34" charset="0"/>
                <a:cs typeface="Arial" pitchFamily="34" charset="0"/>
              </a:rPr>
              <a:t>acceptable risk</a:t>
            </a:r>
            <a:endParaRPr lang="en-US" sz="1400" b="1" dirty="0">
              <a:solidFill>
                <a:srgbClr val="00B050"/>
              </a:solidFill>
              <a:latin typeface="Arial" pitchFamily="34" charset="0"/>
              <a:cs typeface="Arial" pitchFamily="34" charset="0"/>
            </a:endParaRPr>
          </a:p>
        </p:txBody>
      </p:sp>
      <p:sp>
        <p:nvSpPr>
          <p:cNvPr id="17" name="TextBox 16"/>
          <p:cNvSpPr txBox="1"/>
          <p:nvPr/>
        </p:nvSpPr>
        <p:spPr>
          <a:xfrm>
            <a:off x="4558004" y="4515856"/>
            <a:ext cx="1385596" cy="523220"/>
          </a:xfrm>
          <a:prstGeom prst="rect">
            <a:avLst/>
          </a:prstGeom>
          <a:noFill/>
        </p:spPr>
        <p:txBody>
          <a:bodyPr wrap="square" rtlCol="0">
            <a:spAutoFit/>
          </a:bodyPr>
          <a:lstStyle/>
          <a:p>
            <a:pPr algn="ctr"/>
            <a:r>
              <a:rPr lang="en-US" sz="1400" b="1" dirty="0" smtClean="0">
                <a:solidFill>
                  <a:srgbClr val="C00000"/>
                </a:solidFill>
                <a:latin typeface="Arial" pitchFamily="34" charset="0"/>
                <a:cs typeface="Arial" pitchFamily="34" charset="0"/>
              </a:rPr>
              <a:t>unacceptable risk</a:t>
            </a:r>
            <a:endParaRPr lang="en-US" sz="1400" b="1" dirty="0">
              <a:solidFill>
                <a:srgbClr val="C00000"/>
              </a:solidFill>
              <a:latin typeface="Arial" pitchFamily="34" charset="0"/>
              <a:cs typeface="Arial" pitchFamily="34" charset="0"/>
            </a:endParaRPr>
          </a:p>
        </p:txBody>
      </p:sp>
      <p:cxnSp>
        <p:nvCxnSpPr>
          <p:cNvPr id="18" name="4 Conector recto de flecha"/>
          <p:cNvCxnSpPr>
            <a:endCxn id="20" idx="0"/>
          </p:cNvCxnSpPr>
          <p:nvPr/>
        </p:nvCxnSpPr>
        <p:spPr>
          <a:xfrm flipH="1">
            <a:off x="2702767" y="3416839"/>
            <a:ext cx="954834" cy="132330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26"/>
          <p:cNvSpPr txBox="1"/>
          <p:nvPr/>
        </p:nvSpPr>
        <p:spPr>
          <a:xfrm>
            <a:off x="2006082" y="4828890"/>
            <a:ext cx="970383"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Risk</a:t>
            </a:r>
            <a:endParaRPr lang="en-US" sz="1400" b="1" dirty="0">
              <a:latin typeface="Arial" pitchFamily="34" charset="0"/>
              <a:cs typeface="Arial" pitchFamily="34" charset="0"/>
            </a:endParaRPr>
          </a:p>
        </p:txBody>
      </p:sp>
      <p:sp>
        <p:nvSpPr>
          <p:cNvPr id="20" name="Oval 19"/>
          <p:cNvSpPr/>
          <p:nvPr/>
        </p:nvSpPr>
        <p:spPr>
          <a:xfrm>
            <a:off x="2656114" y="4740144"/>
            <a:ext cx="93306" cy="7464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3657599" y="3451023"/>
            <a:ext cx="18662" cy="429337"/>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2995079" y="3404371"/>
            <a:ext cx="66252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3610947" y="3376378"/>
            <a:ext cx="93306" cy="7464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694923" y="3572583"/>
            <a:ext cx="1073020" cy="307777"/>
          </a:xfrm>
          <a:prstGeom prst="rect">
            <a:avLst/>
          </a:prstGeom>
          <a:noFill/>
        </p:spPr>
        <p:txBody>
          <a:bodyPr wrap="square" rtlCol="0">
            <a:spAutoFit/>
          </a:bodyPr>
          <a:lstStyle/>
          <a:p>
            <a:pPr algn="ctr"/>
            <a:r>
              <a:rPr lang="en-US" sz="1400" b="1" dirty="0" smtClean="0">
                <a:solidFill>
                  <a:schemeClr val="tx2"/>
                </a:solidFill>
              </a:rPr>
              <a:t>Mitigation</a:t>
            </a:r>
            <a:endParaRPr lang="en-US" sz="1400" b="1" dirty="0">
              <a:solidFill>
                <a:schemeClr val="tx2"/>
              </a:solidFill>
            </a:endParaRPr>
          </a:p>
        </p:txBody>
      </p:sp>
      <p:sp>
        <p:nvSpPr>
          <p:cNvPr id="26" name="TextBox 25"/>
          <p:cNvSpPr txBox="1"/>
          <p:nvPr/>
        </p:nvSpPr>
        <p:spPr>
          <a:xfrm>
            <a:off x="2481943" y="3057059"/>
            <a:ext cx="1175656" cy="307777"/>
          </a:xfrm>
          <a:prstGeom prst="rect">
            <a:avLst/>
          </a:prstGeom>
          <a:noFill/>
        </p:spPr>
        <p:txBody>
          <a:bodyPr wrap="square" rtlCol="0">
            <a:spAutoFit/>
          </a:bodyPr>
          <a:lstStyle/>
          <a:p>
            <a:pPr algn="ctr"/>
            <a:r>
              <a:rPr lang="en-US" sz="1400" b="1" dirty="0" smtClean="0"/>
              <a:t>Prevention</a:t>
            </a:r>
            <a:endParaRPr lang="en-US" sz="1400" b="1" dirty="0"/>
          </a:p>
        </p:txBody>
      </p:sp>
      <p:sp>
        <p:nvSpPr>
          <p:cNvPr id="28" name="TextBox 27"/>
          <p:cNvSpPr txBox="1"/>
          <p:nvPr/>
        </p:nvSpPr>
        <p:spPr>
          <a:xfrm>
            <a:off x="2902226" y="2564619"/>
            <a:ext cx="708721" cy="366733"/>
          </a:xfrm>
          <a:prstGeom prst="rect">
            <a:avLst/>
          </a:prstGeom>
          <a:noFill/>
        </p:spPr>
        <p:txBody>
          <a:bodyPr wrap="square" rtlCol="0">
            <a:spAutoFit/>
          </a:bodyPr>
          <a:lstStyle/>
          <a:p>
            <a:r>
              <a:rPr lang="en-US" b="1" i="1" dirty="0" smtClean="0"/>
              <a:t>SIS</a:t>
            </a:r>
            <a:endParaRPr lang="en-US" b="1" i="1" dirty="0"/>
          </a:p>
        </p:txBody>
      </p:sp>
      <p:sp>
        <p:nvSpPr>
          <p:cNvPr id="30" name="Title 1"/>
          <p:cNvSpPr>
            <a:spLocks noGrp="1"/>
          </p:cNvSpPr>
          <p:nvPr>
            <p:ph type="title"/>
          </p:nvPr>
        </p:nvSpPr>
        <p:spPr>
          <a:xfrm>
            <a:off x="457200" y="274638"/>
            <a:ext cx="7139136" cy="1143000"/>
          </a:xfrm>
        </p:spPr>
        <p:txBody>
          <a:bodyPr/>
          <a:lstStyle/>
          <a:p>
            <a:r>
              <a:rPr lang="en-US" dirty="0"/>
              <a:t>Background </a:t>
            </a:r>
            <a:r>
              <a:rPr lang="en-US" dirty="0" smtClean="0"/>
              <a:t>– Risk reduction</a:t>
            </a:r>
            <a:endParaRPr lang="en-US" dirty="0"/>
          </a:p>
        </p:txBody>
      </p:sp>
      <p:sp>
        <p:nvSpPr>
          <p:cNvPr id="31" name="Content Placeholder 2"/>
          <p:cNvSpPr>
            <a:spLocks noGrp="1"/>
          </p:cNvSpPr>
          <p:nvPr>
            <p:ph idx="1"/>
          </p:nvPr>
        </p:nvSpPr>
        <p:spPr>
          <a:xfrm>
            <a:off x="457200" y="1600200"/>
            <a:ext cx="8229600" cy="4525963"/>
          </a:xfrm>
        </p:spPr>
        <p:txBody>
          <a:bodyPr/>
          <a:lstStyle/>
          <a:p>
            <a:r>
              <a:rPr lang="en-US" dirty="0" smtClean="0"/>
              <a:t>2 kinds of safety actions: TSS deals with prevention</a:t>
            </a:r>
          </a:p>
          <a:p>
            <a:endParaRPr lang="en-US" dirty="0"/>
          </a:p>
        </p:txBody>
      </p:sp>
    </p:spTree>
    <p:extLst>
      <p:ext uri="{BB962C8B-B14F-4D97-AF65-F5344CB8AC3E}">
        <p14:creationId xmlns:p14="http://schemas.microsoft.com/office/powerpoint/2010/main" val="2413610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par>
                                <p:cTn id="14" presetID="3"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linds(horizontal)">
                                      <p:cBhvr>
                                        <p:cTn id="28" dur="500"/>
                                        <p:tgtEl>
                                          <p:spTgt spid="1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linds(horizontal)">
                                      <p:cBhvr>
                                        <p:cTn id="34" dur="500"/>
                                        <p:tgtEl>
                                          <p:spTgt spid="1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linds(horizontal)">
                                      <p:cBhvr>
                                        <p:cTn id="40" dur="500"/>
                                        <p:tgtEl>
                                          <p:spTgt spid="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blinds(horizontal)">
                                      <p:cBhvr>
                                        <p:cTn id="43" dur="500"/>
                                        <p:tgtEl>
                                          <p:spTgt spid="2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blinds(horizontal)">
                                      <p:cBhvr>
                                        <p:cTn id="48" dur="500"/>
                                        <p:tgtEl>
                                          <p:spTgt spid="22"/>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blinds(horizontal)">
                                      <p:cBhvr>
                                        <p:cTn id="51" dur="500"/>
                                        <p:tgtEl>
                                          <p:spTgt spid="25"/>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blinds(horizontal)">
                                      <p:cBhvr>
                                        <p:cTn id="54" dur="500"/>
                                        <p:tgtEl>
                                          <p:spTgt spid="26"/>
                                        </p:tgtEl>
                                      </p:cBhvr>
                                    </p:animEffect>
                                  </p:childTnLst>
                                </p:cTn>
                              </p:par>
                              <p:par>
                                <p:cTn id="55" presetID="3" presetClass="entr" presetSubtype="1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blinds(horizontal)">
                                      <p:cBhvr>
                                        <p:cTn id="60" dur="500"/>
                                        <p:tgtEl>
                                          <p:spTgt spid="20"/>
                                        </p:tgtEl>
                                      </p:cBhvr>
                                    </p:animEffect>
                                  </p:childTnLst>
                                </p:cTn>
                              </p:par>
                              <p:par>
                                <p:cTn id="61" presetID="3" presetClass="entr" presetSubtype="10"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blinds(horizontal)">
                                      <p:cBhvr>
                                        <p:cTn id="63" dur="500"/>
                                        <p:tgtEl>
                                          <p:spTgt spid="18"/>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P spid="12" grpId="0"/>
      <p:bldP spid="13" grpId="0"/>
      <p:bldP spid="14" grpId="0"/>
      <p:bldP spid="15" grpId="0"/>
      <p:bldP spid="16" grpId="0"/>
      <p:bldP spid="17" grpId="0"/>
      <p:bldP spid="19" grpId="0"/>
      <p:bldP spid="20" grpId="0" animBg="1"/>
      <p:bldP spid="24" grpId="0" animBg="1"/>
      <p:bldP spid="25" grpId="0"/>
      <p:bldP spid="26"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Continuous </a:t>
            </a:r>
            <a:r>
              <a:rPr lang="en-US" dirty="0" smtClean="0"/>
              <a:t>or on demand?</a:t>
            </a:r>
            <a:endParaRPr lang="en-US" dirty="0"/>
          </a:p>
        </p:txBody>
      </p:sp>
      <p:sp>
        <p:nvSpPr>
          <p:cNvPr id="3" name="Content Placeholder 2"/>
          <p:cNvSpPr>
            <a:spLocks noGrp="1"/>
          </p:cNvSpPr>
          <p:nvPr>
            <p:ph idx="1"/>
          </p:nvPr>
        </p:nvSpPr>
        <p:spPr/>
        <p:txBody>
          <a:bodyPr>
            <a:normAutofit/>
          </a:bodyPr>
          <a:lstStyle/>
          <a:p>
            <a:r>
              <a:rPr lang="en-US" dirty="0" smtClean="0"/>
              <a:t>TSS is an “on demand system”</a:t>
            </a:r>
          </a:p>
          <a:p>
            <a:pPr lvl="1"/>
            <a:r>
              <a:rPr lang="en-US" dirty="0" smtClean="0"/>
              <a:t>Affects the reliability calculations</a:t>
            </a:r>
          </a:p>
          <a:p>
            <a:r>
              <a:rPr lang="en-US" dirty="0" smtClean="0"/>
              <a:t>Definitions extracted from 61511:</a:t>
            </a: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08" y="3140968"/>
            <a:ext cx="8941639" cy="23402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11076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6-01-27 at 11.14.5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552" y="4036144"/>
            <a:ext cx="8216900" cy="2489200"/>
          </a:xfrm>
          <a:prstGeom prst="rect">
            <a:avLst/>
          </a:prstGeom>
        </p:spPr>
      </p:pic>
      <p:sp>
        <p:nvSpPr>
          <p:cNvPr id="2" name="Title 1"/>
          <p:cNvSpPr>
            <a:spLocks noGrp="1"/>
          </p:cNvSpPr>
          <p:nvPr>
            <p:ph type="title"/>
          </p:nvPr>
        </p:nvSpPr>
        <p:spPr/>
        <p:txBody>
          <a:bodyPr/>
          <a:lstStyle/>
          <a:p>
            <a:r>
              <a:rPr lang="en-US" dirty="0"/>
              <a:t>Background </a:t>
            </a:r>
            <a:r>
              <a:rPr lang="en-US" dirty="0" smtClean="0"/>
              <a:t>– SIL and PFD</a:t>
            </a:r>
            <a:endParaRPr lang="en-US" dirty="0"/>
          </a:p>
        </p:txBody>
      </p:sp>
      <p:sp>
        <p:nvSpPr>
          <p:cNvPr id="3" name="Content Placeholder 2"/>
          <p:cNvSpPr>
            <a:spLocks noGrp="1"/>
          </p:cNvSpPr>
          <p:nvPr>
            <p:ph idx="1"/>
          </p:nvPr>
        </p:nvSpPr>
        <p:spPr>
          <a:xfrm>
            <a:off x="457200" y="1600201"/>
            <a:ext cx="8229600" cy="2584884"/>
          </a:xfrm>
        </p:spPr>
        <p:txBody>
          <a:bodyPr>
            <a:normAutofit fontScale="92500" lnSpcReduction="20000"/>
          </a:bodyPr>
          <a:lstStyle/>
          <a:p>
            <a:r>
              <a:rPr lang="en-US" dirty="0" smtClean="0"/>
              <a:t>The risk reduction allocated to a safety function is determined by it’s </a:t>
            </a:r>
            <a:r>
              <a:rPr lang="en-US" b="1" dirty="0"/>
              <a:t>S</a:t>
            </a:r>
            <a:r>
              <a:rPr lang="en-US" b="1" dirty="0" smtClean="0"/>
              <a:t>afety Integrity Level (SIL)</a:t>
            </a:r>
          </a:p>
          <a:p>
            <a:r>
              <a:rPr lang="en-US" dirty="0" smtClean="0"/>
              <a:t>The effectiveness of a safety function is described in terms of </a:t>
            </a:r>
            <a:r>
              <a:rPr lang="en-US" dirty="0"/>
              <a:t>“the probability it will fail to perform its required function when it is called upon to do so.” This is its </a:t>
            </a:r>
            <a:r>
              <a:rPr lang="en-US" b="1" dirty="0"/>
              <a:t>Probability of Failure on Demand </a:t>
            </a:r>
            <a:r>
              <a:rPr lang="en-US" dirty="0"/>
              <a:t>(</a:t>
            </a:r>
            <a:r>
              <a:rPr lang="en-US" b="1" dirty="0"/>
              <a:t>PFD</a:t>
            </a:r>
            <a:r>
              <a:rPr lang="en-US" dirty="0" smtClean="0"/>
              <a:t>).</a:t>
            </a:r>
          </a:p>
          <a:p>
            <a:r>
              <a:rPr lang="en-US" dirty="0" smtClean="0"/>
              <a:t>From 61511: </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Tree>
    <p:extLst>
      <p:ext uri="{BB962C8B-B14F-4D97-AF65-F5344CB8AC3E}">
        <p14:creationId xmlns:p14="http://schemas.microsoft.com/office/powerpoint/2010/main" val="22792584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139136" cy="1143000"/>
          </a:xfrm>
        </p:spPr>
        <p:txBody>
          <a:bodyPr/>
          <a:lstStyle/>
          <a:p>
            <a:r>
              <a:rPr lang="en-US" dirty="0"/>
              <a:t>Background - SIS </a:t>
            </a:r>
            <a:r>
              <a:rPr lang="en-US" dirty="0" smtClean="0"/>
              <a:t>structure</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8" name="Rectangle 7"/>
          <p:cNvSpPr/>
          <p:nvPr/>
        </p:nvSpPr>
        <p:spPr>
          <a:xfrm>
            <a:off x="2195736" y="2816932"/>
            <a:ext cx="1080120" cy="468052"/>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Sensor 1</a:t>
            </a:r>
            <a:endParaRPr lang="en-US" sz="1400" b="1" dirty="0">
              <a:solidFill>
                <a:schemeClr val="tx1"/>
              </a:solidFill>
            </a:endParaRPr>
          </a:p>
        </p:txBody>
      </p:sp>
      <p:sp>
        <p:nvSpPr>
          <p:cNvPr id="9" name="Rectangle 8"/>
          <p:cNvSpPr/>
          <p:nvPr/>
        </p:nvSpPr>
        <p:spPr>
          <a:xfrm>
            <a:off x="3743908" y="2744924"/>
            <a:ext cx="1620180" cy="2484276"/>
          </a:xfrm>
          <a:prstGeom prst="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Logic Solver</a:t>
            </a:r>
            <a:endParaRPr lang="en-US" b="1" dirty="0">
              <a:solidFill>
                <a:schemeClr val="tx1"/>
              </a:solidFill>
            </a:endParaRPr>
          </a:p>
        </p:txBody>
      </p:sp>
      <p:sp>
        <p:nvSpPr>
          <p:cNvPr id="10" name="Rectangle 9"/>
          <p:cNvSpPr/>
          <p:nvPr/>
        </p:nvSpPr>
        <p:spPr>
          <a:xfrm>
            <a:off x="2195736" y="3392996"/>
            <a:ext cx="1080120" cy="468052"/>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Sensor 2</a:t>
            </a:r>
          </a:p>
        </p:txBody>
      </p:sp>
      <p:sp>
        <p:nvSpPr>
          <p:cNvPr id="11" name="Rectangle 10"/>
          <p:cNvSpPr/>
          <p:nvPr/>
        </p:nvSpPr>
        <p:spPr>
          <a:xfrm>
            <a:off x="2195736" y="4725144"/>
            <a:ext cx="1080120" cy="468052"/>
          </a:xfrm>
          <a:prstGeom prst="rect">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Sensor X</a:t>
            </a:r>
          </a:p>
        </p:txBody>
      </p:sp>
      <p:sp>
        <p:nvSpPr>
          <p:cNvPr id="12" name="Rectangle 11"/>
          <p:cNvSpPr/>
          <p:nvPr/>
        </p:nvSpPr>
        <p:spPr>
          <a:xfrm>
            <a:off x="2195736" y="4041068"/>
            <a:ext cx="1080120" cy="4680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a:t>
            </a:r>
          </a:p>
          <a:p>
            <a:pPr algn="ctr"/>
            <a:r>
              <a:rPr lang="en-US" sz="1400" b="1" dirty="0" smtClean="0">
                <a:solidFill>
                  <a:schemeClr val="tx1"/>
                </a:solidFill>
              </a:rPr>
              <a:t>.</a:t>
            </a:r>
          </a:p>
          <a:p>
            <a:pPr algn="ctr"/>
            <a:r>
              <a:rPr lang="en-US" sz="1400" b="1" dirty="0">
                <a:solidFill>
                  <a:schemeClr val="tx1"/>
                </a:solidFill>
              </a:rPr>
              <a:t>.</a:t>
            </a:r>
          </a:p>
        </p:txBody>
      </p:sp>
      <p:cxnSp>
        <p:nvCxnSpPr>
          <p:cNvPr id="13" name="Straight Connector 12"/>
          <p:cNvCxnSpPr/>
          <p:nvPr/>
        </p:nvCxnSpPr>
        <p:spPr>
          <a:xfrm>
            <a:off x="3275856" y="3032956"/>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75856" y="3609020"/>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3275856" y="4905164"/>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832140" y="2852936"/>
            <a:ext cx="1224136" cy="468052"/>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Actuator 1</a:t>
            </a:r>
          </a:p>
        </p:txBody>
      </p:sp>
      <p:sp>
        <p:nvSpPr>
          <p:cNvPr id="17" name="Rectangle 16"/>
          <p:cNvSpPr/>
          <p:nvPr/>
        </p:nvSpPr>
        <p:spPr>
          <a:xfrm>
            <a:off x="5832140" y="3429000"/>
            <a:ext cx="1224136" cy="468052"/>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Actuator 2</a:t>
            </a:r>
          </a:p>
        </p:txBody>
      </p:sp>
      <p:sp>
        <p:nvSpPr>
          <p:cNvPr id="18" name="Rectangle 17"/>
          <p:cNvSpPr/>
          <p:nvPr/>
        </p:nvSpPr>
        <p:spPr>
          <a:xfrm>
            <a:off x="5832140" y="4761148"/>
            <a:ext cx="1224136" cy="468052"/>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Actuator X</a:t>
            </a:r>
          </a:p>
        </p:txBody>
      </p:sp>
      <p:sp>
        <p:nvSpPr>
          <p:cNvPr id="19" name="Rectangle 18"/>
          <p:cNvSpPr/>
          <p:nvPr/>
        </p:nvSpPr>
        <p:spPr>
          <a:xfrm>
            <a:off x="5832140" y="4077072"/>
            <a:ext cx="1224136" cy="4680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a:t>
            </a:r>
          </a:p>
          <a:p>
            <a:pPr algn="ctr"/>
            <a:r>
              <a:rPr lang="en-US" sz="1400" b="1" dirty="0" smtClean="0">
                <a:solidFill>
                  <a:schemeClr val="tx1"/>
                </a:solidFill>
              </a:rPr>
              <a:t>.</a:t>
            </a:r>
          </a:p>
          <a:p>
            <a:pPr algn="ctr"/>
            <a:r>
              <a:rPr lang="en-US" sz="1400" b="1" dirty="0">
                <a:solidFill>
                  <a:schemeClr val="tx1"/>
                </a:solidFill>
              </a:rPr>
              <a:t>.</a:t>
            </a:r>
          </a:p>
        </p:txBody>
      </p:sp>
      <p:cxnSp>
        <p:nvCxnSpPr>
          <p:cNvPr id="20" name="Straight Connector 19"/>
          <p:cNvCxnSpPr/>
          <p:nvPr/>
        </p:nvCxnSpPr>
        <p:spPr>
          <a:xfrm>
            <a:off x="5364088" y="3068960"/>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5364088" y="3609020"/>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364088" y="4977172"/>
            <a:ext cx="468052"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Left-Right Arrow 22"/>
          <p:cNvSpPr/>
          <p:nvPr/>
        </p:nvSpPr>
        <p:spPr>
          <a:xfrm>
            <a:off x="2015716" y="1664804"/>
            <a:ext cx="1476164" cy="828092"/>
          </a:xfrm>
          <a:prstGeom prst="leftRightArrow">
            <a:avLst/>
          </a:prstGeom>
          <a:solidFill>
            <a:schemeClr val="accent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Sensor subsystem</a:t>
            </a:r>
          </a:p>
        </p:txBody>
      </p:sp>
      <p:sp>
        <p:nvSpPr>
          <p:cNvPr id="24" name="Rectangle 23"/>
          <p:cNvSpPr/>
          <p:nvPr/>
        </p:nvSpPr>
        <p:spPr>
          <a:xfrm>
            <a:off x="3527884" y="1664804"/>
            <a:ext cx="144016" cy="828092"/>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Sensor 1</a:t>
            </a:r>
            <a:endParaRPr lang="en-US" sz="1400" b="1" dirty="0">
              <a:solidFill>
                <a:schemeClr val="tx1"/>
              </a:solidFill>
            </a:endParaRPr>
          </a:p>
        </p:txBody>
      </p:sp>
      <p:sp>
        <p:nvSpPr>
          <p:cNvPr id="25" name="Left-Right Arrow 24"/>
          <p:cNvSpPr/>
          <p:nvPr/>
        </p:nvSpPr>
        <p:spPr>
          <a:xfrm>
            <a:off x="3707904" y="1664804"/>
            <a:ext cx="1836204" cy="828092"/>
          </a:xfrm>
          <a:prstGeom prst="leftRightArrow">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Logic subsystem</a:t>
            </a:r>
          </a:p>
        </p:txBody>
      </p:sp>
      <p:sp>
        <p:nvSpPr>
          <p:cNvPr id="26" name="Rectangle 25"/>
          <p:cNvSpPr/>
          <p:nvPr/>
        </p:nvSpPr>
        <p:spPr>
          <a:xfrm>
            <a:off x="5580112" y="1664804"/>
            <a:ext cx="144016" cy="828092"/>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Sensor 1</a:t>
            </a:r>
            <a:endParaRPr lang="en-US" sz="1400" b="1" dirty="0">
              <a:solidFill>
                <a:schemeClr val="tx1"/>
              </a:solidFill>
            </a:endParaRPr>
          </a:p>
        </p:txBody>
      </p:sp>
      <p:sp>
        <p:nvSpPr>
          <p:cNvPr id="27" name="Left-Right Arrow 26"/>
          <p:cNvSpPr/>
          <p:nvPr/>
        </p:nvSpPr>
        <p:spPr>
          <a:xfrm>
            <a:off x="5796136" y="1664804"/>
            <a:ext cx="1476164" cy="828092"/>
          </a:xfrm>
          <a:prstGeom prst="leftRightArrow">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Final element</a:t>
            </a:r>
          </a:p>
        </p:txBody>
      </p:sp>
      <p:sp>
        <p:nvSpPr>
          <p:cNvPr id="28" name="Content Placeholder 2"/>
          <p:cNvSpPr>
            <a:spLocks noGrp="1"/>
          </p:cNvSpPr>
          <p:nvPr>
            <p:ph idx="1"/>
          </p:nvPr>
        </p:nvSpPr>
        <p:spPr>
          <a:xfrm>
            <a:off x="457200" y="5337212"/>
            <a:ext cx="8229600" cy="788951"/>
          </a:xfrm>
        </p:spPr>
        <p:txBody>
          <a:bodyPr/>
          <a:lstStyle/>
          <a:p>
            <a:pPr marL="400050" lvl="1" indent="0">
              <a:buNone/>
            </a:pPr>
            <a:r>
              <a:rPr lang="en-US" dirty="0" smtClean="0"/>
              <a:t>PFD </a:t>
            </a:r>
            <a:r>
              <a:rPr lang="en-US" baseline="-25000" dirty="0" smtClean="0"/>
              <a:t>total </a:t>
            </a:r>
            <a:r>
              <a:rPr lang="en-US" dirty="0" smtClean="0"/>
              <a:t> = PFD </a:t>
            </a:r>
            <a:r>
              <a:rPr lang="en-US" baseline="-25000" dirty="0" smtClean="0"/>
              <a:t>S</a:t>
            </a:r>
            <a:r>
              <a:rPr lang="en-US" dirty="0" smtClean="0"/>
              <a:t>        +            PFD </a:t>
            </a:r>
            <a:r>
              <a:rPr lang="en-US" baseline="-25000" dirty="0" smtClean="0"/>
              <a:t>L          </a:t>
            </a:r>
            <a:r>
              <a:rPr lang="en-US" dirty="0" smtClean="0"/>
              <a:t>+        PFD </a:t>
            </a:r>
            <a:r>
              <a:rPr lang="en-US" baseline="-25000" dirty="0" smtClean="0"/>
              <a:t>FE</a:t>
            </a:r>
          </a:p>
        </p:txBody>
      </p:sp>
    </p:spTree>
    <p:extLst>
      <p:ext uri="{BB962C8B-B14F-4D97-AF65-F5344CB8AC3E}">
        <p14:creationId xmlns:p14="http://schemas.microsoft.com/office/powerpoint/2010/main" val="342270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General </a:t>
            </a:r>
            <a:r>
              <a:rPr lang="en-US" dirty="0" smtClean="0"/>
              <a:t>procedure for determining the PFD (VDE 2180)</a:t>
            </a:r>
            <a:endParaRPr lang="en-US" dirty="0"/>
          </a:p>
        </p:txBody>
      </p:sp>
      <p:sp>
        <p:nvSpPr>
          <p:cNvPr id="3" name="Content Placeholder 2"/>
          <p:cNvSpPr>
            <a:spLocks noGrp="1"/>
          </p:cNvSpPr>
          <p:nvPr>
            <p:ph idx="1"/>
          </p:nvPr>
        </p:nvSpPr>
        <p:spPr/>
        <p:txBody>
          <a:bodyPr/>
          <a:lstStyle/>
          <a:p>
            <a:pPr marL="400050" lvl="1" indent="0">
              <a:buNone/>
            </a:pPr>
            <a:r>
              <a:rPr lang="en-US" dirty="0" smtClean="0"/>
              <a:t>PFD </a:t>
            </a:r>
            <a:r>
              <a:rPr lang="en-US" baseline="-25000" dirty="0" smtClean="0"/>
              <a:t>total </a:t>
            </a:r>
            <a:r>
              <a:rPr lang="en-US" dirty="0" smtClean="0"/>
              <a:t> = PFD </a:t>
            </a:r>
            <a:r>
              <a:rPr lang="en-US" baseline="-25000" dirty="0" smtClean="0"/>
              <a:t>S</a:t>
            </a:r>
            <a:r>
              <a:rPr lang="en-US" dirty="0" smtClean="0"/>
              <a:t> + PFD </a:t>
            </a:r>
            <a:r>
              <a:rPr lang="en-US" baseline="-25000" dirty="0" smtClean="0"/>
              <a:t>L</a:t>
            </a:r>
            <a:r>
              <a:rPr lang="en-US" dirty="0" smtClean="0"/>
              <a:t>+ PFD </a:t>
            </a:r>
            <a:r>
              <a:rPr lang="en-US" baseline="-25000" dirty="0" smtClean="0"/>
              <a:t>FE</a:t>
            </a:r>
          </a:p>
          <a:p>
            <a:endParaRPr lang="en-US" baseline="-25000" dirty="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pic>
        <p:nvPicPr>
          <p:cNvPr id="5" name="Picture 4" descr="Screen Shot 2016-01-20 at 10.00.2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580" y="2312876"/>
            <a:ext cx="6159500" cy="914400"/>
          </a:xfrm>
          <a:prstGeom prst="rect">
            <a:avLst/>
          </a:prstGeom>
        </p:spPr>
      </p:pic>
      <p:pic>
        <p:nvPicPr>
          <p:cNvPr id="6" name="Picture 5" descr="Screen Shot 2016-01-20 at 10.05.4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3212976"/>
            <a:ext cx="6273800" cy="2832100"/>
          </a:xfrm>
          <a:prstGeom prst="rect">
            <a:avLst/>
          </a:prstGeom>
        </p:spPr>
      </p:pic>
    </p:spTree>
    <p:extLst>
      <p:ext uri="{BB962C8B-B14F-4D97-AF65-F5344CB8AC3E}">
        <p14:creationId xmlns:p14="http://schemas.microsoft.com/office/powerpoint/2010/main" val="2178889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10854</TotalTime>
  <Words>1122</Words>
  <Application>Microsoft Macintosh PowerPoint</Application>
  <PresentationFormat>On-screen Show (4:3)</PresentationFormat>
  <Paragraphs>265</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Pilot TSS Reliability</vt:lpstr>
      <vt:lpstr>Outline</vt:lpstr>
      <vt:lpstr> Background – Safety and Reliability</vt:lpstr>
      <vt:lpstr>Background - Layered Protection</vt:lpstr>
      <vt:lpstr>Background – Risk reduction</vt:lpstr>
      <vt:lpstr>Background - Continuous or on demand?</vt:lpstr>
      <vt:lpstr>Background – SIL and PFD</vt:lpstr>
      <vt:lpstr>Background - SIS structure</vt:lpstr>
      <vt:lpstr>Background - General procedure for determining the PFD (VDE 2180)</vt:lpstr>
      <vt:lpstr>Background - β</vt:lpstr>
      <vt:lpstr>Pilot TSS SIL calculation: PFDs</vt:lpstr>
      <vt:lpstr>Pilot TSS SIL calculation: train 1</vt:lpstr>
      <vt:lpstr>Pilot TSS SIL calculation: train 2</vt:lpstr>
      <vt:lpstr>Pilot TSS SIL calculation: 1oo2</vt:lpstr>
      <vt:lpstr>Pilot TSS SIL calculation: 1oo3 (sensor)</vt:lpstr>
      <vt:lpstr>Pilot TSS SIL calculation: β= 5%</vt:lpstr>
      <vt:lpstr>PowerPoint Presentation</vt:lpstr>
      <vt:lpstr>Pilot TSS SIL calculation: β= 5% (second example)</vt:lpstr>
      <vt:lpstr>Pilot TSS SIL calculation: with Reliasoft (second example) </vt:lpstr>
      <vt:lpstr>Pilot TSS SIL calculation: Comparison</vt:lpstr>
      <vt:lpstr>Conclusions and future works</vt:lpstr>
      <vt:lpstr>Back-up - PFDavg (IEC61511)</vt:lpstr>
      <vt:lpstr>Back-up</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ESS User</cp:lastModifiedBy>
  <cp:revision>451</cp:revision>
  <dcterms:created xsi:type="dcterms:W3CDTF">2013-10-29T16:05:10Z</dcterms:created>
  <dcterms:modified xsi:type="dcterms:W3CDTF">2016-02-15T09:07:16Z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XAccess Type">
    <vt:lpwstr>Inherited</vt:lpwstr>
  </property>
  <property fmtid="{D5CDD505-2E9C-101B-9397-08002B2CF9AE}" pid="3" name="MXActiveVersion">
    <vt:lpwstr>1</vt:lpwstr>
  </property>
  <property fmtid="{D5CDD505-2E9C-101B-9397-08002B2CF9AE}" pid="4" name="MXActual_state_Obsolete">
    <vt:lpwstr>N/A</vt:lpwstr>
  </property>
  <property fmtid="{D5CDD505-2E9C-101B-9397-08002B2CF9AE}" pid="5" name="MXActual_state_Preliminary">
    <vt:lpwstr>Sep 22, 2015</vt:lpwstr>
  </property>
  <property fmtid="{D5CDD505-2E9C-101B-9397-08002B2CF9AE}" pid="6" name="MXActual_state_Release">
    <vt:lpwstr>Sep 22, 2015</vt:lpwstr>
  </property>
  <property fmtid="{D5CDD505-2E9C-101B-9397-08002B2CF9AE}" pid="7" name="MXActual_state_Review">
    <vt:lpwstr>Sep 22, 2015</vt:lpwstr>
  </property>
  <property fmtid="{D5CDD505-2E9C-101B-9397-08002B2CF9AE}" pid="8" name="MXApprover">
    <vt:lpwstr/>
  </property>
  <property fmtid="{D5CDD505-2E9C-101B-9397-08002B2CF9AE}" pid="9" name="MXAuthor">
    <vt:lpwstr/>
  </property>
  <property fmtid="{D5CDD505-2E9C-101B-9397-08002B2CF9AE}" pid="10" name="MXCheckin Reason">
    <vt:lpwstr/>
  </property>
  <property fmtid="{D5CDD505-2E9C-101B-9397-08002B2CF9AE}" pid="11" name="MXclau">
    <vt:lpwstr>False</vt:lpwstr>
  </property>
  <property fmtid="{D5CDD505-2E9C-101B-9397-08002B2CF9AE}" pid="12" name="MXcon_AccommodationCap">
    <vt:lpwstr/>
  </property>
  <property fmtid="{D5CDD505-2E9C-101B-9397-08002B2CF9AE}" pid="13" name="MXcon_AccommodationCost">
    <vt:lpwstr>False</vt:lpwstr>
  </property>
  <property fmtid="{D5CDD505-2E9C-101B-9397-08002B2CF9AE}" pid="14" name="MXcon_AdditionalSpecialConditions">
    <vt:lpwstr/>
  </property>
  <property fmtid="{D5CDD505-2E9C-101B-9397-08002B2CF9AE}" pid="15" name="MXcon_ApprovedByLineManager">
    <vt:lpwstr>False</vt:lpwstr>
  </property>
  <property fmtid="{D5CDD505-2E9C-101B-9397-08002B2CF9AE}" pid="16" name="MXcon_BackgroundInformation">
    <vt:lpwstr/>
  </property>
  <property fmtid="{D5CDD505-2E9C-101B-9397-08002B2CF9AE}" pid="17" name="MXcon_CallOffFromFrameworkAgreement">
    <vt:lpwstr>False</vt:lpwstr>
  </property>
  <property fmtid="{D5CDD505-2E9C-101B-9397-08002B2CF9AE}" pid="18" name="MXcon_CeilingPrice">
    <vt:lpwstr/>
  </property>
  <property fmtid="{D5CDD505-2E9C-101B-9397-08002B2CF9AE}" pid="19" name="MXcon_CompanyAddress">
    <vt:lpwstr/>
  </property>
  <property fmtid="{D5CDD505-2E9C-101B-9397-08002B2CF9AE}" pid="20" name="MXcon_CompanyRegistrationNumber">
    <vt:lpwstr/>
  </property>
  <property fmtid="{D5CDD505-2E9C-101B-9397-08002B2CF9AE}" pid="21" name="MXcon_CompanyType">
    <vt:lpwstr>Limited Liability company</vt:lpwstr>
  </property>
  <property fmtid="{D5CDD505-2E9C-101B-9397-08002B2CF9AE}" pid="22" name="MXcon_ConflictOfInterestOrPersonalRelationToCounterpart">
    <vt:lpwstr>False</vt:lpwstr>
  </property>
  <property fmtid="{D5CDD505-2E9C-101B-9397-08002B2CF9AE}" pid="23" name="MXcon_ConflictOrInterest">
    <vt:lpwstr/>
  </property>
  <property fmtid="{D5CDD505-2E9C-101B-9397-08002B2CF9AE}" pid="24" name="MXcon_Country">
    <vt:lpwstr>Sweden</vt:lpwstr>
  </property>
  <property fmtid="{D5CDD505-2E9C-101B-9397-08002B2CF9AE}" pid="25" name="MXcon_Currency">
    <vt:lpwstr>SEK</vt:lpwstr>
  </property>
  <property fmtid="{D5CDD505-2E9C-101B-9397-08002B2CF9AE}" pid="26" name="MXcon_DescriptionOfTheServices">
    <vt:lpwstr/>
  </property>
  <property fmtid="{D5CDD505-2E9C-101B-9397-08002B2CF9AE}" pid="27" name="MXcon_DurationEnd">
    <vt:lpwstr/>
  </property>
  <property fmtid="{D5CDD505-2E9C-101B-9397-08002B2CF9AE}" pid="28" name="MXcon_DurationStart">
    <vt:lpwstr/>
  </property>
  <property fmtid="{D5CDD505-2E9C-101B-9397-08002B2CF9AE}" pid="29" name="MXcon_ExpensesDetails">
    <vt:lpwstr/>
  </property>
  <property fmtid="{D5CDD505-2E9C-101B-9397-08002B2CF9AE}" pid="30" name="MXcon_ExternalFundsDetails">
    <vt:lpwstr/>
  </property>
  <property fmtid="{D5CDD505-2E9C-101B-9397-08002B2CF9AE}" pid="31" name="MXcon_Fee">
    <vt:lpwstr/>
  </property>
  <property fmtid="{D5CDD505-2E9C-101B-9397-08002B2CF9AE}" pid="32" name="MXcon_FeeOptions">
    <vt:lpwstr>Hourly</vt:lpwstr>
  </property>
  <property fmtid="{D5CDD505-2E9C-101B-9397-08002B2CF9AE}" pid="33" name="MXcon_FinancedByExternalFunds">
    <vt:lpwstr>False</vt:lpwstr>
  </property>
  <property fmtid="{D5CDD505-2E9C-101B-9397-08002B2CF9AE}" pid="34" name="MXcon_ImportantCommercialOrOther">
    <vt:lpwstr/>
  </property>
  <property fmtid="{D5CDD505-2E9C-101B-9397-08002B2CF9AE}" pid="35" name="MXcon_ITEquipment">
    <vt:lpwstr>False</vt:lpwstr>
  </property>
  <property fmtid="{D5CDD505-2E9C-101B-9397-08002B2CF9AE}" pid="36" name="MXcon_ITEquipmentDetails">
    <vt:lpwstr/>
  </property>
  <property fmtid="{D5CDD505-2E9C-101B-9397-08002B2CF9AE}" pid="37" name="MXcon_NameOfConsultant">
    <vt:lpwstr/>
  </property>
  <property fmtid="{D5CDD505-2E9C-101B-9397-08002B2CF9AE}" pid="38" name="MXcon_NameOfCounterpart">
    <vt:lpwstr/>
  </property>
  <property fmtid="{D5CDD505-2E9C-101B-9397-08002B2CF9AE}" pid="39" name="MXcon_NameOfLineManager">
    <vt:lpwstr/>
  </property>
  <property fmtid="{D5CDD505-2E9C-101B-9397-08002B2CF9AE}" pid="40" name="MXcon_Notified">
    <vt:lpwstr>False</vt:lpwstr>
  </property>
  <property fmtid="{D5CDD505-2E9C-101B-9397-08002B2CF9AE}" pid="41" name="MXcon_OtherExpenses">
    <vt:lpwstr>False</vt:lpwstr>
  </property>
  <property fmtid="{D5CDD505-2E9C-101B-9397-08002B2CF9AE}" pid="42" name="MXcon_OtherRelevantInformation">
    <vt:lpwstr/>
  </property>
  <property fmtid="{D5CDD505-2E9C-101B-9397-08002B2CF9AE}" pid="43" name="MXcon_OtherRelevantInformationDescription">
    <vt:lpwstr/>
  </property>
  <property fmtid="{D5CDD505-2E9C-101B-9397-08002B2CF9AE}" pid="44" name="MXcon_ReasonForExemption">
    <vt:lpwstr/>
  </property>
  <property fmtid="{D5CDD505-2E9C-101B-9397-08002B2CF9AE}" pid="45" name="MXcon_ReportingProcedure">
    <vt:lpwstr/>
  </property>
  <property fmtid="{D5CDD505-2E9C-101B-9397-08002B2CF9AE}" pid="46" name="MXcon_SubjectToProcurement">
    <vt:lpwstr>False</vt:lpwstr>
  </property>
  <property fmtid="{D5CDD505-2E9C-101B-9397-08002B2CF9AE}" pid="47" name="MXcon_TimeScheduleAndMilestonesForCompletion">
    <vt:lpwstr/>
  </property>
  <property fmtid="{D5CDD505-2E9C-101B-9397-08002B2CF9AE}" pid="48" name="MXcon_TravelCap">
    <vt:lpwstr/>
  </property>
  <property fmtid="{D5CDD505-2E9C-101B-9397-08002B2CF9AE}" pid="49" name="MXcon_TravelCost">
    <vt:lpwstr>False</vt:lpwstr>
  </property>
  <property fmtid="{D5CDD505-2E9C-101B-9397-08002B2CF9AE}" pid="50" name="MXConfidentiality">
    <vt:lpwstr>Internal</vt:lpwstr>
  </property>
  <property fmtid="{D5CDD505-2E9C-101B-9397-08002B2CF9AE}" pid="51" name="MXCurrent">
    <vt:lpwstr>Released</vt:lpwstr>
  </property>
  <property fmtid="{D5CDD505-2E9C-101B-9397-08002B2CF9AE}" pid="52" name="MXCurrent.Localized">
    <vt:lpwstr>Released</vt:lpwstr>
  </property>
  <property fmtid="{D5CDD505-2E9C-101B-9397-08002B2CF9AE}" pid="53" name="MXDescription">
    <vt:lpwstr>This is the generic template to be used for powerpoint documents</vt:lpwstr>
  </property>
  <property fmtid="{D5CDD505-2E9C-101B-9397-08002B2CF9AE}" pid="54" name="MXDesignated User">
    <vt:lpwstr>Unassigned</vt:lpwstr>
  </property>
  <property fmtid="{D5CDD505-2E9C-101B-9397-08002B2CF9AE}" pid="55" name="MXdmg_GeneratedFrom">
    <vt:lpwstr/>
  </property>
  <property fmtid="{D5CDD505-2E9C-101B-9397-08002B2CF9AE}" pid="56" name="MXdmg_Language">
    <vt:lpwstr>en</vt:lpwstr>
  </property>
  <property fmtid="{D5CDD505-2E9C-101B-9397-08002B2CF9AE}" pid="57" name="MXdmg_LastSourceFileCheckin">
    <vt:lpwstr>Sep 22, 2015</vt:lpwstr>
  </property>
  <property fmtid="{D5CDD505-2E9C-101B-9397-08002B2CF9AE}" pid="58" name="MXEmail">
    <vt:lpwstr>Mikael.Olsson@esss.se</vt:lpwstr>
  </property>
  <property fmtid="{D5CDD505-2E9C-101B-9397-08002B2CF9AE}" pid="59" name="MXFirstName">
    <vt:lpwstr>Olsson</vt:lpwstr>
  </property>
  <property fmtid="{D5CDD505-2E9C-101B-9397-08002B2CF9AE}" pid="60" name="MXIs Version Object">
    <vt:lpwstr>False</vt:lpwstr>
  </property>
  <property fmtid="{D5CDD505-2E9C-101B-9397-08002B2CF9AE}" pid="61" name="MXLanguage">
    <vt:lpwstr>English</vt:lpwstr>
  </property>
  <property fmtid="{D5CDD505-2E9C-101B-9397-08002B2CF9AE}" pid="62" name="MXLastName">
    <vt:lpwstr>Mikael</vt:lpwstr>
  </property>
  <property fmtid="{D5CDD505-2E9C-101B-9397-08002B2CF9AE}" pid="63" name="MXLatestVersion">
    <vt:lpwstr>1</vt:lpwstr>
  </property>
  <property fmtid="{D5CDD505-2E9C-101B-9397-08002B2CF9AE}" pid="64" name="MXLegacy Id">
    <vt:lpwstr/>
  </property>
  <property fmtid="{D5CDD505-2E9C-101B-9397-08002B2CF9AE}" pid="65" name="MXLink">
    <vt:lpwstr/>
  </property>
  <property fmtid="{D5CDD505-2E9C-101B-9397-08002B2CF9AE}" pid="66" name="MXMiddleName">
    <vt:lpwstr>Unknown</vt:lpwstr>
  </property>
  <property fmtid="{D5CDD505-2E9C-101B-9397-08002B2CF9AE}" pid="67" name="MXMove Files To Version">
    <vt:lpwstr>False</vt:lpwstr>
  </property>
  <property fmtid="{D5CDD505-2E9C-101B-9397-08002B2CF9AE}" pid="68" name="MXName">
    <vt:lpwstr>Chess Core Powerpoint</vt:lpwstr>
  </property>
  <property fmtid="{D5CDD505-2E9C-101B-9397-08002B2CF9AE}" pid="69" name="MXOriginator">
    <vt:lpwstr>christoffer</vt:lpwstr>
  </property>
  <property fmtid="{D5CDD505-2E9C-101B-9397-08002B2CF9AE}" pid="70" name="MXPolicy">
    <vt:lpwstr>TVA DTM Document Template</vt:lpwstr>
  </property>
  <property fmtid="{D5CDD505-2E9C-101B-9397-08002B2CF9AE}" pid="71" name="MXPolicy.Localized">
    <vt:lpwstr>TVA DTM Document Template</vt:lpwstr>
  </property>
  <property fmtid="{D5CDD505-2E9C-101B-9397-08002B2CF9AE}" pid="72" name="MXPrinted Date">
    <vt:lpwstr>Sep 22, 2015</vt:lpwstr>
  </property>
  <property fmtid="{D5CDD505-2E9C-101B-9397-08002B2CF9AE}" pid="73" name="MXPrinted Version">
    <vt:lpwstr/>
  </property>
  <property fmtid="{D5CDD505-2E9C-101B-9397-08002B2CF9AE}" pid="74" name="MXReference">
    <vt:lpwstr/>
  </property>
  <property fmtid="{D5CDD505-2E9C-101B-9397-08002B2CF9AE}" pid="75" name="MXRevision">
    <vt:lpwstr>0</vt:lpwstr>
  </property>
  <property fmtid="{D5CDD505-2E9C-101B-9397-08002B2CF9AE}" pid="76" name="MXSignatures_state_Obsolete">
    <vt:lpwstr/>
  </property>
  <property fmtid="{D5CDD505-2E9C-101B-9397-08002B2CF9AE}" pid="77" name="MXSignatures_state_Preliminary">
    <vt:lpwstr/>
  </property>
  <property fmtid="{D5CDD505-2E9C-101B-9397-08002B2CF9AE}" pid="78" name="MXSignatures_state_Release">
    <vt:lpwstr/>
  </property>
  <property fmtid="{D5CDD505-2E9C-101B-9397-08002B2CF9AE}" pid="79" name="MXSignatures_state_Review">
    <vt:lpwstr/>
  </property>
  <property fmtid="{D5CDD505-2E9C-101B-9397-08002B2CF9AE}" pid="80" name="MXSubmitter">
    <vt:lpwstr/>
  </property>
  <property fmtid="{D5CDD505-2E9C-101B-9397-08002B2CF9AE}" pid="81" name="MXSuspend Versioning">
    <vt:lpwstr>False</vt:lpwstr>
  </property>
  <property fmtid="{D5CDD505-2E9C-101B-9397-08002B2CF9AE}" pid="82" name="MXTitle">
    <vt:lpwstr/>
  </property>
  <property fmtid="{D5CDD505-2E9C-101B-9397-08002B2CF9AE}" pid="83" name="MXTVA DTM Allowed Groups">
    <vt:lpwstr/>
  </property>
  <property fmtid="{D5CDD505-2E9C-101B-9397-08002B2CF9AE}" pid="84" name="MXTVA DTM Allowed Roles">
    <vt:lpwstr/>
  </property>
  <property fmtid="{D5CDD505-2E9C-101B-9397-08002B2CF9AE}" pid="85" name="MXTVA DTM Template Access">
    <vt:lpwstr/>
  </property>
  <property fmtid="{D5CDD505-2E9C-101B-9397-08002B2CF9AE}" pid="86" name="MXTVA DTM Template Visable">
    <vt:lpwstr>Yes</vt:lpwstr>
  </property>
  <property fmtid="{D5CDD505-2E9C-101B-9397-08002B2CF9AE}" pid="87" name="MXTVADummy1">
    <vt:lpwstr/>
  </property>
  <property fmtid="{D5CDD505-2E9C-101B-9397-08002B2CF9AE}" pid="88" name="MXTVADummy2">
    <vt:lpwstr/>
  </property>
  <property fmtid="{D5CDD505-2E9C-101B-9397-08002B2CF9AE}" pid="89" name="MXTVADummy3">
    <vt:lpwstr/>
  </property>
  <property fmtid="{D5CDD505-2E9C-101B-9397-08002B2CF9AE}" pid="90" name="MXType">
    <vt:lpwstr>TVA DTM Document Template</vt:lpwstr>
  </property>
  <property fmtid="{D5CDD505-2E9C-101B-9397-08002B2CF9AE}" pid="91" name="MXType.Localized">
    <vt:lpwstr>Document Template</vt:lpwstr>
  </property>
  <property fmtid="{D5CDD505-2E9C-101B-9397-08002B2CF9AE}" pid="92" name="MXUser">
    <vt:lpwstr>mikaelolsson</vt:lpwstr>
  </property>
  <property fmtid="{D5CDD505-2E9C-101B-9397-08002B2CF9AE}" pid="93" name="MXVersion">
    <vt:lpwstr>1</vt:lpwstr>
  </property>
</Properties>
</file>