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80" r:id="rId5"/>
    <p:sldId id="282" r:id="rId6"/>
    <p:sldId id="288" r:id="rId7"/>
    <p:sldId id="286" r:id="rId8"/>
    <p:sldId id="275" r:id="rId9"/>
    <p:sldId id="284" r:id="rId10"/>
    <p:sldId id="285" r:id="rId11"/>
    <p:sldId id="277" r:id="rId12"/>
    <p:sldId id="283" r:id="rId13"/>
    <p:sldId id="287" r:id="rId14"/>
    <p:sldId id="281" r:id="rId15"/>
    <p:sldId id="260" r:id="rId16"/>
    <p:sldId id="289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3952"/>
    <a:srgbClr val="D7EB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7" autoAdjust="0"/>
  </p:normalViewPr>
  <p:slideViewPr>
    <p:cSldViewPr snapToGrid="0" snapToObjects="1">
      <p:cViewPr varScale="1">
        <p:scale>
          <a:sx n="76" d="100"/>
          <a:sy n="76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C6C7-F5F9-544B-BACB-399E8D2D7F06}" type="datetimeFigureOut">
              <a:rPr lang="sv-SE" smtClean="0"/>
              <a:t>12/12/12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B0B47-91ED-B447-B6B7-34C1EB7DE4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810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CACA-948A-7645-AADF-332764681983}" type="datetimeFigureOut">
              <a:rPr lang="sv-SE" smtClean="0"/>
              <a:t>12/12/12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72B4-664F-704E-8B77-3FF546088F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17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k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5" y="0"/>
            <a:ext cx="9170935" cy="6863783"/>
          </a:xfrm>
          <a:prstGeom prst="rect">
            <a:avLst/>
          </a:prstGeom>
        </p:spPr>
      </p:pic>
      <p:pic>
        <p:nvPicPr>
          <p:cNvPr id="14" name="Picture 13" descr="ESS_template_front_v2.jpg"/>
          <p:cNvPicPr>
            <a:picLocks noChangeAspect="1"/>
          </p:cNvPicPr>
          <p:nvPr userDrawn="1"/>
        </p:nvPicPr>
        <p:blipFill rotWithShape="1"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625" l="0" r="61328">
                        <a14:foregroundMark x1="54199" y1="37500" x2="32422" y2="1042"/>
                        <a14:foregroundMark x1="51172" y1="27083" x2="49805" y2="24479"/>
                        <a14:foregroundMark x1="48047" y1="18620" x2="45508" y2="13932"/>
                        <a14:foregroundMark x1="41992" y1="10156" x2="36621" y2="5859"/>
                        <a14:foregroundMark x1="41797" y1="11068" x2="44824" y2="14974"/>
                        <a14:foregroundMark x1="42871" y1="11328" x2="45508" y2="14193"/>
                        <a14:foregroundMark x1="33691" y1="781" x2="35742" y2="5078"/>
                        <a14:foregroundMark x1="15234" y1="46875" x2="18652" y2="50521"/>
                        <a14:foregroundMark x1="14258" y1="47005" x2="14258" y2="47005"/>
                        <a14:foregroundMark x1="15332" y1="45703" x2="15332" y2="4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0466" b="12072"/>
          <a:stretch/>
        </p:blipFill>
        <p:spPr>
          <a:xfrm>
            <a:off x="-26935" y="0"/>
            <a:ext cx="5348546" cy="68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k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5" y="0"/>
            <a:ext cx="9170935" cy="6863783"/>
          </a:xfrm>
          <a:prstGeom prst="rect">
            <a:avLst/>
          </a:prstGeom>
        </p:spPr>
      </p:pic>
      <p:pic>
        <p:nvPicPr>
          <p:cNvPr id="14" name="Picture 13" descr="ESS_template_front_v2.jpg"/>
          <p:cNvPicPr>
            <a:picLocks noChangeAspect="1"/>
          </p:cNvPicPr>
          <p:nvPr userDrawn="1"/>
        </p:nvPicPr>
        <p:blipFill rotWithShape="1"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625" l="0" r="61328">
                        <a14:foregroundMark x1="54199" y1="37500" x2="32422" y2="1042"/>
                        <a14:foregroundMark x1="51172" y1="27083" x2="49805" y2="24479"/>
                        <a14:foregroundMark x1="48047" y1="18620" x2="45508" y2="13932"/>
                        <a14:foregroundMark x1="41992" y1="10156" x2="36621" y2="5859"/>
                        <a14:foregroundMark x1="41797" y1="11068" x2="44824" y2="14974"/>
                        <a14:foregroundMark x1="42871" y1="11328" x2="45508" y2="14193"/>
                        <a14:foregroundMark x1="33691" y1="781" x2="35742" y2="5078"/>
                        <a14:foregroundMark x1="15234" y1="46875" x2="18652" y2="50521"/>
                        <a14:foregroundMark x1="14258" y1="47005" x2="14258" y2="47005"/>
                        <a14:foregroundMark x1="15332" y1="45703" x2="15332" y2="4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0466" b="12072"/>
          <a:stretch/>
        </p:blipFill>
        <p:spPr>
          <a:xfrm>
            <a:off x="-26935" y="0"/>
            <a:ext cx="5348546" cy="686378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11647" y="1418857"/>
            <a:ext cx="4104456" cy="34317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1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999 wt"/>
                <a:cs typeface="TitilliumText22L 999 wt"/>
              </a:rPr>
              <a:t>Main</a:t>
            </a:r>
            <a:r>
              <a:rPr lang="en-US" sz="3100" b="0" i="0" spc="-20" baseline="0" dirty="0" smtClean="0">
                <a:solidFill>
                  <a:schemeClr val="accent2">
                    <a:lumMod val="50000"/>
                  </a:schemeClr>
                </a:solidFill>
                <a:latin typeface="TitilliumText22L 999 wt"/>
                <a:cs typeface="TitilliumText22L 999 wt"/>
              </a:rPr>
              <a:t> Title</a:t>
            </a:r>
          </a:p>
          <a:p>
            <a:pPr algn="r"/>
            <a:r>
              <a:rPr lang="en-US" sz="31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400 wt"/>
                <a:cs typeface="TitilliumText22L 400 wt"/>
              </a:rPr>
              <a:t>Click to</a:t>
            </a:r>
            <a:r>
              <a:rPr lang="en-US" sz="3100" b="0" i="0" spc="-20" baseline="0" dirty="0" smtClean="0">
                <a:solidFill>
                  <a:schemeClr val="accent2">
                    <a:lumMod val="50000"/>
                  </a:schemeClr>
                </a:solidFill>
                <a:latin typeface="TitilliumText22L 400 wt"/>
                <a:cs typeface="TitilliumText22L 400 wt"/>
              </a:rPr>
              <a:t> add</a:t>
            </a: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r>
              <a:rPr lang="en-US" sz="31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400 wt"/>
                <a:cs typeface="TitilliumText22L 400 wt"/>
              </a:rPr>
              <a:t> </a:t>
            </a:r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35783" y="5498479"/>
            <a:ext cx="28803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800 wt"/>
                <a:cs typeface="TitilliumText22L 800 wt"/>
              </a:rPr>
              <a:t>Giobatta Lanfranco</a:t>
            </a:r>
            <a:endParaRPr lang="en-US" sz="2000" b="0" i="0" spc="-20" dirty="0">
              <a:solidFill>
                <a:schemeClr val="accent2">
                  <a:lumMod val="50000"/>
                </a:schemeClr>
              </a:solidFill>
              <a:latin typeface="TitilliumText22L 800 wt"/>
              <a:cs typeface="TitilliumText22L 800 w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6067" y="5905034"/>
            <a:ext cx="522003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-60" dirty="0" smtClean="0">
                <a:solidFill>
                  <a:srgbClr val="004155"/>
                </a:solidFill>
                <a:latin typeface="TitilliumText22L 250 wt"/>
                <a:cs typeface="TitilliumText22L 250 wt"/>
              </a:rPr>
              <a:t>European Spallation Source - Accelerator Division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596067" y="6240622"/>
            <a:ext cx="522003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spc="-60" dirty="0" smtClean="0">
                <a:solidFill>
                  <a:srgbClr val="004155"/>
                </a:solidFill>
                <a:latin typeface="TitilliumText22L 400 wt"/>
                <a:cs typeface="TitilliumText22L 400 wt"/>
              </a:rPr>
              <a:t>Place,</a:t>
            </a:r>
            <a:r>
              <a:rPr lang="en-US" sz="1400" b="0" i="0" spc="-60" baseline="0" dirty="0" smtClean="0">
                <a:solidFill>
                  <a:srgbClr val="004155"/>
                </a:solidFill>
                <a:latin typeface="TitilliumText22L 400 wt"/>
                <a:cs typeface="TitilliumText22L 400 wt"/>
              </a:rPr>
              <a:t> Date</a:t>
            </a:r>
            <a:endParaRPr lang="en-US" sz="1400" b="0" i="0" spc="-60" dirty="0">
              <a:solidFill>
                <a:srgbClr val="004155"/>
              </a:solidFill>
              <a:latin typeface="TitilliumText22L 400 wt"/>
              <a:cs typeface="TitilliumText22L 400 wt"/>
            </a:endParaRPr>
          </a:p>
        </p:txBody>
      </p:sp>
    </p:spTree>
    <p:extLst>
      <p:ext uri="{BB962C8B-B14F-4D97-AF65-F5344CB8AC3E}">
        <p14:creationId xmlns:p14="http://schemas.microsoft.com/office/powerpoint/2010/main" val="7269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rk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14378"/>
            <a:ext cx="9144000" cy="6843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005064"/>
            <a:ext cx="9144001" cy="280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7" y="4981875"/>
            <a:ext cx="6994694" cy="924850"/>
          </a:xfrm>
          <a:noFill/>
          <a:ln w="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algn="l">
              <a:defRPr lang="en-US" sz="2800" b="0" i="0" kern="120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tilliumTitle20"/>
                <a:ea typeface="+mj-ea"/>
                <a:cs typeface="TitilliumTitle2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52137" y="5906725"/>
            <a:ext cx="6994694" cy="5753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13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1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84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9273"/>
            <a:ext cx="4040188" cy="835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9273"/>
            <a:ext cx="4041775" cy="835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193"/>
            <a:ext cx="4978572" cy="465897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7193"/>
            <a:ext cx="3008313" cy="465897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3179" y="15693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9" y="576976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4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rk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14378"/>
            <a:ext cx="9144000" cy="6843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005064"/>
            <a:ext cx="9144001" cy="280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7" y="4981875"/>
            <a:ext cx="6994694" cy="924850"/>
          </a:xfrm>
          <a:noFill/>
          <a:ln w="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algn="l">
              <a:defRPr lang="en-US" sz="2800" b="0" i="0" kern="120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52137" y="5906725"/>
            <a:ext cx="6994694" cy="5753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12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99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9273"/>
            <a:ext cx="4040188" cy="835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9273"/>
            <a:ext cx="4041775" cy="835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193"/>
            <a:ext cx="4978572" cy="465897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7193"/>
            <a:ext cx="3008313" cy="465897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3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3179" y="15693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9" y="576976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6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" y="6075045"/>
            <a:ext cx="9143999" cy="782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11779"/>
            <a:ext cx="7174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kern="12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C. Darve / Technical Board – December 13</a:t>
            </a:r>
            <a:r>
              <a:rPr lang="en-US" sz="1000" b="1" kern="1200" baseline="300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th</a:t>
            </a:r>
            <a:r>
              <a:rPr lang="en-US" sz="1000" b="1" kern="12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 , 2012						Safety &amp;</a:t>
            </a:r>
            <a:r>
              <a:rPr lang="en-US" sz="1000" b="1" kern="1200" baseline="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Standards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1456"/>
            <a:ext cx="8229600" cy="499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836" y="6611779"/>
            <a:ext cx="874583" cy="24622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4658" y="274638"/>
            <a:ext cx="6812141" cy="762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ESS_Logo_Expl_Lar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0042" y="274638"/>
            <a:ext cx="1409476" cy="762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91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4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0A3952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Papyrus"/>
          <a:ea typeface="+mj-ea"/>
          <a:cs typeface="Papyru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rgbClr val="0A3952"/>
          </a:solidFill>
          <a:latin typeface="Papyrus"/>
          <a:ea typeface="+mn-ea"/>
          <a:cs typeface="Papyru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b="0" i="0" kern="1200">
          <a:solidFill>
            <a:srgbClr val="0A3952"/>
          </a:solidFill>
          <a:latin typeface="Papyrus"/>
          <a:ea typeface="+mn-ea"/>
          <a:cs typeface="Papyru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rgbClr val="0A3952"/>
          </a:solidFill>
          <a:latin typeface="Papyrus"/>
          <a:ea typeface="+mn-ea"/>
          <a:cs typeface="Papyru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600" b="0" i="0" kern="1200">
          <a:solidFill>
            <a:srgbClr val="0A3952"/>
          </a:solidFill>
          <a:latin typeface="Papyrus"/>
          <a:ea typeface="+mn-ea"/>
          <a:cs typeface="Papyru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600" b="0" i="0" kern="1200">
          <a:solidFill>
            <a:srgbClr val="0A3952"/>
          </a:solidFill>
          <a:latin typeface="Papyrus"/>
          <a:ea typeface="+mn-ea"/>
          <a:cs typeface="Papyru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1845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" y="6075045"/>
            <a:ext cx="9143999" cy="782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11779"/>
            <a:ext cx="7174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en-US" sz="1000" b="0" i="0" dirty="0" smtClean="0">
                <a:solidFill>
                  <a:schemeClr val="tx2"/>
                </a:solidFill>
                <a:latin typeface="TitilliumText22L 250 wt"/>
                <a:cs typeface="TitilliumText22L 250 wt"/>
              </a:rPr>
              <a:t>Presentation title here</a:t>
            </a:r>
            <a:endParaRPr lang="en-US" sz="1000" b="0" i="0" dirty="0">
              <a:solidFill>
                <a:schemeClr val="tx2"/>
              </a:solidFill>
              <a:latin typeface="TitilliumText22L 250 wt"/>
              <a:cs typeface="TitilliumText22L 250 w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836" y="6618001"/>
            <a:ext cx="874583" cy="2400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112" y="1"/>
            <a:ext cx="7265688" cy="927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TitilliumText22L 400 wt"/>
          <a:ea typeface="+mj-ea"/>
          <a:cs typeface="TitilliumText22L 400 wt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32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8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hyperlink" Target="https://enav.esss.lu.se/DesktopDefault.aspx?tabname=ICS-Kode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hyperlink" Target="http://www.teknopol.se/deman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3818" y="1418857"/>
            <a:ext cx="5052285" cy="3985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600" b="1" kern="12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Safety &amp;</a:t>
            </a:r>
            <a:r>
              <a:rPr lang="en-US" sz="3600" b="1" kern="1200" baseline="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 </a:t>
            </a:r>
            <a:r>
              <a:rPr lang="en-US" sz="3600" b="1" kern="12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Standards</a:t>
            </a:r>
          </a:p>
          <a:p>
            <a:pPr algn="r"/>
            <a:r>
              <a:rPr lang="en-US" sz="1800" b="1" i="0" kern="1200" spc="-20" baseline="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Technical Board – December 2012</a:t>
            </a:r>
            <a:r>
              <a:rPr lang="en-US" sz="3100" b="1" i="0" spc="-20" baseline="0" dirty="0" smtClean="0">
                <a:solidFill>
                  <a:schemeClr val="accent2">
                    <a:lumMod val="50000"/>
                  </a:schemeClr>
                </a:solidFill>
                <a:latin typeface="Papyrus"/>
                <a:cs typeface="Papyrus"/>
              </a:rPr>
              <a:t> </a:t>
            </a:r>
          </a:p>
          <a:p>
            <a:pPr algn="r"/>
            <a:r>
              <a:rPr lang="en-US" sz="3100" b="1" i="0" spc="-20" dirty="0" smtClean="0">
                <a:solidFill>
                  <a:schemeClr val="accent2">
                    <a:lumMod val="50000"/>
                  </a:schemeClr>
                </a:solidFill>
                <a:latin typeface="Papyrus"/>
                <a:cs typeface="Papyrus"/>
              </a:rPr>
              <a:t> </a:t>
            </a:r>
            <a:endParaRPr lang="en-US" sz="3100" b="1" i="0" spc="-20" baseline="0" dirty="0" smtClean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  <a:p>
            <a:pPr algn="r"/>
            <a:endParaRPr lang="en-US" sz="3100" b="1" i="0" spc="-20" baseline="0" dirty="0" smtClean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  <a:p>
            <a:pPr algn="r"/>
            <a:endParaRPr lang="en-US" sz="3100" b="1" i="0" spc="-20" baseline="0" dirty="0" smtClean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  <a:p>
            <a:pPr algn="r"/>
            <a:endParaRPr lang="en-US" sz="3100" b="1" i="0" spc="-20" baseline="0" dirty="0" smtClean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r>
              <a:rPr lang="en-US" sz="31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400 wt"/>
                <a:cs typeface="TitilliumText22L 400 wt"/>
              </a:rPr>
              <a:t> </a:t>
            </a:r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5783" y="5498479"/>
            <a:ext cx="28803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i="0" spc="-20" dirty="0" smtClean="0">
                <a:solidFill>
                  <a:schemeClr val="accent2">
                    <a:lumMod val="50000"/>
                  </a:schemeClr>
                </a:solidFill>
                <a:latin typeface="Papyrus"/>
                <a:cs typeface="Papyrus"/>
              </a:rPr>
              <a:t>Christine Darve</a:t>
            </a:r>
            <a:endParaRPr lang="en-US" sz="2000" b="0" i="0" spc="-20" dirty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6067" y="5905034"/>
            <a:ext cx="522003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-60" dirty="0" smtClean="0">
                <a:solidFill>
                  <a:srgbClr val="004155"/>
                </a:solidFill>
                <a:latin typeface="Papyrus"/>
                <a:cs typeface="Papyrus"/>
              </a:rPr>
              <a:t>European Spallation Source - Accelerator Division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6067" y="6240622"/>
            <a:ext cx="522003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spc="-60" dirty="0" smtClean="0">
                <a:solidFill>
                  <a:srgbClr val="004155"/>
                </a:solidFill>
                <a:latin typeface="Papyrus"/>
                <a:cs typeface="Papyrus"/>
              </a:rPr>
              <a:t>Lund,</a:t>
            </a:r>
            <a:r>
              <a:rPr lang="en-US" sz="1400" b="0" i="0" spc="-60" baseline="0" dirty="0" smtClean="0">
                <a:solidFill>
                  <a:srgbClr val="004155"/>
                </a:solidFill>
                <a:latin typeface="Papyrus"/>
                <a:cs typeface="Papyrus"/>
              </a:rPr>
              <a:t> Date</a:t>
            </a:r>
            <a:endParaRPr lang="en-US" sz="1400" b="0" i="0" spc="-60" dirty="0">
              <a:solidFill>
                <a:srgbClr val="004155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87728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/>
              <a:t>e-</a:t>
            </a:r>
            <a:r>
              <a:rPr lang="en-US" dirty="0" err="1" smtClean="0"/>
              <a:t>nav</a:t>
            </a:r>
            <a:r>
              <a:rPr lang="en-US" dirty="0" smtClean="0"/>
              <a:t> [see ESS intranet]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037379"/>
            <a:ext cx="6287250" cy="55134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774" y="5740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/>
              </a:rPr>
              <a:t>https://enav.esss.lu.se/DesktopDefault.aspx?tabname=ICS-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Koder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8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419" y="1766455"/>
            <a:ext cx="4391062" cy="4745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" y="961146"/>
            <a:ext cx="4406948" cy="55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lvl="1" indent="0" algn="ctr">
              <a:buNone/>
            </a:pPr>
            <a:r>
              <a:rPr lang="en-US" sz="4800" dirty="0" smtClean="0"/>
              <a:t>ESS </a:t>
            </a:r>
            <a:r>
              <a:rPr lang="en-US" sz="4800" dirty="0"/>
              <a:t>Web interface using NEXT </a:t>
            </a:r>
            <a:r>
              <a:rPr lang="en-US" sz="4800" dirty="0" smtClean="0"/>
              <a:t>Community</a:t>
            </a:r>
          </a:p>
          <a:p>
            <a:pPr marL="0" lvl="1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E-</a:t>
            </a:r>
            <a:r>
              <a:rPr lang="en-US" sz="4800" dirty="0" err="1" smtClean="0"/>
              <a:t>SHare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3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1456"/>
            <a:ext cx="8525164" cy="4994708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Content of the Web-based site</a:t>
            </a:r>
            <a:endParaRPr lang="en-US" sz="2000" dirty="0"/>
          </a:p>
          <a:p>
            <a:pPr lvl="1"/>
            <a:r>
              <a:rPr lang="en-US" sz="1800" dirty="0"/>
              <a:t>Safety </a:t>
            </a:r>
            <a:r>
              <a:rPr lang="en-US" sz="1800" dirty="0" smtClean="0"/>
              <a:t>procedures (RP, ODH, electrical hazard, etc.. )</a:t>
            </a:r>
          </a:p>
          <a:p>
            <a:pPr lvl="1"/>
            <a:r>
              <a:rPr lang="en-US" sz="1800" dirty="0" smtClean="0"/>
              <a:t>Safety training (LOTO, ODH, electrical safety, etc..) </a:t>
            </a:r>
          </a:p>
          <a:p>
            <a:pPr lvl="1"/>
            <a:r>
              <a:rPr lang="en-US" sz="1800" dirty="0" smtClean="0"/>
              <a:t>Access to safety manuals</a:t>
            </a:r>
          </a:p>
          <a:p>
            <a:pPr lvl="1"/>
            <a:r>
              <a:rPr lang="en-US" sz="1800" dirty="0"/>
              <a:t>Lessons </a:t>
            </a:r>
            <a:r>
              <a:rPr lang="en-US" sz="1800" dirty="0" smtClean="0"/>
              <a:t>learned, etc</a:t>
            </a:r>
            <a:r>
              <a:rPr lang="en-US" sz="1800" dirty="0"/>
              <a:t>..</a:t>
            </a:r>
          </a:p>
          <a:p>
            <a:endParaRPr lang="en-US" sz="1400" dirty="0"/>
          </a:p>
          <a:p>
            <a:r>
              <a:rPr lang="en-US" sz="2000" dirty="0" smtClean="0"/>
              <a:t>Tools for development : NEXT </a:t>
            </a:r>
            <a:r>
              <a:rPr lang="en-US" sz="2000" dirty="0"/>
              <a:t>Community </a:t>
            </a:r>
          </a:p>
          <a:p>
            <a:pPr lvl="1"/>
            <a:r>
              <a:rPr lang="en-US" sz="1400" dirty="0" smtClean="0"/>
              <a:t>(Public, Project members area, incl. Developer admin, safety responsible) </a:t>
            </a:r>
          </a:p>
          <a:p>
            <a:pPr marL="457200" lvl="1" indent="0">
              <a:buNone/>
            </a:pPr>
            <a:r>
              <a:rPr lang="en-US" sz="2000" dirty="0" smtClean="0"/>
              <a:t>example:</a:t>
            </a:r>
          </a:p>
          <a:p>
            <a:pPr lvl="2"/>
            <a:r>
              <a:rPr lang="en-US" dirty="0" smtClean="0"/>
              <a:t>Users Needs: </a:t>
            </a:r>
            <a:endParaRPr lang="en-US" dirty="0"/>
          </a:p>
          <a:p>
            <a:pPr lvl="3"/>
            <a:r>
              <a:rPr lang="en-US" sz="1400" dirty="0" smtClean="0"/>
              <a:t>Design engineers</a:t>
            </a:r>
          </a:p>
          <a:p>
            <a:pPr lvl="2"/>
            <a:r>
              <a:rPr lang="en-US" dirty="0" smtClean="0"/>
              <a:t>Goals/what : </a:t>
            </a:r>
            <a:endParaRPr lang="en-US" dirty="0"/>
          </a:p>
          <a:p>
            <a:pPr lvl="3"/>
            <a:r>
              <a:rPr lang="en-US" sz="1400" dirty="0" smtClean="0"/>
              <a:t>Want to access </a:t>
            </a:r>
            <a:r>
              <a:rPr lang="en-US" sz="1400" dirty="0"/>
              <a:t>t</a:t>
            </a:r>
            <a:r>
              <a:rPr lang="en-US" sz="1400" dirty="0" smtClean="0"/>
              <a:t>o ESS engineering guidance for pressure safety vessel</a:t>
            </a:r>
          </a:p>
          <a:p>
            <a:pPr lvl="2"/>
            <a:r>
              <a:rPr lang="en-US" dirty="0" smtClean="0"/>
              <a:t>Value:</a:t>
            </a:r>
          </a:p>
          <a:p>
            <a:pPr lvl="3"/>
            <a:r>
              <a:rPr lang="en-US" sz="1400" dirty="0" smtClean="0"/>
              <a:t>To complete the design of a cryomodule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/>
              <a:t>-</a:t>
            </a:r>
            <a:r>
              <a:rPr lang="en-US" dirty="0" smtClean="0"/>
              <a:t>Share: Web </a:t>
            </a:r>
            <a:r>
              <a:rPr lang="en-US" dirty="0"/>
              <a:t>interface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9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4658" y="0"/>
            <a:ext cx="6812141" cy="762741"/>
          </a:xfrm>
        </p:spPr>
        <p:txBody>
          <a:bodyPr>
            <a:normAutofit/>
          </a:bodyPr>
          <a:lstStyle/>
          <a:p>
            <a:r>
              <a:rPr lang="en-US" dirty="0"/>
              <a:t>Earlier development </a:t>
            </a:r>
            <a:r>
              <a:rPr lang="en-US" dirty="0" smtClean="0"/>
              <a:t>FNAL -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898" y="762741"/>
            <a:ext cx="6143424" cy="575741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-2347320" y="3118412"/>
            <a:ext cx="6537503" cy="84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395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pyrus"/>
                <a:ea typeface="+mj-ea"/>
                <a:cs typeface="Papyrus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380" y="1558697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By Nancy Grossmann </a:t>
            </a:r>
          </a:p>
          <a:p>
            <a:r>
              <a:rPr lang="en-US" dirty="0" smtClean="0">
                <a:latin typeface="Papyrus"/>
                <a:cs typeface="Papyrus"/>
              </a:rPr>
              <a:t>FNAL ES&amp;H Director</a:t>
            </a:r>
          </a:p>
        </p:txBody>
      </p:sp>
    </p:spTree>
    <p:extLst>
      <p:ext uri="{BB962C8B-B14F-4D97-AF65-F5344CB8AC3E}">
        <p14:creationId xmlns:p14="http://schemas.microsoft.com/office/powerpoint/2010/main" val="393075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6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3310" r="11656" b="78067"/>
          <a:stretch>
            <a:fillRect/>
          </a:stretch>
        </p:blipFill>
        <p:spPr bwMode="auto">
          <a:xfrm>
            <a:off x="1723430" y="678656"/>
            <a:ext cx="5688211" cy="29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910828" y="4205883"/>
            <a:ext cx="7132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ts val="2320"/>
              </a:spcBef>
            </a:pPr>
            <a:r>
              <a:rPr lang="en-US" sz="34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There is such thing as a free lounge !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2375297" y="5833061"/>
            <a:ext cx="3962623" cy="65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3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2012-12-12</a:t>
            </a:r>
          </a:p>
          <a:p>
            <a:pPr algn="l">
              <a:lnSpc>
                <a:spcPct val="110000"/>
              </a:lnSpc>
            </a:pPr>
            <a:r>
              <a:rPr lang="en-US" sz="13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Christine Darve, ESS</a:t>
            </a:r>
          </a:p>
          <a:p>
            <a:pPr algn="l">
              <a:lnSpc>
                <a:spcPct val="110000"/>
              </a:lnSpc>
            </a:pPr>
            <a:r>
              <a:rPr lang="en-US" sz="13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McFaul, ESS - Project Leader, NEXT Community</a:t>
            </a:r>
          </a:p>
        </p:txBody>
      </p:sp>
    </p:spTree>
    <p:extLst>
      <p:ext uri="{BB962C8B-B14F-4D97-AF65-F5344CB8AC3E}">
        <p14:creationId xmlns:p14="http://schemas.microsoft.com/office/powerpoint/2010/main" val="3596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3099718" y="132374"/>
            <a:ext cx="2938752" cy="53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4D4D4D"/>
                </a:solidFill>
                <a:latin typeface="Papyrus"/>
                <a:ea typeface="ＭＳ Ｐゴシック" charset="0"/>
                <a:cs typeface="Papyrus"/>
                <a:sym typeface="Arial Bold" charset="0"/>
              </a:rPr>
              <a:t>NEXT Community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7079010" y="2325068"/>
            <a:ext cx="1928813" cy="200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33941" indent="-133941">
              <a:spcBef>
                <a:spcPts val="2461"/>
              </a:spcBef>
              <a:buClr>
                <a:srgbClr val="2D77A0"/>
              </a:buClr>
              <a:buSzPct val="125000"/>
              <a:buFont typeface="Arial Bold" charset="0"/>
              <a:buChar char="•"/>
            </a:pPr>
            <a:r>
              <a:rPr lang="en-US" sz="1500">
                <a:solidFill>
                  <a:srgbClr val="A408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User Designed</a:t>
            </a:r>
            <a:br>
              <a:rPr lang="en-US" sz="1500">
                <a:solidFill>
                  <a:srgbClr val="A408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</a:br>
            <a:r>
              <a:rPr lang="en-US" sz="1500">
                <a:solidFill>
                  <a:srgbClr val="A408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Applications</a:t>
            </a:r>
            <a:endParaRPr lang="en-US" sz="1500">
              <a:solidFill>
                <a:srgbClr val="A40800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133941" indent="-133941">
              <a:spcBef>
                <a:spcPts val="2461"/>
              </a:spcBef>
              <a:buClr>
                <a:srgbClr val="2D77A0"/>
              </a:buClr>
              <a:buSzPct val="125000"/>
              <a:buFont typeface="Arial Bold" charset="0"/>
              <a:buChar char="•"/>
            </a:pPr>
            <a:r>
              <a:rPr lang="en-US" sz="1500">
                <a:solidFill>
                  <a:srgbClr val="A408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Open Source</a:t>
            </a:r>
            <a:br>
              <a:rPr lang="en-US" sz="1500">
                <a:solidFill>
                  <a:srgbClr val="A408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</a:br>
            <a:r>
              <a:rPr lang="en-US" sz="1500">
                <a:solidFill>
                  <a:srgbClr val="A408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Software Platform</a:t>
            </a:r>
            <a:endParaRPr lang="en-US" sz="1500">
              <a:solidFill>
                <a:srgbClr val="A40800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133941" indent="-133941">
              <a:spcBef>
                <a:spcPts val="2461"/>
              </a:spcBef>
              <a:buClr>
                <a:srgbClr val="2D77A0"/>
              </a:buClr>
              <a:buSzPct val="125000"/>
              <a:buFont typeface="Arial Bold" charset="0"/>
              <a:buChar char="•"/>
            </a:pPr>
            <a:r>
              <a:rPr lang="en-US" sz="1500">
                <a:solidFill>
                  <a:srgbClr val="A408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Scalable &amp; Secure</a:t>
            </a:r>
            <a:br>
              <a:rPr lang="en-US" sz="1500">
                <a:solidFill>
                  <a:srgbClr val="A408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</a:br>
            <a:r>
              <a:rPr lang="en-US" sz="1500">
                <a:solidFill>
                  <a:srgbClr val="A408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Infrastructure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634008" y="1547068"/>
            <a:ext cx="6447234" cy="4943699"/>
            <a:chOff x="0" y="0"/>
            <a:chExt cx="5776" cy="4428"/>
          </a:xfrm>
        </p:grpSpPr>
        <p:pic>
          <p:nvPicPr>
            <p:cNvPr id="2150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" t="22336" r="6174" b="44539"/>
            <a:stretch>
              <a:fillRect/>
            </a:stretch>
          </p:blipFill>
          <p:spPr bwMode="auto">
            <a:xfrm>
              <a:off x="0" y="0"/>
              <a:ext cx="5776" cy="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08" name="Rectangle 4"/>
            <p:cNvSpPr>
              <a:spLocks/>
            </p:cNvSpPr>
            <p:nvPr/>
          </p:nvSpPr>
          <p:spPr bwMode="auto">
            <a:xfrm>
              <a:off x="176" y="509"/>
              <a:ext cx="2712" cy="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CAE7F9"/>
                </a:solidFill>
              </a:endParaRPr>
            </a:p>
          </p:txBody>
        </p:sp>
      </p:grpSp>
      <p:sp>
        <p:nvSpPr>
          <p:cNvPr id="21510" name="Rectangle 6"/>
          <p:cNvSpPr>
            <a:spLocks/>
          </p:cNvSpPr>
          <p:nvPr/>
        </p:nvSpPr>
        <p:spPr bwMode="auto">
          <a:xfrm>
            <a:off x="911945" y="826076"/>
            <a:ext cx="7768828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5717" tIns="35717" rIns="35717" bIns="35717" anchor="ctr"/>
          <a:lstStyle/>
          <a:p>
            <a:pPr marL="142870" indent="-142870">
              <a:lnSpc>
                <a:spcPct val="110000"/>
              </a:lnSpc>
              <a:buClr>
                <a:srgbClr val="4D4D4D"/>
              </a:buClr>
              <a:buSzPct val="125000"/>
              <a:buFont typeface="Arial" charset="0"/>
              <a:buChar char="•"/>
            </a:pPr>
            <a:r>
              <a:rPr lang="en-US" sz="1700" dirty="0">
                <a:solidFill>
                  <a:srgbClr val="0079A5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 Collaboration Platform for Science &amp; Innovation</a:t>
            </a:r>
          </a:p>
          <a:p>
            <a:pPr marL="142870" indent="-142870">
              <a:lnSpc>
                <a:spcPct val="110000"/>
              </a:lnSpc>
              <a:buClr>
                <a:srgbClr val="4D4D4D"/>
              </a:buClr>
              <a:buSzPct val="125000"/>
              <a:buFont typeface="Arial" charset="0"/>
              <a:buChar char="•"/>
            </a:pPr>
            <a:r>
              <a:rPr lang="en-US" sz="1700" dirty="0">
                <a:solidFill>
                  <a:srgbClr val="0079A5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 2012, ESS, Region </a:t>
            </a:r>
            <a:r>
              <a:rPr lang="en-US" sz="1700" dirty="0" err="1">
                <a:solidFill>
                  <a:srgbClr val="0079A5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Skåne</a:t>
            </a:r>
            <a:r>
              <a:rPr lang="en-US" sz="1700" dirty="0">
                <a:solidFill>
                  <a:srgbClr val="0079A5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&amp; Participating Partners</a:t>
            </a:r>
            <a:br>
              <a:rPr lang="en-US" sz="1700" dirty="0">
                <a:solidFill>
                  <a:srgbClr val="0079A5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</a:br>
            <a:r>
              <a:rPr lang="en-US" sz="1700" dirty="0">
                <a:solidFill>
                  <a:srgbClr val="0079A5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co-developed the first code base for the NEXT Community platform</a:t>
            </a:r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2404003" y="6137762"/>
            <a:ext cx="4229685" cy="4722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5717" tIns="35717" rIns="35717" bIns="35717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www.nextcommunity.org</a:t>
            </a:r>
            <a:endParaRPr lang="en-US" sz="24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21514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4996" r="11530" b="79134"/>
          <a:stretch>
            <a:fillRect/>
          </a:stretch>
        </p:blipFill>
        <p:spPr bwMode="auto">
          <a:xfrm>
            <a:off x="7429500" y="5884664"/>
            <a:ext cx="1589484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443" y="6135865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2009180" y="168439"/>
            <a:ext cx="5180905" cy="4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4D4D4D"/>
                </a:solidFill>
                <a:latin typeface="Papyrus"/>
                <a:ea typeface="ＭＳ Ｐゴシック" charset="0"/>
                <a:cs typeface="Papyrus"/>
                <a:sym typeface="Arial" charset="0"/>
              </a:rPr>
              <a:t>NEXT Community : </a:t>
            </a:r>
            <a:r>
              <a:rPr lang="en-US" sz="2800" b="1" dirty="0">
                <a:solidFill>
                  <a:srgbClr val="4D4D4D"/>
                </a:solidFill>
                <a:latin typeface="Papyrus"/>
                <a:ea typeface="ＭＳ Ｐゴシック" charset="0"/>
                <a:cs typeface="Papyrus"/>
                <a:sym typeface="Arial Bold" charset="0"/>
              </a:rPr>
              <a:t>Key Benefits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428625" y="1204554"/>
            <a:ext cx="8518922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78587" indent="-178587">
              <a:spcBef>
                <a:spcPts val="2180"/>
              </a:spcBef>
              <a:buClr>
                <a:srgbClr val="005A7C"/>
              </a:buClr>
              <a:buSzPct val="125000"/>
              <a:buFont typeface="Helvetica" charset="0"/>
              <a:buChar char="•"/>
            </a:pPr>
            <a:r>
              <a:rPr lang="en-US" sz="17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NEXT Community offers you a </a:t>
            </a:r>
            <a:r>
              <a:rPr lang="en-US" sz="17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digital workspace</a:t>
            </a:r>
            <a:r>
              <a:rPr lang="en-US" sz="17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with </a:t>
            </a:r>
            <a:r>
              <a:rPr lang="en-US" sz="1700" b="1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smart </a:t>
            </a:r>
            <a:r>
              <a:rPr lang="en-US" sz="17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tools and valuable resources</a:t>
            </a:r>
            <a:r>
              <a:rPr lang="en-US" sz="17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to help </a:t>
            </a:r>
            <a:r>
              <a:rPr lang="en-US" sz="17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advancing projects</a:t>
            </a:r>
            <a:r>
              <a:rPr lang="en-US" sz="17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. </a:t>
            </a:r>
          </a:p>
          <a:p>
            <a:pPr marL="178587" indent="-178587">
              <a:spcBef>
                <a:spcPts val="2180"/>
              </a:spcBef>
              <a:buClr>
                <a:srgbClr val="005A7C"/>
              </a:buClr>
              <a:buSzPct val="125000"/>
              <a:buFont typeface="Helvetica" charset="0"/>
              <a:buChar char="•"/>
            </a:pPr>
            <a:r>
              <a:rPr lang="en-US" sz="17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Empowered by the </a:t>
            </a:r>
            <a:r>
              <a:rPr lang="en-US" sz="17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world-leading Open Source</a:t>
            </a:r>
            <a:r>
              <a:rPr lang="en-US" sz="17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platform of Drupal.</a:t>
            </a:r>
          </a:p>
          <a:p>
            <a:pPr marL="178587" indent="-178587">
              <a:spcBef>
                <a:spcPts val="2180"/>
              </a:spcBef>
              <a:buClr>
                <a:srgbClr val="005A7C"/>
              </a:buClr>
              <a:buSzPct val="125000"/>
              <a:buFont typeface="Helvetica" charset="0"/>
              <a:buChar char="•"/>
            </a:pPr>
            <a:r>
              <a:rPr lang="en-US" sz="17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Operated by enthusiastic </a:t>
            </a:r>
            <a:r>
              <a:rPr lang="ja-JP" altLang="en-US" sz="17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“</a:t>
            </a:r>
            <a:r>
              <a:rPr lang="en-US" sz="1700" b="1" dirty="0" err="1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intrapreneurs</a:t>
            </a:r>
            <a:r>
              <a:rPr lang="ja-JP" altLang="en-US" sz="17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”</a:t>
            </a:r>
            <a:r>
              <a:rPr lang="en-US" sz="17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at ESS, Region </a:t>
            </a:r>
            <a:r>
              <a:rPr lang="en-US" sz="1700" dirty="0" err="1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Skåne</a:t>
            </a:r>
            <a:r>
              <a:rPr lang="en-US" sz="17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&amp; Lund University.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427509" y="3084253"/>
            <a:ext cx="8179594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78587" indent="-178587">
              <a:spcBef>
                <a:spcPts val="2180"/>
              </a:spcBef>
              <a:buClr>
                <a:srgbClr val="A40800"/>
              </a:buClr>
              <a:buSzPct val="125000"/>
              <a:buFont typeface="Helvetica" charset="0"/>
              <a:buChar char="•"/>
            </a:pP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We can </a:t>
            </a:r>
            <a:r>
              <a:rPr lang="en-US" sz="1700" b="1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develop cheaper</a:t>
            </a: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with our use of open source</a:t>
            </a:r>
          </a:p>
          <a:p>
            <a:pPr marL="178587" indent="-178587">
              <a:spcBef>
                <a:spcPts val="2180"/>
              </a:spcBef>
              <a:buClr>
                <a:srgbClr val="A40800"/>
              </a:buClr>
              <a:buSzPct val="125000"/>
              <a:buFont typeface="Helvetica" charset="0"/>
              <a:buChar char="•"/>
            </a:pP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We can </a:t>
            </a:r>
            <a:r>
              <a:rPr lang="en-US" sz="1700" b="1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develop faster</a:t>
            </a: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than proprietary alternatives with our agile methodology</a:t>
            </a:r>
          </a:p>
          <a:p>
            <a:pPr marL="178587" indent="-178587">
              <a:spcBef>
                <a:spcPts val="2180"/>
              </a:spcBef>
              <a:buClr>
                <a:srgbClr val="A40800"/>
              </a:buClr>
              <a:buSzPct val="125000"/>
              <a:buFont typeface="Helvetica" charset="0"/>
              <a:buChar char="•"/>
            </a:pP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We can develop with </a:t>
            </a:r>
            <a:r>
              <a:rPr lang="en-US" sz="1700" b="1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better user orientation</a:t>
            </a: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since NEXT Community is </a:t>
            </a:r>
            <a:b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</a:br>
            <a:r>
              <a:rPr lang="en-US" sz="1700" b="1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co-developed together with its users</a:t>
            </a: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as an </a:t>
            </a:r>
            <a:r>
              <a:rPr lang="en-US" sz="1700" b="1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open innovation</a:t>
            </a: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project.</a:t>
            </a:r>
          </a:p>
          <a:p>
            <a:pPr marL="178587" indent="-178587">
              <a:spcBef>
                <a:spcPts val="2180"/>
              </a:spcBef>
              <a:buClr>
                <a:srgbClr val="A40800"/>
              </a:buClr>
              <a:buSzPct val="125000"/>
              <a:buFont typeface="Helvetica" charset="0"/>
              <a:buChar char="•"/>
            </a:pP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We operate as a </a:t>
            </a:r>
            <a:r>
              <a:rPr lang="en-US" sz="1700" b="1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non-profit </a:t>
            </a:r>
            <a:r>
              <a:rPr lang="en-US" sz="1700" b="1" dirty="0" smtClean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organization</a:t>
            </a:r>
            <a:r>
              <a:rPr lang="en-US" sz="1700" dirty="0" smtClean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</a:t>
            </a: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where </a:t>
            </a:r>
            <a:r>
              <a:rPr lang="en-US" sz="1700" b="1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members can influence</a:t>
            </a: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.</a:t>
            </a:r>
          </a:p>
          <a:p>
            <a:pPr marL="178587" indent="-178587">
              <a:spcBef>
                <a:spcPts val="2180"/>
              </a:spcBef>
              <a:buClr>
                <a:srgbClr val="A40800"/>
              </a:buClr>
              <a:buSzPct val="125000"/>
              <a:buFont typeface="Helvetica" charset="0"/>
              <a:buChar char="•"/>
            </a:pPr>
            <a:r>
              <a:rPr lang="en-US" sz="1700" dirty="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We share a network of expertise within Science, Innovation and Communication</a:t>
            </a:r>
          </a:p>
        </p:txBody>
      </p:sp>
      <p:pic>
        <p:nvPicPr>
          <p:cNvPr id="2253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4996" r="11530" b="79134"/>
          <a:stretch>
            <a:fillRect/>
          </a:stretch>
        </p:blipFill>
        <p:spPr bwMode="auto">
          <a:xfrm>
            <a:off x="7429500" y="5884664"/>
            <a:ext cx="1589484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443" y="6132980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44" y="0"/>
            <a:ext cx="96976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-8930" y="0"/>
            <a:ext cx="9161859" cy="1384102"/>
          </a:xfrm>
          <a:prstGeom prst="rect">
            <a:avLst/>
          </a:prstGeom>
          <a:gradFill rotWithShape="0">
            <a:gsLst>
              <a:gs pos="0">
                <a:srgbClr val="000000">
                  <a:alpha val="25999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0" y="178594"/>
            <a:ext cx="913507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:</a:t>
            </a:r>
            <a:r>
              <a:rPr lang="en-US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Existing Partner Labs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20" y="867893"/>
            <a:ext cx="946421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/>
          </p:cNvSpPr>
          <p:nvPr/>
        </p:nvSpPr>
        <p:spPr bwMode="auto">
          <a:xfrm>
            <a:off x="17860" y="6161484"/>
            <a:ext cx="913507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Potential Members of NEXT Community ?</a:t>
            </a:r>
          </a:p>
        </p:txBody>
      </p:sp>
    </p:spTree>
    <p:extLst>
      <p:ext uri="{BB962C8B-B14F-4D97-AF65-F5344CB8AC3E}">
        <p14:creationId xmlns:p14="http://schemas.microsoft.com/office/powerpoint/2010/main" val="13120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Motivation</a:t>
            </a:r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Stakeholders</a:t>
            </a: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e-</a:t>
            </a:r>
            <a:r>
              <a:rPr lang="en-US" sz="2400" dirty="0" err="1" smtClean="0"/>
              <a:t>nav</a:t>
            </a:r>
            <a:r>
              <a:rPr lang="en-US" sz="2400" dirty="0" smtClean="0"/>
              <a:t>: “</a:t>
            </a:r>
            <a:r>
              <a:rPr lang="en-US" sz="2400" dirty="0" smtClean="0"/>
              <a:t>Standards and Norms applicable for </a:t>
            </a:r>
            <a:r>
              <a:rPr lang="en-US" sz="2400" dirty="0"/>
              <a:t>ESS</a:t>
            </a:r>
            <a:r>
              <a:rPr lang="en-US" sz="2400" dirty="0" smtClean="0"/>
              <a:t>”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E</a:t>
            </a:r>
            <a:r>
              <a:rPr lang="en-US" sz="2400" dirty="0"/>
              <a:t>-</a:t>
            </a:r>
            <a:r>
              <a:rPr lang="en-US" sz="2400" dirty="0" smtClean="0"/>
              <a:t>Share: ESS Web interface using </a:t>
            </a:r>
            <a:r>
              <a:rPr lang="en-US" sz="2400" dirty="0"/>
              <a:t>NEXT Community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9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44" y="0"/>
            <a:ext cx="96976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-8930" y="0"/>
            <a:ext cx="9161859" cy="1384102"/>
          </a:xfrm>
          <a:prstGeom prst="rect">
            <a:avLst/>
          </a:prstGeom>
          <a:gradFill rotWithShape="0">
            <a:gsLst>
              <a:gs pos="0">
                <a:srgbClr val="000000">
                  <a:alpha val="25999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9929813" y="4795242"/>
            <a:ext cx="8742164" cy="2035969"/>
          </a:xfrm>
          <a:prstGeom prst="roundRect">
            <a:avLst>
              <a:gd name="adj" fmla="val 6579"/>
            </a:avLst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10121801" y="4969371"/>
            <a:ext cx="8340328" cy="16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23234" indent="-223234">
              <a:lnSpc>
                <a:spcPct val="110000"/>
              </a:lnSpc>
              <a:spcBef>
                <a:spcPts val="1055"/>
              </a:spcBef>
              <a:buClr>
                <a:srgbClr val="FFFFFF"/>
              </a:buClr>
              <a:buSzPct val="125000"/>
              <a:buFont typeface="Helvetica" charset="0"/>
              <a:buChar char="•"/>
            </a:pPr>
            <a:r>
              <a:rPr lang="en-US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Daily need: Share public data with other regional actors</a:t>
            </a:r>
          </a:p>
          <a:p>
            <a:pPr marL="223234" indent="-223234">
              <a:lnSpc>
                <a:spcPct val="110000"/>
              </a:lnSpc>
              <a:spcBef>
                <a:spcPts val="1055"/>
              </a:spcBef>
              <a:buClr>
                <a:srgbClr val="FFFFFF"/>
              </a:buClr>
              <a:buSzPct val="125000"/>
              <a:buFont typeface="Helvetica" charset="0"/>
              <a:buChar char="•"/>
            </a:pPr>
            <a:r>
              <a:rPr lang="en-US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Iterate further on public investments from external sources</a:t>
            </a:r>
          </a:p>
          <a:p>
            <a:pPr marL="223234" indent="-223234">
              <a:lnSpc>
                <a:spcPct val="110000"/>
              </a:lnSpc>
              <a:spcBef>
                <a:spcPts val="1055"/>
              </a:spcBef>
              <a:buClr>
                <a:srgbClr val="FFFFFF"/>
              </a:buClr>
              <a:buSzPct val="125000"/>
              <a:buFont typeface="Helvetica" charset="0"/>
              <a:buChar char="•"/>
            </a:pPr>
            <a:r>
              <a:rPr lang="en-US" sz="17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Regional project work on </a:t>
            </a:r>
            <a:r>
              <a:rPr lang="en-US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international attractiveness / ease of use</a:t>
            </a:r>
            <a:r>
              <a:rPr lang="en-US" sz="1700">
                <a:solidFill>
                  <a:srgbClr val="FFFFFF"/>
                </a:solidFill>
                <a:latin typeface="Helvetica" charset="0"/>
                <a:sym typeface="Helvetica" charset="0"/>
              </a:rPr>
              <a:t/>
            </a:r>
            <a:br>
              <a:rPr lang="en-US" sz="1700">
                <a:solidFill>
                  <a:srgbClr val="FFFFFF"/>
                </a:solidFill>
                <a:latin typeface="Helvetica" charset="0"/>
                <a:sym typeface="Helvetica" charset="0"/>
              </a:rPr>
            </a:br>
            <a:r>
              <a:rPr lang="en-US" sz="13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ESS mission: Provide </a:t>
            </a:r>
            <a:r>
              <a:rPr lang="ja-JP" altLang="en-US" sz="1300">
                <a:solidFill>
                  <a:srgbClr val="FFFFFF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“</a:t>
            </a:r>
            <a:r>
              <a:rPr lang="en-US" sz="13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machine</a:t>
            </a:r>
            <a:r>
              <a:rPr lang="ja-JP" altLang="en-US" sz="1300">
                <a:solidFill>
                  <a:srgbClr val="FFFFFF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”</a:t>
            </a:r>
            <a:r>
              <a:rPr lang="en-US" sz="13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/>
            </a:r>
            <a:br>
              <a:rPr lang="en-US" sz="13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3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The Region</a:t>
            </a:r>
            <a:r>
              <a:rPr lang="ja-JP" altLang="en-US" sz="1300">
                <a:solidFill>
                  <a:srgbClr val="FFFFFF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13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 mission: Job creation - Attract competence and investments</a:t>
            </a:r>
          </a:p>
        </p:txBody>
      </p:sp>
      <p:sp>
        <p:nvSpPr>
          <p:cNvPr id="24581" name="Oval 5"/>
          <p:cNvSpPr>
            <a:spLocks/>
          </p:cNvSpPr>
          <p:nvPr/>
        </p:nvSpPr>
        <p:spPr bwMode="auto">
          <a:xfrm>
            <a:off x="1187648" y="2857500"/>
            <a:ext cx="178594" cy="178594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2" name="Oval 6"/>
          <p:cNvSpPr>
            <a:spLocks/>
          </p:cNvSpPr>
          <p:nvPr/>
        </p:nvSpPr>
        <p:spPr bwMode="auto">
          <a:xfrm>
            <a:off x="4723805" y="2669976"/>
            <a:ext cx="178594" cy="178594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3" name="Oval 7"/>
          <p:cNvSpPr>
            <a:spLocks/>
          </p:cNvSpPr>
          <p:nvPr/>
        </p:nvSpPr>
        <p:spPr bwMode="auto">
          <a:xfrm>
            <a:off x="4938117" y="2286000"/>
            <a:ext cx="178594" cy="178594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048122" y="3152090"/>
            <a:ext cx="897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Fermilab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3754934" y="3027074"/>
            <a:ext cx="654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CERN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5116711" y="1973371"/>
            <a:ext cx="4618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rot="10800000" flipH="1">
            <a:off x="1588369" y="2365252"/>
            <a:ext cx="3305100" cy="53243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rot="10800000" flipH="1">
            <a:off x="1506885" y="2767088"/>
            <a:ext cx="3180085" cy="16631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rot="10800000" flipH="1">
            <a:off x="4842123" y="2461246"/>
            <a:ext cx="128365" cy="2556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0" y="178594"/>
            <a:ext cx="913507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Example :</a:t>
            </a:r>
            <a:r>
              <a:rPr lang="en-US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E-SHare</a:t>
            </a:r>
          </a:p>
        </p:txBody>
      </p:sp>
    </p:spTree>
    <p:extLst>
      <p:ext uri="{BB962C8B-B14F-4D97-AF65-F5344CB8AC3E}">
        <p14:creationId xmlns:p14="http://schemas.microsoft.com/office/powerpoint/2010/main" val="35434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790277" y="1223817"/>
            <a:ext cx="8349258" cy="152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700" b="1" dirty="0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</a:t>
            </a:r>
            <a:r>
              <a:rPr lang="en-US" sz="1700" b="1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Budget: 32.000 €</a:t>
            </a:r>
          </a:p>
          <a:p>
            <a:pPr algn="l"/>
            <a:r>
              <a:rPr lang="en-US" sz="1700" b="1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Configuration of Drupal core platform</a:t>
            </a:r>
          </a:p>
          <a:p>
            <a:pPr algn="l"/>
            <a:r>
              <a:rPr lang="en-US" sz="1700" b="1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- 5 </a:t>
            </a:r>
            <a:r>
              <a:rPr lang="ja-JP" altLang="en-US" sz="1700" b="1" dirty="0">
                <a:solidFill>
                  <a:srgbClr val="005A7C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“</a:t>
            </a:r>
            <a:r>
              <a:rPr lang="en-US" sz="1700" b="1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apps</a:t>
            </a:r>
            <a:r>
              <a:rPr lang="ja-JP" altLang="en-US" sz="1700" b="1" dirty="0">
                <a:solidFill>
                  <a:srgbClr val="005A7C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”</a:t>
            </a:r>
            <a:r>
              <a:rPr lang="en-US" sz="1700" b="1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for sharing Open Data with Faceted Search</a:t>
            </a:r>
          </a:p>
          <a:p>
            <a:pPr algn="l"/>
            <a:r>
              <a:rPr lang="en-US" sz="1700" b="1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First partners aboard</a:t>
            </a:r>
          </a:p>
          <a:p>
            <a:pPr algn="l"/>
            <a:endParaRPr lang="en-US" sz="1700" b="1" dirty="0">
              <a:solidFill>
                <a:srgbClr val="A408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pic>
        <p:nvPicPr>
          <p:cNvPr id="256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4996" r="11530" b="79134"/>
          <a:stretch>
            <a:fillRect/>
          </a:stretch>
        </p:blipFill>
        <p:spPr bwMode="auto">
          <a:xfrm>
            <a:off x="7429500" y="5884664"/>
            <a:ext cx="1589484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/>
          </p:cNvSpPr>
          <p:nvPr/>
        </p:nvSpPr>
        <p:spPr bwMode="auto">
          <a:xfrm>
            <a:off x="794742" y="3154397"/>
            <a:ext cx="7359593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NEXT Community </a:t>
            </a:r>
            <a:r>
              <a:rPr lang="en-US" b="1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Scope 2013</a:t>
            </a:r>
          </a:p>
          <a:p>
            <a:pPr algn="l"/>
            <a:endParaRPr lang="en-US" sz="1700">
              <a:solidFill>
                <a:srgbClr val="A408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700" b="1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Develop 35 planned apps &amp; features  </a:t>
            </a:r>
            <a:r>
              <a:rPr lang="en-US" sz="1700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(ESS / CERN / Fermilab = 8 items)</a:t>
            </a:r>
            <a:endParaRPr lang="en-US" sz="1700" b="1">
              <a:solidFill>
                <a:srgbClr val="A408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700" b="1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Improve overall design and functionality</a:t>
            </a:r>
          </a:p>
          <a:p>
            <a:pPr algn="l"/>
            <a:r>
              <a:rPr lang="en-US" sz="1700" b="1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Total Budget need for development: ≈ 120.000 €  </a:t>
            </a:r>
            <a:br>
              <a:rPr lang="en-US" sz="1700" b="1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700" b="1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    </a:t>
            </a:r>
            <a:r>
              <a:rPr lang="en-US" sz="1700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(The ESS / CERN / Fermilab items cost ≈ 25%)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0984" y="18872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apyrus"/>
                <a:ea typeface="ＭＳ Ｐゴシック" charset="0"/>
                <a:cs typeface="Papyrus"/>
                <a:sym typeface="Helvetica" charset="0"/>
              </a:rPr>
              <a:t>NEXT Community </a:t>
            </a:r>
            <a:r>
              <a:rPr lang="en-US" sz="2800" b="1" dirty="0">
                <a:latin typeface="Papyrus"/>
                <a:ea typeface="ＭＳ Ｐゴシック" charset="0"/>
                <a:cs typeface="Papyrus"/>
                <a:sym typeface="Helvetica" charset="0"/>
              </a:rPr>
              <a:t>: Delivered </a:t>
            </a:r>
            <a:r>
              <a:rPr lang="en-US" sz="2800" b="1" dirty="0" smtClean="0">
                <a:latin typeface="Papyrus"/>
                <a:ea typeface="ＭＳ Ｐゴシック" charset="0"/>
                <a:cs typeface="Papyrus"/>
                <a:sym typeface="Helvetica" charset="0"/>
              </a:rPr>
              <a:t>2012</a:t>
            </a:r>
            <a:endParaRPr lang="en-US" sz="2800" b="1" dirty="0">
              <a:latin typeface="Papyrus"/>
              <a:ea typeface="ＭＳ Ｐゴシック" charset="0"/>
              <a:cs typeface="Papyrus"/>
              <a:sym typeface="Helvetica" charset="0"/>
            </a:endParaRPr>
          </a:p>
          <a:p>
            <a:endParaRPr lang="en-US" sz="2800" b="1" dirty="0">
              <a:latin typeface="Papyrus"/>
              <a:ea typeface="ＭＳ Ｐゴシック" charset="0"/>
              <a:cs typeface="Papyrus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443" y="6135865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65" y="3349"/>
            <a:ext cx="56279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AutoShape 2"/>
          <p:cNvSpPr>
            <a:spLocks/>
          </p:cNvSpPr>
          <p:nvPr/>
        </p:nvSpPr>
        <p:spPr bwMode="auto">
          <a:xfrm>
            <a:off x="6875859" y="205383"/>
            <a:ext cx="2009180" cy="598289"/>
          </a:xfrm>
          <a:prstGeom prst="roundRect">
            <a:avLst>
              <a:gd name="adj" fmla="val 22384"/>
            </a:avLst>
          </a:prstGeom>
          <a:solidFill>
            <a:srgbClr val="005A7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1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public zone</a:t>
            </a:r>
          </a:p>
        </p:txBody>
      </p:sp>
      <p:sp>
        <p:nvSpPr>
          <p:cNvPr id="26627" name="AutoShape 3"/>
          <p:cNvSpPr>
            <a:spLocks/>
          </p:cNvSpPr>
          <p:nvPr/>
        </p:nvSpPr>
        <p:spPr bwMode="auto">
          <a:xfrm>
            <a:off x="4188023" y="98227"/>
            <a:ext cx="2009180" cy="401836"/>
          </a:xfrm>
          <a:prstGeom prst="roundRect">
            <a:avLst>
              <a:gd name="adj" fmla="val 33333"/>
            </a:avLst>
          </a:prstGeom>
          <a:solidFill>
            <a:srgbClr val="A408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1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project zone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305842" y="2195959"/>
            <a:ext cx="2939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 b="1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  <a:p>
            <a:pPr algn="l"/>
            <a:r>
              <a:rPr lang="en-US" sz="2500" b="1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Items (faximile)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305842" y="3429000"/>
            <a:ext cx="2821781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Contribute to our Backlog for the development of NEXT Community !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443" y="6147307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836700" y="827785"/>
            <a:ext cx="7256149" cy="350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28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“</a:t>
            </a:r>
            <a:r>
              <a:rPr lang="en-US" sz="28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User Needs</a:t>
            </a:r>
            <a:r>
              <a:rPr lang="ja-JP" altLang="en-US" sz="2800" b="1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”</a:t>
            </a:r>
            <a:r>
              <a:rPr lang="en-US" altLang="ja-JP" sz="2800" b="1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</a:t>
            </a:r>
            <a:r>
              <a:rPr lang="en-US" sz="2800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collected </a:t>
            </a:r>
            <a:r>
              <a:rPr lang="en-US" sz="28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from </a:t>
            </a:r>
            <a:r>
              <a:rPr lang="en-US" sz="2800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all </a:t>
            </a:r>
            <a:r>
              <a:rPr lang="en-US" sz="28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current </a:t>
            </a:r>
            <a:r>
              <a:rPr lang="en-US" sz="2800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stakeholders</a:t>
            </a:r>
            <a:r>
              <a:rPr lang="en-US" sz="28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</a:t>
            </a:r>
            <a:r>
              <a:rPr lang="en-US" sz="2800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during workshops Autumn </a:t>
            </a:r>
            <a:r>
              <a:rPr lang="en-US" sz="28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2012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1081609" y="4633659"/>
            <a:ext cx="67699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1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(ESS / CERN / FNAL items are marked with a blue label)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443" y="6135865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/>
          </p:cNvSpPr>
          <p:nvPr/>
        </p:nvSpPr>
        <p:spPr bwMode="auto">
          <a:xfrm>
            <a:off x="2473524" y="928688"/>
            <a:ext cx="6366867" cy="4732734"/>
          </a:xfrm>
          <a:prstGeom prst="roundRect">
            <a:avLst>
              <a:gd name="adj" fmla="val 2829"/>
            </a:avLst>
          </a:prstGeom>
          <a:solidFill>
            <a:srgbClr val="FEFDD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2704580" y="208716"/>
            <a:ext cx="45920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Functionality Needs (overall)</a:t>
            </a: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321469" y="526851"/>
            <a:ext cx="1964531" cy="1777008"/>
            <a:chOff x="0" y="0"/>
            <a:chExt cx="1760" cy="1592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6" name="Rectangle 4"/>
            <p:cNvSpPr>
              <a:spLocks/>
            </p:cNvSpPr>
            <p:nvPr/>
          </p:nvSpPr>
          <p:spPr bwMode="auto">
            <a:xfrm>
              <a:off x="182" y="180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clear, pedagogic and visually attractive design of NEXT Community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don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 get information overload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4661297" y="1660922"/>
            <a:ext cx="1964531" cy="1777008"/>
            <a:chOff x="0" y="0"/>
            <a:chExt cx="1760" cy="1592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Rectangle 7"/>
            <p:cNvSpPr>
              <a:spLocks/>
            </p:cNvSpPr>
            <p:nvPr/>
          </p:nvSpPr>
          <p:spPr bwMode="auto">
            <a:xfrm>
              <a:off x="182" y="180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an administrator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users to fill in a questionnaire when registering an account in NEXT Community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we can get valuable statistics about our users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6759774" y="1660922"/>
            <a:ext cx="1964531" cy="1777008"/>
            <a:chOff x="0" y="0"/>
            <a:chExt cx="1760" cy="1592"/>
          </a:xfrm>
        </p:grpSpPr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Rectangle 10"/>
            <p:cNvSpPr>
              <a:spLocks/>
            </p:cNvSpPr>
            <p:nvPr/>
          </p:nvSpPr>
          <p:spPr bwMode="auto">
            <a:xfrm>
              <a:off x="182" y="180"/>
              <a:ext cx="1304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expand types of search parametres in the Facetted Search function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users can use facetted search in the creative process of finding solutions for innovation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294680" y="2553891"/>
            <a:ext cx="1964531" cy="1777008"/>
            <a:chOff x="0" y="0"/>
            <a:chExt cx="1760" cy="1592"/>
          </a:xfrm>
        </p:grpSpPr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Rectangle 13"/>
            <p:cNvSpPr>
              <a:spLocks/>
            </p:cNvSpPr>
            <p:nvPr/>
          </p:nvSpPr>
          <p:spPr bwMode="auto">
            <a:xfrm>
              <a:off x="182" y="180"/>
              <a:ext cx="130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web site visitor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the front site to have boxes with syndicated flows of innovation news from the community.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feel the vibe, discover new opportunities, events and insights!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8687" name="Rectangle 15"/>
          <p:cNvSpPr>
            <a:spLocks/>
          </p:cNvSpPr>
          <p:nvPr/>
        </p:nvSpPr>
        <p:spPr bwMode="auto">
          <a:xfrm>
            <a:off x="951012" y="440219"/>
            <a:ext cx="639172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DESIGN</a:t>
            </a:r>
          </a:p>
        </p:txBody>
      </p:sp>
      <p:sp>
        <p:nvSpPr>
          <p:cNvPr id="28688" name="Rectangle 16"/>
          <p:cNvSpPr>
            <a:spLocks/>
          </p:cNvSpPr>
          <p:nvPr/>
        </p:nvSpPr>
        <p:spPr bwMode="auto">
          <a:xfrm>
            <a:off x="5151314" y="1574289"/>
            <a:ext cx="94897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STATISTICS</a:t>
            </a:r>
          </a:p>
        </p:txBody>
      </p:sp>
      <p:sp>
        <p:nvSpPr>
          <p:cNvPr id="28689" name="Rectangle 17"/>
          <p:cNvSpPr>
            <a:spLocks/>
          </p:cNvSpPr>
          <p:nvPr/>
        </p:nvSpPr>
        <p:spPr bwMode="auto">
          <a:xfrm>
            <a:off x="7358063" y="1574289"/>
            <a:ext cx="705321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SEARCH</a:t>
            </a:r>
          </a:p>
        </p:txBody>
      </p:sp>
      <p:sp>
        <p:nvSpPr>
          <p:cNvPr id="28690" name="Rectangle 18"/>
          <p:cNvSpPr>
            <a:spLocks/>
          </p:cNvSpPr>
          <p:nvPr/>
        </p:nvSpPr>
        <p:spPr bwMode="auto">
          <a:xfrm>
            <a:off x="4905748" y="986358"/>
            <a:ext cx="142563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Database</a:t>
            </a:r>
          </a:p>
        </p:txBody>
      </p:sp>
      <p:sp>
        <p:nvSpPr>
          <p:cNvPr id="28691" name="Rectangle 19"/>
          <p:cNvSpPr>
            <a:spLocks/>
          </p:cNvSpPr>
          <p:nvPr/>
        </p:nvSpPr>
        <p:spPr bwMode="auto">
          <a:xfrm>
            <a:off x="884039" y="2431539"/>
            <a:ext cx="730969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FOLLOW</a:t>
            </a:r>
          </a:p>
        </p:txBody>
      </p: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6759774" y="3804047"/>
            <a:ext cx="1964531" cy="1777008"/>
            <a:chOff x="0" y="0"/>
            <a:chExt cx="1760" cy="1592"/>
          </a:xfrm>
        </p:grpSpPr>
        <p:pic>
          <p:nvPicPr>
            <p:cNvPr id="28692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3" name="Rectangle 21"/>
            <p:cNvSpPr>
              <a:spLocks/>
            </p:cNvSpPr>
            <p:nvPr/>
          </p:nvSpPr>
          <p:spPr bwMode="auto">
            <a:xfrm>
              <a:off x="182" y="180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search function to index the text inside documents files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search for information in uploaded files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8695" name="Rectangle 23"/>
          <p:cNvSpPr>
            <a:spLocks/>
          </p:cNvSpPr>
          <p:nvPr/>
        </p:nvSpPr>
        <p:spPr bwMode="auto">
          <a:xfrm>
            <a:off x="7358063" y="3717414"/>
            <a:ext cx="705321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SEARCH</a:t>
            </a:r>
          </a:p>
        </p:txBody>
      </p: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4670227" y="3804047"/>
            <a:ext cx="1964531" cy="1777008"/>
            <a:chOff x="0" y="0"/>
            <a:chExt cx="1760" cy="1592"/>
          </a:xfrm>
        </p:grpSpPr>
        <p:pic>
          <p:nvPicPr>
            <p:cNvPr id="28696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7" name="Rectangle 25"/>
            <p:cNvSpPr>
              <a:spLocks/>
            </p:cNvSpPr>
            <p:nvPr/>
          </p:nvSpPr>
          <p:spPr bwMode="auto">
            <a:xfrm>
              <a:off x="182" y="180"/>
              <a:ext cx="130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have open data syndicated into NEXT Communty (API) from external resources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get valuable information which is not uploaded into the database (events, feeds, statistics)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8699" name="Rectangle 27"/>
          <p:cNvSpPr>
            <a:spLocks/>
          </p:cNvSpPr>
          <p:nvPr/>
        </p:nvSpPr>
        <p:spPr bwMode="auto">
          <a:xfrm>
            <a:off x="5326558" y="3717414"/>
            <a:ext cx="589905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SHARE</a:t>
            </a:r>
          </a:p>
        </p:txBody>
      </p: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2607469" y="1660922"/>
            <a:ext cx="1964531" cy="1777008"/>
            <a:chOff x="0" y="0"/>
            <a:chExt cx="1760" cy="1592"/>
          </a:xfrm>
        </p:grpSpPr>
        <p:pic>
          <p:nvPicPr>
            <p:cNvPr id="28700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Rectangle 29"/>
            <p:cNvSpPr>
              <a:spLocks/>
            </p:cNvSpPr>
            <p:nvPr/>
          </p:nvSpPr>
          <p:spPr bwMode="auto">
            <a:xfrm>
              <a:off x="182" y="180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user</a:t>
              </a:r>
              <a:endParaRPr lang="en-US" sz="800" b="1" dirty="0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see related material on posts in the DB that other users have been interested in</a:t>
              </a:r>
            </a:p>
            <a:p>
              <a:pPr algn="l"/>
              <a:r>
                <a:rPr lang="en-US" sz="800" b="1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learn through others</a:t>
              </a:r>
            </a:p>
            <a:p>
              <a:pPr algn="l"/>
              <a:endParaRPr lang="en-US" sz="800" b="1" dirty="0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8703" name="Rectangle 31"/>
          <p:cNvSpPr>
            <a:spLocks/>
          </p:cNvSpPr>
          <p:nvPr/>
        </p:nvSpPr>
        <p:spPr bwMode="auto">
          <a:xfrm>
            <a:off x="3097486" y="1574289"/>
            <a:ext cx="94897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STATISTICS</a:t>
            </a:r>
          </a:p>
        </p:txBody>
      </p:sp>
      <p:sp>
        <p:nvSpPr>
          <p:cNvPr id="28704" name="Rectangle 32"/>
          <p:cNvSpPr>
            <a:spLocks/>
          </p:cNvSpPr>
          <p:nvPr/>
        </p:nvSpPr>
        <p:spPr bwMode="auto">
          <a:xfrm>
            <a:off x="7524379" y="6624786"/>
            <a:ext cx="13447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NEXT Community 2013</a:t>
            </a:r>
          </a:p>
        </p:txBody>
      </p:sp>
      <p:grpSp>
        <p:nvGrpSpPr>
          <p:cNvPr id="28707" name="Group 35"/>
          <p:cNvGrpSpPr>
            <a:grpSpLocks/>
          </p:cNvGrpSpPr>
          <p:nvPr/>
        </p:nvGrpSpPr>
        <p:grpSpPr bwMode="auto">
          <a:xfrm>
            <a:off x="678656" y="4491633"/>
            <a:ext cx="1964531" cy="1777008"/>
            <a:chOff x="0" y="0"/>
            <a:chExt cx="1760" cy="1592"/>
          </a:xfrm>
        </p:grpSpPr>
        <p:pic>
          <p:nvPicPr>
            <p:cNvPr id="28705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6" name="Rectangle 34"/>
            <p:cNvSpPr>
              <a:spLocks/>
            </p:cNvSpPr>
            <p:nvPr/>
          </p:nvSpPr>
          <p:spPr bwMode="auto">
            <a:xfrm>
              <a:off x="182" y="180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share certain projects / posts / link lists on the public front end for non-members.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reach people who are not signed into NEXT Community.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8708" name="Rectangle 36"/>
          <p:cNvSpPr>
            <a:spLocks/>
          </p:cNvSpPr>
          <p:nvPr/>
        </p:nvSpPr>
        <p:spPr bwMode="auto">
          <a:xfrm>
            <a:off x="1268016" y="4369281"/>
            <a:ext cx="730969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FOLLOW</a:t>
            </a:r>
          </a:p>
        </p:txBody>
      </p:sp>
      <p:sp>
        <p:nvSpPr>
          <p:cNvPr id="28709" name="AutoShape 37"/>
          <p:cNvSpPr>
            <a:spLocks/>
          </p:cNvSpPr>
          <p:nvPr/>
        </p:nvSpPr>
        <p:spPr bwMode="auto">
          <a:xfrm rot="-5400000">
            <a:off x="-70880" y="5205450"/>
            <a:ext cx="1490142" cy="348258"/>
          </a:xfrm>
          <a:prstGeom prst="roundRect">
            <a:avLst>
              <a:gd name="adj" fmla="val 26181"/>
            </a:avLst>
          </a:prstGeom>
          <a:solidFill>
            <a:srgbClr val="84DDF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0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2443" y="6135865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446485" y="1035844"/>
            <a:ext cx="1964531" cy="1777008"/>
            <a:chOff x="0" y="0"/>
            <a:chExt cx="1760" cy="1592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8" name="Rectangle 2"/>
            <p:cNvSpPr>
              <a:spLocks/>
            </p:cNvSpPr>
            <p:nvPr/>
          </p:nvSpPr>
          <p:spPr bwMode="auto">
            <a:xfrm>
              <a:off x="366" y="1076"/>
              <a:ext cx="112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Inn Demand:</a:t>
              </a:r>
            </a:p>
            <a:p>
              <a:pPr algn="l"/>
              <a:r>
                <a:rPr lang="en-US" sz="800" b="1" u="sng">
                  <a:latin typeface="Helvetica" charset="0"/>
                  <a:ea typeface="ＭＳ Ｐゴシック" charset="0"/>
                  <a:cs typeface="Helvetica" charset="0"/>
                  <a:sym typeface="Helvetica" charset="0"/>
                  <a:hlinkClick r:id="rId3"/>
                </a:rPr>
                <a:t>www.teknopol.se/demand</a:t>
              </a:r>
              <a:endParaRPr lang="en-US" sz="80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9699" name="Rectangle 3"/>
            <p:cNvSpPr>
              <a:spLocks/>
            </p:cNvSpPr>
            <p:nvPr/>
          </p:nvSpPr>
          <p:spPr bwMode="auto">
            <a:xfrm>
              <a:off x="182" y="124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an entrepreneur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catalogue where companies promotes business needs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find new business opportunities sourced directly from the market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9701" name="Rectangle 5"/>
          <p:cNvSpPr>
            <a:spLocks/>
          </p:cNvSpPr>
          <p:nvPr/>
        </p:nvSpPr>
        <p:spPr bwMode="auto">
          <a:xfrm>
            <a:off x="1754684" y="208716"/>
            <a:ext cx="53632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Functionality Needs </a:t>
            </a:r>
            <a:r>
              <a:rPr lang="en-US" sz="2800" b="1" dirty="0">
                <a:solidFill>
                  <a:srgbClr val="0079A5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(public zone)</a:t>
            </a:r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2562820" y="1035844"/>
            <a:ext cx="1964531" cy="1777008"/>
            <a:chOff x="0" y="0"/>
            <a:chExt cx="1760" cy="1592"/>
          </a:xfrm>
        </p:grpSpPr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Rectangle 7"/>
            <p:cNvSpPr>
              <a:spLocks/>
            </p:cNvSpPr>
            <p:nvPr/>
          </p:nvSpPr>
          <p:spPr bwMode="auto">
            <a:xfrm>
              <a:off x="182" y="180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browsing functionality in NEXT Community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inform myself and engage in what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 going on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250031" y="3357562"/>
            <a:ext cx="1964531" cy="1777008"/>
            <a:chOff x="0" y="0"/>
            <a:chExt cx="1760" cy="1592"/>
          </a:xfrm>
        </p:grpSpPr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Rectangle 10"/>
            <p:cNvSpPr>
              <a:spLocks/>
            </p:cNvSpPr>
            <p:nvPr/>
          </p:nvSpPr>
          <p:spPr bwMode="auto">
            <a:xfrm>
              <a:off x="190" y="204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an entrepreneur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functionality displaying market needs (sourcing from DB stats)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see the regional need for an idea or sulution (engaging the public)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9708" name="Line 12"/>
          <p:cNvSpPr>
            <a:spLocks noChangeShapeType="1"/>
          </p:cNvSpPr>
          <p:nvPr/>
        </p:nvSpPr>
        <p:spPr bwMode="auto">
          <a:xfrm rot="10800000">
            <a:off x="1339453" y="2618631"/>
            <a:ext cx="0" cy="88515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4679156" y="1035844"/>
            <a:ext cx="1964531" cy="1777008"/>
            <a:chOff x="0" y="0"/>
            <a:chExt cx="1760" cy="1592"/>
          </a:xfrm>
        </p:grpSpPr>
        <p:pic>
          <p:nvPicPr>
            <p:cNvPr id="2970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Rectangle 14"/>
            <p:cNvSpPr>
              <a:spLocks/>
            </p:cNvSpPr>
            <p:nvPr/>
          </p:nvSpPr>
          <p:spPr bwMode="auto">
            <a:xfrm>
              <a:off x="182" y="180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researcher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library in NEXT Community to share research publications with 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“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open access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”</a:t>
              </a:r>
              <a:endParaRPr lang="en-US" sz="800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anyone can review and use the outcome of research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2562820" y="3357562"/>
            <a:ext cx="1964531" cy="1777008"/>
            <a:chOff x="0" y="0"/>
            <a:chExt cx="1760" cy="1592"/>
          </a:xfrm>
        </p:grpSpPr>
        <p:pic>
          <p:nvPicPr>
            <p:cNvPr id="2971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Rectangle 17"/>
            <p:cNvSpPr>
              <a:spLocks/>
            </p:cNvSpPr>
            <p:nvPr/>
          </p:nvSpPr>
          <p:spPr bwMode="auto">
            <a:xfrm>
              <a:off x="182" y="180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functionality for versioning / date stamp / approval on documents, files, articles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users can trace versions.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9715" name="Rectangle 19"/>
          <p:cNvSpPr>
            <a:spLocks/>
          </p:cNvSpPr>
          <p:nvPr/>
        </p:nvSpPr>
        <p:spPr bwMode="auto">
          <a:xfrm>
            <a:off x="955477" y="913492"/>
            <a:ext cx="859210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BUSINESS</a:t>
            </a:r>
          </a:p>
        </p:txBody>
      </p:sp>
      <p:sp>
        <p:nvSpPr>
          <p:cNvPr id="29716" name="Rectangle 20"/>
          <p:cNvSpPr>
            <a:spLocks/>
          </p:cNvSpPr>
          <p:nvPr/>
        </p:nvSpPr>
        <p:spPr bwMode="auto">
          <a:xfrm>
            <a:off x="3147715" y="913492"/>
            <a:ext cx="639172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DESIGN</a:t>
            </a:r>
          </a:p>
        </p:txBody>
      </p:sp>
      <p:sp>
        <p:nvSpPr>
          <p:cNvPr id="29717" name="Rectangle 21"/>
          <p:cNvSpPr>
            <a:spLocks/>
          </p:cNvSpPr>
          <p:nvPr/>
        </p:nvSpPr>
        <p:spPr bwMode="auto">
          <a:xfrm>
            <a:off x="5121176" y="913492"/>
            <a:ext cx="936154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RESEARCH</a:t>
            </a:r>
          </a:p>
        </p:txBody>
      </p:sp>
      <p:sp>
        <p:nvSpPr>
          <p:cNvPr id="29718" name="Rectangle 22"/>
          <p:cNvSpPr>
            <a:spLocks/>
          </p:cNvSpPr>
          <p:nvPr/>
        </p:nvSpPr>
        <p:spPr bwMode="auto">
          <a:xfrm>
            <a:off x="2937867" y="3288789"/>
            <a:ext cx="107721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DOCUMENTS</a:t>
            </a:r>
          </a:p>
        </p:txBody>
      </p: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4866680" y="3411141"/>
            <a:ext cx="1964531" cy="1777008"/>
            <a:chOff x="0" y="0"/>
            <a:chExt cx="1760" cy="1592"/>
          </a:xfrm>
        </p:grpSpPr>
        <p:pic>
          <p:nvPicPr>
            <p:cNvPr id="29719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0" name="Rectangle 24"/>
            <p:cNvSpPr>
              <a:spLocks/>
            </p:cNvSpPr>
            <p:nvPr/>
          </p:nvSpPr>
          <p:spPr bwMode="auto">
            <a:xfrm>
              <a:off x="182" y="180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page + box</a:t>
              </a:r>
            </a:p>
            <a:p>
              <a:pPr algn="l"/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where I can see members registered in NEXT Community</a:t>
              </a:r>
            </a:p>
            <a:p>
              <a:pPr algn="l"/>
              <a:endParaRPr lang="en-US" sz="800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users get overview and can connect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9722" name="Rectangle 26"/>
          <p:cNvSpPr>
            <a:spLocks/>
          </p:cNvSpPr>
          <p:nvPr/>
        </p:nvSpPr>
        <p:spPr bwMode="auto">
          <a:xfrm>
            <a:off x="5433715" y="3342367"/>
            <a:ext cx="679673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PEOPLE</a:t>
            </a:r>
          </a:p>
        </p:txBody>
      </p: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6786563" y="1017984"/>
            <a:ext cx="1964531" cy="1777008"/>
            <a:chOff x="0" y="0"/>
            <a:chExt cx="1760" cy="1592"/>
          </a:xfrm>
        </p:grpSpPr>
        <p:pic>
          <p:nvPicPr>
            <p:cNvPr id="29723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4" name="Rectangle 28"/>
            <p:cNvSpPr>
              <a:spLocks/>
            </p:cNvSpPr>
            <p:nvPr/>
          </p:nvSpPr>
          <p:spPr bwMode="auto">
            <a:xfrm>
              <a:off x="182" y="180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have ego-metrics shown next to my stuff around the system and on my profile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market myself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9726" name="Rectangle 30"/>
          <p:cNvSpPr>
            <a:spLocks/>
          </p:cNvSpPr>
          <p:nvPr/>
        </p:nvSpPr>
        <p:spPr bwMode="auto">
          <a:xfrm>
            <a:off x="7353598" y="949211"/>
            <a:ext cx="679673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PEOPLE</a:t>
            </a:r>
          </a:p>
        </p:txBody>
      </p:sp>
      <p:grpSp>
        <p:nvGrpSpPr>
          <p:cNvPr id="29729" name="Group 33"/>
          <p:cNvGrpSpPr>
            <a:grpSpLocks/>
          </p:cNvGrpSpPr>
          <p:nvPr/>
        </p:nvGrpSpPr>
        <p:grpSpPr bwMode="auto">
          <a:xfrm>
            <a:off x="6983016" y="3411141"/>
            <a:ext cx="1964531" cy="1777008"/>
            <a:chOff x="0" y="0"/>
            <a:chExt cx="1760" cy="1592"/>
          </a:xfrm>
        </p:grpSpPr>
        <p:pic>
          <p:nvPicPr>
            <p:cNvPr id="29727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8" name="Rectangle 32"/>
            <p:cNvSpPr>
              <a:spLocks/>
            </p:cNvSpPr>
            <p:nvPr/>
          </p:nvSpPr>
          <p:spPr bwMode="auto">
            <a:xfrm>
              <a:off x="182" y="180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an administrator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box / functionality with gamification 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that stimulates users to share, interact and complete their profile etc.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9730" name="Rectangle 34"/>
          <p:cNvSpPr>
            <a:spLocks/>
          </p:cNvSpPr>
          <p:nvPr/>
        </p:nvSpPr>
        <p:spPr bwMode="auto">
          <a:xfrm>
            <a:off x="7550051" y="3342367"/>
            <a:ext cx="679673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PEOPLE</a:t>
            </a:r>
          </a:p>
        </p:txBody>
      </p:sp>
      <p:sp>
        <p:nvSpPr>
          <p:cNvPr id="29731" name="Rectangle 35"/>
          <p:cNvSpPr>
            <a:spLocks/>
          </p:cNvSpPr>
          <p:nvPr/>
        </p:nvSpPr>
        <p:spPr bwMode="auto">
          <a:xfrm>
            <a:off x="7524379" y="6624786"/>
            <a:ext cx="13447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NEXT Community 2013</a:t>
            </a:r>
          </a:p>
        </p:txBody>
      </p:sp>
      <p:sp>
        <p:nvSpPr>
          <p:cNvPr id="29732" name="AutoShape 36"/>
          <p:cNvSpPr>
            <a:spLocks/>
          </p:cNvSpPr>
          <p:nvPr/>
        </p:nvSpPr>
        <p:spPr bwMode="auto">
          <a:xfrm rot="-5400000">
            <a:off x="1803797" y="4071937"/>
            <a:ext cx="1491258" cy="348258"/>
          </a:xfrm>
          <a:prstGeom prst="roundRect">
            <a:avLst>
              <a:gd name="adj" fmla="val 26181"/>
            </a:avLst>
          </a:prstGeom>
          <a:solidFill>
            <a:srgbClr val="84DDF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0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</p:txBody>
      </p:sp>
      <p:sp>
        <p:nvSpPr>
          <p:cNvPr id="29733" name="AutoShape 37"/>
          <p:cNvSpPr>
            <a:spLocks/>
          </p:cNvSpPr>
          <p:nvPr/>
        </p:nvSpPr>
        <p:spPr bwMode="auto">
          <a:xfrm rot="-5400000">
            <a:off x="4116586" y="4161234"/>
            <a:ext cx="1491258" cy="348258"/>
          </a:xfrm>
          <a:prstGeom prst="roundRect">
            <a:avLst>
              <a:gd name="adj" fmla="val 26181"/>
            </a:avLst>
          </a:prstGeom>
          <a:solidFill>
            <a:srgbClr val="84DDF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0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2443" y="6135865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73274" y="1187648"/>
            <a:ext cx="1964531" cy="1777008"/>
            <a:chOff x="0" y="0"/>
            <a:chExt cx="1760" cy="1592"/>
          </a:xfrm>
        </p:grpSpPr>
        <p:pic>
          <p:nvPicPr>
            <p:cNvPr id="3072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182" y="124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an innovator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NEXT Community to have a page / event called Innovation Hack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where users are stimulated to remix idéas, products and methods for innovation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0724" name="Rectangle 4"/>
          <p:cNvSpPr>
            <a:spLocks/>
          </p:cNvSpPr>
          <p:nvPr/>
        </p:nvSpPr>
        <p:spPr bwMode="auto">
          <a:xfrm>
            <a:off x="1754684" y="208716"/>
            <a:ext cx="53632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Functionality Needs </a:t>
            </a:r>
            <a:r>
              <a:rPr lang="en-US" sz="2800" b="1" dirty="0">
                <a:solidFill>
                  <a:srgbClr val="0079A5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(public zone)</a:t>
            </a: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781348" y="1065297"/>
            <a:ext cx="126957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COMPETITIONS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2553891" y="1187648"/>
            <a:ext cx="1964531" cy="1777008"/>
            <a:chOff x="0" y="0"/>
            <a:chExt cx="1760" cy="1592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182" y="124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have buttons and counters for 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“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like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”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on material and on bookmarks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see whats popular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0729" name="Rectangle 9"/>
          <p:cNvSpPr>
            <a:spLocks/>
          </p:cNvSpPr>
          <p:nvPr/>
        </p:nvSpPr>
        <p:spPr bwMode="auto">
          <a:xfrm>
            <a:off x="3017118" y="1065297"/>
            <a:ext cx="94897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STATISTICS</a:t>
            </a:r>
          </a:p>
        </p:txBody>
      </p:sp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4634508" y="1187648"/>
            <a:ext cx="1964531" cy="1777008"/>
            <a:chOff x="0" y="0"/>
            <a:chExt cx="1760" cy="1592"/>
          </a:xfrm>
        </p:grpSpPr>
        <p:pic>
          <p:nvPicPr>
            <p:cNvPr id="3073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Rectangle 11"/>
            <p:cNvSpPr>
              <a:spLocks/>
            </p:cNvSpPr>
            <p:nvPr/>
          </p:nvSpPr>
          <p:spPr bwMode="auto">
            <a:xfrm>
              <a:off x="182" y="124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have a box with simple diagrammes showing statistics on material and users in the community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see trends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0733" name="Rectangle 13"/>
          <p:cNvSpPr>
            <a:spLocks/>
          </p:cNvSpPr>
          <p:nvPr/>
        </p:nvSpPr>
        <p:spPr bwMode="auto">
          <a:xfrm>
            <a:off x="5097736" y="1065297"/>
            <a:ext cx="94897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STATISTICS</a:t>
            </a:r>
          </a:p>
        </p:txBody>
      </p: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375047" y="3580805"/>
            <a:ext cx="1964531" cy="1777008"/>
            <a:chOff x="0" y="0"/>
            <a:chExt cx="1760" cy="1592"/>
          </a:xfrm>
        </p:grpSpPr>
        <p:pic>
          <p:nvPicPr>
            <p:cNvPr id="3073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5" name="Rectangle 15"/>
            <p:cNvSpPr>
              <a:spLocks/>
            </p:cNvSpPr>
            <p:nvPr/>
          </p:nvSpPr>
          <p:spPr bwMode="auto">
            <a:xfrm>
              <a:off x="182" y="124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member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have a page for marketing my company / project /services / producs / collaborations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attract business relations / customers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0737" name="Rectangle 17"/>
          <p:cNvSpPr>
            <a:spLocks/>
          </p:cNvSpPr>
          <p:nvPr/>
        </p:nvSpPr>
        <p:spPr bwMode="auto">
          <a:xfrm>
            <a:off x="884039" y="3458453"/>
            <a:ext cx="859210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BUSINESS</a:t>
            </a:r>
          </a:p>
        </p:txBody>
      </p:sp>
      <p:grpSp>
        <p:nvGrpSpPr>
          <p:cNvPr id="30740" name="Group 20"/>
          <p:cNvGrpSpPr>
            <a:grpSpLocks/>
          </p:cNvGrpSpPr>
          <p:nvPr/>
        </p:nvGrpSpPr>
        <p:grpSpPr bwMode="auto">
          <a:xfrm>
            <a:off x="2455664" y="3580805"/>
            <a:ext cx="1964531" cy="1777008"/>
            <a:chOff x="0" y="0"/>
            <a:chExt cx="1760" cy="1592"/>
          </a:xfrm>
        </p:grpSpPr>
        <p:pic>
          <p:nvPicPr>
            <p:cNvPr id="3073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9" name="Rectangle 19"/>
            <p:cNvSpPr>
              <a:spLocks/>
            </p:cNvSpPr>
            <p:nvPr/>
          </p:nvSpPr>
          <p:spPr bwMode="auto">
            <a:xfrm>
              <a:off x="182" y="124"/>
              <a:ext cx="130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member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be able to share corporate innovation projects that haven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 proceeded, and make them available as open innovation projects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attract external competence to develop them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0741" name="Rectangle 21"/>
          <p:cNvSpPr>
            <a:spLocks/>
          </p:cNvSpPr>
          <p:nvPr/>
        </p:nvSpPr>
        <p:spPr bwMode="auto">
          <a:xfrm>
            <a:off x="2883173" y="3458453"/>
            <a:ext cx="102200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INNOVATION</a:t>
            </a:r>
          </a:p>
        </p:txBody>
      </p:sp>
      <p:grpSp>
        <p:nvGrpSpPr>
          <p:cNvPr id="30744" name="Group 24"/>
          <p:cNvGrpSpPr>
            <a:grpSpLocks/>
          </p:cNvGrpSpPr>
          <p:nvPr/>
        </p:nvGrpSpPr>
        <p:grpSpPr bwMode="auto">
          <a:xfrm>
            <a:off x="4536281" y="3580805"/>
            <a:ext cx="1964531" cy="1777008"/>
            <a:chOff x="0" y="0"/>
            <a:chExt cx="1760" cy="1592"/>
          </a:xfrm>
        </p:grpSpPr>
        <p:pic>
          <p:nvPicPr>
            <p:cNvPr id="3074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3" name="Rectangle 23"/>
            <p:cNvSpPr>
              <a:spLocks/>
            </p:cNvSpPr>
            <p:nvPr/>
          </p:nvSpPr>
          <p:spPr bwMode="auto">
            <a:xfrm>
              <a:off x="182" y="124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have a crowdsourced fundraising functionality for projects, similar to Kickstarter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attract capital to my project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0745" name="Rectangle 25"/>
          <p:cNvSpPr>
            <a:spLocks/>
          </p:cNvSpPr>
          <p:nvPr/>
        </p:nvSpPr>
        <p:spPr bwMode="auto">
          <a:xfrm>
            <a:off x="5054203" y="3458453"/>
            <a:ext cx="833724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SPONSOR</a:t>
            </a:r>
          </a:p>
        </p:txBody>
      </p:sp>
      <p:sp>
        <p:nvSpPr>
          <p:cNvPr id="30746" name="Rectangle 26"/>
          <p:cNvSpPr>
            <a:spLocks/>
          </p:cNvSpPr>
          <p:nvPr/>
        </p:nvSpPr>
        <p:spPr bwMode="auto">
          <a:xfrm>
            <a:off x="7524379" y="6624786"/>
            <a:ext cx="13447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NEXT Community 2013</a:t>
            </a:r>
          </a:p>
        </p:txBody>
      </p: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6777633" y="1187648"/>
            <a:ext cx="1964531" cy="1777008"/>
            <a:chOff x="0" y="0"/>
            <a:chExt cx="1760" cy="1592"/>
          </a:xfrm>
        </p:grpSpPr>
        <p:pic>
          <p:nvPicPr>
            <p:cNvPr id="30747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8" name="Rectangle 28"/>
            <p:cNvSpPr>
              <a:spLocks/>
            </p:cNvSpPr>
            <p:nvPr/>
          </p:nvSpPr>
          <p:spPr bwMode="auto">
            <a:xfrm>
              <a:off x="214" y="140"/>
              <a:ext cx="1304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have buttons and functionality for rendering articles into nice PDF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 for printing. Article posts should have fields for 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“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short abstract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”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 and 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“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references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”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 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“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author &amp; document info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”</a:t>
              </a:r>
              <a:endParaRPr lang="en-US" sz="800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work with research and science.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0750" name="Rectangle 30"/>
          <p:cNvSpPr>
            <a:spLocks/>
          </p:cNvSpPr>
          <p:nvPr/>
        </p:nvSpPr>
        <p:spPr bwMode="auto">
          <a:xfrm>
            <a:off x="7179469" y="1065297"/>
            <a:ext cx="107721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DOCUMENTS</a:t>
            </a:r>
          </a:p>
        </p:txBody>
      </p:sp>
      <p:grpSp>
        <p:nvGrpSpPr>
          <p:cNvPr id="30753" name="Group 33"/>
          <p:cNvGrpSpPr>
            <a:grpSpLocks/>
          </p:cNvGrpSpPr>
          <p:nvPr/>
        </p:nvGrpSpPr>
        <p:grpSpPr bwMode="auto">
          <a:xfrm>
            <a:off x="6777633" y="3562945"/>
            <a:ext cx="1964531" cy="1777008"/>
            <a:chOff x="0" y="0"/>
            <a:chExt cx="1760" cy="1592"/>
          </a:xfrm>
        </p:grpSpPr>
        <p:pic>
          <p:nvPicPr>
            <p:cNvPr id="30751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2" name="Rectangle 32"/>
            <p:cNvSpPr>
              <a:spLocks/>
            </p:cNvSpPr>
            <p:nvPr/>
          </p:nvSpPr>
          <p:spPr bwMode="auto">
            <a:xfrm>
              <a:off x="182" y="124"/>
              <a:ext cx="130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be able to co-write articles (like a Wiki)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co-develop material with other project members.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0754" name="Rectangle 34"/>
          <p:cNvSpPr>
            <a:spLocks/>
          </p:cNvSpPr>
          <p:nvPr/>
        </p:nvSpPr>
        <p:spPr bwMode="auto">
          <a:xfrm>
            <a:off x="7268766" y="3458453"/>
            <a:ext cx="107721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DOCUMENTS</a:t>
            </a:r>
          </a:p>
        </p:txBody>
      </p:sp>
      <p:sp>
        <p:nvSpPr>
          <p:cNvPr id="30755" name="AutoShape 35"/>
          <p:cNvSpPr>
            <a:spLocks/>
          </p:cNvSpPr>
          <p:nvPr/>
        </p:nvSpPr>
        <p:spPr bwMode="auto">
          <a:xfrm rot="-5400000">
            <a:off x="6036469" y="1902023"/>
            <a:ext cx="1491258" cy="348258"/>
          </a:xfrm>
          <a:prstGeom prst="roundRect">
            <a:avLst>
              <a:gd name="adj" fmla="val 26181"/>
            </a:avLst>
          </a:prstGeom>
          <a:solidFill>
            <a:srgbClr val="84DDF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0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</p:txBody>
      </p:sp>
      <p:sp>
        <p:nvSpPr>
          <p:cNvPr id="30756" name="AutoShape 36"/>
          <p:cNvSpPr>
            <a:spLocks/>
          </p:cNvSpPr>
          <p:nvPr/>
        </p:nvSpPr>
        <p:spPr bwMode="auto">
          <a:xfrm rot="-5400000">
            <a:off x="6018609" y="4277320"/>
            <a:ext cx="1491258" cy="348258"/>
          </a:xfrm>
          <a:prstGeom prst="roundRect">
            <a:avLst>
              <a:gd name="adj" fmla="val 26181"/>
            </a:avLst>
          </a:prstGeom>
          <a:solidFill>
            <a:srgbClr val="84DDF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0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2443" y="6135865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1682130" y="208716"/>
            <a:ext cx="5529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Functionality Needs </a:t>
            </a:r>
            <a:r>
              <a:rPr lang="en-US" sz="2800">
                <a:solidFill>
                  <a:srgbClr val="A40800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(project zone)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303610" y="1080492"/>
            <a:ext cx="1964531" cy="1777008"/>
            <a:chOff x="0" y="0"/>
            <a:chExt cx="1760" cy="1592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7" name="Rectangle 3"/>
            <p:cNvSpPr>
              <a:spLocks/>
            </p:cNvSpPr>
            <p:nvPr/>
          </p:nvSpPr>
          <p:spPr bwMode="auto">
            <a:xfrm>
              <a:off x="302" y="164"/>
              <a:ext cx="1304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an investor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an App in NEXT Community showing 1-minute movie pitches sorted by date / category / type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find new projects and start-ups to invest in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2589610" y="1098351"/>
            <a:ext cx="1964531" cy="1777008"/>
            <a:chOff x="0" y="0"/>
            <a:chExt cx="1760" cy="1592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Rectangle 6"/>
            <p:cNvSpPr>
              <a:spLocks/>
            </p:cNvSpPr>
            <p:nvPr/>
          </p:nvSpPr>
          <p:spPr bwMode="auto">
            <a:xfrm>
              <a:off x="286" y="84"/>
              <a:ext cx="130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functionality with a closed 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“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project area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”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in NEXT Community 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users can develop work in teams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1752" name="Rectangle 8"/>
          <p:cNvSpPr>
            <a:spLocks/>
          </p:cNvSpPr>
          <p:nvPr/>
        </p:nvSpPr>
        <p:spPr bwMode="auto">
          <a:xfrm>
            <a:off x="812602" y="958140"/>
            <a:ext cx="859210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BUSINESS</a:t>
            </a:r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3094137" y="976000"/>
            <a:ext cx="898602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PROJECTS</a:t>
            </a:r>
          </a:p>
        </p:txBody>
      </p: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303610" y="3312914"/>
            <a:ext cx="1964531" cy="1777008"/>
            <a:chOff x="0" y="0"/>
            <a:chExt cx="1760" cy="1592"/>
          </a:xfrm>
        </p:grpSpPr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Rectangle 11"/>
            <p:cNvSpPr>
              <a:spLocks/>
            </p:cNvSpPr>
            <p:nvPr/>
          </p:nvSpPr>
          <p:spPr bwMode="auto">
            <a:xfrm>
              <a:off x="182" y="252"/>
              <a:ext cx="1304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an App in NEXT Community visualising sociogrammes of members from statistics relating to business, interests, user relations etc.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find the right team for a project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1757" name="Rectangle 13"/>
          <p:cNvSpPr>
            <a:spLocks/>
          </p:cNvSpPr>
          <p:nvPr/>
        </p:nvSpPr>
        <p:spPr bwMode="auto">
          <a:xfrm>
            <a:off x="897434" y="3208422"/>
            <a:ext cx="679673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PEOPLE</a:t>
            </a: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4839891" y="1098351"/>
            <a:ext cx="1964531" cy="1777008"/>
            <a:chOff x="0" y="0"/>
            <a:chExt cx="1760" cy="1592"/>
          </a:xfrm>
        </p:grpSpPr>
        <p:pic>
          <p:nvPicPr>
            <p:cNvPr id="3175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9" name="Rectangle 15"/>
            <p:cNvSpPr>
              <a:spLocks/>
            </p:cNvSpPr>
            <p:nvPr/>
          </p:nvSpPr>
          <p:spPr bwMode="auto">
            <a:xfrm>
              <a:off x="182" y="84"/>
              <a:ext cx="1304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be able to select to subscribe and get notifications (by email) when various users posts are being published categories </a:t>
              </a:r>
              <a:b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follow.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I can follow the subjects I</a:t>
              </a:r>
              <a:r>
                <a:rPr lang="ja-JP" altLang="en-US" sz="800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 interested in</a:t>
              </a:r>
              <a:b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(the author should decide if / when to notify members ?)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1761" name="Rectangle 17"/>
          <p:cNvSpPr>
            <a:spLocks/>
          </p:cNvSpPr>
          <p:nvPr/>
        </p:nvSpPr>
        <p:spPr bwMode="auto">
          <a:xfrm>
            <a:off x="5429250" y="976000"/>
            <a:ext cx="730969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FOLLOW</a:t>
            </a:r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2589610" y="3134320"/>
            <a:ext cx="1964531" cy="1777008"/>
            <a:chOff x="0" y="0"/>
            <a:chExt cx="1760" cy="1592"/>
          </a:xfrm>
        </p:grpSpPr>
        <p:pic>
          <p:nvPicPr>
            <p:cNvPr id="31762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Rectangle 19"/>
            <p:cNvSpPr>
              <a:spLocks/>
            </p:cNvSpPr>
            <p:nvPr/>
          </p:nvSpPr>
          <p:spPr bwMode="auto">
            <a:xfrm>
              <a:off x="182" y="212"/>
              <a:ext cx="130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functionality which displays folder structures for document libraries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users can map information and search in this traditional way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1765" name="Rectangle 21"/>
          <p:cNvSpPr>
            <a:spLocks/>
          </p:cNvSpPr>
          <p:nvPr/>
        </p:nvSpPr>
        <p:spPr bwMode="auto">
          <a:xfrm>
            <a:off x="3009305" y="3011969"/>
            <a:ext cx="1077218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DOCUMENTS</a:t>
            </a:r>
          </a:p>
        </p:txBody>
      </p:sp>
      <p:grpSp>
        <p:nvGrpSpPr>
          <p:cNvPr id="31768" name="Group 24"/>
          <p:cNvGrpSpPr>
            <a:grpSpLocks/>
          </p:cNvGrpSpPr>
          <p:nvPr/>
        </p:nvGrpSpPr>
        <p:grpSpPr bwMode="auto">
          <a:xfrm>
            <a:off x="4830961" y="3134320"/>
            <a:ext cx="1964531" cy="1777008"/>
            <a:chOff x="0" y="0"/>
            <a:chExt cx="1760" cy="1592"/>
          </a:xfrm>
        </p:grpSpPr>
        <p:pic>
          <p:nvPicPr>
            <p:cNvPr id="31766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7" name="Rectangle 23"/>
            <p:cNvSpPr>
              <a:spLocks/>
            </p:cNvSpPr>
            <p:nvPr/>
          </p:nvSpPr>
          <p:spPr bwMode="auto">
            <a:xfrm>
              <a:off x="182" y="212"/>
              <a:ext cx="1304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a functionality to transfer files like Sprend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users can correspond larger files easily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1769" name="Rectangle 25"/>
          <p:cNvSpPr>
            <a:spLocks/>
          </p:cNvSpPr>
          <p:nvPr/>
        </p:nvSpPr>
        <p:spPr bwMode="auto">
          <a:xfrm>
            <a:off x="5487293" y="3011969"/>
            <a:ext cx="589905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SHARE</a:t>
            </a:r>
          </a:p>
        </p:txBody>
      </p:sp>
      <p:grpSp>
        <p:nvGrpSpPr>
          <p:cNvPr id="31772" name="Group 28"/>
          <p:cNvGrpSpPr>
            <a:grpSpLocks/>
          </p:cNvGrpSpPr>
          <p:nvPr/>
        </p:nvGrpSpPr>
        <p:grpSpPr bwMode="auto">
          <a:xfrm>
            <a:off x="7000875" y="1098351"/>
            <a:ext cx="1964531" cy="1777008"/>
            <a:chOff x="0" y="0"/>
            <a:chExt cx="1760" cy="1592"/>
          </a:xfrm>
        </p:grpSpPr>
        <p:pic>
          <p:nvPicPr>
            <p:cNvPr id="31770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1" name="Rectangle 27"/>
            <p:cNvSpPr>
              <a:spLocks/>
            </p:cNvSpPr>
            <p:nvPr/>
          </p:nvSpPr>
          <p:spPr bwMode="auto">
            <a:xfrm>
              <a:off x="182" y="84"/>
              <a:ext cx="13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to be able to discuss in a forum with the possibility to define categories and topics.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users can discuss and browse topics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1773" name="Rectangle 29"/>
          <p:cNvSpPr>
            <a:spLocks/>
          </p:cNvSpPr>
          <p:nvPr/>
        </p:nvSpPr>
        <p:spPr bwMode="auto">
          <a:xfrm>
            <a:off x="7581305" y="976000"/>
            <a:ext cx="743793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DISCUSS</a:t>
            </a:r>
          </a:p>
        </p:txBody>
      </p:sp>
      <p:grpSp>
        <p:nvGrpSpPr>
          <p:cNvPr id="31776" name="Group 32"/>
          <p:cNvGrpSpPr>
            <a:grpSpLocks/>
          </p:cNvGrpSpPr>
          <p:nvPr/>
        </p:nvGrpSpPr>
        <p:grpSpPr bwMode="auto">
          <a:xfrm>
            <a:off x="7081242" y="3152180"/>
            <a:ext cx="1964531" cy="1777008"/>
            <a:chOff x="0" y="0"/>
            <a:chExt cx="1760" cy="1592"/>
          </a:xfrm>
        </p:grpSpPr>
        <p:pic>
          <p:nvPicPr>
            <p:cNvPr id="31774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5" name="Rectangle 31"/>
            <p:cNvSpPr>
              <a:spLocks/>
            </p:cNvSpPr>
            <p:nvPr/>
          </p:nvSpPr>
          <p:spPr bwMode="auto">
            <a:xfrm>
              <a:off x="182" y="212"/>
              <a:ext cx="1304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WHO: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as a user</a:t>
              </a:r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WHAT: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 want box with a live chat feed (FaceBook like)</a:t>
              </a:r>
            </a:p>
            <a:p>
              <a:pPr algn="l"/>
              <a:r>
                <a:rPr lang="en-US" sz="80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VALUE: </a:t>
              </a:r>
              <a:r>
                <a:rPr lang="en-US" sz="8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 that users can correspond live</a:t>
              </a:r>
            </a:p>
            <a:p>
              <a:pPr algn="l"/>
              <a:endParaRPr lang="en-US" sz="800" b="1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1777" name="Rectangle 33"/>
          <p:cNvSpPr>
            <a:spLocks/>
          </p:cNvSpPr>
          <p:nvPr/>
        </p:nvSpPr>
        <p:spPr bwMode="auto">
          <a:xfrm>
            <a:off x="7661672" y="3029828"/>
            <a:ext cx="743793" cy="200055"/>
          </a:xfrm>
          <a:prstGeom prst="rect">
            <a:avLst/>
          </a:prstGeom>
          <a:solidFill>
            <a:srgbClr val="FCBD00"/>
          </a:solidFill>
          <a:ln>
            <a:noFill/>
          </a:ln>
          <a:effectLst>
            <a:outerShdw blurRad="88900" dist="50800" dir="2700000" algn="ctr" rotWithShape="0">
              <a:schemeClr val="bg2">
                <a:alpha val="62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DISCUSS</a:t>
            </a:r>
          </a:p>
        </p:txBody>
      </p:sp>
      <p:sp>
        <p:nvSpPr>
          <p:cNvPr id="31778" name="Rectangle 34"/>
          <p:cNvSpPr>
            <a:spLocks/>
          </p:cNvSpPr>
          <p:nvPr/>
        </p:nvSpPr>
        <p:spPr bwMode="auto">
          <a:xfrm>
            <a:off x="7524379" y="6624786"/>
            <a:ext cx="13447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NEXT Community 2013</a:t>
            </a:r>
          </a:p>
        </p:txBody>
      </p:sp>
      <p:sp>
        <p:nvSpPr>
          <p:cNvPr id="31779" name="AutoShape 35"/>
          <p:cNvSpPr>
            <a:spLocks/>
          </p:cNvSpPr>
          <p:nvPr/>
        </p:nvSpPr>
        <p:spPr bwMode="auto">
          <a:xfrm rot="-5400000">
            <a:off x="1875234" y="1812726"/>
            <a:ext cx="1491258" cy="348258"/>
          </a:xfrm>
          <a:prstGeom prst="roundRect">
            <a:avLst>
              <a:gd name="adj" fmla="val 26181"/>
            </a:avLst>
          </a:prstGeom>
          <a:solidFill>
            <a:srgbClr val="84DDF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0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</p:txBody>
      </p:sp>
      <p:sp>
        <p:nvSpPr>
          <p:cNvPr id="31780" name="AutoShape 36"/>
          <p:cNvSpPr>
            <a:spLocks/>
          </p:cNvSpPr>
          <p:nvPr/>
        </p:nvSpPr>
        <p:spPr bwMode="auto">
          <a:xfrm rot="-5400000">
            <a:off x="1812726" y="3893344"/>
            <a:ext cx="1491258" cy="348258"/>
          </a:xfrm>
          <a:prstGeom prst="roundRect">
            <a:avLst>
              <a:gd name="adj" fmla="val 26181"/>
            </a:avLst>
          </a:prstGeom>
          <a:solidFill>
            <a:srgbClr val="84DDF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0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-5400000">
            <a:off x="4080867" y="1794867"/>
            <a:ext cx="1491258" cy="348258"/>
          </a:xfrm>
          <a:prstGeom prst="roundRect">
            <a:avLst>
              <a:gd name="adj" fmla="val 26181"/>
            </a:avLst>
          </a:prstGeom>
          <a:solidFill>
            <a:srgbClr val="84DDF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0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ESS / CERN / FNAL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2443" y="6135865"/>
            <a:ext cx="14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Karl McFaul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384" y="1281547"/>
            <a:ext cx="8686799" cy="499470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093143"/>
                </a:solidFill>
              </a:rPr>
              <a:t>Provide guidance to complete engineering </a:t>
            </a:r>
            <a:r>
              <a:rPr lang="en-US" dirty="0" smtClean="0">
                <a:solidFill>
                  <a:srgbClr val="093143"/>
                </a:solidFill>
              </a:rPr>
              <a:t>design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Empower collaborations and strengthen the ESS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Access </a:t>
            </a:r>
            <a:r>
              <a:rPr lang="en-US" dirty="0" smtClean="0">
                <a:solidFill>
                  <a:srgbClr val="008000"/>
                </a:solidFill>
              </a:rPr>
              <a:t>to the approved and official ESS “Norms and Standards”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Standardize </a:t>
            </a:r>
            <a:r>
              <a:rPr lang="en-US" dirty="0" smtClean="0">
                <a:solidFill>
                  <a:srgbClr val="008000"/>
                </a:solidFill>
              </a:rPr>
              <a:t>the ESS </a:t>
            </a:r>
            <a:r>
              <a:rPr lang="en-US" dirty="0">
                <a:solidFill>
                  <a:srgbClr val="008000"/>
                </a:solidFill>
              </a:rPr>
              <a:t>engineering </a:t>
            </a:r>
            <a:r>
              <a:rPr lang="en-US" dirty="0" smtClean="0">
                <a:solidFill>
                  <a:srgbClr val="008000"/>
                </a:solidFill>
              </a:rPr>
              <a:t>philosophy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Communicate a </a:t>
            </a:r>
            <a:r>
              <a:rPr lang="en-US" dirty="0" smtClean="0">
                <a:solidFill>
                  <a:srgbClr val="008000"/>
                </a:solidFill>
              </a:rPr>
              <a:t>ESS unique safety policy and practices</a:t>
            </a:r>
          </a:p>
          <a:p>
            <a:pPr lvl="1"/>
            <a:endParaRPr lang="en-US" dirty="0" smtClean="0"/>
          </a:p>
          <a:p>
            <a:pPr lvl="1"/>
            <a:r>
              <a:rPr lang="en-US" dirty="0">
                <a:solidFill>
                  <a:srgbClr val="FF6600"/>
                </a:solidFill>
              </a:rPr>
              <a:t>Benefit from other institute expertise in terms of ES&amp;H policies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Sharing </a:t>
            </a:r>
            <a:r>
              <a:rPr lang="en-US" dirty="0">
                <a:solidFill>
                  <a:srgbClr val="FF6600"/>
                </a:solidFill>
              </a:rPr>
              <a:t>consistent and coherent </a:t>
            </a:r>
            <a:r>
              <a:rPr lang="en-US" dirty="0">
                <a:solidFill>
                  <a:srgbClr val="FF6600"/>
                </a:solidFill>
              </a:rPr>
              <a:t>safety </a:t>
            </a:r>
            <a:r>
              <a:rPr lang="en-US" dirty="0" smtClean="0">
                <a:solidFill>
                  <a:srgbClr val="FF6600"/>
                </a:solidFill>
              </a:rPr>
              <a:t>engineering practices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Complement </a:t>
            </a:r>
            <a:r>
              <a:rPr lang="en-US" dirty="0" smtClean="0">
                <a:solidFill>
                  <a:srgbClr val="FF6600"/>
                </a:solidFill>
              </a:rPr>
              <a:t>the </a:t>
            </a:r>
            <a:r>
              <a:rPr lang="en-US" dirty="0">
                <a:solidFill>
                  <a:srgbClr val="FF6600"/>
                </a:solidFill>
              </a:rPr>
              <a:t>ESS public web-site by possible co-</a:t>
            </a:r>
            <a:r>
              <a:rPr lang="en-US" dirty="0" smtClean="0">
                <a:solidFill>
                  <a:srgbClr val="FF6600"/>
                </a:solidFill>
              </a:rPr>
              <a:t>development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Complement to CHESS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43476" y="273507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e-</a:t>
            </a:r>
            <a:r>
              <a:rPr lang="en-US" dirty="0" err="1">
                <a:solidFill>
                  <a:srgbClr val="008000"/>
                </a:solidFill>
              </a:rPr>
              <a:t>nav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033180">
            <a:off x="-75679" y="4390641"/>
            <a:ext cx="923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</a:t>
            </a:r>
            <a:r>
              <a:rPr lang="en-US" dirty="0">
                <a:solidFill>
                  <a:srgbClr val="FF6600"/>
                </a:solidFill>
              </a:rPr>
              <a:t>-</a:t>
            </a:r>
            <a:r>
              <a:rPr lang="en-US" dirty="0" err="1">
                <a:solidFill>
                  <a:srgbClr val="FF6600"/>
                </a:solidFill>
              </a:rPr>
              <a:t>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8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31456"/>
            <a:ext cx="8548255" cy="499470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ESS group </a:t>
            </a:r>
            <a:r>
              <a:rPr lang="en-US" dirty="0" smtClean="0"/>
              <a:t>members (technical and legal members)</a:t>
            </a:r>
            <a:endParaRPr lang="en-US" dirty="0" smtClean="0"/>
          </a:p>
          <a:p>
            <a:pPr lvl="1"/>
            <a:r>
              <a:rPr lang="en-US" dirty="0" smtClean="0"/>
              <a:t>ESS/Accelerator Work-package members</a:t>
            </a:r>
          </a:p>
          <a:p>
            <a:pPr lvl="1"/>
            <a:r>
              <a:rPr lang="en-US" dirty="0" smtClean="0"/>
              <a:t>Quality Assurance management </a:t>
            </a:r>
          </a:p>
          <a:p>
            <a:pPr lvl="1"/>
            <a:r>
              <a:rPr lang="en-US" dirty="0" smtClean="0"/>
              <a:t>Collaborating Institutes</a:t>
            </a:r>
          </a:p>
          <a:p>
            <a:pPr lvl="1"/>
            <a:r>
              <a:rPr lang="en-US" dirty="0" smtClean="0"/>
              <a:t>Industrial partners</a:t>
            </a:r>
            <a:endParaRPr lang="en-US" dirty="0" smtClean="0"/>
          </a:p>
          <a:p>
            <a:pPr lvl="1"/>
            <a:r>
              <a:rPr lang="en-US" dirty="0" smtClean="0"/>
              <a:t>Governing institutions</a:t>
            </a:r>
          </a:p>
          <a:p>
            <a:pPr lvl="1"/>
            <a:r>
              <a:rPr lang="en-US" dirty="0" smtClean="0"/>
              <a:t>Publics</a:t>
            </a:r>
          </a:p>
          <a:p>
            <a:endParaRPr lang="en-US" dirty="0" smtClean="0"/>
          </a:p>
          <a:p>
            <a:r>
              <a:rPr lang="en-US" sz="2600" dirty="0" smtClean="0"/>
              <a:t>Proposed tools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“e-</a:t>
            </a:r>
            <a:r>
              <a:rPr lang="en-US" dirty="0" err="1" smtClean="0">
                <a:solidFill>
                  <a:srgbClr val="008000"/>
                </a:solidFill>
              </a:rPr>
              <a:t>nav</a:t>
            </a:r>
            <a:r>
              <a:rPr lang="en-US" dirty="0" smtClean="0">
                <a:solidFill>
                  <a:srgbClr val="008000"/>
                </a:solidFill>
              </a:rPr>
              <a:t>” - limited access: Database-like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8000"/>
                </a:solidFill>
              </a:rPr>
              <a:t>Developed in collaboration with ESS Safety and Health Environment Division and ESS X-functional working group.</a:t>
            </a:r>
          </a:p>
          <a:p>
            <a:pPr lvl="1">
              <a:buFont typeface="Wingdings" charset="0"/>
              <a:buChar char="à"/>
            </a:pPr>
            <a:endParaRPr lang="en-US" dirty="0" smtClean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“E-</a:t>
            </a:r>
            <a:r>
              <a:rPr lang="en-US" dirty="0" err="1" smtClean="0">
                <a:solidFill>
                  <a:srgbClr val="FF6600"/>
                </a:solidFill>
              </a:rPr>
              <a:t>SHare</a:t>
            </a:r>
            <a:r>
              <a:rPr lang="en-US" dirty="0" smtClean="0">
                <a:solidFill>
                  <a:srgbClr val="FF6600"/>
                </a:solidFill>
              </a:rPr>
              <a:t>” - staged access: NEXT community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 Developed in collaboration with ESS communication department, CERN and FNAL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2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200" dirty="0" smtClean="0"/>
          </a:p>
          <a:p>
            <a:pPr marL="0" lvl="1" indent="0" algn="ctr">
              <a:buNone/>
            </a:pPr>
            <a:r>
              <a:rPr lang="en-US" sz="4000" dirty="0"/>
              <a:t>“Standards and Norms applicable for ESS” using </a:t>
            </a:r>
            <a:endParaRPr lang="en-US" sz="4000" dirty="0" smtClean="0"/>
          </a:p>
          <a:p>
            <a:pPr marL="0" lvl="1" indent="0" algn="ctr">
              <a:buNone/>
            </a:pPr>
            <a:endParaRPr lang="en-US" sz="5200" dirty="0" smtClean="0"/>
          </a:p>
          <a:p>
            <a:pPr marL="0" lvl="1" indent="0" algn="ctr">
              <a:buNone/>
            </a:pPr>
            <a:r>
              <a:rPr lang="en-US" sz="5200" dirty="0" smtClean="0"/>
              <a:t>e</a:t>
            </a:r>
            <a:r>
              <a:rPr lang="en-US" sz="5200" dirty="0"/>
              <a:t>-</a:t>
            </a:r>
            <a:r>
              <a:rPr lang="en-US" sz="5200" dirty="0" err="1"/>
              <a:t>nav</a:t>
            </a:r>
            <a:endParaRPr lang="en-US" sz="5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0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31456"/>
            <a:ext cx="8548255" cy="4994708"/>
          </a:xfrm>
        </p:spPr>
        <p:txBody>
          <a:bodyPr>
            <a:normAutofit lnSpcReduction="10000"/>
          </a:bodyPr>
          <a:lstStyle/>
          <a:p>
            <a:pPr marL="400050"/>
            <a:r>
              <a:rPr lang="en-GB" b="1" dirty="0" smtClean="0"/>
              <a:t>4700 documents + 200 extra</a:t>
            </a:r>
          </a:p>
          <a:p>
            <a:pPr marL="400050"/>
            <a:r>
              <a:rPr lang="en-GB" b="1" dirty="0" smtClean="0"/>
              <a:t>35 </a:t>
            </a:r>
            <a:r>
              <a:rPr lang="en-GB" b="1" dirty="0" err="1" smtClean="0"/>
              <a:t>kEuro</a:t>
            </a:r>
            <a:r>
              <a:rPr lang="en-GB" b="1" dirty="0" smtClean="0"/>
              <a:t> / year (7 euro/doc)</a:t>
            </a:r>
          </a:p>
          <a:p>
            <a:pPr marL="57150" indent="0">
              <a:buNone/>
            </a:pPr>
            <a:endParaRPr lang="en-GB" b="1" dirty="0" smtClean="0"/>
          </a:p>
          <a:p>
            <a:pPr marL="57150" indent="0">
              <a:buNone/>
            </a:pPr>
            <a:r>
              <a:rPr lang="en-GB" b="1" dirty="0" smtClean="0"/>
              <a:t>Radiation </a:t>
            </a:r>
            <a:r>
              <a:rPr lang="en-GB" b="1" dirty="0"/>
              <a:t>protection </a:t>
            </a:r>
            <a:r>
              <a:rPr lang="en-GB" b="1" dirty="0" smtClean="0"/>
              <a:t>standards</a:t>
            </a:r>
          </a:p>
          <a:p>
            <a:pPr lvl="1"/>
            <a:endParaRPr lang="en-GB" sz="600" b="1" dirty="0" smtClean="0"/>
          </a:p>
          <a:p>
            <a:pPr lvl="1"/>
            <a:r>
              <a:rPr lang="en-GB" b="1" dirty="0"/>
              <a:t>ICRP</a:t>
            </a:r>
            <a:r>
              <a:rPr lang="en-GB" dirty="0"/>
              <a:t> standards, International Commission on Radiological </a:t>
            </a:r>
            <a:r>
              <a:rPr lang="en-GB" dirty="0" smtClean="0"/>
              <a:t>Protection</a:t>
            </a:r>
          </a:p>
          <a:p>
            <a:pPr lvl="1"/>
            <a:r>
              <a:rPr lang="en-GB" b="1" dirty="0" smtClean="0"/>
              <a:t>IAEA</a:t>
            </a:r>
            <a:r>
              <a:rPr lang="en-GB" dirty="0" smtClean="0"/>
              <a:t> </a:t>
            </a:r>
            <a:r>
              <a:rPr lang="en-GB" dirty="0"/>
              <a:t>standards, International Atomic Energy </a:t>
            </a:r>
            <a:r>
              <a:rPr lang="en-GB" dirty="0" smtClean="0"/>
              <a:t>Agency</a:t>
            </a:r>
          </a:p>
          <a:p>
            <a:pPr lvl="1"/>
            <a:r>
              <a:rPr lang="en-GB" b="1" dirty="0" err="1" smtClean="0"/>
              <a:t>Euratom</a:t>
            </a:r>
            <a:r>
              <a:rPr lang="en-GB" dirty="0" smtClean="0"/>
              <a:t> </a:t>
            </a:r>
            <a:r>
              <a:rPr lang="en-GB" dirty="0"/>
              <a:t>council directives, European Atomic Energy Community</a:t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Engineering standards</a:t>
            </a:r>
          </a:p>
          <a:p>
            <a:endParaRPr lang="en-GB" sz="600" b="1" dirty="0" smtClean="0"/>
          </a:p>
          <a:p>
            <a:pPr lvl="1"/>
            <a:r>
              <a:rPr lang="en-GB" b="1" dirty="0"/>
              <a:t>SIS</a:t>
            </a:r>
            <a:r>
              <a:rPr lang="en-GB" dirty="0"/>
              <a:t> standards, Swedish standards </a:t>
            </a:r>
            <a:r>
              <a:rPr lang="en-GB" dirty="0" smtClean="0"/>
              <a:t>institute</a:t>
            </a:r>
          </a:p>
          <a:p>
            <a:pPr lvl="1"/>
            <a:r>
              <a:rPr lang="en-GB" b="1" dirty="0" smtClean="0"/>
              <a:t>CEN</a:t>
            </a:r>
            <a:r>
              <a:rPr lang="en-GB" dirty="0" smtClean="0"/>
              <a:t> </a:t>
            </a:r>
            <a:r>
              <a:rPr lang="en-GB" dirty="0"/>
              <a:t>standards, European Committee for standardization </a:t>
            </a:r>
            <a:endParaRPr lang="en-GB" dirty="0" smtClean="0"/>
          </a:p>
          <a:p>
            <a:pPr lvl="1"/>
            <a:r>
              <a:rPr lang="en-GB" b="1" dirty="0" smtClean="0"/>
              <a:t>ISO </a:t>
            </a:r>
            <a:r>
              <a:rPr lang="en-GB" dirty="0"/>
              <a:t>standards, International Organization for </a:t>
            </a:r>
            <a:r>
              <a:rPr lang="en-GB" dirty="0" smtClean="0"/>
              <a:t>standardization</a:t>
            </a:r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0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Sep</a:t>
            </a:r>
            <a:r>
              <a:rPr lang="en-US" sz="2000" dirty="0"/>
              <a:t>. </a:t>
            </a:r>
            <a:r>
              <a:rPr lang="en-US" sz="2000" dirty="0" smtClean="0"/>
              <a:t>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2012: </a:t>
            </a:r>
            <a:r>
              <a:rPr lang="en-GB" sz="2000" dirty="0" smtClean="0"/>
              <a:t>“</a:t>
            </a:r>
            <a:r>
              <a:rPr lang="en-GB" sz="2000" dirty="0" smtClean="0"/>
              <a:t>Recommendation” to the EPG  by </a:t>
            </a:r>
            <a:r>
              <a:rPr lang="en-US" sz="2000" dirty="0" smtClean="0"/>
              <a:t>Thomas </a:t>
            </a:r>
            <a:r>
              <a:rPr lang="en-US" sz="2000" dirty="0" smtClean="0"/>
              <a:t>Hansson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October  </a:t>
            </a:r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, </a:t>
            </a:r>
            <a:r>
              <a:rPr lang="en-US" sz="2000" dirty="0" smtClean="0"/>
              <a:t>2012: Approved by EPG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ym typeface="Wingdings"/>
              </a:rPr>
              <a:t> </a:t>
            </a:r>
            <a:r>
              <a:rPr lang="en-US" sz="2000" dirty="0" smtClean="0"/>
              <a:t>December </a:t>
            </a:r>
            <a:r>
              <a:rPr lang="en-US" sz="2000" dirty="0"/>
              <a:t>12, </a:t>
            </a:r>
            <a:r>
              <a:rPr lang="en-US" sz="2000" dirty="0" smtClean="0"/>
              <a:t>2012:</a:t>
            </a:r>
            <a:r>
              <a:rPr lang="en-GB" sz="2000" dirty="0" smtClean="0"/>
              <a:t>“</a:t>
            </a:r>
            <a:r>
              <a:rPr lang="en-GB" sz="2000" dirty="0" smtClean="0"/>
              <a:t>Operating Procedure</a:t>
            </a:r>
            <a:r>
              <a:rPr lang="en-GB" sz="2000" dirty="0"/>
              <a:t>” to the EPG  </a:t>
            </a:r>
            <a:r>
              <a:rPr lang="en-US" sz="2000" dirty="0" smtClean="0"/>
              <a:t> </a:t>
            </a:r>
          </a:p>
          <a:p>
            <a:pPr marL="400050" lvl="1" indent="0">
              <a:buNone/>
            </a:pPr>
            <a:r>
              <a:rPr lang="en-GB" dirty="0" smtClean="0"/>
              <a:t>Document </a:t>
            </a:r>
            <a:r>
              <a:rPr lang="en-GB" dirty="0" smtClean="0"/>
              <a:t>Number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GB" dirty="0" smtClean="0"/>
              <a:t>ESS</a:t>
            </a:r>
            <a:r>
              <a:rPr lang="en-GB" dirty="0"/>
              <a:t>-</a:t>
            </a:r>
            <a:r>
              <a:rPr lang="en-GB" dirty="0" smtClean="0"/>
              <a:t>0001515</a:t>
            </a:r>
            <a:endParaRPr lang="en-US" dirty="0"/>
          </a:p>
          <a:p>
            <a:pPr marL="400050" lvl="1" indent="0">
              <a:buNone/>
            </a:pPr>
            <a:r>
              <a:rPr lang="en-GB" dirty="0" smtClean="0"/>
              <a:t>Date</a:t>
            </a: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GB" dirty="0" smtClean="0"/>
              <a:t>2012</a:t>
            </a:r>
            <a:r>
              <a:rPr lang="en-GB" dirty="0"/>
              <a:t>-12-</a:t>
            </a:r>
            <a:r>
              <a:rPr lang="en-GB" dirty="0" smtClean="0"/>
              <a:t>04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3068" y="274638"/>
            <a:ext cx="7113731" cy="762741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b="1" dirty="0" smtClean="0">
                <a:latin typeface="Papyrus"/>
                <a:cs typeface="Papyrus"/>
              </a:rPr>
              <a:t>“Standards and Norms applicable for ESS”</a:t>
            </a:r>
            <a:endParaRPr lang="en-US" sz="2000" b="1" dirty="0"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817518"/>
              </p:ext>
            </p:extLst>
          </p:nvPr>
        </p:nvGraphicFramePr>
        <p:xfrm>
          <a:off x="1573068" y="3165186"/>
          <a:ext cx="59055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Document" r:id="rId3" imgW="5905500" imgH="2374900" progId="Word.Document.12">
                  <p:embed/>
                </p:oleObj>
              </mc:Choice>
              <mc:Fallback>
                <p:oleObj name="Document" r:id="rId3" imgW="5905500" imgH="237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3068" y="3165186"/>
                        <a:ext cx="5905500" cy="237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3250" y="5443833"/>
            <a:ext cx="7624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pyrus"/>
                <a:cs typeface="Papyrus"/>
              </a:rPr>
              <a:t>This document defines which standards to use for the design and construction of the European Spallation Source, ESS. It is based on </a:t>
            </a:r>
            <a:r>
              <a:rPr lang="en-GB" dirty="0" smtClean="0">
                <a:latin typeface="Papyrus"/>
                <a:cs typeface="Papyrus"/>
              </a:rPr>
              <a:t>reference and </a:t>
            </a:r>
            <a:r>
              <a:rPr lang="en-GB" dirty="0">
                <a:latin typeface="Papyrus"/>
                <a:cs typeface="Papyrus"/>
              </a:rPr>
              <a:t>approved by CCB 24/9 and EPG 15/10, 2012.</a:t>
            </a:r>
            <a:endParaRPr lang="en-US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90568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decision has been prepared by the X-functional team “Standards &amp; Norms”, consisting of the following members</a:t>
            </a:r>
            <a:r>
              <a:rPr lang="en-GB" sz="2000" dirty="0" smtClean="0"/>
              <a:t>;</a:t>
            </a:r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GB" sz="2000" dirty="0"/>
              <a:t>Thomas Hansson, ESS Licensing</a:t>
            </a:r>
            <a:endParaRPr lang="en-US" sz="2000" dirty="0"/>
          </a:p>
          <a:p>
            <a:pPr lvl="0"/>
            <a:r>
              <a:rPr lang="en-GB" sz="2000" dirty="0"/>
              <a:t>Christine Darve, ESS Accelerator department</a:t>
            </a:r>
            <a:endParaRPr lang="en-US" sz="2000" dirty="0"/>
          </a:p>
          <a:p>
            <a:pPr lvl="0"/>
            <a:r>
              <a:rPr lang="en-GB" sz="2000" dirty="0" err="1"/>
              <a:t>Atafeh</a:t>
            </a:r>
            <a:r>
              <a:rPr lang="en-GB" sz="2000" dirty="0"/>
              <a:t> </a:t>
            </a:r>
            <a:r>
              <a:rPr lang="en-GB" sz="2000" dirty="0" err="1"/>
              <a:t>Sadeghzadeh</a:t>
            </a:r>
            <a:r>
              <a:rPr lang="en-GB" sz="2000" dirty="0"/>
              <a:t>, ESS Target department</a:t>
            </a:r>
            <a:endParaRPr lang="en-US" sz="2000" dirty="0"/>
          </a:p>
          <a:p>
            <a:pPr lvl="0"/>
            <a:r>
              <a:rPr lang="en-GB" sz="2000" dirty="0"/>
              <a:t>Karin </a:t>
            </a:r>
            <a:r>
              <a:rPr lang="en-GB" sz="2000" dirty="0" err="1"/>
              <a:t>Svedin</a:t>
            </a:r>
            <a:r>
              <a:rPr lang="en-GB" sz="2000" dirty="0"/>
              <a:t>, ESS Conventional facilities</a:t>
            </a:r>
            <a:endParaRPr lang="en-US" sz="2000" dirty="0"/>
          </a:p>
          <a:p>
            <a:pPr lvl="0"/>
            <a:r>
              <a:rPr lang="en-GB" sz="2000" dirty="0"/>
              <a:t>Pascal </a:t>
            </a:r>
            <a:r>
              <a:rPr lang="en-GB" sz="2000" dirty="0" err="1"/>
              <a:t>Sabbagh</a:t>
            </a:r>
            <a:r>
              <a:rPr lang="en-GB" sz="2000" dirty="0"/>
              <a:t>, ESS Target department</a:t>
            </a:r>
            <a:endParaRPr lang="en-US" sz="2000" dirty="0"/>
          </a:p>
          <a:p>
            <a:pPr lvl="0"/>
            <a:r>
              <a:rPr lang="en-GB" sz="2000" dirty="0"/>
              <a:t>Iain Sutton, ESS Instrument department</a:t>
            </a:r>
            <a:endParaRPr lang="en-US" sz="2000" dirty="0"/>
          </a:p>
          <a:p>
            <a:pPr lvl="0"/>
            <a:r>
              <a:rPr lang="en-GB" sz="2000" dirty="0"/>
              <a:t>Mikael </a:t>
            </a:r>
            <a:r>
              <a:rPr lang="en-GB" sz="2000" dirty="0" err="1"/>
              <a:t>Puls</a:t>
            </a:r>
            <a:r>
              <a:rPr lang="en-GB" sz="2000" dirty="0"/>
              <a:t>, ESS Design office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0520" y="274638"/>
            <a:ext cx="7166280" cy="762741"/>
          </a:xfrm>
        </p:spPr>
        <p:txBody>
          <a:bodyPr>
            <a:normAutofit/>
          </a:bodyPr>
          <a:lstStyle/>
          <a:p>
            <a:r>
              <a:rPr lang="en-US" dirty="0"/>
              <a:t>“Standards and Norms applicable for 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1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6" y="2996640"/>
            <a:ext cx="8524840" cy="394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Deviation to be handled by </a:t>
            </a:r>
            <a:r>
              <a:rPr lang="en-GB" sz="2000" dirty="0" smtClean="0"/>
              <a:t>X-functional </a:t>
            </a:r>
            <a:r>
              <a:rPr lang="en-GB" sz="2000" dirty="0" smtClean="0"/>
              <a:t>team </a:t>
            </a:r>
            <a:r>
              <a:rPr lang="en-GB" sz="2000" dirty="0"/>
              <a:t>“Standards &amp; Norms”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Committee chair: Thomas Hansson</a:t>
            </a:r>
          </a:p>
          <a:p>
            <a:pPr>
              <a:buFont typeface="Wingdings" charset="0"/>
              <a:buChar char="à"/>
            </a:pPr>
            <a:r>
              <a:rPr lang="en-GB" sz="2000" dirty="0" smtClean="0">
                <a:solidFill>
                  <a:srgbClr val="FF6600"/>
                </a:solidFill>
              </a:rPr>
              <a:t>Database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6600"/>
                </a:solidFill>
              </a:rPr>
              <a:t>remain </a:t>
            </a:r>
            <a:r>
              <a:rPr lang="en-GB" sz="2000" dirty="0">
                <a:solidFill>
                  <a:srgbClr val="FF6600"/>
                </a:solidFill>
              </a:rPr>
              <a:t>active</a:t>
            </a:r>
            <a:r>
              <a:rPr lang="en-GB" sz="2000" dirty="0"/>
              <a:t>, in order to deal with occasions when a proposed design or construction isn’t able to fulfil a given standard. </a:t>
            </a:r>
            <a:endParaRPr lang="en-GB" sz="2000" dirty="0" smtClean="0"/>
          </a:p>
          <a:p>
            <a:pPr>
              <a:buFont typeface="Wingdings" charset="0"/>
              <a:buChar char="à"/>
            </a:pPr>
            <a:r>
              <a:rPr lang="en-GB" sz="2000" dirty="0" smtClean="0"/>
              <a:t>The </a:t>
            </a:r>
            <a:r>
              <a:rPr lang="en-GB" sz="2000" dirty="0">
                <a:solidFill>
                  <a:srgbClr val="FF6600"/>
                </a:solidFill>
              </a:rPr>
              <a:t>system engineer </a:t>
            </a:r>
            <a:r>
              <a:rPr lang="en-GB" sz="2000" dirty="0"/>
              <a:t>should then present the deviation to the X-functional team “Standards &amp; Norms”, who will </a:t>
            </a:r>
            <a:r>
              <a:rPr lang="en-GB" sz="2000" dirty="0">
                <a:solidFill>
                  <a:srgbClr val="FF6600"/>
                </a:solidFill>
              </a:rPr>
              <a:t>review</a:t>
            </a:r>
            <a:r>
              <a:rPr lang="en-GB" sz="2000" dirty="0"/>
              <a:t> the specific case. </a:t>
            </a:r>
            <a:endParaRPr lang="en-GB" sz="2000" dirty="0" smtClean="0"/>
          </a:p>
          <a:p>
            <a:pPr>
              <a:buFont typeface="Wingdings" charset="0"/>
              <a:buChar char="à"/>
            </a:pPr>
            <a:r>
              <a:rPr lang="en-GB" sz="2000" dirty="0"/>
              <a:t>The </a:t>
            </a:r>
            <a:r>
              <a:rPr lang="en-GB" sz="2000" dirty="0">
                <a:solidFill>
                  <a:srgbClr val="FF6600"/>
                </a:solidFill>
              </a:rPr>
              <a:t>X-functional team </a:t>
            </a:r>
            <a:r>
              <a:rPr lang="en-GB" sz="2000" dirty="0"/>
              <a:t>will decide if the deviation is justified and acceptable. Otherwise the system engineer has to change the proposed design and construction of the </a:t>
            </a:r>
            <a:r>
              <a:rPr lang="en-GB" sz="2000" dirty="0" smtClean="0"/>
              <a:t>system.</a:t>
            </a:r>
          </a:p>
          <a:p>
            <a:pPr>
              <a:buFont typeface="Wingdings" charset="0"/>
              <a:buChar char="à"/>
            </a:pPr>
            <a:r>
              <a:rPr lang="en-GB" sz="2000" dirty="0" smtClean="0"/>
              <a:t> These </a:t>
            </a:r>
            <a:r>
              <a:rPr lang="en-GB" sz="2000" dirty="0"/>
              <a:t>deviations </a:t>
            </a:r>
            <a:r>
              <a:rPr lang="en-GB" sz="2000" dirty="0" smtClean="0"/>
              <a:t>may be </a:t>
            </a:r>
            <a:r>
              <a:rPr lang="en-GB" sz="2000" dirty="0"/>
              <a:t>presented to CCB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7610" y="274638"/>
            <a:ext cx="6999190" cy="762741"/>
          </a:xfrm>
        </p:spPr>
        <p:txBody>
          <a:bodyPr>
            <a:noAutofit/>
          </a:bodyPr>
          <a:lstStyle/>
          <a:p>
            <a:r>
              <a:rPr lang="en-US" dirty="0"/>
              <a:t>“Standards and Norms applicable for 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637" y="1131456"/>
            <a:ext cx="8524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b="1" dirty="0" smtClean="0">
                <a:latin typeface="Papyrus"/>
                <a:cs typeface="Papyrus"/>
              </a:rPr>
              <a:t>The </a:t>
            </a:r>
            <a:r>
              <a:rPr lang="en-GB" sz="2000" b="1" dirty="0">
                <a:latin typeface="Papyrus"/>
                <a:cs typeface="Papyrus"/>
              </a:rPr>
              <a:t>Swedish Radiation Safety Authority regards </a:t>
            </a:r>
            <a:r>
              <a:rPr lang="en-GB" sz="2000" b="1" dirty="0">
                <a:solidFill>
                  <a:srgbClr val="FF6600"/>
                </a:solidFill>
                <a:latin typeface="Papyrus"/>
                <a:cs typeface="Papyrus"/>
              </a:rPr>
              <a:t>ESS</a:t>
            </a:r>
            <a:r>
              <a:rPr lang="en-GB" sz="2000" b="1" dirty="0">
                <a:latin typeface="Papyrus"/>
                <a:cs typeface="Papyrus"/>
              </a:rPr>
              <a:t> </a:t>
            </a:r>
            <a:r>
              <a:rPr lang="en-GB" sz="2000" b="1" dirty="0">
                <a:solidFill>
                  <a:srgbClr val="FF6600"/>
                </a:solidFill>
                <a:latin typeface="Papyrus"/>
                <a:cs typeface="Papyrus"/>
              </a:rPr>
              <a:t>as a non-nuclear facility</a:t>
            </a:r>
            <a:r>
              <a:rPr lang="en-GB" sz="2000" b="1" dirty="0">
                <a:latin typeface="Papyrus"/>
                <a:cs typeface="Papyrus"/>
              </a:rPr>
              <a:t>, but still some requirements and standards from the nuclear industry will be applied.</a:t>
            </a:r>
            <a:r>
              <a:rPr lang="en-US" sz="2000" b="1" dirty="0">
                <a:latin typeface="Papyrus"/>
                <a:cs typeface="Papyrus"/>
              </a:rPr>
              <a:t> </a:t>
            </a:r>
            <a:endParaRPr lang="en-US" sz="2000" b="1" dirty="0" smtClean="0">
              <a:latin typeface="Papyrus"/>
              <a:cs typeface="Papyrus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solidFill>
                  <a:srgbClr val="FF6600"/>
                </a:solidFill>
                <a:latin typeface="Papyrus"/>
                <a:cs typeface="Papyrus"/>
              </a:rPr>
              <a:t>ISO-CEN-SIS </a:t>
            </a:r>
            <a:r>
              <a:rPr lang="en-GB" sz="2000" b="1" dirty="0">
                <a:latin typeface="Papyrus"/>
                <a:cs typeface="Papyrus"/>
              </a:rPr>
              <a:t>standards are to be fulfilled when designing and constructing ESS</a:t>
            </a:r>
            <a:r>
              <a:rPr lang="en-US" sz="2000" b="1" dirty="0">
                <a:latin typeface="Papyrus"/>
                <a:cs typeface="Papyru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00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2 ESS by GB">
  <a:themeElements>
    <a:clrScheme name="GB for ESS">
      <a:dk1>
        <a:srgbClr val="0A3952"/>
      </a:dk1>
      <a:lt1>
        <a:sysClr val="window" lastClr="FFFFFF"/>
      </a:lt1>
      <a:dk2>
        <a:srgbClr val="333332"/>
      </a:dk2>
      <a:lt2>
        <a:srgbClr val="C2CED0"/>
      </a:lt2>
      <a:accent1>
        <a:srgbClr val="093143"/>
      </a:accent1>
      <a:accent2>
        <a:srgbClr val="1680BE"/>
      </a:accent2>
      <a:accent3>
        <a:srgbClr val="FDD818"/>
      </a:accent3>
      <a:accent4>
        <a:srgbClr val="8CB80C"/>
      </a:accent4>
      <a:accent5>
        <a:srgbClr val="E26C16"/>
      </a:accent5>
      <a:accent6>
        <a:srgbClr val="405982"/>
      </a:accent6>
      <a:hlink>
        <a:srgbClr val="4C4C4C"/>
      </a:hlink>
      <a:folHlink>
        <a:srgbClr val="8484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SS Template - GB001">
  <a:themeElements>
    <a:clrScheme name="GB for ESS">
      <a:dk1>
        <a:srgbClr val="0A3952"/>
      </a:dk1>
      <a:lt1>
        <a:sysClr val="window" lastClr="FFFFFF"/>
      </a:lt1>
      <a:dk2>
        <a:srgbClr val="333332"/>
      </a:dk2>
      <a:lt2>
        <a:srgbClr val="C2CED0"/>
      </a:lt2>
      <a:accent1>
        <a:srgbClr val="093143"/>
      </a:accent1>
      <a:accent2>
        <a:srgbClr val="1680BE"/>
      </a:accent2>
      <a:accent3>
        <a:srgbClr val="FDD818"/>
      </a:accent3>
      <a:accent4>
        <a:srgbClr val="8CB80C"/>
      </a:accent4>
      <a:accent5>
        <a:srgbClr val="E26C16"/>
      </a:accent5>
      <a:accent6>
        <a:srgbClr val="405982"/>
      </a:accent6>
      <a:hlink>
        <a:srgbClr val="4C4C4C"/>
      </a:hlink>
      <a:folHlink>
        <a:srgbClr val="8484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ESS by GB.potx</Template>
  <TotalTime>7967</TotalTime>
  <Words>2312</Words>
  <Application>Microsoft Macintosh PowerPoint</Application>
  <PresentationFormat>On-screen Show (4:3)</PresentationFormat>
  <Paragraphs>336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2012 ESS by GB</vt:lpstr>
      <vt:lpstr>2_ESS Template - GB001</vt:lpstr>
      <vt:lpstr>Document</vt:lpstr>
      <vt:lpstr>PowerPoint Presentation</vt:lpstr>
      <vt:lpstr>Headline</vt:lpstr>
      <vt:lpstr>Motivation</vt:lpstr>
      <vt:lpstr>Stakeholders</vt:lpstr>
      <vt:lpstr>PowerPoint Presentation</vt:lpstr>
      <vt:lpstr>Content</vt:lpstr>
      <vt:lpstr>“Standards and Norms applicable for ESS”</vt:lpstr>
      <vt:lpstr>“Standards and Norms applicable for ESS”</vt:lpstr>
      <vt:lpstr>“Standards and Norms applicable for ESS”</vt:lpstr>
      <vt:lpstr> Using e-nav [see ESS intranet]</vt:lpstr>
      <vt:lpstr> </vt:lpstr>
      <vt:lpstr>PowerPoint Presentation</vt:lpstr>
      <vt:lpstr>E-Share: Web interface </vt:lpstr>
      <vt:lpstr>Earlier development FNAL - 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European Spallation Source ESS 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subject/>
  <dc:creator>Giobatta Lanfranco</dc:creator>
  <cp:keywords/>
  <dc:description/>
  <cp:lastModifiedBy>Christine Darve</cp:lastModifiedBy>
  <cp:revision>324</cp:revision>
  <cp:lastPrinted>2011-10-26T07:45:55Z</cp:lastPrinted>
  <dcterms:created xsi:type="dcterms:W3CDTF">2010-10-01T07:45:45Z</dcterms:created>
  <dcterms:modified xsi:type="dcterms:W3CDTF">2012-12-13T13:42:47Z</dcterms:modified>
  <cp:category/>
</cp:coreProperties>
</file>