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1"/>
    <p:sldMasterId id="2147483675" r:id="rId2"/>
  </p:sldMasterIdLst>
  <p:notesMasterIdLst>
    <p:notesMasterId r:id="rId22"/>
  </p:notesMasterIdLst>
  <p:handoutMasterIdLst>
    <p:handoutMasterId r:id="rId23"/>
  </p:handoutMasterIdLst>
  <p:sldIdLst>
    <p:sldId id="256" r:id="rId3"/>
    <p:sldId id="257" r:id="rId4"/>
    <p:sldId id="280" r:id="rId5"/>
    <p:sldId id="287" r:id="rId6"/>
    <p:sldId id="295" r:id="rId7"/>
    <p:sldId id="282" r:id="rId8"/>
    <p:sldId id="285" r:id="rId9"/>
    <p:sldId id="284" r:id="rId10"/>
    <p:sldId id="296" r:id="rId11"/>
    <p:sldId id="294" r:id="rId12"/>
    <p:sldId id="281" r:id="rId13"/>
    <p:sldId id="293" r:id="rId14"/>
    <p:sldId id="283" r:id="rId15"/>
    <p:sldId id="286" r:id="rId16"/>
    <p:sldId id="288" r:id="rId17"/>
    <p:sldId id="289" r:id="rId18"/>
    <p:sldId id="291" r:id="rId19"/>
    <p:sldId id="292" r:id="rId20"/>
    <p:sldId id="290" r:id="rId21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A3952"/>
    <a:srgbClr val="D7EBF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837" autoAdjust="0"/>
  </p:normalViewPr>
  <p:slideViewPr>
    <p:cSldViewPr snapToGrid="0" snapToObjects="1">
      <p:cViewPr varScale="1">
        <p:scale>
          <a:sx n="86" d="100"/>
          <a:sy n="86" d="100"/>
        </p:scale>
        <p:origin x="-4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9C6C7-F5F9-544B-BACB-399E8D2D7F06}" type="datetimeFigureOut">
              <a:rPr lang="sv-SE" smtClean="0"/>
              <a:t>12/12/12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5B0B47-91ED-B447-B6B7-34C1EB7DE43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68102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FCACA-948A-7645-AADF-332764681983}" type="datetimeFigureOut">
              <a:rPr lang="sv-SE" smtClean="0"/>
              <a:t>12/12/12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C672B4-664F-704E-8B77-3FF546088FC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31712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2.wdp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rk_backgrou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35" y="0"/>
            <a:ext cx="9170935" cy="6863783"/>
          </a:xfrm>
          <a:prstGeom prst="rect">
            <a:avLst/>
          </a:prstGeom>
        </p:spPr>
      </p:pic>
      <p:pic>
        <p:nvPicPr>
          <p:cNvPr id="14" name="Picture 13" descr="ESS_template_front_v2.jpg"/>
          <p:cNvPicPr>
            <a:picLocks noChangeAspect="1"/>
          </p:cNvPicPr>
          <p:nvPr userDrawn="1"/>
        </p:nvPicPr>
        <p:blipFill rotWithShape="1">
          <a:blip r:embed="rId3">
            <a:alphaModFix amt="72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625" l="0" r="61328">
                        <a14:foregroundMark x1="54199" y1="37500" x2="32422" y2="1042"/>
                        <a14:foregroundMark x1="51172" y1="27083" x2="49805" y2="24479"/>
                        <a14:foregroundMark x1="48047" y1="18620" x2="45508" y2="13932"/>
                        <a14:foregroundMark x1="41992" y1="10156" x2="36621" y2="5859"/>
                        <a14:foregroundMark x1="41797" y1="11068" x2="44824" y2="14974"/>
                        <a14:foregroundMark x1="42871" y1="11328" x2="45508" y2="14193"/>
                        <a14:foregroundMark x1="33691" y1="781" x2="35742" y2="5078"/>
                        <a14:foregroundMark x1="15234" y1="46875" x2="18652" y2="50521"/>
                        <a14:foregroundMark x1="14258" y1="47005" x2="14258" y2="47005"/>
                        <a14:foregroundMark x1="15332" y1="45703" x2="15332" y2="45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2" r="40466" b="12072"/>
          <a:stretch/>
        </p:blipFill>
        <p:spPr>
          <a:xfrm>
            <a:off x="-26935" y="0"/>
            <a:ext cx="5348546" cy="686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157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rk_backgrou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35" y="0"/>
            <a:ext cx="9170935" cy="6863783"/>
          </a:xfrm>
          <a:prstGeom prst="rect">
            <a:avLst/>
          </a:prstGeom>
        </p:spPr>
      </p:pic>
      <p:pic>
        <p:nvPicPr>
          <p:cNvPr id="14" name="Picture 13" descr="ESS_template_front_v2.jpg"/>
          <p:cNvPicPr>
            <a:picLocks noChangeAspect="1"/>
          </p:cNvPicPr>
          <p:nvPr userDrawn="1"/>
        </p:nvPicPr>
        <p:blipFill rotWithShape="1">
          <a:blip r:embed="rId3">
            <a:alphaModFix amt="72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625" l="0" r="61328">
                        <a14:foregroundMark x1="54199" y1="37500" x2="32422" y2="1042"/>
                        <a14:foregroundMark x1="51172" y1="27083" x2="49805" y2="24479"/>
                        <a14:foregroundMark x1="48047" y1="18620" x2="45508" y2="13932"/>
                        <a14:foregroundMark x1="41992" y1="10156" x2="36621" y2="5859"/>
                        <a14:foregroundMark x1="41797" y1="11068" x2="44824" y2="14974"/>
                        <a14:foregroundMark x1="42871" y1="11328" x2="45508" y2="14193"/>
                        <a14:foregroundMark x1="33691" y1="781" x2="35742" y2="5078"/>
                        <a14:foregroundMark x1="15234" y1="46875" x2="18652" y2="50521"/>
                        <a14:foregroundMark x1="14258" y1="47005" x2="14258" y2="47005"/>
                        <a14:foregroundMark x1="15332" y1="45703" x2="15332" y2="45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2" r="40466" b="12072"/>
          <a:stretch/>
        </p:blipFill>
        <p:spPr>
          <a:xfrm>
            <a:off x="-26935" y="0"/>
            <a:ext cx="5348546" cy="6863783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711647" y="1418857"/>
            <a:ext cx="4104456" cy="343170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3100" b="0" i="0" spc="-20" dirty="0" smtClean="0">
                <a:solidFill>
                  <a:schemeClr val="accent2">
                    <a:lumMod val="50000"/>
                  </a:schemeClr>
                </a:solidFill>
                <a:latin typeface="TitilliumText22L 999 wt"/>
                <a:cs typeface="TitilliumText22L 999 wt"/>
              </a:rPr>
              <a:t>Main</a:t>
            </a:r>
            <a:r>
              <a:rPr lang="en-US" sz="3100" b="0" i="0" spc="-20" baseline="0" dirty="0" smtClean="0">
                <a:solidFill>
                  <a:schemeClr val="accent2">
                    <a:lumMod val="50000"/>
                  </a:schemeClr>
                </a:solidFill>
                <a:latin typeface="TitilliumText22L 999 wt"/>
                <a:cs typeface="TitilliumText22L 999 wt"/>
              </a:rPr>
              <a:t> Title</a:t>
            </a:r>
          </a:p>
          <a:p>
            <a:pPr algn="r"/>
            <a:r>
              <a:rPr lang="en-US" sz="3100" b="0" i="0" spc="-20" dirty="0" smtClean="0">
                <a:solidFill>
                  <a:schemeClr val="accent2">
                    <a:lumMod val="50000"/>
                  </a:schemeClr>
                </a:solidFill>
                <a:latin typeface="TitilliumText22L 400 wt"/>
                <a:cs typeface="TitilliumText22L 400 wt"/>
              </a:rPr>
              <a:t>Click to</a:t>
            </a:r>
            <a:r>
              <a:rPr lang="en-US" sz="3100" b="0" i="0" spc="-20" baseline="0" dirty="0" smtClean="0">
                <a:solidFill>
                  <a:schemeClr val="accent2">
                    <a:lumMod val="50000"/>
                  </a:schemeClr>
                </a:solidFill>
                <a:latin typeface="TitilliumText22L 400 wt"/>
                <a:cs typeface="TitilliumText22L 400 wt"/>
              </a:rPr>
              <a:t> add</a:t>
            </a:r>
          </a:p>
          <a:p>
            <a:pPr algn="r"/>
            <a:endParaRPr lang="en-US" sz="3100" b="0" i="0" spc="-20" baseline="0" dirty="0" smtClean="0">
              <a:solidFill>
                <a:schemeClr val="accent2">
                  <a:lumMod val="50000"/>
                </a:schemeClr>
              </a:solidFill>
              <a:latin typeface="TitilliumText22L 400 wt"/>
              <a:cs typeface="TitilliumText22L 400 wt"/>
            </a:endParaRPr>
          </a:p>
          <a:p>
            <a:pPr algn="r"/>
            <a:endParaRPr lang="en-US" sz="3100" b="0" i="0" spc="-20" baseline="0" dirty="0" smtClean="0">
              <a:solidFill>
                <a:schemeClr val="accent2">
                  <a:lumMod val="50000"/>
                </a:schemeClr>
              </a:solidFill>
              <a:latin typeface="TitilliumText22L 400 wt"/>
              <a:cs typeface="TitilliumText22L 400 wt"/>
            </a:endParaRPr>
          </a:p>
          <a:p>
            <a:pPr algn="r"/>
            <a:endParaRPr lang="en-US" sz="3100" b="0" i="0" spc="-20" baseline="0" dirty="0" smtClean="0">
              <a:solidFill>
                <a:schemeClr val="accent2">
                  <a:lumMod val="50000"/>
                </a:schemeClr>
              </a:solidFill>
              <a:latin typeface="TitilliumText22L 400 wt"/>
              <a:cs typeface="TitilliumText22L 400 wt"/>
            </a:endParaRPr>
          </a:p>
          <a:p>
            <a:pPr algn="r"/>
            <a:endParaRPr lang="en-US" sz="3100" b="0" i="0" spc="-20" baseline="0" dirty="0" smtClean="0">
              <a:solidFill>
                <a:schemeClr val="accent2">
                  <a:lumMod val="50000"/>
                </a:schemeClr>
              </a:solidFill>
              <a:latin typeface="TitilliumText22L 400 wt"/>
              <a:cs typeface="TitilliumText22L 400 wt"/>
            </a:endParaRPr>
          </a:p>
          <a:p>
            <a:pPr algn="r"/>
            <a:r>
              <a:rPr lang="en-US" sz="3100" b="0" i="0" spc="-20" dirty="0" smtClean="0">
                <a:solidFill>
                  <a:schemeClr val="accent2">
                    <a:lumMod val="50000"/>
                  </a:schemeClr>
                </a:solidFill>
                <a:latin typeface="TitilliumText22L 400 wt"/>
                <a:cs typeface="TitilliumText22L 400 wt"/>
              </a:rPr>
              <a:t> </a:t>
            </a:r>
            <a:endParaRPr lang="en-US" sz="3100" b="0" i="0" spc="-20" baseline="0" dirty="0" smtClean="0">
              <a:solidFill>
                <a:schemeClr val="accent2">
                  <a:lumMod val="50000"/>
                </a:schemeClr>
              </a:solidFill>
              <a:latin typeface="TitilliumText22L 400 wt"/>
              <a:cs typeface="TitilliumText22L 400 wt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935783" y="5498479"/>
            <a:ext cx="288032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2000" b="0" i="0" spc="-20" dirty="0" smtClean="0">
                <a:solidFill>
                  <a:schemeClr val="accent2">
                    <a:lumMod val="50000"/>
                  </a:schemeClr>
                </a:solidFill>
                <a:latin typeface="TitilliumText22L 800 wt"/>
                <a:cs typeface="TitilliumText22L 800 wt"/>
              </a:rPr>
              <a:t>Giobatta Lanfranco</a:t>
            </a:r>
            <a:endParaRPr lang="en-US" sz="2000" b="0" i="0" spc="-20" dirty="0">
              <a:solidFill>
                <a:schemeClr val="accent2">
                  <a:lumMod val="50000"/>
                </a:schemeClr>
              </a:solidFill>
              <a:latin typeface="TitilliumText22L 800 wt"/>
              <a:cs typeface="TitilliumText22L 800 wt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3596067" y="5905034"/>
            <a:ext cx="5220036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0" spc="-60" dirty="0" smtClean="0">
                <a:solidFill>
                  <a:srgbClr val="004155"/>
                </a:solidFill>
                <a:latin typeface="TitilliumText22L 250 wt"/>
                <a:cs typeface="TitilliumText22L 250 wt"/>
              </a:rPr>
              <a:t>European Spallation Source - Accelerator Division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3596067" y="6240622"/>
            <a:ext cx="5220036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spc="-60" dirty="0" smtClean="0">
                <a:solidFill>
                  <a:srgbClr val="004155"/>
                </a:solidFill>
                <a:latin typeface="TitilliumText22L 400 wt"/>
                <a:cs typeface="TitilliumText22L 400 wt"/>
              </a:rPr>
              <a:t>Place,</a:t>
            </a:r>
            <a:r>
              <a:rPr lang="en-US" sz="1400" b="0" i="0" spc="-60" baseline="0" dirty="0" smtClean="0">
                <a:solidFill>
                  <a:srgbClr val="004155"/>
                </a:solidFill>
                <a:latin typeface="TitilliumText22L 400 wt"/>
                <a:cs typeface="TitilliumText22L 400 wt"/>
              </a:rPr>
              <a:t> Date</a:t>
            </a:r>
            <a:endParaRPr lang="en-US" sz="1400" b="0" i="0" spc="-60" dirty="0">
              <a:solidFill>
                <a:srgbClr val="004155"/>
              </a:solidFill>
              <a:latin typeface="TitilliumText22L 400 wt"/>
              <a:cs typeface="TitilliumText22L 400 wt"/>
            </a:endParaRPr>
          </a:p>
        </p:txBody>
      </p:sp>
    </p:spTree>
    <p:extLst>
      <p:ext uri="{BB962C8B-B14F-4D97-AF65-F5344CB8AC3E}">
        <p14:creationId xmlns:p14="http://schemas.microsoft.com/office/powerpoint/2010/main" val="726925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rk_backgrou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" y="14378"/>
            <a:ext cx="9144000" cy="68436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4005064"/>
            <a:ext cx="9144001" cy="28003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2137" y="4981875"/>
            <a:ext cx="6994694" cy="924850"/>
          </a:xfrm>
          <a:noFill/>
          <a:ln w="0">
            <a:solidFill>
              <a:schemeClr val="bg1"/>
            </a:solidFill>
          </a:ln>
          <a:effectLst/>
        </p:spPr>
        <p:txBody>
          <a:bodyPr>
            <a:normAutofit/>
          </a:bodyPr>
          <a:lstStyle>
            <a:lvl1pPr algn="l">
              <a:defRPr lang="en-US" sz="2800" b="0" i="0" kern="1200" cap="none" spc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tilliumTitle20"/>
                <a:ea typeface="+mj-ea"/>
                <a:cs typeface="TitilliumTitle2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552137" y="5906725"/>
            <a:ext cx="6994694" cy="5753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2133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0346D-8985-8D48-8AC5-471A786421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016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6846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0346D-8985-8D48-8AC5-471A786421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796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9273"/>
            <a:ext cx="4040188" cy="8356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39273"/>
            <a:ext cx="4041775" cy="8356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0346D-8985-8D48-8AC5-471A786421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9950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0346D-8985-8D48-8AC5-471A786421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87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67193"/>
            <a:ext cx="4978572" cy="465897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67193"/>
            <a:ext cx="3008313" cy="465897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0346D-8985-8D48-8AC5-471A786421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702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3179" y="1569388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3179" y="576976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0346D-8985-8D48-8AC5-471A786421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640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rk_backgrou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" y="14378"/>
            <a:ext cx="9144000" cy="68436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4005064"/>
            <a:ext cx="9144001" cy="28003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2137" y="4981875"/>
            <a:ext cx="6994694" cy="924850"/>
          </a:xfrm>
          <a:noFill/>
          <a:ln w="0">
            <a:solidFill>
              <a:schemeClr val="bg1"/>
            </a:solidFill>
          </a:ln>
          <a:effectLst/>
        </p:spPr>
        <p:txBody>
          <a:bodyPr>
            <a:normAutofit/>
          </a:bodyPr>
          <a:lstStyle>
            <a:lvl1pPr algn="l">
              <a:defRPr lang="en-US" sz="2800" b="0" i="0" kern="1200" cap="none" spc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apyrus"/>
                <a:ea typeface="+mj-ea"/>
                <a:cs typeface="Papyru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552137" y="5906725"/>
            <a:ext cx="6994694" cy="5753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2120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0346D-8985-8D48-8AC5-471A786421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98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1995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0346D-8985-8D48-8AC5-471A786421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634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9273"/>
            <a:ext cx="4040188" cy="8356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39273"/>
            <a:ext cx="4041775" cy="8356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0346D-8985-8D48-8AC5-471A786421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67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0346D-8985-8D48-8AC5-471A786421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634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67193"/>
            <a:ext cx="4978572" cy="465897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67193"/>
            <a:ext cx="3008313" cy="465897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0346D-8985-8D48-8AC5-471A786421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739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3179" y="1569388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3179" y="576976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0346D-8985-8D48-8AC5-471A786421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238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png"/><Relationship Id="rId12" Type="http://schemas.openxmlformats.org/officeDocument/2006/relationships/image" Target="../media/image2.png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png"/><Relationship Id="rId12" Type="http://schemas.openxmlformats.org/officeDocument/2006/relationships/image" Target="../media/image6.png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2" y="6075045"/>
            <a:ext cx="9143999" cy="78295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611779"/>
            <a:ext cx="78393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b="1" kern="1200" dirty="0" smtClean="0">
                <a:solidFill>
                  <a:schemeClr val="tx1"/>
                </a:solidFill>
                <a:latin typeface="Papyrus"/>
                <a:ea typeface="+mn-ea"/>
                <a:cs typeface="Papyrus"/>
              </a:rPr>
              <a:t>C. Darve / Technical Board – December 13</a:t>
            </a:r>
            <a:r>
              <a:rPr lang="en-US" sz="1000" b="1" kern="1200" baseline="30000" dirty="0" smtClean="0">
                <a:solidFill>
                  <a:schemeClr val="tx1"/>
                </a:solidFill>
                <a:latin typeface="Papyrus"/>
                <a:ea typeface="+mn-ea"/>
                <a:cs typeface="Papyrus"/>
              </a:rPr>
              <a:t>th</a:t>
            </a:r>
            <a:r>
              <a:rPr lang="en-US" sz="1000" b="1" kern="1200" dirty="0" smtClean="0">
                <a:solidFill>
                  <a:schemeClr val="tx1"/>
                </a:solidFill>
                <a:latin typeface="Papyrus"/>
                <a:ea typeface="+mn-ea"/>
                <a:cs typeface="Papyrus"/>
              </a:rPr>
              <a:t> , 2012				Preliminary</a:t>
            </a:r>
            <a:r>
              <a:rPr lang="en-US" sz="1000" b="1" kern="1200" baseline="0" dirty="0" smtClean="0">
                <a:solidFill>
                  <a:schemeClr val="tx1"/>
                </a:solidFill>
                <a:latin typeface="Papyrus"/>
                <a:ea typeface="+mn-ea"/>
                <a:cs typeface="Papyrus"/>
              </a:rPr>
              <a:t> pressure vessel code requirements</a:t>
            </a:r>
            <a:endParaRPr lang="en-US" sz="1000" b="1" kern="1200" dirty="0" smtClean="0">
              <a:solidFill>
                <a:schemeClr val="tx1"/>
              </a:solidFill>
              <a:latin typeface="Papyrus"/>
              <a:ea typeface="+mn-ea"/>
              <a:cs typeface="Papyru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31456"/>
            <a:ext cx="8229600" cy="49947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7836" y="6611779"/>
            <a:ext cx="874583" cy="246222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470346D-8985-8D48-8AC5-471A786421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74658" y="274638"/>
            <a:ext cx="6812141" cy="762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1" name="Picture 10" descr="ESS_Logo_Expl_Larg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70042" y="274638"/>
            <a:ext cx="1409476" cy="7627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89910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84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2800" b="1" i="0" kern="1200" cap="none" spc="0">
          <a:ln w="12700">
            <a:solidFill>
              <a:schemeClr val="tx2">
                <a:satMod val="155000"/>
              </a:schemeClr>
            </a:solidFill>
            <a:prstDash val="solid"/>
          </a:ln>
          <a:solidFill>
            <a:srgbClr val="0A3952"/>
          </a:solidFill>
          <a:effectLst>
            <a:outerShdw blurRad="41275" dist="20320" dir="1800000" algn="tl" rotWithShape="0">
              <a:srgbClr val="000000">
                <a:alpha val="40000"/>
              </a:srgbClr>
            </a:outerShdw>
          </a:effectLst>
          <a:latin typeface="Papyrus"/>
          <a:ea typeface="+mj-ea"/>
          <a:cs typeface="Papyrus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•"/>
        <a:defRPr sz="2400" b="0" i="0" kern="1200">
          <a:solidFill>
            <a:srgbClr val="0A3952"/>
          </a:solidFill>
          <a:latin typeface="Papyrus"/>
          <a:ea typeface="+mn-ea"/>
          <a:cs typeface="Papyrus"/>
        </a:defRPr>
      </a:lvl1pPr>
      <a:lvl2pPr marL="742950" indent="-28575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–"/>
        <a:defRPr sz="2000" b="0" i="0" kern="1200">
          <a:solidFill>
            <a:srgbClr val="0A3952"/>
          </a:solidFill>
          <a:latin typeface="Papyrus"/>
          <a:ea typeface="+mn-ea"/>
          <a:cs typeface="Papyrus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•"/>
        <a:defRPr sz="1800" b="0" i="0" kern="1200">
          <a:solidFill>
            <a:srgbClr val="0A3952"/>
          </a:solidFill>
          <a:latin typeface="Papyrus"/>
          <a:ea typeface="+mn-ea"/>
          <a:cs typeface="Papyrus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–"/>
        <a:defRPr sz="1600" b="0" i="0" kern="1200">
          <a:solidFill>
            <a:srgbClr val="0A3952"/>
          </a:solidFill>
          <a:latin typeface="Papyrus"/>
          <a:ea typeface="+mn-ea"/>
          <a:cs typeface="Papyrus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»"/>
        <a:defRPr sz="1600" b="0" i="0" kern="1200">
          <a:solidFill>
            <a:srgbClr val="0A3952"/>
          </a:solidFill>
          <a:latin typeface="Papyrus"/>
          <a:ea typeface="+mn-ea"/>
          <a:cs typeface="Papyru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18459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2" y="6075045"/>
            <a:ext cx="9143999" cy="78295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611779"/>
            <a:ext cx="717487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/>
            <a:r>
              <a:rPr lang="en-US" sz="1000" b="0" i="0" dirty="0" smtClean="0">
                <a:solidFill>
                  <a:schemeClr val="tx2"/>
                </a:solidFill>
                <a:latin typeface="TitilliumText22L 250 wt"/>
                <a:cs typeface="TitilliumText22L 250 wt"/>
              </a:rPr>
              <a:t>Presentation title here</a:t>
            </a:r>
            <a:endParaRPr lang="en-US" sz="1000" b="0" i="0" dirty="0">
              <a:solidFill>
                <a:schemeClr val="tx2"/>
              </a:solidFill>
              <a:latin typeface="TitilliumText22L 250 wt"/>
              <a:cs typeface="TitilliumText22L 250 w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7836" y="6618001"/>
            <a:ext cx="874583" cy="240000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470346D-8985-8D48-8AC5-471A786421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21112" y="1"/>
            <a:ext cx="7265688" cy="9273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967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3600" b="0" i="0" kern="1200" cap="none" spc="0">
          <a:ln w="1841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TitilliumText22L 400 wt"/>
          <a:ea typeface="+mj-ea"/>
          <a:cs typeface="TitilliumText22L 400 wt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•"/>
        <a:defRPr sz="3200" b="0" i="0" kern="1200">
          <a:solidFill>
            <a:srgbClr val="0A3952"/>
          </a:solidFill>
          <a:latin typeface="TitilliumText22L 400 wt"/>
          <a:ea typeface="+mn-ea"/>
          <a:cs typeface="TitilliumText22L 400 wt"/>
        </a:defRPr>
      </a:lvl1pPr>
      <a:lvl2pPr marL="742950" indent="-28575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–"/>
        <a:defRPr sz="2800" b="0" i="0" kern="1200">
          <a:solidFill>
            <a:srgbClr val="0A3952"/>
          </a:solidFill>
          <a:latin typeface="TitilliumText22L 400 wt"/>
          <a:ea typeface="+mn-ea"/>
          <a:cs typeface="TitilliumText22L 400 wt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•"/>
        <a:defRPr sz="2400" b="0" i="0" kern="1200">
          <a:solidFill>
            <a:srgbClr val="0A3952"/>
          </a:solidFill>
          <a:latin typeface="TitilliumText22L 400 wt"/>
          <a:ea typeface="+mn-ea"/>
          <a:cs typeface="TitilliumText22L 400 wt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–"/>
        <a:defRPr sz="2000" b="0" i="0" kern="1200">
          <a:solidFill>
            <a:srgbClr val="0A3952"/>
          </a:solidFill>
          <a:latin typeface="TitilliumText22L 400 wt"/>
          <a:ea typeface="+mn-ea"/>
          <a:cs typeface="TitilliumText22L 400 wt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»"/>
        <a:defRPr sz="2000" b="0" i="0" kern="1200">
          <a:solidFill>
            <a:srgbClr val="0A3952"/>
          </a:solidFill>
          <a:latin typeface="TitilliumText22L 400 wt"/>
          <a:ea typeface="+mn-ea"/>
          <a:cs typeface="TitilliumText22L 400 w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63818" y="1418857"/>
            <a:ext cx="5052285" cy="509370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latin typeface="Papyrus"/>
                <a:cs typeface="Papyrus"/>
              </a:rPr>
              <a:t>Preliminary pressure vessel code </a:t>
            </a:r>
            <a:r>
              <a:rPr lang="en-US" sz="3600" dirty="0" smtClean="0">
                <a:latin typeface="Papyrus"/>
                <a:cs typeface="Papyrus"/>
              </a:rPr>
              <a:t>requirements</a:t>
            </a:r>
          </a:p>
          <a:p>
            <a:pPr algn="r"/>
            <a:r>
              <a:rPr lang="en-US" sz="1800" b="1" i="0" kern="1200" spc="-20" baseline="0" dirty="0" smtClean="0">
                <a:solidFill>
                  <a:schemeClr val="tx1"/>
                </a:solidFill>
                <a:latin typeface="Papyrus"/>
                <a:ea typeface="+mn-ea"/>
                <a:cs typeface="Papyrus"/>
              </a:rPr>
              <a:t>Technical Board – December 2012</a:t>
            </a:r>
            <a:r>
              <a:rPr lang="en-US" sz="3100" b="1" i="0" spc="-20" baseline="0" dirty="0" smtClean="0">
                <a:solidFill>
                  <a:schemeClr val="accent2">
                    <a:lumMod val="50000"/>
                  </a:schemeClr>
                </a:solidFill>
                <a:latin typeface="Papyrus"/>
                <a:cs typeface="Papyrus"/>
              </a:rPr>
              <a:t> </a:t>
            </a:r>
          </a:p>
          <a:p>
            <a:pPr algn="r"/>
            <a:r>
              <a:rPr lang="en-US" sz="3100" b="1" i="0" spc="-20" dirty="0" smtClean="0">
                <a:solidFill>
                  <a:schemeClr val="accent2">
                    <a:lumMod val="50000"/>
                  </a:schemeClr>
                </a:solidFill>
                <a:latin typeface="Papyrus"/>
                <a:cs typeface="Papyrus"/>
              </a:rPr>
              <a:t> </a:t>
            </a:r>
            <a:endParaRPr lang="en-US" sz="3100" b="1" i="0" spc="-20" baseline="0" dirty="0" smtClean="0">
              <a:solidFill>
                <a:schemeClr val="accent2">
                  <a:lumMod val="50000"/>
                </a:schemeClr>
              </a:solidFill>
              <a:latin typeface="Papyrus"/>
              <a:cs typeface="Papyrus"/>
            </a:endParaRPr>
          </a:p>
          <a:p>
            <a:pPr algn="r"/>
            <a:endParaRPr lang="en-US" sz="3100" b="1" i="0" spc="-20" baseline="0" dirty="0" smtClean="0">
              <a:solidFill>
                <a:schemeClr val="accent2">
                  <a:lumMod val="50000"/>
                </a:schemeClr>
              </a:solidFill>
              <a:latin typeface="Papyrus"/>
              <a:cs typeface="Papyrus"/>
            </a:endParaRPr>
          </a:p>
          <a:p>
            <a:pPr algn="r"/>
            <a:endParaRPr lang="en-US" sz="3100" b="1" i="0" spc="-20" baseline="0" dirty="0" smtClean="0">
              <a:solidFill>
                <a:schemeClr val="accent2">
                  <a:lumMod val="50000"/>
                </a:schemeClr>
              </a:solidFill>
              <a:latin typeface="Papyrus"/>
              <a:cs typeface="Papyrus"/>
            </a:endParaRPr>
          </a:p>
          <a:p>
            <a:pPr algn="r"/>
            <a:endParaRPr lang="en-US" sz="3100" b="1" i="0" spc="-20" baseline="0" dirty="0" smtClean="0">
              <a:solidFill>
                <a:schemeClr val="accent2">
                  <a:lumMod val="50000"/>
                </a:schemeClr>
              </a:solidFill>
              <a:latin typeface="Papyrus"/>
              <a:cs typeface="Papyrus"/>
            </a:endParaRPr>
          </a:p>
          <a:p>
            <a:pPr algn="r"/>
            <a:endParaRPr lang="en-US" sz="3100" b="0" i="0" spc="-20" baseline="0" dirty="0" smtClean="0">
              <a:solidFill>
                <a:schemeClr val="accent2">
                  <a:lumMod val="50000"/>
                </a:schemeClr>
              </a:solidFill>
              <a:latin typeface="TitilliumText22L 400 wt"/>
              <a:cs typeface="TitilliumText22L 400 wt"/>
            </a:endParaRPr>
          </a:p>
          <a:p>
            <a:pPr algn="r"/>
            <a:r>
              <a:rPr lang="en-US" sz="3100" b="0" i="0" spc="-20" dirty="0" smtClean="0">
                <a:solidFill>
                  <a:schemeClr val="accent2">
                    <a:lumMod val="50000"/>
                  </a:schemeClr>
                </a:solidFill>
                <a:latin typeface="TitilliumText22L 400 wt"/>
                <a:cs typeface="TitilliumText22L 400 wt"/>
              </a:rPr>
              <a:t> </a:t>
            </a:r>
            <a:endParaRPr lang="en-US" sz="3100" b="0" i="0" spc="-20" baseline="0" dirty="0" smtClean="0">
              <a:solidFill>
                <a:schemeClr val="accent2">
                  <a:lumMod val="50000"/>
                </a:schemeClr>
              </a:solidFill>
              <a:latin typeface="TitilliumText22L 400 wt"/>
              <a:cs typeface="TitilliumText22L 400 w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35783" y="5498479"/>
            <a:ext cx="288032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2000" b="0" i="0" spc="-20" dirty="0" smtClean="0">
                <a:solidFill>
                  <a:schemeClr val="accent2">
                    <a:lumMod val="50000"/>
                  </a:schemeClr>
                </a:solidFill>
                <a:latin typeface="Papyrus"/>
                <a:cs typeface="Papyrus"/>
              </a:rPr>
              <a:t>Christine Darve</a:t>
            </a:r>
            <a:endParaRPr lang="en-US" sz="2000" b="0" i="0" spc="-20" dirty="0">
              <a:solidFill>
                <a:schemeClr val="accent2">
                  <a:lumMod val="50000"/>
                </a:schemeClr>
              </a:solidFill>
              <a:latin typeface="Papyrus"/>
              <a:cs typeface="Papyru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96067" y="5905034"/>
            <a:ext cx="5220036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0" spc="-60" dirty="0" smtClean="0">
                <a:solidFill>
                  <a:srgbClr val="004155"/>
                </a:solidFill>
                <a:latin typeface="Papyrus"/>
                <a:cs typeface="Papyrus"/>
              </a:rPr>
              <a:t>European Spallation Source - Accelerator Division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96067" y="6240622"/>
            <a:ext cx="5220036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spc="-60" dirty="0" smtClean="0">
                <a:solidFill>
                  <a:srgbClr val="004155"/>
                </a:solidFill>
                <a:latin typeface="Papyrus"/>
                <a:cs typeface="Papyrus"/>
              </a:rPr>
              <a:t>Lund,</a:t>
            </a:r>
            <a:r>
              <a:rPr lang="en-US" sz="1400" b="0" i="0" spc="-60" baseline="0" dirty="0" smtClean="0">
                <a:solidFill>
                  <a:srgbClr val="004155"/>
                </a:solidFill>
                <a:latin typeface="Papyrus"/>
                <a:cs typeface="Papyrus"/>
              </a:rPr>
              <a:t> </a:t>
            </a:r>
            <a:r>
              <a:rPr lang="en-US" sz="1400" b="0" i="0" spc="-60" baseline="0" dirty="0" smtClean="0">
                <a:solidFill>
                  <a:srgbClr val="004155"/>
                </a:solidFill>
                <a:latin typeface="Papyrus"/>
                <a:cs typeface="Papyrus"/>
              </a:rPr>
              <a:t>Date</a:t>
            </a:r>
            <a:endParaRPr lang="en-US" sz="1400" b="0" i="0" spc="-60" dirty="0">
              <a:solidFill>
                <a:srgbClr val="004155"/>
              </a:solidFill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2877282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Example by FNAL : Engineering Note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0346D-8985-8D48-8AC5-471A78642164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1664" y="978634"/>
            <a:ext cx="6426743" cy="5569229"/>
          </a:xfrm>
          <a:prstGeom prst="rect">
            <a:avLst/>
          </a:prstGeom>
          <a:ln w="38100" cmpd="sng">
            <a:solidFill>
              <a:srgbClr val="0000FF"/>
            </a:solidFill>
            <a:prstDash val="sysDash"/>
          </a:ln>
        </p:spPr>
      </p:pic>
      <p:sp>
        <p:nvSpPr>
          <p:cNvPr id="7" name="Rectangle 6"/>
          <p:cNvSpPr/>
          <p:nvPr/>
        </p:nvSpPr>
        <p:spPr>
          <a:xfrm rot="18908625">
            <a:off x="622059" y="3377249"/>
            <a:ext cx="981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Safety analysis to be completed by CEA and IPNO for the cold </a:t>
            </a:r>
            <a:r>
              <a:rPr lang="en-US" dirty="0" err="1" smtClean="0"/>
              <a:t>linac</a:t>
            </a:r>
            <a:r>
              <a:rPr lang="en-US" dirty="0" smtClean="0"/>
              <a:t> cryomodules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0346D-8985-8D48-8AC5-471A7864216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47415" y="1407218"/>
            <a:ext cx="31155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Example of </a:t>
            </a:r>
          </a:p>
          <a:p>
            <a:r>
              <a:rPr lang="en-US" b="1" dirty="0" smtClean="0"/>
              <a:t>safety report:</a:t>
            </a:r>
          </a:p>
          <a:p>
            <a:endParaRPr lang="en-US" b="1" dirty="0" smtClean="0"/>
          </a:p>
          <a:p>
            <a:r>
              <a:rPr lang="en-US" b="1" dirty="0" smtClean="0"/>
              <a:t>“</a:t>
            </a:r>
            <a:r>
              <a:rPr lang="en-US" b="1" dirty="0"/>
              <a:t>Cryogenic Safety Analysis</a:t>
            </a:r>
          </a:p>
          <a:p>
            <a:r>
              <a:rPr lang="en-US" b="1" dirty="0"/>
              <a:t>ILCTA - MDB Vacuum </a:t>
            </a:r>
            <a:r>
              <a:rPr lang="en-US" b="1" dirty="0" smtClean="0"/>
              <a:t>System“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3179989" y="1407218"/>
            <a:ext cx="5542956" cy="4893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Table of Contents</a:t>
            </a:r>
          </a:p>
          <a:p>
            <a:r>
              <a:rPr lang="en-US" sz="1200" dirty="0"/>
              <a:t> </a:t>
            </a:r>
          </a:p>
          <a:p>
            <a:r>
              <a:rPr lang="en-US" sz="1200" dirty="0"/>
              <a:t>Category:								Page Number:</a:t>
            </a:r>
          </a:p>
          <a:p>
            <a:r>
              <a:rPr lang="en-US" sz="1200" dirty="0"/>
              <a:t> </a:t>
            </a:r>
          </a:p>
          <a:p>
            <a:r>
              <a:rPr lang="en-US" sz="1200" dirty="0"/>
              <a:t>1.0 – System Design Documents						</a:t>
            </a:r>
          </a:p>
          <a:p>
            <a:r>
              <a:rPr lang="en-US" sz="1200" dirty="0"/>
              <a:t>1.1 – System Description						3-4</a:t>
            </a:r>
          </a:p>
          <a:p>
            <a:r>
              <a:rPr lang="en-US" sz="1200" dirty="0"/>
              <a:t>1.2 – Flow Schematic (Reduced Size for Reference)			5</a:t>
            </a:r>
          </a:p>
          <a:p>
            <a:r>
              <a:rPr lang="en-US" sz="1200" dirty="0"/>
              <a:t>1.3 – Component – Valve – Instrumentation List (App.1)		6</a:t>
            </a:r>
          </a:p>
          <a:p>
            <a:r>
              <a:rPr lang="en-US" sz="1200" dirty="0"/>
              <a:t>1.4 – Operating Control Loops and Interlock Systems (App.3)	6</a:t>
            </a:r>
          </a:p>
          <a:p>
            <a:r>
              <a:rPr lang="en-US" sz="1200" dirty="0"/>
              <a:t> </a:t>
            </a:r>
          </a:p>
          <a:p>
            <a:r>
              <a:rPr lang="en-US" sz="1200" dirty="0"/>
              <a:t>2.0 – System Operating Documents						</a:t>
            </a:r>
          </a:p>
          <a:p>
            <a:r>
              <a:rPr lang="en-US" sz="1200" dirty="0"/>
              <a:t>2.1 – Operating Procedures						6-7</a:t>
            </a:r>
          </a:p>
          <a:p>
            <a:r>
              <a:rPr lang="en-US" sz="1200" dirty="0"/>
              <a:t>2.2 – Commissioning phase						7</a:t>
            </a:r>
          </a:p>
          <a:p>
            <a:r>
              <a:rPr lang="en-US" sz="1200" dirty="0"/>
              <a:t>2.3 – Qualification and Training Requirements			7</a:t>
            </a:r>
          </a:p>
          <a:p>
            <a:r>
              <a:rPr lang="en-US" sz="1200" dirty="0"/>
              <a:t> </a:t>
            </a:r>
          </a:p>
          <a:p>
            <a:r>
              <a:rPr lang="en-US" sz="1200" dirty="0"/>
              <a:t>3.0 – Safety Analysis Documents						</a:t>
            </a:r>
          </a:p>
          <a:p>
            <a:r>
              <a:rPr lang="en-US" sz="1200" dirty="0"/>
              <a:t>3.1 – FMEA (App.4)							8</a:t>
            </a:r>
          </a:p>
          <a:p>
            <a:r>
              <a:rPr lang="en-US" sz="1200" dirty="0"/>
              <a:t>3.2 – What If Analysis (App.5)					</a:t>
            </a:r>
            <a:r>
              <a:rPr lang="en-US" sz="1200" dirty="0" smtClean="0"/>
              <a:t> 	8</a:t>
            </a:r>
            <a:endParaRPr lang="en-US" sz="1200" dirty="0"/>
          </a:p>
          <a:p>
            <a:r>
              <a:rPr lang="en-US" sz="1200" dirty="0"/>
              <a:t>3.3 – Hazard Analysis							8</a:t>
            </a:r>
          </a:p>
          <a:p>
            <a:r>
              <a:rPr lang="en-US" sz="1200" dirty="0"/>
              <a:t>3.4 – Other ES&amp;H Sections Compliance (App.6)			8</a:t>
            </a:r>
          </a:p>
          <a:p>
            <a:r>
              <a:rPr lang="en-US" sz="1200" dirty="0"/>
              <a:t> </a:t>
            </a:r>
          </a:p>
          <a:p>
            <a:r>
              <a:rPr lang="en-US" sz="1200" dirty="0"/>
              <a:t>4.0 – Engineering Documents							 </a:t>
            </a:r>
          </a:p>
          <a:p>
            <a:r>
              <a:rPr lang="en-US" sz="1200" dirty="0"/>
              <a:t>4.1 – Relief System Calculations					9-17</a:t>
            </a:r>
          </a:p>
          <a:p>
            <a:r>
              <a:rPr lang="en-US" sz="1200" dirty="0"/>
              <a:t>4.2 – Material Stress Calculations					18-26</a:t>
            </a:r>
          </a:p>
          <a:p>
            <a:r>
              <a:rPr lang="en-US" sz="1200" dirty="0"/>
              <a:t> </a:t>
            </a:r>
          </a:p>
          <a:p>
            <a:r>
              <a:rPr lang="en-US" sz="1200" dirty="0"/>
              <a:t>5.0. Appendices</a:t>
            </a:r>
          </a:p>
        </p:txBody>
      </p:sp>
      <p:sp>
        <p:nvSpPr>
          <p:cNvPr id="8" name="Rectangle 7"/>
          <p:cNvSpPr/>
          <p:nvPr/>
        </p:nvSpPr>
        <p:spPr>
          <a:xfrm rot="18908625">
            <a:off x="769720" y="3835065"/>
            <a:ext cx="981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020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/>
              <a:t>Pressure vessel code to apply to the ESS cold </a:t>
            </a:r>
            <a:r>
              <a:rPr lang="en-US" sz="4800" dirty="0" err="1" smtClean="0"/>
              <a:t>linac</a:t>
            </a:r>
            <a:r>
              <a:rPr lang="en-US" sz="4800" dirty="0" smtClean="0"/>
              <a:t> cryomodules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0346D-8985-8D48-8AC5-471A7864216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852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0346D-8985-8D48-8AC5-471A78642164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5374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45040" y="171262"/>
            <a:ext cx="610102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Papyrus"/>
                <a:cs typeface="Papyrus"/>
              </a:rPr>
              <a:t>Example of application of Pressure Equipment Directive</a:t>
            </a:r>
            <a:endParaRPr lang="en-US" dirty="0">
              <a:latin typeface="Papyrus"/>
              <a:cs typeface="Papyrus"/>
            </a:endParaRPr>
          </a:p>
        </p:txBody>
      </p:sp>
      <p:sp>
        <p:nvSpPr>
          <p:cNvPr id="8" name="Rectangle 7"/>
          <p:cNvSpPr/>
          <p:nvPr/>
        </p:nvSpPr>
        <p:spPr>
          <a:xfrm rot="18908625">
            <a:off x="2836996" y="1329732"/>
            <a:ext cx="981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591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0346D-8985-8D48-8AC5-471A78642164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012" y="738412"/>
            <a:ext cx="7283407" cy="5495876"/>
          </a:xfrm>
          <a:prstGeom prst="rect">
            <a:avLst/>
          </a:prstGeom>
          <a:ln w="76200" cmpd="sng">
            <a:solidFill>
              <a:srgbClr val="3366FF"/>
            </a:solidFill>
          </a:ln>
        </p:spPr>
      </p:pic>
      <p:sp>
        <p:nvSpPr>
          <p:cNvPr id="6" name="Rectangle 5"/>
          <p:cNvSpPr/>
          <p:nvPr/>
        </p:nvSpPr>
        <p:spPr>
          <a:xfrm rot="18908625">
            <a:off x="385799" y="3303408"/>
            <a:ext cx="981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262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0346D-8985-8D48-8AC5-471A78642164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359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18908625">
            <a:off x="3519839" y="852713"/>
            <a:ext cx="981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93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0346D-8985-8D48-8AC5-471A78642164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3608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18908625">
            <a:off x="7532662" y="852712"/>
            <a:ext cx="981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8780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0346D-8985-8D48-8AC5-471A78642164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"/>
            <a:ext cx="9144000" cy="68286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18908625">
            <a:off x="4476050" y="1575524"/>
            <a:ext cx="981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5787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0346D-8985-8D48-8AC5-471A78642164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0"/>
            <a:ext cx="9108281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18908625">
            <a:off x="7717983" y="292353"/>
            <a:ext cx="981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0605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sym typeface="Wingdings"/>
              </a:rPr>
              <a:t>Principles</a:t>
            </a:r>
            <a:r>
              <a:rPr lang="en-US" sz="2000" dirty="0">
                <a:sym typeface="Wingdings"/>
              </a:rPr>
              <a:t>:</a:t>
            </a:r>
            <a:endParaRPr lang="en-US" sz="2000" dirty="0"/>
          </a:p>
          <a:p>
            <a:r>
              <a:rPr lang="en-US" sz="2000" dirty="0"/>
              <a:t>Comply with the formality of safety procedure</a:t>
            </a:r>
          </a:p>
          <a:p>
            <a:r>
              <a:rPr lang="en-US" sz="2000" dirty="0"/>
              <a:t>Similar to SPL </a:t>
            </a:r>
            <a:r>
              <a:rPr lang="en-US" sz="2000" dirty="0" smtClean="0"/>
              <a:t>approach (example)</a:t>
            </a:r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On</a:t>
            </a:r>
            <a:r>
              <a:rPr lang="en-US" sz="2000" dirty="0"/>
              <a:t>-going:</a:t>
            </a:r>
          </a:p>
          <a:p>
            <a:r>
              <a:rPr lang="en-US" sz="2000" dirty="0"/>
              <a:t>CEA/IPNO </a:t>
            </a:r>
            <a:r>
              <a:rPr lang="en-US" sz="2000" dirty="0" smtClean="0"/>
              <a:t>Safety analysis for a </a:t>
            </a:r>
            <a:r>
              <a:rPr lang="en-US" sz="2000" dirty="0"/>
              <a:t>staged venting </a:t>
            </a:r>
            <a:r>
              <a:rPr lang="en-US" sz="2000" dirty="0" smtClean="0"/>
              <a:t>of the cryomodules</a:t>
            </a:r>
            <a:endParaRPr lang="en-US" sz="2000" dirty="0"/>
          </a:p>
          <a:p>
            <a:r>
              <a:rPr lang="en-US" sz="2000" dirty="0"/>
              <a:t>MCI </a:t>
            </a:r>
            <a:r>
              <a:rPr lang="en-US" sz="2000" dirty="0" smtClean="0"/>
              <a:t>if </a:t>
            </a:r>
            <a:r>
              <a:rPr lang="en-US" sz="2000" dirty="0"/>
              <a:t>cavities to be replaced -</a:t>
            </a:r>
            <a:r>
              <a:rPr lang="en-US" sz="2000" dirty="0" smtClean="0">
                <a:sym typeface="Wingdings"/>
              </a:rPr>
              <a:t> </a:t>
            </a:r>
            <a:r>
              <a:rPr lang="en-US" sz="2000" dirty="0">
                <a:sym typeface="Wingdings"/>
              </a:rPr>
              <a:t>Risk </a:t>
            </a:r>
            <a:r>
              <a:rPr lang="en-US" sz="2000" dirty="0" smtClean="0">
                <a:sym typeface="Wingdings"/>
              </a:rPr>
              <a:t>analysis in progress</a:t>
            </a:r>
          </a:p>
          <a:p>
            <a:pPr marL="0" indent="0">
              <a:buNone/>
            </a:pPr>
            <a:r>
              <a:rPr lang="en-US" sz="2000" dirty="0"/>
              <a:t>Open questions:</a:t>
            </a:r>
          </a:p>
          <a:p>
            <a:r>
              <a:rPr lang="en-US" sz="2000" dirty="0"/>
              <a:t>Define the heat load deposited for un-insulated vacuum vessel</a:t>
            </a:r>
          </a:p>
          <a:p>
            <a:r>
              <a:rPr lang="en-US" sz="2000" dirty="0"/>
              <a:t>Proper selection of the temperature for the relieving scenario</a:t>
            </a:r>
          </a:p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0346D-8985-8D48-8AC5-471A78642164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357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/>
              <a:buChar char="•"/>
            </a:pPr>
            <a:endParaRPr lang="en-US" sz="2400" dirty="0"/>
          </a:p>
          <a:p>
            <a:pPr marL="342900" lvl="1" indent="-342900">
              <a:buFont typeface="Arial"/>
              <a:buChar char="•"/>
            </a:pPr>
            <a:r>
              <a:rPr lang="en-US" sz="2400" dirty="0" smtClean="0"/>
              <a:t>European Directive 97/23/EC (PED)</a:t>
            </a:r>
          </a:p>
          <a:p>
            <a:pPr marL="342900" lvl="1" indent="-342900">
              <a:buFont typeface="Arial"/>
              <a:buChar char="•"/>
            </a:pPr>
            <a:endParaRPr lang="en-US" sz="2400" dirty="0"/>
          </a:p>
          <a:p>
            <a:pPr marL="342900" lvl="1" indent="-342900">
              <a:buFont typeface="Arial"/>
              <a:buChar char="•"/>
            </a:pPr>
            <a:r>
              <a:rPr lang="en-US" sz="2400" dirty="0" smtClean="0"/>
              <a:t>Preliminary ESS </a:t>
            </a:r>
            <a:r>
              <a:rPr lang="en-US" sz="2400" dirty="0"/>
              <a:t>pressure vessel code </a:t>
            </a:r>
            <a:r>
              <a:rPr lang="en-US" sz="2400" dirty="0" smtClean="0"/>
              <a:t>requirements based on study modeled existing experience</a:t>
            </a:r>
          </a:p>
          <a:p>
            <a:pPr marL="342900" lvl="1" indent="-342900">
              <a:buFont typeface="Arial"/>
              <a:buChar char="•"/>
            </a:pPr>
            <a:endParaRPr lang="en-US" sz="2400" dirty="0" smtClean="0"/>
          </a:p>
          <a:p>
            <a:pPr marL="342900" lvl="1" indent="-342900">
              <a:buFont typeface="Arial"/>
              <a:buChar char="•"/>
            </a:pPr>
            <a:r>
              <a:rPr lang="en-US" sz="2400" dirty="0" smtClean="0"/>
              <a:t>Example: Paulo </a:t>
            </a:r>
            <a:r>
              <a:rPr lang="en-US" sz="2400" dirty="0" err="1" smtClean="0"/>
              <a:t>Azevedo</a:t>
            </a:r>
            <a:r>
              <a:rPr lang="en-US" sz="2400" dirty="0" smtClean="0"/>
              <a:t> (CERN-TE/MSC) work</a:t>
            </a:r>
          </a:p>
          <a:p>
            <a:pPr marL="342900" lvl="1" indent="-342900">
              <a:buFont typeface="Arial"/>
              <a:buChar char="•"/>
            </a:pPr>
            <a:endParaRPr lang="en-US" sz="2400" dirty="0" smtClean="0"/>
          </a:p>
          <a:p>
            <a:pPr marL="342900" lvl="1" indent="-342900">
              <a:buFont typeface="Arial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0346D-8985-8D48-8AC5-471A7864216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796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0189" y="1281547"/>
            <a:ext cx="8346610" cy="49947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Relationship between this European Standard and </a:t>
            </a:r>
            <a:r>
              <a:rPr lang="en-US" dirty="0" smtClean="0"/>
              <a:t>the Essential Requirements</a:t>
            </a:r>
            <a:r>
              <a:rPr lang="en-US" dirty="0"/>
              <a:t> </a:t>
            </a:r>
            <a:r>
              <a:rPr lang="en-US" dirty="0" smtClean="0"/>
              <a:t>of </a:t>
            </a:r>
            <a:r>
              <a:rPr lang="en-US" dirty="0"/>
              <a:t>EC Directive 97/23/EC (PED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pPr marL="400050" lvl="1" indent="0">
              <a:buNone/>
            </a:pPr>
            <a:r>
              <a:rPr lang="en-US" dirty="0" smtClean="0"/>
              <a:t>This </a:t>
            </a:r>
            <a:r>
              <a:rPr lang="en-US" dirty="0"/>
              <a:t>European Standard has been prepared under a mandate given to CEN by the European Commission and </a:t>
            </a:r>
            <a:r>
              <a:rPr lang="en-US" dirty="0" smtClean="0"/>
              <a:t>the European </a:t>
            </a:r>
            <a:r>
              <a:rPr lang="en-US" dirty="0"/>
              <a:t>Free Trade Association to provide a means of conforming to </a:t>
            </a:r>
            <a:r>
              <a:rPr lang="en-US" dirty="0" smtClean="0"/>
              <a:t>Essential Requirements </a:t>
            </a:r>
            <a:r>
              <a:rPr lang="en-US" dirty="0"/>
              <a:t>of the EC </a:t>
            </a:r>
            <a:r>
              <a:rPr lang="en-US" dirty="0" smtClean="0"/>
              <a:t>Directive 97</a:t>
            </a:r>
            <a:r>
              <a:rPr lang="en-US" dirty="0"/>
              <a:t>/23/EC (PED).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GB" b="1" dirty="0" smtClean="0"/>
              <a:t>ESS engineering standards (see “Safety &amp; Standards” talk)</a:t>
            </a:r>
            <a:endParaRPr lang="en-GB" b="1" dirty="0"/>
          </a:p>
          <a:p>
            <a:endParaRPr lang="en-GB" sz="600" b="1" dirty="0"/>
          </a:p>
          <a:p>
            <a:r>
              <a:rPr lang="en-GB" sz="2000" b="1" dirty="0"/>
              <a:t>SIS</a:t>
            </a:r>
            <a:r>
              <a:rPr lang="en-GB" sz="2000" dirty="0"/>
              <a:t> standards, Swedish standards institute</a:t>
            </a:r>
          </a:p>
          <a:p>
            <a:r>
              <a:rPr lang="en-GB" sz="2000" b="1" dirty="0"/>
              <a:t>CEN</a:t>
            </a:r>
            <a:r>
              <a:rPr lang="en-GB" sz="2000" dirty="0"/>
              <a:t> standards, European Committee for standardization </a:t>
            </a:r>
            <a:r>
              <a:rPr lang="en-GB" sz="2000" dirty="0" smtClean="0"/>
              <a:t>(incl. PED)</a:t>
            </a:r>
            <a:endParaRPr lang="en-GB" sz="2000" dirty="0"/>
          </a:p>
          <a:p>
            <a:r>
              <a:rPr lang="en-GB" sz="2000" b="1" dirty="0"/>
              <a:t>ISO </a:t>
            </a:r>
            <a:r>
              <a:rPr lang="en-GB" sz="2000" dirty="0"/>
              <a:t>standards, International Organization for </a:t>
            </a:r>
            <a:r>
              <a:rPr lang="en-GB" sz="2000" dirty="0" smtClean="0"/>
              <a:t>standardization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lvl="1" indent="-342900"/>
            <a:r>
              <a:rPr lang="en-US" sz="2800" b="1" dirty="0" smtClean="0">
                <a:latin typeface="Papyrus"/>
                <a:cs typeface="Papyrus"/>
              </a:rPr>
              <a:t>European Directive 97/23/EC (PED)</a:t>
            </a:r>
            <a:endParaRPr lang="en-US" sz="2800" b="1" dirty="0" smtClean="0">
              <a:latin typeface="Papyrus"/>
              <a:cs typeface="Papyru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0346D-8985-8D48-8AC5-471A7864216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286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281547"/>
            <a:ext cx="8686799" cy="4994708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Goal: to comply with European directives and regulations using a series of codes describing necessary procedures to follow</a:t>
            </a:r>
            <a:r>
              <a:rPr lang="en-US" dirty="0" smtClean="0"/>
              <a:t>.</a:t>
            </a:r>
          </a:p>
          <a:p>
            <a:pPr lvl="1"/>
            <a:endParaRPr lang="en-US" dirty="0">
              <a:solidFill>
                <a:srgbClr val="FF6600"/>
              </a:solidFill>
            </a:endParaRPr>
          </a:p>
          <a:p>
            <a:pPr lvl="1"/>
            <a:r>
              <a:rPr lang="en-US" dirty="0" smtClean="0"/>
              <a:t>ESS </a:t>
            </a:r>
            <a:r>
              <a:rPr lang="en-US" dirty="0"/>
              <a:t>has established </a:t>
            </a:r>
            <a:r>
              <a:rPr lang="en-US" dirty="0" smtClean="0"/>
              <a:t>the use of “Norms and Standards” to be used in the design of the ESS components (accelerator, target, instrument).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ESS is developing a web-based manual (E-Share) to provide guidance to the engineering design, fabrication, installation and operation of the accelerator components.</a:t>
            </a:r>
            <a:r>
              <a:rPr lang="en-US" dirty="0"/>
              <a:t>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pertain </a:t>
            </a:r>
            <a:r>
              <a:rPr lang="en-US" dirty="0"/>
              <a:t>to the design and operation of cryogenic systems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 Pressure system compliance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0346D-8985-8D48-8AC5-471A7864216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539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31456"/>
            <a:ext cx="8229600" cy="337285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dirty="0" smtClean="0"/>
              <a:t>Conformity Assessment procedure</a:t>
            </a:r>
          </a:p>
          <a:p>
            <a:pPr marL="0" indent="0" algn="ctr">
              <a:buNone/>
            </a:pPr>
            <a:r>
              <a:rPr lang="en-US" sz="2000" dirty="0" smtClean="0"/>
              <a:t>PED - harmonized standards</a:t>
            </a:r>
          </a:p>
          <a:p>
            <a:pPr marL="0" indent="0" algn="ctr">
              <a:buNone/>
            </a:pPr>
            <a:r>
              <a:rPr lang="en-US" sz="2000" dirty="0" smtClean="0"/>
              <a:t>EN 13445 (old CODAP)</a:t>
            </a:r>
          </a:p>
          <a:p>
            <a:pPr marL="0" indent="0" algn="ctr">
              <a:buNone/>
            </a:pPr>
            <a:r>
              <a:rPr lang="en-US" sz="2000" dirty="0" smtClean="0"/>
              <a:t>EN 13458 (cryogenic vessels)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000" b="1" u="sng" dirty="0" smtClean="0">
                <a:sym typeface="Wingdings"/>
              </a:rPr>
              <a:t>Construction</a:t>
            </a:r>
            <a:endParaRPr lang="en-US" sz="2000" dirty="0" smtClean="0">
              <a:sym typeface="Wingdings"/>
            </a:endParaRPr>
          </a:p>
          <a:p>
            <a:pPr>
              <a:buFont typeface="Wingdings" charset="0"/>
              <a:buChar char="à"/>
            </a:pPr>
            <a:r>
              <a:rPr lang="en-US" sz="2000" dirty="0" smtClean="0">
                <a:sym typeface="Wingdings"/>
              </a:rPr>
              <a:t>Engineering design report </a:t>
            </a:r>
            <a:r>
              <a:rPr lang="en-US" sz="2000" dirty="0">
                <a:sym typeface="Wingdings"/>
              </a:rPr>
              <a:t>(Risk Analysis) </a:t>
            </a:r>
            <a:endParaRPr lang="en-US" sz="2000" dirty="0" smtClean="0">
              <a:sym typeface="Wingdings"/>
            </a:endParaRPr>
          </a:p>
          <a:p>
            <a:pPr>
              <a:buFont typeface="Wingdings" charset="0"/>
              <a:buChar char="à"/>
            </a:pPr>
            <a:r>
              <a:rPr lang="en-US" sz="2000" dirty="0" smtClean="0">
                <a:sym typeface="Wingdings"/>
              </a:rPr>
              <a:t>Manufacturing</a:t>
            </a:r>
          </a:p>
          <a:p>
            <a:pPr>
              <a:buFont typeface="Wingdings" charset="0"/>
              <a:buChar char="à"/>
            </a:pPr>
            <a:r>
              <a:rPr lang="en-US" sz="2000" dirty="0" smtClean="0">
                <a:sym typeface="Wingdings"/>
              </a:rPr>
              <a:t>Inspection/controls (Project Engineer)</a:t>
            </a:r>
            <a:endParaRPr lang="en-US" sz="2000" dirty="0">
              <a:sym typeface="Wingdings"/>
            </a:endParaRPr>
          </a:p>
          <a:p>
            <a:pPr>
              <a:buFont typeface="Wingdings" charset="0"/>
              <a:buChar char="à"/>
            </a:pPr>
            <a:endParaRPr lang="en-US" sz="2000" dirty="0" smtClean="0">
              <a:sym typeface="Wingdings"/>
            </a:endParaRPr>
          </a:p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safety requirements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0346D-8985-8D48-8AC5-471A7864216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75330" y="5167802"/>
            <a:ext cx="3662584" cy="1015663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en-US" sz="2000" dirty="0">
                <a:latin typeface="Papyrus"/>
                <a:cs typeface="Papyrus"/>
                <a:sym typeface="Wingdings"/>
              </a:rPr>
              <a:t>Prevention:</a:t>
            </a:r>
          </a:p>
          <a:p>
            <a:pPr>
              <a:buFont typeface="Wingdings" charset="0"/>
              <a:buChar char="à"/>
            </a:pPr>
            <a:r>
              <a:rPr lang="en-US" sz="2000" dirty="0">
                <a:latin typeface="Papyrus"/>
                <a:cs typeface="Papyrus"/>
                <a:sym typeface="Wingdings"/>
              </a:rPr>
              <a:t>training</a:t>
            </a:r>
          </a:p>
          <a:p>
            <a:pPr>
              <a:buFont typeface="Wingdings" charset="0"/>
              <a:buChar char="à"/>
            </a:pPr>
            <a:r>
              <a:rPr lang="en-US" sz="2000" dirty="0">
                <a:latin typeface="Papyrus"/>
                <a:cs typeface="Papyrus"/>
                <a:sym typeface="Wingdings"/>
              </a:rPr>
              <a:t>Operational </a:t>
            </a:r>
            <a:r>
              <a:rPr lang="en-US" sz="2000" dirty="0" smtClean="0">
                <a:latin typeface="Papyrus"/>
                <a:cs typeface="Papyrus"/>
                <a:sym typeface="Wingdings"/>
              </a:rPr>
              <a:t>procedure</a:t>
            </a:r>
            <a:endParaRPr lang="en-US" sz="2000" dirty="0">
              <a:latin typeface="Papyrus"/>
              <a:cs typeface="Papyrus"/>
              <a:sym typeface="Wingding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37914" y="5167802"/>
            <a:ext cx="44488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Papyrus"/>
                <a:cs typeface="Papyrus"/>
                <a:sym typeface="Wingdings"/>
              </a:rPr>
              <a:t>Protection </a:t>
            </a:r>
          </a:p>
          <a:p>
            <a:pPr>
              <a:buFont typeface="Wingdings" charset="0"/>
              <a:buChar char="à"/>
            </a:pPr>
            <a:r>
              <a:rPr lang="en-US" sz="2000" dirty="0">
                <a:latin typeface="Papyrus"/>
                <a:cs typeface="Papyrus"/>
                <a:sym typeface="Wingdings"/>
              </a:rPr>
              <a:t>Emergency procedures</a:t>
            </a:r>
          </a:p>
          <a:p>
            <a:pPr>
              <a:buFont typeface="Wingdings" charset="0"/>
              <a:buChar char="à"/>
            </a:pPr>
            <a:r>
              <a:rPr lang="en-US" sz="2000" dirty="0">
                <a:latin typeface="Papyrus"/>
                <a:cs typeface="Papyrus"/>
                <a:sym typeface="Wingdings"/>
              </a:rPr>
              <a:t>Safety relief, </a:t>
            </a:r>
            <a:r>
              <a:rPr lang="en-US" sz="2000" dirty="0">
                <a:latin typeface="Papyrus"/>
                <a:cs typeface="Papyrus"/>
              </a:rPr>
              <a:t>CE marking </a:t>
            </a:r>
            <a:endParaRPr lang="en-US" sz="2000" dirty="0">
              <a:latin typeface="Papyrus"/>
              <a:cs typeface="Papyru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4675" y="4806880"/>
            <a:ext cx="14294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u="sng" dirty="0">
                <a:latin typeface="Papyrus"/>
                <a:cs typeface="Papyrus"/>
                <a:sym typeface="Wingdings"/>
              </a:rPr>
              <a:t>Installation </a:t>
            </a:r>
            <a:endParaRPr lang="en-US" b="1" u="sng" dirty="0">
              <a:latin typeface="Papyrus"/>
              <a:cs typeface="Papyrus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468804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5049" y="1180462"/>
            <a:ext cx="8743498" cy="49947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u="sng" dirty="0" smtClean="0">
                <a:solidFill>
                  <a:schemeClr val="accent1"/>
                </a:solidFill>
              </a:rPr>
              <a:t>Reference based on Paulo </a:t>
            </a:r>
            <a:r>
              <a:rPr lang="en-US" sz="1800" b="1" u="sng" dirty="0" err="1">
                <a:solidFill>
                  <a:schemeClr val="accent1"/>
                </a:solidFill>
              </a:rPr>
              <a:t>Azevedo</a:t>
            </a:r>
            <a:r>
              <a:rPr lang="en-US" sz="1800" b="1" u="sng" dirty="0">
                <a:solidFill>
                  <a:schemeClr val="accent1"/>
                </a:solidFill>
              </a:rPr>
              <a:t> </a:t>
            </a:r>
            <a:r>
              <a:rPr lang="en-US" sz="1800" b="1" u="sng" dirty="0" smtClean="0">
                <a:solidFill>
                  <a:schemeClr val="accent1"/>
                </a:solidFill>
              </a:rPr>
              <a:t>‘s SPL study:</a:t>
            </a:r>
          </a:p>
          <a:p>
            <a:r>
              <a:rPr lang="en-US" sz="1800" b="1" dirty="0" smtClean="0">
                <a:solidFill>
                  <a:schemeClr val="accent1"/>
                </a:solidFill>
              </a:rPr>
              <a:t>EN </a:t>
            </a:r>
            <a:r>
              <a:rPr lang="en-US" sz="1800" b="1" dirty="0">
                <a:solidFill>
                  <a:schemeClr val="accent1"/>
                </a:solidFill>
              </a:rPr>
              <a:t>ISO 4126: Safety devices for protection against excessive pressure (parts 1,6, and 7)</a:t>
            </a:r>
            <a:endParaRPr lang="en-US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</a:rPr>
              <a:t>•      </a:t>
            </a:r>
            <a:r>
              <a:rPr lang="en-US" sz="1800" b="1" dirty="0">
                <a:solidFill>
                  <a:schemeClr val="accent1"/>
                </a:solidFill>
              </a:rPr>
              <a:t>EN 13648: Cryogenic vessels – Safety devices for protection against excessive pressure (part 3)</a:t>
            </a:r>
            <a:endParaRPr lang="en-US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</a:rPr>
              <a:t>•      </a:t>
            </a:r>
            <a:r>
              <a:rPr lang="en-US" sz="1800" b="1" dirty="0">
                <a:solidFill>
                  <a:schemeClr val="accent1"/>
                </a:solidFill>
              </a:rPr>
              <a:t>EN 13458: Cryogenic vessels – Static vacuum-insulated vessels (part 2</a:t>
            </a:r>
            <a:r>
              <a:rPr lang="en-US" sz="1800" b="1" dirty="0" smtClean="0">
                <a:solidFill>
                  <a:schemeClr val="accent1"/>
                </a:solidFill>
              </a:rPr>
              <a:t>)</a:t>
            </a:r>
          </a:p>
          <a:p>
            <a:pPr marL="0" indent="0">
              <a:buNone/>
            </a:pPr>
            <a:endParaRPr lang="en-US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•</a:t>
            </a:r>
            <a:r>
              <a:rPr lang="en-US" sz="1800" dirty="0">
                <a:solidFill>
                  <a:schemeClr val="accent1"/>
                </a:solidFill>
              </a:rPr>
              <a:t>      </a:t>
            </a:r>
            <a:r>
              <a:rPr lang="en-US" sz="1800" b="1" dirty="0">
                <a:solidFill>
                  <a:schemeClr val="accent1"/>
                </a:solidFill>
              </a:rPr>
              <a:t>Lehmann and Zahn; “Safety aspects for </a:t>
            </a:r>
            <a:r>
              <a:rPr lang="en-US" sz="1800" b="1" dirty="0" err="1">
                <a:solidFill>
                  <a:schemeClr val="accent1"/>
                </a:solidFill>
              </a:rPr>
              <a:t>LHe</a:t>
            </a:r>
            <a:r>
              <a:rPr lang="en-US" sz="1800" b="1" dirty="0">
                <a:solidFill>
                  <a:schemeClr val="accent1"/>
                </a:solidFill>
              </a:rPr>
              <a:t> cryostats and </a:t>
            </a:r>
            <a:r>
              <a:rPr lang="en-US" sz="1800" b="1" dirty="0" err="1">
                <a:solidFill>
                  <a:schemeClr val="accent1"/>
                </a:solidFill>
              </a:rPr>
              <a:t>LHe</a:t>
            </a:r>
            <a:r>
              <a:rPr lang="en-US" sz="1800" b="1" dirty="0">
                <a:solidFill>
                  <a:schemeClr val="accent1"/>
                </a:solidFill>
              </a:rPr>
              <a:t> transport containers” (1978)</a:t>
            </a:r>
            <a:endParaRPr lang="en-US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</a:rPr>
              <a:t>•      </a:t>
            </a:r>
            <a:r>
              <a:rPr lang="en-US" sz="1800" b="1" dirty="0" err="1">
                <a:solidFill>
                  <a:schemeClr val="accent1"/>
                </a:solidFill>
              </a:rPr>
              <a:t>Cavallari</a:t>
            </a:r>
            <a:r>
              <a:rPr lang="en-US" sz="1800" b="1" dirty="0">
                <a:solidFill>
                  <a:schemeClr val="accent1"/>
                </a:solidFill>
              </a:rPr>
              <a:t> et al; “Pressure protection against vacuum failures on the cryostats for LEP SC cavities” (1989)</a:t>
            </a:r>
            <a:endParaRPr lang="en-US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</a:rPr>
              <a:t>•      </a:t>
            </a:r>
            <a:r>
              <a:rPr lang="en-US" sz="1800" b="1" dirty="0" err="1">
                <a:solidFill>
                  <a:schemeClr val="accent1"/>
                </a:solidFill>
              </a:rPr>
              <a:t>Boeckmann</a:t>
            </a:r>
            <a:r>
              <a:rPr lang="en-US" sz="1800" b="1" dirty="0">
                <a:solidFill>
                  <a:schemeClr val="accent1"/>
                </a:solidFill>
              </a:rPr>
              <a:t> et al; “Experimental tests of fault conditions during the cryogenic operation of a XFEL prototype cryomodule</a:t>
            </a:r>
            <a:r>
              <a:rPr lang="en-US" sz="1800" b="1" dirty="0" smtClean="0">
                <a:solidFill>
                  <a:schemeClr val="accent1"/>
                </a:solidFill>
              </a:rPr>
              <a:t>”</a:t>
            </a:r>
          </a:p>
          <a:p>
            <a:pPr marL="0" indent="0">
              <a:buNone/>
            </a:pPr>
            <a:endParaRPr lang="en-US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</a:rPr>
              <a:t>•      </a:t>
            </a:r>
            <a:r>
              <a:rPr lang="en-US" sz="1800" b="1" dirty="0">
                <a:solidFill>
                  <a:schemeClr val="accent1"/>
                </a:solidFill>
              </a:rPr>
              <a:t>CERN Safety </a:t>
            </a:r>
            <a:r>
              <a:rPr lang="en-US" sz="1800" b="1" dirty="0" smtClean="0">
                <a:solidFill>
                  <a:schemeClr val="accent1"/>
                </a:solidFill>
              </a:rPr>
              <a:t>Commission; </a:t>
            </a:r>
            <a:r>
              <a:rPr lang="en-US" sz="1800" b="1" dirty="0">
                <a:solidFill>
                  <a:schemeClr val="accent1"/>
                </a:solidFill>
              </a:rPr>
              <a:t>“Safety instruction IS 47: The use of cryogenics fluids”; CERN EDMS doc. 335812</a:t>
            </a: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Pressure vessel codes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0346D-8985-8D48-8AC5-471A7864216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475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0346D-8985-8D48-8AC5-471A78642164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157" y="1"/>
            <a:ext cx="4022262" cy="64588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054" y="0"/>
            <a:ext cx="4054706" cy="645882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18908625">
            <a:off x="4476050" y="1575524"/>
            <a:ext cx="981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871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0346D-8985-8D48-8AC5-471A78642164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851" y="274638"/>
            <a:ext cx="7237505" cy="598232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18908625">
            <a:off x="503929" y="3244335"/>
            <a:ext cx="981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31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0346D-8985-8D48-8AC5-471A78642164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113" y="101275"/>
            <a:ext cx="6896158" cy="649573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18908625">
            <a:off x="385799" y="3303407"/>
            <a:ext cx="981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002943"/>
      </p:ext>
    </p:extLst>
  </p:cSld>
  <p:clrMapOvr>
    <a:masterClrMapping/>
  </p:clrMapOvr>
</p:sld>
</file>

<file path=ppt/theme/theme1.xml><?xml version="1.0" encoding="utf-8"?>
<a:theme xmlns:a="http://schemas.openxmlformats.org/drawingml/2006/main" name="2012 ESS by GB">
  <a:themeElements>
    <a:clrScheme name="GB for ESS">
      <a:dk1>
        <a:srgbClr val="0A3952"/>
      </a:dk1>
      <a:lt1>
        <a:sysClr val="window" lastClr="FFFFFF"/>
      </a:lt1>
      <a:dk2>
        <a:srgbClr val="333332"/>
      </a:dk2>
      <a:lt2>
        <a:srgbClr val="C2CED0"/>
      </a:lt2>
      <a:accent1>
        <a:srgbClr val="093143"/>
      </a:accent1>
      <a:accent2>
        <a:srgbClr val="1680BE"/>
      </a:accent2>
      <a:accent3>
        <a:srgbClr val="FDD818"/>
      </a:accent3>
      <a:accent4>
        <a:srgbClr val="8CB80C"/>
      </a:accent4>
      <a:accent5>
        <a:srgbClr val="E26C16"/>
      </a:accent5>
      <a:accent6>
        <a:srgbClr val="405982"/>
      </a:accent6>
      <a:hlink>
        <a:srgbClr val="4C4C4C"/>
      </a:hlink>
      <a:folHlink>
        <a:srgbClr val="84848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ESS Template - GB001">
  <a:themeElements>
    <a:clrScheme name="GB for ESS">
      <a:dk1>
        <a:srgbClr val="0A3952"/>
      </a:dk1>
      <a:lt1>
        <a:sysClr val="window" lastClr="FFFFFF"/>
      </a:lt1>
      <a:dk2>
        <a:srgbClr val="333332"/>
      </a:dk2>
      <a:lt2>
        <a:srgbClr val="C2CED0"/>
      </a:lt2>
      <a:accent1>
        <a:srgbClr val="093143"/>
      </a:accent1>
      <a:accent2>
        <a:srgbClr val="1680BE"/>
      </a:accent2>
      <a:accent3>
        <a:srgbClr val="FDD818"/>
      </a:accent3>
      <a:accent4>
        <a:srgbClr val="8CB80C"/>
      </a:accent4>
      <a:accent5>
        <a:srgbClr val="E26C16"/>
      </a:accent5>
      <a:accent6>
        <a:srgbClr val="405982"/>
      </a:accent6>
      <a:hlink>
        <a:srgbClr val="4C4C4C"/>
      </a:hlink>
      <a:folHlink>
        <a:srgbClr val="84848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2012 ESS by GB.potx</Template>
  <TotalTime>7985</TotalTime>
  <Words>499</Words>
  <Application>Microsoft Macintosh PowerPoint</Application>
  <PresentationFormat>On-screen Show (4:3)</PresentationFormat>
  <Paragraphs>139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2012 ESS by GB</vt:lpstr>
      <vt:lpstr>2_ESS Template - GB001</vt:lpstr>
      <vt:lpstr>PowerPoint Presentation</vt:lpstr>
      <vt:lpstr>Headline</vt:lpstr>
      <vt:lpstr>European Directive 97/23/EC (PED)</vt:lpstr>
      <vt:lpstr>ESS Pressure system compliance</vt:lpstr>
      <vt:lpstr>Essential safety requirements</vt:lpstr>
      <vt:lpstr>Pressure vessel codes</vt:lpstr>
      <vt:lpstr>PowerPoint Presentation</vt:lpstr>
      <vt:lpstr>PowerPoint Presentation</vt:lpstr>
      <vt:lpstr>PowerPoint Presentation</vt:lpstr>
      <vt:lpstr>Example by FNAL : Engineering Note</vt:lpstr>
      <vt:lpstr>Safety analysis to be completed by CEA and IPNO for the cold linac cryomodules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</vt:vector>
  </TitlesOfParts>
  <Manager/>
  <Company>European Spallation Source ESS AB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subject/>
  <dc:creator>Giobatta Lanfranco</dc:creator>
  <cp:keywords/>
  <dc:description/>
  <cp:lastModifiedBy>Christine Darve</cp:lastModifiedBy>
  <cp:revision>331</cp:revision>
  <cp:lastPrinted>2011-10-26T07:45:55Z</cp:lastPrinted>
  <dcterms:created xsi:type="dcterms:W3CDTF">2010-10-01T07:45:45Z</dcterms:created>
  <dcterms:modified xsi:type="dcterms:W3CDTF">2012-12-13T13:57:25Z</dcterms:modified>
  <cp:category/>
</cp:coreProperties>
</file>