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99" r:id="rId2"/>
    <p:sldId id="300" r:id="rId3"/>
    <p:sldId id="343" r:id="rId4"/>
    <p:sldId id="362" r:id="rId5"/>
    <p:sldId id="363" r:id="rId6"/>
    <p:sldId id="364" r:id="rId7"/>
    <p:sldId id="365" r:id="rId8"/>
    <p:sldId id="366" r:id="rId9"/>
    <p:sldId id="348" r:id="rId10"/>
    <p:sldId id="361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653BA"/>
    <a:srgbClr val="0094CA"/>
    <a:srgbClr val="2448B7"/>
    <a:srgbClr val="CE200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4789" autoAdjust="0"/>
    <p:restoredTop sz="94479" autoAdjust="0"/>
  </p:normalViewPr>
  <p:slideViewPr>
    <p:cSldViewPr>
      <p:cViewPr>
        <p:scale>
          <a:sx n="70" d="100"/>
          <a:sy n="70" d="100"/>
        </p:scale>
        <p:origin x="-390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3" d="100"/>
        <a:sy n="163" d="100"/>
      </p:scale>
      <p:origin x="0" y="76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pPr/>
              <a:t>2016-03-11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pPr/>
              <a:t>‹N›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pPr/>
              <a:t>2016-03-11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pPr/>
              <a:t>‹N›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08305" y="260650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pPr/>
              <a:t>2016-03-11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pPr/>
              <a:t>‹N›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4009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pPr/>
              <a:t>2016-03-11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pPr/>
              <a:t>‹N›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04663" y="260650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pPr/>
              <a:t>2016-03-11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pPr/>
              <a:t>‹N›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974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24127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pPr/>
              <a:t>2016-03-11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pPr/>
              <a:t>‹N›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peanspallationsource.se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ruta 6"/>
          <p:cNvSpPr txBox="1"/>
          <p:nvPr/>
        </p:nvSpPr>
        <p:spPr>
          <a:xfrm>
            <a:off x="0" y="227687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TIK-4.3 Irradiation Module </a:t>
            </a:r>
            <a:endParaRPr lang="en-GB" sz="3600" dirty="0">
              <a:solidFill>
                <a:schemeClr val="bg1"/>
              </a:solidFill>
            </a:endParaRPr>
          </a:p>
        </p:txBody>
      </p:sp>
      <p:sp>
        <p:nvSpPr>
          <p:cNvPr id="8" name="textruta 3"/>
          <p:cNvSpPr txBox="1"/>
          <p:nvPr/>
        </p:nvSpPr>
        <p:spPr>
          <a:xfrm>
            <a:off x="0" y="3140968"/>
            <a:ext cx="9144000" cy="367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solidFill>
                  <a:srgbClr val="FFFFFF"/>
                </a:solidFill>
              </a:rPr>
              <a:t>In-Kind Partner Team</a:t>
            </a:r>
          </a:p>
          <a:p>
            <a:pPr algn="ctr"/>
            <a:r>
              <a:rPr lang="en-GB" sz="2400" dirty="0">
                <a:solidFill>
                  <a:srgbClr val="FFFFFF"/>
                </a:solidFill>
              </a:rPr>
              <a:t>R. </a:t>
            </a:r>
            <a:r>
              <a:rPr lang="en-GB" sz="2400" dirty="0" err="1">
                <a:solidFill>
                  <a:srgbClr val="FFFFFF"/>
                </a:solidFill>
              </a:rPr>
              <a:t>Senesi</a:t>
            </a:r>
            <a:r>
              <a:rPr lang="en-GB" sz="2400" dirty="0">
                <a:solidFill>
                  <a:srgbClr val="FFFFFF"/>
                </a:solidFill>
              </a:rPr>
              <a:t> [1,2], G. </a:t>
            </a:r>
            <a:r>
              <a:rPr lang="en-GB" sz="2400" dirty="0" err="1">
                <a:solidFill>
                  <a:srgbClr val="FFFFFF"/>
                </a:solidFill>
              </a:rPr>
              <a:t>Gorini</a:t>
            </a:r>
            <a:r>
              <a:rPr lang="en-GB" sz="2400" dirty="0">
                <a:solidFill>
                  <a:srgbClr val="FFFFFF"/>
                </a:solidFill>
              </a:rPr>
              <a:t> [3,4], F. </a:t>
            </a:r>
            <a:r>
              <a:rPr lang="en-GB" sz="2400" dirty="0" err="1">
                <a:solidFill>
                  <a:srgbClr val="FFFFFF"/>
                </a:solidFill>
              </a:rPr>
              <a:t>Masi</a:t>
            </a:r>
            <a:r>
              <a:rPr lang="en-GB" sz="2400" dirty="0">
                <a:solidFill>
                  <a:srgbClr val="FFFFFF"/>
                </a:solidFill>
              </a:rPr>
              <a:t> [1], G. </a:t>
            </a:r>
            <a:r>
              <a:rPr lang="en-GB" sz="2400" dirty="0" err="1">
                <a:solidFill>
                  <a:srgbClr val="FFFFFF"/>
                </a:solidFill>
              </a:rPr>
              <a:t>Scionti</a:t>
            </a:r>
            <a:r>
              <a:rPr lang="en-GB" sz="2400" dirty="0">
                <a:solidFill>
                  <a:srgbClr val="FFFFFF"/>
                </a:solidFill>
              </a:rPr>
              <a:t> [3], C. </a:t>
            </a:r>
            <a:r>
              <a:rPr lang="en-GB" sz="2400" dirty="0" err="1">
                <a:solidFill>
                  <a:srgbClr val="FFFFFF"/>
                </a:solidFill>
              </a:rPr>
              <a:t>Vasi</a:t>
            </a:r>
            <a:r>
              <a:rPr lang="en-GB" sz="2400" dirty="0">
                <a:solidFill>
                  <a:srgbClr val="FFFFFF"/>
                </a:solidFill>
              </a:rPr>
              <a:t> [2]</a:t>
            </a:r>
          </a:p>
          <a:p>
            <a:pPr algn="ctr"/>
            <a:r>
              <a:rPr lang="en-GB" sz="2400" dirty="0">
                <a:solidFill>
                  <a:srgbClr val="FFFFFF"/>
                </a:solidFill>
              </a:rPr>
              <a:t>[1] </a:t>
            </a:r>
            <a:r>
              <a:rPr lang="en-GB" sz="2400" dirty="0" err="1">
                <a:solidFill>
                  <a:srgbClr val="FFFFFF"/>
                </a:solidFill>
              </a:rPr>
              <a:t>Università</a:t>
            </a:r>
            <a:r>
              <a:rPr lang="en-GB" sz="2400" dirty="0">
                <a:solidFill>
                  <a:srgbClr val="FFFFFF"/>
                </a:solidFill>
              </a:rPr>
              <a:t> </a:t>
            </a:r>
            <a:r>
              <a:rPr lang="en-GB" sz="2400" dirty="0" err="1">
                <a:solidFill>
                  <a:srgbClr val="FFFFFF"/>
                </a:solidFill>
              </a:rPr>
              <a:t>degli</a:t>
            </a:r>
            <a:r>
              <a:rPr lang="en-GB" sz="2400" dirty="0">
                <a:solidFill>
                  <a:srgbClr val="FFFFFF"/>
                </a:solidFill>
              </a:rPr>
              <a:t> </a:t>
            </a:r>
            <a:r>
              <a:rPr lang="en-GB" sz="2400" dirty="0" err="1">
                <a:solidFill>
                  <a:srgbClr val="FFFFFF"/>
                </a:solidFill>
              </a:rPr>
              <a:t>Studi</a:t>
            </a:r>
            <a:r>
              <a:rPr lang="en-GB" sz="2400" dirty="0">
                <a:solidFill>
                  <a:srgbClr val="FFFFFF"/>
                </a:solidFill>
              </a:rPr>
              <a:t> di Roma Tor </a:t>
            </a:r>
            <a:r>
              <a:rPr lang="en-GB" sz="2400" dirty="0" err="1">
                <a:solidFill>
                  <a:srgbClr val="FFFFFF"/>
                </a:solidFill>
              </a:rPr>
              <a:t>Vergata</a:t>
            </a:r>
            <a:r>
              <a:rPr lang="en-GB" sz="2400" dirty="0">
                <a:solidFill>
                  <a:srgbClr val="FFFFFF"/>
                </a:solidFill>
              </a:rPr>
              <a:t> ; [2] CNR-IPCF; </a:t>
            </a:r>
          </a:p>
          <a:p>
            <a:pPr algn="ctr"/>
            <a:r>
              <a:rPr lang="en-GB" sz="2400" dirty="0">
                <a:solidFill>
                  <a:srgbClr val="FFFFFF"/>
                </a:solidFill>
              </a:rPr>
              <a:t>[3] </a:t>
            </a:r>
            <a:r>
              <a:rPr lang="en-GB" sz="2400" dirty="0" err="1">
                <a:solidFill>
                  <a:srgbClr val="FFFFFF"/>
                </a:solidFill>
              </a:rPr>
              <a:t>Università</a:t>
            </a:r>
            <a:r>
              <a:rPr lang="en-GB" sz="2400" dirty="0">
                <a:solidFill>
                  <a:srgbClr val="FFFFFF"/>
                </a:solidFill>
              </a:rPr>
              <a:t> </a:t>
            </a:r>
            <a:r>
              <a:rPr lang="en-GB" sz="2400" dirty="0" err="1">
                <a:solidFill>
                  <a:srgbClr val="FFFFFF"/>
                </a:solidFill>
              </a:rPr>
              <a:t>degli</a:t>
            </a:r>
            <a:r>
              <a:rPr lang="en-GB" sz="2400" dirty="0">
                <a:solidFill>
                  <a:srgbClr val="FFFFFF"/>
                </a:solidFill>
              </a:rPr>
              <a:t> </a:t>
            </a:r>
            <a:r>
              <a:rPr lang="en-GB" sz="2400" dirty="0" err="1">
                <a:solidFill>
                  <a:srgbClr val="FFFFFF"/>
                </a:solidFill>
              </a:rPr>
              <a:t>Studi</a:t>
            </a:r>
            <a:r>
              <a:rPr lang="en-GB" sz="2400" dirty="0">
                <a:solidFill>
                  <a:srgbClr val="FFFFFF"/>
                </a:solidFill>
              </a:rPr>
              <a:t> di Milano Bicocca; [4] CNR-IFP</a:t>
            </a:r>
          </a:p>
          <a:p>
            <a:pPr algn="ctr"/>
            <a:endParaRPr lang="en-GB" sz="2400" dirty="0">
              <a:solidFill>
                <a:srgbClr val="FFFFFF"/>
              </a:solidFill>
            </a:endParaRPr>
          </a:p>
          <a:p>
            <a:pPr algn="ctr"/>
            <a:r>
              <a:rPr lang="en-GB" sz="2400" dirty="0">
                <a:solidFill>
                  <a:srgbClr val="FFFFFF"/>
                </a:solidFill>
              </a:rPr>
              <a:t>ESS Team</a:t>
            </a:r>
          </a:p>
          <a:p>
            <a:pPr algn="ctr"/>
            <a:r>
              <a:rPr lang="en-GB" sz="2400" dirty="0">
                <a:solidFill>
                  <a:srgbClr val="FFFFFF"/>
                </a:solidFill>
              </a:rPr>
              <a:t>Y. Lee, L. </a:t>
            </a:r>
            <a:r>
              <a:rPr lang="en-GB" sz="2400" dirty="0" err="1">
                <a:solidFill>
                  <a:srgbClr val="FFFFFF"/>
                </a:solidFill>
              </a:rPr>
              <a:t>Zanini</a:t>
            </a:r>
            <a:r>
              <a:rPr lang="en-GB" sz="2400" dirty="0">
                <a:solidFill>
                  <a:srgbClr val="FFFFFF"/>
                </a:solidFill>
              </a:rPr>
              <a:t>,  R. </a:t>
            </a:r>
            <a:r>
              <a:rPr lang="en-GB" sz="2400" dirty="0" err="1">
                <a:solidFill>
                  <a:srgbClr val="FFFFFF"/>
                </a:solidFill>
              </a:rPr>
              <a:t>Linander</a:t>
            </a:r>
            <a:r>
              <a:rPr lang="en-GB" sz="2400" dirty="0">
                <a:solidFill>
                  <a:srgbClr val="FFFFFF"/>
                </a:solidFill>
              </a:rPr>
              <a:t>, M. </a:t>
            </a:r>
            <a:r>
              <a:rPr lang="en-GB" sz="2400" dirty="0" err="1">
                <a:solidFill>
                  <a:srgbClr val="FFFFFF"/>
                </a:solidFill>
              </a:rPr>
              <a:t>Kickulies</a:t>
            </a:r>
            <a:r>
              <a:rPr lang="en-GB" sz="2400" dirty="0">
                <a:solidFill>
                  <a:srgbClr val="FFFFFF"/>
                </a:solidFill>
              </a:rPr>
              <a:t>, D. </a:t>
            </a:r>
            <a:r>
              <a:rPr lang="en-GB" sz="2400" dirty="0" err="1">
                <a:solidFill>
                  <a:srgbClr val="FFFFFF"/>
                </a:solidFill>
              </a:rPr>
              <a:t>Lyngh</a:t>
            </a:r>
            <a:endParaRPr lang="en-GB" sz="2400" dirty="0">
              <a:solidFill>
                <a:srgbClr val="FFFFFF"/>
              </a:solidFill>
            </a:endParaRPr>
          </a:p>
          <a:p>
            <a:pPr algn="ctr"/>
            <a:endParaRPr lang="en-GB" sz="2400" dirty="0" smtClean="0">
              <a:solidFill>
                <a:srgbClr val="FFFFFF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en-GB" dirty="0" smtClean="0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dirty="0">
              <a:solidFill>
                <a:srgbClr val="FFFFFF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</a:rPr>
              <a:t>March</a:t>
            </a:r>
            <a:r>
              <a:rPr lang="en-GB" sz="1600" dirty="0" smtClean="0">
                <a:solidFill>
                  <a:srgbClr val="FFFFFF"/>
                </a:solidFill>
              </a:rPr>
              <a:t>  16th</a:t>
            </a:r>
            <a:r>
              <a:rPr lang="en-GB" sz="1600" dirty="0" smtClean="0">
                <a:solidFill>
                  <a:srgbClr val="FFFFFF"/>
                </a:solidFill>
              </a:rPr>
              <a:t>, </a:t>
            </a:r>
            <a:r>
              <a:rPr lang="en-GB" sz="1600" dirty="0" smtClean="0">
                <a:solidFill>
                  <a:srgbClr val="FFFFFF"/>
                </a:solidFill>
              </a:rPr>
              <a:t>2015 Fourth Target Technical </a:t>
            </a:r>
            <a:r>
              <a:rPr lang="en-GB" sz="1600" dirty="0" smtClean="0">
                <a:solidFill>
                  <a:srgbClr val="FFFFFF"/>
                </a:solidFill>
              </a:rPr>
              <a:t>B</a:t>
            </a:r>
            <a:r>
              <a:rPr lang="en-GB" sz="1600" dirty="0" smtClean="0">
                <a:solidFill>
                  <a:srgbClr val="FFFFFF"/>
                </a:solidFill>
              </a:rPr>
              <a:t>oard </a:t>
            </a:r>
            <a:r>
              <a:rPr lang="en-GB" sz="1600" dirty="0" smtClean="0">
                <a:solidFill>
                  <a:srgbClr val="FFFFFF"/>
                </a:solidFill>
              </a:rPr>
              <a:t>m</a:t>
            </a:r>
            <a:r>
              <a:rPr lang="en-GB" sz="1600" dirty="0" smtClean="0">
                <a:solidFill>
                  <a:srgbClr val="FFFFFF"/>
                </a:solidFill>
              </a:rPr>
              <a:t>eeting</a:t>
            </a:r>
            <a:endParaRPr lang="en-GB" sz="16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8818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Risks and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2"/>
            <a:ext cx="8363272" cy="4756150"/>
          </a:xfrm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rgbClr val="0070C0"/>
                </a:solidFill>
              </a:rPr>
              <a:t>Interface with Remote Handling-</a:t>
            </a:r>
            <a:r>
              <a:rPr lang="en-US" sz="2600" dirty="0" err="1" smtClean="0">
                <a:solidFill>
                  <a:srgbClr val="0070C0"/>
                </a:solidFill>
              </a:rPr>
              <a:t>manteinance</a:t>
            </a:r>
            <a:r>
              <a:rPr lang="en-US" sz="2600" dirty="0" smtClean="0">
                <a:solidFill>
                  <a:srgbClr val="0070C0"/>
                </a:solidFill>
              </a:rPr>
              <a:t> mode of the IM</a:t>
            </a:r>
          </a:p>
          <a:p>
            <a:r>
              <a:rPr lang="en-US" sz="2600" dirty="0" smtClean="0">
                <a:solidFill>
                  <a:srgbClr val="0070C0"/>
                </a:solidFill>
              </a:rPr>
              <a:t>Interface with Moderator </a:t>
            </a:r>
            <a:r>
              <a:rPr lang="en-US" sz="2600" dirty="0" err="1" smtClean="0">
                <a:solidFill>
                  <a:srgbClr val="0070C0"/>
                </a:solidFill>
              </a:rPr>
              <a:t>TiK</a:t>
            </a:r>
            <a:r>
              <a:rPr lang="en-US" sz="2600" dirty="0" smtClean="0">
                <a:solidFill>
                  <a:srgbClr val="0070C0"/>
                </a:solidFill>
              </a:rPr>
              <a:t>- CFD analysis by </a:t>
            </a:r>
            <a:r>
              <a:rPr lang="en-US" sz="2600" dirty="0" err="1" smtClean="0">
                <a:solidFill>
                  <a:srgbClr val="0070C0"/>
                </a:solidFill>
              </a:rPr>
              <a:t>Juelich</a:t>
            </a:r>
            <a:r>
              <a:rPr lang="en-US" sz="2600" dirty="0" smtClean="0">
                <a:solidFill>
                  <a:srgbClr val="0070C0"/>
                </a:solidFill>
              </a:rPr>
              <a:t> with inputs from  Irradiation Module TIK </a:t>
            </a:r>
            <a:endParaRPr lang="en-US" sz="2600" dirty="0" smtClean="0">
              <a:solidFill>
                <a:srgbClr val="0070C0"/>
              </a:solidFill>
            </a:endParaRPr>
          </a:p>
          <a:p>
            <a:endParaRPr lang="en-US" sz="2600" dirty="0" smtClean="0">
              <a:solidFill>
                <a:srgbClr val="0070C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pPr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06884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781126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Highlights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Near-term plans</a:t>
            </a:r>
            <a:endParaRPr lang="en-US" i="1" dirty="0" smtClean="0">
              <a:solidFill>
                <a:srgbClr val="FF0000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R</a:t>
            </a:r>
            <a:r>
              <a:rPr lang="en-US" dirty="0" smtClean="0">
                <a:solidFill>
                  <a:srgbClr val="000000"/>
                </a:solidFill>
              </a:rPr>
              <a:t>isks and issues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Concluding remarks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65224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Highlights of work since last meeting </a:t>
            </a:r>
            <a:r>
              <a:rPr lang="en-US" i="1" dirty="0" smtClean="0"/>
              <a:t>December  </a:t>
            </a:r>
            <a:r>
              <a:rPr lang="en-US" i="1" dirty="0" smtClean="0"/>
              <a:t>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12" name="CasellaDiTesto 11"/>
          <p:cNvSpPr txBox="1"/>
          <p:nvPr/>
        </p:nvSpPr>
        <p:spPr>
          <a:xfrm>
            <a:off x="0" y="2492896"/>
            <a:ext cx="43924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dirty="0" smtClean="0">
                <a:solidFill>
                  <a:srgbClr val="0094CA"/>
                </a:solidFill>
              </a:rPr>
              <a:t>IM </a:t>
            </a:r>
            <a:r>
              <a:rPr lang="it-IT" sz="2400" dirty="0" err="1" smtClean="0">
                <a:solidFill>
                  <a:srgbClr val="0094CA"/>
                </a:solidFill>
              </a:rPr>
              <a:t>will</a:t>
            </a:r>
            <a:r>
              <a:rPr lang="it-IT" sz="2400" dirty="0" smtClean="0">
                <a:solidFill>
                  <a:srgbClr val="0094CA"/>
                </a:solidFill>
              </a:rPr>
              <a:t> </a:t>
            </a:r>
            <a:r>
              <a:rPr lang="it-IT" sz="2400" dirty="0" err="1" smtClean="0">
                <a:solidFill>
                  <a:srgbClr val="0094CA"/>
                </a:solidFill>
              </a:rPr>
              <a:t>be</a:t>
            </a:r>
            <a:r>
              <a:rPr lang="it-IT" sz="2400" dirty="0" smtClean="0">
                <a:solidFill>
                  <a:srgbClr val="0094CA"/>
                </a:solidFill>
              </a:rPr>
              <a:t> </a:t>
            </a:r>
            <a:r>
              <a:rPr lang="it-IT" sz="2400" dirty="0" err="1" smtClean="0">
                <a:solidFill>
                  <a:srgbClr val="0094CA"/>
                </a:solidFill>
              </a:rPr>
              <a:t>located</a:t>
            </a:r>
            <a:r>
              <a:rPr lang="it-IT" sz="2400" dirty="0" smtClean="0">
                <a:solidFill>
                  <a:srgbClr val="0094CA"/>
                </a:solidFill>
              </a:rPr>
              <a:t> inside </a:t>
            </a:r>
            <a:r>
              <a:rPr lang="it-IT" sz="2400" dirty="0" smtClean="0">
                <a:solidFill>
                  <a:srgbClr val="0094CA"/>
                </a:solidFill>
              </a:rPr>
              <a:t>the BOTTOM </a:t>
            </a:r>
            <a:r>
              <a:rPr lang="it-IT" sz="2400" dirty="0" err="1" smtClean="0">
                <a:solidFill>
                  <a:srgbClr val="0094CA"/>
                </a:solidFill>
              </a:rPr>
              <a:t>premoderator</a:t>
            </a:r>
            <a:endParaRPr lang="it-IT" sz="2400" dirty="0" smtClean="0">
              <a:solidFill>
                <a:srgbClr val="0094CA"/>
              </a:solidFill>
            </a:endParaRPr>
          </a:p>
          <a:p>
            <a:pPr>
              <a:buFont typeface="Arial" pitchFamily="34" charset="0"/>
              <a:buChar char="•"/>
            </a:pPr>
            <a:endParaRPr lang="it-IT" sz="2400" dirty="0" smtClean="0">
              <a:solidFill>
                <a:srgbClr val="0094CA"/>
              </a:solidFill>
            </a:endParaRPr>
          </a:p>
          <a:p>
            <a:pPr>
              <a:buFont typeface="Arial" pitchFamily="34" charset="0"/>
              <a:buChar char="•"/>
            </a:pPr>
            <a:endParaRPr lang="it-IT" sz="2400" dirty="0" smtClean="0">
              <a:solidFill>
                <a:srgbClr val="0094CA"/>
              </a:solidFill>
            </a:endParaRPr>
          </a:p>
          <a:p>
            <a:pPr>
              <a:buFont typeface="Arial" pitchFamily="34" charset="0"/>
              <a:buChar char="•"/>
            </a:pPr>
            <a:endParaRPr lang="it-IT" sz="2400" dirty="0" smtClean="0">
              <a:solidFill>
                <a:srgbClr val="0094CA"/>
              </a:solidFill>
            </a:endParaRPr>
          </a:p>
          <a:p>
            <a:pPr>
              <a:buFont typeface="Arial" pitchFamily="34" charset="0"/>
              <a:buChar char="•"/>
            </a:pPr>
            <a:endParaRPr lang="it-IT" sz="2400" dirty="0" smtClean="0">
              <a:solidFill>
                <a:srgbClr val="0094CA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94CA"/>
                </a:solidFill>
              </a:rPr>
              <a:t>Referring to the Target Coordinate system (TCS) the centre of the capsule is located in (x=13,5; y=145; z=-92). </a:t>
            </a:r>
            <a:endParaRPr lang="it-IT" sz="2400" dirty="0" smtClean="0">
              <a:solidFill>
                <a:srgbClr val="0094CA"/>
              </a:solidFill>
            </a:endParaRPr>
          </a:p>
        </p:txBody>
      </p:sp>
      <p:pic>
        <p:nvPicPr>
          <p:cNvPr id="7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3923928" y="1556792"/>
            <a:ext cx="4932040" cy="2232248"/>
          </a:xfrm>
          <a:prstGeom prst="rect">
            <a:avLst/>
          </a:prstGeom>
        </p:spPr>
      </p:pic>
      <p:pic>
        <p:nvPicPr>
          <p:cNvPr id="8" name="Picture 1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l="513" b="796"/>
          <a:stretch/>
        </p:blipFill>
        <p:spPr bwMode="auto">
          <a:xfrm>
            <a:off x="4355976" y="3789040"/>
            <a:ext cx="4104456" cy="27674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</p:spTree>
    <p:extLst>
      <p:ext uri="{BB962C8B-B14F-4D97-AF65-F5344CB8AC3E}">
        <p14:creationId xmlns:p14="http://schemas.microsoft.com/office/powerpoint/2010/main" xmlns="" val="29280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Highlights of work since last meeting </a:t>
            </a:r>
            <a:r>
              <a:rPr lang="en-US" i="1" dirty="0" smtClean="0"/>
              <a:t>December  </a:t>
            </a:r>
            <a:r>
              <a:rPr lang="en-US" i="1" dirty="0" smtClean="0"/>
              <a:t>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12" name="CasellaDiTesto 11"/>
          <p:cNvSpPr txBox="1"/>
          <p:nvPr/>
        </p:nvSpPr>
        <p:spPr>
          <a:xfrm>
            <a:off x="0" y="2492896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400" dirty="0" err="1" smtClean="0">
                <a:solidFill>
                  <a:srgbClr val="0094CA"/>
                </a:solidFill>
              </a:rPr>
              <a:t>Aluminium</a:t>
            </a:r>
            <a:r>
              <a:rPr lang="it-IT" sz="2400" dirty="0" smtClean="0">
                <a:solidFill>
                  <a:srgbClr val="0094CA"/>
                </a:solidFill>
              </a:rPr>
              <a:t> </a:t>
            </a:r>
            <a:r>
              <a:rPr lang="it-IT" sz="2400" dirty="0" err="1" smtClean="0">
                <a:solidFill>
                  <a:srgbClr val="0094CA"/>
                </a:solidFill>
              </a:rPr>
              <a:t>module</a:t>
            </a:r>
            <a:r>
              <a:rPr lang="it-IT" sz="2400" dirty="0" smtClean="0">
                <a:solidFill>
                  <a:srgbClr val="0094CA"/>
                </a:solidFill>
              </a:rPr>
              <a:t>, torpedo </a:t>
            </a:r>
            <a:r>
              <a:rPr lang="it-IT" sz="2400" dirty="0" err="1" smtClean="0">
                <a:solidFill>
                  <a:srgbClr val="0094CA"/>
                </a:solidFill>
              </a:rPr>
              <a:t>shaped</a:t>
            </a:r>
            <a:endParaRPr lang="it-IT" sz="2400" dirty="0" smtClean="0">
              <a:solidFill>
                <a:srgbClr val="0094CA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2400" dirty="0" smtClean="0">
                <a:solidFill>
                  <a:srgbClr val="0094CA"/>
                </a:solidFill>
              </a:rPr>
              <a:t>Miniature </a:t>
            </a:r>
            <a:r>
              <a:rPr lang="it-IT" sz="2400" dirty="0" err="1" smtClean="0">
                <a:solidFill>
                  <a:srgbClr val="0094CA"/>
                </a:solidFill>
              </a:rPr>
              <a:t>samples</a:t>
            </a:r>
            <a:r>
              <a:rPr lang="it-IT" sz="2400" dirty="0" smtClean="0">
                <a:solidFill>
                  <a:srgbClr val="0094CA"/>
                </a:solidFill>
              </a:rPr>
              <a:t> (SS 316L</a:t>
            </a:r>
            <a:r>
              <a:rPr lang="it-IT" sz="2400" dirty="0" smtClean="0">
                <a:solidFill>
                  <a:srgbClr val="0094CA"/>
                </a:solidFill>
              </a:rPr>
              <a:t>)</a:t>
            </a:r>
            <a:endParaRPr lang="it-IT" sz="2400" dirty="0" smtClean="0">
              <a:solidFill>
                <a:srgbClr val="0094CA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43608" y="1772816"/>
            <a:ext cx="1925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Mechanical</a:t>
            </a:r>
            <a:r>
              <a:rPr lang="it-IT" dirty="0" smtClean="0"/>
              <a:t> design</a:t>
            </a:r>
            <a:endParaRPr lang="it-IT" dirty="0"/>
          </a:p>
        </p:txBody>
      </p:sp>
      <p:pic>
        <p:nvPicPr>
          <p:cNvPr id="13" name="Picture 9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1763688" y="3789040"/>
            <a:ext cx="5565913" cy="1914691"/>
          </a:xfrm>
          <a:prstGeom prst="rect">
            <a:avLst/>
          </a:prstGeom>
        </p:spPr>
      </p:pic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139952" y="3789040"/>
            <a:ext cx="1762125" cy="1524000"/>
            <a:chOff x="4440" y="6511"/>
            <a:chExt cx="2774" cy="2399"/>
          </a:xfrm>
        </p:grpSpPr>
        <p:cxnSp>
          <p:nvCxnSpPr>
            <p:cNvPr id="1027" name="Straight Arrow Connector 10"/>
            <p:cNvCxnSpPr>
              <a:cxnSpLocks noChangeShapeType="1"/>
            </p:cNvCxnSpPr>
            <p:nvPr/>
          </p:nvCxnSpPr>
          <p:spPr bwMode="auto">
            <a:xfrm flipH="1">
              <a:off x="4440" y="6931"/>
              <a:ext cx="854" cy="79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</p:cxnSp>
        <p:cxnSp>
          <p:nvCxnSpPr>
            <p:cNvPr id="1028" name="Straight Arrow Connector 11"/>
            <p:cNvCxnSpPr>
              <a:cxnSpLocks noChangeShapeType="1"/>
            </p:cNvCxnSpPr>
            <p:nvPr/>
          </p:nvCxnSpPr>
          <p:spPr bwMode="auto">
            <a:xfrm flipH="1" flipV="1">
              <a:off x="6225" y="8190"/>
              <a:ext cx="630" cy="72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</p:cxnSp>
        <p:sp>
          <p:nvSpPr>
            <p:cNvPr id="1029" name="Text Box 13"/>
            <p:cNvSpPr txBox="1">
              <a:spLocks noChangeArrowheads="1"/>
            </p:cNvSpPr>
            <p:nvPr/>
          </p:nvSpPr>
          <p:spPr bwMode="auto">
            <a:xfrm>
              <a:off x="5294" y="6511"/>
              <a:ext cx="1920" cy="555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sv-SE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module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30" name="Text Box 15"/>
          <p:cNvSpPr txBox="1">
            <a:spLocks noChangeArrowheads="1"/>
          </p:cNvSpPr>
          <p:nvPr/>
        </p:nvSpPr>
        <p:spPr bwMode="auto">
          <a:xfrm>
            <a:off x="5364088" y="5445224"/>
            <a:ext cx="1038225" cy="257175"/>
          </a:xfrm>
          <a:prstGeom prst="rect">
            <a:avLst/>
          </a:prstGeom>
          <a:solidFill>
            <a:srgbClr val="FFFFFF"/>
          </a:solidFill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mini-samples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1115616" y="5949280"/>
            <a:ext cx="6120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 smtClean="0"/>
              <a:t>Capsule, samples, aluminium foil, helium, appendix, realized in two parts (welded in the middle</a:t>
            </a:r>
            <a:r>
              <a:rPr lang="en-GB" sz="1200" i="1" dirty="0" smtClean="0"/>
              <a:t>)</a:t>
            </a:r>
            <a:endParaRPr lang="it-IT" sz="1200" dirty="0" smtClean="0"/>
          </a:p>
        </p:txBody>
      </p:sp>
      <p:pic>
        <p:nvPicPr>
          <p:cNvPr id="19" name="Immagine 18" descr="IM_3_R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1700808"/>
            <a:ext cx="3779912" cy="176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280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Highlights of work since last meeting </a:t>
            </a:r>
            <a:r>
              <a:rPr lang="en-US" i="1" dirty="0" smtClean="0"/>
              <a:t>December  </a:t>
            </a:r>
            <a:r>
              <a:rPr lang="en-US" i="1" dirty="0" smtClean="0"/>
              <a:t>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12" name="CasellaDiTesto 11"/>
          <p:cNvSpPr txBox="1"/>
          <p:nvPr/>
        </p:nvSpPr>
        <p:spPr>
          <a:xfrm>
            <a:off x="0" y="2492896"/>
            <a:ext cx="630019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94CA"/>
                </a:solidFill>
              </a:rPr>
              <a:t>Three </a:t>
            </a:r>
            <a:r>
              <a:rPr lang="en-US" sz="2000" dirty="0" smtClean="0">
                <a:solidFill>
                  <a:srgbClr val="0094CA"/>
                </a:solidFill>
              </a:rPr>
              <a:t>parts: two halves and the hemispherical plug. After the samples packaging, the two halves will be welded and the plug will close the module. An </a:t>
            </a:r>
            <a:r>
              <a:rPr lang="en-US" sz="2000" dirty="0" err="1" smtClean="0">
                <a:solidFill>
                  <a:srgbClr val="0094CA"/>
                </a:solidFill>
              </a:rPr>
              <a:t>aluminium</a:t>
            </a:r>
            <a:r>
              <a:rPr lang="en-US" sz="2000" dirty="0" smtClean="0">
                <a:solidFill>
                  <a:srgbClr val="0094CA"/>
                </a:solidFill>
              </a:rPr>
              <a:t> foil separates the layers of samples one from another</a:t>
            </a:r>
            <a:r>
              <a:rPr lang="en-US" sz="2000" dirty="0" smtClean="0">
                <a:solidFill>
                  <a:srgbClr val="0094CA"/>
                </a:solidFill>
              </a:rPr>
              <a:t>. Wall thickness 0.5 mm</a:t>
            </a:r>
            <a:endParaRPr lang="en-US" sz="2000" dirty="0" smtClean="0">
              <a:solidFill>
                <a:srgbClr val="0094CA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43608" y="1772816"/>
            <a:ext cx="3656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Mechanical</a:t>
            </a:r>
            <a:r>
              <a:rPr lang="it-IT" dirty="0" smtClean="0"/>
              <a:t> design-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dimensions</a:t>
            </a:r>
            <a:endParaRPr lang="it-IT" dirty="0"/>
          </a:p>
        </p:txBody>
      </p:sp>
      <p:pic>
        <p:nvPicPr>
          <p:cNvPr id="14" name="Picture 31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1475656" y="4509368"/>
            <a:ext cx="6044396" cy="22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280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Highlights of work since last meeting </a:t>
            </a:r>
            <a:r>
              <a:rPr lang="en-US" i="1" dirty="0" smtClean="0"/>
              <a:t>December  </a:t>
            </a:r>
            <a:r>
              <a:rPr lang="en-US" i="1" dirty="0" smtClean="0"/>
              <a:t>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12" name="CasellaDiTesto 11"/>
          <p:cNvSpPr txBox="1"/>
          <p:nvPr/>
        </p:nvSpPr>
        <p:spPr>
          <a:xfrm>
            <a:off x="0" y="2492896"/>
            <a:ext cx="63001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94CA"/>
                </a:solidFill>
              </a:rPr>
              <a:t>The module will be welded, through an appendix on the upper half, to the cover plate of the thermal moderator.</a:t>
            </a:r>
            <a:endParaRPr lang="en-US" sz="2000" dirty="0" err="1" smtClean="0">
              <a:solidFill>
                <a:srgbClr val="0094CA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43608" y="1772816"/>
            <a:ext cx="3656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Mechanical</a:t>
            </a:r>
            <a:r>
              <a:rPr lang="it-IT" dirty="0" smtClean="0"/>
              <a:t> design- </a:t>
            </a:r>
            <a:r>
              <a:rPr lang="it-IT" dirty="0" err="1" smtClean="0"/>
              <a:t>Main</a:t>
            </a:r>
            <a:r>
              <a:rPr lang="it-IT" dirty="0" smtClean="0"/>
              <a:t> </a:t>
            </a:r>
            <a:r>
              <a:rPr lang="it-IT" dirty="0" err="1" smtClean="0"/>
              <a:t>dimensions</a:t>
            </a:r>
            <a:endParaRPr lang="it-IT" dirty="0"/>
          </a:p>
        </p:txBody>
      </p:sp>
      <p:pic>
        <p:nvPicPr>
          <p:cNvPr id="8" name="Picture 34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t="6202"/>
          <a:stretch/>
        </p:blipFill>
        <p:spPr bwMode="auto">
          <a:xfrm>
            <a:off x="2483768" y="4797152"/>
            <a:ext cx="4203292" cy="96210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10" name="Picture 33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t="-5" b="597"/>
          <a:stretch/>
        </p:blipFill>
        <p:spPr bwMode="auto">
          <a:xfrm>
            <a:off x="2627784" y="3933056"/>
            <a:ext cx="3985200" cy="10008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11" name="Picture 32"/>
          <p:cNvPicPr/>
          <p:nvPr/>
        </p:nvPicPr>
        <p:blipFill>
          <a:blip r:embed="rId4" cstate="print">
            <a:extLst>
              <a:ext uri="{28A0092B-C50C-407E-A947-70E740481C1C}">
                <a14:useLocalDpi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6804248" y="4077072"/>
            <a:ext cx="557552" cy="720000"/>
          </a:xfrm>
          <a:prstGeom prst="rect">
            <a:avLst/>
          </a:prstGeom>
        </p:spPr>
      </p:pic>
      <p:grpSp>
        <p:nvGrpSpPr>
          <p:cNvPr id="24578" name="Group 2"/>
          <p:cNvGrpSpPr>
            <a:grpSpLocks/>
          </p:cNvGrpSpPr>
          <p:nvPr/>
        </p:nvGrpSpPr>
        <p:grpSpPr bwMode="auto">
          <a:xfrm>
            <a:off x="4414862" y="3697213"/>
            <a:ext cx="2965450" cy="523875"/>
            <a:chOff x="4032" y="1967"/>
            <a:chExt cx="4670" cy="825"/>
          </a:xfrm>
        </p:grpSpPr>
        <p:cxnSp>
          <p:nvCxnSpPr>
            <p:cNvPr id="24579" name="Straight Arrow Connector 37"/>
            <p:cNvCxnSpPr>
              <a:cxnSpLocks noChangeShapeType="1"/>
            </p:cNvCxnSpPr>
            <p:nvPr/>
          </p:nvCxnSpPr>
          <p:spPr bwMode="auto">
            <a:xfrm flipH="1">
              <a:off x="4032" y="2279"/>
              <a:ext cx="1190" cy="5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</p:cxnSp>
        <p:sp>
          <p:nvSpPr>
            <p:cNvPr id="24580" name="Text Box 38"/>
            <p:cNvSpPr txBox="1">
              <a:spLocks noChangeArrowheads="1"/>
            </p:cNvSpPr>
            <p:nvPr/>
          </p:nvSpPr>
          <p:spPr bwMode="auto">
            <a:xfrm>
              <a:off x="5058" y="1967"/>
              <a:ext cx="1541" cy="413"/>
            </a:xfrm>
            <a:prstGeom prst="rect">
              <a:avLst/>
            </a:prstGeom>
            <a:solidFill>
              <a:srgbClr val="FFFFFF"/>
            </a:solidFill>
            <a:ln w="635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200"/>
                </a:spcAft>
                <a:buClrTx/>
                <a:buSzTx/>
                <a:buFontTx/>
                <a:buNone/>
                <a:tabLst/>
              </a:pPr>
              <a:r>
                <a:rPr kumimoji="0" lang="sv-S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Appendix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4581" name="Straight Arrow Connector 39"/>
            <p:cNvCxnSpPr>
              <a:cxnSpLocks noChangeShapeType="1"/>
            </p:cNvCxnSpPr>
            <p:nvPr/>
          </p:nvCxnSpPr>
          <p:spPr bwMode="auto">
            <a:xfrm flipH="1">
              <a:off x="8452" y="2379"/>
              <a:ext cx="250" cy="4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arrow" w="med" len="med"/>
            </a:ln>
          </p:spPr>
        </p:cxnSp>
      </p:grpSp>
      <p:sp>
        <p:nvSpPr>
          <p:cNvPr id="24582" name="Text Box 40"/>
          <p:cNvSpPr txBox="1">
            <a:spLocks noChangeArrowheads="1"/>
          </p:cNvSpPr>
          <p:nvPr/>
        </p:nvSpPr>
        <p:spPr bwMode="auto">
          <a:xfrm>
            <a:off x="7380312" y="3429000"/>
            <a:ext cx="1120775" cy="501650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sv-SE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Hemisperical plug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80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C:\Users\federicomasi\Desktop\Sample_IM\square_IM-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924944"/>
            <a:ext cx="3961008" cy="34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Highlights of work since last meeting </a:t>
            </a:r>
            <a:r>
              <a:rPr lang="en-US" i="1" dirty="0" smtClean="0"/>
              <a:t>December  </a:t>
            </a:r>
            <a:r>
              <a:rPr lang="en-US" i="1" dirty="0" smtClean="0"/>
              <a:t>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pPr/>
              <a:t>7</a:t>
            </a:fld>
            <a:endParaRPr lang="sv-SE"/>
          </a:p>
        </p:txBody>
      </p:sp>
      <p:sp>
        <p:nvSpPr>
          <p:cNvPr id="12" name="CasellaDiTesto 11"/>
          <p:cNvSpPr txBox="1"/>
          <p:nvPr/>
        </p:nvSpPr>
        <p:spPr>
          <a:xfrm>
            <a:off x="0" y="2492896"/>
            <a:ext cx="63001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94CA"/>
                </a:solidFill>
              </a:rPr>
              <a:t>The mini-samples will be made by SS 316L. They will be manufactured cutting a 1 mm thick steel layer, using EDM (Electro Discharge Machining).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94CA"/>
                </a:solidFill>
              </a:rPr>
              <a:t>The shape and the dimension are being defined; EDM guarantees the required accuracy (0.01 mm) and the required surface roughness (20 micron).</a:t>
            </a:r>
            <a:endParaRPr lang="en-US" sz="2000" dirty="0" smtClean="0">
              <a:solidFill>
                <a:srgbClr val="0094CA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43608" y="1772816"/>
            <a:ext cx="30957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Mini-samples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part of the TIK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9280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4211960" y="3356992"/>
            <a:ext cx="4932040" cy="22322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Highlights of work since last meeting </a:t>
            </a:r>
            <a:r>
              <a:rPr lang="en-US" i="1" dirty="0" smtClean="0"/>
              <a:t>December  </a:t>
            </a:r>
            <a:r>
              <a:rPr lang="en-US" i="1" dirty="0" smtClean="0"/>
              <a:t>2015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12" name="CasellaDiTesto 11"/>
          <p:cNvSpPr txBox="1"/>
          <p:nvPr/>
        </p:nvSpPr>
        <p:spPr>
          <a:xfrm>
            <a:off x="0" y="2492896"/>
            <a:ext cx="63001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94CA"/>
                </a:solidFill>
              </a:rPr>
              <a:t>SDD- requirements for the Irradiation Module </a:t>
            </a:r>
            <a:endParaRPr lang="en-US" sz="2000" dirty="0" smtClean="0">
              <a:solidFill>
                <a:srgbClr val="0094CA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94CA"/>
                </a:solidFill>
              </a:rPr>
              <a:t> </a:t>
            </a:r>
            <a:r>
              <a:rPr lang="en-US" sz="2000" dirty="0" smtClean="0">
                <a:solidFill>
                  <a:srgbClr val="0094CA"/>
                </a:solidFill>
              </a:rPr>
              <a:t>SDD- </a:t>
            </a:r>
            <a:r>
              <a:rPr lang="en-US" sz="2000" dirty="0" smtClean="0">
                <a:solidFill>
                  <a:srgbClr val="0094CA"/>
                </a:solidFill>
              </a:rPr>
              <a:t>solutions </a:t>
            </a:r>
            <a:r>
              <a:rPr lang="en-US" sz="2000" dirty="0" smtClean="0">
                <a:solidFill>
                  <a:srgbClr val="0094CA"/>
                </a:solidFill>
              </a:rPr>
              <a:t>for the Irradiation </a:t>
            </a:r>
            <a:r>
              <a:rPr lang="en-US" sz="2000" dirty="0" smtClean="0">
                <a:solidFill>
                  <a:srgbClr val="0094CA"/>
                </a:solidFill>
              </a:rPr>
              <a:t>Module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94CA"/>
                </a:solidFill>
              </a:rPr>
              <a:t>ICD-R: Irradiation Module - Moderator Reflector Systems- interface requirements between the Irradiation Module and the Moderator Reflector Plugs</a:t>
            </a:r>
            <a:endParaRPr lang="en-US" sz="2000" dirty="0" smtClean="0">
              <a:solidFill>
                <a:srgbClr val="0094CA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2000" dirty="0" smtClean="0">
              <a:solidFill>
                <a:srgbClr val="0094CA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43608" y="1772816"/>
            <a:ext cx="4075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Documentation</a:t>
            </a:r>
            <a:r>
              <a:rPr lang="it-IT" dirty="0" smtClean="0"/>
              <a:t> </a:t>
            </a:r>
            <a:r>
              <a:rPr lang="it-IT" dirty="0" err="1" smtClean="0"/>
              <a:t>prepared</a:t>
            </a:r>
            <a:r>
              <a:rPr lang="it-IT" dirty="0" smtClean="0"/>
              <a:t> –under </a:t>
            </a:r>
            <a:r>
              <a:rPr lang="it-IT" dirty="0" err="1" smtClean="0"/>
              <a:t>revision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9280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Near Term Plans (next 3 months)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i="1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0094CA"/>
                </a:solidFill>
              </a:rPr>
              <a:t>Neutronics</a:t>
            </a:r>
            <a:r>
              <a:rPr lang="en-US" dirty="0" smtClean="0">
                <a:solidFill>
                  <a:srgbClr val="0094CA"/>
                </a:solidFill>
              </a:rPr>
              <a:t> </a:t>
            </a:r>
            <a:r>
              <a:rPr lang="en-US" dirty="0" smtClean="0">
                <a:solidFill>
                  <a:srgbClr val="0094CA"/>
                </a:solidFill>
              </a:rPr>
              <a:t>calculations (by </a:t>
            </a:r>
            <a:r>
              <a:rPr lang="en-US" dirty="0" err="1" smtClean="0">
                <a:solidFill>
                  <a:srgbClr val="0094CA"/>
                </a:solidFill>
              </a:rPr>
              <a:t>Neutronics</a:t>
            </a:r>
            <a:r>
              <a:rPr lang="en-US" dirty="0" smtClean="0">
                <a:solidFill>
                  <a:srgbClr val="0094CA"/>
                </a:solidFill>
              </a:rPr>
              <a:t>  group by April 15</a:t>
            </a:r>
            <a:r>
              <a:rPr lang="en-US" baseline="30000" dirty="0" smtClean="0">
                <a:solidFill>
                  <a:srgbClr val="0094CA"/>
                </a:solidFill>
              </a:rPr>
              <a:t>th</a:t>
            </a:r>
            <a:r>
              <a:rPr lang="en-US" dirty="0" smtClean="0">
                <a:solidFill>
                  <a:srgbClr val="0094CA"/>
                </a:solidFill>
              </a:rPr>
              <a:t>)</a:t>
            </a:r>
            <a:endParaRPr lang="en-US" dirty="0" smtClean="0">
              <a:solidFill>
                <a:srgbClr val="0094CA"/>
              </a:solidFill>
            </a:endParaRPr>
          </a:p>
          <a:p>
            <a:r>
              <a:rPr lang="en-US" dirty="0" smtClean="0">
                <a:solidFill>
                  <a:srgbClr val="0094CA"/>
                </a:solidFill>
              </a:rPr>
              <a:t>Complete SDD, ICD requirements and solutions</a:t>
            </a:r>
          </a:p>
          <a:p>
            <a:r>
              <a:rPr lang="en-US" dirty="0" smtClean="0">
                <a:solidFill>
                  <a:srgbClr val="0094CA"/>
                </a:solidFill>
              </a:rPr>
              <a:t>Manufacturing test </a:t>
            </a:r>
            <a:endParaRPr lang="en-US" dirty="0" smtClean="0">
              <a:solidFill>
                <a:srgbClr val="0094CA"/>
              </a:solidFill>
            </a:endParaRPr>
          </a:p>
          <a:p>
            <a:r>
              <a:rPr lang="en-US" dirty="0" smtClean="0">
                <a:solidFill>
                  <a:srgbClr val="0094CA"/>
                </a:solidFill>
              </a:rPr>
              <a:t>Complete risk register and analysis</a:t>
            </a:r>
            <a:endParaRPr lang="en-US" dirty="0" smtClean="0">
              <a:solidFill>
                <a:srgbClr val="0094CA"/>
              </a:solidFill>
            </a:endParaRPr>
          </a:p>
          <a:p>
            <a:r>
              <a:rPr lang="en-US" dirty="0" smtClean="0">
                <a:solidFill>
                  <a:srgbClr val="0094CA"/>
                </a:solidFill>
              </a:rPr>
              <a:t>Sign Technical Annex by May 2016</a:t>
            </a:r>
          </a:p>
          <a:p>
            <a:endParaRPr lang="en-US" dirty="0" smtClean="0">
              <a:solidFill>
                <a:srgbClr val="0094CA"/>
              </a:solidFill>
            </a:endParaRPr>
          </a:p>
          <a:p>
            <a:endParaRPr lang="en-US" i="1" dirty="0" smtClean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pPr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44522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21171</TotalTime>
  <Words>473</Words>
  <Application>Microsoft Office PowerPoint</Application>
  <PresentationFormat>Presentazione su schermo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ESS Core Powerpoint</vt:lpstr>
      <vt:lpstr>Diapositiva 1</vt:lpstr>
      <vt:lpstr>Outline</vt:lpstr>
      <vt:lpstr>Highlights of work since last meeting December  2015</vt:lpstr>
      <vt:lpstr>Highlights of work since last meeting December  2015</vt:lpstr>
      <vt:lpstr>Highlights of work since last meeting December  2015</vt:lpstr>
      <vt:lpstr>Highlights of work since last meeting December  2015</vt:lpstr>
      <vt:lpstr>Highlights of work since last meeting December  2015</vt:lpstr>
      <vt:lpstr>Highlights of work since last meeting December  2015</vt:lpstr>
      <vt:lpstr>Near Term Plans (next 3 months)</vt:lpstr>
      <vt:lpstr>Risks and Issues</vt:lpstr>
    </vt:vector>
  </TitlesOfParts>
  <Company>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Roberto Senesi</cp:lastModifiedBy>
  <cp:revision>497</cp:revision>
  <cp:lastPrinted>2015-03-26T12:07:38Z</cp:lastPrinted>
  <dcterms:created xsi:type="dcterms:W3CDTF">2013-10-29T16:05:10Z</dcterms:created>
  <dcterms:modified xsi:type="dcterms:W3CDTF">2016-03-14T11:42:15Z</dcterms:modified>
</cp:coreProperties>
</file>