
<file path=[Content_Types].xml><?xml version="1.0" encoding="utf-8"?>
<Types xmlns="http://schemas.openxmlformats.org/package/2006/content-types">
  <Default Extension="rels" ContentType="application/vnd.openxmlformats-package.relationships+xml"/>
  <Override PartName="/customXml/itemProps2.xml" ContentType="application/vnd.openxmlformats-officedocument.customXmlPropertie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embeddings/oleObject3.bin" ContentType="application/vnd.openxmlformats-officedocument.oleObject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embeddings/oleObject1.bin" ContentType="application/vnd.openxmlformats-officedocument.oleObject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2.xml" ContentType="application/vnd.openxmlformats-officedocument.presentationml.slide+xml"/>
  <Override PartName="/ppt/embeddings/oleObject4.bin" ContentType="application/vnd.openxmlformats-officedocument.oleObject"/>
  <Default Extension="bin" ContentType="application/vnd.openxmlformats-officedocument.presentationml.printerSettings"/>
  <Override PartName="/customXml/itemProps1.xml" ContentType="application/vnd.openxmlformats-officedocument.customXmlPropertie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8" r:id="rId12"/>
    <p:sldId id="263" r:id="rId13"/>
    <p:sldId id="267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22589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48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10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12/14/12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pPr/>
              <a:t>12/14/12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\\Gadx2\users\Vicki  Beets_zvb\sns-vlb\outline-withwords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512" y="152400"/>
            <a:ext cx="88169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WINNT\Profiles\thiyaga\DESKTOP\New IPN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52400"/>
            <a:ext cx="965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773112" y="1308100"/>
            <a:ext cx="7772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4800" dirty="0" smtClean="0">
                <a:solidFill>
                  <a:schemeClr val="tx1"/>
                </a:solidFill>
                <a:latin typeface="Arial"/>
                <a:cs typeface="Arial"/>
              </a:rPr>
              <a:t>Backgrounds, n &amp;c.</a:t>
            </a:r>
          </a:p>
          <a:p>
            <a:pPr>
              <a:defRPr/>
            </a:pPr>
            <a:endParaRPr lang="en-US" sz="20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Remarks for discussion at SNS</a:t>
            </a:r>
          </a:p>
          <a:p>
            <a:pPr>
              <a:defRPr/>
            </a:pPr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14 December 2012</a:t>
            </a:r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773112" y="3251200"/>
            <a:ext cx="76962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US" sz="1200" dirty="0" smtClean="0">
              <a:cs typeface="ＭＳ Ｐゴシック" charset="-128"/>
            </a:endParaRPr>
          </a:p>
          <a:p>
            <a:r>
              <a:rPr lang="en-US" sz="2800" dirty="0">
                <a:cs typeface="ＭＳ Ｐゴシック" charset="-128"/>
              </a:rPr>
              <a:t>John M. Carpenter</a:t>
            </a:r>
          </a:p>
          <a:p>
            <a:r>
              <a:rPr lang="en-US" sz="2800" dirty="0">
                <a:cs typeface="ＭＳ Ｐゴシック" charset="-128"/>
              </a:rPr>
              <a:t>IPNS, Argonne National Laboratory</a:t>
            </a:r>
          </a:p>
          <a:p>
            <a:r>
              <a:rPr lang="en-US" sz="2800" dirty="0">
                <a:cs typeface="ＭＳ Ｐゴシック" charset="-128"/>
              </a:rPr>
              <a:t>and</a:t>
            </a:r>
          </a:p>
          <a:p>
            <a:r>
              <a:rPr lang="en-US" sz="2800" dirty="0">
                <a:cs typeface="ＭＳ Ｐゴシック" charset="-128"/>
              </a:rPr>
              <a:t>SNS, Oak Ridge National Laboratory</a:t>
            </a:r>
            <a:endParaRPr lang="en-US" dirty="0">
              <a:cs typeface="ＭＳ Ｐゴシック" charset="-128"/>
            </a:endParaRPr>
          </a:p>
          <a:p>
            <a:endParaRPr lang="en-US" dirty="0">
              <a:cs typeface="ＭＳ Ｐゴシック" charset="-128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076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Fast neutrons escape from neutron guides, especially, curved guides.  Similarly, </a:t>
            </a:r>
            <a:r>
              <a:rPr lang="en-US" dirty="0" err="1" smtClean="0"/>
              <a:t>epi</a:t>
            </a:r>
            <a:r>
              <a:rPr lang="en-US" dirty="0" smtClean="0"/>
              <a:t>-cutoff neutrons escape from neutron funnels.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4450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Capture gamma rays from </a:t>
            </a:r>
            <a:r>
              <a:rPr lang="en-US" dirty="0" smtClean="0"/>
              <a:t>shielding materials—</a:t>
            </a:r>
          </a:p>
          <a:p>
            <a:pPr marL="0" indent="0">
              <a:buNone/>
            </a:pPr>
            <a:r>
              <a:rPr lang="en-US" dirty="0" smtClean="0"/>
              <a:t>Fe, Boron, Hydrogenous materials contribute to personnel background and suggest a layered approach to shielding design.  Include outer layer of </a:t>
            </a:r>
            <a:r>
              <a:rPr lang="en-US" dirty="0" err="1" smtClean="0"/>
              <a:t>Pb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116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Machinery and piping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Coolant water exposed to fast neutrons</a:t>
            </a:r>
          </a:p>
          <a:p>
            <a:pPr marL="0" indent="0">
              <a:buNone/>
            </a:pPr>
            <a:r>
              <a:rPr lang="en-US" dirty="0" smtClean="0"/>
              <a:t> activates                                  , which activity circulates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with the water and decays                                                   .  </a:t>
            </a:r>
          </a:p>
          <a:p>
            <a:pPr marL="0" indent="0">
              <a:buNone/>
            </a:pPr>
            <a:r>
              <a:rPr lang="en-US" dirty="0" smtClean="0"/>
              <a:t>The exceptionally hard gamma rays produce a shower of secondaries.  In D</a:t>
            </a:r>
            <a:r>
              <a:rPr lang="en-US" baseline="-25000" dirty="0" smtClean="0"/>
              <a:t>2</a:t>
            </a:r>
            <a:r>
              <a:rPr lang="en-US" dirty="0" smtClean="0"/>
              <a:t>O, the gamma ray produces </a:t>
            </a:r>
            <a:r>
              <a:rPr lang="en-US" u="sng" dirty="0" smtClean="0"/>
              <a:t>fast neutrons</a:t>
            </a:r>
            <a:r>
              <a:rPr lang="en-US" dirty="0" smtClean="0"/>
              <a:t>                             .  Gamma-sensitive detectors register the gamma rays, and in the case of D</a:t>
            </a:r>
            <a:r>
              <a:rPr lang="en-US" baseline="-25000" dirty="0" smtClean="0"/>
              <a:t>2</a:t>
            </a:r>
            <a:r>
              <a:rPr lang="en-US" dirty="0" smtClean="0"/>
              <a:t>O, the neutrons can affect neutron detectors.  Both fast neutrons and gamma rays contribute to personnel radiation dose near water-system components.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2112640"/>
              </p:ext>
            </p:extLst>
          </p:nvPr>
        </p:nvGraphicFramePr>
        <p:xfrm>
          <a:off x="1892299" y="3844925"/>
          <a:ext cx="2206776" cy="565150"/>
        </p:xfrm>
        <a:graphic>
          <a:graphicData uri="http://schemas.openxmlformats.org/presentationml/2006/ole">
            <p:oleObj spid="_x0000_s3089" name="Equation" r:id="rId3" imgW="1041400" imgH="2667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0350563"/>
              </p:ext>
            </p:extLst>
          </p:nvPr>
        </p:nvGraphicFramePr>
        <p:xfrm>
          <a:off x="1917699" y="1993900"/>
          <a:ext cx="2602346" cy="584200"/>
        </p:xfrm>
        <a:graphic>
          <a:graphicData uri="http://schemas.openxmlformats.org/presentationml/2006/ole">
            <p:oleObj spid="_x0000_s3090" name="Equation" r:id="rId4" imgW="1244600" imgH="2794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0995632"/>
              </p:ext>
            </p:extLst>
          </p:nvPr>
        </p:nvGraphicFramePr>
        <p:xfrm>
          <a:off x="4305300" y="2444750"/>
          <a:ext cx="3911600" cy="685800"/>
        </p:xfrm>
        <a:graphic>
          <a:graphicData uri="http://schemas.openxmlformats.org/presentationml/2006/ole">
            <p:oleObj spid="_x0000_s3091" name="Equation" r:id="rId5" imgW="1955800" imgH="342900" progId="Equation.3">
              <p:embed/>
            </p:oleObj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7538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5338"/>
          </a:xfrm>
        </p:spPr>
        <p:txBody>
          <a:bodyPr/>
          <a:lstStyle/>
          <a:p>
            <a:r>
              <a:rPr lang="en-US" dirty="0" smtClean="0"/>
              <a:t>At IPNS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53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Skyshine at synchrotron-injection time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Source: unrecognized lack of shielding of 50-MeV proton 	transport line (50 MeV protons make neutrons)</a:t>
            </a:r>
          </a:p>
          <a:p>
            <a:pPr marL="0" indent="0">
              <a:buNone/>
            </a:pPr>
            <a:r>
              <a:rPr lang="en-US" sz="2400" dirty="0" err="1" smtClean="0"/>
              <a:t>Beamline</a:t>
            </a:r>
            <a:r>
              <a:rPr lang="en-US" sz="2400" dirty="0" smtClean="0"/>
              <a:t> hot spots outside shielding at collimating apertures</a:t>
            </a:r>
          </a:p>
          <a:p>
            <a:pPr marL="0" indent="0">
              <a:buNone/>
            </a:pPr>
            <a:r>
              <a:rPr lang="en-US" sz="2400" dirty="0" smtClean="0"/>
              <a:t>Gamma rays from water-cooling system boxes above main shield</a:t>
            </a:r>
          </a:p>
          <a:p>
            <a:pPr marL="0" indent="0">
              <a:buNone/>
            </a:pPr>
            <a:r>
              <a:rPr lang="en-US" sz="2400" dirty="0" smtClean="0"/>
              <a:t>Cadmium is rarely an effective shield</a:t>
            </a:r>
          </a:p>
          <a:p>
            <a:pPr marL="0" indent="0">
              <a:buNone/>
            </a:pPr>
            <a:r>
              <a:rPr lang="en-US" sz="2400" dirty="0" smtClean="0"/>
              <a:t>materialB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C shielding (“Crispy mix”) inside flight paths should be 	mounted with dry side toward detectors</a:t>
            </a:r>
          </a:p>
          <a:p>
            <a:pPr marL="0" indent="0">
              <a:buNone/>
            </a:pPr>
            <a:r>
              <a:rPr lang="en-US" sz="2400" dirty="0" smtClean="0"/>
              <a:t>We got away with rather small </a:t>
            </a:r>
            <a:r>
              <a:rPr lang="en-US" sz="2400" dirty="0" err="1" smtClean="0"/>
              <a:t>beamstops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Air scattering contaminates SANS and reflectometer data</a:t>
            </a:r>
            <a:endParaRPr lang="en-US" sz="24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2131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 neutrons in the beam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9800" y="1257300"/>
            <a:ext cx="6527800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4948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neutrons in the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Delayed neutrons emerge continuously on the interpulse time scale.  Delayed-neutron spectra in the low-energy range are the same as prompt-neutron spectra, but because they originate from fission product decay or </a:t>
            </a:r>
            <a:r>
              <a:rPr lang="en-US" dirty="0" err="1" smtClean="0"/>
              <a:t>gamma,n</a:t>
            </a:r>
            <a:r>
              <a:rPr lang="en-US" dirty="0" smtClean="0"/>
              <a:t> reactions, (for example, in Be </a:t>
            </a:r>
            <a:r>
              <a:rPr lang="en-US" smtClean="0"/>
              <a:t>and D</a:t>
            </a:r>
            <a:r>
              <a:rPr lang="en-US" baseline="-25000" smtClean="0"/>
              <a:t>2</a:t>
            </a:r>
            <a:r>
              <a:rPr lang="en-US" smtClean="0"/>
              <a:t>O) </a:t>
            </a:r>
            <a:r>
              <a:rPr lang="en-US" dirty="0" smtClean="0"/>
              <a:t>the spectra do not contain energies above about 2 MeV: no high-energy neutrons.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304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Skyshine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High-energy neutrons from several sources scatter and slow down </a:t>
            </a:r>
            <a:r>
              <a:rPr lang="en-US" dirty="0"/>
              <a:t>in the </a:t>
            </a:r>
            <a:r>
              <a:rPr lang="en-US" dirty="0" smtClean="0"/>
              <a:t>air and building structures, traveling tens of meters and decaying after an initiating pulse in milliseconds (a signature feature).  They rain down from above.</a:t>
            </a:r>
          </a:p>
          <a:p>
            <a:pPr marL="0" indent="0">
              <a:buNone/>
            </a:pPr>
            <a:endParaRPr lang="en-US" sz="1081" dirty="0" smtClean="0"/>
          </a:p>
          <a:p>
            <a:pPr marL="0" indent="0">
              <a:buNone/>
            </a:pPr>
            <a:r>
              <a:rPr lang="en-US" dirty="0" smtClean="0"/>
              <a:t>Remember that cosmic-ray-generated neutrons  are always with us.  The thermal neutron flux at the earth’s surface is about  10</a:t>
            </a:r>
            <a:r>
              <a:rPr lang="en-US" baseline="30000" dirty="0" smtClean="0"/>
              <a:t>-4</a:t>
            </a:r>
            <a:r>
              <a:rPr lang="en-US" dirty="0" smtClean="0"/>
              <a:t>~10</a:t>
            </a:r>
            <a:r>
              <a:rPr lang="en-US" baseline="30000" dirty="0" smtClean="0"/>
              <a:t>-3</a:t>
            </a:r>
            <a:r>
              <a:rPr lang="en-US" dirty="0" smtClean="0"/>
              <a:t> n/cm</a:t>
            </a:r>
            <a:r>
              <a:rPr lang="en-US" baseline="30000" dirty="0" smtClean="0"/>
              <a:t>2</a:t>
            </a:r>
            <a:r>
              <a:rPr lang="en-US" dirty="0" smtClean="0"/>
              <a:t>-sec</a:t>
            </a:r>
            <a:r>
              <a:rPr lang="en-US" smtClean="0"/>
              <a:t>, which </a:t>
            </a:r>
            <a:r>
              <a:rPr lang="en-US" dirty="0" smtClean="0"/>
              <a:t>varies with barometric pressure as </a:t>
            </a:r>
            <a:r>
              <a:rPr lang="en-US" sz="2595" dirty="0" smtClean="0">
                <a:latin typeface="Arial" charset="0"/>
                <a:ea typeface="Arial" charset="0"/>
                <a:cs typeface="Arial" charset="0"/>
              </a:rPr>
              <a:t>exp(-0.083 </a:t>
            </a:r>
            <a:r>
              <a:rPr lang="en-US" sz="2595" dirty="0" err="1" smtClean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2595" baseline="-25000" dirty="0" err="1" smtClean="0">
                <a:latin typeface="Arial" charset="0"/>
                <a:ea typeface="Arial" charset="0"/>
                <a:cs typeface="Arial" charset="0"/>
              </a:rPr>
              <a:t>cm</a:t>
            </a:r>
            <a:r>
              <a:rPr lang="en-US" sz="2595" baseline="-25000" dirty="0" smtClean="0">
                <a:latin typeface="Arial" charset="0"/>
                <a:ea typeface="Arial" charset="0"/>
                <a:cs typeface="Arial" charset="0"/>
              </a:rPr>
              <a:t> Hg</a:t>
            </a:r>
            <a:r>
              <a:rPr lang="en-US" sz="2595" dirty="0" smtClean="0">
                <a:latin typeface="Arial" charset="0"/>
                <a:ea typeface="Arial" charset="0"/>
                <a:cs typeface="Arial" charset="0"/>
              </a:rPr>
              <a:t>).</a:t>
            </a:r>
            <a:endParaRPr lang="en-US" sz="2595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725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Groundshine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Fast neutrons in the skyshine and fast neutrons traveling underground emerge beyond the main source from below.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3811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8"/>
            <a:ext cx="8229600" cy="1143000"/>
          </a:xfrm>
        </p:spPr>
        <p:txBody>
          <a:bodyPr/>
          <a:lstStyle/>
          <a:p>
            <a:r>
              <a:rPr lang="en-US" dirty="0" smtClean="0"/>
              <a:t>Where from?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14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Primarily from the target itself.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Otherwise, anywhere that high energy protons strike:  Proton-transport losses in the linac, between the linac and the ring, at the stripper beam dump, at the extraction dump, ring-to-target transport, proton beam windows.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All these are su</a:t>
            </a:r>
            <a:r>
              <a:rPr lang="en-US" dirty="0"/>
              <a:t>p</a:t>
            </a:r>
            <a:r>
              <a:rPr lang="en-US" dirty="0" smtClean="0"/>
              <a:t>posedly well shielded.  But … , and may be suspect sources.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9250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r>
              <a:rPr lang="en-US" dirty="0" smtClean="0"/>
              <a:t>Then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97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Slow neutrons are easy to stop.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Capture </a:t>
            </a:r>
            <a:r>
              <a:rPr lang="en-US" dirty="0"/>
              <a:t>gamma rays </a:t>
            </a:r>
            <a:r>
              <a:rPr lang="en-US" dirty="0" smtClean="0"/>
              <a:t>from collimators and beam scrapers—Cd, Gd, Fe, Boron, and hydrogenous materials, are mainly a personnel radiation hazard, but can produce background in neutron detectors: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Cd, Gd, Fe: shower of gammas up to MeV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Boron: 478-keV gammas</a:t>
            </a:r>
          </a:p>
          <a:p>
            <a:pPr marL="0" indent="0">
              <a:buNone/>
            </a:pPr>
            <a:r>
              <a:rPr lang="en-US" dirty="0"/>
              <a:t>	H</a:t>
            </a:r>
            <a:r>
              <a:rPr lang="en-US" dirty="0" smtClean="0"/>
              <a:t>ydrogen: 2.2-MeV gammas</a:t>
            </a:r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Li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: no gammas but a </a:t>
            </a:r>
            <a:r>
              <a:rPr lang="en-US" u="sng" dirty="0" smtClean="0"/>
              <a:t>few</a:t>
            </a:r>
            <a:r>
              <a:rPr lang="en-US" dirty="0" smtClean="0"/>
              <a:t> fast n’s from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1636877"/>
              </p:ext>
            </p:extLst>
          </p:nvPr>
        </p:nvGraphicFramePr>
        <p:xfrm>
          <a:off x="1809749" y="6127750"/>
          <a:ext cx="2889249" cy="539750"/>
        </p:xfrm>
        <a:graphic>
          <a:graphicData uri="http://schemas.openxmlformats.org/presentationml/2006/ole">
            <p:oleObj spid="_x0000_s2055" name="Equation" r:id="rId3" imgW="1155700" imgH="215900" progId="Equation.3">
              <p:embed/>
            </p:oleObj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1619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Gamma rays in the beam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764" y="2260600"/>
            <a:ext cx="8052308" cy="3073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Fast-neutron scattering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Fast neutrons scattered from </a:t>
            </a:r>
            <a:r>
              <a:rPr lang="en-US" dirty="0" err="1" smtClean="0"/>
              <a:t>beamline</a:t>
            </a:r>
            <a:r>
              <a:rPr lang="en-US" dirty="0" smtClean="0"/>
              <a:t> devices, T</a:t>
            </a:r>
            <a:r>
              <a:rPr lang="en-US" baseline="-25000" dirty="0" smtClean="0"/>
              <a:t>o</a:t>
            </a:r>
            <a:r>
              <a:rPr lang="en-US" dirty="0" smtClean="0"/>
              <a:t> choppers, choppers in general, filters, monochromator crystals, windows, collimators, beam stops, </a:t>
            </a:r>
            <a:r>
              <a:rPr lang="en-US" dirty="0"/>
              <a:t>beam scrapers—Cd, </a:t>
            </a:r>
            <a:r>
              <a:rPr lang="en-US" dirty="0" smtClean="0"/>
              <a:t>Gd</a:t>
            </a:r>
            <a:r>
              <a:rPr lang="en-US" dirty="0"/>
              <a:t>, Fe, </a:t>
            </a:r>
            <a:r>
              <a:rPr lang="en-US" dirty="0" smtClean="0"/>
              <a:t>Al, Boron</a:t>
            </a:r>
            <a:r>
              <a:rPr lang="en-US" dirty="0"/>
              <a:t>, and hydrogenous materials, </a:t>
            </a:r>
            <a:r>
              <a:rPr lang="en-US" dirty="0" smtClean="0"/>
              <a:t>can be a </a:t>
            </a:r>
            <a:r>
              <a:rPr lang="en-US" dirty="0"/>
              <a:t>personnel radiation </a:t>
            </a:r>
            <a:r>
              <a:rPr lang="en-US" dirty="0" smtClean="0"/>
              <a:t>hazard and a source of detector background.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367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486</TotalTime>
  <Words>668</Words>
  <Application>Microsoft Macintosh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Slide 1</vt:lpstr>
      <vt:lpstr>Prompt neutrons in the beam</vt:lpstr>
      <vt:lpstr>Delayed neutrons in the beam</vt:lpstr>
      <vt:lpstr>Skyshine</vt:lpstr>
      <vt:lpstr>Groundshine</vt:lpstr>
      <vt:lpstr>Where from?</vt:lpstr>
      <vt:lpstr>Then what?</vt:lpstr>
      <vt:lpstr>Gamma rays in the beam</vt:lpstr>
      <vt:lpstr>Fast-neutron scattering</vt:lpstr>
      <vt:lpstr>Guides</vt:lpstr>
      <vt:lpstr>Shielding</vt:lpstr>
      <vt:lpstr>Machinery and piping</vt:lpstr>
      <vt:lpstr>At IPNS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Jack Carpenter</cp:lastModifiedBy>
  <cp:revision>59</cp:revision>
  <dcterms:created xsi:type="dcterms:W3CDTF">2012-12-14T13:08:05Z</dcterms:created>
  <dcterms:modified xsi:type="dcterms:W3CDTF">2012-12-14T13:13:59Z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