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notesMasterIdLst>
    <p:notesMasterId r:id="rId33"/>
  </p:notesMasterIdLst>
  <p:handoutMasterIdLst>
    <p:handoutMasterId r:id="rId34"/>
  </p:handoutMasterIdLst>
  <p:sldIdLst>
    <p:sldId id="359" r:id="rId2"/>
    <p:sldId id="354" r:id="rId3"/>
    <p:sldId id="385" r:id="rId4"/>
    <p:sldId id="403" r:id="rId5"/>
    <p:sldId id="392" r:id="rId6"/>
    <p:sldId id="382" r:id="rId7"/>
    <p:sldId id="402" r:id="rId8"/>
    <p:sldId id="387" r:id="rId9"/>
    <p:sldId id="400" r:id="rId10"/>
    <p:sldId id="399" r:id="rId11"/>
    <p:sldId id="395" r:id="rId12"/>
    <p:sldId id="379" r:id="rId13"/>
    <p:sldId id="390" r:id="rId14"/>
    <p:sldId id="396" r:id="rId15"/>
    <p:sldId id="397" r:id="rId16"/>
    <p:sldId id="369" r:id="rId17"/>
    <p:sldId id="393" r:id="rId18"/>
    <p:sldId id="391" r:id="rId19"/>
    <p:sldId id="370" r:id="rId20"/>
    <p:sldId id="374" r:id="rId21"/>
    <p:sldId id="371" r:id="rId22"/>
    <p:sldId id="383" r:id="rId23"/>
    <p:sldId id="372" r:id="rId24"/>
    <p:sldId id="398" r:id="rId25"/>
    <p:sldId id="401" r:id="rId26"/>
    <p:sldId id="381" r:id="rId27"/>
    <p:sldId id="386" r:id="rId28"/>
    <p:sldId id="389" r:id="rId29"/>
    <p:sldId id="373" r:id="rId30"/>
    <p:sldId id="380" r:id="rId31"/>
    <p:sldId id="378" r:id="rId3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71" autoAdjust="0"/>
    <p:restoredTop sz="94660"/>
  </p:normalViewPr>
  <p:slideViewPr>
    <p:cSldViewPr snapToGrid="0">
      <p:cViewPr varScale="1">
        <p:scale>
          <a:sx n="60" d="100"/>
          <a:sy n="60" d="100"/>
        </p:scale>
        <p:origin x="-948" y="-90"/>
      </p:cViewPr>
      <p:guideLst>
        <p:guide orient="horz" pos="144"/>
        <p:guide orient="horz" pos="4176"/>
        <p:guide pos="3120"/>
        <p:guide pos="56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80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xy\Documents\BWINN\HySpec\Coll_coarse\Cd%20transmission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xy\Documents\BWINN\HySpec\commissioning\DetectorSetting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yuki-new\Groups\NFDD\Projects\SING%20I\1.5HYSPEC\Software\PromptPuls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Cadmium</a:t>
            </a:r>
            <a:r>
              <a:rPr lang="en-US" baseline="0"/>
              <a:t> 1.6 mm thick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Cd!$N$11:$N$19</c:f>
              <c:numCache>
                <c:formatCode>0</c:formatCode>
                <c:ptCount val="9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400</c:v>
                </c:pt>
                <c:pt idx="7">
                  <c:v>500</c:v>
                </c:pt>
                <c:pt idx="8">
                  <c:v>1000</c:v>
                </c:pt>
              </c:numCache>
            </c:numRef>
          </c:xVal>
          <c:yVal>
            <c:numRef>
              <c:f>Cd!$P$11:$P$19</c:f>
              <c:numCache>
                <c:formatCode>0%</c:formatCode>
                <c:ptCount val="9"/>
                <c:pt idx="0">
                  <c:v>4.9540325506586725E-16</c:v>
                </c:pt>
                <c:pt idx="1">
                  <c:v>4.6578548315487588E-6</c:v>
                </c:pt>
                <c:pt idx="2">
                  <c:v>1.6672212899954392E-6</c:v>
                </c:pt>
                <c:pt idx="3">
                  <c:v>2.1235900249202836E-10</c:v>
                </c:pt>
                <c:pt idx="4">
                  <c:v>8.6460200814652283E-5</c:v>
                </c:pt>
                <c:pt idx="5">
                  <c:v>1.7622033552567199E-2</c:v>
                </c:pt>
                <c:pt idx="6">
                  <c:v>0.28287300640712681</c:v>
                </c:pt>
                <c:pt idx="7">
                  <c:v>0.57957218661951981</c:v>
                </c:pt>
                <c:pt idx="8">
                  <c:v>0.93407923199780329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976384"/>
        <c:axId val="40978304"/>
      </c:scatterChart>
      <c:valAx>
        <c:axId val="40976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Neutron energy (meV)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crossAx val="40978304"/>
        <c:crosses val="autoZero"/>
        <c:crossBetween val="midCat"/>
      </c:valAx>
      <c:valAx>
        <c:axId val="409783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Transmission (%)</a:t>
                </a:r>
              </a:p>
            </c:rich>
          </c:tx>
          <c:layout/>
          <c:overlay val="0"/>
        </c:title>
        <c:numFmt formatCode="0%" sourceLinked="1"/>
        <c:majorTickMark val="none"/>
        <c:minorTickMark val="none"/>
        <c:tickLblPos val="nextTo"/>
        <c:crossAx val="409763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Prompt pulse effect on data acquisition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231996391076114"/>
          <c:y val="0.11807100499937803"/>
          <c:w val="0.7593065124671915"/>
          <c:h val="0.75213120390069477"/>
        </c:manualLayout>
      </c:layout>
      <c:scatterChart>
        <c:scatterStyle val="smoothMarker"/>
        <c:varyColors val="0"/>
        <c:ser>
          <c:idx val="0"/>
          <c:order val="0"/>
          <c:tx>
            <c:v>Energy Gain</c:v>
          </c:tx>
          <c:marker>
            <c:symbol val="none"/>
          </c:marker>
          <c:xVal>
            <c:numRef>
              <c:f>Sheet5!$J$5:$J$23</c:f>
              <c:numCache>
                <c:formatCode>General</c:formatCode>
                <c:ptCount val="19"/>
                <c:pt idx="0">
                  <c:v>3.8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Sheet5!$N$5:$N$23</c:f>
              <c:numCache>
                <c:formatCode>General</c:formatCode>
                <c:ptCount val="19"/>
                <c:pt idx="0">
                  <c:v>47781.312640321674</c:v>
                </c:pt>
                <c:pt idx="1">
                  <c:v>41654.782637776952</c:v>
                </c:pt>
                <c:pt idx="2">
                  <c:v>29454.379272023747</c:v>
                </c:pt>
                <c:pt idx="3">
                  <c:v>24049.399968955873</c:v>
                </c:pt>
                <c:pt idx="4">
                  <c:v>20827.391318888476</c:v>
                </c:pt>
                <c:pt idx="5">
                  <c:v>18628.585113209458</c:v>
                </c:pt>
                <c:pt idx="6">
                  <c:v>17005.493801516244</c:v>
                </c:pt>
                <c:pt idx="7">
                  <c:v>15744.027968001274</c:v>
                </c:pt>
                <c:pt idx="8">
                  <c:v>14727.189636011874</c:v>
                </c:pt>
                <c:pt idx="9">
                  <c:v>13884.92754592565</c:v>
                </c:pt>
                <c:pt idx="10">
                  <c:v>13172.398857461174</c:v>
                </c:pt>
                <c:pt idx="11">
                  <c:v>12559.389521210611</c:v>
                </c:pt>
                <c:pt idx="12">
                  <c:v>12024.699984477937</c:v>
                </c:pt>
                <c:pt idx="13">
                  <c:v>11552.958051447073</c:v>
                </c:pt>
                <c:pt idx="14">
                  <c:v>11132.70893936436</c:v>
                </c:pt>
                <c:pt idx="15">
                  <c:v>10755.218629733332</c:v>
                </c:pt>
                <c:pt idx="16">
                  <c:v>10413.695659444238</c:v>
                </c:pt>
                <c:pt idx="17">
                  <c:v>10102.768742805825</c:v>
                </c:pt>
                <c:pt idx="18">
                  <c:v>9818.1264240079145</c:v>
                </c:pt>
              </c:numCache>
            </c:numRef>
          </c:yVal>
          <c:smooth val="1"/>
        </c:ser>
        <c:ser>
          <c:idx val="1"/>
          <c:order val="1"/>
          <c:tx>
            <c:v>elastic</c:v>
          </c:tx>
          <c:spPr>
            <a:ln w="50800"/>
          </c:spPr>
          <c:marker>
            <c:symbol val="none"/>
          </c:marker>
          <c:xVal>
            <c:numRef>
              <c:f>Sheet5!$J$5:$J$23</c:f>
              <c:numCache>
                <c:formatCode>General</c:formatCode>
                <c:ptCount val="19"/>
                <c:pt idx="0">
                  <c:v>3.8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Sheet5!$O$5:$O$23</c:f>
              <c:numCache>
                <c:formatCode>General</c:formatCode>
                <c:ptCount val="19"/>
                <c:pt idx="0">
                  <c:v>53068.775356162267</c:v>
                </c:pt>
                <c:pt idx="1">
                  <c:v>46264.28576699461</c:v>
                </c:pt>
                <c:pt idx="2">
                  <c:v>32713.790192594159</c:v>
                </c:pt>
                <c:pt idx="3">
                  <c:v>26710.697841440109</c:v>
                </c:pt>
                <c:pt idx="4">
                  <c:v>23132.142883497305</c:v>
                </c:pt>
                <c:pt idx="5">
                  <c:v>20690.017581095191</c:v>
                </c:pt>
                <c:pt idx="6">
                  <c:v>18887.315573907177</c:v>
                </c:pt>
                <c:pt idx="7">
                  <c:v>17486.256389070408</c:v>
                </c:pt>
                <c:pt idx="8">
                  <c:v>16356.895096297079</c:v>
                </c:pt>
                <c:pt idx="9">
                  <c:v>15421.428588998202</c:v>
                </c:pt>
                <c:pt idx="10">
                  <c:v>14630.051734461296</c:v>
                </c:pt>
                <c:pt idx="11">
                  <c:v>13949.207007536435</c:v>
                </c:pt>
                <c:pt idx="12">
                  <c:v>13355.348920720055</c:v>
                </c:pt>
                <c:pt idx="13">
                  <c:v>12831.404196585992</c:v>
                </c:pt>
                <c:pt idx="14">
                  <c:v>12364.650470278277</c:v>
                </c:pt>
                <c:pt idx="15">
                  <c:v>11945.387219983395</c:v>
                </c:pt>
                <c:pt idx="16">
                  <c:v>11566.071441748652</c:v>
                </c:pt>
                <c:pt idx="17">
                  <c:v>11220.737465357563</c:v>
                </c:pt>
                <c:pt idx="18">
                  <c:v>10904.59673086472</c:v>
                </c:pt>
              </c:numCache>
            </c:numRef>
          </c:yVal>
          <c:smooth val="1"/>
        </c:ser>
        <c:ser>
          <c:idx val="2"/>
          <c:order val="2"/>
          <c:tx>
            <c:v>Next frame</c:v>
          </c:tx>
          <c:marker>
            <c:symbol val="none"/>
          </c:marker>
          <c:xVal>
            <c:numRef>
              <c:f>Sheet5!$J$5:$J$23</c:f>
              <c:numCache>
                <c:formatCode>General</c:formatCode>
                <c:ptCount val="19"/>
                <c:pt idx="0">
                  <c:v>3.8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Sheet5!$P$5:$P$23</c:f>
              <c:numCache>
                <c:formatCode>General</c:formatCode>
                <c:ptCount val="19"/>
                <c:pt idx="0">
                  <c:v>64448.312640321674</c:v>
                </c:pt>
                <c:pt idx="1">
                  <c:v>58321.782637776952</c:v>
                </c:pt>
                <c:pt idx="2">
                  <c:v>46121.379272023747</c:v>
                </c:pt>
                <c:pt idx="3">
                  <c:v>40716.39996895587</c:v>
                </c:pt>
                <c:pt idx="4">
                  <c:v>37494.391318888476</c:v>
                </c:pt>
                <c:pt idx="5">
                  <c:v>35295.585113209454</c:v>
                </c:pt>
                <c:pt idx="6">
                  <c:v>33672.493801516248</c:v>
                </c:pt>
                <c:pt idx="7">
                  <c:v>32411.027968001275</c:v>
                </c:pt>
                <c:pt idx="8">
                  <c:v>31394.189636011874</c:v>
                </c:pt>
                <c:pt idx="9">
                  <c:v>30551.92754592565</c:v>
                </c:pt>
                <c:pt idx="10">
                  <c:v>29839.398857461172</c:v>
                </c:pt>
                <c:pt idx="11">
                  <c:v>29226.389521210611</c:v>
                </c:pt>
                <c:pt idx="12">
                  <c:v>28691.699984477935</c:v>
                </c:pt>
                <c:pt idx="13">
                  <c:v>28219.958051447073</c:v>
                </c:pt>
                <c:pt idx="14">
                  <c:v>27799.708939364362</c:v>
                </c:pt>
                <c:pt idx="15">
                  <c:v>27422.218629733332</c:v>
                </c:pt>
                <c:pt idx="16">
                  <c:v>27080.695659444238</c:v>
                </c:pt>
                <c:pt idx="17">
                  <c:v>26769.768742805827</c:v>
                </c:pt>
                <c:pt idx="18">
                  <c:v>26485.126424007914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038592"/>
        <c:axId val="41040512"/>
      </c:scatterChart>
      <c:scatterChart>
        <c:scatterStyle val="lineMarker"/>
        <c:varyColors val="0"/>
        <c:ser>
          <c:idx val="3"/>
          <c:order val="3"/>
          <c:tx>
            <c:v>Spallation event</c:v>
          </c:tx>
          <c:spPr>
            <a:ln>
              <a:prstDash val="dash"/>
            </a:ln>
          </c:spPr>
          <c:marker>
            <c:symbol val="none"/>
          </c:marker>
          <c:xVal>
            <c:numRef>
              <c:f>Sheet5!$C$5:$C$14</c:f>
              <c:numCache>
                <c:formatCode>General</c:formatCode>
                <c:ptCount val="10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100</c:v>
                </c:pt>
                <c:pt idx="4">
                  <c:v>100</c:v>
                </c:pt>
                <c:pt idx="5">
                  <c:v>0</c:v>
                </c:pt>
                <c:pt idx="6">
                  <c:v>0</c:v>
                </c:pt>
                <c:pt idx="7">
                  <c:v>100</c:v>
                </c:pt>
                <c:pt idx="8">
                  <c:v>100</c:v>
                </c:pt>
                <c:pt idx="9">
                  <c:v>0</c:v>
                </c:pt>
              </c:numCache>
            </c:numRef>
          </c:xVal>
          <c:yVal>
            <c:numRef>
              <c:f>Sheet5!$D$5:$D$14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16667</c:v>
                </c:pt>
                <c:pt idx="3">
                  <c:v>16667</c:v>
                </c:pt>
                <c:pt idx="4">
                  <c:v>33334</c:v>
                </c:pt>
                <c:pt idx="5">
                  <c:v>33334</c:v>
                </c:pt>
                <c:pt idx="6">
                  <c:v>50001</c:v>
                </c:pt>
                <c:pt idx="7">
                  <c:v>50001</c:v>
                </c:pt>
                <c:pt idx="8">
                  <c:v>66668</c:v>
                </c:pt>
                <c:pt idx="9">
                  <c:v>66668</c:v>
                </c:pt>
              </c:numCache>
            </c:numRef>
          </c:yVal>
          <c:smooth val="0"/>
        </c:ser>
        <c:ser>
          <c:idx val="4"/>
          <c:order val="4"/>
          <c:tx>
            <c:v>Tail ends</c:v>
          </c:tx>
          <c:spPr>
            <a:ln>
              <a:prstDash val="sysDot"/>
            </a:ln>
          </c:spPr>
          <c:marker>
            <c:symbol val="none"/>
          </c:marker>
          <c:xVal>
            <c:numRef>
              <c:f>Sheet5!$G$5:$G$14</c:f>
              <c:numCache>
                <c:formatCode>General</c:formatCode>
                <c:ptCount val="10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100</c:v>
                </c:pt>
                <c:pt idx="4">
                  <c:v>100</c:v>
                </c:pt>
                <c:pt idx="5">
                  <c:v>0</c:v>
                </c:pt>
                <c:pt idx="6">
                  <c:v>0</c:v>
                </c:pt>
                <c:pt idx="7">
                  <c:v>100</c:v>
                </c:pt>
                <c:pt idx="8">
                  <c:v>100</c:v>
                </c:pt>
                <c:pt idx="9">
                  <c:v>0</c:v>
                </c:pt>
              </c:numCache>
            </c:numRef>
          </c:xVal>
          <c:yVal>
            <c:numRef>
              <c:f>Sheet5!$H$5:$H$14</c:f>
              <c:numCache>
                <c:formatCode>General</c:formatCode>
                <c:ptCount val="10"/>
                <c:pt idx="0">
                  <c:v>3500</c:v>
                </c:pt>
                <c:pt idx="1">
                  <c:v>3500</c:v>
                </c:pt>
                <c:pt idx="2">
                  <c:v>20167</c:v>
                </c:pt>
                <c:pt idx="3">
                  <c:v>20167</c:v>
                </c:pt>
                <c:pt idx="4">
                  <c:v>36834</c:v>
                </c:pt>
                <c:pt idx="5">
                  <c:v>36834</c:v>
                </c:pt>
                <c:pt idx="6">
                  <c:v>53501</c:v>
                </c:pt>
                <c:pt idx="7">
                  <c:v>53501</c:v>
                </c:pt>
                <c:pt idx="8">
                  <c:v>70168</c:v>
                </c:pt>
                <c:pt idx="9">
                  <c:v>70168</c:v>
                </c:pt>
              </c:numCache>
            </c:numRef>
          </c:yVal>
          <c:smooth val="0"/>
        </c:ser>
        <c:ser>
          <c:idx val="5"/>
          <c:order val="5"/>
          <c:tx>
            <c:v>Ef=1 meV</c:v>
          </c:tx>
          <c:marker>
            <c:symbol val="none"/>
          </c:marker>
          <c:xVal>
            <c:numRef>
              <c:f>Sheet5!$J$5:$J$23</c:f>
              <c:numCache>
                <c:formatCode>General</c:formatCode>
                <c:ptCount val="19"/>
                <c:pt idx="0">
                  <c:v>3.8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Sheet5!$Q$5:$Q$23</c:f>
              <c:numCache>
                <c:formatCode>General</c:formatCode>
                <c:ptCount val="19"/>
                <c:pt idx="0">
                  <c:v>58059.467742018896</c:v>
                </c:pt>
                <c:pt idx="1">
                  <c:v>51932.937739474175</c:v>
                </c:pt>
                <c:pt idx="2">
                  <c:v>39732.53437372097</c:v>
                </c:pt>
                <c:pt idx="3">
                  <c:v>34327.555070653092</c:v>
                </c:pt>
                <c:pt idx="4">
                  <c:v>31105.546420585699</c:v>
                </c:pt>
                <c:pt idx="5">
                  <c:v>28906.74021490668</c:v>
                </c:pt>
                <c:pt idx="6">
                  <c:v>27283.648903213467</c:v>
                </c:pt>
                <c:pt idx="7">
                  <c:v>26022.183069698498</c:v>
                </c:pt>
                <c:pt idx="8">
                  <c:v>25005.344737709096</c:v>
                </c:pt>
                <c:pt idx="9">
                  <c:v>24163.082647622872</c:v>
                </c:pt>
                <c:pt idx="10">
                  <c:v>23450.553959158395</c:v>
                </c:pt>
                <c:pt idx="11">
                  <c:v>22837.544622907833</c:v>
                </c:pt>
                <c:pt idx="12">
                  <c:v>22302.855086175157</c:v>
                </c:pt>
                <c:pt idx="13">
                  <c:v>21831.113153144295</c:v>
                </c:pt>
                <c:pt idx="14">
                  <c:v>21410.864041061584</c:v>
                </c:pt>
                <c:pt idx="15">
                  <c:v>21033.373731430554</c:v>
                </c:pt>
                <c:pt idx="16">
                  <c:v>20691.850761141461</c:v>
                </c:pt>
                <c:pt idx="17">
                  <c:v>20380.92384450305</c:v>
                </c:pt>
                <c:pt idx="18">
                  <c:v>20096.281525705137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038592"/>
        <c:axId val="41040512"/>
      </c:scatterChart>
      <c:valAx>
        <c:axId val="41038592"/>
        <c:scaling>
          <c:orientation val="minMax"/>
          <c:max val="9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Incident</a:t>
                </a:r>
                <a:r>
                  <a:rPr lang="en-US" baseline="0"/>
                  <a:t> Energy (meV)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1040512"/>
        <c:crosses val="autoZero"/>
        <c:crossBetween val="midCat"/>
      </c:valAx>
      <c:valAx>
        <c:axId val="410405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(us)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10385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7545460137795279"/>
          <c:y val="0.16675213650663959"/>
          <c:w val="0.26829539862204727"/>
          <c:h val="0.30444747338853634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Prompt Pulse impact</a:t>
            </a:r>
            <a:r>
              <a:rPr lang="en-US" baseline="0"/>
              <a:t> assuming 3 ms tail and 1.8 m </a:t>
            </a:r>
          </a:p>
          <a:p>
            <a:pPr>
              <a:defRPr/>
            </a:pPr>
            <a:r>
              <a:rPr lang="en-US" baseline="0"/>
              <a:t>between focusing element and sample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E gain limit</c:v>
          </c:tx>
          <c:marker>
            <c:symbol val="none"/>
          </c:marker>
          <c:xVal>
            <c:numRef>
              <c:f>PromptPulse!$Z$11:$Z$97</c:f>
              <c:numCache>
                <c:formatCode>General</c:formatCode>
                <c:ptCount val="87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</c:numCache>
            </c:numRef>
          </c:xVal>
          <c:yVal>
            <c:numRef>
              <c:f>PromptPulse!$AA$11:$AA$97</c:f>
              <c:numCache>
                <c:formatCode>General</c:formatCode>
                <c:ptCount val="87"/>
                <c:pt idx="0">
                  <c:v>0</c:v>
                </c:pt>
                <c:pt idx="1">
                  <c:v>-100</c:v>
                </c:pt>
                <c:pt idx="2">
                  <c:v>-100</c:v>
                </c:pt>
                <c:pt idx="3">
                  <c:v>-100</c:v>
                </c:pt>
                <c:pt idx="4">
                  <c:v>-100</c:v>
                </c:pt>
                <c:pt idx="5">
                  <c:v>0</c:v>
                </c:pt>
                <c:pt idx="6">
                  <c:v>-100</c:v>
                </c:pt>
                <c:pt idx="7">
                  <c:v>-100</c:v>
                </c:pt>
                <c:pt idx="8">
                  <c:v>-100</c:v>
                </c:pt>
                <c:pt idx="9">
                  <c:v>-100</c:v>
                </c:pt>
                <c:pt idx="10">
                  <c:v>-100</c:v>
                </c:pt>
                <c:pt idx="11">
                  <c:v>-100</c:v>
                </c:pt>
                <c:pt idx="12">
                  <c:v>-100</c:v>
                </c:pt>
                <c:pt idx="13">
                  <c:v>-100</c:v>
                </c:pt>
                <c:pt idx="14">
                  <c:v>-100</c:v>
                </c:pt>
                <c:pt idx="15">
                  <c:v>-100</c:v>
                </c:pt>
                <c:pt idx="16">
                  <c:v>-100</c:v>
                </c:pt>
                <c:pt idx="17">
                  <c:v>-100</c:v>
                </c:pt>
                <c:pt idx="18">
                  <c:v>-100</c:v>
                </c:pt>
                <c:pt idx="19">
                  <c:v>-100</c:v>
                </c:pt>
                <c:pt idx="20">
                  <c:v>-100</c:v>
                </c:pt>
                <c:pt idx="21">
                  <c:v>-73.025597068540549</c:v>
                </c:pt>
                <c:pt idx="22">
                  <c:v>-27.908255687036778</c:v>
                </c:pt>
                <c:pt idx="23">
                  <c:v>-7.8389749036542753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-100</c:v>
                </c:pt>
                <c:pt idx="36">
                  <c:v>-100</c:v>
                </c:pt>
                <c:pt idx="37">
                  <c:v>-100</c:v>
                </c:pt>
                <c:pt idx="38">
                  <c:v>-100</c:v>
                </c:pt>
                <c:pt idx="39">
                  <c:v>-100</c:v>
                </c:pt>
                <c:pt idx="40">
                  <c:v>-100</c:v>
                </c:pt>
                <c:pt idx="41">
                  <c:v>-100</c:v>
                </c:pt>
                <c:pt idx="42">
                  <c:v>-100</c:v>
                </c:pt>
                <c:pt idx="43">
                  <c:v>-100</c:v>
                </c:pt>
                <c:pt idx="44">
                  <c:v>-100</c:v>
                </c:pt>
                <c:pt idx="45">
                  <c:v>-100</c:v>
                </c:pt>
                <c:pt idx="46">
                  <c:v>-100</c:v>
                </c:pt>
                <c:pt idx="47">
                  <c:v>-100</c:v>
                </c:pt>
                <c:pt idx="48">
                  <c:v>-100</c:v>
                </c:pt>
                <c:pt idx="49">
                  <c:v>-100</c:v>
                </c:pt>
                <c:pt idx="50">
                  <c:v>-100</c:v>
                </c:pt>
                <c:pt idx="51">
                  <c:v>-100</c:v>
                </c:pt>
                <c:pt idx="52">
                  <c:v>-100</c:v>
                </c:pt>
                <c:pt idx="53">
                  <c:v>-100</c:v>
                </c:pt>
                <c:pt idx="54">
                  <c:v>-100</c:v>
                </c:pt>
                <c:pt idx="55">
                  <c:v>-100</c:v>
                </c:pt>
                <c:pt idx="56">
                  <c:v>-100</c:v>
                </c:pt>
                <c:pt idx="57">
                  <c:v>-100</c:v>
                </c:pt>
                <c:pt idx="58">
                  <c:v>-100</c:v>
                </c:pt>
                <c:pt idx="59">
                  <c:v>-100</c:v>
                </c:pt>
                <c:pt idx="60">
                  <c:v>-100</c:v>
                </c:pt>
                <c:pt idx="61">
                  <c:v>-100</c:v>
                </c:pt>
                <c:pt idx="62">
                  <c:v>-100</c:v>
                </c:pt>
                <c:pt idx="63">
                  <c:v>-100</c:v>
                </c:pt>
                <c:pt idx="64">
                  <c:v>-100</c:v>
                </c:pt>
                <c:pt idx="65">
                  <c:v>-100</c:v>
                </c:pt>
                <c:pt idx="66">
                  <c:v>-100</c:v>
                </c:pt>
                <c:pt idx="67">
                  <c:v>-100</c:v>
                </c:pt>
                <c:pt idx="68">
                  <c:v>-100</c:v>
                </c:pt>
                <c:pt idx="69">
                  <c:v>-100</c:v>
                </c:pt>
                <c:pt idx="70">
                  <c:v>-100</c:v>
                </c:pt>
                <c:pt idx="71">
                  <c:v>-100</c:v>
                </c:pt>
                <c:pt idx="72">
                  <c:v>-100</c:v>
                </c:pt>
                <c:pt idx="73">
                  <c:v>-100</c:v>
                </c:pt>
                <c:pt idx="74">
                  <c:v>-100</c:v>
                </c:pt>
                <c:pt idx="75">
                  <c:v>-100</c:v>
                </c:pt>
                <c:pt idx="76">
                  <c:v>-100</c:v>
                </c:pt>
                <c:pt idx="77">
                  <c:v>-100</c:v>
                </c:pt>
                <c:pt idx="78">
                  <c:v>-100</c:v>
                </c:pt>
                <c:pt idx="79">
                  <c:v>-100</c:v>
                </c:pt>
                <c:pt idx="80">
                  <c:v>-100</c:v>
                </c:pt>
                <c:pt idx="81">
                  <c:v>-100</c:v>
                </c:pt>
                <c:pt idx="82">
                  <c:v>-100</c:v>
                </c:pt>
                <c:pt idx="83">
                  <c:v>-100</c:v>
                </c:pt>
                <c:pt idx="84">
                  <c:v>-100</c:v>
                </c:pt>
                <c:pt idx="85">
                  <c:v>-100</c:v>
                </c:pt>
                <c:pt idx="86">
                  <c:v>-100</c:v>
                </c:pt>
              </c:numCache>
            </c:numRef>
          </c:yVal>
          <c:smooth val="0"/>
        </c:ser>
        <c:ser>
          <c:idx val="1"/>
          <c:order val="1"/>
          <c:tx>
            <c:v>E loss limit</c:v>
          </c:tx>
          <c:marker>
            <c:symbol val="none"/>
          </c:marker>
          <c:xVal>
            <c:numRef>
              <c:f>PromptPulse!$Z$11:$Z$97</c:f>
              <c:numCache>
                <c:formatCode>General</c:formatCode>
                <c:ptCount val="87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</c:numCache>
            </c:numRef>
          </c:xVal>
          <c:yVal>
            <c:numRef>
              <c:f>PromptPulse!$AB$11:$AB$97</c:f>
              <c:numCache>
                <c:formatCode>General</c:formatCode>
                <c:ptCount val="87"/>
                <c:pt idx="0">
                  <c:v>0</c:v>
                </c:pt>
                <c:pt idx="1">
                  <c:v>3.4831430696920438</c:v>
                </c:pt>
                <c:pt idx="2">
                  <c:v>5.2632774532541875</c:v>
                </c:pt>
                <c:pt idx="3">
                  <c:v>6.5174104682257958</c:v>
                </c:pt>
                <c:pt idx="4">
                  <c:v>7.6374157432010605</c:v>
                </c:pt>
                <c:pt idx="5">
                  <c:v>0</c:v>
                </c:pt>
                <c:pt idx="6">
                  <c:v>2.9792075656973811</c:v>
                </c:pt>
                <c:pt idx="7">
                  <c:v>7.1668759109189786</c:v>
                </c:pt>
                <c:pt idx="8">
                  <c:v>9.4570556208451606</c:v>
                </c:pt>
                <c:pt idx="9">
                  <c:v>11.12204754625307</c:v>
                </c:pt>
                <c:pt idx="10">
                  <c:v>12.516952329869246</c:v>
                </c:pt>
                <c:pt idx="11">
                  <c:v>13.774368066949267</c:v>
                </c:pt>
                <c:pt idx="12">
                  <c:v>14.953595186744376</c:v>
                </c:pt>
                <c:pt idx="13">
                  <c:v>16.084653632371698</c:v>
                </c:pt>
                <c:pt idx="14">
                  <c:v>17.184185422202386</c:v>
                </c:pt>
                <c:pt idx="15">
                  <c:v>18.262080905349642</c:v>
                </c:pt>
                <c:pt idx="16">
                  <c:v>19.324550503090553</c:v>
                </c:pt>
                <c:pt idx="17">
                  <c:v>20.375672022379884</c:v>
                </c:pt>
                <c:pt idx="18">
                  <c:v>21.418223830914673</c:v>
                </c:pt>
                <c:pt idx="19">
                  <c:v>22.454158766524696</c:v>
                </c:pt>
                <c:pt idx="20">
                  <c:v>23.484886351264652</c:v>
                </c:pt>
                <c:pt idx="21">
                  <c:v>24.511447532886077</c:v>
                </c:pt>
                <c:pt idx="22">
                  <c:v>25.534626574259953</c:v>
                </c:pt>
                <c:pt idx="23">
                  <c:v>26.555024820640504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4.5797480805393178</c:v>
                </c:pt>
                <c:pt idx="36">
                  <c:v>11.916830262789524</c:v>
                </c:pt>
                <c:pt idx="37">
                  <c:v>17.499942634700989</c:v>
                </c:pt>
                <c:pt idx="38">
                  <c:v>21.933160227101535</c:v>
                </c:pt>
                <c:pt idx="39">
                  <c:v>25.57933216918898</c:v>
                </c:pt>
                <c:pt idx="40">
                  <c:v>28.667503643675914</c:v>
                </c:pt>
                <c:pt idx="41">
                  <c:v>31.348287627228359</c:v>
                </c:pt>
                <c:pt idx="42">
                  <c:v>33.72417212305308</c:v>
                </c:pt>
                <c:pt idx="43">
                  <c:v>35.866957631072793</c:v>
                </c:pt>
                <c:pt idx="44">
                  <c:v>37.828222483380642</c:v>
                </c:pt>
                <c:pt idx="45">
                  <c:v>39.645835205030359</c:v>
                </c:pt>
                <c:pt idx="46">
                  <c:v>41.348136205883939</c:v>
                </c:pt>
                <c:pt idx="47">
                  <c:v>42.956697727454412</c:v>
                </c:pt>
                <c:pt idx="48">
                  <c:v>44.488190185012279</c:v>
                </c:pt>
                <c:pt idx="49">
                  <c:v>45.955671790604967</c:v>
                </c:pt>
                <c:pt idx="50">
                  <c:v>47.36949707928769</c:v>
                </c:pt>
                <c:pt idx="51">
                  <c:v>48.737968213111877</c:v>
                </c:pt>
                <c:pt idx="52">
                  <c:v>50.067809319476986</c:v>
                </c:pt>
                <c:pt idx="53">
                  <c:v>51.364516947826473</c:v>
                </c:pt>
                <c:pt idx="54">
                  <c:v>52.63262242225673</c:v>
                </c:pt>
                <c:pt idx="55">
                  <c:v>53.875890620835655</c:v>
                </c:pt>
                <c:pt idx="56">
                  <c:v>55.097472267797066</c:v>
                </c:pt>
                <c:pt idx="57">
                  <c:v>56.300021812954213</c:v>
                </c:pt>
                <c:pt idx="58">
                  <c:v>57.485789545732985</c:v>
                </c:pt>
                <c:pt idx="59">
                  <c:v>58.656694214032164</c:v>
                </c:pt>
                <c:pt idx="60">
                  <c:v>59.814380746977506</c:v>
                </c:pt>
                <c:pt idx="61">
                  <c:v>60.960266491189628</c:v>
                </c:pt>
                <c:pt idx="62">
                  <c:v>62.095578513748158</c:v>
                </c:pt>
                <c:pt idx="63">
                  <c:v>63.221383901680561</c:v>
                </c:pt>
                <c:pt idx="64">
                  <c:v>64.33861452948679</c:v>
                </c:pt>
                <c:pt idx="65">
                  <c:v>65.448087426023605</c:v>
                </c:pt>
                <c:pt idx="66">
                  <c:v>66.55052161730336</c:v>
                </c:pt>
                <c:pt idx="67">
                  <c:v>67.646552129353211</c:v>
                </c:pt>
                <c:pt idx="68">
                  <c:v>68.736741688809545</c:v>
                </c:pt>
                <c:pt idx="69">
                  <c:v>69.821590546582996</c:v>
                </c:pt>
                <c:pt idx="70">
                  <c:v>70.901544763152515</c:v>
                </c:pt>
                <c:pt idx="71">
                  <c:v>71.977003226564705</c:v>
                </c:pt>
                <c:pt idx="72">
                  <c:v>73.048323621398566</c:v>
                </c:pt>
                <c:pt idx="73">
                  <c:v>74.11582752536809</c:v>
                </c:pt>
                <c:pt idx="74">
                  <c:v>75.179804777297065</c:v>
                </c:pt>
                <c:pt idx="75">
                  <c:v>76.240517233969811</c:v>
                </c:pt>
                <c:pt idx="76">
                  <c:v>77.298202012362211</c:v>
                </c:pt>
                <c:pt idx="77">
                  <c:v>78.353074296860314</c:v>
                </c:pt>
                <c:pt idx="78">
                  <c:v>79.405329777413527</c:v>
                </c:pt>
                <c:pt idx="79">
                  <c:v>80.455146773473643</c:v>
                </c:pt>
                <c:pt idx="80">
                  <c:v>81.502688089519538</c:v>
                </c:pt>
                <c:pt idx="81">
                  <c:v>82.548102640551377</c:v>
                </c:pt>
                <c:pt idx="82">
                  <c:v>83.591526879838426</c:v>
                </c:pt>
                <c:pt idx="83">
                  <c:v>84.633086056166889</c:v>
                </c:pt>
                <c:pt idx="84">
                  <c:v>85.672895323658693</c:v>
                </c:pt>
                <c:pt idx="85">
                  <c:v>86.711060723758763</c:v>
                </c:pt>
                <c:pt idx="86">
                  <c:v>87.747680056088427</c:v>
                </c:pt>
              </c:numCache>
            </c:numRef>
          </c:yVal>
          <c:smooth val="0"/>
        </c:ser>
        <c:ser>
          <c:idx val="2"/>
          <c:order val="2"/>
          <c:tx>
            <c:v>Ei</c:v>
          </c:tx>
          <c:marker>
            <c:symbol val="none"/>
          </c:marker>
          <c:xVal>
            <c:numRef>
              <c:f>PromptPulse!$Z$5:$Z$6</c:f>
              <c:numCache>
                <c:formatCode>General</c:formatCode>
                <c:ptCount val="2"/>
                <c:pt idx="0">
                  <c:v>4</c:v>
                </c:pt>
                <c:pt idx="1">
                  <c:v>90</c:v>
                </c:pt>
              </c:numCache>
            </c:numRef>
          </c:xVal>
          <c:yVal>
            <c:numRef>
              <c:f>PromptPulse!$AA$5:$AA$6</c:f>
              <c:numCache>
                <c:formatCode>General</c:formatCode>
                <c:ptCount val="2"/>
                <c:pt idx="0">
                  <c:v>4</c:v>
                </c:pt>
                <c:pt idx="1">
                  <c:v>90</c:v>
                </c:pt>
              </c:numCache>
            </c:numRef>
          </c:yVal>
          <c:smooth val="0"/>
        </c:ser>
        <c:ser>
          <c:idx val="3"/>
          <c:order val="3"/>
          <c:tx>
            <c:v>Elastic</c:v>
          </c:tx>
          <c:marker>
            <c:symbol val="none"/>
          </c:marker>
          <c:xVal>
            <c:numRef>
              <c:f>PromptPulse!$Z$5:$Z$6</c:f>
              <c:numCache>
                <c:formatCode>General</c:formatCode>
                <c:ptCount val="2"/>
                <c:pt idx="0">
                  <c:v>4</c:v>
                </c:pt>
                <c:pt idx="1">
                  <c:v>90</c:v>
                </c:pt>
              </c:numCache>
            </c:numRef>
          </c:xVal>
          <c:yVal>
            <c:numRef>
              <c:f>PromptPulse!$AB$5:$AB$6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556480"/>
        <c:axId val="87558400"/>
      </c:scatterChart>
      <c:valAx>
        <c:axId val="87556480"/>
        <c:scaling>
          <c:orientation val="minMax"/>
          <c:max val="90"/>
        </c:scaling>
        <c:delete val="0"/>
        <c:axPos val="b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Incident Energy E (meV)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7558400"/>
        <c:crossesAt val="-120"/>
        <c:crossBetween val="midCat"/>
      </c:valAx>
      <c:valAx>
        <c:axId val="87558400"/>
        <c:scaling>
          <c:orientation val="minMax"/>
          <c:max val="100"/>
          <c:min val="-120"/>
        </c:scaling>
        <c:delete val="0"/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Energy</a:t>
                </a:r>
                <a:r>
                  <a:rPr lang="en-US" baseline="0"/>
                  <a:t> Transfer E (meV)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7556480"/>
        <c:crosses val="autoZero"/>
        <c:crossBetween val="midCat"/>
        <c:majorUnit val="20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8475" cy="465138"/>
          </a:xfrm>
          <a:prstGeom prst="rect">
            <a:avLst/>
          </a:prstGeom>
        </p:spPr>
        <p:txBody>
          <a:bodyPr vert="horz" lIns="91416" tIns="45707" rIns="91416" bIns="457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1"/>
            <a:ext cx="3038475" cy="465138"/>
          </a:xfrm>
          <a:prstGeom prst="rect">
            <a:avLst/>
          </a:prstGeom>
        </p:spPr>
        <p:txBody>
          <a:bodyPr vert="horz" lIns="91416" tIns="45707" rIns="91416" bIns="45707" rtlCol="0"/>
          <a:lstStyle>
            <a:lvl1pPr algn="r">
              <a:defRPr sz="1200"/>
            </a:lvl1pPr>
          </a:lstStyle>
          <a:p>
            <a:fld id="{FBA71DBD-3FE3-4E46-97EF-9A1E303418E0}" type="datetimeFigureOut">
              <a:rPr lang="en-US" smtClean="0"/>
              <a:pPr/>
              <a:t>12/13/2012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1416" tIns="45707" rIns="91416" bIns="457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lIns="91416" tIns="45707" rIns="91416" bIns="45707" rtlCol="0" anchor="b"/>
          <a:lstStyle>
            <a:lvl1pPr algn="r">
              <a:defRPr sz="1200"/>
            </a:lvl1pPr>
          </a:lstStyle>
          <a:p>
            <a:fld id="{2BBCE6F9-C9A6-4473-8BBC-2BAC973C9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29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40" y="1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90E3262-46D0-4426-9CFB-232EBC585772}" type="datetimeFigureOut">
              <a:rPr lang="en-US"/>
              <a:pPr>
                <a:defRPr/>
              </a:pPr>
              <a:t>12/13/2012</a:t>
            </a:fld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6" y="4416426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4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D18A042-39B4-4124-958F-394873811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2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9" descr="New_DOE_Logo_Color_042808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8875"/>
            <a:ext cx="1743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ORNL_managed by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738" y="6202363"/>
            <a:ext cx="3505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template graphic_090l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3925" y="1233488"/>
            <a:ext cx="42926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8" y="1085334"/>
            <a:ext cx="4454622" cy="8771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8" y="2667000"/>
            <a:ext cx="4170536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69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82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31CA3B-256B-4377-B2F5-2F4F41C26B4A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F1AB25-B687-4045-B791-68A5309E0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06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34CDE4-C2D0-4FE9-904C-8A3F6D8FBD34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0BAC3-0DAF-4A12-8072-D4B0835BD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4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1125" y="177800"/>
            <a:ext cx="8229600" cy="2936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587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1125" y="914400"/>
            <a:ext cx="8229600" cy="2200275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1125" y="177800"/>
            <a:ext cx="82296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125" y="914400"/>
            <a:ext cx="82296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flipH="1">
            <a:off x="228600" y="640238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F53AB076-FD19-4D85-B3FC-F93BE8891633}" type="slidenum">
              <a:rPr lang="en-US" sz="9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</a:p>
        </p:txBody>
      </p:sp>
      <p:pic>
        <p:nvPicPr>
          <p:cNvPr id="1029" name="Content Placeholder 10" descr="ORNL emboss_2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56"/>
          <p:cNvSpPr txBox="1">
            <a:spLocks noChangeArrowheads="1"/>
          </p:cNvSpPr>
          <p:nvPr userDrawn="1"/>
        </p:nvSpPr>
        <p:spPr>
          <a:xfrm>
            <a:off x="3124200" y="640080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Novel</a:t>
            </a:r>
            <a:r>
              <a:rPr lang="en-US" sz="800" baseline="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Material Science Using Polarized Neutrons</a:t>
            </a:r>
            <a:endParaRPr lang="en-US" sz="800" dirty="0" smtClean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Tohoku University, Sendai, January</a:t>
            </a:r>
            <a:r>
              <a:rPr lang="en-US" sz="800" baseline="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2011</a:t>
            </a:r>
            <a:endParaRPr lang="en-US" sz="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70" r:id="rId10"/>
    <p:sldLayoutId id="2147483971" r:id="rId11"/>
    <p:sldLayoutId id="2147483972" r:id="rId12"/>
    <p:sldLayoutId id="2147483973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kern="1200">
          <a:solidFill>
            <a:srgbClr val="006C3A"/>
          </a:solidFill>
          <a:latin typeface="Arial Black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006C3A"/>
          </a:solidFill>
          <a:latin typeface="Arial Black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006C3A"/>
          </a:solidFill>
          <a:latin typeface="Arial Black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006C3A"/>
          </a:solidFill>
          <a:latin typeface="Arial Black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006C3A"/>
          </a:solidFill>
          <a:latin typeface="Arial Black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•"/>
        <a:defRPr sz="24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–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–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»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117475" y="1085850"/>
            <a:ext cx="5140325" cy="138499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dirty="0" smtClean="0"/>
              <a:t>Finding and reducing a background feature at HYSPEC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68627" y="2667000"/>
            <a:ext cx="4170363" cy="1938992"/>
          </a:xfrm>
        </p:spPr>
        <p:txBody>
          <a:bodyPr/>
          <a:lstStyle/>
          <a:p>
            <a:pPr eaLnBrk="1" hangingPunct="1"/>
            <a:r>
              <a:rPr lang="en-US" sz="2000" dirty="0" smtClean="0"/>
              <a:t>Barry Winn</a:t>
            </a:r>
            <a:r>
              <a:rPr lang="en-US" sz="2000" dirty="0"/>
              <a:t>, Mark Hagen, </a:t>
            </a:r>
            <a:r>
              <a:rPr lang="en-US" sz="2000" dirty="0" smtClean="0"/>
              <a:t> </a:t>
            </a:r>
          </a:p>
          <a:p>
            <a:pPr eaLnBrk="1" hangingPunct="1"/>
            <a:r>
              <a:rPr lang="en-US" sz="2000" dirty="0" smtClean="0"/>
              <a:t>M. Graves-Brook, RAD, ISDD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 smtClean="0"/>
              <a:t>Thursday, August 9, 2012, 1 PM</a:t>
            </a:r>
          </a:p>
          <a:p>
            <a:pPr eaLnBrk="1" hangingPunct="1"/>
            <a:r>
              <a:rPr lang="en-US" sz="2000" dirty="0" err="1" smtClean="0"/>
              <a:t>Rm</a:t>
            </a:r>
            <a:r>
              <a:rPr lang="en-US" sz="2000" dirty="0" smtClean="0"/>
              <a:t> C-250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04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9" y="228600"/>
            <a:ext cx="874522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800" y="1143000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5107" y="4431268"/>
            <a:ext cx="6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600" y="4800600"/>
            <a:ext cx="143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Wrap-around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9200" y="609600"/>
            <a:ext cx="13716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73" y="228600"/>
            <a:ext cx="4943004" cy="369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85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38250"/>
            <a:ext cx="592455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5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699672" cy="346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114800"/>
            <a:ext cx="3436426" cy="15114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correlation with 13B’s secondary shutter?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52800" cy="2554545"/>
          </a:xfrm>
        </p:spPr>
        <p:txBody>
          <a:bodyPr/>
          <a:lstStyle/>
          <a:p>
            <a:r>
              <a:rPr lang="en-US" dirty="0" smtClean="0"/>
              <a:t>Step size / time resolution is 2 minutes for ‘clock’ progression of prompt pulse., using </a:t>
            </a:r>
            <a:r>
              <a:rPr lang="en-US" dirty="0" err="1" smtClean="0"/>
              <a:t>filter_by_time</a:t>
            </a:r>
            <a:r>
              <a:rPr lang="en-US" dirty="0" smtClean="0"/>
              <a:t> algorithm</a:t>
            </a:r>
          </a:p>
          <a:p>
            <a:endParaRPr lang="en-US" dirty="0"/>
          </a:p>
          <a:p>
            <a:r>
              <a:rPr lang="en-US" dirty="0" smtClean="0"/>
              <a:t>16:58 and 17:42 are times for drop and rise on run.  In CSS, secondary shutter for 13B closes at 4:56 and opens at 5:44 PM.</a:t>
            </a:r>
          </a:p>
          <a:p>
            <a:endParaRPr lang="en-US" dirty="0"/>
          </a:p>
          <a:p>
            <a:r>
              <a:rPr lang="en-US" dirty="0" smtClean="0"/>
              <a:t>H2 vs. </a:t>
            </a:r>
            <a:r>
              <a:rPr lang="en-US" dirty="0" err="1" smtClean="0"/>
              <a:t>Cl</a:t>
            </a:r>
            <a:r>
              <a:rPr lang="en-US" dirty="0" smtClean="0"/>
              <a:t> is reason for higher signal after reopening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9" y="3886200"/>
            <a:ext cx="376640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5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06"/>
          <a:stretch/>
        </p:blipFill>
        <p:spPr bwMode="auto">
          <a:xfrm>
            <a:off x="680720" y="101236"/>
            <a:ext cx="7807960" cy="675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794510" y="5928360"/>
            <a:ext cx="861060" cy="502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2-1100</a:t>
            </a:r>
          </a:p>
        </p:txBody>
      </p:sp>
      <p:sp>
        <p:nvSpPr>
          <p:cNvPr id="7" name="Oval 6"/>
          <p:cNvSpPr/>
          <p:nvPr/>
        </p:nvSpPr>
        <p:spPr>
          <a:xfrm>
            <a:off x="7391400" y="2499360"/>
            <a:ext cx="640080" cy="431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1.7</a:t>
            </a:r>
            <a:endParaRPr lang="en-US" sz="1100" dirty="0"/>
          </a:p>
        </p:txBody>
      </p:sp>
      <p:sp>
        <p:nvSpPr>
          <p:cNvPr id="8" name="Oval 7"/>
          <p:cNvSpPr/>
          <p:nvPr/>
        </p:nvSpPr>
        <p:spPr>
          <a:xfrm>
            <a:off x="2339340" y="548640"/>
            <a:ext cx="632460" cy="396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0.65</a:t>
            </a:r>
            <a:endParaRPr lang="en-US" sz="1100" dirty="0"/>
          </a:p>
        </p:txBody>
      </p:sp>
      <p:sp>
        <p:nvSpPr>
          <p:cNvPr id="9" name="Oval 8"/>
          <p:cNvSpPr/>
          <p:nvPr/>
        </p:nvSpPr>
        <p:spPr>
          <a:xfrm>
            <a:off x="1299210" y="2793818"/>
            <a:ext cx="495300" cy="279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2</a:t>
            </a:r>
            <a:endParaRPr lang="en-US" sz="1100" dirty="0"/>
          </a:p>
        </p:txBody>
      </p:sp>
      <p:sp>
        <p:nvSpPr>
          <p:cNvPr id="10" name="Oval 9"/>
          <p:cNvSpPr/>
          <p:nvPr/>
        </p:nvSpPr>
        <p:spPr>
          <a:xfrm>
            <a:off x="3837940" y="4221480"/>
            <a:ext cx="612140" cy="396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24.3</a:t>
            </a:r>
            <a:endParaRPr lang="en-US" sz="1100" dirty="0"/>
          </a:p>
        </p:txBody>
      </p:sp>
      <p:sp>
        <p:nvSpPr>
          <p:cNvPr id="11" name="Oval 10"/>
          <p:cNvSpPr/>
          <p:nvPr/>
        </p:nvSpPr>
        <p:spPr>
          <a:xfrm>
            <a:off x="3464560" y="4892040"/>
            <a:ext cx="637540" cy="396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37.7</a:t>
            </a:r>
            <a:endParaRPr lang="en-US" sz="1100" dirty="0"/>
          </a:p>
        </p:txBody>
      </p:sp>
      <p:sp>
        <p:nvSpPr>
          <p:cNvPr id="12" name="Oval 11"/>
          <p:cNvSpPr/>
          <p:nvPr/>
        </p:nvSpPr>
        <p:spPr>
          <a:xfrm>
            <a:off x="2385060" y="4892040"/>
            <a:ext cx="734060" cy="396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117.8</a:t>
            </a:r>
            <a:endParaRPr lang="en-US" sz="1100" dirty="0"/>
          </a:p>
        </p:txBody>
      </p:sp>
      <p:sp>
        <p:nvSpPr>
          <p:cNvPr id="13" name="Oval 12"/>
          <p:cNvSpPr/>
          <p:nvPr/>
        </p:nvSpPr>
        <p:spPr>
          <a:xfrm>
            <a:off x="1524000" y="1950720"/>
            <a:ext cx="670560" cy="350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0.52</a:t>
            </a:r>
            <a:endParaRPr lang="en-US" sz="1100" dirty="0"/>
          </a:p>
        </p:txBody>
      </p:sp>
      <p:sp>
        <p:nvSpPr>
          <p:cNvPr id="14" name="Oval 13"/>
          <p:cNvSpPr/>
          <p:nvPr/>
        </p:nvSpPr>
        <p:spPr>
          <a:xfrm>
            <a:off x="1524000" y="944880"/>
            <a:ext cx="670560" cy="426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0.47</a:t>
            </a:r>
            <a:endParaRPr lang="en-US" sz="1100" dirty="0"/>
          </a:p>
        </p:txBody>
      </p:sp>
      <p:sp>
        <p:nvSpPr>
          <p:cNvPr id="15" name="Oval 14"/>
          <p:cNvSpPr/>
          <p:nvPr/>
        </p:nvSpPr>
        <p:spPr>
          <a:xfrm>
            <a:off x="2339340" y="1950720"/>
            <a:ext cx="632460" cy="350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2.8</a:t>
            </a:r>
            <a:endParaRPr lang="en-US" sz="1100" dirty="0"/>
          </a:p>
        </p:txBody>
      </p:sp>
      <p:sp>
        <p:nvSpPr>
          <p:cNvPr id="16" name="Oval 15"/>
          <p:cNvSpPr/>
          <p:nvPr/>
        </p:nvSpPr>
        <p:spPr>
          <a:xfrm>
            <a:off x="2758440" y="3311978"/>
            <a:ext cx="721360" cy="437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10.2</a:t>
            </a:r>
            <a:endParaRPr lang="en-US" sz="1100" dirty="0"/>
          </a:p>
        </p:txBody>
      </p:sp>
      <p:sp>
        <p:nvSpPr>
          <p:cNvPr id="17" name="Oval 16"/>
          <p:cNvSpPr/>
          <p:nvPr/>
        </p:nvSpPr>
        <p:spPr>
          <a:xfrm>
            <a:off x="3573780" y="2930978"/>
            <a:ext cx="528320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15</a:t>
            </a:r>
          </a:p>
          <a:p>
            <a:pPr algn="ctr"/>
            <a:r>
              <a:rPr lang="en-US" sz="1100" dirty="0" smtClean="0"/>
              <a:t>7.2</a:t>
            </a:r>
            <a:endParaRPr lang="en-US" sz="1100" dirty="0"/>
          </a:p>
        </p:txBody>
      </p:sp>
      <p:sp>
        <p:nvSpPr>
          <p:cNvPr id="18" name="Oval 17"/>
          <p:cNvSpPr/>
          <p:nvPr/>
        </p:nvSpPr>
        <p:spPr>
          <a:xfrm>
            <a:off x="3182620" y="2915738"/>
            <a:ext cx="487680" cy="396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16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250254" y="167818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mrem/hr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5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16539"/>
          </a:xfrm>
        </p:spPr>
        <p:txBody>
          <a:bodyPr/>
          <a:lstStyle/>
          <a:p>
            <a:r>
              <a:rPr lang="en-US" dirty="0" smtClean="0"/>
              <a:t>General and shutter closed contribution</a:t>
            </a:r>
          </a:p>
          <a:p>
            <a:pPr lvl="1"/>
            <a:r>
              <a:rPr lang="en-US" dirty="0" smtClean="0"/>
              <a:t>New Target, </a:t>
            </a:r>
            <a:r>
              <a:rPr lang="en-US" smtClean="0"/>
              <a:t>new background?</a:t>
            </a:r>
          </a:p>
          <a:p>
            <a:pPr lvl="1"/>
            <a:r>
              <a:rPr lang="en-US" dirty="0" smtClean="0"/>
              <a:t>Detector </a:t>
            </a:r>
            <a:r>
              <a:rPr lang="en-US" dirty="0"/>
              <a:t>settings:  we’ll try </a:t>
            </a:r>
            <a:r>
              <a:rPr lang="en-US" dirty="0" smtClean="0"/>
              <a:t>again</a:t>
            </a:r>
          </a:p>
          <a:p>
            <a:pPr lvl="1"/>
            <a:r>
              <a:rPr lang="en-US" dirty="0" smtClean="0"/>
              <a:t>Gradual time development on Tuesday afternoons:  open to suggestions</a:t>
            </a:r>
          </a:p>
          <a:p>
            <a:pPr lvl="1"/>
            <a:r>
              <a:rPr lang="en-US" dirty="0" smtClean="0"/>
              <a:t>More mapping with LPSD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8708"/>
          </a:xfrm>
        </p:spPr>
        <p:txBody>
          <a:bodyPr/>
          <a:lstStyle/>
          <a:p>
            <a:r>
              <a:rPr lang="en-US" dirty="0"/>
              <a:t>BL 13B secondary shutter</a:t>
            </a:r>
          </a:p>
          <a:p>
            <a:pPr lvl="1"/>
            <a:r>
              <a:rPr lang="en-US" dirty="0"/>
              <a:t>Clock dependence kills any ‘empty can’ background subtraction approach</a:t>
            </a:r>
          </a:p>
          <a:p>
            <a:pPr lvl="1"/>
            <a:r>
              <a:rPr lang="en-US" dirty="0"/>
              <a:t>Initial test of extra yellow blocks not so good</a:t>
            </a:r>
          </a:p>
          <a:p>
            <a:pPr lvl="1"/>
            <a:r>
              <a:rPr lang="en-US" dirty="0"/>
              <a:t>Need another location, or higher </a:t>
            </a:r>
            <a:r>
              <a:rPr lang="en-US" dirty="0" smtClean="0"/>
              <a:t>blocks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22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339376"/>
          </a:xfrm>
        </p:spPr>
        <p:txBody>
          <a:bodyPr/>
          <a:lstStyle/>
          <a:p>
            <a:r>
              <a:rPr lang="en-US" dirty="0"/>
              <a:t>BL 11 shutter  </a:t>
            </a:r>
          </a:p>
          <a:p>
            <a:pPr lvl="1"/>
            <a:r>
              <a:rPr lang="en-US" dirty="0"/>
              <a:t>Lowest contribution, so least concerned</a:t>
            </a:r>
          </a:p>
          <a:p>
            <a:pPr lvl="1"/>
            <a:r>
              <a:rPr lang="en-US" dirty="0"/>
              <a:t>may need more shield blocks somewhere</a:t>
            </a:r>
          </a:p>
          <a:p>
            <a:pPr lvl="1"/>
            <a:r>
              <a:rPr lang="en-US" dirty="0"/>
              <a:t>difficult to measure with LPSD on cart to determine where best to </a:t>
            </a:r>
            <a:r>
              <a:rPr lang="en-US" dirty="0" smtClean="0"/>
              <a:t>shield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40" y="3020606"/>
            <a:ext cx="4060508" cy="30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8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takes a village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960" y="1502229"/>
            <a:ext cx="4038600" cy="4431983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 smtClean="0"/>
              <a:t>RAD</a:t>
            </a:r>
          </a:p>
          <a:p>
            <a:r>
              <a:rPr lang="en-US" sz="2000" dirty="0" smtClean="0"/>
              <a:t>RCT’s &amp; Don Gregory</a:t>
            </a:r>
          </a:p>
          <a:p>
            <a:pPr lvl="1"/>
            <a:r>
              <a:rPr lang="en-US" sz="1600" dirty="0" smtClean="0"/>
              <a:t>J. </a:t>
            </a:r>
            <a:r>
              <a:rPr lang="en-US" sz="1600" dirty="0" err="1" smtClean="0"/>
              <a:t>Treen</a:t>
            </a:r>
            <a:r>
              <a:rPr lang="en-US" sz="1600" dirty="0" smtClean="0"/>
              <a:t>, D. Craft, M. </a:t>
            </a:r>
            <a:r>
              <a:rPr lang="en-US" sz="1600" dirty="0" err="1" smtClean="0"/>
              <a:t>McAvoy</a:t>
            </a:r>
            <a:r>
              <a:rPr lang="en-US" sz="1600" dirty="0" smtClean="0"/>
              <a:t>, J. Eubanks, F. Barrera, D. Smith, R. Davis, P. Gonzalez</a:t>
            </a:r>
          </a:p>
          <a:p>
            <a:r>
              <a:rPr lang="en-US" sz="2000" dirty="0" smtClean="0"/>
              <a:t>Accelerator Group</a:t>
            </a:r>
          </a:p>
          <a:p>
            <a:pPr lvl="1"/>
            <a:r>
              <a:rPr lang="en-US" sz="1600" dirty="0" smtClean="0"/>
              <a:t>C. Peters, J. Galambos</a:t>
            </a:r>
          </a:p>
          <a:p>
            <a:r>
              <a:rPr lang="en-US" sz="2000" dirty="0" smtClean="0"/>
              <a:t>Target Group &amp; Ray S.</a:t>
            </a:r>
          </a:p>
          <a:p>
            <a:pPr lvl="1"/>
            <a:r>
              <a:rPr lang="en-US" sz="1600" dirty="0" smtClean="0"/>
              <a:t>J. Denison, R. Armstrong</a:t>
            </a:r>
          </a:p>
          <a:p>
            <a:r>
              <a:rPr lang="en-US" sz="2000" dirty="0" smtClean="0"/>
              <a:t>Instrument Support Group</a:t>
            </a:r>
          </a:p>
          <a:p>
            <a:pPr lvl="1"/>
            <a:r>
              <a:rPr lang="en-US" sz="1600" dirty="0" smtClean="0"/>
              <a:t>D. Engle et. al.</a:t>
            </a:r>
            <a:endParaRPr lang="en-US" sz="2000" dirty="0"/>
          </a:p>
          <a:p>
            <a:r>
              <a:rPr lang="en-US" sz="2000" dirty="0" smtClean="0"/>
              <a:t>DAS</a:t>
            </a:r>
          </a:p>
          <a:p>
            <a:pPr lvl="1"/>
            <a:r>
              <a:rPr lang="en-US" sz="1600" dirty="0" smtClean="0"/>
              <a:t>L. Clonts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01041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 smtClean="0"/>
              <a:t>ISDD</a:t>
            </a:r>
          </a:p>
          <a:p>
            <a:r>
              <a:rPr lang="en-US" sz="2000" dirty="0" smtClean="0"/>
              <a:t>Neutronics </a:t>
            </a:r>
            <a:r>
              <a:rPr lang="en-US" sz="2000" dirty="0"/>
              <a:t>Group</a:t>
            </a:r>
          </a:p>
          <a:p>
            <a:pPr lvl="1"/>
            <a:r>
              <a:rPr lang="en-US" sz="1600" dirty="0"/>
              <a:t>F. </a:t>
            </a:r>
            <a:r>
              <a:rPr lang="en-US" sz="1600" dirty="0" err="1"/>
              <a:t>Gallmeyer</a:t>
            </a:r>
            <a:r>
              <a:rPr lang="en-US" sz="1600" dirty="0"/>
              <a:t>, E. Iverson</a:t>
            </a:r>
          </a:p>
          <a:p>
            <a:r>
              <a:rPr lang="en-US" sz="2000" dirty="0"/>
              <a:t>Engineering:  Operating Instruments</a:t>
            </a:r>
          </a:p>
          <a:p>
            <a:pPr lvl="1"/>
            <a:r>
              <a:rPr lang="en-US" sz="1600" dirty="0"/>
              <a:t>M. </a:t>
            </a:r>
            <a:r>
              <a:rPr lang="en-US" sz="1600" dirty="0" smtClean="0"/>
              <a:t>Harvey, T. Roseberry, P. </a:t>
            </a:r>
            <a:r>
              <a:rPr lang="en-US" sz="1600" dirty="0" err="1" smtClean="0"/>
              <a:t>Rosenblad</a:t>
            </a:r>
            <a:endParaRPr lang="en-US" sz="1600" dirty="0"/>
          </a:p>
          <a:p>
            <a:r>
              <a:rPr lang="en-US" sz="2000" dirty="0"/>
              <a:t>Detectors</a:t>
            </a:r>
          </a:p>
          <a:p>
            <a:pPr lvl="1"/>
            <a:r>
              <a:rPr lang="en-US" sz="1600" dirty="0"/>
              <a:t>L. </a:t>
            </a:r>
            <a:r>
              <a:rPr lang="en-US" sz="1600" dirty="0" smtClean="0"/>
              <a:t>Funk</a:t>
            </a:r>
          </a:p>
          <a:p>
            <a:r>
              <a:rPr lang="en-US" sz="2000" dirty="0" smtClean="0"/>
              <a:t>Commissioning Support</a:t>
            </a:r>
          </a:p>
          <a:p>
            <a:pPr lvl="1"/>
            <a:r>
              <a:rPr lang="en-US" sz="1600" dirty="0" smtClean="0"/>
              <a:t>K. Herwig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19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3220"/>
          </a:xfrm>
        </p:spPr>
        <p:txBody>
          <a:bodyPr/>
          <a:lstStyle/>
          <a:p>
            <a:r>
              <a:rPr lang="en-US" dirty="0" smtClean="0"/>
              <a:t>3He tube sensitivity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3220"/>
          </a:xfrm>
        </p:spPr>
        <p:txBody>
          <a:bodyPr/>
          <a:lstStyle/>
          <a:p>
            <a:r>
              <a:rPr lang="en-US" dirty="0" smtClean="0"/>
              <a:t>Cd transmission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2499360"/>
            <a:ext cx="39624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888517"/>
              </p:ext>
            </p:extLst>
          </p:nvPr>
        </p:nvGraphicFramePr>
        <p:xfrm>
          <a:off x="4267200" y="2179320"/>
          <a:ext cx="4572000" cy="414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822960" y="3185160"/>
            <a:ext cx="746760" cy="1524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410200" y="2727960"/>
            <a:ext cx="15240" cy="3002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39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76400"/>
            <a:ext cx="59055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Statistics check:</a:t>
            </a:r>
            <a:br>
              <a:rPr lang="en-US" dirty="0" smtClean="0"/>
            </a:br>
            <a:r>
              <a:rPr lang="en-US" dirty="0" smtClean="0"/>
              <a:t>30 min runs Monday vs. </a:t>
            </a:r>
            <a:br>
              <a:rPr lang="en-US" dirty="0" smtClean="0"/>
            </a:br>
            <a:r>
              <a:rPr lang="en-US" dirty="0" smtClean="0"/>
              <a:t>10 min runs Tuesday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23560" y="655320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 over 100 us (0.1 </a:t>
            </a:r>
            <a:r>
              <a:rPr lang="en-US" dirty="0" err="1" smtClean="0"/>
              <a:t>ms</a:t>
            </a:r>
            <a:r>
              <a:rPr lang="en-US" dirty="0" smtClean="0"/>
              <a:t>) bins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2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24841"/>
          </a:xfrm>
        </p:spPr>
        <p:txBody>
          <a:bodyPr/>
          <a:lstStyle/>
          <a:p>
            <a:r>
              <a:rPr lang="en-US" dirty="0" smtClean="0"/>
              <a:t>Why it’s bad:  Fast neutrons easily ‘lap’ neutrons we use for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Affects ~3.5 </a:t>
            </a:r>
            <a:r>
              <a:rPr lang="en-US" dirty="0" err="1" smtClean="0"/>
              <a:t>ms</a:t>
            </a:r>
            <a:r>
              <a:rPr lang="en-US" dirty="0" smtClean="0"/>
              <a:t> of 16.7 </a:t>
            </a:r>
            <a:r>
              <a:rPr lang="en-US" dirty="0" err="1" smtClean="0"/>
              <a:t>ms</a:t>
            </a:r>
            <a:r>
              <a:rPr lang="en-US" dirty="0" smtClean="0"/>
              <a:t> frame</a:t>
            </a:r>
          </a:p>
          <a:p>
            <a:r>
              <a:rPr lang="en-US" dirty="0" smtClean="0"/>
              <a:t>Background moves as we change Ei</a:t>
            </a:r>
          </a:p>
          <a:p>
            <a:pPr lvl="1"/>
            <a:r>
              <a:rPr lang="en-US" dirty="0" smtClean="0"/>
              <a:t>ARCS &amp; SEQUOIA don’t care because they work in first frame</a:t>
            </a:r>
          </a:p>
          <a:p>
            <a:r>
              <a:rPr lang="en-US" dirty="0" smtClean="0"/>
              <a:t>Temporary strategy:  preferred </a:t>
            </a:r>
            <a:r>
              <a:rPr lang="en-US" dirty="0" err="1" smtClean="0"/>
              <a:t>Ei’s</a:t>
            </a:r>
            <a:r>
              <a:rPr lang="en-US" dirty="0" smtClean="0"/>
              <a:t> for energy loss or energy gain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210664"/>
              </p:ext>
            </p:extLst>
          </p:nvPr>
        </p:nvGraphicFramePr>
        <p:xfrm>
          <a:off x="4114800" y="1600200"/>
          <a:ext cx="4876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412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HYSPEC’s sensitive detector array</a:t>
            </a:r>
            <a:endParaRPr lang="en-US" dirty="0"/>
          </a:p>
        </p:txBody>
      </p:sp>
      <p:pic>
        <p:nvPicPr>
          <p:cNvPr id="6" name="Picture 5" descr="C:\Users\h3n\Documents\work2010\HYSPEC\HYSPEC photos 27 Oct 2011\IMG_0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10" y="936171"/>
            <a:ext cx="6589860" cy="49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158240"/>
            <a:ext cx="178350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8-packs of</a:t>
            </a:r>
          </a:p>
          <a:p>
            <a:r>
              <a:rPr lang="en-US" dirty="0" smtClean="0"/>
              <a:t>1.2 m long </a:t>
            </a:r>
          </a:p>
          <a:p>
            <a:r>
              <a:rPr lang="en-US" dirty="0" smtClean="0"/>
              <a:t>LPSD’s, 25 mm</a:t>
            </a:r>
          </a:p>
          <a:p>
            <a:r>
              <a:rPr lang="en-US" dirty="0" err="1" smtClean="0"/>
              <a:t>Dia</a:t>
            </a:r>
            <a:r>
              <a:rPr lang="en-US" dirty="0" smtClean="0"/>
              <a:t> tubes</a:t>
            </a:r>
          </a:p>
          <a:p>
            <a:endParaRPr lang="en-US" dirty="0"/>
          </a:p>
          <a:p>
            <a:r>
              <a:rPr lang="en-US" dirty="0" smtClean="0"/>
              <a:t>detectors</a:t>
            </a:r>
          </a:p>
          <a:p>
            <a:r>
              <a:rPr lang="en-US" dirty="0" smtClean="0"/>
              <a:t>~4.5 m </a:t>
            </a:r>
          </a:p>
          <a:p>
            <a:r>
              <a:rPr lang="en-US" dirty="0" smtClean="0"/>
              <a:t>From sample,</a:t>
            </a:r>
          </a:p>
          <a:p>
            <a:r>
              <a:rPr lang="en-US" dirty="0" smtClean="0"/>
              <a:t>So sum over</a:t>
            </a:r>
          </a:p>
          <a:p>
            <a:r>
              <a:rPr lang="en-US" dirty="0" smtClean="0"/>
              <a:t>All detector</a:t>
            </a:r>
          </a:p>
          <a:p>
            <a:r>
              <a:rPr lang="en-US" dirty="0" smtClean="0"/>
              <a:t>Pixels</a:t>
            </a:r>
          </a:p>
          <a:p>
            <a:r>
              <a:rPr lang="en-US" dirty="0" smtClean="0"/>
              <a:t>(no spatial</a:t>
            </a:r>
          </a:p>
          <a:p>
            <a:r>
              <a:rPr lang="en-US" dirty="0" smtClean="0"/>
              <a:t>Variation seen)</a:t>
            </a:r>
          </a:p>
          <a:p>
            <a:endParaRPr lang="en-US" dirty="0"/>
          </a:p>
          <a:p>
            <a:r>
              <a:rPr lang="en-US" dirty="0" smtClean="0"/>
              <a:t>Surrounded by</a:t>
            </a:r>
          </a:p>
          <a:p>
            <a:r>
              <a:rPr lang="en-US" dirty="0" smtClean="0"/>
              <a:t>A cadmium</a:t>
            </a:r>
          </a:p>
          <a:p>
            <a:r>
              <a:rPr lang="en-US" dirty="0" smtClean="0"/>
              <a:t>‘box’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6032842"/>
              </p:ext>
            </p:extLst>
          </p:nvPr>
        </p:nvGraphicFramePr>
        <p:xfrm>
          <a:off x="457200" y="228600"/>
          <a:ext cx="8229600" cy="589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47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 idx="4294967295"/>
          </p:nvPr>
        </p:nvSpPr>
        <p:spPr>
          <a:xfrm>
            <a:off x="101600" y="379185"/>
            <a:ext cx="8229600" cy="4587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Shielding against fast neutrons at HYSPEC</a:t>
            </a:r>
          </a:p>
        </p:txBody>
      </p:sp>
      <p:pic>
        <p:nvPicPr>
          <p:cNvPr id="12331" name="Picture 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12240"/>
            <a:ext cx="8839200" cy="4783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341" name="Text Box 53"/>
          <p:cNvSpPr txBox="1">
            <a:spLocks noChangeArrowheads="1"/>
          </p:cNvSpPr>
          <p:nvPr/>
        </p:nvSpPr>
        <p:spPr bwMode="auto">
          <a:xfrm>
            <a:off x="609600" y="1738699"/>
            <a:ext cx="21989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smtClean="0"/>
              <a:t>T0 chopper stops high-E neutrons</a:t>
            </a:r>
            <a:endParaRPr lang="en-US" sz="1200" b="1" dirty="0"/>
          </a:p>
        </p:txBody>
      </p:sp>
      <p:sp>
        <p:nvSpPr>
          <p:cNvPr id="12349" name="Text Box 61"/>
          <p:cNvSpPr txBox="1">
            <a:spLocks noChangeArrowheads="1"/>
          </p:cNvSpPr>
          <p:nvPr/>
        </p:nvSpPr>
        <p:spPr bwMode="auto">
          <a:xfrm>
            <a:off x="1714500" y="4719840"/>
            <a:ext cx="134983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/>
              <a:t>Curved </a:t>
            </a:r>
            <a:r>
              <a:rPr lang="en-US" sz="1200" b="1" dirty="0" smtClean="0"/>
              <a:t>Guide</a:t>
            </a:r>
            <a:br>
              <a:rPr lang="en-US" sz="1200" b="1" dirty="0" smtClean="0"/>
            </a:br>
            <a:r>
              <a:rPr lang="en-US" sz="1200" b="1" dirty="0" smtClean="0"/>
              <a:t>(well shielded)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smtClean="0"/>
              <a:t>avoids </a:t>
            </a:r>
            <a:br>
              <a:rPr lang="en-US" sz="1200" b="1" dirty="0" smtClean="0"/>
            </a:br>
            <a:r>
              <a:rPr lang="en-US" sz="1200" b="1" dirty="0" smtClean="0"/>
              <a:t>line-of-sight &amp; stops high-E neutrons</a:t>
            </a:r>
          </a:p>
        </p:txBody>
      </p:sp>
      <p:sp>
        <p:nvSpPr>
          <p:cNvPr id="12351" name="Line 63"/>
          <p:cNvSpPr>
            <a:spLocks noChangeShapeType="1"/>
          </p:cNvSpPr>
          <p:nvPr/>
        </p:nvSpPr>
        <p:spPr bwMode="auto">
          <a:xfrm flipH="1">
            <a:off x="1600200" y="2200364"/>
            <a:ext cx="108857" cy="1461702"/>
          </a:xfrm>
          <a:prstGeom prst="lin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53" name="Line 65"/>
          <p:cNvSpPr>
            <a:spLocks noChangeShapeType="1"/>
          </p:cNvSpPr>
          <p:nvPr/>
        </p:nvSpPr>
        <p:spPr bwMode="auto">
          <a:xfrm flipV="1">
            <a:off x="3064330" y="4536440"/>
            <a:ext cx="974270" cy="152400"/>
          </a:xfrm>
          <a:prstGeom prst="lin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55" name="Line 67"/>
          <p:cNvSpPr>
            <a:spLocks noChangeShapeType="1"/>
          </p:cNvSpPr>
          <p:nvPr/>
        </p:nvSpPr>
        <p:spPr bwMode="auto">
          <a:xfrm>
            <a:off x="8763000" y="468884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70"/>
          <p:cNvSpPr txBox="1">
            <a:spLocks noChangeArrowheads="1"/>
          </p:cNvSpPr>
          <p:nvPr/>
        </p:nvSpPr>
        <p:spPr bwMode="auto">
          <a:xfrm>
            <a:off x="5501669" y="1600200"/>
            <a:ext cx="270328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smtClean="0"/>
              <a:t>Drum shield has heavy concrete, stainless steel and lead shielding, </a:t>
            </a:r>
            <a:endParaRPr lang="en-US" sz="1200" b="1" dirty="0"/>
          </a:p>
        </p:txBody>
      </p:sp>
      <p:sp>
        <p:nvSpPr>
          <p:cNvPr id="13" name="Line 69"/>
          <p:cNvSpPr>
            <a:spLocks noChangeShapeType="1"/>
          </p:cNvSpPr>
          <p:nvPr/>
        </p:nvSpPr>
        <p:spPr bwMode="auto">
          <a:xfrm flipH="1">
            <a:off x="6248398" y="2061865"/>
            <a:ext cx="419099" cy="2665076"/>
          </a:xfrm>
          <a:prstGeom prst="lin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 Box 61"/>
          <p:cNvSpPr txBox="1">
            <a:spLocks noChangeArrowheads="1"/>
          </p:cNvSpPr>
          <p:nvPr/>
        </p:nvSpPr>
        <p:spPr bwMode="auto">
          <a:xfrm>
            <a:off x="3352800" y="5241008"/>
            <a:ext cx="173083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smtClean="0"/>
              <a:t>10’ high 1’ deep regular concrete wall at lower part of 8714 AND about stairwell </a:t>
            </a:r>
            <a:r>
              <a:rPr lang="en-US" sz="1200" b="1" dirty="0"/>
              <a:t>m</a:t>
            </a:r>
            <a:r>
              <a:rPr lang="en-US" sz="1200" b="1" dirty="0" smtClean="0"/>
              <a:t>ay thermalize more than shield</a:t>
            </a:r>
          </a:p>
        </p:txBody>
      </p:sp>
      <p:sp>
        <p:nvSpPr>
          <p:cNvPr id="15" name="Line 65"/>
          <p:cNvSpPr>
            <a:spLocks noChangeShapeType="1"/>
          </p:cNvSpPr>
          <p:nvPr/>
        </p:nvSpPr>
        <p:spPr bwMode="auto">
          <a:xfrm flipV="1">
            <a:off x="4283585" y="4830304"/>
            <a:ext cx="1331687" cy="410704"/>
          </a:xfrm>
          <a:prstGeom prst="lin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Text Box 61"/>
          <p:cNvSpPr txBox="1">
            <a:spLocks noChangeArrowheads="1"/>
          </p:cNvSpPr>
          <p:nvPr/>
        </p:nvSpPr>
        <p:spPr bwMode="auto">
          <a:xfrm>
            <a:off x="7032170" y="3775349"/>
            <a:ext cx="173083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smtClean="0"/>
              <a:t>1.5 mm thick Cd box surrounds LPSD’s</a:t>
            </a:r>
          </a:p>
        </p:txBody>
      </p:sp>
      <p:sp>
        <p:nvSpPr>
          <p:cNvPr id="17" name="Line 65"/>
          <p:cNvSpPr>
            <a:spLocks noChangeShapeType="1"/>
          </p:cNvSpPr>
          <p:nvPr/>
        </p:nvSpPr>
        <p:spPr bwMode="auto">
          <a:xfrm flipH="1">
            <a:off x="7162799" y="4237014"/>
            <a:ext cx="734785" cy="944586"/>
          </a:xfrm>
          <a:prstGeom prst="lin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6297384" y="5610339"/>
            <a:ext cx="173083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smtClean="0"/>
              <a:t>~3’ thick concrete underneath</a:t>
            </a:r>
          </a:p>
        </p:txBody>
      </p:sp>
      <p:sp>
        <p:nvSpPr>
          <p:cNvPr id="19" name="Text Box 61"/>
          <p:cNvSpPr txBox="1">
            <a:spLocks noChangeArrowheads="1"/>
          </p:cNvSpPr>
          <p:nvPr/>
        </p:nvSpPr>
        <p:spPr bwMode="auto">
          <a:xfrm>
            <a:off x="338544" y="3803809"/>
            <a:ext cx="173083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smtClean="0"/>
              <a:t>14A </a:t>
            </a:r>
            <a:r>
              <a:rPr lang="en-US" sz="1200" b="1" dirty="0" err="1" smtClean="0"/>
              <a:t>beamstop</a:t>
            </a:r>
            <a:r>
              <a:rPr lang="en-US" sz="1200" b="1" dirty="0" smtClean="0"/>
              <a:t> and filler blocks</a:t>
            </a:r>
          </a:p>
        </p:txBody>
      </p:sp>
      <p:sp>
        <p:nvSpPr>
          <p:cNvPr id="20" name="Text Box 61"/>
          <p:cNvSpPr txBox="1">
            <a:spLocks noChangeArrowheads="1"/>
          </p:cNvSpPr>
          <p:nvPr/>
        </p:nvSpPr>
        <p:spPr bwMode="auto">
          <a:xfrm>
            <a:off x="2814733" y="2834312"/>
            <a:ext cx="173083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smtClean="0"/>
              <a:t>Only sheet metal just above red concrete shielding</a:t>
            </a:r>
          </a:p>
        </p:txBody>
      </p:sp>
      <p:sp>
        <p:nvSpPr>
          <p:cNvPr id="21" name="Line 65"/>
          <p:cNvSpPr>
            <a:spLocks noChangeShapeType="1"/>
          </p:cNvSpPr>
          <p:nvPr/>
        </p:nvSpPr>
        <p:spPr bwMode="auto">
          <a:xfrm>
            <a:off x="4592860" y="3394403"/>
            <a:ext cx="643170" cy="414248"/>
          </a:xfrm>
          <a:prstGeom prst="lin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9" grpId="0" animBg="1"/>
      <p:bldP spid="1235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76800"/>
            <a:ext cx="2890838" cy="181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96" y="4695080"/>
            <a:ext cx="2390774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70" y="304800"/>
            <a:ext cx="554299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800" cy="1143000"/>
          </a:xfrm>
        </p:spPr>
        <p:txBody>
          <a:bodyPr/>
          <a:lstStyle/>
          <a:p>
            <a:pPr algn="l"/>
            <a:r>
              <a:rPr lang="en-US" dirty="0" smtClean="0"/>
              <a:t>Shadowing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8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 portable 8-pack to map prompt pulse background in Target building and experiment room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b="29796"/>
          <a:stretch/>
        </p:blipFill>
        <p:spPr bwMode="auto">
          <a:xfrm rot="5400000">
            <a:off x="4085928" y="2373083"/>
            <a:ext cx="6153743" cy="213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874520"/>
            <a:ext cx="491673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Effectively a mini-instrument, with TOF</a:t>
            </a:r>
          </a:p>
          <a:p>
            <a:r>
              <a:rPr lang="en-US" dirty="0" smtClean="0"/>
              <a:t>Recording capability</a:t>
            </a:r>
          </a:p>
          <a:p>
            <a:endParaRPr lang="en-US" dirty="0"/>
          </a:p>
          <a:p>
            <a:r>
              <a:rPr lang="en-US" dirty="0" smtClean="0"/>
              <a:t>3He tubes like HYSPEC’s (similar pressure</a:t>
            </a:r>
          </a:p>
          <a:p>
            <a:r>
              <a:rPr lang="en-US" dirty="0" smtClean="0"/>
              <a:t>But smaller diameter and length)</a:t>
            </a:r>
          </a:p>
          <a:p>
            <a:endParaRPr lang="en-US" dirty="0"/>
          </a:p>
          <a:p>
            <a:r>
              <a:rPr lang="en-US" dirty="0" smtClean="0"/>
              <a:t>Mostly portable; rides on a cart which isn’t all</a:t>
            </a:r>
          </a:p>
          <a:p>
            <a:r>
              <a:rPr lang="en-US" dirty="0" smtClean="0"/>
              <a:t>That easy to move around (one LCD terminal</a:t>
            </a:r>
          </a:p>
          <a:p>
            <a:r>
              <a:rPr lang="en-US" dirty="0" smtClean="0"/>
              <a:t>Down…).  Prefer much more mobile, like atop </a:t>
            </a:r>
          </a:p>
          <a:p>
            <a:r>
              <a:rPr lang="en-US" dirty="0" smtClean="0"/>
              <a:t>BL 10 crevice</a:t>
            </a:r>
          </a:p>
          <a:p>
            <a:endParaRPr lang="en-US" dirty="0"/>
          </a:p>
          <a:p>
            <a:r>
              <a:rPr lang="en-US" dirty="0" smtClean="0"/>
              <a:t>Use partial shielding to </a:t>
            </a:r>
          </a:p>
          <a:p>
            <a:r>
              <a:rPr lang="en-US" dirty="0"/>
              <a:t>-</a:t>
            </a:r>
            <a:r>
              <a:rPr lang="en-US" dirty="0" smtClean="0"/>
              <a:t>characterize observed spectra</a:t>
            </a:r>
          </a:p>
          <a:p>
            <a:r>
              <a:rPr lang="en-US" dirty="0" smtClean="0"/>
              <a:t>-observe some directionality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900988" cy="590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35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98"/>
          <a:stretch/>
        </p:blipFill>
        <p:spPr bwMode="auto">
          <a:xfrm>
            <a:off x="152400" y="2819400"/>
            <a:ext cx="7900988" cy="323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8" b="19935"/>
          <a:stretch/>
        </p:blipFill>
        <p:spPr bwMode="auto">
          <a:xfrm>
            <a:off x="259080" y="2761298"/>
            <a:ext cx="7900988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1923604"/>
          </a:xfrm>
        </p:spPr>
        <p:txBody>
          <a:bodyPr/>
          <a:lstStyle/>
          <a:p>
            <a:r>
              <a:rPr lang="en-US" dirty="0" smtClean="0"/>
              <a:t>Critical part of test:  adding temporary shielding (bulky; requires rigging support) to confirm </a:t>
            </a:r>
            <a:r>
              <a:rPr lang="en-US" dirty="0" smtClean="0"/>
              <a:t>directionality</a:t>
            </a:r>
            <a:br>
              <a:rPr lang="en-US" dirty="0" smtClean="0"/>
            </a:br>
            <a:r>
              <a:rPr lang="en-US" dirty="0" smtClean="0"/>
              <a:t>+</a:t>
            </a:r>
            <a:br>
              <a:rPr lang="en-US" dirty="0" smtClean="0"/>
            </a:br>
            <a:r>
              <a:rPr lang="en-US" dirty="0" smtClean="0"/>
              <a:t>Portable detector array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b="29796"/>
          <a:stretch/>
        </p:blipFill>
        <p:spPr bwMode="auto">
          <a:xfrm rot="5400000">
            <a:off x="5682139" y="2872015"/>
            <a:ext cx="3986914" cy="138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76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3893374"/>
          </a:xfrm>
        </p:spPr>
        <p:txBody>
          <a:bodyPr/>
          <a:lstStyle/>
          <a:p>
            <a:r>
              <a:rPr lang="en-US" dirty="0" smtClean="0"/>
              <a:t>0.25 mrem/hr time averaged dose goal may not be enough for pulsed background</a:t>
            </a:r>
          </a:p>
          <a:p>
            <a:r>
              <a:rPr lang="en-US" dirty="0" smtClean="0"/>
              <a:t>Initial, temporary configuration implications</a:t>
            </a:r>
          </a:p>
          <a:p>
            <a:pPr lvl="1"/>
            <a:r>
              <a:rPr lang="en-US" dirty="0" smtClean="0"/>
              <a:t>Concrete primary shutter at 11 may be too weak</a:t>
            </a:r>
          </a:p>
          <a:p>
            <a:pPr lvl="1"/>
            <a:r>
              <a:rPr lang="en-US" dirty="0" smtClean="0"/>
              <a:t>Thin walls between beamlines near monolith too thin</a:t>
            </a:r>
          </a:p>
          <a:p>
            <a:r>
              <a:rPr lang="en-US" dirty="0" smtClean="0"/>
              <a:t>Mapping facility with time-dependent detector </a:t>
            </a:r>
          </a:p>
          <a:p>
            <a:r>
              <a:rPr lang="en-US" dirty="0" smtClean="0"/>
              <a:t>Rapid shielding tests </a:t>
            </a:r>
          </a:p>
          <a:p>
            <a:r>
              <a:rPr lang="en-US" dirty="0" smtClean="0"/>
              <a:t>Easy access to primary shutter status archives on all beamlines </a:t>
            </a:r>
          </a:p>
          <a:p>
            <a:pPr lvl="1"/>
            <a:r>
              <a:rPr lang="en-US" dirty="0" smtClean="0"/>
              <a:t>(spring-discover secondary shutters can also be important)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54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Timeline, spring 2012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869177"/>
              </p:ext>
            </p:extLst>
          </p:nvPr>
        </p:nvGraphicFramePr>
        <p:xfrm>
          <a:off x="1126808" y="987743"/>
          <a:ext cx="7209472" cy="50015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1634"/>
                <a:gridCol w="6367838"/>
              </a:tblGrid>
              <a:tr h="238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Date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Action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16-Mar-12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New dedicated IPNS portable detector array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15-Feb-12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BL 11 primary shutter test:  minimal effect now (Mar 20 too)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26-Mar-12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BL 18 primary shutter test:  no effect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17-Feb-12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Shielding tests at detector vessel (and 23rd, 24th)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47634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21-Feb-12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Tuesday startup, no prompt pulse initially.  Gradual growth from heatup or other correlation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29-Feb-12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Proton beam steering tests on target (and March 1)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47634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2-Apr-12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More detector settings optimizing, hoping to reduce relative sensitivity to prompt pulse.  Also April 25, May 5, May 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29-Mar-12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Lead blanket tests at Jim's Crack:  no effect at HYSPEC (April 2, also)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3-Apr-12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Measurements at Jim's Crack begin; high countrates observed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24-Apr-12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Heavy concrete brick shielding Test at Jim's Crack: no effect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2-May-12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Secondary shutters archived in EPICS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30-May-12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Correlation with 13B shutter observed for 20% of background feature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18-Jun-12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Shielding Test for 13B:  no effect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18-Jun-12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Coordinated AP shutter test at end of cycle:  most remains when all shutters closed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9-Aug-12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Shutdown:  this talk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  <a:tr h="238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Fall cycle:  ?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39" marR="5239" marT="5239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7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523768"/>
          </a:xfrm>
        </p:spPr>
        <p:txBody>
          <a:bodyPr/>
          <a:lstStyle/>
          <a:p>
            <a:r>
              <a:rPr lang="en-US" dirty="0" smtClean="0"/>
              <a:t>Where</a:t>
            </a:r>
          </a:p>
          <a:p>
            <a:pPr lvl="1"/>
            <a:r>
              <a:rPr lang="en-US" dirty="0" smtClean="0"/>
              <a:t>Shutter tests suggest that the bulk is NOT in instrument beamlines anymore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55257"/>
          </a:xfrm>
        </p:spPr>
        <p:txBody>
          <a:bodyPr/>
          <a:lstStyle/>
          <a:p>
            <a:r>
              <a:rPr lang="en-US" dirty="0" smtClean="0"/>
              <a:t>When</a:t>
            </a:r>
          </a:p>
          <a:p>
            <a:pPr lvl="1"/>
            <a:r>
              <a:rPr lang="en-US" dirty="0" smtClean="0"/>
              <a:t>Abrupt changes suggest shutters</a:t>
            </a:r>
          </a:p>
          <a:p>
            <a:pPr lvl="1"/>
            <a:r>
              <a:rPr lang="en-US" dirty="0" smtClean="0"/>
              <a:t>Gradual changes suggest something developing</a:t>
            </a:r>
          </a:p>
          <a:p>
            <a:pPr lvl="2"/>
            <a:r>
              <a:rPr lang="en-US" dirty="0" smtClean="0"/>
              <a:t>Changes in proton beam?  Vacuum changing increasing scattering?</a:t>
            </a:r>
          </a:p>
          <a:p>
            <a:pPr lvl="2"/>
            <a:r>
              <a:rPr lang="en-US" dirty="0" smtClean="0"/>
              <a:t>Changes (thermal expansion) in what’s blocking the proton beam?</a:t>
            </a:r>
          </a:p>
          <a:p>
            <a:pPr lvl="2"/>
            <a:r>
              <a:rPr lang="en-US" dirty="0" smtClean="0"/>
              <a:t>Changes in shield configuration for fast neutrons?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7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1560427"/>
          </a:xfrm>
        </p:spPr>
        <p:txBody>
          <a:bodyPr/>
          <a:lstStyle/>
          <a:p>
            <a:r>
              <a:rPr lang="en-US" dirty="0" smtClean="0"/>
              <a:t>Gradual growth led to some steering tests on proton beam, but nothing conclusive (baseline varied by same amount as steering changes…)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800225"/>
            <a:ext cx="58293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800225"/>
            <a:ext cx="580072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03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nscd\Users\Roseberry_Tom\RTBT PROJECTS\GENERAL_ARRANGEMENTS\105100100-m8u-8430-a199_elev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7" t="30305" r="20822" b="35971"/>
          <a:stretch/>
        </p:blipFill>
        <p:spPr bwMode="auto">
          <a:xfrm>
            <a:off x="228600" y="2819400"/>
            <a:ext cx="846803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7696200" y="2362200"/>
            <a:ext cx="617583" cy="1219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900988" cy="590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C:\Users\2xy\Documents\BWINN\HySpec\commissioning\forLoren\IMG_20120404_134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9" y="2275681"/>
            <a:ext cx="4135849" cy="308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7900988" cy="590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9170" y="1255961"/>
            <a:ext cx="6227445" cy="465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1194173"/>
          </a:xfrm>
        </p:spPr>
        <p:txBody>
          <a:bodyPr/>
          <a:lstStyle/>
          <a:p>
            <a:r>
              <a:rPr lang="en-US" dirty="0" smtClean="0"/>
              <a:t>Tried above end of proton beam:</a:t>
            </a:r>
            <a:br>
              <a:rPr lang="en-US" dirty="0" smtClean="0"/>
            </a:br>
            <a:r>
              <a:rPr lang="en-US" dirty="0" smtClean="0"/>
              <a:t>High </a:t>
            </a:r>
            <a:r>
              <a:rPr lang="en-US" dirty="0" smtClean="0"/>
              <a:t>radiation level in foyer of shutter control </a:t>
            </a:r>
            <a:r>
              <a:rPr lang="en-US" dirty="0" smtClean="0"/>
              <a:t>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30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61665"/>
          </a:xfrm>
        </p:spPr>
        <p:txBody>
          <a:bodyPr/>
          <a:lstStyle/>
          <a:p>
            <a:r>
              <a:rPr lang="en-US" dirty="0" smtClean="0"/>
              <a:t>HYSPEC data summed over all detectors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47" y="626735"/>
            <a:ext cx="7292417" cy="543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47015" y="1184516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Elastic scattering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from Vanadium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1822" y="2979738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Inelastic feature from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Vanadium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6920" y="3344644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Spallation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Event every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16.7 </a:t>
            </a:r>
            <a:r>
              <a:rPr lang="en-US" dirty="0" err="1" smtClean="0">
                <a:solidFill>
                  <a:srgbClr val="FF0000"/>
                </a:solidFill>
              </a:rPr>
              <a:t>ms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(1/60 Hz)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" y="5867400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tail ends about 3.5 </a:t>
            </a:r>
            <a:r>
              <a:rPr lang="en-US" dirty="0" err="1" smtClean="0"/>
              <a:t>ms</a:t>
            </a:r>
            <a:r>
              <a:rPr lang="en-US" dirty="0" smtClean="0"/>
              <a:t> beyond spallation event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240924" y="2948152"/>
            <a:ext cx="567559" cy="67791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629807" y="1188720"/>
            <a:ext cx="567559" cy="6779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39868" y="3602420"/>
            <a:ext cx="567559" cy="6779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4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77950" y="1524000"/>
          <a:ext cx="6388099" cy="381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7378"/>
                <a:gridCol w="609297"/>
                <a:gridCol w="1780290"/>
                <a:gridCol w="609297"/>
                <a:gridCol w="913946"/>
                <a:gridCol w="609297"/>
                <a:gridCol w="609297"/>
                <a:gridCol w="609297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#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Time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PPS_BMLN:SHSC13b_01:OPN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Severity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Shift time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Diff time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5/16/2012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13:11:46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MAJOR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STATE_ALARM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9719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13:13:02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0:01:16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5/16/2012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13:29:22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13:31:02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0:01:40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5/19/2012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3:27:03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MAJOR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STATE_ALARM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9871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3:28:38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0:01:35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5/19/2012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3:55:27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3:57:12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0:01:45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5/24/2012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10:51:24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MAJOR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STATE_ALARM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10:53:15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0:01:51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5/24/2012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10:55:52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10:59:15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0:03:23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5/25/2012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8:58:40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MAJOR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STATE_ALARM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9:00:41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0:02:01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5/25/2012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9:25:28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9:28:41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0:03:13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5/25/2012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9:34:21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9:36:48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0:02:27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5/25/2012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9:37:24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MAJOR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STATE_ALARM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9:38:48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0:01:24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5/25/2012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9:40:18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9:42:48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0:02:30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5/25/2012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9:43:10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MAJOR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STATE_ALARM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9:44:48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0:01:38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5/27/2012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0:34:45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MAJOR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STATE_ALARM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0:36:35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0:01:50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5/27/2012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2:15:13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10126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2:17:25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0:02:12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5/27/2012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12:32:46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MAJOR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STATE_ALARM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10146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12:36:13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0:03:27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5/27/2012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12:49:47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10147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12:52:16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0:02:29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5/31/2012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4:31:54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MAJOR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STATE_ALARM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10262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4:34:28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0:02:34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5/31/2012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4:49:54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4:52:28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0:02:34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5/31/2012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8:07:11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10265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8:09:05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0:01:54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correlations observed in May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900988" cy="590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16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1616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</a:t>
            </a:r>
            <a:r>
              <a:rPr lang="en-US" sz="3600" dirty="0" smtClean="0"/>
              <a:t>oncerned about shielding at the top not going high enough to block transmission through BL10 heavy concrete temporary insert &amp; stacked grey blocks</a:t>
            </a:r>
            <a:endParaRPr lang="en-US" sz="36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43200"/>
            <a:ext cx="4721629" cy="352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143000" y="2590800"/>
            <a:ext cx="46482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9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HYSPEC vs. CNCS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29385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6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266825"/>
            <a:ext cx="58674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1191095"/>
          </a:xfrm>
        </p:spPr>
        <p:txBody>
          <a:bodyPr/>
          <a:lstStyle/>
          <a:p>
            <a:r>
              <a:rPr lang="en-US" dirty="0" smtClean="0"/>
              <a:t>T0 chopper and curved guide do a good job of stopping this feature from coming down the 14B ‘tube’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5" y="3863181"/>
            <a:ext cx="3113635" cy="226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27919"/>
          </a:xfrm>
        </p:spPr>
        <p:txBody>
          <a:bodyPr/>
          <a:lstStyle/>
          <a:p>
            <a:r>
              <a:rPr lang="en-US" dirty="0" smtClean="0"/>
              <a:t>Tests confirm it’s not easy to eliminate at our detectors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308324"/>
          </a:xfrm>
        </p:spPr>
        <p:txBody>
          <a:bodyPr/>
          <a:lstStyle/>
          <a:p>
            <a:r>
              <a:rPr lang="en-US" dirty="0" smtClean="0"/>
              <a:t>Detector Configuration</a:t>
            </a:r>
          </a:p>
          <a:p>
            <a:pPr lvl="1"/>
            <a:r>
              <a:rPr lang="en-US" smtClean="0"/>
              <a:t>Threshold</a:t>
            </a:r>
            <a:endParaRPr lang="en-US" dirty="0" smtClean="0"/>
          </a:p>
          <a:p>
            <a:pPr lvl="1"/>
            <a:r>
              <a:rPr lang="en-US" dirty="0" smtClean="0"/>
              <a:t>Gain/Bias</a:t>
            </a:r>
          </a:p>
          <a:p>
            <a:pPr lvl="1"/>
            <a:r>
              <a:rPr lang="en-US" dirty="0" err="1" smtClean="0"/>
              <a:t>MaxADC</a:t>
            </a:r>
            <a:endParaRPr lang="en-US" dirty="0" smtClean="0"/>
          </a:p>
          <a:p>
            <a:pPr lvl="1"/>
            <a:r>
              <a:rPr lang="en-US" dirty="0" err="1" smtClean="0"/>
              <a:t>DiscWidth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954107"/>
          </a:xfrm>
        </p:spPr>
        <p:txBody>
          <a:bodyPr/>
          <a:lstStyle/>
          <a:p>
            <a:r>
              <a:rPr lang="en-US" dirty="0" smtClean="0"/>
              <a:t>Shielding at Detector Vessel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704" y="4160520"/>
            <a:ext cx="3003524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23" y="1600200"/>
            <a:ext cx="60595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23" y="1752600"/>
            <a:ext cx="60595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6" y="1676400"/>
            <a:ext cx="65532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4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4897" y="4713890"/>
            <a:ext cx="3937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beam dump off collection ring</a:t>
            </a:r>
          </a:p>
          <a:p>
            <a:r>
              <a:rPr lang="en-US" dirty="0" smtClean="0"/>
              <a:t>Was found innocent</a:t>
            </a:r>
            <a:endParaRPr lang="en-US" dirty="0"/>
          </a:p>
        </p:txBody>
      </p:sp>
      <p:pic>
        <p:nvPicPr>
          <p:cNvPr id="1026" name="Picture 2" descr="http://farm4.staticflickr.com/3298/3571140668_4e0c2e5ede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1" t="27286" r="23903" b="51326"/>
          <a:stretch/>
        </p:blipFill>
        <p:spPr bwMode="auto">
          <a:xfrm>
            <a:off x="804041" y="647231"/>
            <a:ext cx="6616451" cy="31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16826" r="20833" b="2869"/>
          <a:stretch>
            <a:fillRect/>
          </a:stretch>
        </p:blipFill>
        <p:spPr bwMode="auto">
          <a:xfrm>
            <a:off x="495300" y="186531"/>
            <a:ext cx="8153400" cy="648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5300" y="3168869"/>
            <a:ext cx="2557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Region above end of</a:t>
            </a:r>
          </a:p>
          <a:p>
            <a:r>
              <a:rPr lang="en-US" dirty="0" smtClean="0"/>
              <a:t>Proton beam is beacon</a:t>
            </a:r>
          </a:p>
          <a:p>
            <a:r>
              <a:rPr lang="en-US" dirty="0" smtClean="0"/>
              <a:t>Of fast neutrons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3056" y="39371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HYSPEC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3" t="18355" r="14583" b="2869"/>
          <a:stretch>
            <a:fillRect/>
          </a:stretch>
        </p:blipFill>
        <p:spPr bwMode="auto">
          <a:xfrm>
            <a:off x="1836737" y="152400"/>
            <a:ext cx="547052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73866" y="554420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HYSPEC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14531" r="16251" b="2869"/>
          <a:stretch>
            <a:fillRect/>
          </a:stretch>
        </p:blipFill>
        <p:spPr bwMode="auto">
          <a:xfrm>
            <a:off x="990600" y="205581"/>
            <a:ext cx="7162800" cy="644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38075" y="3176646"/>
            <a:ext cx="2223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Former source</a:t>
            </a:r>
          </a:p>
          <a:p>
            <a:r>
              <a:rPr lang="en-US" dirty="0" smtClean="0"/>
              <a:t>Of 70% background</a:t>
            </a:r>
          </a:p>
          <a:p>
            <a:r>
              <a:rPr lang="en-US" dirty="0" smtClean="0"/>
              <a:t>feature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64280" y="22397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HYSPEC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58587"/>
          </a:xfrm>
        </p:spPr>
        <p:txBody>
          <a:bodyPr/>
          <a:lstStyle/>
          <a:p>
            <a:r>
              <a:rPr lang="en-US" dirty="0" smtClean="0"/>
              <a:t>Timeline, Fall 2011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021018"/>
              </p:ext>
            </p:extLst>
          </p:nvPr>
        </p:nvGraphicFramePr>
        <p:xfrm>
          <a:off x="1154113" y="896303"/>
          <a:ext cx="7075487" cy="46815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993"/>
                <a:gridCol w="6249494"/>
              </a:tblGrid>
              <a:tr h="234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Date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Action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30-Aug-11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Prompt pulse first observed on HYSPEC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6-Sep-11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Initial shutter tests with BL 15: no effect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46815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3-Nov-11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Gamma background at sample position observed on detectors; removed with threshold and bias settings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8-Nov-11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Proton Beam Dump Test: no effect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25-Nov-11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Shadowing observed as difference in counts between two detector vessel angles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28-Nov-11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Primary 11 closing reduces flux by 70%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30-Nov-11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Not primary 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1-Dec-11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Not primary 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2-Dec-11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Not primary 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2-Dec-11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Sequoia 8-pack portable testing begins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9-Dec-11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Not primary 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7-Dec-11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Yellow block shield testing atop BL 11 begins (3 stages)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8-Dec-11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Clear supression observed with portable 8-pack and HYSPEC array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5-Jan-12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Neutronics calculations suggest scatter from BL 11a choppers into BL10 cavity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8-Feb-12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Yellow blocks added based on neutronics calculations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  <a:tr h="2340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12-Feb-12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Spring startup:  70% gone but the rest still there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01" marR="5501" marT="550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39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2" y="228600"/>
            <a:ext cx="8702013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294999"/>
              </p:ext>
            </p:extLst>
          </p:nvPr>
        </p:nvGraphicFramePr>
        <p:xfrm>
          <a:off x="1371600" y="1447800"/>
          <a:ext cx="4965698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2670"/>
                <a:gridCol w="609210"/>
                <a:gridCol w="609210"/>
                <a:gridCol w="609210"/>
                <a:gridCol w="609210"/>
                <a:gridCol w="185618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Charge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Time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Counts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Comments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28-Nov-11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2653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primary shutter 11 open, secondary shutter 11A open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28-Nov-11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2654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138.8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8743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primary shutter 11 closed, secondary shutter 11A closed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28-Nov-11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2655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138.8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8902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primary shutter 11 closed, secondary shutter 11A closed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28-Nov-11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2657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138.8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17336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primary shutter 11 open, secondary shutter 11A closed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1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 Page Slide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10514</TotalTime>
  <Words>1483</Words>
  <Application>Microsoft Office PowerPoint</Application>
  <PresentationFormat>On-screen Show (4:3)</PresentationFormat>
  <Paragraphs>427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Master Page Slide</vt:lpstr>
      <vt:lpstr>Finding and reducing a background feature at HYSPEC</vt:lpstr>
      <vt:lpstr>HYSPEC’s sensitive detector array</vt:lpstr>
      <vt:lpstr>HYSPEC data summed over all detectors</vt:lpstr>
      <vt:lpstr>HYSPEC vs. CNCS</vt:lpstr>
      <vt:lpstr>T0 chopper and curved guide do a good job of stopping this feature from coming down the 14B ‘tube’</vt:lpstr>
      <vt:lpstr>Tests confirm it’s not easy to eliminate at our detectors</vt:lpstr>
      <vt:lpstr>PowerPoint Presentation</vt:lpstr>
      <vt:lpstr>Timeline, Fall 2011</vt:lpstr>
      <vt:lpstr>PowerPoint Presentation</vt:lpstr>
      <vt:lpstr>PowerPoint Presentation</vt:lpstr>
      <vt:lpstr>PowerPoint Presentation</vt:lpstr>
      <vt:lpstr>Time correlation with 13B’s secondary shutter?</vt:lpstr>
      <vt:lpstr>PowerPoint Presentation</vt:lpstr>
      <vt:lpstr>What next?</vt:lpstr>
      <vt:lpstr>PowerPoint Presentation</vt:lpstr>
      <vt:lpstr>It takes a village</vt:lpstr>
      <vt:lpstr>PowerPoint Presentation</vt:lpstr>
      <vt:lpstr>Statistics check: 30 min runs Monday vs.  10 min runs Tuesday</vt:lpstr>
      <vt:lpstr>Why it’s bad:  Fast neutrons easily ‘lap’ neutrons we use for scattering</vt:lpstr>
      <vt:lpstr>PowerPoint Presentation</vt:lpstr>
      <vt:lpstr>Shielding against fast neutrons at HYSPEC</vt:lpstr>
      <vt:lpstr>Shadowing</vt:lpstr>
      <vt:lpstr>Use portable 8-pack to map prompt pulse background in Target building and experiment room</vt:lpstr>
      <vt:lpstr>Critical part of test:  adding temporary shielding (bulky; requires rigging support) to confirm directionality + Portable detector array</vt:lpstr>
      <vt:lpstr>Lessons:</vt:lpstr>
      <vt:lpstr>Timeline, spring 2012</vt:lpstr>
      <vt:lpstr>PowerPoint Presentation</vt:lpstr>
      <vt:lpstr>Gradual growth led to some steering tests on proton beam, but nothing conclusive (baseline varied by same amount as steering changes…)</vt:lpstr>
      <vt:lpstr>Tried above end of proton beam: High radiation level in foyer of shutter control room</vt:lpstr>
      <vt:lpstr>Other correlations observed in May</vt:lpstr>
      <vt:lpstr>Concerned about shielding at the top not going high enough to block transmission through BL10 heavy concrete temporary insert &amp; stacked grey blocks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Jo Roy</dc:creator>
  <cp:keywords>USE THIS ONE UPDATED NOV 6 2009</cp:keywords>
  <cp:lastModifiedBy>Winn, Barry L.</cp:lastModifiedBy>
  <cp:revision>431</cp:revision>
  <cp:lastPrinted>2012-12-13T22:12:17Z</cp:lastPrinted>
  <dcterms:created xsi:type="dcterms:W3CDTF">2008-12-10T13:33:36Z</dcterms:created>
  <dcterms:modified xsi:type="dcterms:W3CDTF">2012-12-13T22:25:39Z</dcterms:modified>
</cp:coreProperties>
</file>