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301" r:id="rId4"/>
    <p:sldId id="302" r:id="rId5"/>
    <p:sldId id="304" r:id="rId6"/>
    <p:sldId id="305" r:id="rId7"/>
    <p:sldId id="306" r:id="rId8"/>
    <p:sldId id="303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88D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7" autoAdjust="0"/>
    <p:restoredTop sz="84793" autoAdjust="0"/>
  </p:normalViewPr>
  <p:slideViewPr>
    <p:cSldViewPr>
      <p:cViewPr>
        <p:scale>
          <a:sx n="100" d="100"/>
          <a:sy n="100" d="100"/>
        </p:scale>
        <p:origin x="-1206" y="-132"/>
      </p:cViewPr>
      <p:guideLst>
        <p:guide orient="horz" pos="144"/>
        <p:guide orient="horz" pos="4176"/>
        <p:guide pos="3120"/>
        <p:guide pos="5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47" charset="0"/>
                <a:ea typeface="Arial" pitchFamily="47" charset="0"/>
                <a:cs typeface="Arial" pitchFamily="4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47" charset="0"/>
                <a:ea typeface="Arial" pitchFamily="47" charset="0"/>
                <a:cs typeface="Arial" pitchFamily="47" charset="0"/>
              </a:defRPr>
            </a:lvl1pPr>
          </a:lstStyle>
          <a:p>
            <a:pPr>
              <a:defRPr/>
            </a:pPr>
            <a:fld id="{F34348AA-1CB4-DA4D-93DC-8A6E7967D055}" type="datetime1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47" charset="0"/>
                <a:ea typeface="Arial" pitchFamily="47" charset="0"/>
                <a:cs typeface="Arial" pitchFamily="4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47" charset="0"/>
                <a:ea typeface="Arial" pitchFamily="47" charset="0"/>
                <a:cs typeface="Arial" pitchFamily="47" charset="0"/>
              </a:defRPr>
            </a:lvl1pPr>
          </a:lstStyle>
          <a:p>
            <a:pPr>
              <a:defRPr/>
            </a:pPr>
            <a:fld id="{EE948789-96BB-CF4C-A458-4279D2688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340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47" charset="0"/>
                <a:ea typeface="Arial" pitchFamily="47" charset="0"/>
                <a:cs typeface="Arial" pitchFamily="4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47" charset="0"/>
                <a:ea typeface="Arial" pitchFamily="47" charset="0"/>
                <a:cs typeface="Arial" pitchFamily="47" charset="0"/>
              </a:defRPr>
            </a:lvl1pPr>
          </a:lstStyle>
          <a:p>
            <a:pPr>
              <a:defRPr/>
            </a:pPr>
            <a:fld id="{166814D7-C46D-C14C-8A1B-FEBC427F51A1}" type="datetime1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47" charset="0"/>
                <a:ea typeface="Arial" pitchFamily="47" charset="0"/>
                <a:cs typeface="Arial" pitchFamily="4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47" charset="0"/>
                <a:ea typeface="Arial" pitchFamily="47" charset="0"/>
                <a:cs typeface="Arial" pitchFamily="47" charset="0"/>
              </a:defRPr>
            </a:lvl1pPr>
          </a:lstStyle>
          <a:p>
            <a:pPr>
              <a:defRPr/>
            </a:pPr>
            <a:fld id="{73585BE9-A045-8D4A-B821-609179943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042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ＭＳ Ｐゴシック" pitchFamily="4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for reference.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85BE9-A045-8D4A-B821-609179943C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85BE9-A045-8D4A-B821-609179943C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85BE9-A045-8D4A-B821-609179943C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85BE9-A045-8D4A-B821-609179943C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85BE9-A045-8D4A-B821-609179943C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85BE9-A045-8D4A-B821-609179943C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1800">
              <a:latin typeface="Arial" pitchFamily="47" charset="0"/>
              <a:ea typeface="Arial" pitchFamily="47" charset="0"/>
              <a:cs typeface="Arial" pitchFamily="47" charset="0"/>
            </a:endParaRPr>
          </a:p>
        </p:txBody>
      </p:sp>
      <p:pic>
        <p:nvPicPr>
          <p:cNvPr id="5" name="Picture 9" descr="New_DOE_Logo_Color_0428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ORNL_managed b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6738" y="6202363"/>
            <a:ext cx="3505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template graphic_090l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925" y="1233488"/>
            <a:ext cx="42926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82296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46EC01E1-E39A-6046-A170-803FAD8E4368}" type="slidenum">
              <a:rPr lang="en-US" sz="900">
                <a:solidFill>
                  <a:srgbClr val="BFBFBF"/>
                </a:solidFill>
                <a:latin typeface="Times New Roman" pitchFamily="47" charset="0"/>
                <a:ea typeface="Times New Roman" pitchFamily="47" charset="0"/>
                <a:cs typeface="Times New Roman" pitchFamily="47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dirty="0">
                <a:solidFill>
                  <a:srgbClr val="BFBFBF"/>
                </a:solidFill>
                <a:latin typeface="Times New Roman" pitchFamily="47" charset="0"/>
                <a:ea typeface="Times New Roman" pitchFamily="47" charset="0"/>
                <a:cs typeface="Times New Roman" pitchFamily="47" charset="0"/>
              </a:rPr>
              <a:t>	Managed by UT-Battelle</a:t>
            </a:r>
            <a:br>
              <a:rPr lang="en-US" sz="900" dirty="0">
                <a:solidFill>
                  <a:srgbClr val="BFBFBF"/>
                </a:solidFill>
                <a:latin typeface="Times New Roman" pitchFamily="47" charset="0"/>
                <a:ea typeface="Times New Roman" pitchFamily="47" charset="0"/>
                <a:cs typeface="Times New Roman" pitchFamily="47" charset="0"/>
              </a:rPr>
            </a:br>
            <a:r>
              <a:rPr lang="en-US" sz="900" dirty="0">
                <a:solidFill>
                  <a:srgbClr val="BFBFBF"/>
                </a:solidFill>
                <a:latin typeface="Times New Roman" pitchFamily="47" charset="0"/>
                <a:ea typeface="Times New Roman" pitchFamily="47" charset="0"/>
                <a:cs typeface="Times New Roman" pitchFamily="47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56"/>
          <p:cNvSpPr txBox="1">
            <a:spLocks noChangeArrowheads="1"/>
          </p:cNvSpPr>
          <p:nvPr userDrawn="1"/>
        </p:nvSpPr>
        <p:spPr>
          <a:xfrm>
            <a:off x="2438400" y="6400800"/>
            <a:ext cx="4267200" cy="304800"/>
          </a:xfrm>
          <a:prstGeom prst="rect">
            <a:avLst/>
          </a:prstGeom>
          <a:ln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900" dirty="0" smtClean="0">
                <a:solidFill>
                  <a:srgbClr val="BFBFBF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SNS</a:t>
            </a:r>
            <a:r>
              <a:rPr lang="en-US" sz="900" baseline="0" dirty="0" smtClean="0">
                <a:solidFill>
                  <a:srgbClr val="BFBFBF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High-E Background</a:t>
            </a:r>
            <a:r>
              <a:rPr lang="en-US" sz="900" dirty="0" smtClean="0">
                <a:solidFill>
                  <a:srgbClr val="BFBFBF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Meeting</a:t>
            </a:r>
          </a:p>
          <a:p>
            <a:pPr algn="ctr"/>
            <a:r>
              <a:rPr lang="en-US" sz="900" dirty="0" smtClean="0">
                <a:solidFill>
                  <a:srgbClr val="BFBFBF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Oak Ridge, December</a:t>
            </a:r>
            <a:r>
              <a:rPr lang="en-US" sz="900" baseline="0" dirty="0" smtClean="0">
                <a:solidFill>
                  <a:srgbClr val="BFBFBF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 2012</a:t>
            </a:r>
            <a:endParaRPr lang="en-US" sz="900" dirty="0">
              <a:solidFill>
                <a:srgbClr val="BFBFBF"/>
              </a:solidFill>
              <a:latin typeface="Times New Roman" pitchFamily="-106" charset="0"/>
              <a:ea typeface="Times New Roman" pitchFamily="-106" charset="0"/>
              <a:cs typeface="Times New Roman" pitchFamily="-10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0" r:id="rId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pitchFamily="-106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ＭＳ Ｐゴシック" pitchFamily="47" charset="-128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pitchFamily="-106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pitchFamily="-106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pitchFamily="-106" charset="0"/>
        <a:buChar char="–"/>
        <a:defRPr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pitchFamily="-106" charset="0"/>
        <a:buChar char="»"/>
        <a:defRPr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17475" y="609601"/>
            <a:ext cx="4378325" cy="128112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800"/>
              </a:spcAft>
            </a:pPr>
            <a:r>
              <a:rPr lang="en-US" b="1" dirty="0" smtClean="0">
                <a:latin typeface="Arial Narrow"/>
                <a:ea typeface="ＭＳ Ｐゴシック" pitchFamily="18" charset="-128"/>
                <a:cs typeface="Arial Narrow"/>
              </a:rPr>
              <a:t>High-energy background at the </a:t>
            </a:r>
            <a:r>
              <a:rPr lang="en-US" b="1" dirty="0">
                <a:latin typeface="Arial Narrow"/>
                <a:ea typeface="ＭＳ Ｐゴシック" pitchFamily="18" charset="-128"/>
                <a:cs typeface="Arial Narrow"/>
              </a:rPr>
              <a:t>Cold Neutron </a:t>
            </a:r>
            <a:r>
              <a:rPr lang="en-US" b="1" dirty="0" smtClean="0">
                <a:latin typeface="Arial Narrow"/>
                <a:ea typeface="ＭＳ Ｐゴシック" pitchFamily="18" charset="-128"/>
                <a:cs typeface="Arial Narrow"/>
              </a:rPr>
              <a:t>Chopper Spectrometer </a:t>
            </a:r>
            <a:r>
              <a:rPr lang="en-US" b="1" dirty="0">
                <a:latin typeface="Arial Narrow"/>
                <a:ea typeface="ＭＳ Ｐゴシック" pitchFamily="18" charset="-128"/>
                <a:cs typeface="Arial Narrow"/>
              </a:rPr>
              <a:t>at the </a:t>
            </a:r>
            <a:r>
              <a:rPr lang="en-US" b="1" dirty="0" smtClean="0">
                <a:latin typeface="Arial Narrow"/>
                <a:ea typeface="ＭＳ Ｐゴシック" pitchFamily="18" charset="-128"/>
                <a:cs typeface="Arial Narrow"/>
              </a:rPr>
              <a:t>SNS</a:t>
            </a:r>
            <a:endParaRPr lang="en-US" dirty="0" smtClean="0">
              <a:latin typeface="Arial Narrow"/>
              <a:ea typeface="ＭＳ Ｐゴシック" pitchFamily="-106" charset="-128"/>
              <a:cs typeface="Arial Narrow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117475" y="3581400"/>
            <a:ext cx="4683125" cy="145475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pitchFamily="-106" charset="0"/>
                <a:ea typeface="ＭＳ Ｐゴシック" pitchFamily="-106" charset="-128"/>
                <a:cs typeface="ＭＳ Ｐゴシック" pitchFamily="-106" charset="-128"/>
              </a:rPr>
              <a:t>Georg Ehlers</a:t>
            </a:r>
          </a:p>
          <a:p>
            <a:pPr eaLnBrk="1" hangingPunct="1"/>
            <a:r>
              <a:rPr lang="en-US" dirty="0" smtClean="0">
                <a:latin typeface="Arial Narrow" pitchFamily="-106" charset="0"/>
                <a:ea typeface="ＭＳ Ｐゴシック" pitchFamily="-106" charset="-128"/>
                <a:cs typeface="ＭＳ Ｐゴシック" pitchFamily="-106" charset="-128"/>
              </a:rPr>
              <a:t>Quantum Condensed Matter Division </a:t>
            </a:r>
          </a:p>
          <a:p>
            <a:pPr eaLnBrk="1" hangingPunct="1"/>
            <a:r>
              <a:rPr lang="en-US" dirty="0" smtClean="0">
                <a:latin typeface="Arial Narrow" pitchFamily="-106" charset="0"/>
                <a:ea typeface="ＭＳ Ｐゴシック" pitchFamily="-106" charset="-128"/>
                <a:cs typeface="ＭＳ Ｐゴシック" pitchFamily="-106" charset="-128"/>
              </a:rPr>
              <a:t>Oak Ridge National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69359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Black" pitchFamily="-106" charset="0"/>
                <a:ea typeface="ＭＳ Ｐゴシック" pitchFamily="-106" charset="-128"/>
                <a:cs typeface="ＭＳ Ｐゴシック" pitchFamily="-106" charset="-128"/>
              </a:rPr>
              <a:t>CNCS </a:t>
            </a:r>
            <a:r>
              <a:rPr lang="en-US" sz="2800" dirty="0" smtClean="0">
                <a:latin typeface="Arial Black" pitchFamily="-106" charset="0"/>
                <a:ea typeface="ＭＳ Ｐゴシック" pitchFamily="-106" charset="-128"/>
                <a:cs typeface="ＭＳ Ｐゴシック" pitchFamily="-106" charset="-128"/>
              </a:rPr>
              <a:t>– overview</a:t>
            </a:r>
          </a:p>
        </p:txBody>
      </p:sp>
      <p:pic>
        <p:nvPicPr>
          <p:cNvPr id="4" name="Picture 3" descr="CNCS_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100" y="800111"/>
            <a:ext cx="6781800" cy="52577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2400" y="5715000"/>
            <a:ext cx="502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latin typeface="Arial"/>
                <a:cs typeface="Arial"/>
              </a:rPr>
              <a:t>Construction </a:t>
            </a:r>
            <a:r>
              <a:rPr lang="en-US" sz="1200" dirty="0">
                <a:latin typeface="Arial"/>
                <a:cs typeface="Arial"/>
              </a:rPr>
              <a:t>of CNCS was funded by DOE grant DE-FG02-01ER45912</a:t>
            </a:r>
          </a:p>
        </p:txBody>
      </p:sp>
      <p:pic>
        <p:nvPicPr>
          <p:cNvPr id="6" name="Picture 5" descr="CNCS Fermi Chopp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04775" y="3228975"/>
            <a:ext cx="3276600" cy="2457450"/>
          </a:xfrm>
          <a:prstGeom prst="rect">
            <a:avLst/>
          </a:prstGeom>
        </p:spPr>
      </p:pic>
      <p:pic>
        <p:nvPicPr>
          <p:cNvPr id="7" name="Picture 6" descr="Disk Orientations After Reassembl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52400"/>
            <a:ext cx="2470150" cy="3293533"/>
          </a:xfrm>
          <a:prstGeom prst="rect">
            <a:avLst/>
          </a:prstGeom>
        </p:spPr>
      </p:pic>
      <p:pic>
        <p:nvPicPr>
          <p:cNvPr id="8" name="Picture 7" descr="Collimato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762000"/>
            <a:ext cx="2514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3561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Black" pitchFamily="-106" charset="0"/>
                <a:ea typeface="ＭＳ Ｐゴシック" pitchFamily="-106" charset="-128"/>
                <a:cs typeface="ＭＳ Ｐゴシック" pitchFamily="-106" charset="-128"/>
              </a:rPr>
              <a:t>Uncorrected data from a randomly chosen user experiment</a:t>
            </a:r>
          </a:p>
        </p:txBody>
      </p:sp>
      <p:pic>
        <p:nvPicPr>
          <p:cNvPr id="4" name="Picture 3" descr="CNCS_Grap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058547"/>
            <a:ext cx="6858000" cy="50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5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69359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Black" pitchFamily="-106" charset="0"/>
                <a:ea typeface="ＭＳ Ｐゴシック" pitchFamily="-106" charset="-128"/>
                <a:cs typeface="ＭＳ Ｐゴシック" pitchFamily="-106" charset="-128"/>
              </a:rPr>
              <a:t>Guide/housing cross section</a:t>
            </a:r>
          </a:p>
        </p:txBody>
      </p:sp>
      <p:pic>
        <p:nvPicPr>
          <p:cNvPr id="4" name="Picture 3" descr="GuideSection3Ope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914400"/>
            <a:ext cx="5791200" cy="4343400"/>
          </a:xfrm>
          <a:prstGeom prst="rect">
            <a:avLst/>
          </a:prstGeom>
        </p:spPr>
      </p:pic>
      <p:sp>
        <p:nvSpPr>
          <p:cNvPr id="5" name="Text Box 1031"/>
          <p:cNvSpPr txBox="1">
            <a:spLocks noChangeArrowheads="1"/>
          </p:cNvSpPr>
          <p:nvPr/>
        </p:nvSpPr>
        <p:spPr bwMode="auto">
          <a:xfrm>
            <a:off x="6248400" y="2133600"/>
            <a:ext cx="2667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rIns="91440" anchor="ctr" anchorCtr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Arial Narrow" pitchFamily="-106" charset="0"/>
                <a:ea typeface="Arial Narrow" pitchFamily="-106" charset="0"/>
                <a:cs typeface="Arial Narrow" pitchFamily="-106" charset="0"/>
              </a:rPr>
              <a:t>Significant gap alongside the guide inside vacuum housing.</a:t>
            </a:r>
          </a:p>
          <a:p>
            <a:endParaRPr lang="en-US" sz="1800" dirty="0">
              <a:latin typeface="Arial Narrow" pitchFamily="-106" charset="0"/>
              <a:ea typeface="Arial Narrow" pitchFamily="-106" charset="0"/>
              <a:cs typeface="Arial Narrow" pitchFamily="-106" charset="0"/>
            </a:endParaRPr>
          </a:p>
          <a:p>
            <a:r>
              <a:rPr lang="en-US" sz="1800" dirty="0" smtClean="0">
                <a:latin typeface="Arial Narrow" pitchFamily="-106" charset="0"/>
                <a:ea typeface="Arial Narrow" pitchFamily="-106" charset="0"/>
                <a:cs typeface="Arial Narrow" pitchFamily="-106" charset="0"/>
              </a:rPr>
              <a:t>Need a T</a:t>
            </a:r>
            <a:r>
              <a:rPr lang="en-US" sz="1800" baseline="-25000" dirty="0" smtClean="0">
                <a:latin typeface="Arial Narrow" pitchFamily="-106" charset="0"/>
                <a:ea typeface="Arial Narrow" pitchFamily="-106" charset="0"/>
                <a:cs typeface="Arial Narrow" pitchFamily="-106" charset="0"/>
              </a:rPr>
              <a:t>0</a:t>
            </a:r>
            <a:r>
              <a:rPr lang="en-US" sz="1800" dirty="0" smtClean="0">
                <a:latin typeface="Arial Narrow" pitchFamily="-106" charset="0"/>
                <a:ea typeface="Arial Narrow" pitchFamily="-106" charset="0"/>
                <a:cs typeface="Arial Narrow" pitchFamily="-106" charset="0"/>
              </a:rPr>
              <a:t>-chopper.</a:t>
            </a:r>
          </a:p>
          <a:p>
            <a:endParaRPr lang="en-US" sz="1800" dirty="0">
              <a:latin typeface="Arial Narrow" pitchFamily="-106" charset="0"/>
              <a:ea typeface="Arial Narrow" pitchFamily="-106" charset="0"/>
              <a:cs typeface="Arial Narrow" pitchFamily="-106" charset="0"/>
            </a:endParaRPr>
          </a:p>
          <a:p>
            <a:r>
              <a:rPr lang="en-US" sz="1800" dirty="0" smtClean="0">
                <a:latin typeface="Arial Narrow" pitchFamily="-106" charset="0"/>
                <a:ea typeface="Arial Narrow" pitchFamily="-106" charset="0"/>
                <a:cs typeface="Arial Narrow" pitchFamily="-106" charset="0"/>
              </a:rPr>
              <a:t>Going out of line of sight for thermal neutrons is not sufficient. </a:t>
            </a:r>
          </a:p>
          <a:p>
            <a:endParaRPr lang="en-US" sz="1800" dirty="0">
              <a:latin typeface="Arial Narrow" pitchFamily="-106" charset="0"/>
              <a:ea typeface="Arial Narrow" pitchFamily="-106" charset="0"/>
              <a:cs typeface="Arial Narrow" pitchFamily="-106" charset="0"/>
            </a:endParaRPr>
          </a:p>
          <a:p>
            <a:r>
              <a:rPr lang="en-US" sz="1800" dirty="0" smtClean="0">
                <a:latin typeface="Arial Narrow" pitchFamily="-106" charset="0"/>
                <a:ea typeface="Arial Narrow" pitchFamily="-106" charset="0"/>
                <a:cs typeface="Arial Narrow" pitchFamily="-106" charset="0"/>
              </a:rPr>
              <a:t>You have to go out of line of sight with the shielding.</a:t>
            </a:r>
          </a:p>
        </p:txBody>
      </p:sp>
    </p:spTree>
    <p:extLst>
      <p:ext uri="{BB962C8B-B14F-4D97-AF65-F5344CB8AC3E}">
        <p14:creationId xmlns:p14="http://schemas.microsoft.com/office/powerpoint/2010/main" xmlns="" val="4782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69359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Black" pitchFamily="-106" charset="0"/>
                <a:ea typeface="ＭＳ Ｐゴシック" pitchFamily="-106" charset="-128"/>
                <a:cs typeface="ＭＳ Ｐゴシック" pitchFamily="-106" charset="-128"/>
              </a:rPr>
              <a:t>M</a:t>
            </a:r>
            <a:r>
              <a:rPr lang="en-US" sz="2800" dirty="0" smtClean="0">
                <a:latin typeface="Arial Black" pitchFamily="-106" charset="0"/>
                <a:ea typeface="ＭＳ Ｐゴシック" pitchFamily="-106" charset="-128"/>
                <a:cs typeface="ＭＳ Ｐゴシック" pitchFamily="-106" charset="-128"/>
              </a:rPr>
              <a:t>ost recent measurement (2012)</a:t>
            </a:r>
          </a:p>
        </p:txBody>
      </p:sp>
      <p:pic>
        <p:nvPicPr>
          <p:cNvPr id="3" name="Picture 2" descr="CombinedHis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4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7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69359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Black" pitchFamily="-106" charset="0"/>
                <a:ea typeface="ＭＳ Ｐゴシック" pitchFamily="-106" charset="-128"/>
                <a:cs typeface="ＭＳ Ｐゴシック" pitchFamily="-106" charset="-128"/>
              </a:rPr>
              <a:t>M</a:t>
            </a:r>
            <a:r>
              <a:rPr lang="en-US" sz="2800" dirty="0" smtClean="0">
                <a:latin typeface="Arial Black" pitchFamily="-106" charset="0"/>
                <a:ea typeface="ＭＳ Ｐゴシック" pitchFamily="-106" charset="-128"/>
                <a:cs typeface="ＭＳ Ｐゴシック" pitchFamily="-106" charset="-128"/>
              </a:rPr>
              <a:t>ost recent measurement (2012)</a:t>
            </a:r>
          </a:p>
        </p:txBody>
      </p:sp>
      <p:pic>
        <p:nvPicPr>
          <p:cNvPr id="2" name="Picture 1" descr="CombinedHistNearPea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4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0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514372"/>
          </a:xfrm>
        </p:spPr>
        <p:txBody>
          <a:bodyPr/>
          <a:lstStyle/>
          <a:p>
            <a:r>
              <a:rPr lang="en-US" sz="3200" dirty="0" smtClean="0">
                <a:latin typeface="Arial Black" pitchFamily="-106" charset="0"/>
                <a:ea typeface="ＭＳ Ｐゴシック" pitchFamily="-106" charset="-128"/>
                <a:cs typeface="ＭＳ Ｐゴシック" pitchFamily="-106" charset="-128"/>
              </a:rPr>
              <a:t>Most recent measurement 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mbinedHis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8541"/>
            <a:ext cx="9144000" cy="56409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69359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Black" pitchFamily="-106" charset="0"/>
                <a:ea typeface="ＭＳ Ｐゴシック" pitchFamily="-106" charset="-128"/>
                <a:cs typeface="ＭＳ Ｐゴシック" pitchFamily="-106" charset="-128"/>
              </a:rPr>
              <a:t>Observations</a:t>
            </a:r>
          </a:p>
        </p:txBody>
      </p:sp>
      <p:sp>
        <p:nvSpPr>
          <p:cNvPr id="13316" name="Text Box 1031"/>
          <p:cNvSpPr txBox="1">
            <a:spLocks noChangeArrowheads="1"/>
          </p:cNvSpPr>
          <p:nvPr/>
        </p:nvSpPr>
        <p:spPr bwMode="auto">
          <a:xfrm>
            <a:off x="457200" y="1364906"/>
            <a:ext cx="7924800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182880" indent="-182880">
              <a:buClr>
                <a:schemeClr val="tx2"/>
              </a:buClr>
              <a:buFont typeface="Arial"/>
              <a:buChar char="•"/>
            </a:pPr>
            <a:r>
              <a:rPr lang="en-US" sz="1800" dirty="0" smtClean="0">
                <a:latin typeface="Arial"/>
                <a:ea typeface="Arial Narrow" pitchFamily="-106" charset="0"/>
                <a:cs typeface="Arial"/>
              </a:rPr>
              <a:t>Both runs were with a proton beam intensity on target of 1 As in ≈1000 seconds, no sample environment in the beam.</a:t>
            </a:r>
          </a:p>
          <a:p>
            <a:pPr>
              <a:buClr>
                <a:schemeClr val="tx2"/>
              </a:buClr>
            </a:pPr>
            <a:endParaRPr lang="en-US" sz="1800" dirty="0" smtClean="0">
              <a:latin typeface="Arial"/>
              <a:ea typeface="Arial Narrow" pitchFamily="-106" charset="0"/>
              <a:cs typeface="Arial"/>
            </a:endParaRPr>
          </a:p>
          <a:p>
            <a:pPr marL="182880" indent="-182880">
              <a:buClr>
                <a:schemeClr val="tx2"/>
              </a:buClr>
              <a:buFont typeface="Arial"/>
              <a:buChar char="•"/>
            </a:pPr>
            <a:r>
              <a:rPr lang="en-US" sz="1800" dirty="0" smtClean="0"/>
              <a:t>Total intensity </a:t>
            </a:r>
            <a:r>
              <a:rPr lang="en-US" sz="1800" dirty="0"/>
              <a:t>above </a:t>
            </a:r>
            <a:r>
              <a:rPr lang="en-US" sz="1800" dirty="0" smtClean="0"/>
              <a:t>electronic and other background </a:t>
            </a:r>
            <a:r>
              <a:rPr lang="en-US" sz="1800" dirty="0"/>
              <a:t>(</a:t>
            </a:r>
            <a:r>
              <a:rPr lang="en-US" sz="1800" dirty="0" smtClean="0"/>
              <a:t>counts </a:t>
            </a:r>
            <a:r>
              <a:rPr lang="en-US" sz="1800" dirty="0"/>
              <a:t>per minute per meter </a:t>
            </a:r>
            <a:r>
              <a:rPr lang="en-US" sz="1800" dirty="0" smtClean="0"/>
              <a:t>of tube):</a:t>
            </a:r>
          </a:p>
          <a:p>
            <a:pPr marL="365760">
              <a:buClr>
                <a:schemeClr val="tx2"/>
              </a:buClr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 Shutter open 0.93</a:t>
            </a:r>
          </a:p>
          <a:p>
            <a:pPr marL="365760">
              <a:buClr>
                <a:schemeClr val="tx2"/>
              </a:buClr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 Shutter closed 0.14</a:t>
            </a:r>
            <a:endParaRPr lang="en-US" sz="1800" dirty="0" smtClean="0">
              <a:latin typeface="Arial"/>
              <a:ea typeface="Arial Narrow" pitchFamily="-106" charset="0"/>
              <a:cs typeface="Arial"/>
            </a:endParaRPr>
          </a:p>
          <a:p>
            <a:pPr>
              <a:buClr>
                <a:schemeClr val="tx2"/>
              </a:buClr>
            </a:pPr>
            <a:endParaRPr lang="en-US" sz="1800" dirty="0" smtClean="0">
              <a:latin typeface="Arial"/>
              <a:ea typeface="Arial Narrow" pitchFamily="-106" charset="0"/>
              <a:cs typeface="Arial"/>
            </a:endParaRPr>
          </a:p>
          <a:p>
            <a:pPr marL="182880" indent="-182880">
              <a:buClr>
                <a:schemeClr val="tx2"/>
              </a:buClr>
              <a:buFont typeface="Arial"/>
              <a:buChar char="•"/>
            </a:pPr>
            <a:r>
              <a:rPr lang="en-US" sz="1800" dirty="0" smtClean="0">
                <a:latin typeface="Arial"/>
                <a:ea typeface="Arial Narrow" pitchFamily="-106" charset="0"/>
                <a:cs typeface="Arial"/>
              </a:rPr>
              <a:t>Most of the background comes streaming down the guide or in its vicinity. However, the “shutter closed” situation reveals a strong secondary source term with very little difference in apparent level of neutron moderation.</a:t>
            </a:r>
          </a:p>
          <a:p>
            <a:pPr>
              <a:buClr>
                <a:schemeClr val="tx2"/>
              </a:buClr>
            </a:pPr>
            <a:endParaRPr lang="en-US" sz="1800" dirty="0" smtClean="0">
              <a:latin typeface="Arial"/>
              <a:ea typeface="Arial Narrow" pitchFamily="-106" charset="0"/>
              <a:cs typeface="Arial"/>
            </a:endParaRPr>
          </a:p>
          <a:p>
            <a:pPr marL="182880" indent="-182880">
              <a:buClr>
                <a:schemeClr val="tx2"/>
              </a:buClr>
              <a:buFont typeface="Arial"/>
              <a:buChar char="•"/>
            </a:pPr>
            <a:r>
              <a:rPr lang="en-US" sz="1800" dirty="0" smtClean="0">
                <a:latin typeface="Arial"/>
                <a:ea typeface="Arial Narrow" pitchFamily="-106" charset="0"/>
                <a:cs typeface="Arial"/>
              </a:rPr>
              <a:t>The rising edge can be resolved within the timing resolution of the measurement (100 ns).</a:t>
            </a:r>
          </a:p>
          <a:p>
            <a:pPr>
              <a:buClr>
                <a:schemeClr val="tx2"/>
              </a:buClr>
            </a:pPr>
            <a:endParaRPr lang="en-US" sz="1800" dirty="0" smtClean="0">
              <a:latin typeface="Arial"/>
              <a:ea typeface="Arial Narrow" pitchFamily="-106" charset="0"/>
              <a:cs typeface="Arial"/>
            </a:endParaRPr>
          </a:p>
          <a:p>
            <a:pPr marL="182880" indent="-182880">
              <a:buClr>
                <a:schemeClr val="tx2"/>
              </a:buClr>
              <a:buFont typeface="Arial"/>
              <a:buChar char="•"/>
            </a:pPr>
            <a:r>
              <a:rPr lang="en-US" sz="1800" dirty="0" smtClean="0">
                <a:latin typeface="Arial"/>
                <a:ea typeface="Arial Narrow" pitchFamily="-106" charset="0"/>
                <a:cs typeface="Arial"/>
              </a:rPr>
              <a:t>Intensity is homogeneous across the detector array (20 m</a:t>
            </a:r>
            <a:r>
              <a:rPr lang="en-US" sz="1800" baseline="30000" dirty="0" smtClean="0">
                <a:latin typeface="Arial"/>
                <a:ea typeface="Arial Narrow" pitchFamily="-106" charset="0"/>
                <a:cs typeface="Arial"/>
              </a:rPr>
              <a:t>2</a:t>
            </a:r>
            <a:r>
              <a:rPr lang="en-US" sz="1800" dirty="0" smtClean="0">
                <a:latin typeface="Arial"/>
                <a:ea typeface="Arial Narrow" pitchFamily="-106" charset="0"/>
                <a:cs typeface="Arial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41348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22438</TotalTime>
  <Words>229</Words>
  <Application>Microsoft Office PowerPoint</Application>
  <PresentationFormat>On-screen Show (4:3)</PresentationFormat>
  <Paragraphs>37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Theme</vt:lpstr>
      <vt:lpstr>High-energy background at the Cold Neutron Chopper Spectrometer at the SNS</vt:lpstr>
      <vt:lpstr>CNCS – overview</vt:lpstr>
      <vt:lpstr>Uncorrected data from a randomly chosen user experiment</vt:lpstr>
      <vt:lpstr>Guide/housing cross section</vt:lpstr>
      <vt:lpstr>Most recent measurement (2012)</vt:lpstr>
      <vt:lpstr>Most recent measurement (2012)</vt:lpstr>
      <vt:lpstr>Most recent measurement (2012)</vt:lpstr>
      <vt:lpstr>Observations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vuc</cp:lastModifiedBy>
  <cp:revision>355</cp:revision>
  <cp:lastPrinted>2010-08-10T13:07:44Z</cp:lastPrinted>
  <dcterms:created xsi:type="dcterms:W3CDTF">2012-01-10T08:00:22Z</dcterms:created>
  <dcterms:modified xsi:type="dcterms:W3CDTF">2012-12-13T19:32:23Z</dcterms:modified>
</cp:coreProperties>
</file>