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354-DF4B-48E3-A660-316B80690348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D93C-CE55-46D6-B3BC-4795C7DC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SNS Facility Background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Funk did all the real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portable 8-pack to map prompt pulse background in Target building and experiment room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9796"/>
          <a:stretch/>
        </p:blipFill>
        <p:spPr bwMode="auto">
          <a:xfrm rot="5400000">
            <a:off x="4085928" y="2373083"/>
            <a:ext cx="615374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874520"/>
            <a:ext cx="49167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Effectively a mini-instrument, with TOF</a:t>
            </a:r>
          </a:p>
          <a:p>
            <a:r>
              <a:rPr lang="en-US" dirty="0" smtClean="0"/>
              <a:t>Recording capability</a:t>
            </a:r>
          </a:p>
          <a:p>
            <a:endParaRPr lang="en-US" dirty="0"/>
          </a:p>
          <a:p>
            <a:r>
              <a:rPr lang="en-US" dirty="0" smtClean="0"/>
              <a:t>3He tubes like HYSPEC’s (similar pressure</a:t>
            </a:r>
          </a:p>
          <a:p>
            <a:r>
              <a:rPr lang="en-US" dirty="0" smtClean="0"/>
              <a:t>But smaller diameter and length)</a:t>
            </a:r>
          </a:p>
          <a:p>
            <a:endParaRPr lang="en-US" dirty="0"/>
          </a:p>
          <a:p>
            <a:r>
              <a:rPr lang="en-US" dirty="0" smtClean="0"/>
              <a:t>Mostly portable; rides on a cart which isn’t all</a:t>
            </a:r>
          </a:p>
          <a:p>
            <a:r>
              <a:rPr lang="en-US" dirty="0" smtClean="0"/>
              <a:t>That easy to move around (one LCD terminal</a:t>
            </a:r>
          </a:p>
          <a:p>
            <a:r>
              <a:rPr lang="en-US" dirty="0" smtClean="0"/>
              <a:t>Down…).  Prefer much more mobile, like atop </a:t>
            </a:r>
          </a:p>
          <a:p>
            <a:r>
              <a:rPr lang="en-US" dirty="0" smtClean="0"/>
              <a:t>BL 10 crevice</a:t>
            </a:r>
          </a:p>
          <a:p>
            <a:endParaRPr lang="en-US" dirty="0"/>
          </a:p>
          <a:p>
            <a:r>
              <a:rPr lang="en-US" dirty="0" smtClean="0"/>
              <a:t>Use partial shielding to </a:t>
            </a:r>
          </a:p>
          <a:p>
            <a:r>
              <a:rPr lang="en-US" dirty="0"/>
              <a:t>-</a:t>
            </a:r>
            <a:r>
              <a:rPr lang="en-US" dirty="0" smtClean="0"/>
              <a:t>characterize observed spectra</a:t>
            </a:r>
          </a:p>
          <a:p>
            <a:r>
              <a:rPr lang="en-US" dirty="0" smtClean="0"/>
              <a:t>-observe some directionality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250"/>
            <a:ext cx="7900988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5715"/>
            <a:ext cx="8664536" cy="59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5435600" y="1671637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6.2</a:t>
            </a:r>
            <a:endParaRPr lang="en-US" sz="1200" dirty="0"/>
          </a:p>
        </p:txBody>
      </p:sp>
      <p:sp>
        <p:nvSpPr>
          <p:cNvPr id="6" name="Flowchart: Connector 5"/>
          <p:cNvSpPr/>
          <p:nvPr/>
        </p:nvSpPr>
        <p:spPr>
          <a:xfrm>
            <a:off x="5029200" y="1593056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3.19</a:t>
            </a:r>
            <a:endParaRPr lang="en-US" sz="1200" dirty="0"/>
          </a:p>
        </p:txBody>
      </p:sp>
      <p:sp>
        <p:nvSpPr>
          <p:cNvPr id="7" name="Flowchart: Connector 6"/>
          <p:cNvSpPr/>
          <p:nvPr/>
        </p:nvSpPr>
        <p:spPr>
          <a:xfrm>
            <a:off x="5753100" y="1593056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7.14</a:t>
            </a:r>
            <a:endParaRPr lang="en-US" sz="1200" dirty="0"/>
          </a:p>
        </p:txBody>
      </p:sp>
      <p:sp>
        <p:nvSpPr>
          <p:cNvPr id="8" name="Flowchart: Connector 7"/>
          <p:cNvSpPr/>
          <p:nvPr/>
        </p:nvSpPr>
        <p:spPr>
          <a:xfrm>
            <a:off x="6083300" y="1371600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5.26</a:t>
            </a:r>
            <a:endParaRPr lang="en-US" sz="1200" dirty="0"/>
          </a:p>
        </p:txBody>
      </p:sp>
      <p:sp>
        <p:nvSpPr>
          <p:cNvPr id="9" name="Flowchart: Connector 8"/>
          <p:cNvSpPr/>
          <p:nvPr/>
        </p:nvSpPr>
        <p:spPr>
          <a:xfrm>
            <a:off x="6375400" y="1171575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1.87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1930400" y="614362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2.55</a:t>
            </a:r>
            <a:endParaRPr lang="en-US" sz="12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2209800" y="1171575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1.97</a:t>
            </a:r>
            <a:endParaRPr lang="en-US" sz="1200" dirty="0"/>
          </a:p>
        </p:txBody>
      </p:sp>
      <p:sp>
        <p:nvSpPr>
          <p:cNvPr id="12" name="Flowchart: Connector 11"/>
          <p:cNvSpPr/>
          <p:nvPr/>
        </p:nvSpPr>
        <p:spPr>
          <a:xfrm>
            <a:off x="2260600" y="957262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1.86</a:t>
            </a:r>
            <a:endParaRPr lang="en-US" sz="12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1879600" y="857250"/>
            <a:ext cx="508000" cy="27146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1.53</a:t>
            </a:r>
            <a:endParaRPr lang="en-US" sz="1200" dirty="0"/>
          </a:p>
        </p:txBody>
      </p:sp>
      <p:sp>
        <p:nvSpPr>
          <p:cNvPr id="14" name="Flowchart: Connector 13"/>
          <p:cNvSpPr/>
          <p:nvPr/>
        </p:nvSpPr>
        <p:spPr>
          <a:xfrm>
            <a:off x="3423138" y="2771775"/>
            <a:ext cx="742462" cy="271463"/>
          </a:xfrm>
          <a:prstGeom prst="flowChartConnector">
            <a:avLst/>
          </a:prstGeom>
          <a:solidFill>
            <a:srgbClr val="00B050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341.5</a:t>
            </a:r>
            <a:endParaRPr lang="en-US" sz="1200" dirty="0"/>
          </a:p>
        </p:txBody>
      </p:sp>
      <p:sp>
        <p:nvSpPr>
          <p:cNvPr id="15" name="Flowchart: Connector 14"/>
          <p:cNvSpPr/>
          <p:nvPr/>
        </p:nvSpPr>
        <p:spPr>
          <a:xfrm>
            <a:off x="3528646" y="2457450"/>
            <a:ext cx="586154" cy="271463"/>
          </a:xfrm>
          <a:prstGeom prst="flowChartConnector">
            <a:avLst/>
          </a:prstGeom>
          <a:solidFill>
            <a:srgbClr val="00B050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132.7</a:t>
            </a:r>
            <a:endParaRPr lang="en-US" sz="12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4857751" y="1818085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0.78</a:t>
            </a:r>
            <a:endParaRPr lang="en-US" sz="12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5238751" y="1828800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0.98</a:t>
            </a:r>
            <a:endParaRPr lang="en-US" sz="1200" dirty="0"/>
          </a:p>
        </p:txBody>
      </p:sp>
      <p:sp>
        <p:nvSpPr>
          <p:cNvPr id="18" name="Flowchart: Connector 17"/>
          <p:cNvSpPr/>
          <p:nvPr/>
        </p:nvSpPr>
        <p:spPr>
          <a:xfrm>
            <a:off x="5073651" y="1939528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0.88</a:t>
            </a:r>
            <a:endParaRPr lang="en-US" sz="1200" dirty="0"/>
          </a:p>
        </p:txBody>
      </p:sp>
      <p:sp>
        <p:nvSpPr>
          <p:cNvPr id="19" name="Flowchart: Connector 18"/>
          <p:cNvSpPr/>
          <p:nvPr/>
        </p:nvSpPr>
        <p:spPr>
          <a:xfrm>
            <a:off x="4914900" y="2043112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0.42</a:t>
            </a:r>
            <a:endParaRPr lang="en-US" sz="1200" dirty="0"/>
          </a:p>
        </p:txBody>
      </p:sp>
      <p:sp>
        <p:nvSpPr>
          <p:cNvPr id="20" name="Flowchart: Connector 19"/>
          <p:cNvSpPr/>
          <p:nvPr/>
        </p:nvSpPr>
        <p:spPr>
          <a:xfrm>
            <a:off x="2971800" y="2328862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25.9</a:t>
            </a:r>
            <a:endParaRPr lang="en-US" sz="1200" dirty="0"/>
          </a:p>
        </p:txBody>
      </p:sp>
      <p:sp>
        <p:nvSpPr>
          <p:cNvPr id="21" name="Flowchart: Connector 20"/>
          <p:cNvSpPr/>
          <p:nvPr/>
        </p:nvSpPr>
        <p:spPr>
          <a:xfrm>
            <a:off x="3003551" y="2096691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6.95</a:t>
            </a:r>
            <a:endParaRPr lang="en-US" sz="1200" dirty="0"/>
          </a:p>
        </p:txBody>
      </p:sp>
      <p:sp>
        <p:nvSpPr>
          <p:cNvPr id="22" name="Flowchart: Connector 21"/>
          <p:cNvSpPr/>
          <p:nvPr/>
        </p:nvSpPr>
        <p:spPr>
          <a:xfrm>
            <a:off x="3098800" y="1614487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11.9</a:t>
            </a:r>
            <a:endParaRPr lang="en-US" sz="12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762000" y="1728787"/>
            <a:ext cx="508000" cy="271463"/>
          </a:xfrm>
          <a:prstGeom prst="flowChartConnector">
            <a:avLst/>
          </a:prstGeom>
          <a:solidFill>
            <a:srgbClr val="002060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8.46</a:t>
            </a:r>
            <a:endParaRPr lang="en-US" sz="1200" dirty="0"/>
          </a:p>
        </p:txBody>
      </p:sp>
      <p:sp>
        <p:nvSpPr>
          <p:cNvPr id="24" name="Flowchart: Connector 23"/>
          <p:cNvSpPr/>
          <p:nvPr/>
        </p:nvSpPr>
        <p:spPr>
          <a:xfrm>
            <a:off x="7620000" y="1728787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19.4</a:t>
            </a:r>
            <a:endParaRPr lang="en-US" sz="1200" dirty="0"/>
          </a:p>
        </p:txBody>
      </p:sp>
      <p:sp>
        <p:nvSpPr>
          <p:cNvPr id="25" name="Flowchart: Connector 24"/>
          <p:cNvSpPr/>
          <p:nvPr/>
        </p:nvSpPr>
        <p:spPr>
          <a:xfrm>
            <a:off x="3092451" y="5229225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3.46</a:t>
            </a:r>
            <a:endParaRPr lang="en-US" sz="12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3606800" y="5229225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15.2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3098800" y="5500687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2.21</a:t>
            </a:r>
            <a:endParaRPr lang="en-US" sz="1200" dirty="0"/>
          </a:p>
        </p:txBody>
      </p:sp>
      <p:sp>
        <p:nvSpPr>
          <p:cNvPr id="29" name="Flowchart: Connector 28"/>
          <p:cNvSpPr/>
          <p:nvPr/>
        </p:nvSpPr>
        <p:spPr>
          <a:xfrm>
            <a:off x="4699000" y="5114925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9.92</a:t>
            </a:r>
            <a:endParaRPr lang="en-US" sz="1200" dirty="0"/>
          </a:p>
        </p:txBody>
      </p:sp>
      <p:sp>
        <p:nvSpPr>
          <p:cNvPr id="30" name="Flowchart: Connector 29"/>
          <p:cNvSpPr/>
          <p:nvPr/>
        </p:nvSpPr>
        <p:spPr>
          <a:xfrm>
            <a:off x="3937000" y="4350543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21.9</a:t>
            </a:r>
            <a:endParaRPr lang="en-US" sz="1200" dirty="0"/>
          </a:p>
        </p:txBody>
      </p:sp>
      <p:sp>
        <p:nvSpPr>
          <p:cNvPr id="31" name="Flowchart: Connector 30"/>
          <p:cNvSpPr/>
          <p:nvPr/>
        </p:nvSpPr>
        <p:spPr>
          <a:xfrm>
            <a:off x="4192568" y="4100512"/>
            <a:ext cx="508000" cy="271463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32.0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075018" y="200025"/>
            <a:ext cx="4471352" cy="300082"/>
          </a:xfrm>
          <a:prstGeom prst="rect">
            <a:avLst/>
          </a:prstGeom>
          <a:noFill/>
        </p:spPr>
        <p:txBody>
          <a:bodyPr wrap="none" lIns="22860" tIns="11430" rIns="22860" bIns="11430" rtlCol="0">
            <a:spAutoFit/>
          </a:bodyPr>
          <a:lstStyle/>
          <a:p>
            <a:pPr algn="ctr"/>
            <a:r>
              <a:rPr lang="en-US" b="1" dirty="0" smtClean="0"/>
              <a:t>Sequoia short full 8-pack count rate (</a:t>
            </a:r>
            <a:r>
              <a:rPr lang="en-US" b="1" dirty="0" err="1" smtClean="0"/>
              <a:t>ct</a:t>
            </a:r>
            <a:r>
              <a:rPr lang="en-US" b="1" dirty="0" smtClean="0"/>
              <a:t>/s), raw</a:t>
            </a:r>
            <a:endParaRPr lang="en-US" b="1" dirty="0"/>
          </a:p>
        </p:txBody>
      </p:sp>
      <p:sp>
        <p:nvSpPr>
          <p:cNvPr id="32" name="Flowchart: Connector 31"/>
          <p:cNvSpPr/>
          <p:nvPr/>
        </p:nvSpPr>
        <p:spPr>
          <a:xfrm>
            <a:off x="3916344" y="2454388"/>
            <a:ext cx="508000" cy="271463"/>
          </a:xfrm>
          <a:prstGeom prst="flowChartConnector">
            <a:avLst/>
          </a:prstGeom>
          <a:solidFill>
            <a:srgbClr val="002060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102</a:t>
            </a:r>
            <a:endParaRPr lang="en-US" sz="1200" dirty="0"/>
          </a:p>
        </p:txBody>
      </p:sp>
      <p:sp>
        <p:nvSpPr>
          <p:cNvPr id="33" name="Flowchart: Connector 32"/>
          <p:cNvSpPr/>
          <p:nvPr/>
        </p:nvSpPr>
        <p:spPr>
          <a:xfrm>
            <a:off x="2971800" y="2474034"/>
            <a:ext cx="508000" cy="271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14.2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102548" y="6384727"/>
            <a:ext cx="1398568" cy="3161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Before extra shielding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12267" y="6384727"/>
            <a:ext cx="1398568" cy="3161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After extra shielding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18841" y="6384727"/>
            <a:ext cx="1398568" cy="3161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BL-11 Primary Shutter Closed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3390900" y="1614487"/>
            <a:ext cx="508000" cy="271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200" dirty="0"/>
              <a:t>3.1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400016" y="6384727"/>
            <a:ext cx="1398568" cy="31611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Mezzanine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Level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6"/>
          <a:stretch/>
        </p:blipFill>
        <p:spPr bwMode="auto">
          <a:xfrm>
            <a:off x="680720" y="101236"/>
            <a:ext cx="7807960" cy="67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794511" y="5928360"/>
            <a:ext cx="861060" cy="50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2-1100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2499361"/>
            <a:ext cx="640080" cy="431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1.7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2339341" y="548640"/>
            <a:ext cx="632460" cy="39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0.65</a:t>
            </a:r>
            <a:endParaRPr lang="en-US" sz="1100" dirty="0"/>
          </a:p>
        </p:txBody>
      </p:sp>
      <p:sp>
        <p:nvSpPr>
          <p:cNvPr id="9" name="Oval 8"/>
          <p:cNvSpPr/>
          <p:nvPr/>
        </p:nvSpPr>
        <p:spPr>
          <a:xfrm>
            <a:off x="1299211" y="2793819"/>
            <a:ext cx="495300" cy="279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2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3837941" y="4221480"/>
            <a:ext cx="612140" cy="39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24.3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3464561" y="4892040"/>
            <a:ext cx="637540" cy="39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37.7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2385061" y="4892040"/>
            <a:ext cx="734060" cy="39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117.8</a:t>
            </a:r>
            <a:endParaRPr lang="en-US" sz="1100" dirty="0"/>
          </a:p>
        </p:txBody>
      </p:sp>
      <p:sp>
        <p:nvSpPr>
          <p:cNvPr id="13" name="Oval 12"/>
          <p:cNvSpPr/>
          <p:nvPr/>
        </p:nvSpPr>
        <p:spPr>
          <a:xfrm>
            <a:off x="1524000" y="1950720"/>
            <a:ext cx="670560" cy="35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0.52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1524000" y="944880"/>
            <a:ext cx="67056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0.47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2339341" y="1950720"/>
            <a:ext cx="632460" cy="35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2.8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2758440" y="3311979"/>
            <a:ext cx="721360" cy="43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10.2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3573780" y="2930978"/>
            <a:ext cx="52832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15</a:t>
            </a:r>
          </a:p>
          <a:p>
            <a:pPr algn="ctr"/>
            <a:r>
              <a:rPr lang="en-US" sz="1100" dirty="0"/>
              <a:t>7.2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3182620" y="2915738"/>
            <a:ext cx="487680" cy="39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/>
              <a:t>16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250255" y="1678186"/>
            <a:ext cx="1037656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 smtClean="0"/>
              <a:t>mrem/hr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6125" y="1239644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LPSD.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5745162"/>
          </a:xfrm>
        </p:spPr>
        <p:txBody>
          <a:bodyPr/>
          <a:lstStyle/>
          <a:p>
            <a:r>
              <a:rPr lang="en-US" dirty="0" smtClean="0"/>
              <a:t>Effects of position and shielding: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overall counts and tail shape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800600" cy="635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B-10 loaded aluminum 1 mm thick</a:t>
            </a:r>
          </a:p>
          <a:p>
            <a:r>
              <a:rPr lang="en-US" dirty="0" smtClean="0"/>
              <a:t>Cadmium 1.5 mm thick</a:t>
            </a:r>
          </a:p>
          <a:p>
            <a:r>
              <a:rPr lang="en-US" dirty="0" smtClean="0"/>
              <a:t>1 gallon of water</a:t>
            </a:r>
          </a:p>
          <a:p>
            <a:r>
              <a:rPr lang="en-US" dirty="0" smtClean="0"/>
              <a:t>Lead</a:t>
            </a:r>
          </a:p>
          <a:p>
            <a:r>
              <a:rPr lang="en-US" dirty="0" smtClean="0"/>
              <a:t>Maxus plate 1 cm thick</a:t>
            </a:r>
          </a:p>
          <a:p>
            <a:r>
              <a:rPr lang="en-US" dirty="0" smtClean="0"/>
              <a:t>Regular density concrete</a:t>
            </a:r>
          </a:p>
          <a:p>
            <a:r>
              <a:rPr lang="en-US" dirty="0" smtClean="0"/>
              <a:t>Heavy concrete brick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potential to estimate distance to moderated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5668962"/>
          </a:xfrm>
        </p:spPr>
        <p:txBody>
          <a:bodyPr/>
          <a:lstStyle/>
          <a:p>
            <a:r>
              <a:rPr lang="en-US" dirty="0" smtClean="0"/>
              <a:t>vary thickness of B-10 aluminum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338951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5821362"/>
          </a:xfrm>
        </p:spPr>
        <p:txBody>
          <a:bodyPr/>
          <a:lstStyle/>
          <a:p>
            <a:r>
              <a:rPr lang="en-US" dirty="0" smtClean="0"/>
              <a:t>Cadmium vs. Boron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528484" cy="599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0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5973762"/>
          </a:xfrm>
        </p:spPr>
        <p:txBody>
          <a:bodyPr/>
          <a:lstStyle/>
          <a:p>
            <a:r>
              <a:rPr lang="en-US" dirty="0" smtClean="0"/>
              <a:t>Limited directionality measurements</a:t>
            </a:r>
            <a:br>
              <a:rPr lang="en-US" dirty="0" smtClean="0"/>
            </a:br>
            <a:r>
              <a:rPr lang="en-US" dirty="0" smtClean="0"/>
              <a:t>(shielding behind portable LPSD)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814902" cy="616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215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SNS Facility Background Measurements</vt:lpstr>
      <vt:lpstr>Use portable 8-pack to map prompt pulse background in Target building and experiment room</vt:lpstr>
      <vt:lpstr>PowerPoint Presentation</vt:lpstr>
      <vt:lpstr>PowerPoint Presentation</vt:lpstr>
      <vt:lpstr>Effects of position and shielding:  overall counts and tail shape</vt:lpstr>
      <vt:lpstr>Shielding variations</vt:lpstr>
      <vt:lpstr>vary thickness of B-10 aluminum</vt:lpstr>
      <vt:lpstr>Cadmium vs. Boron</vt:lpstr>
      <vt:lpstr>Limited directionality measurements (shielding behind portable LPSD)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2xy</dc:creator>
  <cp:lastModifiedBy>Winn, Barry L.</cp:lastModifiedBy>
  <cp:revision>14</cp:revision>
  <dcterms:created xsi:type="dcterms:W3CDTF">2011-12-28T20:33:37Z</dcterms:created>
  <dcterms:modified xsi:type="dcterms:W3CDTF">2012-12-13T18:40:00Z</dcterms:modified>
</cp:coreProperties>
</file>