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9" r:id="rId12"/>
    <p:sldId id="265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5C1322C-390E-A14F-AD29-00D4C90D8F97}">
          <p14:sldIdLst>
            <p14:sldId id="256"/>
          </p14:sldIdLst>
        </p14:section>
        <p14:section name="Untitled Section" id="{47F459E9-D88E-6148-ADF4-0D36E317F8FC}">
          <p14:sldIdLst/>
        </p14:section>
        <p14:section name="Untitled Section" id="{7986DAFC-A5C8-5B40-9B55-E202A189BC87}">
          <p14:sldIdLst>
            <p14:sldId id="258"/>
            <p14:sldId id="257"/>
            <p14:sldId id="259"/>
            <p14:sldId id="260"/>
            <p14:sldId id="261"/>
            <p14:sldId id="262"/>
            <p14:sldId id="263"/>
            <p14:sldId id="264"/>
            <p14:sldId id="267"/>
            <p14:sldId id="269"/>
            <p14:sldId id="265"/>
            <p14:sldId id="26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1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12/9/12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7.mov"/><Relationship Id="rId4" Type="http://schemas.openxmlformats.org/officeDocument/2006/relationships/video" Target="../media/media7.mov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2" y="876101"/>
            <a:ext cx="6498158" cy="1724867"/>
          </a:xfrm>
        </p:spPr>
        <p:txBody>
          <a:bodyPr/>
          <a:lstStyle/>
          <a:p>
            <a:r>
              <a:rPr lang="en-US" sz="4000" dirty="0" smtClean="0"/>
              <a:t>Comparison of d</a:t>
            </a:r>
            <a:r>
              <a:rPr lang="en-US" sz="4000" dirty="0" smtClean="0"/>
              <a:t>ifferent </a:t>
            </a:r>
            <a:r>
              <a:rPr lang="en-US" sz="4000" dirty="0" smtClean="0"/>
              <a:t>materials for shielding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595959"/>
                </a:solidFill>
              </a:rPr>
              <a:t>Fe, Cu, W, Al, C </a:t>
            </a:r>
            <a:endParaRPr lang="en-US" sz="2800" dirty="0">
              <a:solidFill>
                <a:srgbClr val="595959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475321" y="5046047"/>
            <a:ext cx="6498159" cy="91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 err="1" smtClean="0">
                <a:solidFill>
                  <a:srgbClr val="595959"/>
                </a:solidFill>
              </a:rPr>
              <a:t>Nataliia</a:t>
            </a:r>
            <a:r>
              <a:rPr lang="en-US" sz="2400" i="1" dirty="0" smtClean="0">
                <a:solidFill>
                  <a:srgbClr val="595959"/>
                </a:solidFill>
              </a:rPr>
              <a:t> </a:t>
            </a:r>
            <a:r>
              <a:rPr lang="en-US" sz="2400" i="1" dirty="0" err="1" smtClean="0">
                <a:solidFill>
                  <a:srgbClr val="595959"/>
                </a:solidFill>
              </a:rPr>
              <a:t>Cherkashyna</a:t>
            </a:r>
            <a:r>
              <a:rPr lang="en-US" sz="2400" i="1" dirty="0" smtClean="0">
                <a:solidFill>
                  <a:srgbClr val="595959"/>
                </a:solidFill>
              </a:rPr>
              <a:t>, ESS</a:t>
            </a:r>
            <a:endParaRPr lang="en-US" sz="2400" i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5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835508"/>
          </a:xfrm>
        </p:spPr>
        <p:txBody>
          <a:bodyPr/>
          <a:lstStyle/>
          <a:p>
            <a:r>
              <a:rPr lang="en-US" dirty="0" smtClean="0"/>
              <a:t>Energy spectra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84017" y="3178060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500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9716" y="2567465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10</a:t>
            </a:r>
            <a:r>
              <a:rPr lang="en-US" baseline="30000" dirty="0">
                <a:solidFill>
                  <a:schemeClr val="tx1"/>
                </a:solidFill>
              </a:rPr>
              <a:t>6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n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128137" y="2538298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1m</a:t>
            </a:r>
            <a:r>
              <a:rPr lang="en-US" baseline="30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 Fe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105" y="1281029"/>
            <a:ext cx="4507498" cy="450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6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60421"/>
            <a:ext cx="8042276" cy="815586"/>
          </a:xfrm>
        </p:spPr>
        <p:txBody>
          <a:bodyPr/>
          <a:lstStyle/>
          <a:p>
            <a:r>
              <a:rPr lang="en-US" dirty="0" smtClean="0"/>
              <a:t>2.5 </a:t>
            </a:r>
            <a:r>
              <a:rPr lang="en-US" dirty="0" err="1" smtClean="0"/>
              <a:t>GeV</a:t>
            </a:r>
            <a:r>
              <a:rPr lang="en-US" dirty="0" smtClean="0"/>
              <a:t> neutrons</a:t>
            </a:r>
            <a:endParaRPr lang="en-US" dirty="0"/>
          </a:p>
        </p:txBody>
      </p:sp>
      <p:pic>
        <p:nvPicPr>
          <p:cNvPr id="3" name="2.5GeV _1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421" y="1136541"/>
            <a:ext cx="4825998" cy="2368594"/>
          </a:xfrm>
          <a:prstGeom prst="rect">
            <a:avLst/>
          </a:prstGeom>
        </p:spPr>
      </p:pic>
      <p:pic>
        <p:nvPicPr>
          <p:cNvPr id="4" name="2.5GeV _10n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8421" y="3905256"/>
            <a:ext cx="4825998" cy="2381161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988937" y="1264054"/>
            <a:ext cx="2357438" cy="132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1 n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2m tube of iron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234113" y="4292941"/>
            <a:ext cx="2357438" cy="132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10 n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2m tube of iron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0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12739"/>
            <a:ext cx="8042276" cy="1336956"/>
          </a:xfrm>
        </p:spPr>
        <p:txBody>
          <a:bodyPr/>
          <a:lstStyle/>
          <a:p>
            <a:r>
              <a:rPr lang="en-US" dirty="0" smtClean="0"/>
              <a:t>Preliminary </a:t>
            </a:r>
            <a:r>
              <a:rPr lang="en-US" dirty="0"/>
              <a:t>c</a:t>
            </a:r>
            <a:r>
              <a:rPr lang="en-US" dirty="0" smtClean="0"/>
              <a:t>onclusions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92838" y="1977568"/>
            <a:ext cx="72122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Iron is the material that can stop certain amount of particles, </a:t>
            </a:r>
            <a:br>
              <a:rPr lang="en-US" dirty="0" smtClean="0"/>
            </a:br>
            <a:r>
              <a:rPr lang="en-US" dirty="0" smtClean="0"/>
              <a:t>but it doesn’t block neutrons as effectively as alternatives;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copper is better in comparison with iron;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tungsten blocks almost all kinds of particles;</a:t>
            </a:r>
            <a:br>
              <a:rPr lang="en-US" dirty="0" smtClean="0"/>
            </a:br>
            <a:r>
              <a:rPr lang="en-US" dirty="0" smtClean="0"/>
              <a:t> 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92838" y="4041895"/>
            <a:ext cx="8064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Aluminum and graphite are less effective than iron, </a:t>
            </a:r>
            <a:br>
              <a:rPr lang="en-US" dirty="0" smtClean="0"/>
            </a:br>
            <a:r>
              <a:rPr lang="en-US" dirty="0" smtClean="0"/>
              <a:t>despite having attractive nuclear physics parameters at high energies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2838" y="4808839"/>
            <a:ext cx="64446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Combinations of first 3 materials (Fe, Cu, W)</a:t>
            </a:r>
            <a:br>
              <a:rPr lang="en-US" dirty="0" smtClean="0"/>
            </a:br>
            <a:r>
              <a:rPr lang="en-US" dirty="0" smtClean="0"/>
              <a:t> are more effective for shielding due to stopping power</a:t>
            </a:r>
            <a:br>
              <a:rPr lang="en-US" dirty="0" smtClean="0"/>
            </a:br>
            <a:r>
              <a:rPr lang="en-US" dirty="0" smtClean="0"/>
              <a:t> and because of the energy windows in iron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13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193051"/>
            <a:ext cx="8042276" cy="1336956"/>
          </a:xfrm>
        </p:spPr>
        <p:txBody>
          <a:bodyPr/>
          <a:lstStyle/>
          <a:p>
            <a:r>
              <a:rPr lang="en-US" dirty="0" smtClean="0"/>
              <a:t>Thanks for your attention!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0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835508"/>
          </a:xfrm>
        </p:spPr>
        <p:txBody>
          <a:bodyPr/>
          <a:lstStyle/>
          <a:p>
            <a:r>
              <a:rPr lang="en-US" dirty="0" smtClean="0"/>
              <a:t>General idea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36417" y="4115653"/>
            <a:ext cx="2357438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Size: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2m x 2m x Z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u_2.5GeV_1n.eps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t="8473" r="10083" b="10174"/>
          <a:stretch/>
        </p:blipFill>
        <p:spPr>
          <a:xfrm>
            <a:off x="3278556" y="1444532"/>
            <a:ext cx="4433265" cy="4511591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36417" y="3178060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2 </a:t>
            </a:r>
            <a:r>
              <a:rPr lang="en-US" dirty="0" err="1" smtClean="0">
                <a:solidFill>
                  <a:schemeClr val="tx1"/>
                </a:solidFill>
              </a:rPr>
              <a:t>GeV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07300" y="5014728"/>
            <a:ext cx="2914664" cy="8422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Z: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from 0.2m to 3m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36417" y="2247584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10. 000 n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36417" y="1459624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GEANT4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47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55495"/>
            <a:ext cx="8042276" cy="777478"/>
          </a:xfrm>
        </p:spPr>
        <p:txBody>
          <a:bodyPr/>
          <a:lstStyle/>
          <a:p>
            <a:r>
              <a:rPr lang="en-US" dirty="0" smtClean="0"/>
              <a:t>Iron</a:t>
            </a:r>
            <a:endParaRPr lang="en-US" dirty="0"/>
          </a:p>
        </p:txBody>
      </p:sp>
      <p:pic>
        <p:nvPicPr>
          <p:cNvPr id="4" name="Fe_movie.mov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521" y="932973"/>
            <a:ext cx="3672353" cy="286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1850" y="835508"/>
            <a:ext cx="2809701" cy="2809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849" y="3932556"/>
            <a:ext cx="2809702" cy="2550081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48521" y="3947303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48521" y="5137411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2m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48521" y="5777173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992455" y="5853928"/>
            <a:ext cx="3102852" cy="774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 smtClean="0">
                <a:solidFill>
                  <a:srgbClr val="000000"/>
                </a:solidFill>
              </a:rPr>
              <a:t>nu_e,nu_mu,anti_nu_mu</a:t>
            </a:r>
            <a:r>
              <a:rPr lang="en-US" sz="1800" dirty="0" smtClean="0">
                <a:solidFill>
                  <a:srgbClr val="000000"/>
                </a:solidFill>
              </a:rPr>
              <a:t>, neutron, gamma</a:t>
            </a:r>
            <a:endParaRPr lang="en-US" sz="1800" dirty="0">
              <a:solidFill>
                <a:srgbClr val="00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92455" y="5207597"/>
            <a:ext cx="2797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sym typeface="Wingdings"/>
              </a:rPr>
              <a:t>neutron</a:t>
            </a:r>
            <a:r>
              <a:rPr lang="pt-BR" dirty="0">
                <a:sym typeface="Wingdings"/>
              </a:rPr>
              <a:t>,  </a:t>
            </a:r>
            <a:r>
              <a:rPr lang="pt-BR" dirty="0" err="1">
                <a:sym typeface="Wingdings"/>
              </a:rPr>
              <a:t>nu_e</a:t>
            </a:r>
            <a:r>
              <a:rPr lang="pt-BR" dirty="0">
                <a:sym typeface="Wingdings"/>
              </a:rPr>
              <a:t>, </a:t>
            </a:r>
            <a:r>
              <a:rPr lang="pt-BR" dirty="0" err="1">
                <a:sym typeface="Wingdings"/>
              </a:rPr>
              <a:t>gamma</a:t>
            </a:r>
            <a:r>
              <a:rPr lang="pt-BR" dirty="0" smtClean="0">
                <a:sym typeface="Wingdings"/>
              </a:rPr>
              <a:t>,</a:t>
            </a:r>
          </a:p>
          <a:p>
            <a:r>
              <a:rPr lang="pt-BR" dirty="0" smtClean="0">
                <a:sym typeface="Wingdings"/>
              </a:rPr>
              <a:t>e</a:t>
            </a:r>
            <a:r>
              <a:rPr lang="pt-BR" dirty="0">
                <a:sym typeface="Wingdings"/>
              </a:rPr>
              <a:t>-,</a:t>
            </a:r>
            <a:r>
              <a:rPr lang="pt-BR" dirty="0" err="1">
                <a:sym typeface="Wingdings"/>
              </a:rPr>
              <a:t>proton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92455" y="3927681"/>
            <a:ext cx="33465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eutron, gamma, proton, </a:t>
            </a:r>
            <a:r>
              <a:rPr lang="en-US" dirty="0" err="1" smtClean="0"/>
              <a:t>anti_nu_mu</a:t>
            </a:r>
            <a:r>
              <a:rPr lang="en-US" dirty="0" smtClean="0"/>
              <a:t>, </a:t>
            </a:r>
            <a:r>
              <a:rPr lang="en-US" dirty="0" err="1" smtClean="0"/>
              <a:t>nu_e</a:t>
            </a:r>
            <a:r>
              <a:rPr lang="en-US" dirty="0" smtClean="0"/>
              <a:t>, </a:t>
            </a:r>
            <a:r>
              <a:rPr lang="en-US" dirty="0" err="1" smtClean="0"/>
              <a:t>nu_mu</a:t>
            </a:r>
            <a:r>
              <a:rPr lang="en-US" dirty="0" smtClean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</a:t>
            </a:r>
            <a:r>
              <a:rPr lang="en-US" dirty="0" smtClean="0"/>
              <a:t>+, pi-, e-, pi+, </a:t>
            </a:r>
            <a:r>
              <a:rPr lang="en-US" dirty="0" err="1" smtClean="0"/>
              <a:t>anti_nu_e</a:t>
            </a:r>
            <a:r>
              <a:rPr lang="en-US" dirty="0" smtClean="0"/>
              <a:t>, kaon0, mu-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47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86523"/>
          </a:xfrm>
        </p:spPr>
        <p:txBody>
          <a:bodyPr/>
          <a:lstStyle/>
          <a:p>
            <a:r>
              <a:rPr lang="en-US" dirty="0" smtClean="0"/>
              <a:t>Copper</a:t>
            </a:r>
            <a:endParaRPr lang="en-US" dirty="0"/>
          </a:p>
        </p:txBody>
      </p:sp>
      <p:pic>
        <p:nvPicPr>
          <p:cNvPr id="5" name="Cu_movi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6" y="1062552"/>
            <a:ext cx="3947402" cy="2881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112" y="1062552"/>
            <a:ext cx="3177679" cy="2881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112" y="4081757"/>
            <a:ext cx="3177679" cy="2750958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48521" y="4587065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92455" y="4626662"/>
            <a:ext cx="3157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eutron, gamma, e-, </a:t>
            </a:r>
            <a:r>
              <a:rPr lang="en-US" dirty="0" err="1" smtClean="0"/>
              <a:t>nu_e</a:t>
            </a:r>
            <a:r>
              <a:rPr lang="en-US" dirty="0" smtClean="0"/>
              <a:t>, </a:t>
            </a:r>
            <a:r>
              <a:rPr lang="en-US" dirty="0" err="1" smtClean="0"/>
              <a:t>nu_mu</a:t>
            </a:r>
            <a:r>
              <a:rPr lang="en-US" dirty="0" smtClean="0"/>
              <a:t>, </a:t>
            </a:r>
            <a:r>
              <a:rPr lang="en-US" dirty="0" err="1" smtClean="0"/>
              <a:t>anti_nu_mu</a:t>
            </a:r>
            <a:r>
              <a:rPr lang="en-US" dirty="0" smtClean="0"/>
              <a:t>, proton, pi+, pi-, e+, </a:t>
            </a:r>
            <a:r>
              <a:rPr lang="en-US" dirty="0" err="1" smtClean="0"/>
              <a:t>anti_nu_e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47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64271"/>
          </a:xfrm>
        </p:spPr>
        <p:txBody>
          <a:bodyPr/>
          <a:lstStyle/>
          <a:p>
            <a:r>
              <a:rPr lang="en-US" dirty="0" smtClean="0"/>
              <a:t>Tungsten</a:t>
            </a:r>
            <a:endParaRPr lang="en-US" dirty="0"/>
          </a:p>
        </p:txBody>
      </p:sp>
      <p:pic>
        <p:nvPicPr>
          <p:cNvPr id="5" name="W_movi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971847"/>
            <a:ext cx="3908526" cy="2690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375" y="889000"/>
            <a:ext cx="2848579" cy="2848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581" y="3911440"/>
            <a:ext cx="2913373" cy="2913373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48521" y="3947303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0.8m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92455" y="4026497"/>
            <a:ext cx="3157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anti_nu_mu</a:t>
            </a:r>
            <a:r>
              <a:rPr lang="en-US" dirty="0" smtClean="0"/>
              <a:t>, neutron, </a:t>
            </a:r>
            <a:r>
              <a:rPr lang="en-US" dirty="0" err="1" smtClean="0"/>
              <a:t>nu_mu</a:t>
            </a:r>
            <a:r>
              <a:rPr lang="en-US" dirty="0" smtClean="0"/>
              <a:t>, </a:t>
            </a:r>
            <a:r>
              <a:rPr lang="en-US" dirty="0" err="1" smtClean="0"/>
              <a:t>nu_e</a:t>
            </a:r>
            <a:r>
              <a:rPr lang="en-US" dirty="0" smtClean="0"/>
              <a:t>, proton, gamma, pi-, e-, </a:t>
            </a:r>
            <a:r>
              <a:rPr lang="en-US" dirty="0" err="1" smtClean="0"/>
              <a:t>anti_nu_e</a:t>
            </a:r>
            <a:r>
              <a:rPr lang="en-US" dirty="0" smtClean="0"/>
              <a:t>, pi+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47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03145"/>
          </a:xfrm>
        </p:spPr>
        <p:txBody>
          <a:bodyPr/>
          <a:lstStyle/>
          <a:p>
            <a:r>
              <a:rPr lang="en-US" dirty="0" smtClean="0"/>
              <a:t>Aluminum</a:t>
            </a:r>
            <a:endParaRPr lang="en-US" dirty="0"/>
          </a:p>
        </p:txBody>
      </p:sp>
      <p:pic>
        <p:nvPicPr>
          <p:cNvPr id="5" name="Al_movi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6" y="1010721"/>
            <a:ext cx="3765980" cy="2691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536" y="1010721"/>
            <a:ext cx="2799013" cy="2799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8467" y="3954646"/>
            <a:ext cx="2773084" cy="2773084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48521" y="3947303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92455" y="4026497"/>
            <a:ext cx="31576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neutron, </a:t>
            </a:r>
            <a:r>
              <a:rPr lang="en-US" dirty="0" err="1" smtClean="0"/>
              <a:t>nu_mu</a:t>
            </a:r>
            <a:r>
              <a:rPr lang="en-US" dirty="0" smtClean="0"/>
              <a:t>, gamma, </a:t>
            </a:r>
            <a:r>
              <a:rPr lang="en-US" dirty="0" err="1" smtClean="0"/>
              <a:t>anti_nu_mu</a:t>
            </a:r>
            <a:r>
              <a:rPr lang="en-US" dirty="0" smtClean="0"/>
              <a:t>, e-, e+,  </a:t>
            </a:r>
            <a:r>
              <a:rPr lang="en-US" dirty="0" err="1" smtClean="0"/>
              <a:t>nu_e</a:t>
            </a:r>
            <a:r>
              <a:rPr lang="en-US" dirty="0" smtClean="0"/>
              <a:t>, pi-, proton, pi+, </a:t>
            </a:r>
            <a:r>
              <a:rPr lang="en-US" dirty="0" err="1" smtClean="0"/>
              <a:t>anti_nu_e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47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38355"/>
          </a:xfrm>
        </p:spPr>
        <p:txBody>
          <a:bodyPr/>
          <a:lstStyle/>
          <a:p>
            <a:r>
              <a:rPr lang="en-US" dirty="0" smtClean="0"/>
              <a:t>Graphite</a:t>
            </a:r>
            <a:r>
              <a:rPr lang="en-US" dirty="0"/>
              <a:t> </a:t>
            </a:r>
            <a:r>
              <a:rPr lang="en-US" dirty="0" smtClean="0"/>
              <a:t>(C)</a:t>
            </a:r>
            <a:endParaRPr lang="en-US" dirty="0"/>
          </a:p>
        </p:txBody>
      </p:sp>
      <p:pic>
        <p:nvPicPr>
          <p:cNvPr id="5" name="C-movi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050231"/>
            <a:ext cx="3767440" cy="2607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573" y="977740"/>
            <a:ext cx="2820215" cy="2820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573" y="3939219"/>
            <a:ext cx="2820215" cy="282021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48521" y="4228258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92455" y="4228258"/>
            <a:ext cx="3157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gamma, </a:t>
            </a:r>
            <a:r>
              <a:rPr lang="en-US" dirty="0"/>
              <a:t>neutron, </a:t>
            </a:r>
            <a:r>
              <a:rPr lang="en-US" dirty="0" err="1"/>
              <a:t>nu_mu</a:t>
            </a:r>
            <a:r>
              <a:rPr lang="en-US" dirty="0"/>
              <a:t>, </a:t>
            </a:r>
            <a:r>
              <a:rPr lang="en-US" dirty="0" err="1" smtClean="0"/>
              <a:t>nu_e</a:t>
            </a:r>
            <a:r>
              <a:rPr lang="en-US" dirty="0" smtClean="0"/>
              <a:t>, </a:t>
            </a:r>
            <a:r>
              <a:rPr lang="en-US" dirty="0" err="1" smtClean="0"/>
              <a:t>anti_nu_mu</a:t>
            </a:r>
            <a:r>
              <a:rPr lang="en-US" dirty="0" smtClean="0"/>
              <a:t>, proton, e-, e+, pi-, pi+, </a:t>
            </a:r>
            <a:r>
              <a:rPr lang="en-US" dirty="0" err="1" smtClean="0"/>
              <a:t>anti_nu_e</a:t>
            </a:r>
            <a:r>
              <a:rPr lang="en-US" dirty="0" smtClean="0"/>
              <a:t>, mu-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47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553280"/>
          </a:xfrm>
        </p:spPr>
        <p:txBody>
          <a:bodyPr/>
          <a:lstStyle/>
          <a:p>
            <a:r>
              <a:rPr lang="en-US" sz="2800" dirty="0" smtClean="0"/>
              <a:t>Z</a:t>
            </a:r>
            <a:r>
              <a:rPr lang="en-US" sz="2800" baseline="-25000" dirty="0" smtClean="0"/>
              <a:t>1 </a:t>
            </a:r>
            <a:r>
              <a:rPr lang="en-US" sz="2800" dirty="0" smtClean="0"/>
              <a:t>= 3m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Fe</a:t>
            </a:r>
            <a:r>
              <a:rPr lang="en-US" sz="2800" dirty="0" smtClean="0"/>
              <a:t> + 1m </a:t>
            </a:r>
            <a:r>
              <a:rPr lang="en-US" sz="2800" dirty="0" smtClean="0">
                <a:solidFill>
                  <a:srgbClr val="FF4040"/>
                </a:solidFill>
              </a:rPr>
              <a:t>Cu</a:t>
            </a:r>
            <a:r>
              <a:rPr lang="en-US" sz="2800" dirty="0" smtClean="0"/>
              <a:t> + 0.4m </a:t>
            </a:r>
            <a:r>
              <a:rPr lang="en-US" sz="2800" dirty="0" smtClean="0">
                <a:solidFill>
                  <a:srgbClr val="FF4040"/>
                </a:solidFill>
              </a:rPr>
              <a:t>W</a:t>
            </a:r>
            <a:endParaRPr lang="en-US" sz="2800" dirty="0">
              <a:solidFill>
                <a:srgbClr val="FF4040"/>
              </a:solidFill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4453116" y="4259785"/>
            <a:ext cx="3974291" cy="1076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910</a:t>
            </a:r>
            <a:r>
              <a:rPr lang="en-US" sz="1800" dirty="0" smtClean="0">
                <a:solidFill>
                  <a:schemeClr val="tx1"/>
                </a:solidFill>
              </a:rPr>
              <a:t> particles: </a:t>
            </a:r>
            <a:r>
              <a:rPr lang="en-US" sz="1800" dirty="0" err="1" smtClean="0"/>
              <a:t>anti</a:t>
            </a:r>
            <a:r>
              <a:rPr lang="en-US" sz="1800" dirty="0" err="1" smtClean="0">
                <a:solidFill>
                  <a:schemeClr val="tx1"/>
                </a:solidFill>
              </a:rPr>
              <a:t>_</a:t>
            </a:r>
            <a:r>
              <a:rPr lang="en-US" sz="1800" dirty="0" err="1" smtClean="0"/>
              <a:t>nu_mu</a:t>
            </a:r>
            <a:r>
              <a:rPr lang="en-US" sz="1800" dirty="0" smtClean="0"/>
              <a:t>, </a:t>
            </a:r>
            <a:r>
              <a:rPr lang="en-US" sz="1800" dirty="0" err="1" smtClean="0"/>
              <a:t>nu_e</a:t>
            </a:r>
            <a:r>
              <a:rPr lang="en-US" sz="1800" dirty="0"/>
              <a:t>, </a:t>
            </a:r>
            <a:r>
              <a:rPr lang="en-US" sz="1800" dirty="0" err="1" smtClean="0"/>
              <a:t>nu_mu</a:t>
            </a:r>
            <a:r>
              <a:rPr lang="en-US" sz="1800" dirty="0" smtClean="0"/>
              <a:t>, </a:t>
            </a:r>
            <a:r>
              <a:rPr lang="en-US" sz="1800" dirty="0" smtClean="0"/>
              <a:t>neutron, gamma, </a:t>
            </a:r>
            <a:r>
              <a:rPr lang="en-US" sz="1800" dirty="0" err="1" smtClean="0"/>
              <a:t>anti_nu_e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42116" y="603578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10. 000 n </a:t>
            </a:r>
            <a:r>
              <a:rPr lang="en-US" sz="1800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965642" y="626108"/>
            <a:ext cx="1258902" cy="597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Z</a:t>
            </a:r>
            <a:r>
              <a:rPr lang="en-US" sz="1800" baseline="-25000" dirty="0" smtClean="0">
                <a:solidFill>
                  <a:schemeClr val="tx1"/>
                </a:solidFill>
              </a:rPr>
              <a:t>1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6233" y="1062556"/>
            <a:ext cx="8042276" cy="5992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Z</a:t>
            </a:r>
            <a:r>
              <a:rPr lang="en-US" sz="2800" baseline="-25000" dirty="0" smtClean="0"/>
              <a:t>2 </a:t>
            </a:r>
            <a:r>
              <a:rPr lang="en-US" sz="2800" dirty="0" smtClean="0"/>
              <a:t>= 2.5m Fe + 0.7m Cu + 0.3m W</a:t>
            </a:r>
            <a:endParaRPr lang="en-US" sz="2800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42116" y="2853228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10. 000 n </a:t>
            </a:r>
            <a:r>
              <a:rPr lang="en-US" sz="1800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965642" y="1661808"/>
            <a:ext cx="1258902" cy="597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Z</a:t>
            </a:r>
            <a:r>
              <a:rPr lang="en-US" sz="1800" baseline="-25000" dirty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487855" y="626109"/>
            <a:ext cx="4256096" cy="78631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77 particles: </a:t>
            </a:r>
            <a:r>
              <a:rPr lang="en-US" sz="1800" dirty="0" err="1" smtClean="0"/>
              <a:t>nu_e</a:t>
            </a:r>
            <a:r>
              <a:rPr lang="en-US" sz="1800" dirty="0" smtClean="0"/>
              <a:t>, </a:t>
            </a:r>
            <a:r>
              <a:rPr lang="en-US" sz="1800" dirty="0" err="1" smtClean="0"/>
              <a:t>nu_mu</a:t>
            </a:r>
            <a:r>
              <a:rPr lang="en-US" sz="1800" dirty="0" smtClean="0"/>
              <a:t>, </a:t>
            </a:r>
            <a:r>
              <a:rPr lang="en-US" sz="1800" dirty="0" err="1" smtClean="0"/>
              <a:t>anti_nu_mu</a:t>
            </a:r>
            <a:endParaRPr lang="en-US" sz="1800" dirty="0"/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5131" y="2301570"/>
            <a:ext cx="8042276" cy="54821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Z</a:t>
            </a:r>
            <a:r>
              <a:rPr lang="en-US" sz="2800" baseline="-25000" dirty="0" smtClean="0"/>
              <a:t>3 </a:t>
            </a:r>
            <a:r>
              <a:rPr lang="en-US" sz="2800" dirty="0" smtClean="0"/>
              <a:t>= 2m </a:t>
            </a:r>
            <a:r>
              <a:rPr lang="en-US" sz="2800" dirty="0" smtClean="0">
                <a:solidFill>
                  <a:srgbClr val="FF0000"/>
                </a:solidFill>
              </a:rPr>
              <a:t>Fe</a:t>
            </a:r>
            <a:r>
              <a:rPr lang="en-US" sz="2800" dirty="0" smtClean="0"/>
              <a:t> + 0.7m </a:t>
            </a:r>
            <a:r>
              <a:rPr lang="en-US" sz="2800" dirty="0" smtClean="0">
                <a:solidFill>
                  <a:srgbClr val="FF0000"/>
                </a:solidFill>
              </a:rPr>
              <a:t>Cu</a:t>
            </a:r>
            <a:r>
              <a:rPr lang="en-US" sz="2800" dirty="0" smtClean="0"/>
              <a:t> + 0.3m </a:t>
            </a:r>
            <a:r>
              <a:rPr lang="en-US" sz="2800" dirty="0" smtClean="0">
                <a:solidFill>
                  <a:srgbClr val="FF0000"/>
                </a:solidFill>
              </a:rPr>
              <a:t>W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42116" y="1661836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10. 000 n </a:t>
            </a:r>
            <a:r>
              <a:rPr lang="en-US" sz="1800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851954" y="5501783"/>
            <a:ext cx="1258902" cy="597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Z</a:t>
            </a:r>
            <a:r>
              <a:rPr lang="en-US" sz="1800" baseline="-25000" dirty="0">
                <a:solidFill>
                  <a:schemeClr val="tx1"/>
                </a:solidFill>
              </a:rPr>
              <a:t>4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487855" y="1651412"/>
            <a:ext cx="4256096" cy="1076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139 particles: 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/>
              <a:t>nu_e</a:t>
            </a:r>
            <a:r>
              <a:rPr lang="en-US" sz="1800" dirty="0" smtClean="0"/>
              <a:t>, </a:t>
            </a:r>
            <a:r>
              <a:rPr lang="en-US" sz="1800" dirty="0" err="1" smtClean="0"/>
              <a:t>nu_mu</a:t>
            </a:r>
            <a:r>
              <a:rPr lang="en-US" sz="1800" dirty="0" smtClean="0"/>
              <a:t>, </a:t>
            </a:r>
            <a:r>
              <a:rPr lang="en-US" sz="1800" dirty="0" err="1" smtClean="0"/>
              <a:t>anti_nu_mu</a:t>
            </a:r>
            <a:endParaRPr lang="en-US" sz="18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01675" y="3711569"/>
            <a:ext cx="8042276" cy="54821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Z</a:t>
            </a:r>
            <a:r>
              <a:rPr lang="en-US" sz="2800" baseline="-25000" dirty="0" smtClean="0"/>
              <a:t>4 </a:t>
            </a:r>
            <a:r>
              <a:rPr lang="en-US" sz="2800" dirty="0" smtClean="0"/>
              <a:t>= 2m </a:t>
            </a:r>
            <a:r>
              <a:rPr lang="en-US" sz="2800" dirty="0" smtClean="0">
                <a:solidFill>
                  <a:srgbClr val="FF0000"/>
                </a:solidFill>
              </a:rPr>
              <a:t>C</a:t>
            </a:r>
            <a:r>
              <a:rPr lang="en-US" sz="2800" dirty="0" smtClean="0"/>
              <a:t> + 0.7m </a:t>
            </a:r>
            <a:r>
              <a:rPr lang="en-US" sz="2800" dirty="0" smtClean="0">
                <a:solidFill>
                  <a:srgbClr val="FF0000"/>
                </a:solidFill>
              </a:rPr>
              <a:t>Cu</a:t>
            </a:r>
            <a:r>
              <a:rPr lang="en-US" sz="2800" dirty="0" smtClean="0"/>
              <a:t> + 0.3m </a:t>
            </a:r>
            <a:r>
              <a:rPr lang="en-US" sz="2800" dirty="0" smtClean="0">
                <a:solidFill>
                  <a:srgbClr val="FF0000"/>
                </a:solidFill>
              </a:rPr>
              <a:t>W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385131" y="5510649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10. 000 n </a:t>
            </a:r>
            <a:r>
              <a:rPr lang="en-US" sz="1800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066207" y="2878488"/>
            <a:ext cx="1258902" cy="597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Z</a:t>
            </a:r>
            <a:r>
              <a:rPr lang="en-US" sz="1800" baseline="-25000" dirty="0" smtClean="0">
                <a:solidFill>
                  <a:schemeClr val="tx1"/>
                </a:solidFill>
              </a:rPr>
              <a:t>3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4500897" y="2891405"/>
            <a:ext cx="4090654" cy="8617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189 particles: 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err="1" smtClean="0"/>
              <a:t>nu_mu</a:t>
            </a:r>
            <a:r>
              <a:rPr lang="en-US" sz="1800" dirty="0" smtClean="0"/>
              <a:t>, </a:t>
            </a:r>
            <a:r>
              <a:rPr lang="en-US" sz="1800" dirty="0" err="1" smtClean="0"/>
              <a:t>nu_e</a:t>
            </a:r>
            <a:r>
              <a:rPr lang="en-US" sz="1800" dirty="0"/>
              <a:t>, </a:t>
            </a:r>
            <a:r>
              <a:rPr lang="en-US" sz="1800" dirty="0" err="1" smtClean="0"/>
              <a:t>anti_nu_mu</a:t>
            </a:r>
            <a:r>
              <a:rPr lang="en-US" sz="1800" dirty="0" smtClean="0"/>
              <a:t>, </a:t>
            </a:r>
            <a:r>
              <a:rPr lang="en-US" sz="1800" dirty="0" err="1" smtClean="0"/>
              <a:t>anti_nu_e</a:t>
            </a:r>
            <a:r>
              <a:rPr lang="en-US" sz="1800" dirty="0" smtClean="0"/>
              <a:t>, gamma</a:t>
            </a:r>
            <a:endParaRPr lang="en-US" sz="1800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54075" y="5062494"/>
            <a:ext cx="8042276" cy="54821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Z</a:t>
            </a:r>
            <a:r>
              <a:rPr lang="en-US" sz="2800" baseline="-25000" dirty="0" smtClean="0"/>
              <a:t>5 </a:t>
            </a:r>
            <a:r>
              <a:rPr lang="en-US" sz="2800" dirty="0" smtClean="0"/>
              <a:t>= 3m </a:t>
            </a:r>
            <a:r>
              <a:rPr lang="en-US" sz="2800" dirty="0" smtClean="0">
                <a:solidFill>
                  <a:srgbClr val="FF0000"/>
                </a:solidFill>
              </a:rPr>
              <a:t>C</a:t>
            </a:r>
            <a:r>
              <a:rPr lang="en-US" sz="2800" dirty="0" smtClean="0"/>
              <a:t> + 0.7m </a:t>
            </a:r>
            <a:r>
              <a:rPr lang="en-US" sz="2800" dirty="0" smtClean="0">
                <a:solidFill>
                  <a:srgbClr val="FF0000"/>
                </a:solidFill>
              </a:rPr>
              <a:t>Cu</a:t>
            </a:r>
            <a:r>
              <a:rPr lang="en-US" sz="2800" dirty="0" smtClean="0"/>
              <a:t> + 0.3m </a:t>
            </a:r>
            <a:r>
              <a:rPr lang="en-US" sz="2800" dirty="0" smtClean="0">
                <a:solidFill>
                  <a:srgbClr val="FF0000"/>
                </a:solidFill>
              </a:rPr>
              <a:t>W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85131" y="4259785"/>
            <a:ext cx="235743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10. 000 n </a:t>
            </a:r>
            <a:r>
              <a:rPr lang="en-US" sz="1800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004354" y="4302064"/>
            <a:ext cx="1258902" cy="597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Z</a:t>
            </a:r>
            <a:r>
              <a:rPr lang="en-US" sz="1800" baseline="-25000" dirty="0">
                <a:solidFill>
                  <a:schemeClr val="tx1"/>
                </a:solidFill>
              </a:rPr>
              <a:t>4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Wingdings"/>
              </a:rPr>
              <a:t>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4604218" y="5560857"/>
            <a:ext cx="3974291" cy="1076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433 particles: </a:t>
            </a:r>
            <a:r>
              <a:rPr lang="en-US" sz="1800" dirty="0" err="1" smtClean="0"/>
              <a:t>anti</a:t>
            </a:r>
            <a:r>
              <a:rPr lang="en-US" sz="1800" dirty="0" err="1" smtClean="0">
                <a:solidFill>
                  <a:schemeClr val="tx1"/>
                </a:solidFill>
              </a:rPr>
              <a:t>_</a:t>
            </a:r>
            <a:r>
              <a:rPr lang="en-US" sz="1800" dirty="0" err="1" smtClean="0"/>
              <a:t>nu_mu</a:t>
            </a:r>
            <a:r>
              <a:rPr lang="en-US" sz="1800" dirty="0" smtClean="0"/>
              <a:t>, </a:t>
            </a:r>
            <a:r>
              <a:rPr lang="en-US" sz="1800" dirty="0" err="1" smtClean="0"/>
              <a:t>nu_e</a:t>
            </a:r>
            <a:r>
              <a:rPr lang="en-US" sz="1800" dirty="0"/>
              <a:t>, </a:t>
            </a:r>
            <a:r>
              <a:rPr lang="en-US" sz="1800" dirty="0" err="1" smtClean="0"/>
              <a:t>nu_mu</a:t>
            </a:r>
            <a:r>
              <a:rPr lang="en-US" sz="1800" dirty="0" smtClean="0"/>
              <a:t>, </a:t>
            </a:r>
            <a:r>
              <a:rPr lang="en-US" sz="1800" dirty="0" err="1" smtClean="0"/>
              <a:t>anti_nu_e</a:t>
            </a:r>
            <a:r>
              <a:rPr lang="en-US" sz="1800" dirty="0" smtClean="0"/>
              <a:t>, neutron, gamma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9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712688"/>
          </a:xfrm>
        </p:spPr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89568"/>
              </p:ext>
            </p:extLst>
          </p:nvPr>
        </p:nvGraphicFramePr>
        <p:xfrm>
          <a:off x="570184" y="712688"/>
          <a:ext cx="8176955" cy="5869162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941631"/>
                <a:gridCol w="2617662"/>
                <a:gridCol w="2617662"/>
              </a:tblGrid>
              <a:tr h="259159">
                <a:tc>
                  <a:txBody>
                    <a:bodyPr/>
                    <a:lstStyle/>
                    <a:p>
                      <a:r>
                        <a:rPr lang="en-US" dirty="0" smtClean="0"/>
                        <a:t>Material &amp;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width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Neutrons</a:t>
                      </a:r>
                      <a:r>
                        <a:rPr lang="en-US" baseline="0" dirty="0" smtClean="0"/>
                        <a:t> survived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Particles survived</a:t>
                      </a:r>
                      <a:endParaRPr lang="en-US" dirty="0"/>
                    </a:p>
                  </a:txBody>
                  <a:tcPr/>
                </a:tc>
              </a:tr>
              <a:tr h="46167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E199"/>
                          </a:solidFill>
                        </a:rPr>
                        <a:t>Fe</a:t>
                      </a:r>
                      <a:r>
                        <a:rPr lang="en-US" dirty="0" smtClean="0"/>
                        <a:t>, 3m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98 (~1%)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614</a:t>
                      </a:r>
                      <a:endParaRPr lang="en-US" dirty="0"/>
                    </a:p>
                  </a:txBody>
                  <a:tcPr/>
                </a:tc>
              </a:tr>
              <a:tr h="46167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E199"/>
                          </a:solidFill>
                        </a:rPr>
                        <a:t>Cu</a:t>
                      </a:r>
                      <a:r>
                        <a:rPr lang="en-US" dirty="0" smtClean="0"/>
                        <a:t>, 3m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 (0.01%)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512</a:t>
                      </a:r>
                      <a:endParaRPr lang="en-US" dirty="0"/>
                    </a:p>
                  </a:txBody>
                  <a:tcPr/>
                </a:tc>
              </a:tr>
              <a:tr h="46167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E199"/>
                          </a:solidFill>
                        </a:rPr>
                        <a:t>W</a:t>
                      </a:r>
                      <a:r>
                        <a:rPr lang="en-US" dirty="0" smtClean="0"/>
                        <a:t>, 2.4m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606</a:t>
                      </a:r>
                      <a:endParaRPr lang="en-US" dirty="0"/>
                    </a:p>
                  </a:txBody>
                  <a:tcPr/>
                </a:tc>
              </a:tr>
              <a:tr h="46167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E199"/>
                          </a:solidFill>
                        </a:rPr>
                        <a:t>Al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3m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5644 (~56%)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8456</a:t>
                      </a:r>
                      <a:endParaRPr lang="en-US" dirty="0"/>
                    </a:p>
                  </a:txBody>
                  <a:tcPr/>
                </a:tc>
              </a:tr>
              <a:tr h="46167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E199"/>
                          </a:solidFill>
                        </a:rPr>
                        <a:t>C</a:t>
                      </a:r>
                      <a:r>
                        <a:rPr lang="en-US" dirty="0" smtClean="0"/>
                        <a:t>, 3m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4186 (~42%)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11053</a:t>
                      </a:r>
                      <a:endParaRPr lang="en-US" dirty="0"/>
                    </a:p>
                  </a:txBody>
                  <a:tcPr/>
                </a:tc>
              </a:tr>
              <a:tr h="604218">
                <a:tc>
                  <a:txBody>
                    <a:bodyPr/>
                    <a:lstStyle/>
                    <a:p>
                      <a:r>
                        <a:rPr lang="en-US" dirty="0" smtClean="0"/>
                        <a:t>Z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dirty="0" smtClean="0"/>
                        <a:t>, 4.4m</a:t>
                      </a:r>
                      <a:br>
                        <a:rPr lang="en-US" dirty="0" smtClean="0"/>
                      </a:br>
                      <a:r>
                        <a:rPr lang="en-US" sz="1400" dirty="0" smtClean="0"/>
                        <a:t>3m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Fe </a:t>
                      </a:r>
                      <a:r>
                        <a:rPr lang="en-US" sz="1400" dirty="0" smtClean="0"/>
                        <a:t>+ 1m </a:t>
                      </a:r>
                      <a:r>
                        <a:rPr lang="en-US" sz="14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Cu</a:t>
                      </a:r>
                      <a:r>
                        <a:rPr lang="en-US" sz="1400" dirty="0" smtClean="0"/>
                        <a:t> + 0.4m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W</a:t>
                      </a:r>
                      <a:endParaRPr lang="en-US" sz="1400" dirty="0">
                        <a:solidFill>
                          <a:srgbClr val="FFE1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</a:t>
                      </a:r>
                      <a:endParaRPr lang="en-US" dirty="0"/>
                    </a:p>
                  </a:txBody>
                  <a:tcPr/>
                </a:tc>
              </a:tr>
              <a:tr h="5571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Z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, 3.5m</a:t>
                      </a:r>
                      <a:br>
                        <a:rPr lang="en-US" dirty="0" smtClean="0"/>
                      </a:br>
                      <a:r>
                        <a:rPr lang="en-US" sz="1400" dirty="0" smtClean="0"/>
                        <a:t>2.5 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Fe</a:t>
                      </a:r>
                      <a:r>
                        <a:rPr lang="en-US" sz="1400" dirty="0" smtClean="0"/>
                        <a:t> + 0.7 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Cu</a:t>
                      </a:r>
                      <a:r>
                        <a:rPr lang="en-US" sz="1400" dirty="0" smtClean="0"/>
                        <a:t> + 0.3m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139</a:t>
                      </a:r>
                      <a:endParaRPr lang="en-US" dirty="0"/>
                    </a:p>
                  </a:txBody>
                  <a:tcPr/>
                </a:tc>
              </a:tr>
              <a:tr h="4857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Z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, 3m</a:t>
                      </a:r>
                      <a:br>
                        <a:rPr lang="en-US" dirty="0" smtClean="0"/>
                      </a:br>
                      <a:r>
                        <a:rPr lang="en-US" sz="1400" dirty="0" smtClean="0"/>
                        <a:t>2m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Fe </a:t>
                      </a:r>
                      <a:r>
                        <a:rPr lang="en-US" sz="1400" dirty="0" smtClean="0"/>
                        <a:t>+ 0.7m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Cu </a:t>
                      </a:r>
                      <a:r>
                        <a:rPr lang="en-US" sz="1400" dirty="0" smtClean="0"/>
                        <a:t>+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0.3m </a:t>
                      </a:r>
                      <a:r>
                        <a:rPr lang="en-US" sz="14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189</a:t>
                      </a:r>
                      <a:endParaRPr lang="en-US" dirty="0"/>
                    </a:p>
                  </a:txBody>
                  <a:tcPr/>
                </a:tc>
              </a:tr>
              <a:tr h="4616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Z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, 3m</a:t>
                      </a:r>
                      <a:br>
                        <a:rPr lang="en-US" dirty="0" smtClean="0"/>
                      </a:br>
                      <a:r>
                        <a:rPr lang="en-US" sz="1400" dirty="0" smtClean="0"/>
                        <a:t>2m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 </a:t>
                      </a:r>
                      <a:r>
                        <a:rPr lang="en-US" sz="1400" dirty="0" smtClean="0"/>
                        <a:t>+ 0.7m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Cu </a:t>
                      </a:r>
                      <a:r>
                        <a:rPr lang="en-US" sz="1400" dirty="0" smtClean="0"/>
                        <a:t>+ 0.3m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217 (~2%)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910</a:t>
                      </a:r>
                      <a:endParaRPr lang="en-US" dirty="0"/>
                    </a:p>
                  </a:txBody>
                  <a:tcPr/>
                </a:tc>
              </a:tr>
              <a:tr h="4616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Z</a:t>
                      </a:r>
                      <a:r>
                        <a:rPr lang="en-US" baseline="-25000" dirty="0" smtClean="0"/>
                        <a:t>5</a:t>
                      </a:r>
                      <a:r>
                        <a:rPr lang="en-US" dirty="0" smtClean="0"/>
                        <a:t>, 4m</a:t>
                      </a:r>
                      <a:br>
                        <a:rPr lang="en-US" dirty="0" smtClean="0"/>
                      </a:br>
                      <a:r>
                        <a:rPr lang="en-US" sz="1400" dirty="0" smtClean="0"/>
                        <a:t>3m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 </a:t>
                      </a:r>
                      <a:r>
                        <a:rPr lang="en-US" sz="1400" dirty="0" smtClean="0"/>
                        <a:t>+ 0.7m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Cu </a:t>
                      </a:r>
                      <a:r>
                        <a:rPr lang="en-US" sz="1400" dirty="0" smtClean="0"/>
                        <a:t>+ 0.3m </a:t>
                      </a:r>
                      <a:r>
                        <a:rPr lang="en-US" sz="1400" dirty="0" smtClean="0">
                          <a:solidFill>
                            <a:srgbClr val="FFE199"/>
                          </a:solidFill>
                        </a:rPr>
                        <a:t>W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 (~0.2%)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808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7544</TotalTime>
  <Words>467</Words>
  <Application>Microsoft Macintosh PowerPoint</Application>
  <PresentationFormat>On-screen Show (4:3)</PresentationFormat>
  <Paragraphs>96</Paragraphs>
  <Slides>13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Breeze</vt:lpstr>
      <vt:lpstr>Comparison of different materials for shielding</vt:lpstr>
      <vt:lpstr>General idea</vt:lpstr>
      <vt:lpstr>Iron</vt:lpstr>
      <vt:lpstr>Copper</vt:lpstr>
      <vt:lpstr>Tungsten</vt:lpstr>
      <vt:lpstr>Aluminum</vt:lpstr>
      <vt:lpstr>Graphite (C)</vt:lpstr>
      <vt:lpstr>Z1 = 3m Fe + 1m Cu + 0.4m W</vt:lpstr>
      <vt:lpstr>Comparison</vt:lpstr>
      <vt:lpstr>Energy spectra</vt:lpstr>
      <vt:lpstr>2.5 GeV neutrons</vt:lpstr>
      <vt:lpstr>Preliminary conclusions</vt:lpstr>
      <vt:lpstr>Thanks for your attention!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 materials for shielding</dc:title>
  <dc:creator>ESS User</dc:creator>
  <cp:lastModifiedBy>ESS User</cp:lastModifiedBy>
  <cp:revision>110</cp:revision>
  <dcterms:created xsi:type="dcterms:W3CDTF">2012-12-09T13:13:08Z</dcterms:created>
  <dcterms:modified xsi:type="dcterms:W3CDTF">2012-12-14T18:59:30Z</dcterms:modified>
</cp:coreProperties>
</file>