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1"/>
  </p:notesMasterIdLst>
  <p:sldIdLst>
    <p:sldId id="257" r:id="rId3"/>
    <p:sldId id="353" r:id="rId4"/>
    <p:sldId id="336" r:id="rId5"/>
    <p:sldId id="355" r:id="rId6"/>
    <p:sldId id="340" r:id="rId7"/>
    <p:sldId id="351" r:id="rId8"/>
    <p:sldId id="347" r:id="rId9"/>
    <p:sldId id="349" r:id="rId10"/>
    <p:sldId id="358" r:id="rId11"/>
    <p:sldId id="350" r:id="rId12"/>
    <p:sldId id="346" r:id="rId13"/>
    <p:sldId id="357" r:id="rId14"/>
    <p:sldId id="344" r:id="rId15"/>
    <p:sldId id="341" r:id="rId16"/>
    <p:sldId id="343" r:id="rId17"/>
    <p:sldId id="359" r:id="rId18"/>
    <p:sldId id="354" r:id="rId19"/>
    <p:sldId id="35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D95"/>
    <a:srgbClr val="1C94C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9" autoAdjust="0"/>
    <p:restoredTop sz="94690" autoAdjust="0"/>
  </p:normalViewPr>
  <p:slideViewPr>
    <p:cSldViewPr snapToGrid="0" snapToObjects="1">
      <p:cViewPr varScale="1">
        <p:scale>
          <a:sx n="65" d="100"/>
          <a:sy n="65" d="100"/>
        </p:scale>
        <p:origin x="-163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479D-4088-9141-98ED-DB554E62A3D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F480-989D-FF4E-9EF6-BBDF8B10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1592-4F76-2344-B396-E383D5B98B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3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01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01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7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0891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2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17B30-06C9-AA4B-9198-6E5216341B8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29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117B30-06C9-AA4B-9198-6E5216341B8A}" type="datetimeFigureOut">
              <a:rPr lang="en-US">
                <a:solidFill>
                  <a:prstClr val="black"/>
                </a:solidFill>
                <a:latin typeface="Calibri"/>
              </a:rPr>
              <a:pPr/>
              <a:t>5/12/2016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987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8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6553200" y="6352699"/>
            <a:ext cx="2133600" cy="370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  <a:latin typeface="Calibri"/>
              </a:rPr>
              <a:pPr/>
              <a:t>‹#›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931716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16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245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1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1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62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575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7948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931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92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ctr" rtl="0" fontAlgn="base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eanspallationsource.s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07988"/>
            <a:ext cx="2082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11872" y="2440608"/>
            <a:ext cx="9155113" cy="17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/>
              <a:t>Safety Requirements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0" y="4518748"/>
            <a:ext cx="91567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M. Hartl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4"/>
              </a:rPr>
              <a:t>e</a:t>
            </a:r>
            <a:endParaRPr lang="en-US" dirty="0" smtClean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9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NOSG requirements for the “bunker”/experimental cave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799"/>
            <a:ext cx="9144000" cy="6002215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Bunker requirements (ESS-0052649):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absorber on components in bunker (air </a:t>
            </a:r>
            <a:r>
              <a:rPr lang="en-US" sz="2600" dirty="0">
                <a:solidFill>
                  <a:schemeClr val="tx1"/>
                </a:solidFill>
              </a:rPr>
              <a:t>&amp;</a:t>
            </a:r>
            <a:r>
              <a:rPr lang="en-US" sz="2600" dirty="0" smtClean="0">
                <a:solidFill>
                  <a:schemeClr val="tx1"/>
                </a:solidFill>
              </a:rPr>
              <a:t> component activation)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Modification in bunker need to be approved by NOSG (shielding procedure)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Feedthroughs through walls/ceiling need to be approved </a:t>
            </a:r>
          </a:p>
          <a:p>
            <a:pPr marL="285750" indent="-285750">
              <a:buFontTx/>
              <a:buChar char="-"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Experimental cave shielding requirements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Experimental cave = supervised zone when no prompt beam is present : make sure radiation levels are those of a supervised zone (e.g. shutters? extra shielding?)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Remember Instrument specific sample environment!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Worst case activated sample (NOSG can help with ideas)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Detectors?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" y="2296939"/>
            <a:ext cx="9090798" cy="27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ZONING: Swedish law (public and supervised areas)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Supervised areas: </a:t>
            </a:r>
            <a:r>
              <a:rPr lang="en-GB" dirty="0">
                <a:solidFill>
                  <a:srgbClr val="000000"/>
                </a:solidFill>
              </a:rPr>
              <a:t>An area shall be declared as supervised if at least one of the following conditions applies: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The expected annual </a:t>
            </a:r>
            <a:r>
              <a:rPr lang="en-GB" dirty="0" smtClean="0">
                <a:solidFill>
                  <a:srgbClr val="000000"/>
                </a:solidFill>
              </a:rPr>
              <a:t>dose during normal operations and likely accidents to the 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full body:       1 - </a:t>
            </a:r>
            <a:r>
              <a:rPr lang="en-GB" dirty="0">
                <a:solidFill>
                  <a:srgbClr val="000000"/>
                </a:solidFill>
              </a:rPr>
              <a:t>6 </a:t>
            </a:r>
            <a:r>
              <a:rPr lang="en-GB" dirty="0" err="1">
                <a:solidFill>
                  <a:srgbClr val="000000"/>
                </a:solidFill>
              </a:rPr>
              <a:t>mSv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lens </a:t>
            </a:r>
            <a:r>
              <a:rPr lang="en-GB" dirty="0">
                <a:solidFill>
                  <a:srgbClr val="000000"/>
                </a:solidFill>
              </a:rPr>
              <a:t>or </a:t>
            </a:r>
            <a:r>
              <a:rPr lang="en-GB" dirty="0" smtClean="0">
                <a:solidFill>
                  <a:srgbClr val="000000"/>
                </a:solidFill>
              </a:rPr>
              <a:t>eye: 15  - </a:t>
            </a:r>
            <a:r>
              <a:rPr lang="en-GB" dirty="0">
                <a:solidFill>
                  <a:srgbClr val="000000"/>
                </a:solidFill>
              </a:rPr>
              <a:t>45 </a:t>
            </a:r>
            <a:r>
              <a:rPr lang="en-GB" dirty="0" err="1" smtClean="0">
                <a:solidFill>
                  <a:srgbClr val="000000"/>
                </a:solidFill>
              </a:rPr>
              <a:t>mSv</a:t>
            </a:r>
            <a:endParaRPr lang="en-GB" dirty="0">
              <a:solidFill>
                <a:srgbClr val="0000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hands</a:t>
            </a:r>
            <a:r>
              <a:rPr lang="en-GB" dirty="0">
                <a:solidFill>
                  <a:srgbClr val="000000"/>
                </a:solidFill>
              </a:rPr>
              <a:t>, feet, ankles or </a:t>
            </a:r>
            <a:r>
              <a:rPr lang="en-GB" dirty="0" smtClean="0">
                <a:solidFill>
                  <a:srgbClr val="000000"/>
                </a:solidFill>
              </a:rPr>
              <a:t>skin:  50 - </a:t>
            </a:r>
            <a:r>
              <a:rPr lang="en-GB" dirty="0">
                <a:solidFill>
                  <a:srgbClr val="000000"/>
                </a:solidFill>
              </a:rPr>
              <a:t>150 </a:t>
            </a:r>
            <a:r>
              <a:rPr lang="en-GB" dirty="0" err="1" smtClean="0">
                <a:solidFill>
                  <a:srgbClr val="000000"/>
                </a:solidFill>
              </a:rPr>
              <a:t>mSv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Removable surface contamination is not significant from a radiological point of view </a:t>
            </a:r>
            <a:r>
              <a:rPr lang="en-GB" dirty="0" smtClean="0">
                <a:solidFill>
                  <a:srgbClr val="000000"/>
                </a:solidFill>
              </a:rPr>
              <a:t>(&lt; 40 </a:t>
            </a:r>
            <a:r>
              <a:rPr lang="en-GB" dirty="0" err="1">
                <a:solidFill>
                  <a:srgbClr val="000000"/>
                </a:solidFill>
              </a:rPr>
              <a:t>KBq</a:t>
            </a:r>
            <a:r>
              <a:rPr lang="en-GB" dirty="0">
                <a:solidFill>
                  <a:srgbClr val="000000"/>
                </a:solidFill>
              </a:rPr>
              <a:t>/m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for </a:t>
            </a:r>
            <a:r>
              <a:rPr lang="en-GB" dirty="0" err="1">
                <a:solidFill>
                  <a:srgbClr val="000000"/>
                </a:solidFill>
                <a:latin typeface="Symbol" charset="2"/>
                <a:cs typeface="Symbol" charset="2"/>
              </a:rPr>
              <a:t>b,g</a:t>
            </a:r>
            <a:r>
              <a:rPr lang="en-GB" dirty="0">
                <a:solidFill>
                  <a:srgbClr val="000000"/>
                </a:solidFill>
              </a:rPr>
              <a:t> or </a:t>
            </a:r>
            <a:r>
              <a:rPr lang="en-GB" dirty="0" smtClean="0">
                <a:solidFill>
                  <a:srgbClr val="000000"/>
                </a:solidFill>
              </a:rPr>
              <a:t>&lt; 4 </a:t>
            </a:r>
            <a:r>
              <a:rPr lang="en-GB" dirty="0" err="1">
                <a:solidFill>
                  <a:srgbClr val="000000"/>
                </a:solidFill>
              </a:rPr>
              <a:t>KBq</a:t>
            </a:r>
            <a:r>
              <a:rPr lang="en-GB" dirty="0">
                <a:solidFill>
                  <a:srgbClr val="000000"/>
                </a:solidFill>
              </a:rPr>
              <a:t>/m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for </a:t>
            </a:r>
            <a:r>
              <a:rPr lang="en-GB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).</a:t>
            </a:r>
          </a:p>
          <a:p>
            <a:pPr lvl="1"/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solidFill>
                  <a:srgbClr val="000000"/>
                </a:solidFill>
              </a:rPr>
              <a:t>Controlled areas: </a:t>
            </a:r>
            <a:r>
              <a:rPr lang="en-GB" dirty="0">
                <a:solidFill>
                  <a:srgbClr val="000000"/>
                </a:solidFill>
              </a:rPr>
              <a:t>An area shall be declared as controlled if at least one of the following conditions applies: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The expected annual dose during normal operations and likely accidents to the 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full body: &gt; 6 </a:t>
            </a:r>
            <a:r>
              <a:rPr lang="en-GB" dirty="0" err="1">
                <a:solidFill>
                  <a:srgbClr val="000000"/>
                </a:solidFill>
              </a:rPr>
              <a:t>mSv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lens or eye: &gt; 45 </a:t>
            </a:r>
            <a:r>
              <a:rPr lang="en-GB" dirty="0" err="1">
                <a:solidFill>
                  <a:srgbClr val="000000"/>
                </a:solidFill>
              </a:rPr>
              <a:t>mSv</a:t>
            </a:r>
            <a:endParaRPr lang="en-GB" dirty="0">
              <a:solidFill>
                <a:srgbClr val="000000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hands, feet, ankles or skin: &gt;150 </a:t>
            </a:r>
            <a:r>
              <a:rPr lang="en-GB" dirty="0" err="1">
                <a:solidFill>
                  <a:srgbClr val="000000"/>
                </a:solidFill>
              </a:rPr>
              <a:t>mSv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The removable surface contamination exceeds 40 </a:t>
            </a:r>
            <a:r>
              <a:rPr lang="en-GB" dirty="0" err="1">
                <a:solidFill>
                  <a:srgbClr val="000000"/>
                </a:solidFill>
              </a:rPr>
              <a:t>KBq</a:t>
            </a:r>
            <a:r>
              <a:rPr lang="en-GB" dirty="0">
                <a:solidFill>
                  <a:srgbClr val="000000"/>
                </a:solidFill>
              </a:rPr>
              <a:t>/m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for </a:t>
            </a:r>
            <a:r>
              <a:rPr lang="en-GB" dirty="0" err="1">
                <a:solidFill>
                  <a:srgbClr val="000000"/>
                </a:solidFill>
                <a:latin typeface="Symbol" charset="2"/>
                <a:cs typeface="Symbol" charset="2"/>
              </a:rPr>
              <a:t>b,g</a:t>
            </a:r>
            <a:r>
              <a:rPr lang="en-GB" dirty="0">
                <a:solidFill>
                  <a:srgbClr val="000000"/>
                </a:solidFill>
              </a:rPr>
              <a:t> or 4 </a:t>
            </a:r>
            <a:r>
              <a:rPr lang="en-GB" dirty="0" err="1">
                <a:solidFill>
                  <a:srgbClr val="000000"/>
                </a:solidFill>
              </a:rPr>
              <a:t>KBq</a:t>
            </a:r>
            <a:r>
              <a:rPr lang="en-GB" dirty="0">
                <a:solidFill>
                  <a:srgbClr val="000000"/>
                </a:solidFill>
              </a:rPr>
              <a:t>/m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for </a:t>
            </a:r>
            <a:r>
              <a:rPr lang="en-GB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1603"/>
            <a:ext cx="21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EXPERIMENTAL HALL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62" y="394581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INSTRUMENT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people: Current ESS dose budgets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72" t="258" r="-1272" b="28800"/>
          <a:stretch/>
        </p:blipFill>
        <p:spPr>
          <a:xfrm>
            <a:off x="0" y="2260800"/>
            <a:ext cx="9144000" cy="2689200"/>
          </a:xfrm>
        </p:spPr>
      </p:pic>
    </p:spTree>
    <p:extLst>
      <p:ext uri="{BB962C8B-B14F-4D97-AF65-F5344CB8AC3E}">
        <p14:creationId xmlns:p14="http://schemas.microsoft.com/office/powerpoint/2010/main" val="15380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people: Radiation zoning at 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021" t="-1651" r="-6021" b="-1651"/>
          <a:stretch/>
        </p:blipFill>
        <p:spPr>
          <a:xfrm>
            <a:off x="465202" y="1371480"/>
            <a:ext cx="8198231" cy="5540041"/>
          </a:xfrm>
        </p:spPr>
      </p:pic>
    </p:spTree>
    <p:extLst>
      <p:ext uri="{BB962C8B-B14F-4D97-AF65-F5344CB8AC3E}">
        <p14:creationId xmlns:p14="http://schemas.microsoft.com/office/powerpoint/2010/main" val="14245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39752" y="1656183"/>
            <a:ext cx="6735601" cy="5157193"/>
            <a:chOff x="2483768" y="1745987"/>
            <a:chExt cx="6676593" cy="5112013"/>
          </a:xfrm>
        </p:grpSpPr>
        <p:grpSp>
          <p:nvGrpSpPr>
            <p:cNvPr id="47" name="Group 46"/>
            <p:cNvGrpSpPr/>
            <p:nvPr/>
          </p:nvGrpSpPr>
          <p:grpSpPr>
            <a:xfrm>
              <a:off x="2483768" y="1745987"/>
              <a:ext cx="6676593" cy="5067389"/>
              <a:chOff x="2483768" y="1745987"/>
              <a:chExt cx="6676593" cy="506738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483768" y="1772816"/>
                <a:ext cx="6676593" cy="5040560"/>
                <a:chOff x="2483768" y="1484784"/>
                <a:chExt cx="6676593" cy="50405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4" t="3409" r="12300"/>
                <a:stretch/>
              </p:blipFill>
              <p:spPr>
                <a:xfrm>
                  <a:off x="4556110" y="1564977"/>
                  <a:ext cx="4604251" cy="4960367"/>
                </a:xfrm>
                <a:prstGeom prst="rect">
                  <a:avLst/>
                </a:prstGeom>
              </p:spPr>
            </p:pic>
            <p:sp>
              <p:nvSpPr>
                <p:cNvPr id="44" name="Rectangle 43"/>
                <p:cNvSpPr/>
                <p:nvPr/>
              </p:nvSpPr>
              <p:spPr>
                <a:xfrm>
                  <a:off x="2483768" y="1484784"/>
                  <a:ext cx="2952328" cy="7920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 rot="19559597">
                <a:off x="4789991" y="1745987"/>
                <a:ext cx="1138465" cy="6500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4355976" y="4715860"/>
              <a:ext cx="1368152" cy="214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72000" y="5589240"/>
              <a:ext cx="1368152" cy="98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Zoning and Safety Functions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3" y="1107978"/>
            <a:ext cx="6120680" cy="5544616"/>
          </a:xfrm>
        </p:spPr>
        <p:txBody>
          <a:bodyPr>
            <a:noAutofit/>
          </a:bodyPr>
          <a:lstStyle/>
          <a:p>
            <a:pPr fontAlgn="base">
              <a:spcBef>
                <a:spcPts val="750"/>
              </a:spcBef>
              <a:spcAft>
                <a:spcPct val="0"/>
              </a:spcAft>
            </a:pP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Experimental halls</a:t>
            </a:r>
            <a:r>
              <a:rPr lang="en-US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,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workshop</a:t>
            </a:r>
            <a:r>
              <a:rPr lang="en-US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s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and labs </a:t>
            </a:r>
            <a:r>
              <a:rPr lang="en-US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are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x-none" altLang="ja-JP" sz="21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single supervised zone 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(portal monitor</a:t>
            </a:r>
            <a:r>
              <a:rPr lang="en-US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    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,</a:t>
            </a:r>
            <a:r>
              <a:rPr lang="en-US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access ctrl.) </a:t>
            </a:r>
            <a:r>
              <a:rPr lang="x-none" altLang="ja-JP" sz="21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containing several controlled zones</a:t>
            </a:r>
            <a:r>
              <a:rPr lang="en-US" altLang="ja-JP" sz="21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, e.g.</a:t>
            </a:r>
            <a:r>
              <a:rPr lang="x-none" altLang="ja-JP" sz="21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pPr lvl="1" fontAlgn="base">
              <a:lnSpc>
                <a:spcPct val="70000"/>
              </a:lnSpc>
              <a:spcBef>
                <a:spcPts val="750"/>
              </a:spcBef>
              <a:spcAft>
                <a:spcPct val="0"/>
              </a:spcAft>
            </a:pPr>
            <a:r>
              <a:rPr lang="x-none" altLang="ja-JP" sz="20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Radioactive Materials Lab. </a:t>
            </a:r>
          </a:p>
          <a:p>
            <a:pPr lvl="1" fontAlgn="base">
              <a:lnSpc>
                <a:spcPct val="70000"/>
              </a:lnSpc>
              <a:spcBef>
                <a:spcPts val="750"/>
              </a:spcBef>
              <a:spcAft>
                <a:spcPct val="0"/>
              </a:spcAft>
            </a:pPr>
            <a:r>
              <a:rPr lang="x-none" altLang="ja-JP" sz="2000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  <a:cs typeface="Tahoma" charset="0"/>
                <a:sym typeface="Tahoma" charset="0"/>
              </a:rPr>
              <a:t>sample area </a:t>
            </a:r>
            <a:r>
              <a:rPr lang="x-none" altLang="ja-JP" sz="20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in </a:t>
            </a:r>
            <a:r>
              <a:rPr lang="x-none" altLang="ja-JP" sz="2000" dirty="0" smtClean="0">
                <a:solidFill>
                  <a:srgbClr val="008000"/>
                </a:solidFill>
                <a:ea typeface="ＭＳ Ｐゴシック" charset="0"/>
                <a:cs typeface="Tahoma" charset="0"/>
                <a:sym typeface="Tahoma" charset="0"/>
              </a:rPr>
              <a:t>experim</a:t>
            </a:r>
            <a:r>
              <a:rPr lang="en-US" altLang="ja-JP" sz="2000" dirty="0" smtClean="0">
                <a:solidFill>
                  <a:srgbClr val="008000"/>
                </a:solidFill>
                <a:ea typeface="ＭＳ Ｐゴシック" charset="0"/>
                <a:cs typeface="Tahoma" charset="0"/>
                <a:sym typeface="Tahoma" charset="0"/>
              </a:rPr>
              <a:t>e</a:t>
            </a:r>
            <a:r>
              <a:rPr lang="x-none" altLang="ja-JP" sz="2000" dirty="0" smtClean="0">
                <a:solidFill>
                  <a:srgbClr val="008000"/>
                </a:solidFill>
                <a:ea typeface="ＭＳ Ｐゴシック" charset="0"/>
                <a:cs typeface="Tahoma" charset="0"/>
                <a:sym typeface="Tahoma" charset="0"/>
              </a:rPr>
              <a:t>ntal cave</a:t>
            </a:r>
            <a:endParaRPr lang="en-US" altLang="ja-JP" sz="2000" dirty="0" smtClean="0">
              <a:solidFill>
                <a:srgbClr val="008000"/>
              </a:solidFill>
              <a:ea typeface="ＭＳ Ｐゴシック" charset="0"/>
              <a:cs typeface="Tahoma" charset="0"/>
              <a:sym typeface="Tahoma" charset="0"/>
            </a:endParaRPr>
          </a:p>
          <a:p>
            <a:pPr lvl="1" fontAlgn="base">
              <a:lnSpc>
                <a:spcPct val="7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ja-JP" sz="2000" dirty="0" smtClean="0">
                <a:ea typeface="ＭＳ Ｐゴシック" charset="0"/>
                <a:cs typeface="Tahoma" charset="0"/>
                <a:sym typeface="Tahoma" charset="0"/>
              </a:rPr>
              <a:t>beamline</a:t>
            </a:r>
            <a:endParaRPr lang="x-none" altLang="ja-JP" sz="2000" dirty="0" smtClean="0">
              <a:ea typeface="ＭＳ Ｐゴシック" charset="0"/>
              <a:cs typeface="Tahoma" charset="0"/>
              <a:sym typeface="Tahoma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39751" y="3068960"/>
            <a:ext cx="1944217" cy="1389395"/>
            <a:chOff x="518764" y="2046220"/>
            <a:chExt cx="3823335" cy="2469515"/>
          </a:xfrm>
        </p:grpSpPr>
        <p:sp>
          <p:nvSpPr>
            <p:cNvPr id="40" name="Rounded Rectangle 39"/>
            <p:cNvSpPr/>
            <p:nvPr/>
          </p:nvSpPr>
          <p:spPr>
            <a:xfrm>
              <a:off x="518764" y="2046220"/>
              <a:ext cx="3823335" cy="246951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Experimental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  Cave - 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 smtClean="0">
                  <a:ea typeface="Calibri"/>
                  <a:cs typeface="Times New Roman"/>
                </a:rPr>
                <a:t>Closed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>
                  <a:ea typeface="Calibri"/>
                  <a:cs typeface="Times New Roman"/>
                </a:rPr>
                <a:t>S</a:t>
              </a:r>
              <a:r>
                <a:rPr lang="en-GB" sz="2000" i="1" dirty="0" smtClean="0">
                  <a:effectLst/>
                  <a:ea typeface="Calibri"/>
                  <a:cs typeface="Times New Roman"/>
                </a:rPr>
                <a:t>hutter</a:t>
              </a:r>
              <a:endParaRPr lang="en-US" sz="2000" i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35833" y="2937191"/>
              <a:ext cx="1772575" cy="15407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sample</a:t>
              </a:r>
              <a:endParaRPr lang="en-US" sz="20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04055" y="3727654"/>
            <a:ext cx="1800200" cy="504056"/>
          </a:xfrm>
          <a:prstGeom prst="roundRect">
            <a:avLst/>
          </a:prstGeom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3563888" y="242088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23928" y="177325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6512" y="4437112"/>
            <a:ext cx="54591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ja-JP" sz="2000" dirty="0" smtClean="0">
              <a:solidFill>
                <a:srgbClr val="000000"/>
              </a:solidFill>
              <a:ea typeface="ＭＳ Ｐゴシック" charset="0"/>
              <a:cs typeface="Tahoma" charset="0"/>
              <a:sym typeface="Tahoma" charset="0"/>
            </a:endParaRPr>
          </a:p>
          <a:p>
            <a:pPr marL="285750" indent="-285750" fontAlgn="base"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Instrument </a:t>
            </a:r>
            <a:r>
              <a:rPr lang="en-US" altLang="ja-JP" sz="2000" dirty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safety: design rules, safety review, shielding integrity (PSS), periodic checks</a:t>
            </a:r>
          </a:p>
          <a:p>
            <a:pPr marL="285750" indent="-285750" fontAlgn="base"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Operational safety: </a:t>
            </a:r>
            <a:r>
              <a:rPr lang="en-US" altLang="ja-JP" sz="2000" b="1" dirty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access to instr. cave (PSS)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5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people: Swedish law (Controlled areas)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Passive safety (one time cost at the beginning of the project)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Active safety features (continues maintenance cost)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Administrative controls (seems cheap, but high rest risk =&gt; large overhead for operation)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people: Allowable doses at ESS (GSO)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42" b="8542"/>
          <a:stretch/>
        </p:blipFill>
        <p:spPr>
          <a:xfrm>
            <a:off x="0" y="1446926"/>
            <a:ext cx="9144000" cy="5423646"/>
          </a:xfrm>
        </p:spPr>
      </p:pic>
      <p:sp>
        <p:nvSpPr>
          <p:cNvPr id="3" name="TextBox 2"/>
          <p:cNvSpPr txBox="1"/>
          <p:nvPr/>
        </p:nvSpPr>
        <p:spPr>
          <a:xfrm>
            <a:off x="1579418" y="2488168"/>
            <a:ext cx="9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≥ 1/year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8718" y="3284804"/>
            <a:ext cx="171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to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8718" y="4039876"/>
            <a:ext cx="170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r>
              <a:rPr lang="en-US" dirty="0" smtClean="0"/>
              <a:t> to 10</a:t>
            </a:r>
            <a:r>
              <a:rPr lang="en-US" baseline="30000" dirty="0" smtClean="0"/>
              <a:t>-4</a:t>
            </a:r>
            <a:r>
              <a:rPr lang="en-US" dirty="0" smtClean="0"/>
              <a:t>/year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8718" y="4826121"/>
            <a:ext cx="170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 to 10</a:t>
            </a:r>
            <a:r>
              <a:rPr lang="en-US" baseline="30000" dirty="0" smtClean="0"/>
              <a:t>-6</a:t>
            </a:r>
            <a:r>
              <a:rPr lang="en-US" dirty="0" smtClean="0"/>
              <a:t>/year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9418" y="5778623"/>
            <a:ext cx="126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</a:t>
            </a:r>
            <a:r>
              <a:rPr lang="en-US" baseline="30000" dirty="0" smtClean="0"/>
              <a:t>-4</a:t>
            </a:r>
            <a:r>
              <a:rPr lang="en-US" dirty="0" smtClean="0"/>
              <a:t> /year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1687" y="2672834"/>
            <a:ext cx="34759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BUT: 2mSv/y due to ALARA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29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Radiological Safety / Swedish Authorities (SSM)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9064"/>
            <a:ext cx="6515100" cy="182839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ESS is the first spallation source in Sweden!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ESS applies to SSM for </a:t>
            </a:r>
            <a:r>
              <a:rPr lang="en-US" sz="2400" dirty="0" smtClean="0">
                <a:solidFill>
                  <a:schemeClr val="tx1"/>
                </a:solidFill>
              </a:rPr>
              <a:t>permits </a:t>
            </a:r>
            <a:r>
              <a:rPr lang="en-US" sz="2400" dirty="0" smtClean="0">
                <a:solidFill>
                  <a:schemeClr val="tx1"/>
                </a:solidFill>
              </a:rPr>
              <a:t>to construct and operate ESS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Image result for bad c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1"/>
          <a:stretch/>
        </p:blipFill>
        <p:spPr bwMode="auto">
          <a:xfrm>
            <a:off x="6286500" y="1454726"/>
            <a:ext cx="2722707" cy="22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499" y="3342765"/>
            <a:ext cx="136135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NOSG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47852" y="3342765"/>
            <a:ext cx="136135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ESS/SSM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037" y="3782298"/>
            <a:ext cx="8956964" cy="3025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It is ESS’s job to prove to the Swedish authorities that the rest risk of our operation is lower than the one tolerated by society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It </a:t>
            </a:r>
            <a:r>
              <a:rPr lang="en-US" sz="2400" b="1" dirty="0">
                <a:solidFill>
                  <a:srgbClr val="FF0000"/>
                </a:solidFill>
              </a:rPr>
              <a:t>is your job to prove to the Neutron Optics and Shielding Group (NOSG) that your shielding is according to the ESS </a:t>
            </a:r>
            <a:r>
              <a:rPr lang="en-US" sz="2400" b="1" dirty="0" smtClean="0">
                <a:solidFill>
                  <a:srgbClr val="FF0000"/>
                </a:solidFill>
              </a:rPr>
              <a:t>requirements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It is ESS’s and NOSG’s job to keep you informed </a:t>
            </a:r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en-US" sz="2400" dirty="0" smtClean="0"/>
              <a:t>requirements with regard to shielding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need to shield against </a:t>
            </a:r>
            <a:r>
              <a:rPr lang="en-US" b="1" dirty="0" smtClean="0"/>
              <a:t>radiation?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" y="1481248"/>
            <a:ext cx="9144000" cy="542364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Damage to the human body </a:t>
            </a:r>
            <a:r>
              <a:rPr lang="en-US" sz="2800" b="1" dirty="0" smtClean="0">
                <a:solidFill>
                  <a:schemeClr val="tx1"/>
                </a:solidFill>
              </a:rPr>
              <a:t>and to the environment</a:t>
            </a:r>
            <a:endParaRPr lang="en-US" sz="1200" b="1" strike="sngStrike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Damage to the equipment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Damage </a:t>
            </a:r>
            <a:r>
              <a:rPr lang="en-US" sz="2800" dirty="0">
                <a:solidFill>
                  <a:schemeClr val="tx1"/>
                </a:solidFill>
              </a:rPr>
              <a:t>to experimental data (noise level of the data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Shield for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prompt radiation (=“pulse” from the target)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residual radiation (=activation of components)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" y="1481265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Damage to the human body and to the environment</a:t>
            </a:r>
            <a:endParaRPr lang="en-US" sz="1200" b="1" strike="sngStrike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strike="sngStrike" dirty="0" smtClean="0">
                <a:solidFill>
                  <a:schemeClr val="tx1"/>
                </a:solidFill>
              </a:rPr>
              <a:t>Damage to the equipment </a:t>
            </a:r>
          </a:p>
          <a:p>
            <a:pPr marL="457200" indent="-457200">
              <a:buFont typeface="Arial"/>
              <a:buChar char="•"/>
            </a:pPr>
            <a:r>
              <a:rPr lang="en-US" sz="2800" strike="sngStrike" dirty="0" smtClean="0">
                <a:solidFill>
                  <a:schemeClr val="tx1"/>
                </a:solidFill>
              </a:rPr>
              <a:t>Damage to experimental data (noise level of the data)</a:t>
            </a: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Shield for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	prompt radiation (=“pulse” from the target)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	residual radiation (=activation of components)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0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ZONING in the experimental </a:t>
            </a:r>
            <a:r>
              <a:rPr lang="en-US" b="1" dirty="0" smtClean="0"/>
              <a:t>hall –</a:t>
            </a:r>
            <a:br>
              <a:rPr lang="en-US" b="1" dirty="0" smtClean="0"/>
            </a:br>
            <a:r>
              <a:rPr lang="en-US" b="1" dirty="0" smtClean="0"/>
              <a:t>							</a:t>
            </a:r>
            <a:r>
              <a:rPr lang="en-US" b="1" dirty="0" smtClean="0"/>
              <a:t>one supervised zone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6" y="1435100"/>
            <a:ext cx="5962350" cy="5422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70336" y="1591862"/>
            <a:ext cx="1944217" cy="1389395"/>
            <a:chOff x="518764" y="2046220"/>
            <a:chExt cx="3823335" cy="2469515"/>
          </a:xfrm>
        </p:grpSpPr>
        <p:sp>
          <p:nvSpPr>
            <p:cNvPr id="7" name="Rounded Rectangle 6"/>
            <p:cNvSpPr/>
            <p:nvPr/>
          </p:nvSpPr>
          <p:spPr>
            <a:xfrm>
              <a:off x="518764" y="2046220"/>
              <a:ext cx="3823335" cy="246951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Experimental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  Cave - 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 smtClean="0">
                  <a:ea typeface="Calibri"/>
                  <a:cs typeface="Times New Roman"/>
                </a:rPr>
                <a:t>Closed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>
                  <a:ea typeface="Calibri"/>
                  <a:cs typeface="Times New Roman"/>
                </a:rPr>
                <a:t>S</a:t>
              </a:r>
              <a:r>
                <a:rPr lang="en-GB" sz="2000" i="1" dirty="0" smtClean="0">
                  <a:effectLst/>
                  <a:ea typeface="Calibri"/>
                  <a:cs typeface="Times New Roman"/>
                </a:rPr>
                <a:t>hutter</a:t>
              </a:r>
              <a:endParaRPr lang="en-US" sz="2000" i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5833" y="2937191"/>
              <a:ext cx="1772575" cy="15407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sample</a:t>
              </a:r>
              <a:endParaRPr lang="en-US" sz="20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134640" y="2250556"/>
            <a:ext cx="1800200" cy="504056"/>
          </a:xfrm>
          <a:prstGeom prst="roundRect">
            <a:avLst/>
          </a:prstGeom>
          <a:solidFill>
            <a:srgbClr val="7030A0"/>
          </a:solidFill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05506" y="4358491"/>
            <a:ext cx="1944217" cy="1389395"/>
          </a:xfrm>
          <a:prstGeom prst="roundRect">
            <a:avLst/>
          </a:prstGeom>
          <a:solidFill>
            <a:srgbClr val="7030A0"/>
          </a:solidFill>
          <a:ln w="952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Experimental</a:t>
            </a: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  Cave – </a:t>
            </a:r>
            <a:endParaRPr lang="en-GB" sz="2000" dirty="0">
              <a:ea typeface="Calibri"/>
              <a:cs typeface="Times New Roman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Open</a:t>
            </a:r>
            <a:endParaRPr lang="en-GB" sz="2000" i="1" dirty="0" smtClean="0">
              <a:ea typeface="Calibri"/>
              <a:cs typeface="Times New Roman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i="1" dirty="0">
                <a:ea typeface="Calibri"/>
                <a:cs typeface="Times New Roman"/>
              </a:rPr>
              <a:t>S</a:t>
            </a:r>
            <a:r>
              <a:rPr lang="en-GB" sz="2000" i="1" dirty="0" smtClean="0">
                <a:effectLst/>
                <a:ea typeface="Calibri"/>
                <a:cs typeface="Times New Roman"/>
              </a:rPr>
              <a:t>hutter</a:t>
            </a:r>
            <a:endParaRPr lang="en-US" sz="2000" i="1" dirty="0">
              <a:effectLst/>
              <a:ea typeface="Calibri"/>
              <a:cs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1078" y="4848045"/>
            <a:ext cx="901378" cy="8668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sample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69810" y="5017185"/>
            <a:ext cx="1800200" cy="504056"/>
          </a:xfrm>
          <a:prstGeom prst="roundRect">
            <a:avLst/>
          </a:prstGeom>
          <a:solidFill>
            <a:srgbClr val="7030A0"/>
          </a:solidFill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29442" y="3253099"/>
            <a:ext cx="285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with active </a:t>
            </a:r>
          </a:p>
          <a:p>
            <a:r>
              <a:rPr lang="en-US" dirty="0" smtClean="0"/>
              <a:t>Personal Safety System (PSS)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0"/>
            <a:endCxn id="9" idx="2"/>
          </p:cNvCxnSpPr>
          <p:nvPr/>
        </p:nvCxnSpPr>
        <p:spPr>
          <a:xfrm flipH="1" flipV="1">
            <a:off x="6034740" y="2754612"/>
            <a:ext cx="824100" cy="49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  <a:endCxn id="13" idx="0"/>
          </p:cNvCxnSpPr>
          <p:nvPr/>
        </p:nvCxnSpPr>
        <p:spPr>
          <a:xfrm flipH="1">
            <a:off x="6069910" y="3899430"/>
            <a:ext cx="788930" cy="1117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  <a:endCxn id="11" idx="0"/>
          </p:cNvCxnSpPr>
          <p:nvPr/>
        </p:nvCxnSpPr>
        <p:spPr>
          <a:xfrm>
            <a:off x="6858840" y="3899430"/>
            <a:ext cx="1118775" cy="459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11721" y="5040535"/>
            <a:ext cx="149357" cy="4573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Allowable doses in the supervised zone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" t="8542" b="55278"/>
          <a:stretch/>
        </p:blipFill>
        <p:spPr>
          <a:xfrm>
            <a:off x="259772" y="1446926"/>
            <a:ext cx="8884227" cy="2366538"/>
          </a:xfrm>
        </p:spPr>
      </p:pic>
      <p:sp>
        <p:nvSpPr>
          <p:cNvPr id="3" name="TextBox 2"/>
          <p:cNvSpPr txBox="1"/>
          <p:nvPr/>
        </p:nvSpPr>
        <p:spPr>
          <a:xfrm>
            <a:off x="1579418" y="2488168"/>
            <a:ext cx="9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≥ 1/year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8718" y="3284804"/>
            <a:ext cx="171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to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486" y="4717473"/>
            <a:ext cx="8447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 </a:t>
            </a:r>
            <a:r>
              <a:rPr lang="en-US" sz="2400" dirty="0" err="1" smtClean="0"/>
              <a:t>mSv</a:t>
            </a:r>
            <a:r>
              <a:rPr lang="en-US" sz="2400" dirty="0" smtClean="0"/>
              <a:t>/y : 2000 h (work time) = 3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dirty="0" err="1" smtClean="0"/>
              <a:t>Sv</a:t>
            </a:r>
            <a:endParaRPr lang="en-US" sz="2400" dirty="0" smtClean="0"/>
          </a:p>
          <a:p>
            <a:r>
              <a:rPr lang="en-US" sz="2400" dirty="0" smtClean="0"/>
              <a:t>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=&gt; </a:t>
            </a:r>
            <a:r>
              <a:rPr lang="en-US" sz="2400" dirty="0"/>
              <a:t>design for 1.5 </a:t>
            </a:r>
            <a:r>
              <a:rPr lang="en-US" sz="2400" dirty="0">
                <a:sym typeface="Symbol"/>
              </a:rPr>
              <a:t></a:t>
            </a:r>
            <a:r>
              <a:rPr lang="en-US" sz="2400" dirty="0" err="1">
                <a:sym typeface="Symbol"/>
              </a:rPr>
              <a:t>Sv</a:t>
            </a:r>
            <a:r>
              <a:rPr lang="en-US" sz="2400" dirty="0">
                <a:sym typeface="Symbol"/>
              </a:rPr>
              <a:t> </a:t>
            </a:r>
            <a:r>
              <a:rPr lang="en-US" sz="2400" u="sng" dirty="0">
                <a:sym typeface="Symbol"/>
              </a:rPr>
              <a:t>on outside of shielding (safety </a:t>
            </a:r>
            <a:r>
              <a:rPr lang="en-US" sz="2400" u="sng" dirty="0" smtClean="0">
                <a:sym typeface="Symbol"/>
              </a:rPr>
              <a:t>factor:2, ESS-0019931, Shield Design Procedure)</a:t>
            </a:r>
            <a:endParaRPr lang="en-US" sz="2400" u="sng" dirty="0"/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96490" y="1478099"/>
            <a:ext cx="17767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supervised zone:</a:t>
            </a:r>
          </a:p>
          <a:p>
            <a:pPr algn="ctr"/>
            <a:r>
              <a:rPr lang="en-US" dirty="0" smtClean="0"/>
              <a:t>SSM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6627" y="2286000"/>
            <a:ext cx="17598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mSv</a:t>
            </a:r>
            <a:r>
              <a:rPr lang="en-US" dirty="0" smtClean="0"/>
              <a:t>/y (H1+H2)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8278" y="1479320"/>
            <a:ext cx="377421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supervised zone:     ESS</a:t>
            </a:r>
          </a:p>
          <a:p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8278" y="2242617"/>
            <a:ext cx="17146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mSv</a:t>
            </a:r>
            <a:r>
              <a:rPr lang="en-US" dirty="0" smtClean="0"/>
              <a:t>/y (H1)</a:t>
            </a:r>
          </a:p>
          <a:p>
            <a:endParaRPr lang="en-US" dirty="0"/>
          </a:p>
          <a:p>
            <a:r>
              <a:rPr lang="en-US" dirty="0" smtClean="0"/>
              <a:t>		</a:t>
            </a:r>
          </a:p>
          <a:p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2mSv/y (H2)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39791" y="2240798"/>
            <a:ext cx="2400300" cy="1413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AND worker will not be allowed in supervised zone when dose of </a:t>
            </a:r>
          </a:p>
          <a:p>
            <a:r>
              <a:rPr lang="en-US" b="1" dirty="0" smtClean="0"/>
              <a:t>3.5 </a:t>
            </a:r>
            <a:r>
              <a:rPr lang="en-US" b="1" dirty="0" err="1" smtClean="0"/>
              <a:t>mSv</a:t>
            </a:r>
            <a:r>
              <a:rPr lang="en-US" b="1" dirty="0"/>
              <a:t> </a:t>
            </a:r>
            <a:r>
              <a:rPr lang="en-US" dirty="0" smtClean="0"/>
              <a:t>is reached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56463" y="1479320"/>
            <a:ext cx="4083628" cy="2760171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Shielding design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</a:rPr>
              <a:t>esign shielding for “supervised zone” to 1.5 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</a:t>
            </a:r>
            <a:r>
              <a:rPr lang="en-US" sz="2400" b="1" dirty="0" err="1">
                <a:solidFill>
                  <a:schemeClr val="tx1"/>
                </a:solidFill>
                <a:sym typeface="Symbol"/>
              </a:rPr>
              <a:t>Sv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</a:t>
            </a:r>
            <a:endParaRPr lang="en-US" sz="2400" b="1" u="sng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u="sng" dirty="0" smtClean="0">
                <a:solidFill>
                  <a:schemeClr val="tx1"/>
                </a:solidFill>
              </a:rPr>
              <a:t>BUT remember</a:t>
            </a:r>
            <a:r>
              <a:rPr lang="en-US" sz="2400" u="sng" dirty="0">
                <a:solidFill>
                  <a:schemeClr val="tx1"/>
                </a:solidFill>
              </a:rPr>
              <a:t>: 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Sample environment (e.g. pool equipment) and samples can be/become active as well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=&gt; this counts toward the </a:t>
            </a:r>
            <a:r>
              <a:rPr lang="en-US" sz="2400" b="1" u="sng" dirty="0" smtClean="0">
                <a:solidFill>
                  <a:schemeClr val="tx1"/>
                </a:solidFill>
              </a:rPr>
              <a:t>total dose to the worker</a:t>
            </a:r>
            <a:r>
              <a:rPr lang="en-US" sz="2400" dirty="0" smtClean="0">
                <a:solidFill>
                  <a:schemeClr val="tx1"/>
                </a:solidFill>
              </a:rPr>
              <a:t>! </a:t>
            </a:r>
            <a:r>
              <a:rPr lang="en-US" sz="2600" b="1" dirty="0" smtClean="0">
                <a:solidFill>
                  <a:srgbClr val="FF0000"/>
                </a:solidFill>
              </a:rPr>
              <a:t>e.g</a:t>
            </a:r>
            <a:r>
              <a:rPr lang="en-US" sz="2600" b="1" dirty="0">
                <a:solidFill>
                  <a:srgbClr val="FF0000"/>
                </a:solidFill>
              </a:rPr>
              <a:t>. if part of the dose budget is spent on handling an activated sample, less is available for “background radiation level” in experimental hall/on instrument.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Misalignment of components (H2) might lead to increase scattering of neutrons  and activation of components 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=&gt; needs to be considered in shielding (limit: &lt; 2mSv/event)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changes to shielding will be reviewed no matter how small </a:t>
            </a:r>
          </a:p>
          <a:p>
            <a:endParaRPr lang="en-US" sz="2000" dirty="0"/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ESS RULES for shielding – procedure/calculations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1955"/>
            <a:ext cx="9144000" cy="542364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ESS </a:t>
            </a:r>
            <a:r>
              <a:rPr lang="en-US" sz="2000" b="1" dirty="0">
                <a:solidFill>
                  <a:schemeClr val="tx1"/>
                </a:solidFill>
              </a:rPr>
              <a:t>Procedure for designing shielding for </a:t>
            </a:r>
            <a:r>
              <a:rPr lang="en-US" sz="2000" b="1" dirty="0" smtClean="0">
                <a:solidFill>
                  <a:schemeClr val="tx1"/>
                </a:solidFill>
              </a:rPr>
              <a:t>safety (ESS-0019931), ESS Procedure for activation calculations (ESS-0051491) </a:t>
            </a:r>
            <a:r>
              <a:rPr lang="en-US" sz="2000" b="1" dirty="0">
                <a:solidFill>
                  <a:schemeClr val="tx1"/>
                </a:solidFill>
              </a:rPr>
              <a:t>&amp; shielding design coordinator (</a:t>
            </a:r>
            <a:r>
              <a:rPr lang="en-US" sz="2000" b="1" dirty="0" smtClean="0">
                <a:solidFill>
                  <a:schemeClr val="tx1"/>
                </a:solidFill>
              </a:rPr>
              <a:t>SDC, ESS-0011057, G. Muhrer).       </a:t>
            </a:r>
            <a:r>
              <a:rPr lang="en-US" sz="2000" b="1" dirty="0" smtClean="0">
                <a:solidFill>
                  <a:srgbClr val="FF0000"/>
                </a:solidFill>
              </a:rPr>
              <a:t>NO NEGOTIATIONS about procedures!!!</a:t>
            </a:r>
          </a:p>
          <a:p>
            <a:endParaRPr lang="en-US" sz="2000" u="sng" dirty="0" smtClean="0">
              <a:solidFill>
                <a:schemeClr val="tx1"/>
              </a:solidFill>
            </a:endParaRPr>
          </a:p>
          <a:p>
            <a:r>
              <a:rPr lang="en-US" sz="2000" u="sng" dirty="0" smtClean="0">
                <a:solidFill>
                  <a:schemeClr val="tx1"/>
                </a:solidFill>
              </a:rPr>
              <a:t>Calculations: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(A) “Textbook”  (safety factor: 3)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(B) Calculation Codes (safety factor: 2)</a:t>
            </a:r>
          </a:p>
          <a:p>
            <a:pPr marL="800100" lvl="1" indent="-342900">
              <a:buAutoNum type="arabicParenBoth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Particle transport codes (</a:t>
            </a:r>
            <a:r>
              <a:rPr lang="en-US" sz="2000" b="1" dirty="0">
                <a:solidFill>
                  <a:srgbClr val="0070C0"/>
                </a:solidFill>
              </a:rPr>
              <a:t>Publically released version of </a:t>
            </a:r>
            <a:r>
              <a:rPr lang="en-US" sz="2000" b="1" dirty="0" smtClean="0">
                <a:solidFill>
                  <a:srgbClr val="0070C0"/>
                </a:solidFill>
              </a:rPr>
              <a:t>MCNP(X), FLUKA, MARS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AutoNum type="arabicParenBoth"/>
            </a:pPr>
            <a:r>
              <a:rPr lang="en-US" sz="2000" dirty="0" smtClean="0">
                <a:solidFill>
                  <a:schemeClr val="tx1"/>
                </a:solidFill>
              </a:rPr>
              <a:t>Activation/Burn-up </a:t>
            </a:r>
            <a:r>
              <a:rPr lang="en-US" sz="2000" dirty="0">
                <a:solidFill>
                  <a:schemeClr val="tx1"/>
                </a:solidFill>
              </a:rPr>
              <a:t>codes to be </a:t>
            </a:r>
            <a:r>
              <a:rPr lang="en-US" sz="2000" dirty="0" smtClean="0">
                <a:solidFill>
                  <a:schemeClr val="tx1"/>
                </a:solidFill>
              </a:rPr>
              <a:t>used (</a:t>
            </a:r>
            <a:r>
              <a:rPr lang="en-US" sz="2000" b="1" dirty="0" smtClean="0">
                <a:solidFill>
                  <a:srgbClr val="0070C0"/>
                </a:solidFill>
              </a:rPr>
              <a:t>Publically </a:t>
            </a:r>
            <a:r>
              <a:rPr lang="en-US" sz="2000" b="1" dirty="0">
                <a:solidFill>
                  <a:srgbClr val="0070C0"/>
                </a:solidFill>
              </a:rPr>
              <a:t>released version of </a:t>
            </a:r>
            <a:r>
              <a:rPr lang="en-US" sz="2000" b="1" dirty="0" smtClean="0">
                <a:solidFill>
                  <a:srgbClr val="0070C0"/>
                </a:solidFill>
              </a:rPr>
              <a:t>Cinder, FISPACT, ACAB, </a:t>
            </a:r>
            <a:r>
              <a:rPr lang="en-US" sz="2000" b="1" dirty="0" err="1" smtClean="0">
                <a:solidFill>
                  <a:srgbClr val="0070C0"/>
                </a:solidFill>
              </a:rPr>
              <a:t>Fluka</a:t>
            </a:r>
            <a:r>
              <a:rPr lang="en-US" sz="2000" b="1" dirty="0" smtClean="0">
                <a:solidFill>
                  <a:srgbClr val="0070C0"/>
                </a:solidFill>
              </a:rPr>
              <a:t> and  MARS-</a:t>
            </a:r>
            <a:r>
              <a:rPr lang="en-US" sz="2000" b="1" dirty="0" err="1" smtClean="0">
                <a:solidFill>
                  <a:srgbClr val="0070C0"/>
                </a:solidFill>
              </a:rPr>
              <a:t>DeTra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AutoNum type="arabicParenBoth"/>
            </a:pPr>
            <a:r>
              <a:rPr lang="en-US" sz="2000" dirty="0" smtClean="0">
                <a:solidFill>
                  <a:schemeClr val="tx1"/>
                </a:solidFill>
              </a:rPr>
              <a:t>Cross-</a:t>
            </a:r>
            <a:r>
              <a:rPr lang="en-US" sz="2000" dirty="0" err="1" smtClean="0">
                <a:solidFill>
                  <a:schemeClr val="tx1"/>
                </a:solidFill>
              </a:rPr>
              <a:t>secion</a:t>
            </a:r>
            <a:r>
              <a:rPr lang="en-US" sz="2000" dirty="0" smtClean="0">
                <a:solidFill>
                  <a:schemeClr val="tx1"/>
                </a:solidFill>
              </a:rPr>
              <a:t> libraries  (</a:t>
            </a:r>
            <a:r>
              <a:rPr lang="en-US" sz="2000" b="1" dirty="0" smtClean="0">
                <a:solidFill>
                  <a:srgbClr val="0070C0"/>
                </a:solidFill>
              </a:rPr>
              <a:t>ENDF </a:t>
            </a:r>
            <a:r>
              <a:rPr lang="en-US" sz="2000" b="1" dirty="0">
                <a:solidFill>
                  <a:srgbClr val="0070C0"/>
                </a:solidFill>
              </a:rPr>
              <a:t>7 (6,5,4,..)</a:t>
            </a:r>
            <a:r>
              <a:rPr lang="en-US" sz="2000" dirty="0">
                <a:solidFill>
                  <a:schemeClr val="tx1"/>
                </a:solidFill>
              </a:rPr>
              <a:t> if </a:t>
            </a:r>
            <a:r>
              <a:rPr lang="en-US" sz="2000" dirty="0" smtClean="0">
                <a:solidFill>
                  <a:schemeClr val="tx1"/>
                </a:solidFill>
              </a:rPr>
              <a:t>available; other libraries based on </a:t>
            </a:r>
            <a:r>
              <a:rPr lang="en-US" sz="2000" dirty="0">
                <a:solidFill>
                  <a:schemeClr val="tx1"/>
                </a:solidFill>
              </a:rPr>
              <a:t>approval by the </a:t>
            </a:r>
            <a:r>
              <a:rPr lang="en-US" sz="2000" dirty="0" smtClean="0">
                <a:solidFill>
                  <a:schemeClr val="tx1"/>
                </a:solidFill>
              </a:rPr>
              <a:t>Shielding Design Coordinator</a:t>
            </a:r>
          </a:p>
          <a:p>
            <a:pPr marL="800100" lvl="1" indent="-342900">
              <a:buAutoNum type="arabicParenBoth"/>
            </a:pPr>
            <a:r>
              <a:rPr lang="en-US" sz="2000" dirty="0" smtClean="0">
                <a:solidFill>
                  <a:schemeClr val="tx1"/>
                </a:solidFill>
              </a:rPr>
              <a:t>Flux </a:t>
            </a:r>
            <a:r>
              <a:rPr lang="en-US" sz="2000" dirty="0">
                <a:solidFill>
                  <a:schemeClr val="tx1"/>
                </a:solidFill>
              </a:rPr>
              <a:t>do dose conversation </a:t>
            </a:r>
            <a:r>
              <a:rPr lang="en-US" sz="2000" dirty="0" smtClean="0">
                <a:solidFill>
                  <a:schemeClr val="tx1"/>
                </a:solidFill>
              </a:rPr>
              <a:t>factors (ESS-0019931) 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rabicParenBoth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bad c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76" b="27870"/>
          <a:stretch/>
        </p:blipFill>
        <p:spPr bwMode="auto">
          <a:xfrm>
            <a:off x="6955703" y="107783"/>
            <a:ext cx="1062734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ESS Shielding procedure (</a:t>
            </a:r>
            <a:r>
              <a:rPr lang="en-US" sz="2800" b="1" dirty="0" smtClean="0">
                <a:solidFill>
                  <a:schemeClr val="bg1"/>
                </a:solidFill>
              </a:rPr>
              <a:t>ESS-0019931)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arenBoth"/>
            </a:pPr>
            <a:r>
              <a:rPr lang="en-US" sz="2400" dirty="0" smtClean="0">
                <a:solidFill>
                  <a:schemeClr val="tx1"/>
                </a:solidFill>
              </a:rPr>
              <a:t>Shielding expert (instrument team): calculations, document the work, submit document, input files and output files for approval  to NOSG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=&gt; </a:t>
            </a:r>
            <a:r>
              <a:rPr lang="en-US" sz="2400" b="1" dirty="0" smtClean="0">
                <a:solidFill>
                  <a:schemeClr val="tx1"/>
                </a:solidFill>
              </a:rPr>
              <a:t>ESS-0052625 (NOSG </a:t>
            </a:r>
            <a:r>
              <a:rPr lang="en-US" sz="2400" b="1" dirty="0">
                <a:solidFill>
                  <a:schemeClr val="tx1"/>
                </a:solidFill>
              </a:rPr>
              <a:t>phase 2 guidelines for designing </a:t>
            </a:r>
            <a:r>
              <a:rPr lang="en-US" sz="2400" b="1" dirty="0" smtClean="0">
                <a:solidFill>
                  <a:schemeClr val="tx1"/>
                </a:solidFill>
              </a:rPr>
              <a:t>	instrument </a:t>
            </a:r>
            <a:r>
              <a:rPr lang="en-US" sz="2400" b="1" dirty="0">
                <a:solidFill>
                  <a:schemeClr val="tx1"/>
                </a:solidFill>
              </a:rPr>
              <a:t>shielding for </a:t>
            </a:r>
            <a:r>
              <a:rPr lang="en-US" sz="2400" b="1" dirty="0" smtClean="0">
                <a:solidFill>
                  <a:schemeClr val="tx1"/>
                </a:solidFill>
              </a:rPr>
              <a:t>	radiation  safety) </a:t>
            </a:r>
            <a:r>
              <a:rPr lang="en-US" sz="2400" dirty="0" smtClean="0">
                <a:solidFill>
                  <a:schemeClr val="tx1"/>
                </a:solidFill>
              </a:rPr>
              <a:t>for details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AutoNum type="arabicParenBoth" startAt="2"/>
            </a:pPr>
            <a:r>
              <a:rPr lang="en-US" sz="2400" dirty="0" smtClean="0">
                <a:solidFill>
                  <a:schemeClr val="tx1"/>
                </a:solidFill>
              </a:rPr>
              <a:t>Peer review by shielding expert (NOSG will determine expert, suggestions welcome</a:t>
            </a:r>
            <a:r>
              <a:rPr lang="en-US" sz="2400" dirty="0">
                <a:solidFill>
                  <a:schemeClr val="tx1"/>
                </a:solidFill>
              </a:rPr>
              <a:t>) -&gt; ESS, </a:t>
            </a:r>
            <a:r>
              <a:rPr lang="en-US" sz="2400" dirty="0" smtClean="0">
                <a:solidFill>
                  <a:schemeClr val="tx1"/>
                </a:solidFill>
              </a:rPr>
              <a:t>CHESS</a:t>
            </a:r>
          </a:p>
          <a:p>
            <a:pPr marL="342900" indent="-342900">
              <a:buFont typeface="Wingdings" panose="05000000000000000000" pitchFamily="2" charset="2"/>
              <a:buAutoNum type="arabicParenBoth" startAt="2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AutoNum type="arabicParenBoth" startAt="2"/>
            </a:pPr>
            <a:r>
              <a:rPr lang="en-US" sz="2400" dirty="0" smtClean="0">
                <a:solidFill>
                  <a:schemeClr val="tx1"/>
                </a:solidFill>
              </a:rPr>
              <a:t>If calculations/document are acceptable: approval by “customer” (=instrument), Shield Design Coordinator (ESS), ESH member (Environmental, Safety&amp; Health, ESS)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bad c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76" b="27870"/>
          <a:stretch/>
        </p:blipFill>
        <p:spPr bwMode="auto">
          <a:xfrm>
            <a:off x="6929052" y="143074"/>
            <a:ext cx="1062734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NOSG requirements </a:t>
            </a:r>
            <a:r>
              <a:rPr lang="en-US" b="1" dirty="0" smtClean="0"/>
              <a:t>ESS-0052625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Detailed Engineering Design Phase </a:t>
            </a:r>
            <a:r>
              <a:rPr lang="en-US" sz="2400" dirty="0">
                <a:solidFill>
                  <a:schemeClr val="tx1"/>
                </a:solidFill>
              </a:rPr>
              <a:t>(phase 2</a:t>
            </a:r>
            <a:r>
              <a:rPr lang="en-US" sz="2400" dirty="0" smtClean="0">
                <a:solidFill>
                  <a:schemeClr val="tx1"/>
                </a:solidFill>
              </a:rPr>
              <a:t>): ensure </a:t>
            </a:r>
            <a:r>
              <a:rPr lang="en-US" sz="2400" dirty="0">
                <a:solidFill>
                  <a:schemeClr val="tx1"/>
                </a:solidFill>
              </a:rPr>
              <a:t>that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experimental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halls </a:t>
            </a:r>
            <a:r>
              <a:rPr lang="en-US" sz="2400" dirty="0" smtClean="0">
                <a:solidFill>
                  <a:schemeClr val="tx1"/>
                </a:solidFill>
              </a:rPr>
              <a:t>can </a:t>
            </a:r>
            <a:r>
              <a:rPr lang="en-US" sz="2400" dirty="0">
                <a:solidFill>
                  <a:schemeClr val="tx1"/>
                </a:solidFill>
              </a:rPr>
              <a:t>be operated as supervised </a:t>
            </a:r>
            <a:r>
              <a:rPr lang="en-US" sz="2400" dirty="0" smtClean="0">
                <a:solidFill>
                  <a:schemeClr val="tx1"/>
                </a:solidFill>
              </a:rPr>
              <a:t>areas (ESS-0001786 “Definition of </a:t>
            </a:r>
            <a:r>
              <a:rPr lang="en-US" sz="2400" dirty="0">
                <a:solidFill>
                  <a:schemeClr val="tx1"/>
                </a:solidFill>
              </a:rPr>
              <a:t>Supervised and Controlled Radiation </a:t>
            </a:r>
            <a:r>
              <a:rPr lang="en-US" sz="2400" dirty="0" smtClean="0">
                <a:solidFill>
                  <a:schemeClr val="tx1"/>
                </a:solidFill>
              </a:rPr>
              <a:t>Areas, ESS-0051603 “NSS </a:t>
            </a:r>
            <a:r>
              <a:rPr lang="en-US" sz="2400" dirty="0">
                <a:solidFill>
                  <a:schemeClr val="tx1"/>
                </a:solidFill>
              </a:rPr>
              <a:t>zoning </a:t>
            </a:r>
            <a:r>
              <a:rPr lang="en-US" sz="2400" dirty="0" smtClean="0">
                <a:solidFill>
                  <a:schemeClr val="tx1"/>
                </a:solidFill>
              </a:rPr>
              <a:t>document”)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that </a:t>
            </a:r>
            <a:r>
              <a:rPr lang="en-US" sz="2400" dirty="0">
                <a:solidFill>
                  <a:schemeClr val="tx1"/>
                </a:solidFill>
              </a:rPr>
              <a:t>the overall ESS dose limits </a:t>
            </a: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public are </a:t>
            </a:r>
            <a:r>
              <a:rPr lang="en-US" sz="2400" dirty="0">
                <a:solidFill>
                  <a:schemeClr val="tx1"/>
                </a:solidFill>
              </a:rPr>
              <a:t>not </a:t>
            </a:r>
            <a:r>
              <a:rPr lang="en-US" sz="2400" dirty="0" smtClean="0">
                <a:solidFill>
                  <a:schemeClr val="tx1"/>
                </a:solidFill>
              </a:rPr>
              <a:t>exceeded (ESS-0000004 “General </a:t>
            </a:r>
            <a:r>
              <a:rPr lang="en-US" sz="2400" dirty="0">
                <a:solidFill>
                  <a:schemeClr val="tx1"/>
                </a:solidFill>
              </a:rPr>
              <a:t>Safety Objectives for </a:t>
            </a:r>
            <a:r>
              <a:rPr lang="en-US" sz="2400" dirty="0" smtClean="0">
                <a:solidFill>
                  <a:schemeClr val="tx1"/>
                </a:solidFill>
              </a:rPr>
              <a:t>ESS”)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normal </a:t>
            </a:r>
            <a:r>
              <a:rPr lang="en-US" sz="2400" dirty="0">
                <a:solidFill>
                  <a:schemeClr val="tx1"/>
                </a:solidFill>
              </a:rPr>
              <a:t>operation (H1) and likely accidents (H2) </a:t>
            </a:r>
            <a:r>
              <a:rPr lang="en-US" sz="2400" dirty="0" smtClean="0">
                <a:solidFill>
                  <a:schemeClr val="tx1"/>
                </a:solidFill>
              </a:rPr>
              <a:t>are assessed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200" u="sng" dirty="0" smtClean="0">
                <a:solidFill>
                  <a:schemeClr val="tx1"/>
                </a:solidFill>
              </a:rPr>
              <a:t>EXAMPLES</a:t>
            </a:r>
            <a:endParaRPr lang="en-US" sz="2200" u="sng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H1</a:t>
            </a:r>
            <a:r>
              <a:rPr lang="en-US" sz="2200" dirty="0" smtClean="0">
                <a:solidFill>
                  <a:schemeClr val="tx1"/>
                </a:solidFill>
              </a:rPr>
              <a:t>: 		- Full </a:t>
            </a:r>
            <a:r>
              <a:rPr lang="en-US" sz="2200" dirty="0">
                <a:solidFill>
                  <a:schemeClr val="tx1"/>
                </a:solidFill>
              </a:rPr>
              <a:t>beam hitting the </a:t>
            </a:r>
            <a:r>
              <a:rPr lang="en-US" sz="2200" dirty="0" err="1" smtClean="0">
                <a:solidFill>
                  <a:schemeClr val="tx1"/>
                </a:solidFill>
              </a:rPr>
              <a:t>beamstop</a:t>
            </a:r>
            <a:endParaRPr lang="en-US" sz="2200" dirty="0">
              <a:solidFill>
                <a:schemeClr val="tx1"/>
              </a:solidFill>
            </a:endParaRP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- Full </a:t>
            </a:r>
            <a:r>
              <a:rPr lang="en-US" sz="2200" dirty="0">
                <a:solidFill>
                  <a:schemeClr val="tx1"/>
                </a:solidFill>
              </a:rPr>
              <a:t>beam scattering of a worst-case sample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H2:		- Misaligned sample environment equipment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		- Sheet of cadmium in sample location</a:t>
            </a:r>
          </a:p>
        </p:txBody>
      </p:sp>
    </p:spTree>
    <p:extLst>
      <p:ext uri="{BB962C8B-B14F-4D97-AF65-F5344CB8AC3E}">
        <p14:creationId xmlns:p14="http://schemas.microsoft.com/office/powerpoint/2010/main" val="17009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Rubrikb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Rubrikbild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Rubrik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20864</TotalTime>
  <Words>1023</Words>
  <Application>Microsoft Office PowerPoint</Application>
  <PresentationFormat>On-screen Show (4:3)</PresentationFormat>
  <Paragraphs>172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- Rubrikbild</vt:lpstr>
      <vt:lpstr>Office-tema</vt:lpstr>
      <vt:lpstr>PowerPoint Presentation</vt:lpstr>
      <vt:lpstr>Radiological Safety / Swedish Authorities (SSM)</vt:lpstr>
      <vt:lpstr>Why do we need to shield against radiation?</vt:lpstr>
      <vt:lpstr>ZONING in the experimental hall –        one supervised zone</vt:lpstr>
      <vt:lpstr>Allowable doses in the supervised zone</vt:lpstr>
      <vt:lpstr>Shielding design considerations</vt:lpstr>
      <vt:lpstr>ESS RULES for shielding – procedure/calculations</vt:lpstr>
      <vt:lpstr>ESS Shielding procedure (ESS-0019931)</vt:lpstr>
      <vt:lpstr>NOSG requirements ESS-0052625</vt:lpstr>
      <vt:lpstr>NOSG requirements for the “bunker”/experimental cave</vt:lpstr>
      <vt:lpstr>THANKS</vt:lpstr>
      <vt:lpstr>PowerPoint Presentation</vt:lpstr>
      <vt:lpstr>ZONING: Swedish law (public and supervised areas)</vt:lpstr>
      <vt:lpstr>Protecting people: Current ESS dose budgets</vt:lpstr>
      <vt:lpstr>Protecting people: Radiation zoning at ESS</vt:lpstr>
      <vt:lpstr>Zoning and Safety Functions</vt:lpstr>
      <vt:lpstr>Protecting people: Swedish law (Controlled areas)</vt:lpstr>
      <vt:lpstr>Protecting people: Allowable doses at ESS (GSO)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Monika Hartl</cp:lastModifiedBy>
  <cp:revision>249</cp:revision>
  <cp:lastPrinted>2015-01-08T08:42:42Z</cp:lastPrinted>
  <dcterms:created xsi:type="dcterms:W3CDTF">2014-09-17T03:24:16Z</dcterms:created>
  <dcterms:modified xsi:type="dcterms:W3CDTF">2016-05-12T06:40:27Z</dcterms:modified>
</cp:coreProperties>
</file>