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5" r:id="rId2"/>
    <p:sldId id="315" r:id="rId3"/>
    <p:sldId id="330" r:id="rId4"/>
    <p:sldId id="323" r:id="rId5"/>
    <p:sldId id="327" r:id="rId6"/>
    <p:sldId id="322" r:id="rId7"/>
    <p:sldId id="331" r:id="rId8"/>
    <p:sldId id="324" r:id="rId9"/>
    <p:sldId id="325" r:id="rId10"/>
    <p:sldId id="326" r:id="rId11"/>
    <p:sldId id="317" r:id="rId12"/>
    <p:sldId id="318" r:id="rId13"/>
    <p:sldId id="321" r:id="rId14"/>
    <p:sldId id="332" r:id="rId15"/>
    <p:sldId id="280" r:id="rId16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Saroun" initials="JS" lastIdx="1" clrIdx="0">
    <p:extLst>
      <p:ext uri="{19B8F6BF-5375-455C-9EA6-DF929625EA0E}">
        <p15:presenceInfo xmlns:p15="http://schemas.microsoft.com/office/powerpoint/2012/main" userId="Jan Saro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F6A"/>
    <a:srgbClr val="990000"/>
    <a:srgbClr val="CA6736"/>
    <a:srgbClr val="0000FF"/>
    <a:srgbClr val="228E34"/>
    <a:srgbClr val="006699"/>
    <a:srgbClr val="0174A4"/>
    <a:srgbClr val="0093C8"/>
    <a:srgbClr val="0CA7D3"/>
    <a:srgbClr val="2C8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7" autoAdjust="0"/>
    <p:restoredTop sz="96866" autoAdjust="0"/>
  </p:normalViewPr>
  <p:slideViewPr>
    <p:cSldViewPr snapToGrid="0" showGuides="1">
      <p:cViewPr varScale="1">
        <p:scale>
          <a:sx n="84" d="100"/>
          <a:sy n="84" d="100"/>
        </p:scale>
        <p:origin x="133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25A526-B3C6-4FC2-A154-4961B9851103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92A38C-25D4-497F-827D-A5A0845B2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0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8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A38C-25D4-497F-827D-A5A0845B2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9000">
              <a:schemeClr val="accent5">
                <a:lumMod val="0"/>
                <a:lumOff val="100000"/>
              </a:schemeClr>
            </a:gs>
            <a:gs pos="100000">
              <a:srgbClr val="006699">
                <a:alpha val="6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462" y="1768161"/>
            <a:ext cx="7324494" cy="416312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rgbClr val="9900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462" y="2420010"/>
            <a:ext cx="732449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Optimisation Workshop for Neutron Optics and Instrument Shielding, Copenhagen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66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9000">
              <a:schemeClr val="accent5">
                <a:lumMod val="0"/>
                <a:lumOff val="100000"/>
              </a:schemeClr>
            </a:gs>
            <a:gs pos="100000">
              <a:srgbClr val="006699">
                <a:alpha val="6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70" y="148684"/>
            <a:ext cx="8067907" cy="416312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99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70" y="1052126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4088"/>
            <a:ext cx="876814" cy="256634"/>
          </a:xfrm>
        </p:spPr>
        <p:txBody>
          <a:bodyPr/>
          <a:lstStyle/>
          <a:p>
            <a:r>
              <a:rPr lang="cs-CZ" smtClean="0"/>
              <a:t>12/5/2016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1396" y="6601367"/>
            <a:ext cx="3385749" cy="256633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Cost Optimisation Workshop for Neutron Optics and Instrument Shielding, Copenhagen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9299" y="6594088"/>
            <a:ext cx="457294" cy="256633"/>
          </a:xfrm>
        </p:spPr>
        <p:txBody>
          <a:bodyPr/>
          <a:lstStyle/>
          <a:p>
            <a:fld id="{EF5A0AFE-C7A1-40B6-BB9C-C01C3EA3E9A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8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9000">
              <a:schemeClr val="accent5">
                <a:lumMod val="0"/>
                <a:lumOff val="100000"/>
              </a:schemeClr>
            </a:gs>
            <a:gs pos="100000">
              <a:srgbClr val="006699">
                <a:alpha val="6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70" y="148684"/>
            <a:ext cx="8067907" cy="416312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99000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70" y="1052126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Optimisation Workshop for Neutron Optics and Instrument Shielding, Copenhagen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0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9000">
              <a:schemeClr val="accent5">
                <a:lumMod val="0"/>
                <a:lumOff val="100000"/>
              </a:schemeClr>
            </a:gs>
            <a:gs pos="100000">
              <a:srgbClr val="006699">
                <a:alpha val="6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795" y="112999"/>
            <a:ext cx="8710877" cy="55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95" y="906967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4088"/>
            <a:ext cx="2057400" cy="25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12/5/2016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182" y="6594088"/>
            <a:ext cx="3385749" cy="256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Cost Optimisation Workshop for Neutron Optics and Instrument Shielding, Copenhagen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193" y="6594088"/>
            <a:ext cx="2057400" cy="241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EF5A0AFE-C7A1-40B6-BB9C-C01C3EA3E9A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2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3" r:id="rId3"/>
    <p:sldLayoutId id="214748367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99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000" kern="1200">
          <a:solidFill>
            <a:schemeClr val="accent3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D:\2014\BEER\Logos\Logo_HZG_RGB_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57" y="4971561"/>
            <a:ext cx="2044688" cy="5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3842440" y="4862752"/>
            <a:ext cx="2634671" cy="602040"/>
            <a:chOff x="2153175" y="5871555"/>
            <a:chExt cx="2634671" cy="602040"/>
          </a:xfrm>
        </p:grpSpPr>
        <p:pic>
          <p:nvPicPr>
            <p:cNvPr id="16" name="Picture 8" descr="D:\2014\BEER\Logos\UJF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75" y="5871555"/>
              <a:ext cx="318959" cy="60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bdélník 18"/>
            <p:cNvSpPr/>
            <p:nvPr/>
          </p:nvSpPr>
          <p:spPr>
            <a:xfrm>
              <a:off x="2516005" y="5900127"/>
              <a:ext cx="22718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/>
                <a:t>Nuclear Physics Institute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/>
                <a:t>Czech </a:t>
              </a:r>
              <a:r>
                <a:rPr lang="en-US" sz="1400" dirty="0"/>
                <a:t>Academy </a:t>
              </a:r>
              <a:r>
                <a:rPr lang="en-US" sz="1400" dirty="0" smtClean="0"/>
                <a:t>of Sciences</a:t>
              </a:r>
              <a:endParaRPr lang="en-US" sz="1400" dirty="0"/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64064" y="2481499"/>
            <a:ext cx="61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143F6A"/>
                </a:solidFill>
              </a:rPr>
              <a:t>J. </a:t>
            </a:r>
            <a:r>
              <a:rPr lang="en-US" sz="2000" i="1" dirty="0" err="1" smtClean="0">
                <a:solidFill>
                  <a:srgbClr val="143F6A"/>
                </a:solidFill>
              </a:rPr>
              <a:t>Šaroun</a:t>
            </a:r>
            <a:endParaRPr lang="cs-CZ" sz="2000" i="1" dirty="0" smtClean="0">
              <a:solidFill>
                <a:srgbClr val="143F6A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143F6A"/>
                </a:solidFill>
              </a:rPr>
              <a:t>Nuclear Physics Institute</a:t>
            </a:r>
            <a:r>
              <a:rPr lang="cs-CZ" sz="2000" i="1" dirty="0" smtClean="0">
                <a:solidFill>
                  <a:srgbClr val="143F6A"/>
                </a:solidFill>
              </a:rPr>
              <a:t> </a:t>
            </a:r>
            <a:r>
              <a:rPr lang="en-US" sz="2000" i="1" dirty="0" smtClean="0">
                <a:solidFill>
                  <a:srgbClr val="143F6A"/>
                </a:solidFill>
              </a:rPr>
              <a:t>of</a:t>
            </a:r>
            <a:r>
              <a:rPr lang="cs-CZ" sz="2000" i="1" dirty="0" smtClean="0">
                <a:solidFill>
                  <a:srgbClr val="143F6A"/>
                </a:solidFill>
              </a:rPr>
              <a:t> </a:t>
            </a:r>
            <a:r>
              <a:rPr lang="en-US" sz="2000" i="1" dirty="0" smtClean="0">
                <a:solidFill>
                  <a:srgbClr val="143F6A"/>
                </a:solidFill>
              </a:rPr>
              <a:t>the CAS, </a:t>
            </a:r>
            <a:r>
              <a:rPr lang="cs-CZ" sz="2000" i="1" dirty="0" smtClean="0">
                <a:solidFill>
                  <a:srgbClr val="143F6A"/>
                </a:solidFill>
              </a:rPr>
              <a:t>Řež</a:t>
            </a:r>
            <a:endParaRPr lang="en-US" sz="2000" i="1" dirty="0">
              <a:solidFill>
                <a:srgbClr val="143F6A"/>
              </a:solidFill>
            </a:endParaRPr>
          </a:p>
        </p:txBody>
      </p:sp>
      <p:sp>
        <p:nvSpPr>
          <p:cNvPr id="20" name="Nadpis 4"/>
          <p:cNvSpPr txBox="1">
            <a:spLocks/>
          </p:cNvSpPr>
          <p:nvPr/>
        </p:nvSpPr>
        <p:spPr>
          <a:xfrm>
            <a:off x="783431" y="1750269"/>
            <a:ext cx="7725868" cy="564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Calibri Light" panose="020F0302020204030204" pitchFamily="34" charset="0"/>
              </a:rPr>
              <a:t>Neutron optics and shielding options for BEER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90818" y="4096669"/>
            <a:ext cx="7111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43F6A"/>
                </a:solidFill>
              </a:rPr>
              <a:t>Beamline for European </a:t>
            </a:r>
            <a:r>
              <a:rPr lang="en-US" sz="2400" dirty="0" smtClean="0">
                <a:solidFill>
                  <a:srgbClr val="143F6A"/>
                </a:solidFill>
              </a:rPr>
              <a:t>Material Engineering Research</a:t>
            </a:r>
            <a:endParaRPr lang="en-US" sz="2400" dirty="0">
              <a:solidFill>
                <a:srgbClr val="143F6A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03" y="4743450"/>
            <a:ext cx="1535320" cy="8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10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7720" r="10875"/>
          <a:stretch/>
        </p:blipFill>
        <p:spPr>
          <a:xfrm>
            <a:off x="309410" y="1414953"/>
            <a:ext cx="5870954" cy="438752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15604" y="872897"/>
            <a:ext cx="771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brightness at the 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sample, option 2  / option 1</a:t>
            </a:r>
            <a:endParaRPr lang="en-US" b="1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performance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88529" y="1555997"/>
            <a:ext cx="2710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gives by 10 % to 25 % less intensity in the most important wavelength range of 1 to 2 Å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74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8191" r="11607" b="2310"/>
          <a:stretch/>
        </p:blipFill>
        <p:spPr>
          <a:xfrm>
            <a:off x="226284" y="959873"/>
            <a:ext cx="4106636" cy="296050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11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4686" y="120881"/>
            <a:ext cx="379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99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Simulation of neutron escape intensity</a:t>
            </a:r>
            <a:endParaRPr lang="en-US" b="1" dirty="0">
              <a:solidFill>
                <a:srgbClr val="99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800647" y="590541"/>
            <a:ext cx="416594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SIMRES v. 6.3.4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of neutron events in the guide coating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capture in the </a:t>
            </a:r>
            <a:r>
              <a:rPr lang="en-US" sz="1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coating =&gt; conversion to </a:t>
            </a:r>
            <a:r>
              <a:rPr lang="en-US" sz="1400" dirty="0" smtClean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scattering or transmission =&gt; escaped neutrons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904903" y="1022052"/>
            <a:ext cx="359228" cy="247377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Pravoúhlá spojnice 15"/>
          <p:cNvCxnSpPr>
            <a:stCxn id="6" idx="3"/>
            <a:endCxn id="7" idx="0"/>
          </p:cNvCxnSpPr>
          <p:nvPr/>
        </p:nvCxnSpPr>
        <p:spPr>
          <a:xfrm>
            <a:off x="4332920" y="2440123"/>
            <a:ext cx="2374925" cy="101488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8447" r="11608" b="2437"/>
          <a:stretch/>
        </p:blipFill>
        <p:spPr>
          <a:xfrm>
            <a:off x="4646363" y="3455009"/>
            <a:ext cx="4122964" cy="30900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292132" y="4672455"/>
            <a:ext cx="3792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used for the assessment of the focusing guide shielding 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2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12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23103"/>
              </p:ext>
            </p:extLst>
          </p:nvPr>
        </p:nvGraphicFramePr>
        <p:xfrm>
          <a:off x="1928056" y="1821950"/>
          <a:ext cx="5436613" cy="2842768"/>
        </p:xfrm>
        <a:graphic>
          <a:graphicData uri="http://schemas.openxmlformats.org/drawingml/2006/table">
            <a:tbl>
              <a:tblPr firstRow="1" firstCol="1" bandRow="1"/>
              <a:tblGrid>
                <a:gridCol w="1730768"/>
                <a:gridCol w="1053501"/>
                <a:gridCol w="1239413"/>
                <a:gridCol w="1412931"/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Estimation </a:t>
                      </a:r>
                      <a:r>
                        <a:rPr lang="en-US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thermal neutron flux and integrated intensity at various places along the beamline (ray-tracing simulation</a:t>
                      </a:r>
                      <a:r>
                        <a:rPr lang="en-US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cs-CZ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[m]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/s/cm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integral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[10</a:t>
                      </a:r>
                      <a:r>
                        <a:rPr lang="en-US" sz="16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s]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slit 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slit 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shutter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bunker wall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monolith wall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transported neutron flux and intensity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928056" y="1181866"/>
            <a:ext cx="500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for Option 1, full pulse (choppers stopped)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28056" y="5129253"/>
            <a:ext cx="622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least 10 x lower values are expected during normal operation </a:t>
            </a:r>
            <a:endParaRPr lang="en-US" dirty="0">
              <a:solidFill>
                <a:srgbClr val="143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13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1" y="1004206"/>
            <a:ext cx="6993519" cy="22635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02" y="4031158"/>
            <a:ext cx="6993519" cy="2222201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Options for guide shielding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15604" y="589857"/>
            <a:ext cx="101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1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294526" y="3713701"/>
            <a:ext cx="101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en-US" b="1" dirty="0" smtClean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14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Options for guide shielding</a:t>
            </a:r>
            <a:endParaRPr lang="en-US" dirty="0"/>
          </a:p>
        </p:txBody>
      </p:sp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5" y="4226095"/>
            <a:ext cx="4298054" cy="20939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3" y="1471122"/>
            <a:ext cx="2743918" cy="264878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26" y="1619458"/>
            <a:ext cx="2783984" cy="250044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262422" y="983390"/>
            <a:ext cx="120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DLS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47874" y="1009204"/>
            <a:ext cx="105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DLS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262422" y="2062425"/>
            <a:ext cx="117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</a:rPr>
              <a:t>hd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concrete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86372" y="2154107"/>
            <a:ext cx="12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std. concrete</a:t>
            </a:r>
            <a:endParaRPr lang="en-US" sz="1600" dirty="0"/>
          </a:p>
        </p:txBody>
      </p:sp>
      <p:sp>
        <p:nvSpPr>
          <p:cNvPr id="17" name="Obdélník 16"/>
          <p:cNvSpPr/>
          <p:nvPr/>
        </p:nvSpPr>
        <p:spPr>
          <a:xfrm>
            <a:off x="438407" y="5016009"/>
            <a:ext cx="355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Shutter and chopper cave (option 1)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96459" y="234360"/>
            <a:ext cx="281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 for the 1</a:t>
            </a:r>
            <a:r>
              <a:rPr lang="en-US" baseline="300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iteration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301396" y="2766950"/>
            <a:ext cx="495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143F6A"/>
                </a:solidFill>
              </a:rPr>
              <a:t>Thank you for your attention</a:t>
            </a:r>
            <a:endParaRPr lang="en-US" sz="3200" dirty="0">
              <a:solidFill>
                <a:srgbClr val="143F6A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442258" y="6594089"/>
            <a:ext cx="4244887" cy="263912"/>
          </a:xfrm>
        </p:spPr>
        <p:txBody>
          <a:bodyPr/>
          <a:lstStyle/>
          <a:p>
            <a:r>
              <a:rPr lang="en-US" smtClean="0"/>
              <a:t>Cost Optimisation Workshop for Neutron Optics and Instrument Shielding, Copenhagen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3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2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79626" y="4135912"/>
            <a:ext cx="4348069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requirements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bi-spectral extraction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.. 8 Å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adjustable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size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0.5x0.5 to 10x10 mm</a:t>
            </a:r>
            <a:r>
              <a:rPr lang="en-US" sz="16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adjustable </a:t>
            </a:r>
            <a:r>
              <a:rPr lang="en-US" sz="1600" dirty="0" smtClean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0.07 .. 0.8 %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adjustable divergence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1 x 1  .. 10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mrad</a:t>
            </a:r>
            <a:r>
              <a:rPr lang="en-US" sz="16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S/N &gt; 3 for diffraction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background &lt; 1 n/s @ SANS detector</a:t>
            </a:r>
            <a:endParaRPr lang="en-US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7746" y="252571"/>
            <a:ext cx="402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BEER – </a:t>
            </a:r>
            <a:r>
              <a:rPr lang="en-US" sz="2000" dirty="0" err="1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20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diffractometer for material engineering</a:t>
            </a:r>
            <a:endParaRPr lang="en-US" sz="2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69933" y="1137369"/>
            <a:ext cx="4112700" cy="4128129"/>
            <a:chOff x="329489" y="727895"/>
            <a:chExt cx="4112700" cy="4128129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89" y="727895"/>
              <a:ext cx="4112700" cy="4128129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438407" y="3737062"/>
              <a:ext cx="15454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Situation 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plan </a:t>
              </a:r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with floor levels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479626" y="385121"/>
                <a:ext cx="4433091" cy="346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143F6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Scientific requirements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i="1" dirty="0" smtClean="0">
                    <a:solidFill>
                      <a:srgbClr val="143F6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In-situ &amp; in-operando experiments with large SE 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fast data collection (&lt; 1s) = high intensity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medium gauge volume (~ 0.2 cm</a:t>
                </a:r>
                <a:r>
                  <a:rPr lang="en-US" sz="1600" baseline="30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≳0.5%,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&gt;0.7 Å</m:t>
                        </m:r>
                      </m:den>
                    </m:f>
                  </m:oMath>
                </a14:m>
                <a:endParaRPr lang="en-US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microstructure evolution: SANS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i="1" dirty="0" smtClean="0">
                    <a:solidFill>
                      <a:srgbClr val="143F6A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Residual strain mapping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small gauge volume (&gt; 1 mm</a:t>
                </a:r>
                <a:r>
                  <a:rPr lang="en-US" sz="1600" baseline="30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0.1 % ..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0.5%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..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2.5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Å</m:t>
                    </m:r>
                  </m:oMath>
                </a14:m>
                <a:endParaRPr lang="en-US" sz="1600" dirty="0" smtClean="0"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high flux (beam modulation method)</a:t>
                </a:r>
              </a:p>
              <a:p>
                <a:pPr marL="285750" indent="-28575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Bragg edge imaging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≅2 .. 5 Å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626" y="385121"/>
                <a:ext cx="4433091" cy="3463512"/>
              </a:xfrm>
              <a:prstGeom prst="rect">
                <a:avLst/>
              </a:prstGeom>
              <a:blipFill rotWithShape="0">
                <a:blip r:embed="rId4"/>
                <a:stretch>
                  <a:fillRect l="-1513" t="-880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4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BEER – Materials Engineering Diffractometer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1165374" y="500783"/>
            <a:ext cx="4756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</a:rPr>
              <a:t>B</a:t>
            </a:r>
            <a:r>
              <a:rPr lang="en-US" sz="1600" dirty="0" smtClean="0">
                <a:solidFill>
                  <a:srgbClr val="990000"/>
                </a:solidFill>
              </a:rPr>
              <a:t>eamline for </a:t>
            </a:r>
            <a:r>
              <a:rPr lang="en-US" sz="1600" b="1" dirty="0" smtClean="0">
                <a:solidFill>
                  <a:srgbClr val="990000"/>
                </a:solidFill>
              </a:rPr>
              <a:t>E</a:t>
            </a:r>
            <a:r>
              <a:rPr lang="en-US" sz="1600" dirty="0" smtClean="0">
                <a:solidFill>
                  <a:srgbClr val="990000"/>
                </a:solidFill>
              </a:rPr>
              <a:t>uropean materials </a:t>
            </a:r>
            <a:r>
              <a:rPr lang="en-US" sz="1600" b="1" dirty="0" smtClean="0">
                <a:solidFill>
                  <a:srgbClr val="990000"/>
                </a:solidFill>
              </a:rPr>
              <a:t>E</a:t>
            </a:r>
            <a:r>
              <a:rPr lang="en-US" sz="1600" dirty="0" smtClean="0">
                <a:solidFill>
                  <a:srgbClr val="990000"/>
                </a:solidFill>
              </a:rPr>
              <a:t>ngineering </a:t>
            </a:r>
            <a:r>
              <a:rPr lang="en-US" sz="1600" b="1" dirty="0" smtClean="0">
                <a:solidFill>
                  <a:srgbClr val="990000"/>
                </a:solidFill>
              </a:rPr>
              <a:t>R</a:t>
            </a:r>
            <a:r>
              <a:rPr lang="en-US" sz="1600" dirty="0" smtClean="0">
                <a:solidFill>
                  <a:srgbClr val="990000"/>
                </a:solidFill>
              </a:rPr>
              <a:t>esearch</a:t>
            </a:r>
            <a:endParaRPr lang="en-US" sz="1600" dirty="0">
              <a:solidFill>
                <a:srgbClr val="9900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4" y="2810834"/>
            <a:ext cx="8473101" cy="1538620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6753076" y="185677"/>
            <a:ext cx="2143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990000"/>
                </a:solidFill>
              </a:rPr>
              <a:t>Beamline overview</a:t>
            </a:r>
            <a:endParaRPr lang="en-US" sz="2000" i="1" dirty="0">
              <a:solidFill>
                <a:srgbClr val="99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356176" y="3180037"/>
            <a:ext cx="1500450" cy="1399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466578" y="2841483"/>
            <a:ext cx="1279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length 159 m</a:t>
            </a:r>
            <a:endParaRPr lang="en-US" sz="1600" dirty="0"/>
          </a:p>
        </p:txBody>
      </p:sp>
      <p:grpSp>
        <p:nvGrpSpPr>
          <p:cNvPr id="54" name="Skupina 53"/>
          <p:cNvGrpSpPr/>
          <p:nvPr/>
        </p:nvGrpSpPr>
        <p:grpSpPr>
          <a:xfrm>
            <a:off x="5833512" y="3580144"/>
            <a:ext cx="2859664" cy="3083548"/>
            <a:chOff x="5833512" y="3580144"/>
            <a:chExt cx="2859664" cy="3083548"/>
          </a:xfrm>
        </p:grpSpPr>
        <p:pic>
          <p:nvPicPr>
            <p:cNvPr id="23" name="Obrázek 2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9" t="6723" r="38547" b="18140"/>
            <a:stretch/>
          </p:blipFill>
          <p:spPr bwMode="auto">
            <a:xfrm>
              <a:off x="8024384" y="4694893"/>
              <a:ext cx="606930" cy="5743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Obrázek 23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" t="6864" r="38441" b="17839"/>
            <a:stretch/>
          </p:blipFill>
          <p:spPr bwMode="auto">
            <a:xfrm>
              <a:off x="8024384" y="5368030"/>
              <a:ext cx="603167" cy="558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Obrázek 2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" t="6649" r="39189" b="17845"/>
            <a:stretch/>
          </p:blipFill>
          <p:spPr bwMode="auto">
            <a:xfrm>
              <a:off x="8024384" y="6000589"/>
              <a:ext cx="603167" cy="5683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Obdélník 25"/>
            <p:cNvSpPr/>
            <p:nvPr/>
          </p:nvSpPr>
          <p:spPr>
            <a:xfrm>
              <a:off x="7962520" y="4448621"/>
              <a:ext cx="730656" cy="207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/>
                <a:t>divergence</a:t>
              </a:r>
              <a:endParaRPr lang="cs-CZ" sz="1200" i="1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512" y="4776807"/>
              <a:ext cx="1699408" cy="1886885"/>
            </a:xfrm>
            <a:prstGeom prst="rect">
              <a:avLst/>
            </a:prstGeom>
          </p:spPr>
        </p:pic>
        <p:sp>
          <p:nvSpPr>
            <p:cNvPr id="28" name="TextovéPole 27"/>
            <p:cNvSpPr txBox="1"/>
            <p:nvPr/>
          </p:nvSpPr>
          <p:spPr>
            <a:xfrm>
              <a:off x="6365745" y="4708763"/>
              <a:ext cx="1429686" cy="391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exchangeable </a:t>
              </a:r>
            </a:p>
            <a:p>
              <a:r>
                <a:rPr lang="en-US" sz="1400" dirty="0" smtClean="0">
                  <a:solidFill>
                    <a:srgbClr val="C00000"/>
                  </a:solidFill>
                </a:rPr>
                <a:t>beam-shaping optics</a:t>
              </a:r>
              <a:endParaRPr lang="cs-CZ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Zakřivená spojnice 10"/>
            <p:cNvCxnSpPr/>
            <p:nvPr/>
          </p:nvCxnSpPr>
          <p:spPr>
            <a:xfrm rot="16200000" flipH="1">
              <a:off x="6575655" y="3838073"/>
              <a:ext cx="972074" cy="456216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Skupina 54"/>
          <p:cNvGrpSpPr/>
          <p:nvPr/>
        </p:nvGrpSpPr>
        <p:grpSpPr>
          <a:xfrm>
            <a:off x="316184" y="4336356"/>
            <a:ext cx="4540442" cy="2462276"/>
            <a:chOff x="316184" y="4336356"/>
            <a:chExt cx="4540442" cy="2462276"/>
          </a:xfrm>
        </p:grpSpPr>
        <p:pic>
          <p:nvPicPr>
            <p:cNvPr id="33" name="Obrázek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7" t="6209" r="11646"/>
            <a:stretch/>
          </p:blipFill>
          <p:spPr>
            <a:xfrm>
              <a:off x="425090" y="4984795"/>
              <a:ext cx="1967946" cy="1531865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0" t="7580" r="11913"/>
            <a:stretch/>
          </p:blipFill>
          <p:spPr>
            <a:xfrm>
              <a:off x="2941360" y="5017291"/>
              <a:ext cx="1915266" cy="1499370"/>
            </a:xfrm>
            <a:prstGeom prst="rect">
              <a:avLst/>
            </a:prstGeom>
          </p:spPr>
        </p:pic>
        <p:sp>
          <p:nvSpPr>
            <p:cNvPr id="35" name="TextovéPole 34"/>
            <p:cNvSpPr txBox="1"/>
            <p:nvPr/>
          </p:nvSpPr>
          <p:spPr>
            <a:xfrm>
              <a:off x="806819" y="6490855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pulse shaping</a:t>
              </a:r>
              <a:endParaRPr lang="cs-CZ" sz="1400" dirty="0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3296679" y="6515287"/>
              <a:ext cx="1342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pulse modulation</a:t>
              </a:r>
              <a:endParaRPr lang="cs-CZ" sz="12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316184" y="4655816"/>
              <a:ext cx="44265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chopper system for wide range of resolutions</a:t>
              </a:r>
              <a:endParaRPr lang="cs-CZ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4" name="Zakřivená spojnice 43"/>
            <p:cNvCxnSpPr>
              <a:endCxn id="37" idx="0"/>
            </p:cNvCxnSpPr>
            <p:nvPr/>
          </p:nvCxnSpPr>
          <p:spPr>
            <a:xfrm>
              <a:off x="1834333" y="4336356"/>
              <a:ext cx="695137" cy="319460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Zakřivená spojnice 44"/>
            <p:cNvCxnSpPr>
              <a:stCxn id="20" idx="2"/>
            </p:cNvCxnSpPr>
            <p:nvPr/>
          </p:nvCxnSpPr>
          <p:spPr>
            <a:xfrm rot="5400000">
              <a:off x="4012188" y="4236259"/>
              <a:ext cx="427353" cy="65374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Skupina 55"/>
          <p:cNvGrpSpPr/>
          <p:nvPr/>
        </p:nvGrpSpPr>
        <p:grpSpPr>
          <a:xfrm>
            <a:off x="447663" y="1096477"/>
            <a:ext cx="3258570" cy="2151251"/>
            <a:chOff x="447663" y="1096477"/>
            <a:chExt cx="3258570" cy="2151251"/>
          </a:xfrm>
        </p:grpSpPr>
        <p:pic>
          <p:nvPicPr>
            <p:cNvPr id="30" name="Obrázek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" t="9439" r="12029" b="2267"/>
            <a:stretch/>
          </p:blipFill>
          <p:spPr>
            <a:xfrm>
              <a:off x="447663" y="1248463"/>
              <a:ext cx="2361789" cy="1681313"/>
            </a:xfrm>
            <a:prstGeom prst="rect">
              <a:avLst/>
            </a:prstGeom>
          </p:spPr>
        </p:pic>
        <p:sp>
          <p:nvSpPr>
            <p:cNvPr id="31" name="TextovéPole 30"/>
            <p:cNvSpPr txBox="1"/>
            <p:nvPr/>
          </p:nvSpPr>
          <p:spPr>
            <a:xfrm>
              <a:off x="1352703" y="1096477"/>
              <a:ext cx="23535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bi-spectral extraction optics</a:t>
              </a:r>
              <a:endParaRPr lang="cs-CZ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Zakřivená spojnice 48"/>
            <p:cNvCxnSpPr/>
            <p:nvPr/>
          </p:nvCxnSpPr>
          <p:spPr>
            <a:xfrm rot="16200000" flipV="1">
              <a:off x="378030" y="2818939"/>
              <a:ext cx="536061" cy="321518"/>
            </a:xfrm>
            <a:prstGeom prst="curvedConnector3">
              <a:avLst>
                <a:gd name="adj1" fmla="val 50000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"/>
          <p:cNvGrpSpPr/>
          <p:nvPr/>
        </p:nvGrpSpPr>
        <p:grpSpPr>
          <a:xfrm>
            <a:off x="4856626" y="812247"/>
            <a:ext cx="3973416" cy="1923561"/>
            <a:chOff x="4856626" y="812247"/>
            <a:chExt cx="3973416" cy="1923561"/>
          </a:xfrm>
        </p:grpSpPr>
        <p:sp>
          <p:nvSpPr>
            <p:cNvPr id="40" name="TextovéPole 39"/>
            <p:cNvSpPr txBox="1"/>
            <p:nvPr/>
          </p:nvSpPr>
          <p:spPr>
            <a:xfrm>
              <a:off x="4856626" y="1263930"/>
              <a:ext cx="18964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detector banks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+ 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sample environment</a:t>
              </a:r>
              <a:endParaRPr lang="cs-CZ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52" name="Zakřivená spojnice 51"/>
            <p:cNvCxnSpPr>
              <a:endCxn id="40" idx="2"/>
            </p:cNvCxnSpPr>
            <p:nvPr/>
          </p:nvCxnSpPr>
          <p:spPr>
            <a:xfrm rot="10800000">
              <a:off x="5804852" y="2002595"/>
              <a:ext cx="1028733" cy="733213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580" y="812247"/>
              <a:ext cx="2096462" cy="1730544"/>
            </a:xfrm>
            <a:prstGeom prst="rect">
              <a:avLst/>
            </a:prstGeom>
          </p:spPr>
        </p:pic>
      </p:grp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28.4.2016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6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15603" y="613417"/>
            <a:ext cx="4930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guide sections follow the same ballistic vertical profile.</a:t>
            </a:r>
            <a:endParaRPr lang="en-US" sz="1600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vertical guide profile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2015808" y="4820037"/>
            <a:ext cx="6440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profile results from numerical optimization and subsequent trade-off between cost and performance.</a:t>
            </a:r>
            <a:endParaRPr lang="en-US" sz="1600" dirty="0"/>
          </a:p>
        </p:txBody>
      </p:sp>
      <p:sp>
        <p:nvSpPr>
          <p:cNvPr id="13" name="Obdélník 12"/>
          <p:cNvSpPr/>
          <p:nvPr/>
        </p:nvSpPr>
        <p:spPr>
          <a:xfrm>
            <a:off x="2015808" y="4093649"/>
            <a:ext cx="540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Focused at the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moderator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( 3cm). </a:t>
            </a:r>
            <a:b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bottom moderator gives ~ 20 % lower flux at the sample. </a:t>
            </a:r>
            <a:endParaRPr lang="en-US" sz="16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215603" y="1168699"/>
            <a:ext cx="6630539" cy="2635276"/>
            <a:chOff x="215603" y="1168699"/>
            <a:chExt cx="6630539" cy="2635276"/>
          </a:xfrm>
        </p:grpSpPr>
        <p:grpSp>
          <p:nvGrpSpPr>
            <p:cNvPr id="5" name="Skupina 4"/>
            <p:cNvGrpSpPr/>
            <p:nvPr/>
          </p:nvGrpSpPr>
          <p:grpSpPr>
            <a:xfrm>
              <a:off x="215603" y="1168699"/>
              <a:ext cx="6630539" cy="2635276"/>
              <a:chOff x="215604" y="1413560"/>
              <a:chExt cx="6630539" cy="2635276"/>
            </a:xfrm>
          </p:grpSpPr>
          <p:pic>
            <p:nvPicPr>
              <p:cNvPr id="11" name="Obrázek 10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40" r="2943" b="37016"/>
              <a:stretch/>
            </p:blipFill>
            <p:spPr bwMode="auto">
              <a:xfrm>
                <a:off x="215604" y="1413560"/>
                <a:ext cx="6630539" cy="263527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Obdélník 15"/>
              <p:cNvSpPr/>
              <p:nvPr/>
            </p:nvSpPr>
            <p:spPr>
              <a:xfrm rot="16200000">
                <a:off x="31707" y="2319164"/>
                <a:ext cx="7553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z, mm</a:t>
                </a:r>
                <a:endParaRPr lang="en-US" dirty="0"/>
              </a:p>
            </p:txBody>
          </p:sp>
        </p:grpSp>
        <p:sp>
          <p:nvSpPr>
            <p:cNvPr id="8" name="Obdélník 7"/>
            <p:cNvSpPr/>
            <p:nvPr/>
          </p:nvSpPr>
          <p:spPr>
            <a:xfrm>
              <a:off x="3419367" y="1516512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=2.5</a:t>
              </a:r>
              <a:endParaRPr lang="en-US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87513" y="2027894"/>
              <a:ext cx="1193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=4 to 2.5</a:t>
              </a:r>
              <a:endParaRPr lang="en-US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18151" y="2036572"/>
              <a:ext cx="1193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=2.5 to 5</a:t>
              </a:r>
              <a:endParaRPr lang="en-US" dirty="0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2015807" y="5627063"/>
            <a:ext cx="6440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 divergence at the sample ~ 30 mrad.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0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5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50289" y="4294607"/>
            <a:ext cx="5197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profile with the monolith insert.</a:t>
            </a:r>
            <a:endParaRPr lang="en-US" sz="16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4" y="4654708"/>
            <a:ext cx="8659149" cy="1526954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- monolith insert</a:t>
            </a:r>
            <a:endParaRPr lang="en-US" dirty="0"/>
          </a:p>
        </p:txBody>
      </p:sp>
      <p:sp>
        <p:nvSpPr>
          <p:cNvPr id="8" name="Obdélník 7"/>
          <p:cNvSpPr/>
          <p:nvPr/>
        </p:nvSpPr>
        <p:spPr>
          <a:xfrm>
            <a:off x="5825851" y="164040"/>
            <a:ext cx="327423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 at the thermal moderator:</a:t>
            </a:r>
          </a:p>
          <a:p>
            <a:pPr>
              <a:spcAft>
                <a:spcPts val="600"/>
              </a:spcAft>
              <a:tabLst>
                <a:tab pos="1347788" algn="l"/>
              </a:tabLst>
            </a:pPr>
            <a:r>
              <a:rPr lang="en-US" sz="14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beam axis angle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	+ 0.295 </a:t>
            </a:r>
            <a:r>
              <a:rPr lang="en-US" sz="1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deg</a:t>
            </a:r>
            <a:endParaRPr lang="en-US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1347788" algn="l"/>
              </a:tabLst>
            </a:pPr>
            <a:r>
              <a:rPr lang="en-US" sz="14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beam axis shift</a:t>
            </a: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	-30 mm at the entry</a:t>
            </a:r>
            <a:b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-10 mm at the shutter</a:t>
            </a:r>
            <a:endParaRPr lang="en-US" sz="1400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215604" y="772243"/>
            <a:ext cx="7622111" cy="2880234"/>
            <a:chOff x="215604" y="772243"/>
            <a:chExt cx="7622111" cy="2880234"/>
          </a:xfrm>
        </p:grpSpPr>
        <p:pic>
          <p:nvPicPr>
            <p:cNvPr id="13" name="Obrázek 1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" b="38437"/>
            <a:stretch/>
          </p:blipFill>
          <p:spPr bwMode="auto">
            <a:xfrm>
              <a:off x="215604" y="1295463"/>
              <a:ext cx="6040347" cy="23570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642755" y="772243"/>
              <a:ext cx="21251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bi-spectral extraction</a:t>
              </a:r>
            </a:p>
            <a:p>
              <a:r>
                <a:rPr lang="en-US" sz="1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Si blades, </a:t>
              </a:r>
              <a:r>
                <a:rPr lang="en-US" sz="1400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=4, </a:t>
              </a:r>
              <a:r>
                <a:rPr lang="en-US" sz="14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=0.5 mm </a:t>
              </a:r>
              <a:endParaRPr lang="en-US" sz="1400" dirty="0"/>
            </a:p>
          </p:txBody>
        </p:sp>
        <p:cxnSp>
          <p:nvCxnSpPr>
            <p:cNvPr id="7" name="Přímá spojnice se šipkou 6"/>
            <p:cNvCxnSpPr/>
            <p:nvPr/>
          </p:nvCxnSpPr>
          <p:spPr>
            <a:xfrm flipH="1">
              <a:off x="2539093" y="1295463"/>
              <a:ext cx="432707" cy="637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/>
            <p:cNvSpPr/>
            <p:nvPr/>
          </p:nvSpPr>
          <p:spPr>
            <a:xfrm>
              <a:off x="5984841" y="2512863"/>
              <a:ext cx="18528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narrow beam section with choppers</a:t>
              </a:r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 flipH="1" flipV="1">
              <a:off x="4972050" y="2222784"/>
              <a:ext cx="1012791" cy="551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bdélník 20"/>
            <p:cNvSpPr/>
            <p:nvPr/>
          </p:nvSpPr>
          <p:spPr>
            <a:xfrm rot="21062458">
              <a:off x="947335" y="2545308"/>
              <a:ext cx="913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beam axis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Obdélník 21"/>
            <p:cNvSpPr/>
            <p:nvPr/>
          </p:nvSpPr>
          <p:spPr>
            <a:xfrm rot="16200000">
              <a:off x="59089" y="2164402"/>
              <a:ext cx="6878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y, mm</a:t>
              </a:r>
              <a:endParaRPr lang="en-US" sz="1600" dirty="0"/>
            </a:p>
          </p:txBody>
        </p:sp>
      </p:grpSp>
      <p:cxnSp>
        <p:nvCxnSpPr>
          <p:cNvPr id="12" name="Přímá spojnice 11"/>
          <p:cNvCxnSpPr/>
          <p:nvPr/>
        </p:nvCxnSpPr>
        <p:spPr>
          <a:xfrm flipH="1" flipV="1">
            <a:off x="7935686" y="4463884"/>
            <a:ext cx="8164" cy="9543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7919357" y="4633161"/>
            <a:ext cx="677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8020994" y="4356162"/>
            <a:ext cx="6174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2.12 m</a:t>
            </a:r>
            <a:endParaRPr lang="en-US" sz="1200" dirty="0"/>
          </a:p>
        </p:txBody>
      </p:sp>
      <p:sp>
        <p:nvSpPr>
          <p:cNvPr id="24" name="Obdélník 23"/>
          <p:cNvSpPr/>
          <p:nvPr/>
        </p:nvSpPr>
        <p:spPr>
          <a:xfrm rot="21181767">
            <a:off x="4283218" y="2179790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rot="20844174">
            <a:off x="2900841" y="2470400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rot="20844174">
            <a:off x="1811968" y="2753263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4568" r="3109" b="38047"/>
          <a:stretch/>
        </p:blipFill>
        <p:spPr bwMode="auto">
          <a:xfrm>
            <a:off x="304119" y="836866"/>
            <a:ext cx="5743575" cy="240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47694" y="836866"/>
            <a:ext cx="28147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1 </a:t>
            </a:r>
            <a:r>
              <a:rPr lang="en-US" dirty="0" smtClean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(preferred)</a:t>
            </a:r>
            <a:endParaRPr lang="en-US" dirty="0">
              <a:solidFill>
                <a:srgbClr val="0174A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DLS closed </a:t>
            </a: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twice outside the bunker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(dashed cyan lines).</a:t>
            </a:r>
          </a:p>
          <a:p>
            <a:endParaRPr lang="en-US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curved guide starts in the bunker (at 20 m):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123.5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-16 km</a:t>
            </a:r>
          </a:p>
        </p:txBody>
      </p:sp>
      <p:pic>
        <p:nvPicPr>
          <p:cNvPr id="12" name="Obrázek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4101" b="38437"/>
          <a:stretch/>
        </p:blipFill>
        <p:spPr bwMode="auto">
          <a:xfrm>
            <a:off x="304118" y="3691683"/>
            <a:ext cx="5743575" cy="2337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640980" y="3343838"/>
            <a:ext cx="32778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expansion, </a:t>
            </a:r>
            <a:r>
              <a:rPr lang="en-US" sz="1200" i="1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200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 cm  -&gt;  4 cm, length=10 m</a:t>
            </a:r>
            <a:endParaRPr lang="en-US" sz="1200" dirty="0">
              <a:solidFill>
                <a:srgbClr val="006699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horizontal guide profile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047694" y="3237166"/>
            <a:ext cx="28147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174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</a:t>
            </a:r>
            <a:endParaRPr lang="en-US" b="1" dirty="0">
              <a:solidFill>
                <a:srgbClr val="0174A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DLS closed </a:t>
            </a:r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inside the bunker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sz="14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closure is outside (dashed cyan lines).</a:t>
            </a:r>
          </a:p>
          <a:p>
            <a:endParaRPr lang="en-US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1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-2.5 km</a:t>
            </a:r>
            <a:endParaRPr lang="en-US" sz="1400" dirty="0">
              <a:solidFill>
                <a:srgbClr val="99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2: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105.5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km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Přímá spojnice se šipkou 7"/>
          <p:cNvCxnSpPr>
            <a:stCxn id="13" idx="0"/>
          </p:cNvCxnSpPr>
          <p:nvPr/>
        </p:nvCxnSpPr>
        <p:spPr>
          <a:xfrm flipH="1" flipV="1">
            <a:off x="1363437" y="2448918"/>
            <a:ext cx="916482" cy="89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3" idx="2"/>
          </p:cNvCxnSpPr>
          <p:nvPr/>
        </p:nvCxnSpPr>
        <p:spPr>
          <a:xfrm flipH="1">
            <a:off x="1992087" y="3620837"/>
            <a:ext cx="287832" cy="70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4809634" y="768104"/>
            <a:ext cx="157766" cy="4375230"/>
          </a:xfrm>
          <a:prstGeom prst="rect">
            <a:avLst/>
          </a:prstGeom>
          <a:pattFill prst="horzBrick">
            <a:fgClr>
              <a:srgbClr val="CA673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" y="747130"/>
            <a:ext cx="6393540" cy="441717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vertically focusing guide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491945" y="915329"/>
            <a:ext cx="126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axis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 rot="16200000">
            <a:off x="5227832" y="3960185"/>
            <a:ext cx="172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exchanger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16" name="Obousměrná svislá šipka 15"/>
          <p:cNvSpPr/>
          <p:nvPr/>
        </p:nvSpPr>
        <p:spPr>
          <a:xfrm>
            <a:off x="5461048" y="2585342"/>
            <a:ext cx="150471" cy="307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ousměrná svislá šipka 16"/>
          <p:cNvSpPr/>
          <p:nvPr/>
        </p:nvSpPr>
        <p:spPr>
          <a:xfrm>
            <a:off x="5495772" y="3976657"/>
            <a:ext cx="150471" cy="307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Přímá spojnice se šipkou 19"/>
          <p:cNvCxnSpPr>
            <a:stCxn id="11" idx="2"/>
          </p:cNvCxnSpPr>
          <p:nvPr/>
        </p:nvCxnSpPr>
        <p:spPr>
          <a:xfrm flipH="1">
            <a:off x="6370549" y="1284661"/>
            <a:ext cx="752883" cy="631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4601194" y="5133061"/>
            <a:ext cx="56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76149" y="3653657"/>
            <a:ext cx="409625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shaping optics: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vertically focusing guide with exchangeable end section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adjustable divergence slits (S1, S2)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adjustable slit S3 for gauge volume definition, variable distance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700576" y="1099995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dirty="0"/>
          </a:p>
        </p:txBody>
      </p:sp>
      <p:sp>
        <p:nvSpPr>
          <p:cNvPr id="25" name="Obdélník 24"/>
          <p:cNvSpPr/>
          <p:nvPr/>
        </p:nvSpPr>
        <p:spPr>
          <a:xfrm>
            <a:off x="5127809" y="1245942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dirty="0"/>
          </a:p>
        </p:txBody>
      </p:sp>
      <p:sp>
        <p:nvSpPr>
          <p:cNvPr id="26" name="Obdélník 25"/>
          <p:cNvSpPr/>
          <p:nvPr/>
        </p:nvSpPr>
        <p:spPr>
          <a:xfrm>
            <a:off x="5963065" y="143807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38863" y="5701840"/>
            <a:ext cx="2577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absorbing side</a:t>
            </a:r>
            <a:r>
              <a:rPr lang="cs-CZ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endParaRPr lang="en-US" sz="1600" dirty="0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5205653" y="4907433"/>
            <a:ext cx="190577" cy="7556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6315781" y="3496577"/>
            <a:ext cx="2782750" cy="3097511"/>
            <a:chOff x="6315781" y="3496577"/>
            <a:chExt cx="2782750" cy="3097511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5" t="8277" r="25500" b="3800"/>
            <a:stretch/>
          </p:blipFill>
          <p:spPr>
            <a:xfrm>
              <a:off x="6315781" y="3950008"/>
              <a:ext cx="2782750" cy="2401283"/>
            </a:xfrm>
            <a:prstGeom prst="rect">
              <a:avLst/>
            </a:prstGeom>
          </p:spPr>
        </p:pic>
        <p:sp>
          <p:nvSpPr>
            <p:cNvPr id="14" name="Obdélník 13"/>
            <p:cNvSpPr/>
            <p:nvPr/>
          </p:nvSpPr>
          <p:spPr>
            <a:xfrm>
              <a:off x="6676549" y="3496577"/>
              <a:ext cx="2418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bounce statistics for 1A</a:t>
              </a:r>
              <a:endParaRPr lang="en-US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7415372" y="6224756"/>
              <a:ext cx="9410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m-value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2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8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7012" r="9750" b="2058"/>
          <a:stretch/>
        </p:blipFill>
        <p:spPr>
          <a:xfrm>
            <a:off x="297248" y="1247848"/>
            <a:ext cx="5891282" cy="427097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15604" y="847738"/>
            <a:ext cx="611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brightness at the sample</a:t>
            </a:r>
            <a:endParaRPr lang="en-US" sz="2000" b="1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performance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297248" y="5748676"/>
            <a:ext cx="492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dashed curves: beam axis focused near the moderators boundary</a:t>
            </a:r>
            <a:endParaRPr lang="en-US" sz="1400" i="1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090057" y="3736302"/>
            <a:ext cx="1183072" cy="2012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6188530" y="1555997"/>
            <a:ext cx="2547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 yields less thermal neutrons (as expected)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64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0AFE-C7A1-40B6-BB9C-C01C3EA3E9A2}" type="slidenum">
              <a:rPr lang="cs-CZ" smtClean="0"/>
              <a:t>9</a:t>
            </a:fld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12/5/2016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14117" y="6594088"/>
            <a:ext cx="6264493" cy="256633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Optimisation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Workshop for Neutron Optics and Instrument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Shielding, 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Copenhagen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7897" r="10875" b="1881"/>
          <a:stretch/>
        </p:blipFill>
        <p:spPr>
          <a:xfrm>
            <a:off x="1115836" y="1330548"/>
            <a:ext cx="6309360" cy="46365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836" y="861805"/>
            <a:ext cx="611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Brilliance transfer ratio</a:t>
            </a:r>
            <a:endParaRPr lang="en-US" b="1" dirty="0"/>
          </a:p>
        </p:txBody>
      </p:sp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215604" y="133230"/>
            <a:ext cx="8067907" cy="470928"/>
          </a:xfrm>
        </p:spPr>
        <p:txBody>
          <a:bodyPr>
            <a:noAutofit/>
          </a:bodyPr>
          <a:lstStyle/>
          <a:p>
            <a:r>
              <a:rPr lang="en-US" dirty="0" smtClean="0"/>
              <a:t>Neutron optics – performance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15200" y="1851950"/>
            <a:ext cx="174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DW</a:t>
            </a:r>
            <a:r>
              <a:rPr lang="en-US" dirty="0" smtClean="0"/>
              <a:t> = 2x2 mrad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89552" y="2735818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DW</a:t>
            </a:r>
            <a:r>
              <a:rPr lang="en-US" dirty="0" smtClean="0"/>
              <a:t> = 5x30 mrad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099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TM02892315[[fn=Nádech]]</Template>
  <TotalTime>10557</TotalTime>
  <Words>884</Words>
  <Application>Microsoft Office PowerPoint</Application>
  <PresentationFormat>Předvádění na obrazovce (4:3)</PresentationFormat>
  <Paragraphs>220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Wingdings 2</vt:lpstr>
      <vt:lpstr>HDOfficeLightV0</vt:lpstr>
      <vt:lpstr>Prezentace aplikace PowerPoint</vt:lpstr>
      <vt:lpstr>Prezentace aplikace PowerPoint</vt:lpstr>
      <vt:lpstr>BEER – Materials Engineering Diffractometer</vt:lpstr>
      <vt:lpstr>Neutron optics – vertical guide profile</vt:lpstr>
      <vt:lpstr>Neutron optics - monolith insert</vt:lpstr>
      <vt:lpstr>Neutron optics – horizontal guide profile</vt:lpstr>
      <vt:lpstr>Neutron optics – vertically focusing guide</vt:lpstr>
      <vt:lpstr>Neutron optics – performance</vt:lpstr>
      <vt:lpstr>Neutron optics – performance</vt:lpstr>
      <vt:lpstr>Neutron optics – performance</vt:lpstr>
      <vt:lpstr>Prezentace aplikace PowerPoint</vt:lpstr>
      <vt:lpstr>Neutron optics – transported neutron flux and intensity</vt:lpstr>
      <vt:lpstr>Options for guide shielding</vt:lpstr>
      <vt:lpstr>Options for guide shielding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Saroun</dc:creator>
  <cp:lastModifiedBy>Jan Saroun</cp:lastModifiedBy>
  <cp:revision>490</cp:revision>
  <cp:lastPrinted>2016-05-11T16:19:47Z</cp:lastPrinted>
  <dcterms:created xsi:type="dcterms:W3CDTF">2015-04-01T08:15:48Z</dcterms:created>
  <dcterms:modified xsi:type="dcterms:W3CDTF">2016-05-12T13:46:46Z</dcterms:modified>
</cp:coreProperties>
</file>