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7" r:id="rId2"/>
    <p:sldId id="317" r:id="rId3"/>
    <p:sldId id="326" r:id="rId4"/>
    <p:sldId id="325" r:id="rId5"/>
    <p:sldId id="330" r:id="rId6"/>
    <p:sldId id="331" r:id="rId7"/>
    <p:sldId id="332" r:id="rId8"/>
    <p:sldId id="333" r:id="rId9"/>
    <p:sldId id="335" r:id="rId10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A98FD2-F736-4C02-A5BC-1B207446D5BB}">
          <p14:sldIdLst>
            <p14:sldId id="327"/>
            <p14:sldId id="317"/>
            <p14:sldId id="326"/>
            <p14:sldId id="325"/>
            <p14:sldId id="330"/>
            <p14:sldId id="331"/>
            <p14:sldId id="332"/>
            <p14:sldId id="333"/>
            <p14:sldId id="33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B82"/>
    <a:srgbClr val="62B57B"/>
    <a:srgbClr val="9C9C9C"/>
    <a:srgbClr val="FF00FF"/>
    <a:srgbClr val="00FFFF"/>
    <a:srgbClr val="515151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2" autoAdjust="0"/>
    <p:restoredTop sz="91137" autoAdjust="0"/>
  </p:normalViewPr>
  <p:slideViewPr>
    <p:cSldViewPr>
      <p:cViewPr>
        <p:scale>
          <a:sx n="50" d="100"/>
          <a:sy n="50" d="100"/>
        </p:scale>
        <p:origin x="-1099" y="-53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4B6DF-DC50-154B-8056-1E6B3BC71D1F}" type="datetimeFigureOut">
              <a:rPr lang="de-DE" smtClean="0"/>
              <a:t>13.05.2016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42C0B-DED2-6341-941B-C5ACC2948F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64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13.05.2016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87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6872" indent="-275720" defTabSz="90987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2881" indent="-220576" defTabSz="90987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4033" indent="-220576" defTabSz="90987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5185" indent="-220576" defTabSz="90987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26338" indent="-220576" algn="ctr" defTabSz="909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7490" indent="-220576" algn="ctr" defTabSz="909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642" indent="-220576" algn="ctr" defTabSz="909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9794" indent="-220576" algn="ctr" defTabSz="909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EAAF69-E81C-F244-907F-CE9BACFCACC0}" type="slidenum">
              <a:rPr lang="de-DE"/>
              <a:pPr eaLnBrk="1" hangingPunct="1"/>
              <a:t>1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DE" dirty="0">
                <a:latin typeface="Arial" charset="0"/>
              </a:rPr>
              <a:t>There is a common misconception that magnetism, material science and soft matter all have different requirements for investigations using Inelastic Neutron Scattering. As a consequence, it</a:t>
            </a:r>
            <a:r>
              <a:rPr lang="en-US" dirty="0">
                <a:latin typeface="Arial" charset="0"/>
              </a:rPr>
              <a:t>’s commonly believed that one machine cannot serve different communities, because any application requests different capabilities and features. </a:t>
            </a:r>
          </a:p>
          <a:p>
            <a:pPr eaLnBrk="1" hangingPunct="1"/>
            <a:r>
              <a:rPr lang="en-US" dirty="0">
                <a:latin typeface="Arial" charset="0"/>
              </a:rPr>
              <a:t>But in reality, they are very similar, instead.</a:t>
            </a:r>
          </a:p>
          <a:p>
            <a:pPr eaLnBrk="1" hangingPunct="1"/>
            <a:r>
              <a:rPr lang="en-US" dirty="0">
                <a:latin typeface="Arial" charset="0"/>
              </a:rPr>
              <a:t>People tend to assume that the optimization of a machine for a specific application, would led to compromise the performance for other applications.</a:t>
            </a:r>
          </a:p>
          <a:p>
            <a:pPr eaLnBrk="1" hangingPunct="1"/>
            <a:r>
              <a:rPr lang="en-US" dirty="0">
                <a:latin typeface="Arial" charset="0"/>
              </a:rPr>
              <a:t>Our work indicates that no compromise is necessary.</a:t>
            </a:r>
          </a:p>
          <a:p>
            <a:pPr eaLnBrk="1" hangingPunct="1"/>
            <a:r>
              <a:rPr lang="en-US" dirty="0">
                <a:latin typeface="Arial" charset="0"/>
              </a:rPr>
              <a:t>And this brings us on to the subject of exploring the requirements for the various applications.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Detectors are only one part of the scattering</a:t>
            </a:r>
            <a:r>
              <a:rPr lang="en-US" baseline="0" dirty="0" smtClean="0"/>
              <a:t> characterization system, which is called traditionally secondary instrument or spectrometer.</a:t>
            </a:r>
          </a:p>
          <a:p>
            <a:r>
              <a:rPr lang="en-US" baseline="0" dirty="0" smtClean="0"/>
              <a:t>Other functional components are: vessel, shielding, vacuum system. Previous STAP advised the instrument team to investigate the impact on S/N ratio of a collimator, which is a this stage only an option under consideration. Neutron Detectors consist of conversion devices, support structure, electronics, interfaces.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64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931863"/>
            <a:ext cx="4489450" cy="33670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745" y="4624176"/>
            <a:ext cx="4740178" cy="37358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9F32699-CB4B-164B-A0E3-BCDE534DAD0B}" type="datetime1">
              <a:rPr lang="de-DE" smtClean="0"/>
              <a:t>13.05.2016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Times New Roman"/>
                <a:cs typeface="Times New Roman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1E8-7823-7540-94CC-50F278FF577C}" type="datetime1">
              <a:rPr lang="de-DE" smtClean="0"/>
              <a:t>13.05.2016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F5A4-52EC-3D46-8157-9E43C4922E88}" type="datetime1">
              <a:rPr lang="de-DE" smtClean="0"/>
              <a:t>13.05.2016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008-767F-BA40-84F3-394CC5ADBD24}" type="datetime1">
              <a:rPr lang="de-DE" smtClean="0"/>
              <a:t>13.05.2016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974-3787-7249-8A59-509FD12A8000}" type="datetime1">
              <a:rPr lang="de-DE" smtClean="0"/>
              <a:t>13.05.2016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358C-04EA-8140-AB8E-F4E81445A4EA}" type="datetime1">
              <a:rPr lang="de-DE" smtClean="0"/>
              <a:t>13.05.2016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569325" cy="6492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E6820-3EE1-594C-BD9F-3614A90DC972}" type="datetime1">
              <a:rPr lang="de-DE" smtClean="0"/>
              <a:t>13.05.2016</a:t>
            </a:fld>
            <a:endParaRPr lang="de-DE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88042-B4C9-5C44-B1AD-E507803F21E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9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3A6F8A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5B82"/>
              </a:solidFill>
              <a:cs typeface="ＭＳ Ｐゴシック" charset="0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cs typeface="ＭＳ Ｐゴシック" charset="0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cs typeface="ＭＳ Ｐゴシック" charset="0"/>
            </a:endParaRP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cs typeface="ＭＳ Ｐゴシック" charset="0"/>
            </a:endParaRPr>
          </a:p>
        </p:txBody>
      </p:sp>
      <p:pic>
        <p:nvPicPr>
          <p:cNvPr id="10" name="Picture 54" descr="Logo_FZ_Jülich_NEU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6"/>
          <p:cNvSpPr txBox="1">
            <a:spLocks noChangeArrowheads="1"/>
          </p:cNvSpPr>
          <p:nvPr/>
        </p:nvSpPr>
        <p:spPr bwMode="auto">
          <a:xfrm rot="16200000">
            <a:off x="-1063625" y="933450"/>
            <a:ext cx="2476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900">
                <a:solidFill>
                  <a:srgbClr val="005B82"/>
                </a:solidFill>
                <a:latin typeface="Arial MT Bd" charset="0"/>
                <a:ea typeface="+mn-ea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4052888"/>
            <a:ext cx="8064500" cy="11763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3134" name="Rectangle 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49500"/>
            <a:ext cx="8062913" cy="1655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800" b="0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2" name="Rectangle 60"/>
          <p:cNvSpPr>
            <a:spLocks noGrp="1" noChangeArrowheads="1"/>
          </p:cNvSpPr>
          <p:nvPr>
            <p:ph type="dt" sz="quarter" idx="10"/>
          </p:nvPr>
        </p:nvSpPr>
        <p:spPr>
          <a:xfrm>
            <a:off x="684213" y="5257800"/>
            <a:ext cx="2205037" cy="476250"/>
          </a:xfrm>
        </p:spPr>
        <p:txBody>
          <a:bodyPr/>
          <a:lstStyle>
            <a:lvl1pPr algn="r">
              <a:defRPr sz="1400">
                <a:solidFill>
                  <a:srgbClr val="F4F4F4"/>
                </a:solidFill>
              </a:defRPr>
            </a:lvl1pPr>
          </a:lstStyle>
          <a:p>
            <a:fld id="{7148FB8E-89E6-C341-A576-579963609792}" type="datetime1">
              <a:rPr lang="de-DE" smtClean="0"/>
              <a:t>13.05.2016</a:t>
            </a:fld>
            <a:endParaRPr lang="de-DE"/>
          </a:p>
        </p:txBody>
      </p:sp>
      <p:sp>
        <p:nvSpPr>
          <p:cNvPr id="13" name="Rectangle 61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5257800"/>
            <a:ext cx="2895600" cy="476250"/>
          </a:xfrm>
        </p:spPr>
        <p:txBody>
          <a:bodyPr/>
          <a:lstStyle>
            <a:lvl1pPr algn="l">
              <a:defRPr sz="1400">
                <a:solidFill>
                  <a:srgbClr val="F4F4F4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29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259C797-9145-1049-ADDE-F4E95F7FAB3B}" type="datetime1">
              <a:rPr lang="de-DE" smtClean="0"/>
              <a:t>13.05.2016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2" descr="jcns_300dpi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20"/>
            <a:ext cx="1666405" cy="7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686" y="2362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 err="1">
                <a:solidFill>
                  <a:schemeClr val="bg1"/>
                </a:solidFill>
              </a:rPr>
              <a:t>bispectral</a:t>
            </a:r>
            <a:r>
              <a:rPr lang="en-US" sz="2800" dirty="0">
                <a:solidFill>
                  <a:schemeClr val="bg1"/>
                </a:solidFill>
              </a:rPr>
              <a:t> chopper spectrometer for 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magnetism, </a:t>
            </a:r>
            <a:r>
              <a:rPr lang="en-US" sz="2800" dirty="0" smtClean="0">
                <a:solidFill>
                  <a:schemeClr val="bg1"/>
                </a:solidFill>
              </a:rPr>
              <a:t>materials </a:t>
            </a:r>
            <a:r>
              <a:rPr lang="en-US" sz="2800" dirty="0">
                <a:solidFill>
                  <a:schemeClr val="bg1"/>
                </a:solidFill>
              </a:rPr>
              <a:t>science and soft matter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-1116632" y="757071"/>
            <a:ext cx="8062913" cy="16557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egoe Print" panose="02000600000000000000" pitchFamily="2" charset="0"/>
              </a:rPr>
              <a:t>T-REX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uppo 21"/>
          <p:cNvGrpSpPr>
            <a:grpSpLocks noChangeAspect="1"/>
          </p:cNvGrpSpPr>
          <p:nvPr/>
        </p:nvGrpSpPr>
        <p:grpSpPr>
          <a:xfrm>
            <a:off x="8288494" y="1231505"/>
            <a:ext cx="789477" cy="864000"/>
            <a:chOff x="8198251" y="-7127"/>
            <a:chExt cx="997268" cy="1091405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98251" y="889968"/>
              <a:ext cx="997268" cy="19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/>
            <a:srcRect l="6299"/>
            <a:stretch>
              <a:fillRect/>
            </a:stretch>
          </p:blipFill>
          <p:spPr bwMode="auto">
            <a:xfrm>
              <a:off x="8243807" y="-7127"/>
              <a:ext cx="907262" cy="892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69" y="1645902"/>
            <a:ext cx="1440000" cy="585000"/>
          </a:xfrm>
          <a:prstGeom prst="rect">
            <a:avLst/>
          </a:prstGeom>
        </p:spPr>
      </p:pic>
      <p:pic>
        <p:nvPicPr>
          <p:cNvPr id="12" name="Picture 11" descr="300dpi_trans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8283" r="4188" b="6626"/>
          <a:stretch>
            <a:fillRect/>
          </a:stretch>
        </p:blipFill>
        <p:spPr>
          <a:xfrm>
            <a:off x="5159199" y="908720"/>
            <a:ext cx="2126180" cy="84501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3" name="TextBox 12"/>
          <p:cNvSpPr txBox="1"/>
          <p:nvPr/>
        </p:nvSpPr>
        <p:spPr>
          <a:xfrm>
            <a:off x="1469821" y="4077072"/>
            <a:ext cx="5834360" cy="206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chemeClr val="bg1"/>
                </a:solidFill>
                <a:latin typeface="+mj-lt"/>
                <a:cs typeface="Calibri"/>
              </a:rPr>
              <a:t>Wide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Calibri"/>
              </a:rPr>
              <a:t>E</a:t>
            </a:r>
            <a:r>
              <a:rPr lang="en-US" sz="2600" baseline="-25000" dirty="0" err="1" smtClean="0">
                <a:solidFill>
                  <a:schemeClr val="bg1"/>
                </a:solidFill>
                <a:latin typeface="+mj-lt"/>
                <a:cs typeface="Calibri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Calibri"/>
              </a:rPr>
              <a:t> Spectrum 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chemeClr val="bg1"/>
                </a:solidFill>
                <a:latin typeface="+mj-lt"/>
                <a:cs typeface="Calibri"/>
              </a:rPr>
              <a:t>Polarization Analysis </a:t>
            </a:r>
          </a:p>
          <a:p>
            <a:pPr>
              <a:spcAft>
                <a:spcPts val="1200"/>
              </a:spcAft>
            </a:pPr>
            <a:endParaRPr lang="en-US" sz="2600" dirty="0" smtClean="0">
              <a:solidFill>
                <a:schemeClr val="bg1"/>
              </a:solidFill>
              <a:latin typeface="+mj-lt"/>
              <a:cs typeface="Calibri"/>
            </a:endParaRPr>
          </a:p>
          <a:p>
            <a:pPr>
              <a:spcAft>
                <a:spcPts val="1200"/>
              </a:spcAft>
            </a:pPr>
            <a:endParaRPr lang="en-US" sz="26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9199" y="4338682"/>
            <a:ext cx="32471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olidFill>
                  <a:schemeClr val="bg1"/>
                </a:solidFill>
                <a:cs typeface="Calibri"/>
              </a:rPr>
              <a:t>Flexibility 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chemeClr val="bg1"/>
                </a:solidFill>
                <a:cs typeface="Calibri"/>
              </a:rPr>
              <a:t>Versatility</a:t>
            </a:r>
          </a:p>
        </p:txBody>
      </p:sp>
    </p:spTree>
    <p:extLst>
      <p:ext uri="{BB962C8B-B14F-4D97-AF65-F5344CB8AC3E}">
        <p14:creationId xmlns:p14="http://schemas.microsoft.com/office/powerpoint/2010/main" val="230183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323528" y="72008"/>
            <a:ext cx="8640960" cy="980728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 smtClean="0">
                <a:latin typeface="+mj-lt"/>
              </a:rPr>
              <a:t>Science driven Instrument Requirements</a:t>
            </a:r>
            <a:endParaRPr lang="en-US" b="0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7336" y="836712"/>
            <a:ext cx="8497192" cy="33123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Incident Energy Range:		2 </a:t>
            </a:r>
            <a:r>
              <a:rPr lang="en-US" sz="2400" dirty="0" err="1" smtClean="0"/>
              <a:t>meV</a:t>
            </a:r>
            <a:r>
              <a:rPr lang="en-US" sz="2400" dirty="0" smtClean="0"/>
              <a:t>  - 160 </a:t>
            </a:r>
            <a:r>
              <a:rPr lang="en-US" sz="2400" dirty="0" err="1" smtClean="0"/>
              <a:t>meV</a:t>
            </a:r>
            <a:endParaRPr lang="en-US" sz="2400" dirty="0" smtClean="0"/>
          </a:p>
          <a:p>
            <a:pPr algn="l"/>
            <a:r>
              <a:rPr lang="en-US" sz="2400" dirty="0" smtClean="0"/>
              <a:t>Elastic energy resolution (FWHM)	1% - 3% at 2 </a:t>
            </a:r>
            <a:r>
              <a:rPr lang="en-US" sz="2400" dirty="0" err="1" smtClean="0"/>
              <a:t>meV</a:t>
            </a:r>
            <a:endParaRPr lang="en-US" sz="2400" dirty="0" smtClean="0"/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				3% - 6% at 100 </a:t>
            </a:r>
            <a:r>
              <a:rPr lang="en-US" sz="2400" dirty="0" err="1" smtClean="0"/>
              <a:t>meV</a:t>
            </a:r>
            <a:endParaRPr lang="en-US" sz="2400" dirty="0" smtClean="0"/>
          </a:p>
          <a:p>
            <a:pPr algn="l"/>
            <a:r>
              <a:rPr lang="en-US" sz="2400" dirty="0"/>
              <a:t>Time resolution (FWHM):		10µs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dirty="0" smtClean="0"/>
              <a:t>Q range:				0.01 </a:t>
            </a:r>
            <a:r>
              <a:rPr lang="en-US" sz="2400" dirty="0"/>
              <a:t>Å</a:t>
            </a:r>
            <a:r>
              <a:rPr lang="en-US" sz="2400" baseline="30000" dirty="0"/>
              <a:t>-1</a:t>
            </a:r>
            <a:r>
              <a:rPr lang="en-US" sz="2400" dirty="0" smtClean="0"/>
              <a:t> – 15 Å</a:t>
            </a:r>
            <a:r>
              <a:rPr lang="en-US" sz="2400" baseline="30000" dirty="0" smtClean="0"/>
              <a:t>-1</a:t>
            </a:r>
            <a:endParaRPr lang="en-US" sz="2400" dirty="0" smtClean="0"/>
          </a:p>
          <a:p>
            <a:pPr algn="l"/>
            <a:r>
              <a:rPr lang="en-US" sz="2400" dirty="0" smtClean="0"/>
              <a:t>Q resolution (FWHM):			0.05 Å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at 80 </a:t>
            </a:r>
            <a:r>
              <a:rPr lang="en-US" sz="2400" dirty="0" err="1"/>
              <a:t>meV</a:t>
            </a:r>
            <a:endParaRPr lang="en-US" sz="2400" dirty="0"/>
          </a:p>
          <a:p>
            <a:pPr algn="l"/>
            <a:r>
              <a:rPr lang="en-US" sz="2400" baseline="30000" dirty="0"/>
              <a:t>	</a:t>
            </a:r>
            <a:r>
              <a:rPr lang="en-US" sz="2400" baseline="30000" dirty="0" smtClean="0"/>
              <a:t>				</a:t>
            </a:r>
            <a:r>
              <a:rPr lang="en-US" sz="2400" dirty="0" smtClean="0"/>
              <a:t>tailored to needs</a:t>
            </a:r>
          </a:p>
          <a:p>
            <a:pPr algn="l"/>
            <a:r>
              <a:rPr lang="en-US" sz="2400" dirty="0" smtClean="0"/>
              <a:t>Minimum 2</a:t>
            </a:r>
            <a:r>
              <a:rPr lang="el-GR" sz="2400" dirty="0" smtClean="0"/>
              <a:t>ϑ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:				1°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Beam size:				10mmx30mm</a:t>
            </a:r>
          </a:p>
          <a:p>
            <a:pPr algn="l"/>
            <a:r>
              <a:rPr lang="en-US" sz="2400" dirty="0" smtClean="0"/>
              <a:t>Beam profile:				flat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S/N					</a:t>
            </a:r>
            <a:r>
              <a:rPr lang="en-US" sz="2400" dirty="0" smtClean="0"/>
              <a:t>crucial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algn="l"/>
            <a:r>
              <a:rPr lang="en-US" sz="2400" dirty="0" smtClean="0"/>
              <a:t>Polarization Analysis			users option from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89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9325" cy="649288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accent1"/>
                </a:solidFill>
              </a:rPr>
              <a:t>NO&amp;S Requirements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8042-B4C9-5C44-B1AD-E507803F21E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7336" y="836712"/>
            <a:ext cx="8497192" cy="33123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Wavelength 	transport:		0.7Å – </a:t>
            </a:r>
            <a:r>
              <a:rPr lang="en-US" sz="2400" dirty="0"/>
              <a:t>6.5 Å</a:t>
            </a:r>
            <a:endParaRPr lang="en-US" sz="2400" dirty="0" smtClean="0"/>
          </a:p>
          <a:p>
            <a:pPr algn="l"/>
            <a:r>
              <a:rPr lang="en-US" sz="2400" dirty="0" smtClean="0"/>
              <a:t>		suppression:		others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dirty="0" smtClean="0"/>
              <a:t>Collimation 	lambda dependent	</a:t>
            </a:r>
            <a:r>
              <a:rPr lang="en-US" sz="2000" dirty="0" smtClean="0"/>
              <a:t>from</a:t>
            </a:r>
            <a:r>
              <a:rPr lang="en-US" sz="2400" dirty="0" smtClean="0"/>
              <a:t> +/- 0.25° </a:t>
            </a:r>
            <a:r>
              <a:rPr lang="en-US" sz="2000" dirty="0" smtClean="0"/>
              <a:t>to</a:t>
            </a:r>
            <a:r>
              <a:rPr lang="en-US" sz="2400" dirty="0" smtClean="0"/>
              <a:t> +/-1°				improvable		+/- 0.25°, +/-0.5° 	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	profile			smooth	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Beam 		size</a:t>
            </a:r>
            <a:r>
              <a:rPr lang="en-US" sz="2400" dirty="0"/>
              <a:t>	</a:t>
            </a:r>
            <a:r>
              <a:rPr lang="en-US" sz="2400" dirty="0" smtClean="0"/>
              <a:t>		10mm x 30mm</a:t>
            </a:r>
          </a:p>
          <a:p>
            <a:pPr algn="l"/>
            <a:r>
              <a:rPr lang="en-US" sz="2400" dirty="0" smtClean="0"/>
              <a:t>		profile			flat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Choppers integration				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S/N					</a:t>
            </a:r>
            <a:r>
              <a:rPr lang="en-US" sz="2400" dirty="0" smtClean="0"/>
              <a:t>maximum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4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ecutive_summar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56911" r="48167" b="12809"/>
          <a:stretch/>
        </p:blipFill>
        <p:spPr>
          <a:xfrm>
            <a:off x="4788024" y="979984"/>
            <a:ext cx="4211960" cy="577113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1479" y="59438"/>
            <a:ext cx="8569325" cy="649288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Beam Characterization System Layout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048" y="620688"/>
            <a:ext cx="259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lang="en-US" sz="2400" dirty="0">
              <a:latin typeface="+mn-lt"/>
              <a:ea typeface="Wingdings"/>
              <a:cs typeface="Wingdings"/>
              <a:sym typeface="Wingdings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Removable extraction</a:t>
            </a:r>
          </a:p>
          <a:p>
            <a:pPr algn="l">
              <a:lnSpc>
                <a:spcPct val="150000"/>
              </a:lnSpc>
            </a:pPr>
            <a:endParaRPr lang="en-US" sz="2400" dirty="0">
              <a:latin typeface="+mn-lt"/>
              <a:ea typeface="Wingdings"/>
              <a:cs typeface="Wingdings"/>
              <a:sym typeface="Wingdings"/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+mn-lt"/>
                <a:ea typeface="Wingdings"/>
                <a:cs typeface="Wingdings"/>
                <a:sym typeface="Wingdings"/>
              </a:rPr>
              <a:t>Curved </a:t>
            </a: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guide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ea typeface="Wingdings"/>
                <a:cs typeface="Wingdings"/>
                <a:sym typeface="Wingdings"/>
              </a:rPr>
              <a:t>+</a:t>
            </a:r>
            <a:r>
              <a:rPr lang="en-US" sz="2400" dirty="0" smtClean="0">
                <a:ea typeface="Wingdings"/>
                <a:cs typeface="Wingdings"/>
                <a:sym typeface="Wingdings"/>
              </a:rPr>
              <a:t>T0</a:t>
            </a:r>
          </a:p>
          <a:p>
            <a:pPr algn="l">
              <a:lnSpc>
                <a:spcPct val="150000"/>
              </a:lnSpc>
            </a:pPr>
            <a:endParaRPr lang="en-US" sz="2400" dirty="0">
              <a:latin typeface="+mn-lt"/>
              <a:ea typeface="Wingdings"/>
              <a:cs typeface="Wingdings"/>
              <a:sym typeface="Wingdings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ea typeface="Wingdings"/>
                <a:cs typeface="Wingdings"/>
                <a:sym typeface="Wingdings"/>
              </a:rPr>
              <a:t>Clash with Construction pillar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50m??</a:t>
            </a:r>
            <a:endParaRPr lang="en-US" sz="2400" dirty="0">
              <a:latin typeface="+mn-lt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5170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8042-B4C9-5C44-B1AD-E507803F21EB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8" y="1018094"/>
            <a:ext cx="8694823" cy="506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381000" y="76200"/>
            <a:ext cx="8569325" cy="649288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Guide Layout T-REX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020272" y="2060848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Gerade Verbindung 4"/>
          <p:cNvCxnSpPr/>
          <p:nvPr/>
        </p:nvCxnSpPr>
        <p:spPr>
          <a:xfrm>
            <a:off x="1187624" y="5085184"/>
            <a:ext cx="42484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4571998" y="473423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W7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8042-B4C9-5C44-B1AD-E507803F21EB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12" y="1170830"/>
            <a:ext cx="56007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381000" y="76200"/>
            <a:ext cx="8569325" cy="649288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Excellent Performance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5824" y="709908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 mm x 30mm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9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8042-B4C9-5C44-B1AD-E507803F21EB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9" y="692696"/>
            <a:ext cx="650360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381000" y="76200"/>
            <a:ext cx="8569325" cy="649288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Bender Layout T-REX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6826" y="5609322"/>
            <a:ext cx="274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Polarizer option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99144" y="1700808"/>
            <a:ext cx="18063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L = 50mm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 = 3.7 m 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m = 2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150 µm Si</a:t>
            </a:r>
          </a:p>
          <a:p>
            <a:pPr>
              <a:lnSpc>
                <a:spcPct val="150000"/>
              </a:lnSpc>
            </a:pPr>
            <a:endParaRPr lang="it-IT" sz="2800" dirty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8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8042-B4C9-5C44-B1AD-E507803F21EB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49" y="1196752"/>
            <a:ext cx="60674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381000" y="76200"/>
            <a:ext cx="8569325" cy="8325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1"/>
                </a:solidFill>
              </a:rPr>
              <a:t>85% of cold flux 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3408"/>
            <a:ext cx="8569325" cy="649288"/>
          </a:xfrm>
          <a:solidFill>
            <a:schemeClr val="bg1"/>
          </a:solidFill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Shielding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8042-B4C9-5C44-B1AD-E507803F21EB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67544" y="1124744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p</a:t>
            </a:r>
            <a:r>
              <a:rPr lang="it-IT" sz="2800" dirty="0" err="1" smtClean="0"/>
              <a:t>roposal</a:t>
            </a:r>
            <a:r>
              <a:rPr lang="it-IT" sz="2800" dirty="0" smtClean="0"/>
              <a:t> ’15:</a:t>
            </a:r>
          </a:p>
          <a:p>
            <a:r>
              <a:rPr lang="it-IT" sz="2800" dirty="0" smtClean="0"/>
              <a:t>2.5 m</a:t>
            </a:r>
            <a:r>
              <a:rPr lang="it-IT" sz="2800" baseline="30000" dirty="0" smtClean="0"/>
              <a:t>3</a:t>
            </a:r>
            <a:r>
              <a:rPr lang="it-IT" sz="2800" dirty="0" smtClean="0"/>
              <a:t>/m x 5k€ / m</a:t>
            </a:r>
            <a:r>
              <a:rPr lang="it-IT" sz="2800" baseline="30000" dirty="0" smtClean="0"/>
              <a:t>3</a:t>
            </a:r>
            <a:r>
              <a:rPr lang="it-IT" sz="2800" dirty="0" smtClean="0"/>
              <a:t> x 140 m = 1800 k</a:t>
            </a:r>
            <a:r>
              <a:rPr lang="it-IT" sz="2800" dirty="0"/>
              <a:t> </a:t>
            </a:r>
            <a:r>
              <a:rPr lang="it-IT" sz="2800" dirty="0" smtClean="0"/>
              <a:t>€</a:t>
            </a:r>
          </a:p>
          <a:p>
            <a:endParaRPr lang="it-IT" sz="2800" dirty="0"/>
          </a:p>
          <a:p>
            <a:r>
              <a:rPr lang="it-IT" sz="2800" dirty="0" smtClean="0"/>
              <a:t>No </a:t>
            </a:r>
            <a:r>
              <a:rPr lang="it-IT" sz="2800" dirty="0" err="1" smtClean="0"/>
              <a:t>concept</a:t>
            </a:r>
            <a:r>
              <a:rPr lang="it-IT" sz="2800" dirty="0" smtClean="0"/>
              <a:t> so far</a:t>
            </a:r>
          </a:p>
          <a:p>
            <a:endParaRPr lang="it-IT" sz="2800" dirty="0"/>
          </a:p>
          <a:p>
            <a:r>
              <a:rPr lang="it-IT" sz="2800" dirty="0" smtClean="0"/>
              <a:t>P1 IK </a:t>
            </a:r>
            <a:r>
              <a:rPr lang="it-IT" sz="2800" dirty="0" err="1" smtClean="0"/>
              <a:t>Resources</a:t>
            </a:r>
            <a:r>
              <a:rPr lang="it-IT" sz="2800" dirty="0" smtClean="0"/>
              <a:t> </a:t>
            </a:r>
            <a:r>
              <a:rPr lang="it-IT" sz="2800" dirty="0" err="1" smtClean="0"/>
              <a:t>allocated</a:t>
            </a:r>
            <a:r>
              <a:rPr lang="it-IT" sz="2800" dirty="0"/>
              <a:t> </a:t>
            </a:r>
            <a:r>
              <a:rPr lang="it-IT" sz="2800" dirty="0" smtClean="0"/>
              <a:t>for </a:t>
            </a:r>
          </a:p>
          <a:p>
            <a:r>
              <a:rPr lang="it-IT" sz="2800" dirty="0" err="1" smtClean="0"/>
              <a:t>preliminary</a:t>
            </a:r>
            <a:r>
              <a:rPr lang="it-IT" sz="2800" dirty="0" smtClean="0"/>
              <a:t> </a:t>
            </a:r>
            <a:r>
              <a:rPr lang="it-IT" sz="2800" dirty="0" err="1" smtClean="0"/>
              <a:t>engineering</a:t>
            </a:r>
            <a:r>
              <a:rPr lang="it-IT" sz="2800" dirty="0" smtClean="0"/>
              <a:t> design  </a:t>
            </a:r>
          </a:p>
          <a:p>
            <a:endParaRPr lang="it-IT" sz="2800" dirty="0" smtClean="0"/>
          </a:p>
          <a:p>
            <a:r>
              <a:rPr lang="it-IT" sz="2800" dirty="0" err="1" smtClean="0"/>
              <a:t>Detail</a:t>
            </a:r>
            <a:r>
              <a:rPr lang="it-IT" sz="2800" dirty="0" smtClean="0"/>
              <a:t> ?</a:t>
            </a:r>
          </a:p>
          <a:p>
            <a:r>
              <a:rPr lang="it-IT" sz="2800" smtClean="0">
                <a:solidFill>
                  <a:schemeClr val="bg1"/>
                </a:solidFill>
              </a:rPr>
              <a:t>?</a:t>
            </a:r>
            <a:endParaRPr lang="it-IT" sz="2800" dirty="0" smtClean="0">
              <a:solidFill>
                <a:schemeClr val="bg1"/>
              </a:solidFill>
            </a:endParaRPr>
          </a:p>
          <a:p>
            <a:endParaRPr lang="it-IT" sz="2800" dirty="0"/>
          </a:p>
          <a:p>
            <a:endParaRPr lang="it-IT" sz="2800" dirty="0"/>
          </a:p>
        </p:txBody>
      </p:sp>
      <p:sp>
        <p:nvSpPr>
          <p:cNvPr id="5" name="TextBox 21"/>
          <p:cNvSpPr txBox="1"/>
          <p:nvPr/>
        </p:nvSpPr>
        <p:spPr>
          <a:xfrm>
            <a:off x="6012160" y="3635146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Proposal ‘15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 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€ guide cost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4.4M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€ including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vac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~ 30%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budget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category</a:t>
            </a: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326</Words>
  <Application>Microsoft Office PowerPoint</Application>
  <PresentationFormat>Bildschirmpräsentation (4:3)</PresentationFormat>
  <Paragraphs>92</Paragraphs>
  <Slides>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T-REX </vt:lpstr>
      <vt:lpstr>PowerPoint-Präsentation</vt:lpstr>
      <vt:lpstr>NO&amp;S Requirements</vt:lpstr>
      <vt:lpstr>Beam Characterization System Layout</vt:lpstr>
      <vt:lpstr>Guide Layout T-REX</vt:lpstr>
      <vt:lpstr>Excellent Performance</vt:lpstr>
      <vt:lpstr>Bender Layout T-REX</vt:lpstr>
      <vt:lpstr>PowerPoint-Präsentation</vt:lpstr>
      <vt:lpstr>Shielding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violo</cp:lastModifiedBy>
  <cp:revision>570</cp:revision>
  <cp:lastPrinted>2015-07-07T15:16:09Z</cp:lastPrinted>
  <dcterms:created xsi:type="dcterms:W3CDTF">2011-04-21T10:53:40Z</dcterms:created>
  <dcterms:modified xsi:type="dcterms:W3CDTF">2016-05-13T08:51:32Z</dcterms:modified>
</cp:coreProperties>
</file>