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1" r:id="rId4"/>
    <p:sldMasterId id="2147484031" r:id="rId5"/>
  </p:sldMasterIdLst>
  <p:notesMasterIdLst>
    <p:notesMasterId r:id="rId36"/>
  </p:notesMasterIdLst>
  <p:handoutMasterIdLst>
    <p:handoutMasterId r:id="rId37"/>
  </p:handoutMasterIdLst>
  <p:sldIdLst>
    <p:sldId id="656" r:id="rId6"/>
    <p:sldId id="657" r:id="rId7"/>
    <p:sldId id="672" r:id="rId8"/>
    <p:sldId id="671" r:id="rId9"/>
    <p:sldId id="651" r:id="rId10"/>
    <p:sldId id="644" r:id="rId11"/>
    <p:sldId id="658" r:id="rId12"/>
    <p:sldId id="669" r:id="rId13"/>
    <p:sldId id="662" r:id="rId14"/>
    <p:sldId id="607" r:id="rId15"/>
    <p:sldId id="652" r:id="rId16"/>
    <p:sldId id="600" r:id="rId17"/>
    <p:sldId id="601" r:id="rId18"/>
    <p:sldId id="654" r:id="rId19"/>
    <p:sldId id="668" r:id="rId20"/>
    <p:sldId id="667" r:id="rId21"/>
    <p:sldId id="605" r:id="rId22"/>
    <p:sldId id="645" r:id="rId23"/>
    <p:sldId id="646" r:id="rId24"/>
    <p:sldId id="647" r:id="rId25"/>
    <p:sldId id="648" r:id="rId26"/>
    <p:sldId id="606" r:id="rId27"/>
    <p:sldId id="673" r:id="rId28"/>
    <p:sldId id="675" r:id="rId29"/>
    <p:sldId id="659" r:id="rId30"/>
    <p:sldId id="676" r:id="rId31"/>
    <p:sldId id="338" r:id="rId32"/>
    <p:sldId id="666" r:id="rId33"/>
    <p:sldId id="665" r:id="rId34"/>
    <p:sldId id="655" r:id="rId35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FF"/>
    <a:srgbClr val="FFBD22"/>
    <a:srgbClr val="FFC930"/>
    <a:srgbClr val="FFD248"/>
    <a:srgbClr val="FF8251"/>
    <a:srgbClr val="C615CC"/>
    <a:srgbClr val="FF9966"/>
    <a:srgbClr val="99CCFF"/>
    <a:srgbClr val="6699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4579" autoAdjust="0"/>
    <p:restoredTop sz="86418" autoAdjust="0"/>
  </p:normalViewPr>
  <p:slideViewPr>
    <p:cSldViewPr snapToGrid="0">
      <p:cViewPr>
        <p:scale>
          <a:sx n="90" d="100"/>
          <a:sy n="90" d="100"/>
        </p:scale>
        <p:origin x="2616" y="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0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272" y="-112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handoutMaster" Target="handoutMasters/handout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0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24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18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60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3358E-CE59-44A9-940C-F5E33043BB0D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6521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3358E-CE59-44A9-940C-F5E33043BB0D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904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3358E-CE59-44A9-940C-F5E33043BB0D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3315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3358E-CE59-44A9-940C-F5E33043BB0D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6311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33358E-CE59-44A9-940C-F5E33043BB0D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423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gif"/><Relationship Id="rId6" Type="http://schemas.openxmlformats.org/officeDocument/2006/relationships/image" Target="../media/image5.jpeg"/><Relationship Id="rId7" Type="http://schemas.openxmlformats.org/officeDocument/2006/relationships/image" Target="../media/image6.tiff"/><Relationship Id="rId8" Type="http://schemas.openxmlformats.org/officeDocument/2006/relationships/image" Target="../media/image7.jpeg"/><Relationship Id="rId9" Type="http://schemas.openxmlformats.org/officeDocument/2006/relationships/image" Target="../media/image8.gi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20B2-5DD5-D141-ACAC-E06A1C9B36F4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13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20B2-5DD5-D141-ACAC-E06A1C9B36F4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83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20B2-5DD5-D141-ACAC-E06A1C9B36F4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06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20B2-5DD5-D141-ACAC-E06A1C9B36F4}" type="datetimeFigureOut">
              <a:rPr lang="en-US" smtClean="0"/>
              <a:t>5/22/17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09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20B2-5DD5-D141-ACAC-E06A1C9B36F4}" type="datetimeFigureOut">
              <a:rPr lang="en-US" smtClean="0"/>
              <a:t>5/22/17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79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20B2-5DD5-D141-ACAC-E06A1C9B36F4}" type="datetimeFigureOut">
              <a:rPr lang="en-US" smtClean="0"/>
              <a:t>5/22/17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13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20B2-5DD5-D141-ACAC-E06A1C9B36F4}" type="datetimeFigureOut">
              <a:rPr lang="en-US" smtClean="0"/>
              <a:t>5/22/17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265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20B2-5DD5-D141-ACAC-E06A1C9B36F4}" type="datetimeFigureOut">
              <a:rPr lang="en-US" smtClean="0"/>
              <a:t>5/22/17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8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20B2-5DD5-D141-ACAC-E06A1C9B36F4}" type="datetimeFigureOut">
              <a:rPr lang="en-US" smtClean="0"/>
              <a:t>5/22/17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00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LCLS-II DOE Status Review, Sept. 30 - Oct. 2, 2014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20B2-5DD5-D141-ACAC-E06A1C9B36F4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03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020B2-5DD5-D141-ACAC-E06A1C9B36F4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66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Facility Advisory Committee, Feb. 5 - 6, 2015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Facility Advisory Committee, Feb. 5 - 6, 2015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Facility Advisory Committee, Feb. 5 - 6, 2015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Facility Advisory Committee, Feb. 5 - 6, 2015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6186" y="-13510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>
                <a:solidFill>
                  <a:srgbClr val="355F1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Facility Advisory Committee, Feb. 5 - 6, 2015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chemeClr val="accent6">
                <a:lumMod val="50000"/>
              </a:schemeClr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2863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Facility Advisory Committee, Feb. 5 - 6,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69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43" r:id="rId7"/>
    <p:sldLayoutId id="2147484028" r:id="rId8"/>
    <p:sldLayoutId id="2147484029" r:id="rId9"/>
    <p:sldLayoutId id="2147484030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020B2-5DD5-D141-ACAC-E06A1C9B36F4}" type="datetimeFigureOut">
              <a:rPr lang="en-US" smtClean="0"/>
              <a:t>5/22/17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43475-962E-134A-9CAB-120465BB5E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5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msantana@slac.stanford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62141" y="1510089"/>
            <a:ext cx="7538874" cy="1596805"/>
          </a:xfrm>
        </p:spPr>
        <p:txBody>
          <a:bodyPr/>
          <a:lstStyle/>
          <a:p>
            <a:r>
              <a:rPr lang="en-US" sz="3200" dirty="0" smtClean="0"/>
              <a:t>Air activation </a:t>
            </a:r>
            <a:r>
              <a:rPr lang="en-US" sz="3200" dirty="0" smtClean="0"/>
              <a:t>studies from dark current emitted at Super Conducting Radio Frequency Cavities</a:t>
            </a:r>
            <a:endParaRPr lang="en-US" sz="3200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564" y="3206910"/>
            <a:ext cx="8610436" cy="788953"/>
          </a:xfrm>
        </p:spPr>
        <p:txBody>
          <a:bodyPr/>
          <a:lstStyle/>
          <a:p>
            <a:r>
              <a:rPr lang="en-US" sz="1800" i="1" dirty="0" smtClean="0">
                <a:solidFill>
                  <a:srgbClr val="0033CC"/>
                </a:solidFill>
              </a:rPr>
              <a:t>Mario Santana</a:t>
            </a:r>
            <a:r>
              <a:rPr lang="en-US" sz="1800" i="1" baseline="30000" dirty="0" smtClean="0">
                <a:solidFill>
                  <a:srgbClr val="0033CC"/>
                </a:solidFill>
              </a:rPr>
              <a:t>✝</a:t>
            </a:r>
            <a:r>
              <a:rPr lang="en-US" sz="1800" i="1" dirty="0" smtClean="0">
                <a:solidFill>
                  <a:srgbClr val="0033CC"/>
                </a:solidFill>
              </a:rPr>
              <a:t>, J. </a:t>
            </a:r>
            <a:r>
              <a:rPr lang="en-US" sz="1800" i="1" dirty="0" err="1" smtClean="0">
                <a:solidFill>
                  <a:srgbClr val="0033CC"/>
                </a:solidFill>
              </a:rPr>
              <a:t>Blaha</a:t>
            </a:r>
            <a:r>
              <a:rPr lang="en-US" sz="1800" i="1" dirty="0" smtClean="0">
                <a:solidFill>
                  <a:srgbClr val="0033CC"/>
                </a:solidFill>
              </a:rPr>
              <a:t>, L. H. Nicolas, </a:t>
            </a:r>
            <a:r>
              <a:rPr lang="en-US" sz="1800" i="1" dirty="0" err="1" smtClean="0">
                <a:solidFill>
                  <a:srgbClr val="0033CC"/>
                </a:solidFill>
              </a:rPr>
              <a:t>H.Tran</a:t>
            </a:r>
            <a:r>
              <a:rPr lang="en-US" sz="1800" i="1" dirty="0" smtClean="0">
                <a:solidFill>
                  <a:srgbClr val="0033CC"/>
                </a:solidFill>
              </a:rPr>
              <a:t>, J. C. Liu      </a:t>
            </a:r>
            <a:r>
              <a:rPr lang="en-US" sz="1800" i="1" dirty="0" smtClean="0">
                <a:solidFill>
                  <a:srgbClr val="C00000"/>
                </a:solidFill>
              </a:rPr>
              <a:t>(</a:t>
            </a:r>
            <a:r>
              <a:rPr lang="en-US" sz="1800" i="1" dirty="0" smtClean="0">
                <a:solidFill>
                  <a:srgbClr val="C00000"/>
                </a:solidFill>
              </a:rPr>
              <a:t>SLAC </a:t>
            </a:r>
            <a:r>
              <a:rPr lang="en-US" sz="1800" i="1" dirty="0">
                <a:solidFill>
                  <a:srgbClr val="C00000"/>
                </a:solidFill>
              </a:rPr>
              <a:t>&gt; RPD</a:t>
            </a:r>
            <a:r>
              <a:rPr lang="en-US" sz="1800" i="1" dirty="0" smtClean="0">
                <a:solidFill>
                  <a:srgbClr val="C00000"/>
                </a:solidFill>
              </a:rPr>
              <a:t>)</a:t>
            </a:r>
            <a:endParaRPr lang="en-US" sz="1800" i="1" dirty="0" smtClean="0">
              <a:solidFill>
                <a:srgbClr val="0033CC"/>
              </a:solidFill>
            </a:endParaRPr>
          </a:p>
          <a:p>
            <a:r>
              <a:rPr lang="en-US" sz="1800" i="1" dirty="0" smtClean="0">
                <a:solidFill>
                  <a:srgbClr val="C00000"/>
                </a:solidFill>
                <a:hlinkClick r:id="rId2"/>
              </a:rPr>
              <a:t>msantana@slac.stanford.edu</a:t>
            </a:r>
            <a:r>
              <a:rPr lang="en-US" sz="1800" i="1" dirty="0" smtClean="0">
                <a:solidFill>
                  <a:srgbClr val="C00000"/>
                </a:solidFill>
              </a:rPr>
              <a:t>.</a:t>
            </a:r>
            <a:endParaRPr lang="en-US" sz="1800" i="1" dirty="0" smtClean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64" y="678272"/>
            <a:ext cx="4534906" cy="931830"/>
          </a:xfrm>
          <a:prstGeom prst="rect">
            <a:avLst/>
          </a:prstGeom>
        </p:spPr>
      </p:pic>
      <p:pic>
        <p:nvPicPr>
          <p:cNvPr id="8" name="Picture 2" descr="C:\Documents and Settings\mcdunn\Desktop\banner-lcls-ii_wd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433" y="5221704"/>
            <a:ext cx="4413168" cy="8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867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1821" y="129091"/>
            <a:ext cx="8581054" cy="753033"/>
          </a:xfrm>
        </p:spPr>
        <p:txBody>
          <a:bodyPr/>
          <a:lstStyle/>
          <a:p>
            <a:r>
              <a:rPr lang="en-US" sz="2700" dirty="0" smtClean="0">
                <a:solidFill>
                  <a:schemeClr val="bg2"/>
                </a:solidFill>
              </a:rPr>
              <a:t>FLUKA settings </a:t>
            </a:r>
            <a:r>
              <a:rPr lang="mr-IN" sz="2700" dirty="0" smtClean="0">
                <a:solidFill>
                  <a:schemeClr val="bg2"/>
                </a:solidFill>
              </a:rPr>
              <a:t>–</a:t>
            </a:r>
            <a:r>
              <a:rPr lang="en-US" sz="2700" dirty="0" smtClean="0">
                <a:solidFill>
                  <a:schemeClr val="bg2"/>
                </a:solidFill>
              </a:rPr>
              <a:t> physics options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1820" y="1574462"/>
            <a:ext cx="8433261" cy="2462213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200" dirty="0" smtClean="0"/>
              <a:t>Photo-nuclear interactions activated (</a:t>
            </a:r>
            <a:r>
              <a:rPr lang="en-US" sz="2200" dirty="0" smtClean="0">
                <a:solidFill>
                  <a:schemeClr val="bg2"/>
                </a:solidFill>
              </a:rPr>
              <a:t>TBD, test effect of electronuclear contributions</a:t>
            </a:r>
            <a:r>
              <a:rPr lang="en-US" sz="2200" dirty="0" smtClean="0"/>
              <a:t>) and biased</a:t>
            </a:r>
          </a:p>
          <a:p>
            <a:pPr marL="342900" indent="-342900">
              <a:buFontTx/>
              <a:buChar char="-"/>
            </a:pPr>
            <a:r>
              <a:rPr lang="en-US" sz="2200" dirty="0" smtClean="0"/>
              <a:t>EMF cutoff at 10 GeV (slightly too high</a:t>
            </a:r>
            <a:r>
              <a:rPr lang="mr-IN" sz="2200" dirty="0" smtClean="0"/>
              <a:t>…</a:t>
            </a:r>
            <a:r>
              <a:rPr lang="en-US" sz="2200" dirty="0" smtClean="0"/>
              <a:t>)</a:t>
            </a:r>
            <a:endParaRPr lang="en-US" sz="2200" dirty="0" smtClean="0"/>
          </a:p>
          <a:p>
            <a:pPr marL="342900" indent="-342900">
              <a:buFontTx/>
              <a:buChar char="-"/>
            </a:pPr>
            <a:r>
              <a:rPr lang="en-US" sz="2200" dirty="0" smtClean="0"/>
              <a:t>Photo-muon reactions activated and biased</a:t>
            </a:r>
          </a:p>
          <a:p>
            <a:pPr marL="342900" indent="-342900">
              <a:buFontTx/>
              <a:buChar char="-"/>
            </a:pPr>
            <a:r>
              <a:rPr lang="en-US" sz="2200" dirty="0" smtClean="0"/>
              <a:t>‘Peanut’ hadronic </a:t>
            </a:r>
            <a:r>
              <a:rPr lang="en-US" sz="2200" dirty="0"/>
              <a:t>generator up to top </a:t>
            </a:r>
            <a:r>
              <a:rPr lang="en-US" sz="2200" dirty="0" smtClean="0"/>
              <a:t>energy</a:t>
            </a:r>
          </a:p>
          <a:p>
            <a:pPr marL="342900" indent="-342900">
              <a:buFontTx/>
              <a:buChar char="-"/>
            </a:pPr>
            <a:r>
              <a:rPr lang="en-US" sz="2200" dirty="0" smtClean="0"/>
              <a:t>Heavy </a:t>
            </a:r>
            <a:r>
              <a:rPr lang="en-US" sz="2200" dirty="0"/>
              <a:t>fragment </a:t>
            </a:r>
            <a:r>
              <a:rPr lang="en-US" sz="2200" dirty="0" smtClean="0"/>
              <a:t>evaporation</a:t>
            </a:r>
          </a:p>
          <a:p>
            <a:pPr marL="342900" indent="-342900">
              <a:buFontTx/>
              <a:buChar char="-"/>
            </a:pPr>
            <a:r>
              <a:rPr lang="en-US" sz="2200" dirty="0" smtClean="0"/>
              <a:t>Coalescence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15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>
                <a:solidFill>
                  <a:schemeClr val="bg2"/>
                </a:solidFill>
              </a:rPr>
              <a:t>FLUKA </a:t>
            </a:r>
            <a:r>
              <a:rPr lang="en-US" sz="2700" dirty="0" smtClean="0">
                <a:solidFill>
                  <a:schemeClr val="bg2"/>
                </a:solidFill>
              </a:rPr>
              <a:t>settings </a:t>
            </a:r>
            <a:r>
              <a:rPr lang="mr-IN" sz="2700" dirty="0" smtClean="0">
                <a:solidFill>
                  <a:schemeClr val="bg2"/>
                </a:solidFill>
              </a:rPr>
              <a:t>–</a:t>
            </a:r>
            <a:r>
              <a:rPr lang="en-US" sz="2700" dirty="0" smtClean="0">
                <a:solidFill>
                  <a:schemeClr val="bg2"/>
                </a:solidFill>
              </a:rPr>
              <a:t> geometry implementation (1/2)</a:t>
            </a:r>
            <a:endParaRPr lang="en-US" sz="2700" dirty="0">
              <a:solidFill>
                <a:srgbClr val="0033CC"/>
              </a:solidFill>
            </a:endParaRPr>
          </a:p>
        </p:txBody>
      </p:sp>
      <p:pic>
        <p:nvPicPr>
          <p:cNvPr id="6" name="Picture 5" descr="LCLS-II-CM-assembly-8Sep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295400"/>
            <a:ext cx="8058150" cy="4962525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5637970" y="5622878"/>
            <a:ext cx="2953580" cy="6350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000" dirty="0" smtClean="0"/>
              <a:t>CM Design  1.04.05 (Fermilab)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71500" y="1244600"/>
            <a:ext cx="2895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i="1" dirty="0" smtClean="0"/>
              <a:t>From Mark Ross, SLAC</a:t>
            </a:r>
            <a:endParaRPr lang="en-US" sz="15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07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 descr="3DstringClipou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5550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998160">
            <a:off x="3187700" y="52705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8 Cavities with nine cells each</a:t>
            </a:r>
            <a:endParaRPr lang="en-US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2222500" y="4546600"/>
            <a:ext cx="1320800" cy="8255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2997200" y="4419600"/>
            <a:ext cx="812800" cy="9271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873500" y="4330700"/>
            <a:ext cx="190500" cy="9779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508500" y="4216400"/>
            <a:ext cx="38100" cy="10668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651500" y="3873500"/>
            <a:ext cx="12700" cy="1193800"/>
          </a:xfrm>
          <a:prstGeom prst="straightConnector1">
            <a:avLst/>
          </a:prstGeom>
          <a:ln w="28575">
            <a:solidFill>
              <a:schemeClr val="tx1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20998160">
            <a:off x="5200430" y="5034355"/>
            <a:ext cx="148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quadrupole</a:t>
            </a:r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2700" dirty="0">
                <a:solidFill>
                  <a:schemeClr val="bg1"/>
                </a:solidFill>
              </a:rPr>
              <a:t>FLUKA settings </a:t>
            </a:r>
            <a:r>
              <a:rPr lang="mr-IN" sz="2700" dirty="0">
                <a:solidFill>
                  <a:schemeClr val="bg1"/>
                </a:solidFill>
              </a:rPr>
              <a:t>–</a:t>
            </a:r>
            <a:r>
              <a:rPr lang="en-US" sz="2700" dirty="0">
                <a:solidFill>
                  <a:schemeClr val="bg1"/>
                </a:solidFill>
              </a:rPr>
              <a:t> geometry implementation </a:t>
            </a:r>
            <a:r>
              <a:rPr lang="en-US" sz="2700" dirty="0" smtClean="0">
                <a:solidFill>
                  <a:schemeClr val="bg1"/>
                </a:solidFill>
              </a:rPr>
              <a:t>(2/2</a:t>
            </a:r>
            <a:r>
              <a:rPr lang="en-US" sz="2700" dirty="0">
                <a:solidFill>
                  <a:schemeClr val="bg1"/>
                </a:solidFill>
              </a:rPr>
              <a:t>)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11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3" name="Picture 2" descr="3Dstring-mGyper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5550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noFill/>
        </p:spPr>
        <p:txBody>
          <a:bodyPr/>
          <a:lstStyle/>
          <a:p>
            <a:r>
              <a:rPr lang="en-US" sz="2700" dirty="0">
                <a:solidFill>
                  <a:schemeClr val="bg1"/>
                </a:solidFill>
              </a:rPr>
              <a:t>FLUKA settings </a:t>
            </a:r>
            <a:r>
              <a:rPr lang="mr-IN" sz="2700" dirty="0">
                <a:solidFill>
                  <a:schemeClr val="bg1"/>
                </a:solidFill>
              </a:rPr>
              <a:t>–</a:t>
            </a:r>
            <a:r>
              <a:rPr lang="en-US" sz="2700" dirty="0">
                <a:solidFill>
                  <a:schemeClr val="bg1"/>
                </a:solidFill>
              </a:rPr>
              <a:t> geometry implementation </a:t>
            </a:r>
            <a:r>
              <a:rPr lang="en-US" sz="2700" dirty="0" smtClean="0">
                <a:solidFill>
                  <a:schemeClr val="bg1"/>
                </a:solidFill>
              </a:rPr>
              <a:t>(2/2</a:t>
            </a:r>
            <a:r>
              <a:rPr lang="en-US" sz="2700" dirty="0">
                <a:solidFill>
                  <a:schemeClr val="bg1"/>
                </a:solidFill>
              </a:rPr>
              <a:t>)</a:t>
            </a:r>
            <a:endParaRPr lang="en-US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6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857500" y="4826000"/>
            <a:ext cx="5994400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rgbClr val="000090"/>
                </a:solidFill>
              </a:rPr>
              <a:t>Read impact file &amp; transport </a:t>
            </a:r>
            <a:r>
              <a:rPr lang="en-US" sz="1900" i="1" dirty="0" smtClean="0">
                <a:solidFill>
                  <a:srgbClr val="000090"/>
                </a:solidFill>
              </a:rPr>
              <a:t>escaping</a:t>
            </a:r>
            <a:r>
              <a:rPr lang="en-US" sz="1900" dirty="0" smtClean="0">
                <a:solidFill>
                  <a:srgbClr val="000090"/>
                </a:solidFill>
              </a:rPr>
              <a:t> electrons </a:t>
            </a:r>
            <a:r>
              <a:rPr lang="en-US" sz="1900" dirty="0" smtClean="0"/>
              <a:t>to next/previous cryomodule through quadrupoles </a:t>
            </a:r>
            <a:endParaRPr lang="en-US" sz="19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603278" cy="753033"/>
          </a:xfrm>
        </p:spPr>
        <p:txBody>
          <a:bodyPr/>
          <a:lstStyle/>
          <a:p>
            <a:r>
              <a:rPr lang="en-US" sz="2600" dirty="0" smtClean="0">
                <a:solidFill>
                  <a:srgbClr val="C00000"/>
                </a:solidFill>
              </a:rPr>
              <a:t>‘Soft coupling’ Track3P </a:t>
            </a:r>
            <a:r>
              <a:rPr lang="en-US" sz="2600" dirty="0" smtClean="0">
                <a:solidFill>
                  <a:srgbClr val="C00000"/>
                </a:solidFill>
                <a:sym typeface="Wingdings"/>
              </a:rPr>
              <a:t> FLUKA: </a:t>
            </a:r>
            <a:r>
              <a:rPr lang="en-US" sz="2600" dirty="0" smtClean="0">
                <a:solidFill>
                  <a:srgbClr val="0033CC"/>
                </a:solidFill>
                <a:sym typeface="Wingdings"/>
              </a:rPr>
              <a:t>impact maps (1/2)</a:t>
            </a:r>
            <a:endParaRPr lang="en-US" sz="26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3800" y="2679700"/>
            <a:ext cx="1498600" cy="4308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</a:rPr>
              <a:t>Track3P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6500" y="4851400"/>
            <a:ext cx="1498600" cy="4308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FFFFFF"/>
                </a:solidFill>
              </a:rPr>
              <a:t>FLUKA</a:t>
            </a:r>
            <a:endParaRPr lang="en-US" sz="2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4800" y="2679700"/>
            <a:ext cx="6007100" cy="3847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rgbClr val="000090"/>
                </a:solidFill>
              </a:rPr>
              <a:t>Generation</a:t>
            </a:r>
            <a:r>
              <a:rPr lang="en-US" sz="1900" dirty="0" smtClean="0"/>
              <a:t> of field-emitted electrons </a:t>
            </a:r>
            <a:endParaRPr lang="en-US" sz="1900" dirty="0"/>
          </a:p>
        </p:txBody>
      </p:sp>
      <p:sp>
        <p:nvSpPr>
          <p:cNvPr id="10" name="TextBox 9"/>
          <p:cNvSpPr txBox="1"/>
          <p:nvPr/>
        </p:nvSpPr>
        <p:spPr>
          <a:xfrm>
            <a:off x="2857500" y="3340100"/>
            <a:ext cx="5994400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rgbClr val="000090"/>
                </a:solidFill>
              </a:rPr>
              <a:t>Track</a:t>
            </a:r>
            <a:r>
              <a:rPr lang="en-US" sz="1900" dirty="0"/>
              <a:t> </a:t>
            </a:r>
            <a:r>
              <a:rPr lang="en-US" sz="1900" dirty="0" smtClean="0"/>
              <a:t>electrons within </a:t>
            </a:r>
            <a:r>
              <a:rPr lang="en-US" sz="1900" dirty="0" smtClean="0">
                <a:solidFill>
                  <a:srgbClr val="000090"/>
                </a:solidFill>
              </a:rPr>
              <a:t>RF</a:t>
            </a:r>
            <a:r>
              <a:rPr lang="en-US" sz="1900" dirty="0" smtClean="0"/>
              <a:t> field to collision with walls or extraction at either end of the 8-cavity string</a:t>
            </a:r>
            <a:endParaRPr lang="en-US" sz="1900" dirty="0"/>
          </a:p>
        </p:txBody>
      </p:sp>
      <p:sp>
        <p:nvSpPr>
          <p:cNvPr id="14" name="Left Arrow 13"/>
          <p:cNvSpPr/>
          <p:nvPr/>
        </p:nvSpPr>
        <p:spPr>
          <a:xfrm rot="16200000">
            <a:off x="5359400" y="4165600"/>
            <a:ext cx="1003300" cy="571500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 rot="16200000">
            <a:off x="5638800" y="2946400"/>
            <a:ext cx="419100" cy="546100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857500" y="5803900"/>
            <a:ext cx="6007100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solidFill>
                  <a:srgbClr val="000090"/>
                </a:solidFill>
              </a:rPr>
              <a:t>Transform coordinates to original cryomodule &amp; print position, velocity, energy, weight &amp; RF cycle</a:t>
            </a:r>
            <a:r>
              <a:rPr lang="en-US" sz="1900" dirty="0" smtClean="0"/>
              <a:t>. </a:t>
            </a:r>
            <a:endParaRPr lang="en-US" sz="1900" dirty="0">
              <a:solidFill>
                <a:srgbClr val="FF0000"/>
              </a:solidFill>
            </a:endParaRPr>
          </a:p>
        </p:txBody>
      </p:sp>
      <p:sp>
        <p:nvSpPr>
          <p:cNvPr id="20" name="Left Arrow 19"/>
          <p:cNvSpPr/>
          <p:nvPr/>
        </p:nvSpPr>
        <p:spPr>
          <a:xfrm rot="10800000">
            <a:off x="685800" y="3403600"/>
            <a:ext cx="2260600" cy="571500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685800" y="3556000"/>
            <a:ext cx="0" cy="2781300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90600" y="3822700"/>
            <a:ext cx="0" cy="2603500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60400" y="6286500"/>
            <a:ext cx="2184400" cy="0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673100" y="6007100"/>
            <a:ext cx="2184400" cy="0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/>
          <p:cNvSpPr/>
          <p:nvPr/>
        </p:nvSpPr>
        <p:spPr>
          <a:xfrm>
            <a:off x="177800" y="5842000"/>
            <a:ext cx="1663700" cy="660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Auxiliary data files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160" y="1262064"/>
            <a:ext cx="878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Generation of n</a:t>
            </a:r>
            <a:r>
              <a:rPr lang="en-US" sz="2000" baseline="30000" dirty="0" smtClean="0">
                <a:solidFill>
                  <a:schemeClr val="bg2"/>
                </a:solidFill>
              </a:rPr>
              <a:t>th</a:t>
            </a:r>
            <a:r>
              <a:rPr lang="en-US" sz="2000" dirty="0" smtClean="0">
                <a:solidFill>
                  <a:schemeClr val="bg2"/>
                </a:solidFill>
              </a:rPr>
              <a:t> order impact files: </a:t>
            </a:r>
            <a:r>
              <a:rPr lang="en-US" sz="2000" dirty="0" smtClean="0"/>
              <a:t>FLUKA </a:t>
            </a:r>
            <a:r>
              <a:rPr lang="en-US" sz="2000" dirty="0" smtClean="0"/>
              <a:t>here is used to transport field-emitted electrons in the vacuum between cryomodules, sending events back to Track3P, which was modified to start from such conditions instead of emission events</a:t>
            </a:r>
            <a:endParaRPr lang="en-US" sz="2000" dirty="0"/>
          </a:p>
        </p:txBody>
      </p:sp>
      <p:sp>
        <p:nvSpPr>
          <p:cNvPr id="27" name="Left Arrow 26"/>
          <p:cNvSpPr/>
          <p:nvPr/>
        </p:nvSpPr>
        <p:spPr>
          <a:xfrm rot="16200000">
            <a:off x="5651500" y="5410200"/>
            <a:ext cx="419100" cy="546100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781300" y="4127500"/>
            <a:ext cx="6184900" cy="4318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654300" y="4134535"/>
            <a:ext cx="6400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softEdge rad="698500"/>
          </a:effectLst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2n+1 impact files</a:t>
            </a:r>
            <a:r>
              <a:rPr lang="en-US" dirty="0" smtClean="0"/>
              <a:t>: original cryomodule, ±</a:t>
            </a:r>
            <a:r>
              <a:rPr lang="en-US" dirty="0"/>
              <a:t>1 cryo, </a:t>
            </a:r>
            <a:r>
              <a:rPr lang="en-US" dirty="0" smtClean="0"/>
              <a:t>…, ±n cryo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93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10" grpId="0" animBg="1"/>
      <p:bldP spid="14" grpId="0" animBg="1"/>
      <p:bldP spid="16" grpId="0" animBg="1"/>
      <p:bldP spid="18" grpId="0" animBg="1"/>
      <p:bldP spid="20" grpId="0" animBg="1"/>
      <p:bldP spid="30" grpId="0" animBg="1"/>
      <p:bldP spid="27" grpId="0" animBg="1"/>
      <p:bldP spid="29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603278" cy="753033"/>
          </a:xfrm>
        </p:spPr>
        <p:txBody>
          <a:bodyPr/>
          <a:lstStyle/>
          <a:p>
            <a:r>
              <a:rPr lang="en-US" sz="2600" dirty="0">
                <a:solidFill>
                  <a:srgbClr val="C00000"/>
                </a:solidFill>
              </a:rPr>
              <a:t>‘Soft coupling’ Track3P </a:t>
            </a:r>
            <a:r>
              <a:rPr lang="en-US" sz="2600" dirty="0">
                <a:solidFill>
                  <a:srgbClr val="C00000"/>
                </a:solidFill>
                <a:sym typeface="Wingdings"/>
              </a:rPr>
              <a:t> FLUKA</a:t>
            </a:r>
            <a:r>
              <a:rPr lang="en-US" sz="2600" dirty="0" smtClean="0">
                <a:solidFill>
                  <a:srgbClr val="C00000"/>
                </a:solidFill>
                <a:sym typeface="Wingdings"/>
              </a:rPr>
              <a:t>: </a:t>
            </a:r>
            <a:r>
              <a:rPr lang="en-US" sz="2600" dirty="0">
                <a:solidFill>
                  <a:srgbClr val="0033CC"/>
                </a:solidFill>
                <a:sym typeface="Wingdings"/>
              </a:rPr>
              <a:t>impact </a:t>
            </a:r>
            <a:r>
              <a:rPr lang="en-US" sz="2600" dirty="0" smtClean="0">
                <a:solidFill>
                  <a:srgbClr val="0033CC"/>
                </a:solidFill>
                <a:sym typeface="Wingdings"/>
              </a:rPr>
              <a:t>maps (2/2)</a:t>
            </a:r>
            <a:endParaRPr lang="en-US" sz="2600" dirty="0">
              <a:solidFill>
                <a:srgbClr val="00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175" y="1645651"/>
            <a:ext cx="7937500" cy="3847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rgbClr val="000090"/>
                </a:solidFill>
              </a:rPr>
              <a:t>Preprocess </a:t>
            </a:r>
            <a:r>
              <a:rPr lang="en-US" sz="1900" dirty="0">
                <a:solidFill>
                  <a:srgbClr val="000090"/>
                </a:solidFill>
              </a:rPr>
              <a:t>i</a:t>
            </a:r>
            <a:r>
              <a:rPr lang="en-US" sz="1900" dirty="0" smtClean="0">
                <a:solidFill>
                  <a:srgbClr val="000090"/>
                </a:solidFill>
              </a:rPr>
              <a:t>mpact data: </a:t>
            </a:r>
            <a:r>
              <a:rPr lang="en-US" sz="1900" dirty="0" smtClean="0">
                <a:solidFill>
                  <a:srgbClr val="000000"/>
                </a:solidFill>
              </a:rPr>
              <a:t>change units, transform axis &amp; position</a:t>
            </a:r>
            <a:endParaRPr lang="en-US" sz="1900" dirty="0">
              <a:solidFill>
                <a:srgbClr val="000000"/>
              </a:solidFill>
            </a:endParaRPr>
          </a:p>
        </p:txBody>
      </p:sp>
      <p:pic>
        <p:nvPicPr>
          <p:cNvPr id="16" name="Picture 15" descr="impacts1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7" t="8280"/>
          <a:stretch/>
        </p:blipFill>
        <p:spPr>
          <a:xfrm>
            <a:off x="5180630" y="2572751"/>
            <a:ext cx="3509345" cy="2095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8175" y="2623551"/>
            <a:ext cx="4457700" cy="9694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rgbClr val="000090"/>
                </a:solidFill>
              </a:rPr>
              <a:t>Randomize transverse coordinates (position &amp; direction) to full </a:t>
            </a:r>
            <a:r>
              <a:rPr lang="en-US" sz="1900" dirty="0" smtClean="0">
                <a:solidFill>
                  <a:srgbClr val="000000"/>
                </a:solidFill>
              </a:rPr>
              <a:t>2π</a:t>
            </a:r>
            <a:r>
              <a:rPr lang="en-US" sz="1900" dirty="0" smtClean="0">
                <a:solidFill>
                  <a:srgbClr val="000090"/>
                </a:solidFill>
              </a:rPr>
              <a:t> </a:t>
            </a:r>
            <a:r>
              <a:rPr lang="en-US" sz="1900" dirty="0" smtClean="0">
                <a:solidFill>
                  <a:srgbClr val="000000"/>
                </a:solidFill>
              </a:rPr>
              <a:t>as</a:t>
            </a:r>
            <a:r>
              <a:rPr lang="en-US" sz="1900" dirty="0" smtClean="0">
                <a:solidFill>
                  <a:srgbClr val="000090"/>
                </a:solidFill>
              </a:rPr>
              <a:t> </a:t>
            </a:r>
            <a:r>
              <a:rPr lang="en-US" sz="1900" dirty="0" smtClean="0">
                <a:solidFill>
                  <a:srgbClr val="000000"/>
                </a:solidFill>
              </a:rPr>
              <a:t>impact data covers only 1/4</a:t>
            </a:r>
            <a:r>
              <a:rPr lang="en-US" sz="1900" baseline="30000" dirty="0" smtClean="0">
                <a:solidFill>
                  <a:srgbClr val="000000"/>
                </a:solidFill>
              </a:rPr>
              <a:t>th</a:t>
            </a:r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8175" y="3715751"/>
            <a:ext cx="4457700" cy="9694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rgbClr val="000090"/>
                </a:solidFill>
              </a:rPr>
              <a:t>Auto-adjust impact to boundary surface </a:t>
            </a:r>
            <a:r>
              <a:rPr lang="en-US" sz="1900" dirty="0" smtClean="0">
                <a:solidFill>
                  <a:srgbClr val="000000"/>
                </a:solidFill>
              </a:rPr>
              <a:t>to avoid mis-match between TRACK3P and FLUKA surface of the cavities</a:t>
            </a:r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8175" y="2128251"/>
            <a:ext cx="7937500" cy="3847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rgbClr val="000090"/>
                </a:solidFill>
              </a:rPr>
              <a:t>Select impact event randomly </a:t>
            </a:r>
            <a:r>
              <a:rPr lang="en-US" sz="1900" dirty="0" smtClean="0">
                <a:solidFill>
                  <a:srgbClr val="000000"/>
                </a:solidFill>
              </a:rPr>
              <a:t>according to statistical weight</a:t>
            </a:r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5475" y="4808537"/>
            <a:ext cx="4470400" cy="1261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rgbClr val="000090"/>
                </a:solidFill>
              </a:rPr>
              <a:t>Set detector to count current of primaries exiting its birth cryomodule. </a:t>
            </a:r>
            <a:r>
              <a:rPr lang="en-US" sz="1900" dirty="0" smtClean="0">
                <a:solidFill>
                  <a:srgbClr val="000000"/>
                </a:solidFill>
              </a:rPr>
              <a:t>T</a:t>
            </a:r>
            <a:r>
              <a:rPr lang="en-US" sz="1900" dirty="0" smtClean="0"/>
              <a:t>his will be used to renormalize all results</a:t>
            </a:r>
            <a:endParaRPr lang="en-US" sz="1900" dirty="0"/>
          </a:p>
        </p:txBody>
      </p:sp>
      <p:pic>
        <p:nvPicPr>
          <p:cNvPr id="31" name="Picture 30" descr="plot01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57" t="26414" r="7343" b="21972"/>
          <a:stretch/>
        </p:blipFill>
        <p:spPr>
          <a:xfrm>
            <a:off x="5190143" y="4833937"/>
            <a:ext cx="3449032" cy="1219200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>
            <a:off x="8156575" y="5665787"/>
            <a:ext cx="349250" cy="6350"/>
          </a:xfrm>
          <a:prstGeom prst="straightConnector1">
            <a:avLst/>
          </a:prstGeom>
          <a:ln w="28575">
            <a:solidFill>
              <a:schemeClr val="bg2"/>
            </a:solidFill>
            <a:headEnd type="none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21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1" grpId="0" animBg="1"/>
      <p:bldP spid="27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336578" cy="753033"/>
          </a:xfrm>
        </p:spPr>
        <p:txBody>
          <a:bodyPr/>
          <a:lstStyle/>
          <a:p>
            <a:r>
              <a:rPr lang="en-US" sz="2600" dirty="0">
                <a:solidFill>
                  <a:srgbClr val="C00000"/>
                </a:solidFill>
              </a:rPr>
              <a:t>‘Soft coupling’ Track3P </a:t>
            </a:r>
            <a:r>
              <a:rPr lang="en-US" sz="2600" dirty="0">
                <a:solidFill>
                  <a:srgbClr val="C00000"/>
                </a:solidFill>
                <a:sym typeface="Wingdings"/>
              </a:rPr>
              <a:t> FLUKA: </a:t>
            </a:r>
            <a:r>
              <a:rPr lang="en-US" sz="2600" dirty="0" smtClean="0">
                <a:solidFill>
                  <a:srgbClr val="0033CC"/>
                </a:solidFill>
                <a:sym typeface="Wingdings"/>
              </a:rPr>
              <a:t>transport</a:t>
            </a:r>
            <a:endParaRPr lang="en-US" sz="2600" dirty="0">
              <a:solidFill>
                <a:srgbClr val="0033CC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1350" y="1974851"/>
            <a:ext cx="7937500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rgbClr val="000090"/>
                </a:solidFill>
              </a:rPr>
              <a:t>Select file </a:t>
            </a:r>
            <a:r>
              <a:rPr lang="en-US" sz="1900" dirty="0" smtClean="0"/>
              <a:t>(=step number) </a:t>
            </a:r>
            <a:r>
              <a:rPr lang="en-US" sz="1900" dirty="0" smtClean="0">
                <a:solidFill>
                  <a:srgbClr val="000000"/>
                </a:solidFill>
              </a:rPr>
              <a:t>randomly</a:t>
            </a:r>
            <a:r>
              <a:rPr lang="en-US" sz="1900" dirty="0" smtClean="0">
                <a:solidFill>
                  <a:srgbClr val="000090"/>
                </a:solidFill>
              </a:rPr>
              <a:t> </a:t>
            </a:r>
            <a:r>
              <a:rPr lang="en-US" sz="1900" dirty="0" smtClean="0">
                <a:solidFill>
                  <a:srgbClr val="000000"/>
                </a:solidFill>
              </a:rPr>
              <a:t>according to relative likelihood &amp; </a:t>
            </a:r>
            <a:r>
              <a:rPr lang="en-US" sz="1900" dirty="0" smtClean="0">
                <a:solidFill>
                  <a:srgbClr val="000090"/>
                </a:solidFill>
              </a:rPr>
              <a:t>select event </a:t>
            </a:r>
            <a:r>
              <a:rPr lang="en-US" sz="1900" dirty="0" smtClean="0">
                <a:solidFill>
                  <a:srgbClr val="000000"/>
                </a:solidFill>
              </a:rPr>
              <a:t>within. Latch primary (</a:t>
            </a:r>
            <a:r>
              <a:rPr lang="en-US" sz="1900" dirty="0" smtClean="0">
                <a:solidFill>
                  <a:schemeClr val="bg1">
                    <a:lumMod val="50000"/>
                  </a:schemeClr>
                </a:solidFill>
              </a:rPr>
              <a:t>FLUKA variable SPAREK(2,…)</a:t>
            </a:r>
            <a:r>
              <a:rPr lang="en-US" sz="1900" dirty="0" smtClean="0">
                <a:solidFill>
                  <a:srgbClr val="000000"/>
                </a:solidFill>
              </a:rPr>
              <a:t>)</a:t>
            </a:r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1350" y="3498851"/>
            <a:ext cx="7924800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rgbClr val="000090"/>
                </a:solidFill>
              </a:rPr>
              <a:t>Convolute previously selected </a:t>
            </a:r>
            <a:r>
              <a:rPr lang="en-US" sz="1900" i="1" dirty="0" smtClean="0">
                <a:solidFill>
                  <a:srgbClr val="000090"/>
                </a:solidFill>
              </a:rPr>
              <a:t>birth</a:t>
            </a:r>
            <a:r>
              <a:rPr lang="en-US" sz="1900" dirty="0" smtClean="0">
                <a:solidFill>
                  <a:srgbClr val="000090"/>
                </a:solidFill>
              </a:rPr>
              <a:t> cryomodule with </a:t>
            </a:r>
            <a:r>
              <a:rPr lang="en-US" sz="1900" i="1" dirty="0" smtClean="0">
                <a:solidFill>
                  <a:srgbClr val="000090"/>
                </a:solidFill>
              </a:rPr>
              <a:t>step</a:t>
            </a:r>
            <a:r>
              <a:rPr lang="en-US" sz="1900" dirty="0" smtClean="0">
                <a:solidFill>
                  <a:srgbClr val="000090"/>
                </a:solidFill>
              </a:rPr>
              <a:t> number to obtain ‘collision’ cryomodule and discard if outside the geometry</a:t>
            </a:r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1350" y="1543051"/>
            <a:ext cx="7937500" cy="3847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rgbClr val="000090"/>
                </a:solidFill>
              </a:rPr>
              <a:t>Read 2n+1 files, </a:t>
            </a:r>
            <a:r>
              <a:rPr lang="en-US" sz="1900" dirty="0" smtClean="0">
                <a:solidFill>
                  <a:srgbClr val="000000"/>
                </a:solidFill>
              </a:rPr>
              <a:t>with n determined in FLUKA input (source card)</a:t>
            </a:r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1350" y="5010151"/>
            <a:ext cx="7937500" cy="6924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rgbClr val="000090"/>
                </a:solidFill>
              </a:rPr>
              <a:t>Kill primary particle (not showers) if it reaches another RF zone</a:t>
            </a:r>
            <a:r>
              <a:rPr lang="en-US" sz="1900" dirty="0" smtClean="0">
                <a:solidFill>
                  <a:srgbClr val="000000"/>
                </a:solidFill>
              </a:rPr>
              <a:t>, as such events are already included in step</a:t>
            </a:r>
            <a:r>
              <a:rPr lang="en-US" sz="2000" dirty="0" smtClean="0">
                <a:solidFill>
                  <a:srgbClr val="000000"/>
                </a:solidFill>
              </a:rPr>
              <a:t>±1 impact file</a:t>
            </a:r>
            <a:endParaRPr lang="en-US" sz="1900" dirty="0">
              <a:solidFill>
                <a:srgbClr val="000000"/>
              </a:solidFill>
            </a:endParaRPr>
          </a:p>
        </p:txBody>
      </p:sp>
      <p:grpSp>
        <p:nvGrpSpPr>
          <p:cNvPr id="145" name="Group 144"/>
          <p:cNvGrpSpPr/>
          <p:nvPr/>
        </p:nvGrpSpPr>
        <p:grpSpPr>
          <a:xfrm>
            <a:off x="1733550" y="5797551"/>
            <a:ext cx="6832600" cy="520700"/>
            <a:chOff x="1701800" y="5918200"/>
            <a:chExt cx="6832600" cy="520700"/>
          </a:xfrm>
        </p:grpSpPr>
        <p:sp>
          <p:nvSpPr>
            <p:cNvPr id="112" name="Rectangle 111"/>
            <p:cNvSpPr/>
            <p:nvPr/>
          </p:nvSpPr>
          <p:spPr>
            <a:xfrm>
              <a:off x="1701800" y="59182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730500" y="59182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5854700" y="5918200"/>
              <a:ext cx="673100" cy="508000"/>
            </a:xfrm>
            <a:prstGeom prst="rect">
              <a:avLst/>
            </a:prstGeom>
            <a:pattFill prst="pct10">
              <a:fgClr>
                <a:schemeClr val="bg1">
                  <a:lumMod val="50000"/>
                </a:schemeClr>
              </a:fgClr>
              <a:bgClr>
                <a:prstClr val="white"/>
              </a:bgClr>
            </a:patt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4813300" y="59182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3771900" y="59309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009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6845300" y="59182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7861300" y="59182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Curved Connector 118"/>
            <p:cNvCxnSpPr/>
            <p:nvPr/>
          </p:nvCxnSpPr>
          <p:spPr>
            <a:xfrm rot="10800000">
              <a:off x="3746500" y="6019800"/>
              <a:ext cx="2654300" cy="393700"/>
            </a:xfrm>
            <a:prstGeom prst="curvedConnector3">
              <a:avLst>
                <a:gd name="adj1" fmla="val 50000"/>
              </a:avLst>
            </a:prstGeom>
            <a:ln w="28575">
              <a:solidFill>
                <a:schemeClr val="bg1">
                  <a:lumMod val="50000"/>
                </a:schemeClr>
              </a:solidFill>
              <a:headEnd type="oval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urved Connector 120"/>
            <p:cNvCxnSpPr>
              <a:endCxn id="113" idx="3"/>
            </p:cNvCxnSpPr>
            <p:nvPr/>
          </p:nvCxnSpPr>
          <p:spPr>
            <a:xfrm rot="10800000" flipV="1">
              <a:off x="3403600" y="6032500"/>
              <a:ext cx="355600" cy="139700"/>
            </a:xfrm>
            <a:prstGeom prst="curvedConnector3">
              <a:avLst>
                <a:gd name="adj1" fmla="val 50000"/>
              </a:avLst>
            </a:prstGeom>
            <a:ln w="31750">
              <a:solidFill>
                <a:srgbClr val="000090"/>
              </a:solidFill>
              <a:headEnd type="oval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oup 143"/>
          <p:cNvGrpSpPr/>
          <p:nvPr/>
        </p:nvGrpSpPr>
        <p:grpSpPr>
          <a:xfrm>
            <a:off x="260350" y="4197351"/>
            <a:ext cx="8813800" cy="673100"/>
            <a:chOff x="228600" y="4318000"/>
            <a:chExt cx="8813800" cy="673100"/>
          </a:xfrm>
        </p:grpSpPr>
        <p:sp>
          <p:nvSpPr>
            <p:cNvPr id="93" name="Rectangle 92"/>
            <p:cNvSpPr/>
            <p:nvPr/>
          </p:nvSpPr>
          <p:spPr>
            <a:xfrm>
              <a:off x="1689100" y="44704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2717800" y="44704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5842000" y="4470400"/>
              <a:ext cx="673100" cy="508000"/>
            </a:xfrm>
            <a:prstGeom prst="rect">
              <a:avLst/>
            </a:prstGeom>
            <a:pattFill prst="pct10">
              <a:fgClr>
                <a:schemeClr val="bg1">
                  <a:lumMod val="50000"/>
                </a:schemeClr>
              </a:fgClr>
              <a:bgClr>
                <a:prstClr val="white"/>
              </a:bgClr>
            </a:pattFill>
            <a:ln w="31750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800600" y="44704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3759200" y="44831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6832600" y="44704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7848600" y="44704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Curved Connector 107"/>
            <p:cNvCxnSpPr/>
            <p:nvPr/>
          </p:nvCxnSpPr>
          <p:spPr>
            <a:xfrm rot="10800000">
              <a:off x="3746500" y="4572000"/>
              <a:ext cx="2654300" cy="3937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accent6">
                  <a:lumMod val="75000"/>
                </a:schemeClr>
              </a:solidFill>
              <a:headEnd type="oval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TextBox 123"/>
            <p:cNvSpPr txBox="1"/>
            <p:nvPr/>
          </p:nvSpPr>
          <p:spPr>
            <a:xfrm>
              <a:off x="228600" y="4318000"/>
              <a:ext cx="1320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e.g. </a:t>
              </a:r>
              <a:r>
                <a:rPr lang="en-US" dirty="0" smtClean="0">
                  <a:solidFill>
                    <a:schemeClr val="tx2"/>
                  </a:solidFill>
                </a:rPr>
                <a:t>CM5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-2  </a:t>
              </a:r>
              <a:r>
                <a:rPr lang="en-US" dirty="0" smtClean="0"/>
                <a:t>= 3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689100" y="46482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717800" y="46482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2</a:t>
              </a:r>
              <a:endParaRPr lang="en-US" sz="1400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759200" y="46482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3</a:t>
              </a:r>
              <a:endParaRPr lang="en-US" sz="1400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800600" y="46482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4</a:t>
              </a:r>
              <a:endParaRPr lang="en-US" sz="1400" dirty="0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5854700" y="46482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5</a:t>
              </a:r>
              <a:endParaRPr lang="en-US" sz="14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6832600" y="46482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6</a:t>
              </a:r>
              <a:endParaRPr lang="en-US" sz="1400" dirty="0"/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7848600" y="46482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7</a:t>
              </a: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572500" y="4483100"/>
              <a:ext cx="469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…</a:t>
              </a:r>
              <a:endParaRPr lang="en-US" dirty="0"/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222250" y="2813051"/>
            <a:ext cx="8851900" cy="1016000"/>
            <a:chOff x="190500" y="2933700"/>
            <a:chExt cx="8851900" cy="1016000"/>
          </a:xfrm>
        </p:grpSpPr>
        <p:sp>
          <p:nvSpPr>
            <p:cNvPr id="4" name="Rectangle 3"/>
            <p:cNvSpPr/>
            <p:nvPr/>
          </p:nvSpPr>
          <p:spPr>
            <a:xfrm>
              <a:off x="1714500" y="29337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743200" y="29337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784600" y="29337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826000" y="2933700"/>
              <a:ext cx="673100" cy="508000"/>
            </a:xfrm>
            <a:prstGeom prst="rect">
              <a:avLst/>
            </a:prstGeom>
            <a:solidFill>
              <a:schemeClr val="bg1"/>
            </a:solidFill>
            <a:ln w="349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854700" y="29337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858000" y="29337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874000" y="2933700"/>
              <a:ext cx="673100" cy="508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Curved Connector 10"/>
            <p:cNvCxnSpPr>
              <a:stCxn id="41" idx="2"/>
            </p:cNvCxnSpPr>
            <p:nvPr/>
          </p:nvCxnSpPr>
          <p:spPr>
            <a:xfrm rot="5400000" flipH="1" flipV="1">
              <a:off x="6530975" y="1603375"/>
              <a:ext cx="469900" cy="3206750"/>
            </a:xfrm>
            <a:prstGeom prst="curvedConnector4">
              <a:avLst>
                <a:gd name="adj1" fmla="val 40540"/>
                <a:gd name="adj2" fmla="val 55248"/>
              </a:avLst>
            </a:prstGeom>
            <a:ln w="28575">
              <a:solidFill>
                <a:srgbClr val="FF0000"/>
              </a:solidFill>
              <a:headEnd type="oval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urved Connector 57"/>
            <p:cNvCxnSpPr/>
            <p:nvPr/>
          </p:nvCxnSpPr>
          <p:spPr>
            <a:xfrm rot="10800000">
              <a:off x="2755900" y="3048000"/>
              <a:ext cx="2654300" cy="393700"/>
            </a:xfrm>
            <a:prstGeom prst="curvedConnector3">
              <a:avLst>
                <a:gd name="adj1" fmla="val 50000"/>
              </a:avLst>
            </a:prstGeom>
            <a:ln w="38100">
              <a:solidFill>
                <a:schemeClr val="accent6">
                  <a:lumMod val="75000"/>
                </a:schemeClr>
              </a:solidFill>
              <a:headEnd type="oval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Group 85"/>
            <p:cNvGrpSpPr/>
            <p:nvPr/>
          </p:nvGrpSpPr>
          <p:grpSpPr>
            <a:xfrm>
              <a:off x="4394200" y="2946400"/>
              <a:ext cx="1955800" cy="1003300"/>
              <a:chOff x="4038600" y="3149600"/>
              <a:chExt cx="1955800" cy="1003300"/>
            </a:xfrm>
          </p:grpSpPr>
          <p:sp>
            <p:nvSpPr>
              <p:cNvPr id="46" name="Arc 45"/>
              <p:cNvSpPr/>
              <p:nvPr/>
            </p:nvSpPr>
            <p:spPr>
              <a:xfrm>
                <a:off x="4038600" y="3162300"/>
                <a:ext cx="1955800" cy="965200"/>
              </a:xfrm>
              <a:prstGeom prst="arc">
                <a:avLst/>
              </a:prstGeom>
              <a:ln w="28575">
                <a:solidFill>
                  <a:srgbClr val="FF0000"/>
                </a:solidFill>
                <a:headEnd type="oval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Arc 46"/>
              <p:cNvSpPr/>
              <p:nvPr/>
            </p:nvSpPr>
            <p:spPr>
              <a:xfrm flipH="1">
                <a:off x="4559300" y="3149600"/>
                <a:ext cx="457200" cy="1003300"/>
              </a:xfrm>
              <a:prstGeom prst="arc">
                <a:avLst/>
              </a:prstGeom>
              <a:ln w="28575">
                <a:solidFill>
                  <a:srgbClr val="FF0000"/>
                </a:solidFill>
                <a:headEnd type="oval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11" name="Straight Arrow Connector 110"/>
            <p:cNvCxnSpPr/>
            <p:nvPr/>
          </p:nvCxnSpPr>
          <p:spPr>
            <a:xfrm flipH="1">
              <a:off x="1866900" y="2946400"/>
              <a:ext cx="3086100" cy="4826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oval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/>
            <p:cNvSpPr txBox="1"/>
            <p:nvPr/>
          </p:nvSpPr>
          <p:spPr>
            <a:xfrm>
              <a:off x="190500" y="2971800"/>
              <a:ext cx="1435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e.g. 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step=-2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8572500" y="2946400"/>
              <a:ext cx="469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…</a:t>
              </a:r>
              <a:endParaRPr lang="en-US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892300" y="30861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-</a:t>
              </a:r>
              <a:r>
                <a:rPr lang="en-US" sz="1400" dirty="0"/>
                <a:t>3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4025900" y="30607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-1</a:t>
              </a:r>
              <a:endParaRPr lang="en-US" sz="1400" dirty="0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933700" y="30861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-2</a:t>
              </a:r>
              <a:endParaRPr lang="en-US" sz="1400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5029200" y="30734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0</a:t>
              </a:r>
              <a:endParaRPr lang="en-US" sz="1400" dirty="0"/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6019800" y="30861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+</a:t>
              </a:r>
              <a:r>
                <a:rPr lang="en-US" sz="1400" dirty="0" smtClean="0"/>
                <a:t>1</a:t>
              </a:r>
              <a:endParaRPr lang="en-US" sz="1400" dirty="0"/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7061200" y="30734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+2</a:t>
              </a:r>
              <a:endParaRPr lang="en-US" sz="1400" dirty="0"/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8077200" y="3086100"/>
              <a:ext cx="25400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+3</a:t>
              </a:r>
              <a:endParaRPr lang="en-US" sz="1400" dirty="0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18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1821" y="129091"/>
            <a:ext cx="8581054" cy="753033"/>
          </a:xfrm>
        </p:spPr>
        <p:txBody>
          <a:bodyPr/>
          <a:lstStyle/>
          <a:p>
            <a:r>
              <a:rPr lang="en-US" sz="2700" dirty="0">
                <a:solidFill>
                  <a:schemeClr val="bg2"/>
                </a:solidFill>
              </a:rPr>
              <a:t>SCRF </a:t>
            </a:r>
            <a:r>
              <a:rPr lang="en-US" sz="2700" dirty="0" smtClean="0">
                <a:solidFill>
                  <a:schemeClr val="bg2"/>
                </a:solidFill>
              </a:rPr>
              <a:t>FE simulations </a:t>
            </a:r>
            <a:r>
              <a:rPr lang="en-US" sz="2700" dirty="0">
                <a:solidFill>
                  <a:schemeClr val="bg2"/>
                </a:solidFill>
              </a:rPr>
              <a:t>–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700" dirty="0" smtClean="0">
                <a:solidFill>
                  <a:srgbClr val="0000FF"/>
                </a:solidFill>
              </a:rPr>
              <a:t>Effect of EM fields</a:t>
            </a:r>
            <a:endParaRPr lang="en-US" sz="27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9796"/>
            <a:ext cx="9144000" cy="44892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9412" y="3167530"/>
            <a:ext cx="8292353" cy="12102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Now, all other cryomodules are also powered (but don’t emit): what happens to FE from the central cryomodule?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342" y="4410635"/>
            <a:ext cx="8292353" cy="12102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Now, if all cryomodules emit electrons (and of course, they are all powered, and synced) what is the radiation profile?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294" y="4563035"/>
            <a:ext cx="8292353" cy="1428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69764" y="2166471"/>
            <a:ext cx="1001059" cy="717175"/>
          </a:xfrm>
          <a:prstGeom prst="rect">
            <a:avLst/>
          </a:prstGeom>
          <a:noFill/>
          <a:ln w="349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43435" y="3206376"/>
            <a:ext cx="8292353" cy="1428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43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1821" y="129091"/>
            <a:ext cx="8581054" cy="753033"/>
          </a:xfrm>
        </p:spPr>
        <p:txBody>
          <a:bodyPr/>
          <a:lstStyle/>
          <a:p>
            <a:r>
              <a:rPr lang="en-US" sz="2700" dirty="0">
                <a:solidFill>
                  <a:schemeClr val="bg2"/>
                </a:solidFill>
              </a:rPr>
              <a:t>SCRF </a:t>
            </a:r>
            <a:r>
              <a:rPr lang="en-US" sz="2700" dirty="0" smtClean="0">
                <a:solidFill>
                  <a:schemeClr val="bg2"/>
                </a:solidFill>
              </a:rPr>
              <a:t>FE simulations </a:t>
            </a:r>
            <a:r>
              <a:rPr lang="en-US" sz="2700" dirty="0">
                <a:solidFill>
                  <a:schemeClr val="bg2"/>
                </a:solidFill>
              </a:rPr>
              <a:t>–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700" dirty="0">
                <a:solidFill>
                  <a:srgbClr val="0000FF"/>
                </a:solidFill>
              </a:rPr>
              <a:t>Effect of EM fields</a:t>
            </a:r>
            <a:endParaRPr lang="en-US" sz="27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9796"/>
            <a:ext cx="9144000" cy="44892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9412" y="3167530"/>
            <a:ext cx="8292353" cy="12102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Now, if all other cryomodules are also powered (but don’t emit): what happens to FE from the central cryomodule?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342" y="4410635"/>
            <a:ext cx="8292353" cy="12102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Now, if all cryomodules emit electrons (and of course, they are all powered, and synced) what is the radiation profile?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294" y="4563035"/>
            <a:ext cx="8292353" cy="1428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69764" y="2166471"/>
            <a:ext cx="1001059" cy="717175"/>
          </a:xfrm>
          <a:prstGeom prst="rect">
            <a:avLst/>
          </a:prstGeom>
          <a:noFill/>
          <a:ln w="349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2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1821" y="129091"/>
            <a:ext cx="8581054" cy="753033"/>
          </a:xfrm>
        </p:spPr>
        <p:txBody>
          <a:bodyPr/>
          <a:lstStyle/>
          <a:p>
            <a:r>
              <a:rPr lang="en-US" sz="2700" dirty="0">
                <a:solidFill>
                  <a:schemeClr val="bg2"/>
                </a:solidFill>
              </a:rPr>
              <a:t>SCRF FE </a:t>
            </a:r>
            <a:r>
              <a:rPr lang="en-US" sz="2700" dirty="0" smtClean="0">
                <a:solidFill>
                  <a:schemeClr val="bg2"/>
                </a:solidFill>
              </a:rPr>
              <a:t>simulations </a:t>
            </a:r>
            <a:r>
              <a:rPr lang="en-US" sz="2700" dirty="0">
                <a:solidFill>
                  <a:schemeClr val="bg2"/>
                </a:solidFill>
              </a:rPr>
              <a:t>–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700" dirty="0">
                <a:solidFill>
                  <a:srgbClr val="0000FF"/>
                </a:solidFill>
              </a:rPr>
              <a:t>Effect of EM fields</a:t>
            </a:r>
            <a:endParaRPr lang="en-US" sz="27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9796"/>
            <a:ext cx="9144000" cy="44892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7342" y="4410635"/>
            <a:ext cx="8292353" cy="12102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Now, if all cryomodules emit electrons (and of course, they are all powered, and synced) what is the radiation profile?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294" y="4563035"/>
            <a:ext cx="8292353" cy="14283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69764" y="2166471"/>
            <a:ext cx="1001059" cy="717175"/>
          </a:xfrm>
          <a:prstGeom prst="rect">
            <a:avLst/>
          </a:prstGeom>
          <a:noFill/>
          <a:ln w="349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2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463578" cy="753033"/>
          </a:xfrm>
        </p:spPr>
        <p:txBody>
          <a:bodyPr/>
          <a:lstStyle/>
          <a:p>
            <a:r>
              <a:rPr lang="en-US" sz="2700" dirty="0" smtClean="0">
                <a:solidFill>
                  <a:schemeClr val="accent1"/>
                </a:solidFill>
              </a:rPr>
              <a:t>Outline</a:t>
            </a:r>
            <a:endParaRPr lang="en-US" sz="2700" dirty="0" smtClean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4"/>
          </p:nvPr>
        </p:nvSpPr>
        <p:spPr>
          <a:xfrm>
            <a:off x="451822" y="1671638"/>
            <a:ext cx="7949228" cy="4665662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chemeClr val="bg2"/>
                </a:solidFill>
                <a:latin typeface="Arial"/>
                <a:cs typeface="Arial"/>
              </a:rPr>
              <a:t>Motivation</a:t>
            </a:r>
            <a:endParaRPr lang="en-US" sz="2200" dirty="0" smtClean="0">
              <a:solidFill>
                <a:schemeClr val="bg2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chemeClr val="bg2"/>
                </a:solidFill>
                <a:latin typeface="Arial"/>
                <a:cs typeface="Arial"/>
              </a:rPr>
              <a:t>SCRF Introduction: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H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ard X-Ray FEL, LCLS-II beam-lines; Field emission</a:t>
            </a: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chemeClr val="bg2"/>
                </a:solidFill>
                <a:latin typeface="Arial"/>
                <a:cs typeface="Arial"/>
              </a:rPr>
              <a:t>Methodology: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Track3P assumptions, Soft Coupling FLUKA-Track3P, FLUKA settings</a:t>
            </a:r>
            <a:endParaRPr lang="en-US" sz="22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chemeClr val="bg2"/>
                </a:solidFill>
                <a:latin typeface="Arial"/>
                <a:cs typeface="Arial"/>
              </a:rPr>
              <a:t>Simulations: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Effects of EM fields, effects of QUAD fields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chemeClr val="bg2"/>
                </a:solidFill>
                <a:latin typeface="Arial"/>
                <a:cs typeface="Arial"/>
              </a:rPr>
              <a:t>Results: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Reference study; halo collimators, Ratio CM/</a:t>
            </a:r>
            <a:r>
              <a:rPr lang="en-US" sz="2200" dirty="0" err="1" smtClean="0">
                <a:solidFill>
                  <a:srgbClr val="0000FF"/>
                </a:solidFill>
                <a:latin typeface="Arial"/>
                <a:cs typeface="Arial"/>
              </a:rPr>
              <a:t>halo_collimators</a:t>
            </a: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chemeClr val="bg2"/>
                </a:solidFill>
                <a:latin typeface="Arial"/>
                <a:cs typeface="Arial"/>
              </a:rPr>
              <a:t>Future outlook: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Energy upgrades and measurements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solidFill>
                  <a:srgbClr val="C00000"/>
                </a:solidFill>
                <a:latin typeface="Arial"/>
                <a:cs typeface="Arial"/>
              </a:rPr>
              <a:t>Summary</a:t>
            </a:r>
          </a:p>
          <a:p>
            <a:pPr marL="342900" indent="-342900">
              <a:buFont typeface="Arial"/>
              <a:buChar char="•"/>
            </a:pPr>
            <a:endParaRPr lang="en-US" sz="190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19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75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1821" y="129091"/>
            <a:ext cx="8581054" cy="753033"/>
          </a:xfrm>
        </p:spPr>
        <p:txBody>
          <a:bodyPr/>
          <a:lstStyle/>
          <a:p>
            <a:r>
              <a:rPr lang="en-US" sz="2700" dirty="0">
                <a:solidFill>
                  <a:schemeClr val="bg2"/>
                </a:solidFill>
              </a:rPr>
              <a:t>SCRF FE </a:t>
            </a:r>
            <a:r>
              <a:rPr lang="en-US" sz="2700" dirty="0" smtClean="0">
                <a:solidFill>
                  <a:schemeClr val="bg2"/>
                </a:solidFill>
              </a:rPr>
              <a:t>simulations </a:t>
            </a:r>
            <a:r>
              <a:rPr lang="en-US" sz="2700" dirty="0">
                <a:solidFill>
                  <a:schemeClr val="bg2"/>
                </a:solidFill>
              </a:rPr>
              <a:t>–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700" dirty="0">
                <a:solidFill>
                  <a:srgbClr val="0000FF"/>
                </a:solidFill>
              </a:rPr>
              <a:t>Effect of EM fields</a:t>
            </a:r>
            <a:endParaRPr lang="en-US" sz="27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9796"/>
            <a:ext cx="9144000" cy="44892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7342" y="4377766"/>
            <a:ext cx="8292353" cy="16435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411480" rtlCol="0" anchor="ctr"/>
          <a:lstStyle/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Now, if all cryomodules emit electrons (and of course, they are all powered, and synced) what is the radiation profile?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69764" y="2166471"/>
            <a:ext cx="1001059" cy="717175"/>
          </a:xfrm>
          <a:prstGeom prst="rect">
            <a:avLst/>
          </a:prstGeom>
          <a:noFill/>
          <a:ln w="349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2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1821" y="129091"/>
            <a:ext cx="8581054" cy="753033"/>
          </a:xfrm>
        </p:spPr>
        <p:txBody>
          <a:bodyPr/>
          <a:lstStyle/>
          <a:p>
            <a:r>
              <a:rPr lang="en-US" sz="2700" dirty="0">
                <a:solidFill>
                  <a:schemeClr val="bg2"/>
                </a:solidFill>
              </a:rPr>
              <a:t>SCRF FE </a:t>
            </a:r>
            <a:r>
              <a:rPr lang="en-US" sz="2700" dirty="0" smtClean="0">
                <a:solidFill>
                  <a:schemeClr val="bg2"/>
                </a:solidFill>
              </a:rPr>
              <a:t>simulations </a:t>
            </a:r>
            <a:r>
              <a:rPr lang="en-US" sz="2700" dirty="0">
                <a:solidFill>
                  <a:schemeClr val="bg2"/>
                </a:solidFill>
              </a:rPr>
              <a:t>–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700" dirty="0">
                <a:solidFill>
                  <a:srgbClr val="0000FF"/>
                </a:solidFill>
              </a:rPr>
              <a:t>Effect of EM fields</a:t>
            </a:r>
            <a:endParaRPr lang="en-US" sz="27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9796"/>
            <a:ext cx="9144000" cy="448924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69764" y="2166471"/>
            <a:ext cx="1001059" cy="717175"/>
          </a:xfrm>
          <a:prstGeom prst="rect">
            <a:avLst/>
          </a:prstGeom>
          <a:noFill/>
          <a:ln w="349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2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1821" y="129091"/>
            <a:ext cx="8581054" cy="753033"/>
          </a:xfrm>
        </p:spPr>
        <p:txBody>
          <a:bodyPr/>
          <a:lstStyle/>
          <a:p>
            <a:r>
              <a:rPr lang="en-US" sz="2700" dirty="0">
                <a:solidFill>
                  <a:schemeClr val="bg2"/>
                </a:solidFill>
              </a:rPr>
              <a:t>SCRF FE </a:t>
            </a:r>
            <a:r>
              <a:rPr lang="en-US" sz="2700" dirty="0" smtClean="0">
                <a:solidFill>
                  <a:schemeClr val="bg2"/>
                </a:solidFill>
              </a:rPr>
              <a:t>simulations </a:t>
            </a:r>
            <a:r>
              <a:rPr lang="en-US" sz="2700" dirty="0">
                <a:solidFill>
                  <a:schemeClr val="bg2"/>
                </a:solidFill>
              </a:rPr>
              <a:t>–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700" dirty="0">
                <a:solidFill>
                  <a:srgbClr val="0000FF"/>
                </a:solidFill>
              </a:rPr>
              <a:t>Effect of </a:t>
            </a:r>
            <a:r>
              <a:rPr lang="en-US" sz="2700" dirty="0" smtClean="0">
                <a:solidFill>
                  <a:srgbClr val="0000FF"/>
                </a:solidFill>
              </a:rPr>
              <a:t>QUAD </a:t>
            </a:r>
            <a:r>
              <a:rPr lang="en-US" sz="2700" dirty="0">
                <a:solidFill>
                  <a:srgbClr val="0000FF"/>
                </a:solidFill>
              </a:rPr>
              <a:t>fields</a:t>
            </a:r>
            <a:endParaRPr lang="en-US" sz="27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1262"/>
            <a:ext cx="9144000" cy="43255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589" y="1792941"/>
            <a:ext cx="8217646" cy="1240118"/>
          </a:xfrm>
          <a:prstGeom prst="rect">
            <a:avLst/>
          </a:prstGeom>
          <a:noFill/>
          <a:ln w="41275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04588" y="3018118"/>
            <a:ext cx="0" cy="2734235"/>
          </a:xfrm>
          <a:prstGeom prst="line">
            <a:avLst/>
          </a:prstGeom>
          <a:ln w="31750">
            <a:solidFill>
              <a:srgbClr val="FF0000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6870" y="5755341"/>
            <a:ext cx="923365" cy="146424"/>
          </a:xfrm>
          <a:prstGeom prst="line">
            <a:avLst/>
          </a:prstGeom>
          <a:ln w="31750">
            <a:solidFill>
              <a:srgbClr val="FF0000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99882" y="5677650"/>
            <a:ext cx="6589059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rgbClr val="FF0000"/>
                </a:solidFill>
              </a:rPr>
              <a:t>Low quad gradient increases transmission up/downstream </a:t>
            </a:r>
            <a:r>
              <a:rPr lang="en-US" sz="1700" dirty="0" smtClean="0">
                <a:solidFill>
                  <a:srgbClr val="FF0000"/>
                </a:solidFill>
                <a:sym typeface="Wingdings"/>
              </a:rPr>
              <a:t> translates the problem to other areas</a:t>
            </a:r>
            <a:endParaRPr lang="en-US" sz="1700" dirty="0" smtClean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1931" y="3137646"/>
            <a:ext cx="8080187" cy="1123577"/>
          </a:xfrm>
          <a:prstGeom prst="rect">
            <a:avLst/>
          </a:prstGeom>
          <a:noFill/>
          <a:ln w="41275"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268941" y="3857812"/>
            <a:ext cx="2988" cy="2477247"/>
          </a:xfrm>
          <a:prstGeom prst="line">
            <a:avLst/>
          </a:prstGeom>
          <a:ln w="31750">
            <a:solidFill>
              <a:schemeClr val="accent2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4682" y="6341035"/>
            <a:ext cx="923365" cy="146424"/>
          </a:xfrm>
          <a:prstGeom prst="line">
            <a:avLst/>
          </a:prstGeom>
          <a:ln w="31750">
            <a:solidFill>
              <a:schemeClr val="accent2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17812" y="6248403"/>
            <a:ext cx="6589059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700" dirty="0" smtClean="0">
                <a:solidFill>
                  <a:srgbClr val="FF6600"/>
                </a:solidFill>
              </a:rPr>
              <a:t>Mid quad strength maximizes radiation at the cryomodules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29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4302" r="6320" b="20739"/>
          <a:stretch/>
        </p:blipFill>
        <p:spPr>
          <a:xfrm>
            <a:off x="7000875" y="3848349"/>
            <a:ext cx="2093912" cy="2648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821" y="129091"/>
            <a:ext cx="8642965" cy="753033"/>
          </a:xfrm>
        </p:spPr>
        <p:txBody>
          <a:bodyPr/>
          <a:lstStyle/>
          <a:p>
            <a:r>
              <a:rPr lang="en-US" sz="2600" dirty="0" smtClean="0">
                <a:solidFill>
                  <a:schemeClr val="bg2"/>
                </a:solidFill>
              </a:rPr>
              <a:t>Reference study </a:t>
            </a:r>
            <a:r>
              <a:rPr lang="mr-IN" sz="2600" dirty="0" smtClean="0">
                <a:solidFill>
                  <a:schemeClr val="bg2"/>
                </a:solidFill>
              </a:rPr>
              <a:t>–</a:t>
            </a:r>
            <a:r>
              <a:rPr lang="en-US" sz="2600" dirty="0" smtClean="0">
                <a:solidFill>
                  <a:schemeClr val="bg2"/>
                </a:solidFill>
              </a:rPr>
              <a:t> </a:t>
            </a:r>
            <a:r>
              <a:rPr lang="en-US" sz="2600" dirty="0" smtClean="0">
                <a:solidFill>
                  <a:srgbClr val="0033CC"/>
                </a:solidFill>
              </a:rPr>
              <a:t>air activation in warm sections (1/2)</a:t>
            </a:r>
            <a:endParaRPr lang="en-US" sz="2600" dirty="0">
              <a:solidFill>
                <a:srgbClr val="0033CC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671111" y="2525267"/>
            <a:ext cx="4544212" cy="2470722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flipV="1">
            <a:off x="1951548" y="1185863"/>
            <a:ext cx="0" cy="414337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/>
          <a:srcRect l="9376" r="47198" b="20739"/>
          <a:stretch/>
        </p:blipFill>
        <p:spPr>
          <a:xfrm>
            <a:off x="2929828" y="3848349"/>
            <a:ext cx="3095136" cy="2648274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422876" y="3486138"/>
            <a:ext cx="0" cy="700088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22876" y="1271588"/>
            <a:ext cx="1534512" cy="2414578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18123737">
            <a:off x="472600" y="2335288"/>
            <a:ext cx="1014413" cy="40011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15 X</a:t>
            </a:r>
            <a:r>
              <a:rPr lang="en-US" sz="2000" baseline="-25000" dirty="0" smtClean="0"/>
              <a:t>0</a:t>
            </a:r>
            <a:endParaRPr lang="en-US" sz="2000" baseline="-25000" dirty="0" smtClean="0"/>
          </a:p>
        </p:txBody>
      </p:sp>
      <p:sp>
        <p:nvSpPr>
          <p:cNvPr id="43" name="TextBox 42"/>
          <p:cNvSpPr txBox="1"/>
          <p:nvPr/>
        </p:nvSpPr>
        <p:spPr>
          <a:xfrm>
            <a:off x="3209928" y="1349011"/>
            <a:ext cx="5834062" cy="1384995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100" dirty="0" smtClean="0"/>
              <a:t>Air activation was calculated for a simplified approach of beam halo losses in collimators </a:t>
            </a:r>
            <a:r>
              <a:rPr lang="en-US" sz="2100" dirty="0" smtClean="0">
                <a:sym typeface="Wingdings"/>
              </a:rPr>
              <a:t></a:t>
            </a:r>
            <a:r>
              <a:rPr lang="en-US" sz="2100" dirty="0" smtClean="0"/>
              <a:t> collapsed jaws into a single piece </a:t>
            </a:r>
            <a:r>
              <a:rPr lang="en-US" sz="2100" dirty="0" smtClean="0">
                <a:sym typeface="Wingdings"/>
              </a:rPr>
              <a:t> </a:t>
            </a:r>
            <a:r>
              <a:rPr lang="en-US" sz="2100" dirty="0" smtClean="0">
                <a:solidFill>
                  <a:srgbClr val="0033CC"/>
                </a:solidFill>
                <a:sym typeface="Wingdings"/>
              </a:rPr>
              <a:t>cylindrical tungsten target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328613" y="5915025"/>
            <a:ext cx="2828925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323851" y="4110037"/>
            <a:ext cx="2828925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207710" y="2763434"/>
            <a:ext cx="5720236" cy="738664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100" dirty="0" smtClean="0">
                <a:sym typeface="Wingdings"/>
              </a:rPr>
              <a:t>Total losses on warm </a:t>
            </a:r>
            <a:r>
              <a:rPr lang="en-US" sz="2100" dirty="0" err="1" smtClean="0">
                <a:sym typeface="Wingdings"/>
              </a:rPr>
              <a:t>linac</a:t>
            </a:r>
            <a:r>
              <a:rPr lang="en-US" sz="2100" dirty="0" smtClean="0">
                <a:sym typeface="Wingdings"/>
              </a:rPr>
              <a:t> (=collimators) = </a:t>
            </a:r>
            <a:r>
              <a:rPr lang="en-US" sz="2100" dirty="0" smtClean="0">
                <a:solidFill>
                  <a:srgbClr val="0033CC"/>
                </a:solidFill>
                <a:sym typeface="Wingdings"/>
              </a:rPr>
              <a:t>310 W</a:t>
            </a:r>
            <a:r>
              <a:rPr lang="en-US" sz="2100" dirty="0" smtClean="0">
                <a:sym typeface="Wingdings"/>
              </a:rPr>
              <a:t> based on beam transport estimates</a:t>
            </a:r>
            <a:endParaRPr lang="en-US" sz="2100" dirty="0" smtClean="0"/>
          </a:p>
        </p:txBody>
      </p:sp>
      <p:sp>
        <p:nvSpPr>
          <p:cNvPr id="55" name="Right Arrow 54"/>
          <p:cNvSpPr/>
          <p:nvPr/>
        </p:nvSpPr>
        <p:spPr>
          <a:xfrm>
            <a:off x="6170019" y="4758559"/>
            <a:ext cx="685800" cy="442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207710" y="3578271"/>
            <a:ext cx="5720236" cy="41549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100" dirty="0" smtClean="0">
                <a:sym typeface="Wingdings"/>
              </a:rPr>
              <a:t>Collimators with </a:t>
            </a:r>
            <a:r>
              <a:rPr lang="en-US" sz="2100" dirty="0" smtClean="0">
                <a:solidFill>
                  <a:srgbClr val="0033CC"/>
                </a:solidFill>
                <a:sym typeface="Wingdings"/>
              </a:rPr>
              <a:t>&gt; 10 W have local shielding</a:t>
            </a:r>
            <a:endParaRPr lang="en-US" sz="2100" dirty="0" smtClean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55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610604" cy="753033"/>
          </a:xfrm>
        </p:spPr>
        <p:txBody>
          <a:bodyPr/>
          <a:lstStyle/>
          <a:p>
            <a:r>
              <a:rPr lang="en-US" sz="2600" dirty="0">
                <a:solidFill>
                  <a:schemeClr val="bg2"/>
                </a:solidFill>
              </a:rPr>
              <a:t>Reference study </a:t>
            </a:r>
            <a:r>
              <a:rPr lang="mr-IN" sz="2600" dirty="0">
                <a:solidFill>
                  <a:schemeClr val="bg2"/>
                </a:solidFill>
              </a:rPr>
              <a:t>–</a:t>
            </a:r>
            <a:r>
              <a:rPr lang="en-US" sz="2600" dirty="0">
                <a:solidFill>
                  <a:schemeClr val="bg2"/>
                </a:solidFill>
              </a:rPr>
              <a:t> </a:t>
            </a:r>
            <a:r>
              <a:rPr lang="en-US" sz="2600" dirty="0">
                <a:solidFill>
                  <a:srgbClr val="0033CC"/>
                </a:solidFill>
              </a:rPr>
              <a:t>air activation in warm sections </a:t>
            </a:r>
            <a:r>
              <a:rPr lang="en-US" sz="2600" dirty="0" smtClean="0">
                <a:solidFill>
                  <a:srgbClr val="0033CC"/>
                </a:solidFill>
              </a:rPr>
              <a:t>(2/2</a:t>
            </a:r>
            <a:r>
              <a:rPr lang="en-US" sz="2600" dirty="0">
                <a:solidFill>
                  <a:srgbClr val="0033CC"/>
                </a:solidFill>
              </a:rPr>
              <a:t>)</a:t>
            </a:r>
            <a:endParaRPr lang="en-US" sz="26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144231334"/>
              </p:ext>
            </p:extLst>
          </p:nvPr>
        </p:nvGraphicFramePr>
        <p:xfrm>
          <a:off x="668684" y="1531905"/>
          <a:ext cx="7886707" cy="10904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6523"/>
                <a:gridCol w="2221552"/>
                <a:gridCol w="1411219"/>
                <a:gridCol w="2077413"/>
              </a:tblGrid>
              <a:tr h="461840">
                <a:tc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dirty="0" err="1">
                          <a:effectLst/>
                        </a:rPr>
                        <a:t>Linac</a:t>
                      </a:r>
                      <a:r>
                        <a:rPr lang="en-US" sz="2000" b="0" u="none" strike="noStrike" dirty="0">
                          <a:effectLst/>
                        </a:rPr>
                        <a:t> </a:t>
                      </a:r>
                      <a:r>
                        <a:rPr lang="en-US" sz="2000" b="0" u="none" strike="noStrike" dirty="0" smtClean="0">
                          <a:effectLst/>
                        </a:rPr>
                        <a:t>Collimators</a:t>
                      </a:r>
                      <a:endParaRPr lang="en-US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dirty="0" smtClean="0">
                          <a:effectLst/>
                        </a:rPr>
                        <a:t>BSY</a:t>
                      </a:r>
                      <a:endParaRPr lang="en-US" sz="2000" b="0" u="none" strike="noStrike" dirty="0" smtClean="0">
                        <a:effectLst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effectLst/>
                          <a:latin typeface="+mn-lt"/>
                        </a:rPr>
                        <a:t>2 </a:t>
                      </a:r>
                      <a:r>
                        <a:rPr lang="en-US" sz="2000" b="0" i="0" u="none" strike="noStrike" dirty="0" smtClean="0">
                          <a:effectLst/>
                          <a:latin typeface="+mn-lt"/>
                        </a:rPr>
                        <a:t>EBDs</a:t>
                      </a:r>
                      <a:endParaRPr lang="en-US" sz="2000" b="0" i="0" u="none" strike="noStrike" dirty="0" smtClean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762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effectLst/>
                          <a:latin typeface="Arial"/>
                        </a:rPr>
                        <a:t>&lt;Power&gt; [kW]</a:t>
                      </a:r>
                      <a:endParaRPr lang="en-US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0.31</a:t>
                      </a:r>
                      <a:endParaRPr lang="en-US" sz="2000" b="1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  <a:endParaRPr lang="en-US" sz="20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en-US" sz="2000" b="0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  <a:tr h="2762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baseline="0" dirty="0" smtClean="0">
                          <a:effectLst/>
                        </a:rPr>
                        <a:t>Dose [</a:t>
                      </a:r>
                      <a:r>
                        <a:rPr lang="en-US" sz="2000" b="0" u="none" strike="noStrike" baseline="0" dirty="0" err="1" smtClean="0">
                          <a:effectLst/>
                        </a:rPr>
                        <a:t>mrem</a:t>
                      </a:r>
                      <a:r>
                        <a:rPr lang="en-US" sz="2000" b="0" u="none" strike="noStrike" baseline="0" dirty="0" smtClean="0">
                          <a:effectLst/>
                        </a:rPr>
                        <a:t>/y]</a:t>
                      </a:r>
                      <a:endParaRPr lang="en-US" sz="2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1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~0.8E-03</a:t>
                      </a:r>
                      <a:endParaRPr lang="en-US" sz="2000" b="1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1.1E-03</a:t>
                      </a:r>
                      <a:endParaRPr lang="en-US" sz="20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3.2E-04</a:t>
                      </a:r>
                      <a:endParaRPr lang="en-US" sz="2000" b="0" u="none" strike="noStrike" kern="1200" dirty="0">
                        <a:solidFill>
                          <a:srgbClr val="0070C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68684" y="1531905"/>
            <a:ext cx="7886708" cy="10904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0541" y="2633808"/>
            <a:ext cx="4124850" cy="307777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7030A0"/>
                </a:solidFill>
              </a:rPr>
              <a:t>From </a:t>
            </a:r>
            <a:r>
              <a:rPr lang="en-US" sz="1400" dirty="0" smtClean="0">
                <a:solidFill>
                  <a:srgbClr val="7030A0"/>
                </a:solidFill>
              </a:rPr>
              <a:t>J. </a:t>
            </a:r>
            <a:r>
              <a:rPr lang="en-US" sz="1400" dirty="0" err="1" smtClean="0">
                <a:solidFill>
                  <a:srgbClr val="7030A0"/>
                </a:solidFill>
              </a:rPr>
              <a:t>Blaha</a:t>
            </a:r>
            <a:r>
              <a:rPr lang="en-US" sz="1400" dirty="0" smtClean="0">
                <a:solidFill>
                  <a:srgbClr val="7030A0"/>
                </a:solidFill>
              </a:rPr>
              <a:t>, L. Nicolas and H. Tran</a:t>
            </a:r>
            <a:endParaRPr lang="en-US" sz="1400" dirty="0" smtClean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684" y="2861411"/>
            <a:ext cx="8393742" cy="3647152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100" dirty="0" smtClean="0">
                <a:solidFill>
                  <a:srgbClr val="0033CC"/>
                </a:solidFill>
                <a:sym typeface="Wingdings"/>
              </a:rPr>
              <a:t> Only one daily air exchange permitted</a:t>
            </a:r>
          </a:p>
          <a:p>
            <a:pPr marL="285750" indent="-285750">
              <a:buFont typeface="Arial" charset="0"/>
              <a:buChar char="•"/>
            </a:pPr>
            <a:endParaRPr lang="en-US" sz="2100" dirty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100" dirty="0" smtClean="0">
                <a:sym typeface="Wingdings"/>
              </a:rPr>
              <a:t>Dose from air activation in </a:t>
            </a:r>
            <a:r>
              <a:rPr lang="en-US" sz="2100" dirty="0" smtClean="0">
                <a:solidFill>
                  <a:srgbClr val="0033CC"/>
                </a:solidFill>
                <a:sym typeface="Wingdings"/>
              </a:rPr>
              <a:t>collimators is almost as important as that from all high power dumps</a:t>
            </a:r>
            <a:r>
              <a:rPr lang="en-US" sz="2100" dirty="0" smtClean="0">
                <a:sym typeface="Wingdings"/>
              </a:rPr>
              <a:t> combined (shielding effect)</a:t>
            </a:r>
          </a:p>
          <a:p>
            <a:pPr marL="285750" indent="-285750">
              <a:buFont typeface="Arial" charset="0"/>
              <a:buChar char="•"/>
            </a:pPr>
            <a:endParaRPr lang="en-US" sz="2100" dirty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100" dirty="0" smtClean="0">
                <a:sym typeface="Wingdings"/>
              </a:rPr>
              <a:t>Will some tens of </a:t>
            </a:r>
            <a:r>
              <a:rPr lang="en-US" sz="2100" dirty="0" err="1" smtClean="0">
                <a:sym typeface="Wingdings"/>
              </a:rPr>
              <a:t>nA</a:t>
            </a:r>
            <a:r>
              <a:rPr lang="en-US" sz="2100" dirty="0" smtClean="0">
                <a:sym typeface="Wingdings"/>
              </a:rPr>
              <a:t> of ~50 MeV field emission contribute significantly?</a:t>
            </a:r>
          </a:p>
          <a:p>
            <a:pPr marL="285750" indent="-285750">
              <a:buFont typeface="Arial" charset="0"/>
              <a:buChar char="•"/>
            </a:pPr>
            <a:endParaRPr lang="en-US" sz="2100" dirty="0">
              <a:sym typeface="Wingdings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100" dirty="0" smtClean="0">
                <a:sym typeface="Wingdings"/>
              </a:rPr>
              <a:t>Field emission raw data was divided by collimator data to obtain relative importance. This was done in three sections representing L1, L2 and L3</a:t>
            </a:r>
            <a:r>
              <a:rPr lang="mr-IN" sz="2100" dirty="0" smtClean="0">
                <a:sym typeface="Wingdings"/>
              </a:rPr>
              <a:t>…</a:t>
            </a:r>
            <a:endParaRPr lang="en-US" sz="2100" dirty="0" smtClean="0"/>
          </a:p>
        </p:txBody>
      </p:sp>
    </p:spTree>
    <p:extLst>
      <p:ext uri="{BB962C8B-B14F-4D97-AF65-F5344CB8AC3E}">
        <p14:creationId xmlns:p14="http://schemas.microsoft.com/office/powerpoint/2010/main" val="147492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1821" y="129091"/>
            <a:ext cx="8581054" cy="753033"/>
          </a:xfrm>
        </p:spPr>
        <p:txBody>
          <a:bodyPr/>
          <a:lstStyle/>
          <a:p>
            <a:r>
              <a:rPr lang="en-US" sz="2650" dirty="0">
                <a:solidFill>
                  <a:schemeClr val="bg2"/>
                </a:solidFill>
              </a:rPr>
              <a:t>SCRF FE simulations –</a:t>
            </a:r>
            <a:r>
              <a:rPr lang="en-US" sz="26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650" dirty="0" smtClean="0">
                <a:solidFill>
                  <a:srgbClr val="0000FF"/>
                </a:solidFill>
              </a:rPr>
              <a:t>Results for air </a:t>
            </a:r>
            <a:r>
              <a:rPr lang="en-US" sz="2650" dirty="0" smtClean="0">
                <a:solidFill>
                  <a:srgbClr val="0000FF"/>
                </a:solidFill>
              </a:rPr>
              <a:t>activation (1/2)</a:t>
            </a:r>
            <a:endParaRPr lang="en-US" sz="2650" dirty="0">
              <a:solidFill>
                <a:schemeClr val="bg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4323" y="3848463"/>
            <a:ext cx="30289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Arial" charset="0"/>
              </a:rPr>
              <a:t>Thus, </a:t>
            </a:r>
            <a:r>
              <a:rPr lang="en-US" sz="2100" dirty="0" smtClean="0">
                <a:solidFill>
                  <a:srgbClr val="FF0000"/>
                </a:solidFill>
                <a:latin typeface="Arial" charset="0"/>
              </a:rPr>
              <a:t>35</a:t>
            </a:r>
            <a:r>
              <a:rPr lang="en-US" sz="2100" dirty="0" smtClean="0">
                <a:latin typeface="Arial" charset="0"/>
              </a:rPr>
              <a:t> CM @ </a:t>
            </a:r>
            <a:r>
              <a:rPr lang="en-US" sz="2100" dirty="0" smtClean="0">
                <a:solidFill>
                  <a:schemeClr val="accent2"/>
                </a:solidFill>
                <a:latin typeface="Arial" charset="0"/>
              </a:rPr>
              <a:t>10</a:t>
            </a:r>
            <a:r>
              <a:rPr lang="en-US" sz="2100" dirty="0" smtClean="0">
                <a:latin typeface="Arial" charset="0"/>
              </a:rPr>
              <a:t> </a:t>
            </a:r>
            <a:r>
              <a:rPr lang="en-US" sz="2100" dirty="0">
                <a:latin typeface="Arial" charset="0"/>
              </a:rPr>
              <a:t>[</a:t>
            </a:r>
            <a:r>
              <a:rPr lang="en-US" sz="2100" dirty="0" err="1" smtClean="0">
                <a:latin typeface="Arial" charset="0"/>
              </a:rPr>
              <a:t>nA</a:t>
            </a:r>
            <a:r>
              <a:rPr lang="en-US" sz="2100" dirty="0" smtClean="0">
                <a:latin typeface="Arial" charset="0"/>
              </a:rPr>
              <a:t>]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070" t="3995" r="1676" b="33443"/>
          <a:stretch/>
        </p:blipFill>
        <p:spPr>
          <a:xfrm>
            <a:off x="117545" y="1368564"/>
            <a:ext cx="9026455" cy="20318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7546" y="3303307"/>
            <a:ext cx="8964313" cy="338554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Isotope generation in air by each </a:t>
            </a:r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cryomodule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relative to that in an LCLS-II halo collimator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4323" y="4718701"/>
            <a:ext cx="85707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 smtClean="0">
                <a:latin typeface="Arial" charset="0"/>
              </a:rPr>
              <a:t>These </a:t>
            </a:r>
            <a:r>
              <a:rPr lang="en-US" sz="2100" b="1" dirty="0">
                <a:latin typeface="Arial" charset="0"/>
              </a:rPr>
              <a:t>numbers are similar to the 310 </a:t>
            </a:r>
            <a:r>
              <a:rPr lang="en-US" sz="2100" b="1" dirty="0" smtClean="0">
                <a:latin typeface="Arial" charset="0"/>
              </a:rPr>
              <a:t>W maximum </a:t>
            </a:r>
            <a:r>
              <a:rPr lang="en-US" sz="2100" b="1" dirty="0">
                <a:latin typeface="Arial" charset="0"/>
              </a:rPr>
              <a:t>integrated loss on collimators that is expected for 1.2 MW </a:t>
            </a:r>
            <a:r>
              <a:rPr lang="en-US" sz="2100" b="1" dirty="0" smtClean="0">
                <a:latin typeface="Arial" charset="0"/>
              </a:rPr>
              <a:t>operation.</a:t>
            </a:r>
            <a:endParaRPr lang="en-US" sz="2100" b="1" dirty="0"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1597" y="5590893"/>
            <a:ext cx="85707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 smtClean="0">
                <a:latin typeface="Arial" charset="0"/>
                <a:sym typeface="Wingdings"/>
              </a:rPr>
              <a:t> </a:t>
            </a:r>
            <a:r>
              <a:rPr lang="en-US" sz="2100" b="1" dirty="0" smtClean="0">
                <a:latin typeface="Arial" charset="0"/>
                <a:ea typeface="Arial" charset="0"/>
                <a:cs typeface="Arial" charset="0"/>
              </a:rPr>
              <a:t>RP requirement of </a:t>
            </a:r>
            <a:r>
              <a:rPr lang="en-US" sz="2100" b="1" i="1" dirty="0" smtClean="0">
                <a:latin typeface="Arial" charset="0"/>
                <a:ea typeface="Arial" charset="0"/>
                <a:cs typeface="Arial" charset="0"/>
              </a:rPr>
              <a:t>less </a:t>
            </a:r>
            <a:r>
              <a:rPr lang="en-US" sz="2100" b="1" i="1" dirty="0">
                <a:latin typeface="Arial" charset="0"/>
                <a:ea typeface="Arial" charset="0"/>
                <a:cs typeface="Arial" charset="0"/>
              </a:rPr>
              <a:t>than one air exchange per </a:t>
            </a:r>
            <a:r>
              <a:rPr lang="en-US" sz="2100" b="1" i="1" dirty="0" smtClean="0">
                <a:latin typeface="Arial" charset="0"/>
                <a:ea typeface="Arial" charset="0"/>
                <a:cs typeface="Arial" charset="0"/>
              </a:rPr>
              <a:t>day</a:t>
            </a:r>
            <a:r>
              <a:rPr lang="en-US" sz="2100" b="1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100" b="1" dirty="0" smtClean="0">
                <a:latin typeface="Arial" charset="0"/>
                <a:ea typeface="Arial" charset="0"/>
                <a:cs typeface="Arial" charset="0"/>
              </a:rPr>
              <a:t>applies </a:t>
            </a:r>
            <a:r>
              <a:rPr lang="en-US" sz="2100" b="1" dirty="0" smtClean="0">
                <a:latin typeface="Arial" charset="0"/>
                <a:ea typeface="Arial" charset="0"/>
                <a:cs typeface="Arial" charset="0"/>
              </a:rPr>
              <a:t>also to </a:t>
            </a:r>
            <a:r>
              <a:rPr lang="en-US" sz="2100" b="1" dirty="0">
                <a:latin typeface="Arial" charset="0"/>
                <a:ea typeface="Arial" charset="0"/>
                <a:cs typeface="Arial" charset="0"/>
              </a:rPr>
              <a:t>the cold </a:t>
            </a:r>
            <a:r>
              <a:rPr lang="en-US" sz="2100" b="1" dirty="0" smtClean="0">
                <a:latin typeface="Arial" charset="0"/>
                <a:ea typeface="Arial" charset="0"/>
                <a:cs typeface="Arial" charset="0"/>
              </a:rPr>
              <a:t>sections</a:t>
            </a:r>
            <a:endParaRPr lang="en-US" sz="2100" b="1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94680" y="2085978"/>
            <a:ext cx="522287" cy="29041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4323" y="3859063"/>
            <a:ext cx="87185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latin typeface="Arial" charset="0"/>
              </a:rPr>
              <a:t>                                       ⩸ </a:t>
            </a:r>
            <a:r>
              <a:rPr lang="en-US" sz="2100" dirty="0" smtClean="0">
                <a:solidFill>
                  <a:srgbClr val="0000FF"/>
                </a:solidFill>
                <a:latin typeface="Arial" charset="0"/>
              </a:rPr>
              <a:t>0.81</a:t>
            </a:r>
            <a:r>
              <a:rPr lang="en-US" sz="2100" dirty="0" smtClean="0">
                <a:latin typeface="Arial" charset="0"/>
              </a:rPr>
              <a:t>·</a:t>
            </a:r>
            <a:r>
              <a:rPr lang="en-US" sz="2100" dirty="0" smtClean="0">
                <a:solidFill>
                  <a:srgbClr val="FF0000"/>
                </a:solidFill>
                <a:latin typeface="Arial" charset="0"/>
              </a:rPr>
              <a:t>35</a:t>
            </a:r>
            <a:r>
              <a:rPr lang="en-US" sz="2100" dirty="0" smtClean="0">
                <a:latin typeface="Arial" charset="0"/>
              </a:rPr>
              <a:t>·</a:t>
            </a:r>
            <a:r>
              <a:rPr lang="en-US" sz="2100" dirty="0" smtClean="0">
                <a:solidFill>
                  <a:schemeClr val="accent2"/>
                </a:solidFill>
                <a:latin typeface="Arial" charset="0"/>
              </a:rPr>
              <a:t>10</a:t>
            </a:r>
            <a:r>
              <a:rPr lang="en-US" sz="2100" dirty="0" smtClean="0">
                <a:latin typeface="Arial" charset="0"/>
              </a:rPr>
              <a:t> </a:t>
            </a:r>
            <a:r>
              <a:rPr lang="en-US" sz="2100" dirty="0">
                <a:latin typeface="Arial" charset="0"/>
              </a:rPr>
              <a:t>= </a:t>
            </a:r>
            <a:r>
              <a:rPr lang="en-US" sz="2100" dirty="0" smtClean="0">
                <a:latin typeface="Arial" charset="0"/>
              </a:rPr>
              <a:t>284 W on </a:t>
            </a:r>
            <a:r>
              <a:rPr lang="en-US" sz="2100" dirty="0">
                <a:latin typeface="Arial" charset="0"/>
              </a:rPr>
              <a:t>halo collimators </a:t>
            </a:r>
            <a:r>
              <a:rPr lang="en-US" sz="2100" dirty="0" smtClean="0">
                <a:latin typeface="Arial" charset="0"/>
              </a:rPr>
              <a:t>for </a:t>
            </a:r>
            <a:r>
              <a:rPr lang="en-US" sz="2100" baseline="30000" dirty="0" smtClean="0">
                <a:latin typeface="Arial" charset="0"/>
              </a:rPr>
              <a:t>41</a:t>
            </a:r>
            <a:r>
              <a:rPr lang="en-US" sz="2100" dirty="0" smtClean="0">
                <a:latin typeface="Arial" charset="0"/>
              </a:rPr>
              <a:t>Ar </a:t>
            </a:r>
            <a:r>
              <a:rPr lang="en-US" sz="2100" dirty="0">
                <a:latin typeface="Arial" charset="0"/>
              </a:rPr>
              <a:t>production, 567 W </a:t>
            </a:r>
            <a:r>
              <a:rPr lang="en-US" sz="2100" dirty="0" smtClean="0">
                <a:latin typeface="Arial" charset="0"/>
              </a:rPr>
              <a:t>for </a:t>
            </a:r>
            <a:r>
              <a:rPr lang="en-US" sz="2100" baseline="30000" dirty="0" smtClean="0">
                <a:latin typeface="Arial" charset="0"/>
              </a:rPr>
              <a:t>15</a:t>
            </a:r>
            <a:r>
              <a:rPr lang="en-US" sz="2100" dirty="0" smtClean="0">
                <a:latin typeface="Arial" charset="0"/>
              </a:rPr>
              <a:t>O</a:t>
            </a:r>
            <a:r>
              <a:rPr lang="en-US" sz="2100" dirty="0">
                <a:latin typeface="Arial" charset="0"/>
              </a:rPr>
              <a:t>, 325 W </a:t>
            </a:r>
            <a:r>
              <a:rPr lang="en-US" sz="2100" dirty="0" smtClean="0">
                <a:latin typeface="Arial" charset="0"/>
              </a:rPr>
              <a:t>for </a:t>
            </a:r>
            <a:r>
              <a:rPr lang="en-US" sz="2100" baseline="30000" dirty="0" smtClean="0">
                <a:latin typeface="Arial" charset="0"/>
              </a:rPr>
              <a:t>13</a:t>
            </a:r>
            <a:r>
              <a:rPr lang="en-US" sz="2100" dirty="0" smtClean="0">
                <a:latin typeface="Arial" charset="0"/>
              </a:rPr>
              <a:t>N</a:t>
            </a:r>
            <a:r>
              <a:rPr lang="en-US" sz="2100" dirty="0">
                <a:latin typeface="Arial" charset="0"/>
              </a:rPr>
              <a:t>, and 360 W </a:t>
            </a:r>
            <a:r>
              <a:rPr lang="en-US" sz="2100" dirty="0" smtClean="0">
                <a:latin typeface="Arial" charset="0"/>
              </a:rPr>
              <a:t>for </a:t>
            </a:r>
            <a:r>
              <a:rPr lang="en-US" sz="2100" baseline="30000" dirty="0" smtClean="0">
                <a:latin typeface="Arial" charset="0"/>
              </a:rPr>
              <a:t>11</a:t>
            </a:r>
            <a:r>
              <a:rPr lang="en-US" sz="2100" dirty="0" smtClean="0">
                <a:latin typeface="Arial" charset="0"/>
              </a:rPr>
              <a:t>C.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18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 animBg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1821" y="129091"/>
            <a:ext cx="8581054" cy="753033"/>
          </a:xfrm>
        </p:spPr>
        <p:txBody>
          <a:bodyPr/>
          <a:lstStyle/>
          <a:p>
            <a:r>
              <a:rPr lang="en-US" sz="2650" dirty="0">
                <a:solidFill>
                  <a:schemeClr val="bg2"/>
                </a:solidFill>
              </a:rPr>
              <a:t>SCRF FE simulations –</a:t>
            </a:r>
            <a:r>
              <a:rPr lang="en-US" sz="26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650" dirty="0" smtClean="0">
                <a:solidFill>
                  <a:srgbClr val="0000FF"/>
                </a:solidFill>
              </a:rPr>
              <a:t>Results for air </a:t>
            </a:r>
            <a:r>
              <a:rPr lang="en-US" sz="2650" dirty="0" smtClean="0">
                <a:solidFill>
                  <a:srgbClr val="0000FF"/>
                </a:solidFill>
              </a:rPr>
              <a:t>activation (2/2)</a:t>
            </a:r>
            <a:endParaRPr lang="en-US" sz="2650" dirty="0">
              <a:solidFill>
                <a:schemeClr val="bg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325" y="1609482"/>
            <a:ext cx="857075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 smtClean="0">
                <a:latin typeface="Arial" charset="0"/>
              </a:rPr>
              <a:t>Why is this happening?</a:t>
            </a:r>
          </a:p>
          <a:p>
            <a:r>
              <a:rPr lang="en-US" sz="2100" b="1" dirty="0">
                <a:latin typeface="Arial" charset="0"/>
              </a:rPr>
              <a:t> </a:t>
            </a:r>
            <a:endParaRPr lang="en-US" sz="2100" dirty="0" smtClean="0">
              <a:latin typeface="Arial" charset="0"/>
            </a:endParaRPr>
          </a:p>
          <a:p>
            <a:pPr marL="342900" indent="-342900">
              <a:buFontTx/>
              <a:buChar char="-"/>
            </a:pPr>
            <a:r>
              <a:rPr lang="en-US" sz="2100" dirty="0" smtClean="0">
                <a:effectLst/>
                <a:latin typeface="Arial" charset="0"/>
              </a:rPr>
              <a:t>About 94% of field emission is not captured </a:t>
            </a:r>
            <a:r>
              <a:rPr lang="en-US" sz="2100" dirty="0" smtClean="0">
                <a:effectLst/>
                <a:latin typeface="Arial" charset="0"/>
                <a:sym typeface="Wingdings"/>
              </a:rPr>
              <a:t></a:t>
            </a:r>
            <a:r>
              <a:rPr lang="en-US" sz="2100" dirty="0" smtClean="0">
                <a:effectLst/>
                <a:latin typeface="Arial" charset="0"/>
              </a:rPr>
              <a:t> 10 </a:t>
            </a:r>
            <a:r>
              <a:rPr lang="en-US" sz="2100" dirty="0" err="1" smtClean="0">
                <a:effectLst/>
                <a:latin typeface="Arial" charset="0"/>
              </a:rPr>
              <a:t>nA</a:t>
            </a:r>
            <a:r>
              <a:rPr lang="en-US" sz="2100" dirty="0" smtClean="0">
                <a:effectLst/>
                <a:latin typeface="Arial" charset="0"/>
              </a:rPr>
              <a:t> only represents a small fraction of all the generated field emission, the rest is </a:t>
            </a:r>
            <a:r>
              <a:rPr lang="en-US" sz="2100" dirty="0" smtClean="0">
                <a:solidFill>
                  <a:srgbClr val="0033CC"/>
                </a:solidFill>
                <a:effectLst/>
                <a:latin typeface="Arial" charset="0"/>
              </a:rPr>
              <a:t>lost at the cavities</a:t>
            </a:r>
          </a:p>
          <a:p>
            <a:pPr marL="342900" indent="-342900">
              <a:buFontTx/>
              <a:buChar char="-"/>
            </a:pPr>
            <a:endParaRPr lang="en-US" sz="2100" dirty="0" smtClean="0">
              <a:effectLst/>
              <a:latin typeface="Arial" charset="0"/>
            </a:endParaRPr>
          </a:p>
          <a:p>
            <a:pPr marL="342900" indent="-342900">
              <a:buFontTx/>
              <a:buChar char="-"/>
            </a:pPr>
            <a:r>
              <a:rPr lang="en-US" sz="2100" dirty="0" smtClean="0">
                <a:latin typeface="Arial" charset="0"/>
              </a:rPr>
              <a:t>The cavities are </a:t>
            </a:r>
            <a:r>
              <a:rPr lang="en-US" sz="2100" dirty="0" smtClean="0">
                <a:solidFill>
                  <a:srgbClr val="0033CC"/>
                </a:solidFill>
                <a:latin typeface="Arial" charset="0"/>
              </a:rPr>
              <a:t>thin </a:t>
            </a:r>
            <a:r>
              <a:rPr lang="en-US" sz="2100" dirty="0" err="1" smtClean="0">
                <a:solidFill>
                  <a:srgbClr val="0033CC"/>
                </a:solidFill>
                <a:latin typeface="Arial" charset="0"/>
              </a:rPr>
              <a:t>Nb</a:t>
            </a:r>
            <a:r>
              <a:rPr lang="en-US" sz="2100" dirty="0" smtClean="0">
                <a:solidFill>
                  <a:srgbClr val="0033CC"/>
                </a:solidFill>
                <a:latin typeface="Arial" charset="0"/>
              </a:rPr>
              <a:t> targets</a:t>
            </a:r>
            <a:r>
              <a:rPr lang="en-US" sz="2100" dirty="0" smtClean="0">
                <a:latin typeface="Arial" charset="0"/>
              </a:rPr>
              <a:t>, with apparent thickness as small as ~2.7 mm</a:t>
            </a:r>
          </a:p>
          <a:p>
            <a:pPr marL="342900" indent="-342900">
              <a:buFontTx/>
              <a:buChar char="-"/>
            </a:pPr>
            <a:endParaRPr lang="en-US" sz="2100" dirty="0">
              <a:effectLst/>
              <a:latin typeface="Arial" charset="0"/>
            </a:endParaRPr>
          </a:p>
          <a:p>
            <a:pPr marL="342900" indent="-342900">
              <a:buFontTx/>
              <a:buChar char="-"/>
            </a:pPr>
            <a:r>
              <a:rPr lang="en-US" sz="2100" dirty="0" smtClean="0">
                <a:latin typeface="Arial" charset="0"/>
              </a:rPr>
              <a:t>A fraction of the captured field emission gets accelerated </a:t>
            </a:r>
            <a:r>
              <a:rPr lang="en-US" sz="2100" dirty="0" smtClean="0">
                <a:latin typeface="Arial" charset="0"/>
                <a:sym typeface="Wingdings"/>
              </a:rPr>
              <a:t> it </a:t>
            </a:r>
            <a:r>
              <a:rPr lang="en-US" sz="2100" dirty="0" smtClean="0">
                <a:solidFill>
                  <a:srgbClr val="0033CC"/>
                </a:solidFill>
                <a:latin typeface="Arial" charset="0"/>
                <a:sym typeface="Wingdings"/>
              </a:rPr>
              <a:t>picks up more more</a:t>
            </a:r>
          </a:p>
          <a:p>
            <a:pPr marL="342900" indent="-342900">
              <a:buFontTx/>
              <a:buChar char="-"/>
            </a:pPr>
            <a:endParaRPr lang="en-US" sz="2100" dirty="0">
              <a:effectLst/>
              <a:latin typeface="Arial" charset="0"/>
              <a:sym typeface="Wingdings"/>
            </a:endParaRPr>
          </a:p>
          <a:p>
            <a:pPr marL="342900" indent="-342900">
              <a:buFontTx/>
              <a:buChar char="-"/>
            </a:pPr>
            <a:r>
              <a:rPr lang="en-US" sz="2100" dirty="0" smtClean="0">
                <a:solidFill>
                  <a:schemeClr val="bg2"/>
                </a:solidFill>
                <a:latin typeface="Arial" charset="0"/>
                <a:sym typeface="Wingdings"/>
              </a:rPr>
              <a:t>Can this get worse</a:t>
            </a:r>
            <a:r>
              <a:rPr lang="mr-IN" sz="2100" dirty="0" smtClean="0">
                <a:solidFill>
                  <a:schemeClr val="bg2"/>
                </a:solidFill>
                <a:latin typeface="Arial" charset="0"/>
                <a:sym typeface="Wingdings"/>
              </a:rPr>
              <a:t>…</a:t>
            </a:r>
            <a:r>
              <a:rPr lang="en-US" sz="2100" dirty="0" smtClean="0">
                <a:solidFill>
                  <a:schemeClr val="bg2"/>
                </a:solidFill>
                <a:latin typeface="Arial" charset="0"/>
                <a:sym typeface="Wingdings"/>
              </a:rPr>
              <a:t>?</a:t>
            </a:r>
            <a:endParaRPr lang="en-US" sz="2100" dirty="0"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85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1821" y="129091"/>
            <a:ext cx="8581054" cy="753033"/>
          </a:xfrm>
        </p:spPr>
        <p:txBody>
          <a:bodyPr/>
          <a:lstStyle/>
          <a:p>
            <a:r>
              <a:rPr lang="en-US" sz="2700" dirty="0">
                <a:solidFill>
                  <a:schemeClr val="bg2"/>
                </a:solidFill>
              </a:rPr>
              <a:t>SCRF FE simulations –</a:t>
            </a:r>
            <a:r>
              <a:rPr lang="en-US" sz="27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700" dirty="0" smtClean="0">
                <a:solidFill>
                  <a:srgbClr val="0000FF"/>
                </a:solidFill>
              </a:rPr>
              <a:t>HE upgrade considerations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5788" y="1959182"/>
            <a:ext cx="844708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latin typeface="Arial" charset="0"/>
              </a:rPr>
              <a:t>High energy upgrades (to ~8 GeV) contemplate increasing</a:t>
            </a:r>
            <a:r>
              <a:rPr lang="mr-IN" sz="2200" dirty="0" smtClean="0">
                <a:latin typeface="Arial" charset="0"/>
              </a:rPr>
              <a:t>…</a:t>
            </a:r>
            <a:endParaRPr lang="en-US" sz="2200" dirty="0" smtClean="0">
              <a:latin typeface="Arial" charset="0"/>
            </a:endParaRPr>
          </a:p>
          <a:p>
            <a:endParaRPr lang="en-US" sz="2200" dirty="0" smtClean="0">
              <a:latin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mr-IN" sz="2200" dirty="0" smtClean="0">
                <a:latin typeface="Arial" charset="0"/>
              </a:rPr>
              <a:t>…</a:t>
            </a:r>
            <a:r>
              <a:rPr lang="en-US" sz="2200" dirty="0" smtClean="0">
                <a:latin typeface="Arial" charset="0"/>
              </a:rPr>
              <a:t> the </a:t>
            </a:r>
            <a:r>
              <a:rPr lang="en-US" sz="2200" dirty="0" smtClean="0">
                <a:solidFill>
                  <a:srgbClr val="0033CC"/>
                </a:solidFill>
                <a:latin typeface="Arial" charset="0"/>
              </a:rPr>
              <a:t>number of </a:t>
            </a:r>
            <a:r>
              <a:rPr lang="en-US" sz="2200" dirty="0" err="1" smtClean="0">
                <a:solidFill>
                  <a:srgbClr val="0033CC"/>
                </a:solidFill>
                <a:latin typeface="Arial" charset="0"/>
              </a:rPr>
              <a:t>cryomodules</a:t>
            </a:r>
            <a:r>
              <a:rPr lang="en-US" sz="2200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en-US" sz="2200" dirty="0" smtClean="0">
                <a:latin typeface="Arial" charset="0"/>
                <a:sym typeface="Wingdings"/>
              </a:rPr>
              <a:t> more air activation,</a:t>
            </a:r>
          </a:p>
          <a:p>
            <a:pPr marL="342900" indent="-342900">
              <a:buFont typeface="Arial" charset="0"/>
              <a:buChar char="•"/>
            </a:pPr>
            <a:r>
              <a:rPr lang="mr-IN" sz="2200" dirty="0" smtClean="0">
                <a:latin typeface="Arial" charset="0"/>
                <a:sym typeface="Wingdings"/>
              </a:rPr>
              <a:t>…</a:t>
            </a:r>
            <a:r>
              <a:rPr lang="en-US" sz="2200" dirty="0" smtClean="0">
                <a:latin typeface="Arial" charset="0"/>
                <a:sym typeface="Wingdings"/>
              </a:rPr>
              <a:t> the </a:t>
            </a:r>
            <a:r>
              <a:rPr lang="en-US" sz="2200" dirty="0" smtClean="0">
                <a:solidFill>
                  <a:srgbClr val="0033CC"/>
                </a:solidFill>
                <a:latin typeface="Arial" charset="0"/>
                <a:sym typeface="Wingdings"/>
              </a:rPr>
              <a:t>beam energy </a:t>
            </a:r>
            <a:r>
              <a:rPr lang="en-US" sz="2200" dirty="0" smtClean="0">
                <a:latin typeface="Arial" charset="0"/>
                <a:sym typeface="Wingdings"/>
              </a:rPr>
              <a:t> more FE power  more air activation</a:t>
            </a:r>
          </a:p>
          <a:p>
            <a:pPr marL="342900" indent="-342900">
              <a:buFont typeface="Arial" charset="0"/>
              <a:buChar char="•"/>
            </a:pPr>
            <a:r>
              <a:rPr lang="mr-IN" sz="2200" dirty="0" smtClean="0">
                <a:latin typeface="Arial" charset="0"/>
                <a:sym typeface="Wingdings"/>
              </a:rPr>
              <a:t>…</a:t>
            </a:r>
            <a:r>
              <a:rPr lang="en-US" sz="2200" dirty="0" smtClean="0">
                <a:latin typeface="Arial" charset="0"/>
                <a:sym typeface="Wingdings"/>
              </a:rPr>
              <a:t> the </a:t>
            </a:r>
            <a:r>
              <a:rPr lang="en-US" sz="2200" dirty="0" smtClean="0">
                <a:solidFill>
                  <a:srgbClr val="0033CC"/>
                </a:solidFill>
                <a:latin typeface="Arial" charset="0"/>
                <a:sym typeface="Wingdings"/>
              </a:rPr>
              <a:t>gradient</a:t>
            </a:r>
            <a:r>
              <a:rPr lang="en-US" sz="2200" dirty="0" smtClean="0">
                <a:latin typeface="Arial" charset="0"/>
                <a:sym typeface="Wingdings"/>
              </a:rPr>
              <a:t> of </a:t>
            </a:r>
            <a:r>
              <a:rPr lang="en-US" sz="2200" dirty="0" err="1" smtClean="0">
                <a:latin typeface="Arial" charset="0"/>
                <a:sym typeface="Wingdings"/>
              </a:rPr>
              <a:t>cryomodules</a:t>
            </a:r>
            <a:r>
              <a:rPr lang="en-US" sz="2200" dirty="0" smtClean="0">
                <a:latin typeface="Arial" charset="0"/>
                <a:sym typeface="Wingdings"/>
              </a:rPr>
              <a:t> to ~19.3 MeV/m  The higher gradient could increase FE production by an order of magnitude. </a:t>
            </a:r>
          </a:p>
          <a:p>
            <a:endParaRPr lang="en-US" sz="2200" dirty="0">
              <a:latin typeface="Arial" charset="0"/>
              <a:sym typeface="Wingdings"/>
            </a:endParaRPr>
          </a:p>
          <a:p>
            <a:r>
              <a:rPr lang="en-US" sz="2200" dirty="0" smtClean="0">
                <a:latin typeface="Arial" charset="0"/>
                <a:sym typeface="Wingdings"/>
              </a:rPr>
              <a:t>Thus estimates at </a:t>
            </a:r>
            <a:r>
              <a:rPr lang="en-US" sz="2200" dirty="0" smtClean="0">
                <a:solidFill>
                  <a:srgbClr val="C00000"/>
                </a:solidFill>
                <a:latin typeface="Arial" charset="0"/>
                <a:sym typeface="Wingdings"/>
              </a:rPr>
              <a:t>10 </a:t>
            </a:r>
            <a:r>
              <a:rPr lang="en-US" sz="2200" dirty="0" smtClean="0">
                <a:solidFill>
                  <a:srgbClr val="C00000"/>
                </a:solidFill>
                <a:latin typeface="Arial" charset="0"/>
                <a:sym typeface="Wingdings"/>
              </a:rPr>
              <a:t>[</a:t>
            </a:r>
            <a:r>
              <a:rPr lang="en-US" sz="2200" dirty="0" err="1" smtClean="0">
                <a:solidFill>
                  <a:srgbClr val="C00000"/>
                </a:solidFill>
                <a:latin typeface="Arial" charset="0"/>
                <a:sym typeface="Wingdings"/>
              </a:rPr>
              <a:t>nA</a:t>
            </a:r>
            <a:r>
              <a:rPr lang="en-US" sz="2200" dirty="0" smtClean="0">
                <a:solidFill>
                  <a:srgbClr val="C00000"/>
                </a:solidFill>
                <a:latin typeface="Arial" charset="0"/>
                <a:sym typeface="Wingdings"/>
              </a:rPr>
              <a:t>/CM] </a:t>
            </a:r>
            <a:r>
              <a:rPr lang="en-US" sz="2200" dirty="0" smtClean="0">
                <a:solidFill>
                  <a:srgbClr val="C00000"/>
                </a:solidFill>
                <a:latin typeface="Arial" charset="0"/>
                <a:sym typeface="Wingdings"/>
              </a:rPr>
              <a:t>should not be looked as </a:t>
            </a:r>
            <a:r>
              <a:rPr lang="en-US" sz="2200" dirty="0" smtClean="0">
                <a:solidFill>
                  <a:srgbClr val="C00000"/>
                </a:solidFill>
                <a:latin typeface="Arial" charset="0"/>
                <a:sym typeface="Wingdings"/>
              </a:rPr>
              <a:t>too </a:t>
            </a:r>
            <a:r>
              <a:rPr lang="en-US" sz="2200" dirty="0" smtClean="0">
                <a:solidFill>
                  <a:srgbClr val="C00000"/>
                </a:solidFill>
                <a:latin typeface="Arial" charset="0"/>
                <a:sym typeface="Wingdings"/>
              </a:rPr>
              <a:t>conservative.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8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smtClean="0"/>
              <a:t>Future outlook </a:t>
            </a:r>
            <a:r>
              <a:rPr lang="mr-IN" sz="2700" dirty="0" smtClean="0"/>
              <a:t>–</a:t>
            </a:r>
            <a:r>
              <a:rPr lang="en-US" sz="2700" dirty="0" smtClean="0"/>
              <a:t> </a:t>
            </a:r>
            <a:r>
              <a:rPr lang="en-US" sz="2700" dirty="0" smtClean="0">
                <a:solidFill>
                  <a:srgbClr val="0033CC"/>
                </a:solidFill>
              </a:rPr>
              <a:t>measurements at XFEL? </a:t>
            </a:r>
            <a:endParaRPr lang="en-US" sz="2700" dirty="0">
              <a:solidFill>
                <a:srgbClr val="0033CC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66" y="1916099"/>
            <a:ext cx="8509016" cy="3776690"/>
          </a:xfrm>
        </p:spPr>
      </p:pic>
      <p:sp>
        <p:nvSpPr>
          <p:cNvPr id="7" name="TextBox 6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1454" y="4994812"/>
            <a:ext cx="6043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/>
              <a:t>Possible measurements at XFEL </a:t>
            </a:r>
            <a:r>
              <a:rPr lang="mr-IN" sz="2000" dirty="0" smtClean="0"/>
              <a:t>–</a:t>
            </a:r>
            <a:r>
              <a:rPr lang="en-US" sz="2000" dirty="0" smtClean="0"/>
              <a:t> precise instrumentation </a:t>
            </a:r>
            <a:r>
              <a:rPr lang="mr-IN" sz="2000" dirty="0" smtClean="0"/>
              <a:t>–</a:t>
            </a:r>
            <a:r>
              <a:rPr lang="en-US" sz="2000" dirty="0" smtClean="0"/>
              <a:t> known ‘bad’ cavity </a:t>
            </a:r>
            <a:r>
              <a:rPr lang="mr-IN" sz="2000" dirty="0" smtClean="0"/>
              <a:t>–</a:t>
            </a:r>
            <a:r>
              <a:rPr lang="en-US" sz="2000" dirty="0" smtClean="0"/>
              <a:t> similar conditions to LCLSII </a:t>
            </a:r>
            <a:r>
              <a:rPr lang="mr-IN" sz="2000" dirty="0" smtClean="0"/>
              <a:t>–</a:t>
            </a:r>
            <a:r>
              <a:rPr lang="en-US" sz="2000" dirty="0" smtClean="0"/>
              <a:t> FLUKA model has been generated</a:t>
            </a:r>
            <a:endParaRPr lang="en-US" sz="20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76066" y="1726724"/>
            <a:ext cx="6653384" cy="307777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7030A0"/>
                </a:solidFill>
              </a:rPr>
              <a:t>In collaboration with  N. </a:t>
            </a:r>
            <a:r>
              <a:rPr lang="en-US" sz="1400" dirty="0" err="1" smtClean="0">
                <a:solidFill>
                  <a:srgbClr val="7030A0"/>
                </a:solidFill>
              </a:rPr>
              <a:t>Tesch</a:t>
            </a:r>
            <a:r>
              <a:rPr lang="en-US" sz="1400" dirty="0" smtClean="0">
                <a:solidFill>
                  <a:srgbClr val="7030A0"/>
                </a:solidFill>
              </a:rPr>
              <a:t>, A. </a:t>
            </a:r>
            <a:r>
              <a:rPr lang="en-US" sz="1400" dirty="0" err="1" smtClean="0">
                <a:solidFill>
                  <a:srgbClr val="7030A0"/>
                </a:solidFill>
              </a:rPr>
              <a:t>Leuchner</a:t>
            </a:r>
            <a:r>
              <a:rPr lang="en-US" sz="1400" dirty="0" smtClean="0">
                <a:solidFill>
                  <a:srgbClr val="7030A0"/>
                </a:solidFill>
              </a:rPr>
              <a:t>, </a:t>
            </a:r>
            <a:r>
              <a:rPr lang="en-US" sz="1400" dirty="0" smtClean="0">
                <a:solidFill>
                  <a:srgbClr val="7030A0"/>
                </a:solidFill>
              </a:rPr>
              <a:t>J. </a:t>
            </a:r>
            <a:r>
              <a:rPr lang="en-US" sz="1400" dirty="0" err="1" smtClean="0">
                <a:solidFill>
                  <a:srgbClr val="7030A0"/>
                </a:solidFill>
              </a:rPr>
              <a:t>Brahlard</a:t>
            </a:r>
            <a:r>
              <a:rPr lang="en-US" sz="1400" dirty="0" smtClean="0">
                <a:solidFill>
                  <a:srgbClr val="7030A0"/>
                </a:solidFill>
              </a:rPr>
              <a:t>, N. Walker (DESY)</a:t>
            </a:r>
            <a:endParaRPr lang="en-US" sz="14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2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433260" cy="753033"/>
          </a:xfrm>
        </p:spPr>
        <p:txBody>
          <a:bodyPr/>
          <a:lstStyle/>
          <a:p>
            <a:r>
              <a:rPr lang="en-US" sz="2700" dirty="0" smtClean="0">
                <a:solidFill>
                  <a:schemeClr val="bg2"/>
                </a:solidFill>
              </a:rPr>
              <a:t>Summary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356" y="1466580"/>
            <a:ext cx="8433260" cy="5047536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A model to compute air activation from SCRF field emission has been established.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The model with accurate description of LCLS-II/XFEL cavities ’soft-couples’ FLUKA and Track3P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Air activation from </a:t>
            </a:r>
            <a:r>
              <a:rPr lang="en-US" sz="2200" dirty="0" err="1" smtClean="0"/>
              <a:t>cryomodules</a:t>
            </a:r>
            <a:r>
              <a:rPr lang="en-US" sz="2200" dirty="0" smtClean="0"/>
              <a:t> at 10 </a:t>
            </a:r>
            <a:r>
              <a:rPr lang="en-US" sz="2200" dirty="0" err="1" smtClean="0"/>
              <a:t>nA</a:t>
            </a:r>
            <a:r>
              <a:rPr lang="en-US" sz="2200" dirty="0" smtClean="0"/>
              <a:t>/m is comparable to that of 310 W on collimators and similar to 90 kW on a shielding dump, thus same ventilation restrictions should apply to cold sections as to the rest of the machine</a:t>
            </a:r>
          </a:p>
          <a:p>
            <a:pPr marL="285750" indent="-285750">
              <a:buFont typeface="Arial" charset="0"/>
              <a:buChar char="•"/>
            </a:pPr>
            <a:endParaRPr lang="en-US" sz="2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Future works may include measurements at XFEL, ‘hard-coupling’ Track3P-FLUKA (‘a la </a:t>
            </a:r>
            <a:r>
              <a:rPr lang="en-US" sz="2200" dirty="0" err="1" smtClean="0"/>
              <a:t>Sixtrack</a:t>
            </a:r>
            <a:r>
              <a:rPr lang="en-US" sz="2200" dirty="0" smtClean="0"/>
              <a:t>’), electronuclear reactions and lower EMF thresholds  </a:t>
            </a:r>
          </a:p>
          <a:p>
            <a:pPr marL="285750" indent="-285750" algn="r">
              <a:buFont typeface="Arial" charset="0"/>
              <a:buChar char="•"/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90525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463578" cy="753033"/>
          </a:xfrm>
        </p:spPr>
        <p:txBody>
          <a:bodyPr/>
          <a:lstStyle/>
          <a:p>
            <a:r>
              <a:rPr lang="en-US" sz="2700" dirty="0" smtClean="0">
                <a:solidFill>
                  <a:schemeClr val="accent1"/>
                </a:solidFill>
              </a:rPr>
              <a:t>Motivation</a:t>
            </a:r>
            <a:endParaRPr lang="en-US" sz="2700" dirty="0" smtClean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4"/>
          </p:nvPr>
        </p:nvSpPr>
        <p:spPr>
          <a:xfrm>
            <a:off x="373529" y="1471613"/>
            <a:ext cx="8384709" cy="4865687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100" dirty="0" smtClean="0">
                <a:solidFill>
                  <a:schemeClr val="bg2"/>
                </a:solidFill>
                <a:latin typeface="Arial"/>
                <a:cs typeface="Arial"/>
              </a:rPr>
              <a:t>Most current or projected major accelerators have a superconducting electron (XFEL, SLAC, JLAB) or proton </a:t>
            </a:r>
            <a:r>
              <a:rPr lang="en-US" sz="2100" dirty="0" err="1" smtClean="0">
                <a:solidFill>
                  <a:schemeClr val="bg2"/>
                </a:solidFill>
                <a:latin typeface="Arial"/>
                <a:cs typeface="Arial"/>
              </a:rPr>
              <a:t>linac</a:t>
            </a:r>
            <a:r>
              <a:rPr lang="en-US" sz="2100" dirty="0" smtClean="0">
                <a:solidFill>
                  <a:schemeClr val="bg2"/>
                </a:solidFill>
                <a:latin typeface="Arial"/>
                <a:cs typeface="Arial"/>
              </a:rPr>
              <a:t> (ESS,</a:t>
            </a:r>
            <a:r>
              <a:rPr lang="mr-IN" sz="2100" dirty="0" smtClean="0">
                <a:solidFill>
                  <a:schemeClr val="bg2"/>
                </a:solidFill>
                <a:latin typeface="Arial"/>
                <a:cs typeface="Arial"/>
              </a:rPr>
              <a:t>…</a:t>
            </a:r>
            <a:r>
              <a:rPr lang="en-US" sz="2100" dirty="0" smtClean="0">
                <a:solidFill>
                  <a:schemeClr val="bg2"/>
                </a:solidFill>
                <a:latin typeface="Arial"/>
                <a:cs typeface="Arial"/>
              </a:rPr>
              <a:t>).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 smtClean="0">
                <a:solidFill>
                  <a:schemeClr val="bg2"/>
                </a:solidFill>
                <a:latin typeface="Arial"/>
                <a:cs typeface="Arial"/>
              </a:rPr>
              <a:t>Apertures at the </a:t>
            </a:r>
            <a:r>
              <a:rPr lang="en-US" sz="2100" dirty="0" err="1" smtClean="0">
                <a:solidFill>
                  <a:schemeClr val="bg2"/>
                </a:solidFill>
                <a:latin typeface="Arial"/>
                <a:cs typeface="Arial"/>
              </a:rPr>
              <a:t>Linac</a:t>
            </a:r>
            <a:r>
              <a:rPr lang="en-US" sz="2100" dirty="0" smtClean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en-US" sz="2100" dirty="0" err="1" smtClean="0">
                <a:solidFill>
                  <a:schemeClr val="bg2"/>
                </a:solidFill>
                <a:latin typeface="Arial"/>
                <a:cs typeface="Arial"/>
              </a:rPr>
              <a:t>cryomodules</a:t>
            </a:r>
            <a:r>
              <a:rPr lang="en-US" sz="2100" dirty="0" smtClean="0">
                <a:solidFill>
                  <a:schemeClr val="bg2"/>
                </a:solidFill>
                <a:latin typeface="Arial"/>
                <a:cs typeface="Arial"/>
              </a:rPr>
              <a:t> are typically large 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 smtClean="0">
                <a:solidFill>
                  <a:schemeClr val="bg2"/>
                </a:solidFill>
                <a:latin typeface="Arial"/>
                <a:cs typeface="Arial"/>
                <a:sym typeface="Wingdings"/>
              </a:rPr>
              <a:t> </a:t>
            </a:r>
            <a:r>
              <a:rPr lang="en-US" sz="2100" dirty="0" smtClean="0">
                <a:solidFill>
                  <a:schemeClr val="bg2"/>
                </a:solidFill>
                <a:latin typeface="Arial"/>
                <a:cs typeface="Arial"/>
              </a:rPr>
              <a:t>most beam losses happen at well shielding collimation / bunch compression sections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 smtClean="0">
                <a:solidFill>
                  <a:schemeClr val="bg2"/>
                </a:solidFill>
                <a:latin typeface="Arial"/>
                <a:cs typeface="Arial"/>
              </a:rPr>
              <a:t>Thus, ‘Losses’ at the cold </a:t>
            </a:r>
            <a:r>
              <a:rPr lang="en-US" sz="2100" dirty="0" err="1" smtClean="0">
                <a:solidFill>
                  <a:schemeClr val="bg2"/>
                </a:solidFill>
                <a:latin typeface="Arial"/>
                <a:cs typeface="Arial"/>
              </a:rPr>
              <a:t>linac</a:t>
            </a:r>
            <a:r>
              <a:rPr lang="en-US" sz="2100" dirty="0" smtClean="0">
                <a:solidFill>
                  <a:schemeClr val="bg2"/>
                </a:solidFill>
                <a:latin typeface="Arial"/>
                <a:cs typeface="Arial"/>
              </a:rPr>
              <a:t> are mainly from </a:t>
            </a:r>
            <a:r>
              <a:rPr lang="en-US" sz="2100" dirty="0" smtClean="0">
                <a:solidFill>
                  <a:srgbClr val="0000FF"/>
                </a:solidFill>
                <a:latin typeface="Arial"/>
                <a:cs typeface="Arial"/>
              </a:rPr>
              <a:t>field emission</a:t>
            </a:r>
            <a:r>
              <a:rPr lang="en-US" sz="2100" dirty="0" smtClean="0">
                <a:solidFill>
                  <a:schemeClr val="bg2"/>
                </a:solidFill>
                <a:latin typeface="Arial"/>
                <a:cs typeface="Arial"/>
              </a:rPr>
              <a:t>, typically 1-10 </a:t>
            </a:r>
            <a:r>
              <a:rPr lang="en-US" sz="2100" dirty="0" err="1" smtClean="0">
                <a:solidFill>
                  <a:schemeClr val="bg2"/>
                </a:solidFill>
                <a:latin typeface="Arial"/>
                <a:cs typeface="Arial"/>
              </a:rPr>
              <a:t>nA</a:t>
            </a:r>
            <a:r>
              <a:rPr lang="en-US" sz="2100" dirty="0" smtClean="0">
                <a:solidFill>
                  <a:schemeClr val="bg2"/>
                </a:solidFill>
                <a:latin typeface="Arial"/>
                <a:cs typeface="Arial"/>
              </a:rPr>
              <a:t>, i.e. </a:t>
            </a:r>
            <a:r>
              <a:rPr lang="en-US" sz="2100" dirty="0" smtClean="0">
                <a:solidFill>
                  <a:srgbClr val="0000FF"/>
                </a:solidFill>
                <a:latin typeface="Arial"/>
                <a:cs typeface="Arial"/>
              </a:rPr>
              <a:t>0.1-1.0 W</a:t>
            </a:r>
            <a:r>
              <a:rPr lang="en-US" sz="2100" dirty="0" smtClean="0">
                <a:solidFill>
                  <a:schemeClr val="bg2"/>
                </a:solidFill>
                <a:latin typeface="Arial"/>
                <a:cs typeface="Arial"/>
              </a:rPr>
              <a:t> can escape each end of a </a:t>
            </a:r>
            <a:r>
              <a:rPr lang="en-US" sz="2100" dirty="0" err="1">
                <a:solidFill>
                  <a:schemeClr val="bg2"/>
                </a:solidFill>
                <a:latin typeface="Arial"/>
                <a:cs typeface="Arial"/>
              </a:rPr>
              <a:t>c</a:t>
            </a:r>
            <a:r>
              <a:rPr lang="en-US" sz="2100" dirty="0" err="1" smtClean="0">
                <a:solidFill>
                  <a:schemeClr val="bg2"/>
                </a:solidFill>
                <a:latin typeface="Arial"/>
                <a:cs typeface="Arial"/>
              </a:rPr>
              <a:t>ryomodule</a:t>
            </a:r>
            <a:r>
              <a:rPr lang="en-US" sz="2100" dirty="0" smtClean="0">
                <a:solidFill>
                  <a:schemeClr val="bg2"/>
                </a:solidFill>
                <a:latin typeface="Arial"/>
                <a:cs typeface="Arial"/>
              </a:rPr>
              <a:t> and be eventually swept out by quadrupoles</a:t>
            </a:r>
          </a:p>
          <a:p>
            <a:pPr marL="342900" indent="-342900">
              <a:buFont typeface="Arial"/>
              <a:buChar char="•"/>
            </a:pPr>
            <a:r>
              <a:rPr lang="en-US" sz="2100" dirty="0" smtClean="0">
                <a:solidFill>
                  <a:schemeClr val="bg2"/>
                </a:solidFill>
                <a:latin typeface="Arial"/>
                <a:cs typeface="Arial"/>
              </a:rPr>
              <a:t>Do we then have to care about </a:t>
            </a:r>
            <a:r>
              <a:rPr lang="en-US" sz="2100" dirty="0" smtClean="0">
                <a:solidFill>
                  <a:srgbClr val="0000FF"/>
                </a:solidFill>
                <a:latin typeface="Arial"/>
                <a:cs typeface="Arial"/>
              </a:rPr>
              <a:t>air activation </a:t>
            </a:r>
            <a:r>
              <a:rPr lang="en-US" sz="2100" dirty="0" smtClean="0">
                <a:solidFill>
                  <a:schemeClr val="bg2"/>
                </a:solidFill>
                <a:latin typeface="Arial"/>
                <a:cs typeface="Arial"/>
              </a:rPr>
              <a:t>at the ‘cold’ </a:t>
            </a:r>
            <a:r>
              <a:rPr lang="en-US" sz="2100" dirty="0" err="1" smtClean="0">
                <a:solidFill>
                  <a:schemeClr val="bg2"/>
                </a:solidFill>
                <a:latin typeface="Arial"/>
                <a:cs typeface="Arial"/>
              </a:rPr>
              <a:t>Linac</a:t>
            </a:r>
            <a:r>
              <a:rPr lang="en-US" sz="2100" dirty="0" smtClean="0">
                <a:solidFill>
                  <a:schemeClr val="bg2"/>
                </a:solidFill>
                <a:latin typeface="Arial"/>
                <a:cs typeface="Arial"/>
              </a:rPr>
              <a:t>? Can we let the cold </a:t>
            </a:r>
            <a:r>
              <a:rPr lang="en-US" sz="2100" dirty="0" err="1">
                <a:solidFill>
                  <a:schemeClr val="bg2"/>
                </a:solidFill>
                <a:latin typeface="Arial"/>
                <a:cs typeface="Arial"/>
              </a:rPr>
              <a:t>L</a:t>
            </a:r>
            <a:r>
              <a:rPr lang="en-US" sz="2100" dirty="0" err="1" smtClean="0">
                <a:solidFill>
                  <a:schemeClr val="bg2"/>
                </a:solidFill>
                <a:latin typeface="Arial"/>
                <a:cs typeface="Arial"/>
              </a:rPr>
              <a:t>inac</a:t>
            </a:r>
            <a:r>
              <a:rPr lang="en-US" sz="2100" dirty="0" smtClean="0">
                <a:solidFill>
                  <a:schemeClr val="bg2"/>
                </a:solidFill>
                <a:latin typeface="Arial"/>
                <a:cs typeface="Arial"/>
              </a:rPr>
              <a:t> have free ventilation? What happens if the gradient is increased to reach higher beam energies?</a:t>
            </a:r>
            <a:endParaRPr lang="en-US" sz="2100" dirty="0" smtClean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78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sz="quarter" idx="14"/>
          </p:nvPr>
        </p:nvSpPr>
        <p:spPr/>
        <p:txBody>
          <a:bodyPr anchor="ctr"/>
          <a:lstStyle/>
          <a:p>
            <a:pPr algn="ctr"/>
            <a:r>
              <a:rPr lang="en-US" b="1" dirty="0" smtClean="0">
                <a:solidFill>
                  <a:schemeClr val="bg2"/>
                </a:solidFill>
              </a:rPr>
              <a:t>End</a:t>
            </a:r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06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5157788" y="1035354"/>
            <a:ext cx="3483513" cy="892552"/>
          </a:xfrm>
          <a:prstGeom prst="rect">
            <a:avLst/>
          </a:prstGeom>
          <a:solidFill>
            <a:schemeClr val="bg1">
              <a:alpha val="76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sz="2600" dirty="0" smtClean="0">
                <a:solidFill>
                  <a:srgbClr val="C00000"/>
                </a:solidFill>
                <a:latin typeface="Arial" charset="0"/>
              </a:rPr>
              <a:t>35 </a:t>
            </a:r>
            <a:r>
              <a:rPr lang="en-US" sz="2600" dirty="0" err="1" smtClean="0">
                <a:solidFill>
                  <a:srgbClr val="C00000"/>
                </a:solidFill>
                <a:latin typeface="Arial" charset="0"/>
              </a:rPr>
              <a:t>cryomodules</a:t>
            </a:r>
            <a:r>
              <a:rPr lang="en-US" sz="2600" dirty="0" smtClean="0">
                <a:solidFill>
                  <a:srgbClr val="C00000"/>
                </a:solidFill>
                <a:latin typeface="Arial" charset="0"/>
              </a:rPr>
              <a:t> to be installed in LCLS-II</a:t>
            </a:r>
            <a:endParaRPr lang="en-US" sz="2600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53"/>
            <a:ext cx="5157788" cy="3874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688" y="3865066"/>
            <a:ext cx="6578600" cy="2806700"/>
          </a:xfrm>
          <a:prstGeom prst="rect">
            <a:avLst/>
          </a:prstGeom>
        </p:spPr>
      </p:pic>
      <p:sp>
        <p:nvSpPr>
          <p:cNvPr id="32" name="Title 2"/>
          <p:cNvSpPr txBox="1">
            <a:spLocks/>
          </p:cNvSpPr>
          <p:nvPr/>
        </p:nvSpPr>
        <p:spPr>
          <a:xfrm>
            <a:off x="814388" y="203732"/>
            <a:ext cx="7958137" cy="49666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bg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700" dirty="0" smtClean="0"/>
              <a:t>SCRF Introduction </a:t>
            </a:r>
            <a:r>
              <a:rPr lang="mr-IN" sz="2700" dirty="0" smtClean="0"/>
              <a:t>–</a:t>
            </a:r>
            <a:r>
              <a:rPr lang="en-US" sz="2700" dirty="0" smtClean="0"/>
              <a:t> </a:t>
            </a:r>
            <a:r>
              <a:rPr lang="en-US" sz="2700" dirty="0" smtClean="0">
                <a:solidFill>
                  <a:srgbClr val="0033CC"/>
                </a:solidFill>
              </a:rPr>
              <a:t>hard X-ray facilities</a:t>
            </a:r>
            <a:endParaRPr lang="en-US" sz="2700" dirty="0">
              <a:solidFill>
                <a:srgbClr val="0033CC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6525572"/>
            <a:ext cx="6172200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171449" y="5406035"/>
            <a:ext cx="2524125" cy="892552"/>
          </a:xfrm>
          <a:prstGeom prst="rect">
            <a:avLst/>
          </a:prstGeom>
          <a:solidFill>
            <a:schemeClr val="bg1">
              <a:alpha val="76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/>
            <a:r>
              <a:rPr lang="en-US" sz="2600" dirty="0" smtClean="0">
                <a:solidFill>
                  <a:srgbClr val="C00000"/>
                </a:solidFill>
                <a:latin typeface="Arial" charset="0"/>
              </a:rPr>
              <a:t>96 </a:t>
            </a:r>
            <a:r>
              <a:rPr lang="en-US" sz="2600" dirty="0" err="1" smtClean="0">
                <a:solidFill>
                  <a:srgbClr val="C00000"/>
                </a:solidFill>
                <a:latin typeface="Arial" charset="0"/>
              </a:rPr>
              <a:t>cryomodules</a:t>
            </a:r>
            <a:r>
              <a:rPr lang="en-US" sz="2600" dirty="0" smtClean="0">
                <a:solidFill>
                  <a:srgbClr val="C00000"/>
                </a:solidFill>
                <a:latin typeface="Arial" charset="0"/>
              </a:rPr>
              <a:t> at XFEL</a:t>
            </a:r>
            <a:endParaRPr lang="en-US" sz="26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>
          <a:xfrm rot="2149676">
            <a:off x="692451" y="893827"/>
            <a:ext cx="1358456" cy="56723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1180416">
            <a:off x="5547136" y="5665788"/>
            <a:ext cx="2704815" cy="56723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6899543" y="3865066"/>
            <a:ext cx="2148865" cy="307777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From </a:t>
            </a:r>
            <a:r>
              <a:rPr lang="en-US" sz="1400" dirty="0" smtClean="0">
                <a:solidFill>
                  <a:srgbClr val="7030A0"/>
                </a:solidFill>
              </a:rPr>
              <a:t>W. Clement, DESY</a:t>
            </a:r>
            <a:endParaRPr lang="en-US" sz="14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5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smtClean="0"/>
              <a:t>SCRF Introduction - </a:t>
            </a:r>
            <a:r>
              <a:rPr lang="en-US" sz="2700" dirty="0" smtClean="0">
                <a:solidFill>
                  <a:srgbClr val="0033CC"/>
                </a:solidFill>
              </a:rPr>
              <a:t>LCLS-II beam-lines</a:t>
            </a:r>
            <a:endParaRPr lang="en-US" sz="2700" dirty="0">
              <a:solidFill>
                <a:srgbClr val="0033CC"/>
              </a:solidFill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38100" y="3873316"/>
            <a:ext cx="8988429" cy="2583761"/>
            <a:chOff x="38100" y="3873316"/>
            <a:chExt cx="8988429" cy="2583761"/>
          </a:xfrm>
        </p:grpSpPr>
        <p:sp>
          <p:nvSpPr>
            <p:cNvPr id="7" name="Rectangle 6"/>
            <p:cNvSpPr/>
            <p:nvPr/>
          </p:nvSpPr>
          <p:spPr>
            <a:xfrm>
              <a:off x="121226" y="3934893"/>
              <a:ext cx="8905303" cy="2522184"/>
            </a:xfrm>
            <a:prstGeom prst="rect">
              <a:avLst/>
            </a:prstGeom>
            <a:solidFill>
              <a:srgbClr val="FFFFCC"/>
            </a:solidFill>
            <a:ln w="127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72456" y="5052656"/>
              <a:ext cx="182880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58383" y="5052656"/>
              <a:ext cx="91440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161422" y="4813170"/>
              <a:ext cx="152400" cy="48985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141541" y="4980085"/>
              <a:ext cx="318809" cy="43785"/>
              <a:chOff x="1257651" y="1675958"/>
              <a:chExt cx="394546" cy="43785"/>
            </a:xfrm>
          </p:grpSpPr>
          <p:cxnSp>
            <p:nvCxnSpPr>
              <p:cNvPr id="60" name="Straight Connector 59"/>
              <p:cNvCxnSpPr/>
              <p:nvPr/>
            </p:nvCxnSpPr>
            <p:spPr>
              <a:xfrm>
                <a:off x="1407061" y="1675958"/>
                <a:ext cx="91440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rot="1800000">
                <a:off x="1469317" y="1719743"/>
                <a:ext cx="182880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19800000" flipH="1">
                <a:off x="1257651" y="1719743"/>
                <a:ext cx="182880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Straight Connector 11"/>
            <p:cNvCxnSpPr/>
            <p:nvPr/>
          </p:nvCxnSpPr>
          <p:spPr>
            <a:xfrm>
              <a:off x="1440889" y="5052656"/>
              <a:ext cx="1470749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028640" y="5052656"/>
              <a:ext cx="287866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097196" y="5052656"/>
              <a:ext cx="287866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  <a:prstDash val="sysDot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960797" y="5052656"/>
              <a:ext cx="854363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/>
            <p:cNvGrpSpPr/>
            <p:nvPr/>
          </p:nvGrpSpPr>
          <p:grpSpPr>
            <a:xfrm>
              <a:off x="2879096" y="4857924"/>
              <a:ext cx="445326" cy="228600"/>
              <a:chOff x="2022566" y="3554990"/>
              <a:chExt cx="683117" cy="895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2022566" y="3634395"/>
                <a:ext cx="91440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2287046" y="3571410"/>
                <a:ext cx="145470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2700000">
                <a:off x="2477963" y="3599743"/>
                <a:ext cx="89505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8900000" flipH="1">
                <a:off x="2150084" y="3602236"/>
                <a:ext cx="89505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614243" y="3634395"/>
                <a:ext cx="91440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4918408" y="4849454"/>
              <a:ext cx="461062" cy="228600"/>
              <a:chOff x="2022566" y="3554990"/>
              <a:chExt cx="679659" cy="895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50" name="Straight Connector 49"/>
              <p:cNvCxnSpPr/>
              <p:nvPr/>
            </p:nvCxnSpPr>
            <p:spPr>
              <a:xfrm>
                <a:off x="2022566" y="3634395"/>
                <a:ext cx="91440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2286442" y="3571410"/>
                <a:ext cx="146925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rot="2700000">
                <a:off x="2477963" y="3599743"/>
                <a:ext cx="89505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rot="18900000" flipH="1">
                <a:off x="2150084" y="3602236"/>
                <a:ext cx="89505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2610786" y="3634395"/>
                <a:ext cx="91439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ounded Rectangle 17"/>
            <p:cNvSpPr/>
            <p:nvPr/>
          </p:nvSpPr>
          <p:spPr>
            <a:xfrm>
              <a:off x="400472" y="4900256"/>
              <a:ext cx="694944" cy="3048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000FF"/>
                  </a:solidFill>
                </a:rPr>
                <a:t>CM01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499719" y="4900256"/>
              <a:ext cx="694944" cy="3048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 smtClean="0">
                  <a:solidFill>
                    <a:srgbClr val="0000FF"/>
                  </a:solidFill>
                </a:rPr>
                <a:t>CM02,03</a:t>
              </a:r>
              <a:endParaRPr lang="en-US" sz="900" b="1" dirty="0">
                <a:solidFill>
                  <a:srgbClr val="0000FF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325906" y="4905698"/>
              <a:ext cx="694944" cy="3048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000FF"/>
                  </a:solidFill>
                </a:rPr>
                <a:t>CM04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223372" y="4900256"/>
              <a:ext cx="694944" cy="3048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000FF"/>
                  </a:solidFill>
                </a:rPr>
                <a:t>CM15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373683" y="4905698"/>
              <a:ext cx="694944" cy="3048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000FF"/>
                  </a:solidFill>
                </a:rPr>
                <a:t>CM16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271146" y="4900256"/>
              <a:ext cx="694944" cy="3048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0000FF"/>
                  </a:solidFill>
                </a:rPr>
                <a:t>CM33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603639" y="5172619"/>
              <a:ext cx="1021433" cy="8104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BC1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E</a:t>
              </a:r>
              <a:r>
                <a:rPr lang="en-US" sz="1200" dirty="0" smtClean="0">
                  <a:solidFill>
                    <a:srgbClr val="000000"/>
                  </a:solidFill>
                </a:rPr>
                <a:t>=250 MeV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R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56</a:t>
              </a:r>
              <a:r>
                <a:rPr lang="en-US" sz="1200" dirty="0" smtClean="0">
                  <a:solidFill>
                    <a:srgbClr val="000000"/>
                  </a:solidFill>
                </a:rPr>
                <a:t>=-55 mm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itchFamily="18" charset="2"/>
                </a:rPr>
                <a:t>s</a:t>
              </a:r>
              <a:r>
                <a:rPr lang="en-US" sz="1200" i="1" baseline="-25000" dirty="0" smtClean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1200" dirty="0" smtClean="0">
                  <a:solidFill>
                    <a:srgbClr val="000000"/>
                  </a:solidFill>
                </a:rPr>
                <a:t>=1.6 %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622675" y="5172619"/>
              <a:ext cx="1075936" cy="8104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BC2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E</a:t>
              </a:r>
              <a:r>
                <a:rPr lang="en-US" sz="1200" dirty="0" smtClean="0">
                  <a:solidFill>
                    <a:srgbClr val="000000"/>
                  </a:solidFill>
                </a:rPr>
                <a:t>=1600 MeV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R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56</a:t>
              </a:r>
              <a:r>
                <a:rPr lang="en-US" sz="1200" dirty="0" smtClean="0">
                  <a:solidFill>
                    <a:srgbClr val="000000"/>
                  </a:solidFill>
                </a:rPr>
                <a:t>=-37 mm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itchFamily="18" charset="2"/>
                </a:rPr>
                <a:t>s</a:t>
              </a:r>
              <a:r>
                <a:rPr lang="en-US" sz="1200" i="1" baseline="-25000" dirty="0" smtClean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1200" dirty="0" smtClean="0">
                  <a:solidFill>
                    <a:srgbClr val="000000"/>
                  </a:solidFill>
                </a:rPr>
                <a:t>=0.38 %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100" y="5315292"/>
              <a:ext cx="7473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GUN</a:t>
              </a:r>
            </a:p>
            <a:p>
              <a:r>
                <a:rPr lang="en-US" sz="1200" dirty="0" smtClean="0">
                  <a:solidFill>
                    <a:srgbClr val="000000"/>
                  </a:solidFill>
                </a:rPr>
                <a:t>750 keV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65727" y="5173883"/>
              <a:ext cx="1149674" cy="8104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LH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E</a:t>
              </a:r>
              <a:r>
                <a:rPr lang="en-US" sz="1200" dirty="0" smtClean="0">
                  <a:solidFill>
                    <a:srgbClr val="000000"/>
                  </a:solidFill>
                </a:rPr>
                <a:t>=100 MeV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R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56</a:t>
              </a:r>
              <a:r>
                <a:rPr lang="en-US" sz="1200" dirty="0" smtClean="0">
                  <a:solidFill>
                    <a:srgbClr val="000000"/>
                  </a:solidFill>
                </a:rPr>
                <a:t>=-14.5 mm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itchFamily="18" charset="2"/>
                </a:rPr>
                <a:t>s</a:t>
              </a:r>
              <a:r>
                <a:rPr lang="en-US" sz="1200" i="1" baseline="-25000" dirty="0" smtClean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1200" dirty="0" smtClean="0">
                  <a:solidFill>
                    <a:srgbClr val="000000"/>
                  </a:solidFill>
                </a:rPr>
                <a:t>=0.05 %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59205" y="3876373"/>
              <a:ext cx="1016625" cy="990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L0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itchFamily="18" charset="2"/>
                </a:rPr>
                <a:t>j</a:t>
              </a:r>
              <a:r>
                <a:rPr lang="en-US" sz="1200" dirty="0" smtClean="0">
                  <a:solidFill>
                    <a:srgbClr val="000000"/>
                  </a:solidFill>
                </a:rPr>
                <a:t> </a:t>
              </a:r>
              <a:r>
                <a:rPr lang="en-US" sz="1200" dirty="0" smtClean="0">
                  <a:solidFill>
                    <a:srgbClr val="000000"/>
                  </a:solidFill>
                  <a:sym typeface="Symbol"/>
                </a:rPr>
                <a:t>=</a:t>
              </a:r>
              <a:r>
                <a:rPr lang="en-US" sz="1200" dirty="0" smtClean="0">
                  <a:solidFill>
                    <a:srgbClr val="000000"/>
                  </a:solidFill>
                </a:rPr>
                <a:t>varies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V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0</a:t>
              </a:r>
              <a:r>
                <a:rPr lang="en-US" sz="1200" dirty="0" smtClean="0">
                  <a:solidFill>
                    <a:srgbClr val="000000"/>
                  </a:solidFill>
                  <a:sym typeface="Symbol"/>
                </a:rPr>
                <a:t>=100</a:t>
              </a:r>
              <a:r>
                <a:rPr lang="en-US" sz="1200" dirty="0" smtClean="0">
                  <a:solidFill>
                    <a:srgbClr val="000000"/>
                  </a:solidFill>
                </a:rPr>
                <a:t> MV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I</a:t>
              </a:r>
              <a:r>
                <a:rPr lang="en-US" sz="1200" i="1" baseline="-25000" dirty="0" smtClean="0">
                  <a:solidFill>
                    <a:srgbClr val="000000"/>
                  </a:solidFill>
                </a:rPr>
                <a:t>pk</a:t>
              </a:r>
              <a:r>
                <a:rPr lang="en-US" sz="1200" dirty="0" smtClean="0">
                  <a:solidFill>
                    <a:srgbClr val="000000"/>
                  </a:solidFill>
                </a:rPr>
                <a:t>=12 A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s</a:t>
              </a:r>
              <a:r>
                <a:rPr lang="en-US" sz="1200" i="1" baseline="-25000" dirty="0" smtClean="0">
                  <a:solidFill>
                    <a:srgbClr val="000000"/>
                  </a:solidFill>
                </a:rPr>
                <a:t>z</a:t>
              </a:r>
              <a:r>
                <a:rPr lang="en-US" sz="1200" dirty="0" smtClean="0">
                  <a:solidFill>
                    <a:srgbClr val="000000"/>
                  </a:solidFill>
                </a:rPr>
                <a:t>=1.02 mm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247030" y="3876373"/>
              <a:ext cx="1067921" cy="990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L1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itchFamily="18" charset="2"/>
                </a:rPr>
                <a:t>  j</a:t>
              </a:r>
              <a:r>
                <a:rPr lang="en-US" sz="1200" dirty="0" smtClean="0">
                  <a:solidFill>
                    <a:srgbClr val="000000"/>
                  </a:solidFill>
                </a:rPr>
                <a:t> = </a:t>
              </a:r>
              <a:r>
                <a:rPr lang="en-US" sz="12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r>
                <a:rPr lang="en-US" sz="1200" dirty="0" smtClean="0">
                  <a:solidFill>
                    <a:srgbClr val="000000"/>
                  </a:solidFill>
                </a:rPr>
                <a:t>12.7°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V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0</a:t>
              </a:r>
              <a:r>
                <a:rPr lang="en-US" sz="1200" dirty="0" smtClean="0">
                  <a:solidFill>
                    <a:srgbClr val="000000"/>
                  </a:solidFill>
                  <a:sym typeface="Symbol"/>
                </a:rPr>
                <a:t>=211 </a:t>
              </a:r>
              <a:r>
                <a:rPr lang="en-US" sz="1200" dirty="0" smtClean="0">
                  <a:solidFill>
                    <a:srgbClr val="000000"/>
                  </a:solidFill>
                </a:rPr>
                <a:t>MV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I</a:t>
              </a:r>
              <a:r>
                <a:rPr lang="en-US" sz="1200" i="1" baseline="-25000" dirty="0" smtClean="0">
                  <a:solidFill>
                    <a:srgbClr val="000000"/>
                  </a:solidFill>
                </a:rPr>
                <a:t>pk</a:t>
              </a:r>
              <a:r>
                <a:rPr lang="en-US" sz="1200" dirty="0" smtClean="0">
                  <a:solidFill>
                    <a:srgbClr val="000000"/>
                  </a:solidFill>
                </a:rPr>
                <a:t> = 12 A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s</a:t>
              </a:r>
              <a:r>
                <a:rPr lang="en-US" sz="1200" i="1" baseline="-25000" dirty="0" smtClean="0">
                  <a:solidFill>
                    <a:srgbClr val="000000"/>
                  </a:solidFill>
                </a:rPr>
                <a:t>z</a:t>
              </a:r>
              <a:r>
                <a:rPr lang="en-US" sz="1200" dirty="0" smtClean="0">
                  <a:solidFill>
                    <a:srgbClr val="000000"/>
                  </a:solidFill>
                </a:rPr>
                <a:t>=1.02 mm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180289" y="4228136"/>
              <a:ext cx="1007006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HL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itchFamily="18" charset="2"/>
                </a:rPr>
                <a:t>j</a:t>
              </a:r>
              <a:r>
                <a:rPr lang="en-US" sz="1200" dirty="0" smtClean="0">
                  <a:solidFill>
                    <a:srgbClr val="000000"/>
                  </a:solidFill>
                </a:rPr>
                <a:t> = </a:t>
              </a:r>
              <a:r>
                <a:rPr lang="en-US" sz="1200" dirty="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-</a:t>
              </a:r>
              <a:r>
                <a:rPr lang="en-US" sz="1200" dirty="0" smtClean="0">
                  <a:solidFill>
                    <a:srgbClr val="000000"/>
                  </a:solidFill>
                  <a:latin typeface="Arial"/>
                </a:rPr>
                <a:t>150</a:t>
              </a:r>
              <a:r>
                <a:rPr lang="en-US" sz="1200" dirty="0" smtClean="0">
                  <a:solidFill>
                    <a:srgbClr val="000000"/>
                  </a:solidFill>
                </a:rPr>
                <a:t>°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V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0</a:t>
              </a:r>
              <a:r>
                <a:rPr lang="en-US" sz="1200" dirty="0" smtClean="0">
                  <a:solidFill>
                    <a:srgbClr val="000000"/>
                  </a:solidFill>
                </a:rPr>
                <a:t>=64.7 MV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604518" y="3875788"/>
              <a:ext cx="1048685" cy="990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L2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itchFamily="18" charset="2"/>
                </a:rPr>
                <a:t>j</a:t>
              </a:r>
              <a:r>
                <a:rPr lang="en-US" sz="1200" dirty="0" smtClean="0">
                  <a:solidFill>
                    <a:srgbClr val="000000"/>
                  </a:solidFill>
                </a:rPr>
                <a:t> = </a:t>
              </a:r>
              <a:r>
                <a:rPr lang="en-US" sz="1200" dirty="0" smtClean="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r>
                <a:rPr lang="en-US" sz="1200" dirty="0" smtClean="0">
                  <a:solidFill>
                    <a:srgbClr val="000000"/>
                  </a:solidFill>
                </a:rPr>
                <a:t>21°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V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0</a:t>
              </a:r>
              <a:r>
                <a:rPr lang="en-US" sz="1200" dirty="0" smtClean="0">
                  <a:solidFill>
                    <a:srgbClr val="000000"/>
                  </a:solidFill>
                  <a:sym typeface="Symbol"/>
                </a:rPr>
                <a:t>=1446 </a:t>
              </a:r>
              <a:r>
                <a:rPr lang="en-US" sz="1200" dirty="0" smtClean="0">
                  <a:solidFill>
                    <a:srgbClr val="000000"/>
                  </a:solidFill>
                </a:rPr>
                <a:t>MV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I</a:t>
              </a:r>
              <a:r>
                <a:rPr lang="en-US" sz="1200" i="1" baseline="-25000" dirty="0" smtClean="0">
                  <a:solidFill>
                    <a:srgbClr val="000000"/>
                  </a:solidFill>
                </a:rPr>
                <a:t>pk</a:t>
              </a:r>
              <a:r>
                <a:rPr lang="en-US" sz="1200" dirty="0" smtClean="0">
                  <a:solidFill>
                    <a:srgbClr val="000000"/>
                  </a:solidFill>
                </a:rPr>
                <a:t>=80 A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s</a:t>
              </a:r>
              <a:r>
                <a:rPr lang="en-US" sz="1200" i="1" baseline="-25000" dirty="0" smtClean="0">
                  <a:solidFill>
                    <a:srgbClr val="000000"/>
                  </a:solidFill>
                </a:rPr>
                <a:t>z</a:t>
              </a:r>
              <a:r>
                <a:rPr lang="en-US" sz="1200" dirty="0" smtClean="0">
                  <a:solidFill>
                    <a:srgbClr val="000000"/>
                  </a:solidFill>
                </a:rPr>
                <a:t>=0.15 mm</a:t>
              </a:r>
              <a:endParaRPr lang="en-US" sz="1200" i="1" dirty="0" smtClean="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653174" y="3875788"/>
              <a:ext cx="1048685" cy="990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L3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itchFamily="18" charset="2"/>
                </a:rPr>
                <a:t>j</a:t>
              </a:r>
              <a:r>
                <a:rPr lang="en-US" sz="1200" dirty="0" smtClean="0">
                  <a:solidFill>
                    <a:srgbClr val="000000"/>
                  </a:solidFill>
                </a:rPr>
                <a:t> =0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V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0</a:t>
              </a:r>
              <a:r>
                <a:rPr lang="en-US" sz="1200" dirty="0" smtClean="0">
                  <a:solidFill>
                    <a:srgbClr val="000000"/>
                  </a:solidFill>
                  <a:sym typeface="Symbol"/>
                </a:rPr>
                <a:t>=2206 </a:t>
              </a:r>
              <a:r>
                <a:rPr lang="en-US" sz="1200" dirty="0" smtClean="0">
                  <a:solidFill>
                    <a:srgbClr val="000000"/>
                  </a:solidFill>
                </a:rPr>
                <a:t>MV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I</a:t>
              </a:r>
              <a:r>
                <a:rPr lang="en-US" sz="1200" i="1" baseline="-25000" dirty="0" smtClean="0">
                  <a:solidFill>
                    <a:srgbClr val="000000"/>
                  </a:solidFill>
                </a:rPr>
                <a:t>pk</a:t>
              </a:r>
              <a:r>
                <a:rPr lang="en-US" sz="1200" dirty="0" smtClean="0">
                  <a:solidFill>
                    <a:srgbClr val="000000"/>
                  </a:solidFill>
                </a:rPr>
                <a:t>=1.0 kA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s</a:t>
              </a:r>
              <a:r>
                <a:rPr lang="en-US" sz="1200" i="1" baseline="-25000" dirty="0" smtClean="0">
                  <a:solidFill>
                    <a:srgbClr val="000000"/>
                  </a:solidFill>
                </a:rPr>
                <a:t>z</a:t>
              </a:r>
              <a:r>
                <a:rPr lang="en-US" sz="1200" dirty="0" smtClean="0">
                  <a:solidFill>
                    <a:srgbClr val="000000"/>
                  </a:solidFill>
                </a:rPr>
                <a:t>=9.0 </a:t>
              </a:r>
              <a:r>
                <a:rPr lang="en-US" sz="1200" dirty="0">
                  <a:solidFill>
                    <a:srgbClr val="000000"/>
                  </a:solidFill>
                  <a:latin typeface="Symbol" panose="05050102010706020507" pitchFamily="18" charset="2"/>
                </a:rPr>
                <a:t>m</a:t>
              </a:r>
              <a:r>
                <a:rPr lang="en-US" sz="1200" dirty="0" smtClean="0">
                  <a:solidFill>
                    <a:srgbClr val="000000"/>
                  </a:solidFill>
                </a:rPr>
                <a:t>m</a:t>
              </a:r>
              <a:endParaRPr lang="en-US" sz="1200" i="1" dirty="0" smtClean="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017609" y="5116578"/>
              <a:ext cx="1008609" cy="990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BYP</a:t>
              </a:r>
              <a:r>
                <a:rPr lang="en-US" sz="12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/</a:t>
              </a: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LTU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E</a:t>
              </a:r>
              <a:r>
                <a:rPr lang="en-US" sz="1200" dirty="0" smtClean="0">
                  <a:solidFill>
                    <a:srgbClr val="000000"/>
                  </a:solidFill>
                </a:rPr>
                <a:t>=4.0 GeV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R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56</a:t>
              </a:r>
              <a:r>
                <a:rPr lang="en-US" sz="1200" dirty="0" smtClean="0">
                  <a:solidFill>
                    <a:srgbClr val="000000"/>
                  </a:solidFill>
                  <a:sym typeface="Symbol"/>
                </a:rPr>
                <a:t></a:t>
              </a:r>
              <a:r>
                <a:rPr lang="en-US" sz="1200" dirty="0" smtClean="0">
                  <a:solidFill>
                    <a:srgbClr val="000000"/>
                  </a:solidFill>
                </a:rPr>
                <a:t>0.2 mm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itchFamily="18" charset="2"/>
                </a:rPr>
                <a:t>s</a:t>
              </a:r>
              <a:r>
                <a:rPr lang="en-US" sz="1200" i="1" baseline="-25000" dirty="0" smtClean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1200" dirty="0" smtClean="0">
                  <a:solidFill>
                    <a:srgbClr val="000000"/>
                  </a:solidFill>
                  <a:sym typeface="Symbol"/>
                </a:rPr>
                <a:t></a:t>
              </a:r>
              <a:r>
                <a:rPr lang="en-US" sz="1200" dirty="0" smtClean="0">
                  <a:solidFill>
                    <a:srgbClr val="000000"/>
                  </a:solidFill>
                </a:rPr>
                <a:t>0.014%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dirty="0" smtClean="0">
                  <a:solidFill>
                    <a:srgbClr val="000000"/>
                  </a:solidFill>
                </a:rPr>
                <a:t>&gt; 2.5-km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5081" y="6089793"/>
              <a:ext cx="363984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000000"/>
                  </a:solidFill>
                </a:rPr>
                <a:t>100-pC</a:t>
              </a:r>
              <a:r>
                <a:rPr lang="en-US" sz="1200" dirty="0" smtClean="0">
                  <a:solidFill>
                    <a:srgbClr val="000000"/>
                  </a:solidFill>
                </a:rPr>
                <a:t> machine layout:  April 24, 2014;  v21 ASTRA run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293121" y="4928558"/>
              <a:ext cx="585216" cy="243840"/>
            </a:xfrm>
            <a:prstGeom prst="roundRect">
              <a:avLst/>
            </a:prstGeom>
            <a:gradFill flip="none" rotWithShape="1">
              <a:gsLst>
                <a:gs pos="0">
                  <a:srgbClr val="FF66FF"/>
                </a:gs>
                <a:gs pos="50000">
                  <a:srgbClr val="FF99FF">
                    <a:shade val="67500"/>
                    <a:satMod val="115000"/>
                  </a:srgb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smtClean="0">
                  <a:solidFill>
                    <a:srgbClr val="0000FF"/>
                  </a:solidFill>
                </a:rPr>
                <a:t>3.9 GHz</a:t>
              </a:r>
              <a:endParaRPr lang="en-US" sz="9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 flipV="1">
              <a:off x="7813236" y="4970126"/>
              <a:ext cx="91786" cy="87797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882893" y="4973984"/>
              <a:ext cx="95463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246437" y="4973984"/>
              <a:ext cx="635801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6892964" y="3873316"/>
              <a:ext cx="963725" cy="990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Lf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itchFamily="18" charset="2"/>
                </a:rPr>
                <a:t>j</a:t>
              </a:r>
              <a:r>
                <a:rPr lang="en-US" sz="1200" dirty="0" smtClean="0">
                  <a:solidFill>
                    <a:srgbClr val="000000"/>
                  </a:solidFill>
                </a:rPr>
                <a:t> =±34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V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0</a:t>
              </a:r>
              <a:r>
                <a:rPr lang="en-US" sz="1200" dirty="0" smtClean="0">
                  <a:solidFill>
                    <a:srgbClr val="000000"/>
                  </a:solidFill>
                  <a:sym typeface="Symbol"/>
                </a:rPr>
                <a:t>=202 </a:t>
              </a:r>
              <a:r>
                <a:rPr lang="en-US" sz="1200" dirty="0" smtClean="0">
                  <a:solidFill>
                    <a:srgbClr val="000000"/>
                  </a:solidFill>
                </a:rPr>
                <a:t>MV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I</a:t>
              </a:r>
              <a:r>
                <a:rPr lang="en-US" sz="1200" i="1" baseline="-25000" dirty="0" smtClean="0">
                  <a:solidFill>
                    <a:srgbClr val="000000"/>
                  </a:solidFill>
                </a:rPr>
                <a:t>pk</a:t>
              </a:r>
              <a:r>
                <a:rPr lang="en-US" sz="1200" dirty="0" smtClean="0">
                  <a:solidFill>
                    <a:srgbClr val="000000"/>
                  </a:solidFill>
                </a:rPr>
                <a:t>=1.0 kA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s</a:t>
              </a:r>
              <a:r>
                <a:rPr lang="en-US" sz="1200" i="1" baseline="-25000" dirty="0" smtClean="0">
                  <a:solidFill>
                    <a:srgbClr val="000000"/>
                  </a:solidFill>
                </a:rPr>
                <a:t>z</a:t>
              </a:r>
              <a:r>
                <a:rPr lang="en-US" sz="1200" dirty="0" smtClean="0">
                  <a:solidFill>
                    <a:srgbClr val="000000"/>
                  </a:solidFill>
                </a:rPr>
                <a:t>=9.0 </a:t>
              </a:r>
              <a:r>
                <a:rPr lang="en-US" sz="1200" dirty="0" smtClean="0">
                  <a:solidFill>
                    <a:srgbClr val="000000"/>
                  </a:solidFill>
                  <a:latin typeface="Symbol" panose="05050102010706020507" pitchFamily="18" charset="2"/>
                </a:rPr>
                <a:t>m</a:t>
              </a:r>
              <a:r>
                <a:rPr lang="en-US" sz="1200" dirty="0" smtClean="0">
                  <a:solidFill>
                    <a:srgbClr val="000000"/>
                  </a:solidFill>
                </a:rPr>
                <a:t>m</a:t>
              </a:r>
              <a:endParaRPr lang="en-US" sz="1200" i="1" dirty="0" smtClean="0">
                <a:solidFill>
                  <a:srgbClr val="000000"/>
                </a:solidFill>
                <a:latin typeface="Symbol" pitchFamily="18" charset="2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7030933" y="4911638"/>
              <a:ext cx="694944" cy="3048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 w="9525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b="1" dirty="0" smtClean="0">
                  <a:solidFill>
                    <a:srgbClr val="0000FF"/>
                  </a:solidFill>
                </a:rPr>
                <a:t>CM34,35</a:t>
              </a:r>
              <a:endParaRPr lang="en-US" sz="900" b="1" dirty="0">
                <a:solidFill>
                  <a:srgbClr val="0000FF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778531" y="4057660"/>
              <a:ext cx="941283" cy="8104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en-US" sz="12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BC3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E</a:t>
              </a:r>
              <a:r>
                <a:rPr lang="en-US" sz="1200" dirty="0" smtClean="0">
                  <a:solidFill>
                    <a:srgbClr val="000000"/>
                  </a:solidFill>
                </a:rPr>
                <a:t>=4.0 GeV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</a:rPr>
                <a:t>R</a:t>
              </a:r>
              <a:r>
                <a:rPr lang="en-US" sz="1200" baseline="-25000" dirty="0" smtClean="0">
                  <a:solidFill>
                    <a:srgbClr val="000000"/>
                  </a:solidFill>
                </a:rPr>
                <a:t>56</a:t>
              </a:r>
              <a:r>
                <a:rPr lang="en-US" sz="1200" dirty="0" smtClean="0">
                  <a:solidFill>
                    <a:srgbClr val="000000"/>
                  </a:solidFill>
                </a:rPr>
                <a:t>=0</a:t>
              </a:r>
            </a:p>
            <a:p>
              <a:pPr algn="ctr">
                <a:lnSpc>
                  <a:spcPts val="1400"/>
                </a:lnSpc>
              </a:pPr>
              <a:r>
                <a:rPr lang="en-US" sz="1200" i="1" dirty="0" smtClean="0">
                  <a:solidFill>
                    <a:srgbClr val="000000"/>
                  </a:solidFill>
                  <a:latin typeface="Symbol" pitchFamily="18" charset="2"/>
                </a:rPr>
                <a:t>s</a:t>
              </a:r>
              <a:r>
                <a:rPr lang="en-US" sz="1200" i="1" baseline="-25000" dirty="0" smtClean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sz="1200" dirty="0" smtClean="0">
                  <a:solidFill>
                    <a:srgbClr val="000000"/>
                  </a:solidFill>
                </a:rPr>
                <a:t>=0.13 %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7982256" y="4842366"/>
              <a:ext cx="261682" cy="143651"/>
              <a:chOff x="2022566" y="3554990"/>
              <a:chExt cx="667178" cy="8950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2022566" y="3634395"/>
                <a:ext cx="91440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255984" y="3573371"/>
                <a:ext cx="182880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2700000">
                <a:off x="2477963" y="3599743"/>
                <a:ext cx="89505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18900000" flipH="1">
                <a:off x="2130816" y="3602236"/>
                <a:ext cx="89505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2598304" y="3634395"/>
                <a:ext cx="91440" cy="0"/>
              </a:xfrm>
              <a:prstGeom prst="line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Connector 42"/>
            <p:cNvCxnSpPr/>
            <p:nvPr/>
          </p:nvCxnSpPr>
          <p:spPr>
            <a:xfrm>
              <a:off x="8633161" y="4980527"/>
              <a:ext cx="91786" cy="87797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8714683" y="5073661"/>
              <a:ext cx="162664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3" name="Picture 62" descr="lcls_layout_ful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57300"/>
            <a:ext cx="9144000" cy="2476500"/>
          </a:xfrm>
          <a:prstGeom prst="rect">
            <a:avLst/>
          </a:prstGeom>
        </p:spPr>
      </p:pic>
      <p:sp>
        <p:nvSpPr>
          <p:cNvPr id="65" name="Oval 64"/>
          <p:cNvSpPr/>
          <p:nvPr/>
        </p:nvSpPr>
        <p:spPr>
          <a:xfrm>
            <a:off x="596900" y="1714500"/>
            <a:ext cx="2857500" cy="1028700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45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>
          <a:xfrm>
            <a:off x="521724" y="3057026"/>
            <a:ext cx="8103570" cy="596445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Field emission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7130" y="3530312"/>
            <a:ext cx="868248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Electrons are extracted from the cavity surface and accelerated by the RF fields until they are lost or </a:t>
            </a:r>
            <a:r>
              <a:rPr lang="en-US" sz="2200" b="1" dirty="0" smtClean="0"/>
              <a:t>intercepted</a:t>
            </a:r>
            <a:endParaRPr lang="en-US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C00000"/>
                </a:solidFill>
              </a:rPr>
              <a:t>Track3P + SLAC RF </a:t>
            </a:r>
            <a:r>
              <a:rPr lang="en-US" sz="2000" dirty="0" smtClean="0"/>
              <a:t>fields used to simulate the emission and RF transport inside the cavities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rgbClr val="C00000"/>
                </a:solidFill>
              </a:rPr>
              <a:t>FLUKA</a:t>
            </a:r>
            <a:r>
              <a:rPr lang="en-US" sz="2000" dirty="0" smtClean="0"/>
              <a:t> used to transport particles between cryomodules (including quads) and in matter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Soft coupling, i.e. up to 8 x 2 data transfer between </a:t>
            </a:r>
            <a:r>
              <a:rPr lang="en-US" sz="2000" dirty="0" smtClean="0">
                <a:solidFill>
                  <a:srgbClr val="C00000"/>
                </a:solidFill>
              </a:rPr>
              <a:t>Track3P &amp; FLUKA </a:t>
            </a:r>
            <a:r>
              <a:rPr lang="en-US" sz="2000" dirty="0" smtClean="0"/>
              <a:t>to simulate </a:t>
            </a:r>
            <a:r>
              <a:rPr lang="en-US" sz="2000" dirty="0" smtClean="0"/>
              <a:t>impact of field emitted electrons through +/- 8 </a:t>
            </a:r>
            <a:r>
              <a:rPr lang="en-US" sz="2000" dirty="0" err="1" smtClean="0"/>
              <a:t>cryomodules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ym typeface="Wingdings"/>
              </a:rPr>
              <a:t>Impact files read by </a:t>
            </a:r>
            <a:r>
              <a:rPr lang="en-US" sz="2000" dirty="0" smtClean="0">
                <a:solidFill>
                  <a:srgbClr val="C00000"/>
                </a:solidFill>
                <a:sym typeface="Wingdings"/>
              </a:rPr>
              <a:t>FLUKA for radiation transport and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activation</a:t>
            </a:r>
            <a:endParaRPr lang="is-IS" sz="2000" dirty="0" smtClean="0">
              <a:solidFill>
                <a:srgbClr val="0000FF"/>
              </a:solidFill>
              <a:sym typeface="Wingdings"/>
            </a:endParaRPr>
          </a:p>
        </p:txBody>
      </p:sp>
      <p:pic>
        <p:nvPicPr>
          <p:cNvPr id="27" name="Picture 26" descr="Screen Shot 2014-07-31 at 9.54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953" y="1325860"/>
            <a:ext cx="2882443" cy="2181532"/>
          </a:xfrm>
          <a:prstGeom prst="rect">
            <a:avLst/>
          </a:prstGeom>
        </p:spPr>
      </p:pic>
      <p:sp>
        <p:nvSpPr>
          <p:cNvPr id="4" name="Arc 3"/>
          <p:cNvSpPr/>
          <p:nvPr/>
        </p:nvSpPr>
        <p:spPr>
          <a:xfrm>
            <a:off x="1657164" y="1920895"/>
            <a:ext cx="3436471" cy="1732576"/>
          </a:xfrm>
          <a:prstGeom prst="arc">
            <a:avLst>
              <a:gd name="adj1" fmla="val 16200000"/>
              <a:gd name="adj2" fmla="val 1374790"/>
            </a:avLst>
          </a:prstGeom>
          <a:ln w="31750">
            <a:solidFill>
              <a:schemeClr val="bg1"/>
            </a:solidFill>
            <a:headEnd type="oval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431553" y="2748481"/>
            <a:ext cx="2453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i="1" smtClean="0"/>
              <a:t>Santana </a:t>
            </a:r>
            <a:r>
              <a:rPr lang="nb-NO" sz="1600" i="1" dirty="0" smtClean="0"/>
              <a:t>et al, Int</a:t>
            </a:r>
            <a:r>
              <a:rPr lang="nb-NO" sz="1600" i="1" dirty="0"/>
              <a:t>. J. Mod. </a:t>
            </a:r>
            <a:r>
              <a:rPr lang="nb-NO" sz="1600" i="1" dirty="0" err="1"/>
              <a:t>Phys</a:t>
            </a:r>
            <a:r>
              <a:rPr lang="nb-NO" sz="1600" i="1" dirty="0"/>
              <a:t>. </a:t>
            </a:r>
            <a:r>
              <a:rPr lang="nb-NO" sz="1600" i="1" dirty="0" err="1"/>
              <a:t>Conf</a:t>
            </a:r>
            <a:r>
              <a:rPr lang="nb-NO" sz="1600" i="1" dirty="0"/>
              <a:t>. Ser. 2016.44</a:t>
            </a:r>
            <a:endParaRPr lang="is-IS" sz="1600" i="1" dirty="0" smtClean="0">
              <a:sym typeface="Wingding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A400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700" dirty="0" smtClean="0"/>
              <a:t>Field-emission &amp; tracking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49875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smtClean="0">
                <a:solidFill>
                  <a:schemeClr val="bg2"/>
                </a:solidFill>
              </a:rPr>
              <a:t>Track3P features &amp; assumptions (1/3)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Picture 8" descr="FolwerNordhei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0" y="1742758"/>
            <a:ext cx="5159938" cy="121158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5740400" y="1629818"/>
            <a:ext cx="3263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Field </a:t>
            </a:r>
            <a:r>
              <a:rPr lang="en-US" sz="2000" dirty="0"/>
              <a:t>Level: </a:t>
            </a:r>
            <a:r>
              <a:rPr lang="en-US" sz="2000" dirty="0" smtClean="0">
                <a:solidFill>
                  <a:srgbClr val="0000FF"/>
                </a:solidFill>
              </a:rPr>
              <a:t>16 MV</a:t>
            </a:r>
            <a:r>
              <a:rPr lang="en-US" sz="2000" dirty="0">
                <a:solidFill>
                  <a:srgbClr val="0000FF"/>
                </a:solidFill>
              </a:rPr>
              <a:t>/m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40400" y="1998118"/>
            <a:ext cx="3340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Work Function </a:t>
            </a:r>
            <a:r>
              <a:rPr lang="en-US" sz="2000" dirty="0" err="1" smtClean="0"/>
              <a:t>φ</a:t>
            </a:r>
            <a:r>
              <a:rPr lang="en-US" sz="2000" dirty="0" smtClean="0"/>
              <a:t>: </a:t>
            </a:r>
            <a:r>
              <a:rPr lang="en-US" sz="2000" dirty="0" smtClean="0">
                <a:solidFill>
                  <a:srgbClr val="0000FF"/>
                </a:solidFill>
              </a:rPr>
              <a:t>4.2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40400" y="2353718"/>
            <a:ext cx="3352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Local field Enhancement factor: </a:t>
            </a:r>
            <a:r>
              <a:rPr lang="en-US" sz="2000" dirty="0" smtClean="0">
                <a:solidFill>
                  <a:srgbClr val="0000FF"/>
                </a:solidFill>
              </a:rPr>
              <a:t>120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9100" y="3134770"/>
            <a:ext cx="8382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A4001D"/>
                </a:solidFill>
              </a:rPr>
              <a:t>Field emission and transport within the EM fields of the </a:t>
            </a:r>
            <a:r>
              <a:rPr lang="en-US" sz="2200" b="1" dirty="0" err="1">
                <a:solidFill>
                  <a:srgbClr val="A4001D"/>
                </a:solidFill>
              </a:rPr>
              <a:t>c</a:t>
            </a:r>
            <a:r>
              <a:rPr lang="en-US" sz="2200" b="1" dirty="0" err="1" smtClean="0">
                <a:solidFill>
                  <a:srgbClr val="A4001D"/>
                </a:solidFill>
              </a:rPr>
              <a:t>ryomodules</a:t>
            </a:r>
            <a:r>
              <a:rPr lang="en-US" sz="2200" b="1" dirty="0" smtClean="0">
                <a:solidFill>
                  <a:srgbClr val="A4001D"/>
                </a:solidFill>
              </a:rPr>
              <a:t> computed </a:t>
            </a:r>
            <a:r>
              <a:rPr lang="en-US" sz="2200" b="1" dirty="0" smtClean="0">
                <a:solidFill>
                  <a:srgbClr val="A4001D"/>
                </a:solidFill>
              </a:rPr>
              <a:t>by Track3P particle tracking code on finite elements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C</a:t>
            </a:r>
            <a:r>
              <a:rPr lang="en-US" sz="2200" dirty="0" smtClean="0"/>
              <a:t>urved elements to match boundaries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Parallel implementation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RF fields imported from SLAC finite elements field solvers: Omega3P (resonant mode), S3P (resonant wave), T3P (transient RF excitation)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Computes dark current evolution</a:t>
            </a:r>
            <a:endParaRPr lang="en-US" sz="2200" dirty="0"/>
          </a:p>
        </p:txBody>
      </p:sp>
      <p:sp>
        <p:nvSpPr>
          <p:cNvPr id="17" name="TextBox 16"/>
          <p:cNvSpPr txBox="1"/>
          <p:nvPr/>
        </p:nvSpPr>
        <p:spPr>
          <a:xfrm>
            <a:off x="6455384" y="6434237"/>
            <a:ext cx="1922831" cy="307777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From Z. Li &amp; L. 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8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7-30 at 7.15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10243"/>
            <a:ext cx="9144000" cy="343086"/>
          </a:xfrm>
          <a:prstGeom prst="rect">
            <a:avLst/>
          </a:prstGeom>
        </p:spPr>
      </p:pic>
      <p:pic>
        <p:nvPicPr>
          <p:cNvPr id="7" name="Picture 6" descr="Screen Shot 2014-07-30 at 7.16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31" y="4760112"/>
            <a:ext cx="8719039" cy="18946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301" y="1215972"/>
            <a:ext cx="587513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800000"/>
                </a:solidFill>
              </a:rPr>
              <a:t>Model: 1 cryomodule </a:t>
            </a:r>
            <a:endParaRPr lang="en-US" sz="2000" b="1" dirty="0">
              <a:solidFill>
                <a:srgbClr val="800000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8 cavities with 9 cells: 10.959 m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Quadrupoles not included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800000"/>
                </a:solidFill>
              </a:rPr>
              <a:t>Mesh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Locally refined in iris region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/>
              <a:t>C</a:t>
            </a:r>
            <a:r>
              <a:rPr lang="en-US" b="1" dirty="0" smtClean="0"/>
              <a:t>onvergence study: Two sets mesh</a:t>
            </a:r>
          </a:p>
          <a:p>
            <a:pPr marL="1200150" lvl="2" indent="-285750">
              <a:buFont typeface="Arial"/>
              <a:buChar char="•"/>
            </a:pPr>
            <a:r>
              <a:rPr lang="en-US" b="1" dirty="0" smtClean="0"/>
              <a:t>Coarse: </a:t>
            </a:r>
            <a:r>
              <a:rPr lang="en-US" dirty="0" smtClean="0"/>
              <a:t>303k curved tetrahedral elements</a:t>
            </a:r>
          </a:p>
          <a:p>
            <a:pPr marL="1200150" lvl="2" indent="-285750">
              <a:buFont typeface="Arial"/>
              <a:buChar char="•"/>
            </a:pPr>
            <a:r>
              <a:rPr lang="en-US" b="1" dirty="0" smtClean="0"/>
              <a:t>Denser: </a:t>
            </a:r>
            <a:r>
              <a:rPr lang="en-US" dirty="0" smtClean="0"/>
              <a:t>1.45M curved tetrahedral elements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800000"/>
                </a:solidFill>
              </a:rPr>
              <a:t>Fields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Pi mode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/>
              <a:t>Frequency =  1.2999669e+09</a:t>
            </a:r>
            <a:endParaRPr lang="en-US" b="1" dirty="0"/>
          </a:p>
        </p:txBody>
      </p:sp>
      <p:sp>
        <p:nvSpPr>
          <p:cNvPr id="15" name="Oval Callout 14"/>
          <p:cNvSpPr/>
          <p:nvPr/>
        </p:nvSpPr>
        <p:spPr>
          <a:xfrm>
            <a:off x="1090145" y="4424531"/>
            <a:ext cx="1269960" cy="343086"/>
          </a:xfrm>
          <a:prstGeom prst="wedgeEllipseCallout">
            <a:avLst>
              <a:gd name="adj1" fmla="val 99076"/>
              <a:gd name="adj2" fmla="val 211494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Screen Shot 2014-07-31 at 9.54.4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9276" y="1409050"/>
            <a:ext cx="3118214" cy="2359972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4178286" y="2540250"/>
            <a:ext cx="1269961" cy="11238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Callout 19"/>
          <p:cNvSpPr/>
          <p:nvPr/>
        </p:nvSpPr>
        <p:spPr>
          <a:xfrm>
            <a:off x="7971227" y="3982293"/>
            <a:ext cx="325920" cy="939307"/>
          </a:xfrm>
          <a:prstGeom prst="wedgeEllipseCallout">
            <a:avLst>
              <a:gd name="adj1" fmla="val -65388"/>
              <a:gd name="adj2" fmla="val -105769"/>
            </a:avLst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</p:spPr>
        <p:txBody>
          <a:bodyPr/>
          <a:lstStyle/>
          <a:p>
            <a:r>
              <a:rPr lang="en-US" sz="2700" dirty="0">
                <a:solidFill>
                  <a:schemeClr val="bg2"/>
                </a:solidFill>
              </a:rPr>
              <a:t>Track3P features &amp; assumptions </a:t>
            </a:r>
            <a:r>
              <a:rPr lang="en-US" sz="2700" dirty="0" smtClean="0">
                <a:solidFill>
                  <a:schemeClr val="bg2"/>
                </a:solidFill>
              </a:rPr>
              <a:t>(2/3)</a:t>
            </a:r>
            <a:endParaRPr lang="en-US" sz="2700" dirty="0"/>
          </a:p>
        </p:txBody>
      </p:sp>
      <p:sp>
        <p:nvSpPr>
          <p:cNvPr id="13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8566150" y="6318251"/>
            <a:ext cx="318932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49369" y="1309215"/>
            <a:ext cx="1922831" cy="307777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From Z. Li &amp; L. Ge</a:t>
            </a:r>
          </a:p>
        </p:txBody>
      </p:sp>
    </p:spTree>
    <p:extLst>
      <p:ext uri="{BB962C8B-B14F-4D97-AF65-F5344CB8AC3E}">
        <p14:creationId xmlns:p14="http://schemas.microsoft.com/office/powerpoint/2010/main" val="115552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>
                <a:solidFill>
                  <a:schemeClr val="bg2"/>
                </a:solidFill>
              </a:rPr>
              <a:t>Track3P features &amp; assumptions </a:t>
            </a:r>
            <a:r>
              <a:rPr lang="en-US" sz="2700" dirty="0" smtClean="0">
                <a:solidFill>
                  <a:schemeClr val="bg2"/>
                </a:solidFill>
              </a:rPr>
              <a:t>(3/3)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1822" y="1474434"/>
            <a:ext cx="827379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9D3431"/>
                </a:solidFill>
              </a:rPr>
              <a:t>Implementation for LCLS-II: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Initial particles emitted on one quarter &amp; on 1</a:t>
            </a:r>
            <a:r>
              <a:rPr lang="en-US" sz="2200" baseline="30000" dirty="0" smtClean="0"/>
              <a:t>st</a:t>
            </a:r>
            <a:r>
              <a:rPr lang="en-US" sz="2200" dirty="0" smtClean="0"/>
              <a:t> RF cycle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Total Tracking time 60 cycles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No Secondary </a:t>
            </a:r>
            <a:r>
              <a:rPr lang="en-US" sz="2200" dirty="0" smtClean="0"/>
              <a:t>emission, </a:t>
            </a:r>
            <a:r>
              <a:rPr lang="en-US" sz="2200" dirty="0" err="1" smtClean="0"/>
              <a:t>multipacting</a:t>
            </a:r>
            <a:r>
              <a:rPr lang="en-US" sz="2200" dirty="0" smtClean="0"/>
              <a:t> not activated (but could be)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Field </a:t>
            </a:r>
            <a:r>
              <a:rPr lang="en-US" sz="2200" dirty="0"/>
              <a:t>emission generated by each </a:t>
            </a:r>
            <a:r>
              <a:rPr lang="en-US" sz="2200" dirty="0" err="1"/>
              <a:t>cryomodule</a:t>
            </a:r>
            <a:r>
              <a:rPr lang="en-US" sz="2200" dirty="0"/>
              <a:t> and exiting each of its ends set at </a:t>
            </a:r>
            <a:r>
              <a:rPr lang="en-US" sz="2200" dirty="0">
                <a:solidFill>
                  <a:srgbClr val="0000FF"/>
                </a:solidFill>
              </a:rPr>
              <a:t>10 </a:t>
            </a:r>
            <a:r>
              <a:rPr lang="en-US" sz="2200" dirty="0" err="1">
                <a:solidFill>
                  <a:srgbClr val="0000FF"/>
                </a:solidFill>
              </a:rPr>
              <a:t>nA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 smtClean="0"/>
              <a:t>(=upper </a:t>
            </a:r>
            <a:r>
              <a:rPr lang="en-US" sz="2200" dirty="0"/>
              <a:t>acceptance </a:t>
            </a:r>
            <a:r>
              <a:rPr lang="en-US" sz="2200" dirty="0" smtClean="0"/>
              <a:t>level), not due </a:t>
            </a:r>
            <a:r>
              <a:rPr lang="en-US" sz="2200" dirty="0"/>
              <a:t>to single </a:t>
            </a:r>
            <a:r>
              <a:rPr lang="en-US" sz="2200" dirty="0" smtClean="0"/>
              <a:t>emitter, </a:t>
            </a:r>
            <a:r>
              <a:rPr lang="en-US" sz="2200" dirty="0"/>
              <a:t>but rather to smooth distribution of </a:t>
            </a:r>
            <a:r>
              <a:rPr lang="en-US" sz="2200" dirty="0" smtClean="0"/>
              <a:t>emitters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6514116"/>
            <a:ext cx="6172200" cy="2923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    4</a:t>
            </a:r>
            <a:r>
              <a:rPr lang="en-US" sz="1300" baseline="300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</a:t>
            </a:r>
            <a:r>
              <a:rPr lang="en-US" sz="130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00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Int. Workshop on Accelerator Radiation Induced Activation, </a:t>
            </a:r>
            <a:r>
              <a:rPr lang="en-US" sz="1300" i="1" dirty="0" smtClean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May 22-24, 2017, Lund, Sweden</a:t>
            </a:r>
            <a:endParaRPr lang="en-US" sz="1300" i="1" dirty="0" smtClean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62251" y="1391885"/>
            <a:ext cx="1922831" cy="307777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7030A0"/>
                </a:solidFill>
              </a:rPr>
              <a:t>From Z. Li &amp; L. Ge</a:t>
            </a:r>
          </a:p>
        </p:txBody>
      </p:sp>
    </p:spTree>
    <p:extLst>
      <p:ext uri="{BB962C8B-B14F-4D97-AF65-F5344CB8AC3E}">
        <p14:creationId xmlns:p14="http://schemas.microsoft.com/office/powerpoint/2010/main" val="103646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>
            <a:alpha val="57000"/>
          </a:schemeClr>
        </a:solidFill>
      </a:spPr>
      <a:bodyPr wrap="square" rtlCol="0">
        <a:spAutoFit/>
      </a:bodyPr>
      <a:lstStyle>
        <a:defPPr algn="r">
          <a:defRPr sz="14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BAF6429CD70D4586461B1A6A2ED4B8" ma:contentTypeVersion="9" ma:contentTypeDescription="Create a new document." ma:contentTypeScope="" ma:versionID="aecc5cdfd14330e96917540a04128d29">
  <xsd:schema xmlns:xsd="http://www.w3.org/2001/XMLSchema" xmlns:xs="http://www.w3.org/2001/XMLSchema" xmlns:p="http://schemas.microsoft.com/office/2006/metadata/properties" xmlns:ns2="f5d975f2-272d-43b7-a43d-337ed3c571bd" targetNamespace="http://schemas.microsoft.com/office/2006/metadata/properties" ma:root="true" ma:fieldsID="ec74f559577d60e16ebd3752d48ad820" ns2:_="">
    <xsd:import namespace="f5d975f2-272d-43b7-a43d-337ed3c571bd"/>
    <xsd:element name="properties">
      <xsd:complexType>
        <xsd:sequence>
          <xsd:element name="documentManagement">
            <xsd:complexType>
              <xsd:all>
                <xsd:element ref="ns2:Plenary_x0020_Agenda_x0020_Ses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d975f2-272d-43b7-a43d-337ed3c571bd" elementFormDefault="qualified">
    <xsd:import namespace="http://schemas.microsoft.com/office/2006/documentManagement/types"/>
    <xsd:import namespace="http://schemas.microsoft.com/office/infopath/2007/PartnerControls"/>
    <xsd:element name="Plenary_x0020_Agenda_x0020_Session" ma:index="8" nillable="true" ma:displayName="Agenda Session" ma:description="Select the plenary agend session where this will be presented" ma:list="{a0e5f691-0b11-4711-b7a9-825e9db75858}" ma:internalName="Plenary_x0020_Agenda_x0020_Session" ma:showField="Title" ma:web="f1d73016-a733-474b-accc-48a2147709a1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Plenary_x0020_Agenda_x0020_Session xmlns="f5d975f2-272d-43b7-a43d-337ed3c571bd" xsi:nil="true"/>
  </documentManagement>
</p:properties>
</file>

<file path=customXml/itemProps1.xml><?xml version="1.0" encoding="utf-8"?>
<ds:datastoreItem xmlns:ds="http://schemas.openxmlformats.org/officeDocument/2006/customXml" ds:itemID="{2B8366AD-24ED-4612-A6A1-F6FEA43137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5d975f2-272d-43b7-a43d-337ed3c571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1B16AA-9221-46AE-B700-523442ABDABD}">
  <ds:schemaRefs>
    <ds:schemaRef ds:uri="http://schemas.microsoft.com/office/2006/metadata/properties"/>
    <ds:schemaRef ds:uri="f5d975f2-272d-43b7-a43d-337ed3c571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103146</TotalTime>
  <Words>2516</Words>
  <Application>Microsoft Macintosh PowerPoint</Application>
  <PresentationFormat>On-screen Show (4:3)</PresentationFormat>
  <Paragraphs>314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 Narrow</vt:lpstr>
      <vt:lpstr>Calibri</vt:lpstr>
      <vt:lpstr>ＭＳ Ｐゴシック</vt:lpstr>
      <vt:lpstr>Symbol</vt:lpstr>
      <vt:lpstr>Wingdings</vt:lpstr>
      <vt:lpstr>Arial</vt:lpstr>
      <vt:lpstr>Blank</vt:lpstr>
      <vt:lpstr>Custom Design</vt:lpstr>
      <vt:lpstr>Air activation studies from dark current emitted at Super Conducting Radio Frequency Cavities</vt:lpstr>
      <vt:lpstr>Outline</vt:lpstr>
      <vt:lpstr>Motivation</vt:lpstr>
      <vt:lpstr>PowerPoint Presentation</vt:lpstr>
      <vt:lpstr>SCRF Introduction - LCLS-II beam-lines</vt:lpstr>
      <vt:lpstr>Field emission</vt:lpstr>
      <vt:lpstr>Track3P features &amp; assumptions (1/3)</vt:lpstr>
      <vt:lpstr>Track3P features &amp; assumptions (2/3)</vt:lpstr>
      <vt:lpstr>Track3P features &amp; assumptions (3/3)</vt:lpstr>
      <vt:lpstr>FLUKA settings – physics options</vt:lpstr>
      <vt:lpstr>FLUKA settings – geometry implementation (1/2)</vt:lpstr>
      <vt:lpstr>FLUKA settings – geometry implementation (2/2)</vt:lpstr>
      <vt:lpstr>FLUKA settings – geometry implementation (2/2)</vt:lpstr>
      <vt:lpstr>‘Soft coupling’ Track3P  FLUKA: impact maps (1/2)</vt:lpstr>
      <vt:lpstr>‘Soft coupling’ Track3P  FLUKA: impact maps (2/2)</vt:lpstr>
      <vt:lpstr>‘Soft coupling’ Track3P  FLUKA: transport</vt:lpstr>
      <vt:lpstr>SCRF FE simulations – Effect of EM fields</vt:lpstr>
      <vt:lpstr>SCRF FE simulations – Effect of EM fields</vt:lpstr>
      <vt:lpstr>SCRF FE simulations – Effect of EM fields</vt:lpstr>
      <vt:lpstr>SCRF FE simulations – Effect of EM fields</vt:lpstr>
      <vt:lpstr>SCRF FE simulations – Effect of EM fields</vt:lpstr>
      <vt:lpstr>SCRF FE simulations – Effect of QUAD fields</vt:lpstr>
      <vt:lpstr>Reference study – air activation in warm sections (1/2)</vt:lpstr>
      <vt:lpstr>Reference study – air activation in warm sections (2/2)</vt:lpstr>
      <vt:lpstr>SCRF FE simulations – Results for air activation (1/2)</vt:lpstr>
      <vt:lpstr>SCRF FE simulations – Results for air activation (2/2)</vt:lpstr>
      <vt:lpstr>SCRF FE simulations – HE upgrade considerations</vt:lpstr>
      <vt:lpstr>Future outlook – measurements at XFEL? </vt:lpstr>
      <vt:lpstr>Summary</vt:lpstr>
      <vt:lpstr>PowerPoint Presentation</vt:lpstr>
    </vt:vector>
  </TitlesOfParts>
  <Manager/>
  <Company>SLAC</Company>
  <LinksUpToDate>false</LinksUpToDate>
  <SharedDoc>false</SharedDoc>
  <HyperlinkBase/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LCLS-II Radiation Physics</dc:title>
  <dc:subject/>
  <dc:creator>Mario Santana</dc:creator>
  <cp:keywords/>
  <dc:description/>
  <cp:lastModifiedBy>Microsoft Office User</cp:lastModifiedBy>
  <cp:revision>3420</cp:revision>
  <cp:lastPrinted>2009-07-27T17:31:51Z</cp:lastPrinted>
  <dcterms:created xsi:type="dcterms:W3CDTF">2009-11-23T23:38:17Z</dcterms:created>
  <dcterms:modified xsi:type="dcterms:W3CDTF">2017-05-23T08:04:02Z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0x01010033BAF6429CD70D4586461B1A6A2ED4B8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  <property fmtid="{D5CDD505-2E9C-101B-9397-08002B2CF9AE}" pid="7" name="Order">
    <vt:r8>6100</vt:r8>
  </property>
  <property fmtid="{D5CDD505-2E9C-101B-9397-08002B2CF9AE}" pid="8" name="xd_ProgID">
    <vt:lpwstr/>
  </property>
  <property fmtid="{D5CDD505-2E9C-101B-9397-08002B2CF9AE}" pid="9" name="_CopySource">
    <vt:lpwstr>https://slacspace.slac.stanford.edu/sites/reviews/lclsii/LCLS-II_DR_Aug2014/Presentations/Santana_RadiologicalConsiderationsAccelerator_DR201408.pptx</vt:lpwstr>
  </property>
  <property fmtid="{D5CDD505-2E9C-101B-9397-08002B2CF9AE}" pid="10" name="TemplateUrl">
    <vt:lpwstr/>
  </property>
  <property fmtid="{D5CDD505-2E9C-101B-9397-08002B2CF9AE}" pid="11" name="xd_Signature">
    <vt:bool>true</vt:bool>
  </property>
</Properties>
</file>