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11" r:id="rId4"/>
  </p:sldMasterIdLst>
  <p:notesMasterIdLst>
    <p:notesMasterId r:id="rId41"/>
  </p:notesMasterIdLst>
  <p:sldIdLst>
    <p:sldId id="485" r:id="rId5"/>
    <p:sldId id="376" r:id="rId6"/>
    <p:sldId id="562" r:id="rId7"/>
    <p:sldId id="561" r:id="rId8"/>
    <p:sldId id="551" r:id="rId9"/>
    <p:sldId id="552" r:id="rId10"/>
    <p:sldId id="506" r:id="rId11"/>
    <p:sldId id="560" r:id="rId12"/>
    <p:sldId id="537" r:id="rId13"/>
    <p:sldId id="543" r:id="rId14"/>
    <p:sldId id="554" r:id="rId15"/>
    <p:sldId id="518" r:id="rId16"/>
    <p:sldId id="556" r:id="rId17"/>
    <p:sldId id="555" r:id="rId18"/>
    <p:sldId id="557" r:id="rId19"/>
    <p:sldId id="558" r:id="rId20"/>
    <p:sldId id="456" r:id="rId21"/>
    <p:sldId id="563" r:id="rId22"/>
    <p:sldId id="492" r:id="rId23"/>
    <p:sldId id="507" r:id="rId24"/>
    <p:sldId id="516" r:id="rId25"/>
    <p:sldId id="540" r:id="rId26"/>
    <p:sldId id="484" r:id="rId27"/>
    <p:sldId id="479" r:id="rId28"/>
    <p:sldId id="517" r:id="rId29"/>
    <p:sldId id="542" r:id="rId30"/>
    <p:sldId id="541" r:id="rId31"/>
    <p:sldId id="491" r:id="rId32"/>
    <p:sldId id="494" r:id="rId33"/>
    <p:sldId id="545" r:id="rId34"/>
    <p:sldId id="534" r:id="rId35"/>
    <p:sldId id="535" r:id="rId36"/>
    <p:sldId id="514" r:id="rId37"/>
    <p:sldId id="519" r:id="rId38"/>
    <p:sldId id="520" r:id="rId39"/>
    <p:sldId id="54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B6BBEF7-9717-4733-A929-535518E6EBF6}">
          <p14:sldIdLst>
            <p14:sldId id="485"/>
            <p14:sldId id="376"/>
            <p14:sldId id="562"/>
            <p14:sldId id="561"/>
            <p14:sldId id="551"/>
            <p14:sldId id="552"/>
            <p14:sldId id="506"/>
            <p14:sldId id="560"/>
            <p14:sldId id="537"/>
            <p14:sldId id="543"/>
            <p14:sldId id="554"/>
            <p14:sldId id="518"/>
            <p14:sldId id="556"/>
            <p14:sldId id="555"/>
            <p14:sldId id="557"/>
            <p14:sldId id="558"/>
            <p14:sldId id="456"/>
            <p14:sldId id="563"/>
            <p14:sldId id="492"/>
            <p14:sldId id="507"/>
            <p14:sldId id="516"/>
            <p14:sldId id="540"/>
            <p14:sldId id="484"/>
            <p14:sldId id="479"/>
            <p14:sldId id="517"/>
            <p14:sldId id="542"/>
            <p14:sldId id="541"/>
            <p14:sldId id="491"/>
            <p14:sldId id="494"/>
            <p14:sldId id="545"/>
            <p14:sldId id="534"/>
            <p14:sldId id="535"/>
            <p14:sldId id="514"/>
            <p14:sldId id="519"/>
            <p14:sldId id="520"/>
            <p14:sldId id="5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9933"/>
    <a:srgbClr val="0053A1"/>
    <a:srgbClr val="990033"/>
    <a:srgbClr val="99CB38"/>
    <a:srgbClr val="947091"/>
    <a:srgbClr val="F0F0F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2" autoAdjust="0"/>
    <p:restoredTop sz="88633" autoAdjust="0"/>
  </p:normalViewPr>
  <p:slideViewPr>
    <p:cSldViewPr>
      <p:cViewPr varScale="1">
        <p:scale>
          <a:sx n="77" d="100"/>
          <a:sy n="77" d="100"/>
        </p:scale>
        <p:origin x="183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36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6398D2-2447-4B32-AD80-AB023E5A6F99}" type="doc">
      <dgm:prSet loTypeId="urn:microsoft.com/office/officeart/2005/8/layout/pyramid1" loCatId="pyramid" qsTypeId="urn:microsoft.com/office/officeart/2005/8/quickstyle/simple2" qsCatId="simple" csTypeId="urn:microsoft.com/office/officeart/2005/8/colors/colorful2" csCatId="colorful" phldr="1"/>
      <dgm:spPr/>
    </dgm:pt>
    <dgm:pt modelId="{7950CFB9-B644-422A-B7B1-77988ED94B33}">
      <dgm:prSet phldrT="[Text]" custT="1"/>
      <dgm:spPr>
        <a:solidFill>
          <a:srgbClr val="FFC000"/>
        </a:solidFill>
      </dgm:spPr>
      <dgm:t>
        <a:bodyPr/>
        <a:lstStyle/>
        <a:p>
          <a:endParaRPr lang="en-GB" sz="4400" dirty="0" smtClean="0"/>
        </a:p>
        <a:p>
          <a:r>
            <a:rPr lang="en-GB" sz="2800" dirty="0" smtClean="0"/>
            <a:t>Unit </a:t>
          </a:r>
          <a:br>
            <a:rPr lang="en-GB" sz="2800" dirty="0" smtClean="0"/>
          </a:br>
          <a:r>
            <a:rPr lang="en-GB" sz="2800" dirty="0" smtClean="0"/>
            <a:t>tests</a:t>
          </a:r>
          <a:endParaRPr lang="en-GB" sz="2800" dirty="0"/>
        </a:p>
      </dgm:t>
    </dgm:pt>
    <dgm:pt modelId="{E2780F35-E84F-4F1C-B041-BB0EE3FB850F}" type="parTrans" cxnId="{6EE1B359-6400-430D-997D-DC469B0D8114}">
      <dgm:prSet/>
      <dgm:spPr/>
      <dgm:t>
        <a:bodyPr/>
        <a:lstStyle/>
        <a:p>
          <a:endParaRPr lang="en-GB"/>
        </a:p>
      </dgm:t>
    </dgm:pt>
    <dgm:pt modelId="{C13B709A-77DF-48B2-AE4F-4E738F9658F0}" type="sibTrans" cxnId="{6EE1B359-6400-430D-997D-DC469B0D8114}">
      <dgm:prSet/>
      <dgm:spPr/>
      <dgm:t>
        <a:bodyPr/>
        <a:lstStyle/>
        <a:p>
          <a:endParaRPr lang="en-GB"/>
        </a:p>
      </dgm:t>
    </dgm:pt>
    <dgm:pt modelId="{70A807E5-DAAA-4AD6-821D-547FBA559091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3200" dirty="0" smtClean="0"/>
            <a:t>Algorithm</a:t>
          </a:r>
          <a:br>
            <a:rPr lang="en-GB" sz="3200" dirty="0" smtClean="0"/>
          </a:br>
          <a:r>
            <a:rPr lang="en-GB" sz="3200" dirty="0" smtClean="0"/>
            <a:t>x-checks</a:t>
          </a:r>
          <a:endParaRPr lang="en-GB" sz="3200" dirty="0"/>
        </a:p>
      </dgm:t>
    </dgm:pt>
    <dgm:pt modelId="{FC2847EE-4E56-4D05-A77C-854DA87A030B}" type="parTrans" cxnId="{53DD8C51-39EA-4C48-B2F9-BD111B801A33}">
      <dgm:prSet/>
      <dgm:spPr/>
      <dgm:t>
        <a:bodyPr/>
        <a:lstStyle/>
        <a:p>
          <a:endParaRPr lang="en-GB"/>
        </a:p>
      </dgm:t>
    </dgm:pt>
    <dgm:pt modelId="{9250D4F0-5762-4C82-97D0-562032F441A9}" type="sibTrans" cxnId="{53DD8C51-39EA-4C48-B2F9-BD111B801A33}">
      <dgm:prSet/>
      <dgm:spPr/>
      <dgm:t>
        <a:bodyPr/>
        <a:lstStyle/>
        <a:p>
          <a:endParaRPr lang="en-GB"/>
        </a:p>
      </dgm:t>
    </dgm:pt>
    <dgm:pt modelId="{F9D998C9-1028-40BE-88DE-063AE687F2EF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3200" dirty="0" smtClean="0"/>
            <a:t>Physics results</a:t>
          </a:r>
          <a:br>
            <a:rPr lang="en-GB" sz="3200" dirty="0" smtClean="0"/>
          </a:br>
          <a:r>
            <a:rPr lang="en-GB" sz="3200" dirty="0" smtClean="0"/>
            <a:t>x-checks</a:t>
          </a:r>
          <a:endParaRPr lang="en-GB" sz="3200" dirty="0"/>
        </a:p>
      </dgm:t>
    </dgm:pt>
    <dgm:pt modelId="{1C0F2C23-CE98-4B3C-B7CD-9EB012FC0648}" type="parTrans" cxnId="{C60F9754-5B45-423F-BBFA-126AC0E726FB}">
      <dgm:prSet/>
      <dgm:spPr/>
      <dgm:t>
        <a:bodyPr/>
        <a:lstStyle/>
        <a:p>
          <a:endParaRPr lang="en-GB"/>
        </a:p>
      </dgm:t>
    </dgm:pt>
    <dgm:pt modelId="{81758CD6-088A-4CC2-A731-CB9021FB22DF}" type="sibTrans" cxnId="{C60F9754-5B45-423F-BBFA-126AC0E726FB}">
      <dgm:prSet/>
      <dgm:spPr/>
      <dgm:t>
        <a:bodyPr/>
        <a:lstStyle/>
        <a:p>
          <a:endParaRPr lang="en-GB"/>
        </a:p>
      </dgm:t>
    </dgm:pt>
    <dgm:pt modelId="{F66765A9-B0F9-47D6-AE1A-1477C03E1C57}" type="pres">
      <dgm:prSet presAssocID="{E86398D2-2447-4B32-AD80-AB023E5A6F99}" presName="Name0" presStyleCnt="0">
        <dgm:presLayoutVars>
          <dgm:dir/>
          <dgm:animLvl val="lvl"/>
          <dgm:resizeHandles val="exact"/>
        </dgm:presLayoutVars>
      </dgm:prSet>
      <dgm:spPr/>
    </dgm:pt>
    <dgm:pt modelId="{2835E68C-0290-411E-8381-AB1738104AE2}" type="pres">
      <dgm:prSet presAssocID="{7950CFB9-B644-422A-B7B1-77988ED94B33}" presName="Name8" presStyleCnt="0"/>
      <dgm:spPr/>
    </dgm:pt>
    <dgm:pt modelId="{49782EEA-F0D5-44D1-8540-518C335FE076}" type="pres">
      <dgm:prSet presAssocID="{7950CFB9-B644-422A-B7B1-77988ED94B33}" presName="level" presStyleLbl="node1" presStyleIdx="0" presStyleCnt="3" custScaleY="16015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0E40A8-937D-4CE5-B443-037EFFA468CA}" type="pres">
      <dgm:prSet presAssocID="{7950CFB9-B644-422A-B7B1-77988ED94B3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37BADD-423F-453A-868E-5D9460DE5369}" type="pres">
      <dgm:prSet presAssocID="{70A807E5-DAAA-4AD6-821D-547FBA559091}" presName="Name8" presStyleCnt="0"/>
      <dgm:spPr/>
    </dgm:pt>
    <dgm:pt modelId="{029328C6-DFB4-4E25-91A7-14FA6C6A39EB}" type="pres">
      <dgm:prSet presAssocID="{70A807E5-DAAA-4AD6-821D-547FBA559091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D017F8-9537-4BA8-BC29-EF5CDBF6494F}" type="pres">
      <dgm:prSet presAssocID="{70A807E5-DAAA-4AD6-821D-547FBA55909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79D2DB-43C5-4865-8A2B-71DD574A81BD}" type="pres">
      <dgm:prSet presAssocID="{F9D998C9-1028-40BE-88DE-063AE687F2EF}" presName="Name8" presStyleCnt="0"/>
      <dgm:spPr/>
    </dgm:pt>
    <dgm:pt modelId="{E1BDBCE2-79D5-4481-BEE0-56A5742D53C1}" type="pres">
      <dgm:prSet presAssocID="{F9D998C9-1028-40BE-88DE-063AE687F2E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3AAC3F-875B-4485-A132-2DB15D7C7545}" type="pres">
      <dgm:prSet presAssocID="{F9D998C9-1028-40BE-88DE-063AE687F2E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EE1B359-6400-430D-997D-DC469B0D8114}" srcId="{E86398D2-2447-4B32-AD80-AB023E5A6F99}" destId="{7950CFB9-B644-422A-B7B1-77988ED94B33}" srcOrd="0" destOrd="0" parTransId="{E2780F35-E84F-4F1C-B041-BB0EE3FB850F}" sibTransId="{C13B709A-77DF-48B2-AE4F-4E738F9658F0}"/>
    <dgm:cxn modelId="{2182D5B3-E8C2-49AA-85BF-9999C580D9D9}" type="presOf" srcId="{E86398D2-2447-4B32-AD80-AB023E5A6F99}" destId="{F66765A9-B0F9-47D6-AE1A-1477C03E1C57}" srcOrd="0" destOrd="0" presId="urn:microsoft.com/office/officeart/2005/8/layout/pyramid1"/>
    <dgm:cxn modelId="{0A751BF0-DADB-473D-8798-5CF7912F8D5B}" type="presOf" srcId="{F9D998C9-1028-40BE-88DE-063AE687F2EF}" destId="{6D3AAC3F-875B-4485-A132-2DB15D7C7545}" srcOrd="1" destOrd="0" presId="urn:microsoft.com/office/officeart/2005/8/layout/pyramid1"/>
    <dgm:cxn modelId="{C60F9754-5B45-423F-BBFA-126AC0E726FB}" srcId="{E86398D2-2447-4B32-AD80-AB023E5A6F99}" destId="{F9D998C9-1028-40BE-88DE-063AE687F2EF}" srcOrd="2" destOrd="0" parTransId="{1C0F2C23-CE98-4B3C-B7CD-9EB012FC0648}" sibTransId="{81758CD6-088A-4CC2-A731-CB9021FB22DF}"/>
    <dgm:cxn modelId="{53DD8C51-39EA-4C48-B2F9-BD111B801A33}" srcId="{E86398D2-2447-4B32-AD80-AB023E5A6F99}" destId="{70A807E5-DAAA-4AD6-821D-547FBA559091}" srcOrd="1" destOrd="0" parTransId="{FC2847EE-4E56-4D05-A77C-854DA87A030B}" sibTransId="{9250D4F0-5762-4C82-97D0-562032F441A9}"/>
    <dgm:cxn modelId="{B555148C-F4E6-468D-AA2B-C633430BD41A}" type="presOf" srcId="{7950CFB9-B644-422A-B7B1-77988ED94B33}" destId="{49782EEA-F0D5-44D1-8540-518C335FE076}" srcOrd="0" destOrd="0" presId="urn:microsoft.com/office/officeart/2005/8/layout/pyramid1"/>
    <dgm:cxn modelId="{18932306-2942-4A4C-9E45-9BE7BDA46A85}" type="presOf" srcId="{7950CFB9-B644-422A-B7B1-77988ED94B33}" destId="{150E40A8-937D-4CE5-B443-037EFFA468CA}" srcOrd="1" destOrd="0" presId="urn:microsoft.com/office/officeart/2005/8/layout/pyramid1"/>
    <dgm:cxn modelId="{C49B770E-80A7-4453-8F25-969FD8954C05}" type="presOf" srcId="{70A807E5-DAAA-4AD6-821D-547FBA559091}" destId="{029328C6-DFB4-4E25-91A7-14FA6C6A39EB}" srcOrd="0" destOrd="0" presId="urn:microsoft.com/office/officeart/2005/8/layout/pyramid1"/>
    <dgm:cxn modelId="{C2E9F169-FAB2-4608-8767-C7EBD15CA16D}" type="presOf" srcId="{F9D998C9-1028-40BE-88DE-063AE687F2EF}" destId="{E1BDBCE2-79D5-4481-BEE0-56A5742D53C1}" srcOrd="0" destOrd="0" presId="urn:microsoft.com/office/officeart/2005/8/layout/pyramid1"/>
    <dgm:cxn modelId="{B443FC28-6F5C-4756-BC0C-6716408EABCA}" type="presOf" srcId="{70A807E5-DAAA-4AD6-821D-547FBA559091}" destId="{5CD017F8-9537-4BA8-BC29-EF5CDBF6494F}" srcOrd="1" destOrd="0" presId="urn:microsoft.com/office/officeart/2005/8/layout/pyramid1"/>
    <dgm:cxn modelId="{99BD0489-5409-4718-8DB6-828EC2486198}" type="presParOf" srcId="{F66765A9-B0F9-47D6-AE1A-1477C03E1C57}" destId="{2835E68C-0290-411E-8381-AB1738104AE2}" srcOrd="0" destOrd="0" presId="urn:microsoft.com/office/officeart/2005/8/layout/pyramid1"/>
    <dgm:cxn modelId="{7550B90C-D314-450A-8684-FD6D7EE195A4}" type="presParOf" srcId="{2835E68C-0290-411E-8381-AB1738104AE2}" destId="{49782EEA-F0D5-44D1-8540-518C335FE076}" srcOrd="0" destOrd="0" presId="urn:microsoft.com/office/officeart/2005/8/layout/pyramid1"/>
    <dgm:cxn modelId="{4833DFC8-075A-4416-AE91-B9C1B85C7CFF}" type="presParOf" srcId="{2835E68C-0290-411E-8381-AB1738104AE2}" destId="{150E40A8-937D-4CE5-B443-037EFFA468CA}" srcOrd="1" destOrd="0" presId="urn:microsoft.com/office/officeart/2005/8/layout/pyramid1"/>
    <dgm:cxn modelId="{FB8F9F9A-08EB-4FD8-BECB-6061D9E10899}" type="presParOf" srcId="{F66765A9-B0F9-47D6-AE1A-1477C03E1C57}" destId="{0B37BADD-423F-453A-868E-5D9460DE5369}" srcOrd="1" destOrd="0" presId="urn:microsoft.com/office/officeart/2005/8/layout/pyramid1"/>
    <dgm:cxn modelId="{F3F10613-CC87-4145-8B0E-58C0F27BACF1}" type="presParOf" srcId="{0B37BADD-423F-453A-868E-5D9460DE5369}" destId="{029328C6-DFB4-4E25-91A7-14FA6C6A39EB}" srcOrd="0" destOrd="0" presId="urn:microsoft.com/office/officeart/2005/8/layout/pyramid1"/>
    <dgm:cxn modelId="{F58408A8-E7A9-4D6A-9F8C-220366B7F7CC}" type="presParOf" srcId="{0B37BADD-423F-453A-868E-5D9460DE5369}" destId="{5CD017F8-9537-4BA8-BC29-EF5CDBF6494F}" srcOrd="1" destOrd="0" presId="urn:microsoft.com/office/officeart/2005/8/layout/pyramid1"/>
    <dgm:cxn modelId="{0F6809D5-2C43-4A2E-9472-7709EB7985FE}" type="presParOf" srcId="{F66765A9-B0F9-47D6-AE1A-1477C03E1C57}" destId="{1A79D2DB-43C5-4865-8A2B-71DD574A81BD}" srcOrd="2" destOrd="0" presId="urn:microsoft.com/office/officeart/2005/8/layout/pyramid1"/>
    <dgm:cxn modelId="{31DD3874-A608-4BD2-A4D0-7B172FA0F7F8}" type="presParOf" srcId="{1A79D2DB-43C5-4865-8A2B-71DD574A81BD}" destId="{E1BDBCE2-79D5-4481-BEE0-56A5742D53C1}" srcOrd="0" destOrd="0" presId="urn:microsoft.com/office/officeart/2005/8/layout/pyramid1"/>
    <dgm:cxn modelId="{07E67AB8-9419-44D8-8329-036BA06A14DB}" type="presParOf" srcId="{1A79D2DB-43C5-4865-8A2B-71DD574A81BD}" destId="{6D3AAC3F-875B-4485-A132-2DB15D7C754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82EEA-F0D5-44D1-8540-518C335FE076}">
      <dsp:nvSpPr>
        <dsp:cNvPr id="0" name=""/>
        <dsp:cNvSpPr/>
      </dsp:nvSpPr>
      <dsp:spPr>
        <a:xfrm>
          <a:off x="1692609" y="0"/>
          <a:ext cx="2710781" cy="1807187"/>
        </a:xfrm>
        <a:prstGeom prst="trapezoid">
          <a:avLst>
            <a:gd name="adj" fmla="val 75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400" kern="1200" dirty="0" smtClean="0"/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Unit </a:t>
          </a:r>
          <a:br>
            <a:rPr lang="en-GB" sz="2800" kern="1200" dirty="0" smtClean="0"/>
          </a:br>
          <a:r>
            <a:rPr lang="en-GB" sz="2800" kern="1200" dirty="0" smtClean="0"/>
            <a:t>tests</a:t>
          </a:r>
          <a:endParaRPr lang="en-GB" sz="2800" kern="1200" dirty="0"/>
        </a:p>
      </dsp:txBody>
      <dsp:txXfrm>
        <a:off x="1692609" y="0"/>
        <a:ext cx="2710781" cy="1807187"/>
      </dsp:txXfrm>
    </dsp:sp>
    <dsp:sp modelId="{029328C6-DFB4-4E25-91A7-14FA6C6A39EB}">
      <dsp:nvSpPr>
        <dsp:cNvPr id="0" name=""/>
        <dsp:cNvSpPr/>
      </dsp:nvSpPr>
      <dsp:spPr>
        <a:xfrm>
          <a:off x="846304" y="1807187"/>
          <a:ext cx="4403390" cy="1128406"/>
        </a:xfrm>
        <a:prstGeom prst="trapezoid">
          <a:avLst>
            <a:gd name="adj" fmla="val 75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Algorithm</a:t>
          </a:r>
          <a:br>
            <a:rPr lang="en-GB" sz="3200" kern="1200" dirty="0" smtClean="0"/>
          </a:br>
          <a:r>
            <a:rPr lang="en-GB" sz="3200" kern="1200" dirty="0" smtClean="0"/>
            <a:t>x-checks</a:t>
          </a:r>
          <a:endParaRPr lang="en-GB" sz="3200" kern="1200" dirty="0"/>
        </a:p>
      </dsp:txBody>
      <dsp:txXfrm>
        <a:off x="1616898" y="1807187"/>
        <a:ext cx="2862203" cy="1128406"/>
      </dsp:txXfrm>
    </dsp:sp>
    <dsp:sp modelId="{E1BDBCE2-79D5-4481-BEE0-56A5742D53C1}">
      <dsp:nvSpPr>
        <dsp:cNvPr id="0" name=""/>
        <dsp:cNvSpPr/>
      </dsp:nvSpPr>
      <dsp:spPr>
        <a:xfrm>
          <a:off x="0" y="2935593"/>
          <a:ext cx="6096000" cy="1128406"/>
        </a:xfrm>
        <a:prstGeom prst="trapezoid">
          <a:avLst>
            <a:gd name="adj" fmla="val 75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Physics results</a:t>
          </a:r>
          <a:br>
            <a:rPr lang="en-GB" sz="3200" kern="1200" dirty="0" smtClean="0"/>
          </a:br>
          <a:r>
            <a:rPr lang="en-GB" sz="3200" kern="1200" dirty="0" smtClean="0"/>
            <a:t>x-checks</a:t>
          </a:r>
          <a:endParaRPr lang="en-GB" sz="3200" kern="1200" dirty="0"/>
        </a:p>
      </dsp:txBody>
      <dsp:txXfrm>
        <a:off x="1066799" y="2935593"/>
        <a:ext cx="3962400" cy="1128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830A1-3891-4B82-A120-081866556DA0}" type="datetimeFigureOut">
              <a:rPr lang="en-US" smtClean="0"/>
              <a:pPr/>
              <a:t>5/21/2017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C9574-A819-4FE4-99A7-1E27AD09A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63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21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25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2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C6A6-ECD6-44FB-9FB3-BDDAFECCF1D6}" type="datetime1">
              <a:rPr lang="en-US" smtClean="0"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4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C247-D2E0-409D-A155-A23D6C126B7A}" type="datetime1">
              <a:rPr lang="en-US" smtClean="0"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44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0355-7BED-416E-B7E2-C2DBD537D96B}" type="datetime1">
              <a:rPr lang="en-US" smtClean="0"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300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with Text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B90AEE-7439-4EC5-B842-34F238EAADAB}" type="datetime1">
              <a:rPr lang="en-US" smtClean="0"/>
              <a:t>5/21/2017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ActiWiz 3 - ARIA 2017, Lund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5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3BEF16-708A-479A-9B85-A5F9040C9745}" type="datetime1">
              <a:rPr lang="en-US" smtClean="0"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ActiWiz 3 - ARIA 2017, Lund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62211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59BE885-28B4-4B00-85C1-A491552C3442}" type="datetime1">
              <a:rPr lang="en-US" smtClean="0"/>
              <a:t>5/21/2017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ActiWiz 3 - ARIA 2017, Lund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63885"/>
            <a:ext cx="8229600" cy="5001419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42BA-8EA4-4703-8482-C62DE4818EFB}" type="datetime1">
              <a:rPr lang="en-US" smtClean="0"/>
              <a:t>5/21/2017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Text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198181-B676-4CC7-AC95-587A0309A42B}" type="datetime1">
              <a:rPr lang="en-US" smtClean="0"/>
              <a:t>5/21/2017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ActiWiz 3 - ARIA 2017, Lund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edia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EBDE94-D20A-4815-A028-5886931BC126}" type="datetime1">
              <a:rPr lang="en-US" smtClean="0"/>
              <a:t>5/21/2017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ActiWiz 3 - ARIA 2017, Lund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3E03-2CF4-4C44-A772-74CB4C3B79D8}" type="datetime1">
              <a:rPr lang="en-US" smtClean="0"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7D4F-46AB-4C72-9627-8D908E1A5185}" type="datetime1">
              <a:rPr lang="en-US" smtClean="0"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5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9F89-C4EE-4323-981F-789DAFD62F08}" type="datetime1">
              <a:rPr lang="en-US" smtClean="0"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334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7504" y="286605"/>
            <a:ext cx="8856984" cy="83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21ED-B66E-43E5-983A-89BAB463337E}" type="datetime1">
              <a:rPr lang="en-US" smtClean="0"/>
              <a:t>5/21/2017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39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7504" y="286605"/>
            <a:ext cx="8259256" cy="83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689554"/>
            <a:ext cx="3703320" cy="102554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387917"/>
            <a:ext cx="3703320" cy="470537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689554"/>
            <a:ext cx="3703320" cy="102554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387917"/>
            <a:ext cx="3703320" cy="4705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95A6-7489-49FA-B02C-FEFD71AE038E}" type="datetime1">
              <a:rPr lang="en-US" smtClean="0"/>
              <a:t>5/21/2017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999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640960" cy="10498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F349-B314-4559-B6AD-7FD807F1D6CC}" type="datetime1">
              <a:rPr lang="en-US" smtClean="0"/>
              <a:t>5/21/2017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336429"/>
            <a:ext cx="9144000" cy="4937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674525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A014-D182-4BCD-B29A-C4DB54BEF32C}" type="datetime1">
              <a:rPr lang="en-US" smtClean="0"/>
              <a:t>5/21/2017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ActiWiz 3 - ARIA 2017, Lund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612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F71E9F1-0F3D-46AE-9B8A-903F2F2D67A1}" type="datetime1">
              <a:rPr lang="en-US" smtClean="0"/>
              <a:t>5/21/2017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ActiWiz 3 - ARIA 2017, Lund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518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D7AF-9E65-4A47-86E1-0942ADDF1390}" type="datetime1">
              <a:rPr lang="en-US" smtClean="0"/>
              <a:t>5/21/2017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72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70580"/>
            <a:ext cx="8856984" cy="766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052736"/>
            <a:ext cx="8640959" cy="481635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4BE438-30DE-4BA0-9049-346A8295C988}" type="datetime1">
              <a:rPr lang="en-US" smtClean="0"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ActiWiz 3 - ARIA 2017, Lund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7504" y="836712"/>
            <a:ext cx="885698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21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649" r:id="rId13"/>
    <p:sldLayoutId id="2147483661" r:id="rId14"/>
    <p:sldLayoutId id="2147483655" r:id="rId15"/>
    <p:sldLayoutId id="2147483660" r:id="rId16"/>
    <p:sldLayoutId id="2147483676" r:id="rId17"/>
    <p:sldLayoutId id="2147483658" r:id="rId18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409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4825" y="5157192"/>
            <a:ext cx="9180512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ea typeface="Segoe UI Emoji" panose="020B0502040204020203" pitchFamily="34" charset="0"/>
              </a:rPr>
              <a:t>ActiWiz 3 – an overview of the latest developments and their application </a:t>
            </a:r>
            <a:r>
              <a:rPr lang="en-GB" sz="2800" dirty="0" smtClean="0">
                <a:solidFill>
                  <a:srgbClr val="FF0000"/>
                </a:solidFill>
                <a:ea typeface="Segoe UI Emoji" panose="020B0502040204020203" pitchFamily="34" charset="0"/>
              </a:rPr>
              <a:t/>
            </a:r>
            <a:br>
              <a:rPr lang="en-GB" sz="2800" dirty="0" smtClean="0">
                <a:solidFill>
                  <a:srgbClr val="FF0000"/>
                </a:solidFill>
                <a:ea typeface="Segoe UI Emoji" panose="020B0502040204020203" pitchFamily="34" charset="0"/>
              </a:rPr>
            </a:br>
            <a:r>
              <a:rPr lang="en-US" sz="2800" dirty="0" smtClean="0">
                <a:solidFill>
                  <a:srgbClr val="FF0000"/>
                </a:solidFill>
                <a:ea typeface="Segoe UI Emoji" panose="020B0502040204020203" pitchFamily="34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ea typeface="Segoe UI Emoji" panose="020B0502040204020203" pitchFamily="34" charset="0"/>
              </a:rPr>
            </a:br>
            <a:r>
              <a:rPr lang="en-US" sz="1800" dirty="0" smtClean="0">
                <a:solidFill>
                  <a:srgbClr val="FF0000"/>
                </a:solidFill>
              </a:rPr>
              <a:t>Chris Theis and Helmut Vincke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CERN</a:t>
            </a:r>
            <a:endParaRPr lang="en-GB" sz="1800" dirty="0">
              <a:solidFill>
                <a:srgbClr val="FF0000"/>
              </a:solidFill>
            </a:endParaRPr>
          </a:p>
        </p:txBody>
      </p:sp>
      <p:pic>
        <p:nvPicPr>
          <p:cNvPr id="3" name="Picture 2" descr="HSE Uni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2345717" cy="47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74551" y="116632"/>
            <a:ext cx="1154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ARIA 2017</a:t>
            </a:r>
            <a:br>
              <a:rPr lang="en-GB" dirty="0" smtClean="0"/>
            </a:br>
            <a:r>
              <a:rPr lang="en-GB" dirty="0" smtClean="0"/>
              <a:t>ESS, Lund</a:t>
            </a:r>
          </a:p>
        </p:txBody>
      </p:sp>
    </p:spTree>
    <p:extLst>
      <p:ext uri="{BB962C8B-B14F-4D97-AF65-F5344CB8AC3E}">
        <p14:creationId xmlns:p14="http://schemas.microsoft.com/office/powerpoint/2010/main" val="285809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Analysis &amp; reporting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21" y="1650913"/>
            <a:ext cx="5571345" cy="34342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3508" y="1023119"/>
            <a:ext cx="5763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Which isotopes are dominant at what time?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39579" y="2278613"/>
            <a:ext cx="3381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radiotoxicity of </a:t>
            </a:r>
            <a:br>
              <a:rPr lang="en-US" dirty="0" smtClean="0"/>
            </a:br>
            <a:r>
              <a:rPr lang="en-US" dirty="0" smtClean="0"/>
              <a:t>stainless steel in SPS accelerator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9521" y="5373216"/>
            <a:ext cx="794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Allows for </a:t>
            </a:r>
            <a:r>
              <a:rPr lang="en-US" dirty="0" smtClean="0">
                <a:solidFill>
                  <a:srgbClr val="0053A1"/>
                </a:solidFill>
              </a:rPr>
              <a:t>planning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0053A1"/>
                </a:solidFill>
              </a:rPr>
              <a:t>measurements/gamma</a:t>
            </a:r>
            <a:r>
              <a:rPr lang="en-US" dirty="0" smtClean="0"/>
              <a:t> spec at the “</a:t>
            </a:r>
            <a:r>
              <a:rPr lang="en-US" dirty="0" smtClean="0">
                <a:solidFill>
                  <a:srgbClr val="0053A1"/>
                </a:solidFill>
              </a:rPr>
              <a:t>right </a:t>
            </a:r>
            <a:r>
              <a:rPr lang="en-US" smtClean="0">
                <a:solidFill>
                  <a:srgbClr val="0053A1"/>
                </a:solidFill>
              </a:rPr>
              <a:t>time</a:t>
            </a:r>
            <a:r>
              <a:rPr lang="en-US" smtClean="0"/>
              <a:t>”, as </a:t>
            </a:r>
            <a:r>
              <a:rPr lang="en-US" dirty="0" smtClean="0"/>
              <a:t>long as</a:t>
            </a:r>
            <a:br>
              <a:rPr lang="en-US" dirty="0" smtClean="0"/>
            </a:br>
            <a:r>
              <a:rPr lang="en-US" dirty="0" smtClean="0"/>
              <a:t>there is still a usable gamma signal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8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&amp; reporting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2629" y="940658"/>
            <a:ext cx="7869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What is the contribution of alpha/beta emitters to the total radiotoxicity?</a:t>
            </a:r>
            <a:endParaRPr lang="en-US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84784"/>
            <a:ext cx="8118130" cy="44746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536" y="6021288"/>
            <a:ext cx="537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Additional table with more details is generated as well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0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5318" y="1826287"/>
            <a:ext cx="78333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300" dirty="0" smtClean="0"/>
              <a:t>A more complex case of an exemplary</a:t>
            </a:r>
            <a:br>
              <a:rPr lang="en-GB" sz="3300" dirty="0" smtClean="0"/>
            </a:br>
            <a:r>
              <a:rPr lang="en-GB" sz="3300" dirty="0" smtClean="0"/>
              <a:t>study – LEP super conducting cavities</a:t>
            </a:r>
            <a:endParaRPr lang="en-GB" sz="33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GB" smtClean="0"/>
              <a:t>12</a:t>
            </a:fld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862651" y="3523929"/>
            <a:ext cx="3418696" cy="23462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3559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- super conducting cavities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4421" y="4781793"/>
            <a:ext cx="71757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Super conducting </a:t>
            </a:r>
            <a:r>
              <a:rPr lang="en-US" dirty="0" smtClean="0">
                <a:solidFill>
                  <a:srgbClr val="FF0000"/>
                </a:solidFill>
              </a:rPr>
              <a:t>Cu</a:t>
            </a:r>
            <a:r>
              <a:rPr lang="en-US" dirty="0" smtClean="0"/>
              <a:t> cavities with a </a:t>
            </a:r>
            <a:r>
              <a:rPr lang="en-US" dirty="0" smtClean="0">
                <a:solidFill>
                  <a:srgbClr val="FF0000"/>
                </a:solidFill>
              </a:rPr>
              <a:t>thin Niobium coating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Does the </a:t>
            </a:r>
            <a:r>
              <a:rPr lang="en-US" dirty="0" err="1" smtClean="0">
                <a:solidFill>
                  <a:srgbClr val="3333CC"/>
                </a:solidFill>
              </a:rPr>
              <a:t>Nb</a:t>
            </a:r>
            <a:r>
              <a:rPr lang="en-US" dirty="0" smtClean="0">
                <a:solidFill>
                  <a:srgbClr val="3333CC"/>
                </a:solidFill>
              </a:rPr>
              <a:t> layer </a:t>
            </a:r>
            <a:r>
              <a:rPr lang="en-US" dirty="0" smtClean="0"/>
              <a:t>pose a problem w.r.t. </a:t>
            </a:r>
            <a:r>
              <a:rPr lang="en-US" dirty="0" smtClean="0">
                <a:solidFill>
                  <a:srgbClr val="3333CC"/>
                </a:solidFill>
              </a:rPr>
              <a:t>material clearance?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we </a:t>
            </a:r>
            <a:r>
              <a:rPr lang="en-US" dirty="0" smtClean="0">
                <a:solidFill>
                  <a:srgbClr val="990033"/>
                </a:solidFill>
              </a:rPr>
              <a:t>quantify</a:t>
            </a:r>
            <a:r>
              <a:rPr lang="en-US" dirty="0" smtClean="0"/>
              <a:t> that its </a:t>
            </a:r>
            <a:r>
              <a:rPr lang="en-US" dirty="0" smtClean="0">
                <a:solidFill>
                  <a:srgbClr val="990033"/>
                </a:solidFill>
              </a:rPr>
              <a:t>radiotoxicity</a:t>
            </a:r>
            <a:r>
              <a:rPr lang="en-US" dirty="0" smtClean="0"/>
              <a:t> is negligible?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86489" y="1093430"/>
            <a:ext cx="10338413" cy="3644381"/>
            <a:chOff x="286489" y="1093430"/>
            <a:chExt cx="10338413" cy="3644381"/>
          </a:xfrm>
        </p:grpSpPr>
        <p:pic>
          <p:nvPicPr>
            <p:cNvPr id="4" name="Picture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489" y="1093430"/>
              <a:ext cx="5766413" cy="3600400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6052902" y="3722148"/>
              <a:ext cx="4572000" cy="10156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GB" sz="1200" dirty="0" smtClean="0"/>
                <a:t>C. Theis &amp; H. Vincke, </a:t>
              </a:r>
              <a:r>
                <a:rPr lang="en-GB" sz="1200" i="1" dirty="0" smtClean="0"/>
                <a:t>The </a:t>
              </a:r>
              <a:r>
                <a:rPr lang="en-GB" sz="1200" i="1" dirty="0"/>
                <a:t>LEP superconducting </a:t>
              </a:r>
              <a:endParaRPr lang="en-GB" sz="1200" i="1" dirty="0" smtClean="0"/>
            </a:p>
            <a:p>
              <a:r>
                <a:rPr lang="en-GB" sz="1200" i="1" dirty="0" smtClean="0"/>
                <a:t>cavities </a:t>
              </a:r>
              <a:r>
                <a:rPr lang="en-GB" sz="1200" i="1" dirty="0"/>
                <a:t>- a practical example of how to use </a:t>
              </a:r>
              <a:endParaRPr lang="en-GB" sz="1200" i="1" dirty="0" smtClean="0"/>
            </a:p>
            <a:p>
              <a:r>
                <a:rPr lang="en-GB" sz="1200" i="1" dirty="0" smtClean="0"/>
                <a:t>ActiWiz </a:t>
              </a:r>
              <a:r>
                <a:rPr lang="en-GB" sz="1200" i="1" dirty="0"/>
                <a:t>3 for </a:t>
              </a:r>
              <a:r>
                <a:rPr lang="en-GB" sz="1200" i="1" dirty="0" smtClean="0"/>
                <a:t>radiological characterization</a:t>
              </a:r>
              <a:r>
                <a:rPr lang="en-GB" sz="1200" dirty="0" smtClean="0"/>
                <a:t>, </a:t>
              </a:r>
            </a:p>
            <a:p>
              <a:r>
                <a:rPr lang="en-US" sz="1200" dirty="0" smtClean="0"/>
                <a:t>CERN-RP-2016-170-REPORTS-TN</a:t>
              </a:r>
              <a:r>
                <a:rPr lang="en-US" sz="1200" dirty="0"/>
                <a:t>, </a:t>
              </a:r>
              <a:endParaRPr lang="en-US" sz="1200" dirty="0" smtClean="0"/>
            </a:p>
            <a:p>
              <a:r>
                <a:rPr lang="en-US" sz="1200" dirty="0" smtClean="0"/>
                <a:t>EDMS </a:t>
              </a:r>
              <a:r>
                <a:rPr lang="en-US" sz="1200" dirty="0"/>
                <a:t>1719831, (2016)</a:t>
              </a:r>
            </a:p>
          </p:txBody>
        </p:sp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15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of particle fluence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23720"/>
            <a:ext cx="4392488" cy="2613392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23720"/>
            <a:ext cx="4365476" cy="26133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470" y="908720"/>
            <a:ext cx="8988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200" dirty="0" smtClean="0"/>
              <a:t>1.) </a:t>
            </a:r>
            <a:r>
              <a:rPr lang="en-US" sz="2200" b="1" dirty="0" smtClean="0">
                <a:solidFill>
                  <a:srgbClr val="FF0000"/>
                </a:solidFill>
              </a:rPr>
              <a:t>FLUKA:</a:t>
            </a:r>
            <a:r>
              <a:rPr lang="en-US" sz="2200" b="1" dirty="0" smtClean="0"/>
              <a:t> </a:t>
            </a:r>
            <a:r>
              <a:rPr lang="en-US" sz="2200" dirty="0" smtClean="0"/>
              <a:t>Calculation of particle </a:t>
            </a:r>
            <a:r>
              <a:rPr lang="en-US" sz="2200" dirty="0" smtClean="0">
                <a:solidFill>
                  <a:srgbClr val="FF0000"/>
                </a:solidFill>
              </a:rPr>
              <a:t>fluence spectra</a:t>
            </a:r>
            <a:r>
              <a:rPr lang="en-US" sz="2200" dirty="0" smtClean="0"/>
              <a:t> at different positions</a:t>
            </a:r>
            <a:br>
              <a:rPr lang="en-US" sz="2200" dirty="0" smtClean="0"/>
            </a:br>
            <a:r>
              <a:rPr lang="en-US" sz="2200" dirty="0" smtClean="0"/>
              <a:t>	</a:t>
            </a:r>
            <a:r>
              <a:rPr lang="en-US" sz="1600" dirty="0" smtClean="0"/>
              <a:t>(direct impact of 100 GeV/</a:t>
            </a:r>
            <a:r>
              <a:rPr lang="en-US" sz="1600" i="1" dirty="0" smtClean="0"/>
              <a:t>c</a:t>
            </a:r>
            <a:r>
              <a:rPr lang="en-US" sz="1600" dirty="0" smtClean="0"/>
              <a:t> electrons &amp; dark current calculations)</a:t>
            </a:r>
            <a:endParaRPr lang="en-US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7503" y="4613117"/>
            <a:ext cx="8988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2.) </a:t>
            </a:r>
            <a:r>
              <a:rPr lang="en-US" sz="2200" b="1" dirty="0" smtClean="0">
                <a:solidFill>
                  <a:srgbClr val="00B0F0"/>
                </a:solidFill>
              </a:rPr>
              <a:t>ActiWiz</a:t>
            </a:r>
            <a:r>
              <a:rPr lang="en-US" sz="2200" dirty="0" smtClean="0">
                <a:solidFill>
                  <a:srgbClr val="00B0F0"/>
                </a:solidFill>
              </a:rPr>
              <a:t>:</a:t>
            </a:r>
            <a:r>
              <a:rPr lang="en-US" sz="2200" dirty="0" smtClean="0"/>
              <a:t> </a:t>
            </a:r>
            <a:r>
              <a:rPr lang="en-US" sz="2200" dirty="0" smtClean="0">
                <a:sym typeface="Wingdings" panose="05000000000000000000" pitchFamily="2" charset="2"/>
              </a:rPr>
              <a:t>t</a:t>
            </a:r>
            <a:r>
              <a:rPr lang="en-US" sz="2200" dirty="0" smtClean="0"/>
              <a:t>ransformation of spectra into </a:t>
            </a:r>
            <a:r>
              <a:rPr lang="en-US" sz="2200" dirty="0" smtClean="0">
                <a:solidFill>
                  <a:srgbClr val="00B0F0"/>
                </a:solidFill>
              </a:rPr>
              <a:t>radiation environment data</a:t>
            </a:r>
            <a:endParaRPr lang="en-US" sz="22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5229200"/>
            <a:ext cx="8988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3.) </a:t>
            </a:r>
            <a:r>
              <a:rPr lang="en-US" sz="2200" b="1" dirty="0" smtClean="0">
                <a:solidFill>
                  <a:srgbClr val="00B0F0"/>
                </a:solidFill>
              </a:rPr>
              <a:t>ActiWiz</a:t>
            </a:r>
            <a:r>
              <a:rPr lang="en-US" sz="2200" dirty="0" smtClean="0">
                <a:solidFill>
                  <a:srgbClr val="00B0F0"/>
                </a:solidFill>
              </a:rPr>
              <a:t>:</a:t>
            </a:r>
            <a:r>
              <a:rPr lang="en-US" sz="2200" dirty="0" smtClean="0">
                <a:sym typeface="Wingdings" panose="05000000000000000000" pitchFamily="2" charset="2"/>
              </a:rPr>
              <a:t> definition of </a:t>
            </a:r>
            <a:r>
              <a:rPr lang="en-US" sz="2200" dirty="0" smtClean="0">
                <a:solidFill>
                  <a:srgbClr val="00B0F0"/>
                </a:solidFill>
                <a:sym typeface="Wingdings" panose="05000000000000000000" pitchFamily="2" charset="2"/>
              </a:rPr>
              <a:t>material</a:t>
            </a:r>
            <a:r>
              <a:rPr lang="en-US" sz="2200" dirty="0" smtClean="0">
                <a:sym typeface="Wingdings" panose="05000000000000000000" pitchFamily="2" charset="2"/>
              </a:rPr>
              <a:t> + </a:t>
            </a:r>
            <a:r>
              <a:rPr lang="en-US" sz="2200" dirty="0" smtClean="0">
                <a:solidFill>
                  <a:srgbClr val="00B0F0"/>
                </a:solidFill>
                <a:sym typeface="Wingdings" panose="05000000000000000000" pitchFamily="2" charset="2"/>
              </a:rPr>
              <a:t>irradiation/cooling</a:t>
            </a:r>
            <a:r>
              <a:rPr lang="en-US" sz="2200" dirty="0" smtClean="0">
                <a:sym typeface="Wingdings" panose="05000000000000000000" pitchFamily="2" charset="2"/>
              </a:rPr>
              <a:t> pattern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107502" y="5878433"/>
            <a:ext cx="8988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4.) </a:t>
            </a:r>
            <a:r>
              <a:rPr lang="en-US" sz="2200" b="1" dirty="0" smtClean="0">
                <a:solidFill>
                  <a:srgbClr val="00B0F0"/>
                </a:solidFill>
              </a:rPr>
              <a:t>ActiWiz</a:t>
            </a:r>
            <a:r>
              <a:rPr lang="en-US" sz="2200" dirty="0" smtClean="0">
                <a:solidFill>
                  <a:srgbClr val="00B0F0"/>
                </a:solidFill>
              </a:rPr>
              <a:t>:</a:t>
            </a:r>
            <a:r>
              <a:rPr lang="en-US" sz="2200" dirty="0" smtClean="0">
                <a:sym typeface="Wingdings" panose="05000000000000000000" pitchFamily="2" charset="2"/>
              </a:rPr>
              <a:t> calculation of </a:t>
            </a:r>
            <a:r>
              <a:rPr lang="en-US" sz="2200" dirty="0" smtClean="0">
                <a:solidFill>
                  <a:srgbClr val="00B0F0"/>
                </a:solidFill>
                <a:sym typeface="Wingdings" panose="05000000000000000000" pitchFamily="2" charset="2"/>
              </a:rPr>
              <a:t>nuclide inventory</a:t>
            </a:r>
            <a:endParaRPr lang="en-US" sz="2200" dirty="0">
              <a:solidFill>
                <a:srgbClr val="00B0F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16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Radiotoxicity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066114"/>
              </p:ext>
            </p:extLst>
          </p:nvPr>
        </p:nvGraphicFramePr>
        <p:xfrm>
          <a:off x="355532" y="1691050"/>
          <a:ext cx="8424937" cy="23467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3608">
                  <a:extLst>
                    <a:ext uri="{9D8B030D-6E8A-4147-A177-3AD203B41FA5}">
                      <a16:colId xmlns:a16="http://schemas.microsoft.com/office/drawing/2014/main" val="1239993767"/>
                    </a:ext>
                  </a:extLst>
                </a:gridCol>
                <a:gridCol w="2141363">
                  <a:extLst>
                    <a:ext uri="{9D8B030D-6E8A-4147-A177-3AD203B41FA5}">
                      <a16:colId xmlns:a16="http://schemas.microsoft.com/office/drawing/2014/main" val="1831295888"/>
                    </a:ext>
                  </a:extLst>
                </a:gridCol>
                <a:gridCol w="2249983">
                  <a:extLst>
                    <a:ext uri="{9D8B030D-6E8A-4147-A177-3AD203B41FA5}">
                      <a16:colId xmlns:a16="http://schemas.microsoft.com/office/drawing/2014/main" val="2196069772"/>
                    </a:ext>
                  </a:extLst>
                </a:gridCol>
                <a:gridCol w="2249983">
                  <a:extLst>
                    <a:ext uri="{9D8B030D-6E8A-4147-A177-3AD203B41FA5}">
                      <a16:colId xmlns:a16="http://schemas.microsoft.com/office/drawing/2014/main" val="3301730580"/>
                    </a:ext>
                  </a:extLst>
                </a:gridCol>
              </a:tblGrid>
              <a:tr h="23797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Position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Radiotoxicity ratio of Copper</a:t>
                      </a:r>
                      <a:r>
                        <a:rPr lang="en-US" sz="2400" baseline="0" dirty="0" smtClean="0">
                          <a:effectLst/>
                        </a:rPr>
                        <a:t> vs. Niobium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323604"/>
                  </a:ext>
                </a:extLst>
              </a:tr>
              <a:tr h="6572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CERN design clearance limit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99CB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LE – Swiss clearance limit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99CB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LL </a:t>
                      </a:r>
                      <a:r>
                        <a:rPr lang="en-US" sz="2000" dirty="0" smtClean="0">
                          <a:effectLst/>
                        </a:rPr>
                        <a:t>– Swiss </a:t>
                      </a:r>
                      <a:r>
                        <a:rPr lang="en-US" sz="2000" dirty="0">
                          <a:effectLst/>
                        </a:rPr>
                        <a:t>clearance </a:t>
                      </a:r>
                      <a:r>
                        <a:rPr lang="en-US" sz="2000" dirty="0" smtClean="0">
                          <a:effectLst/>
                        </a:rPr>
                        <a:t>limits 2018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99CB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113160"/>
                  </a:ext>
                </a:extLst>
              </a:tr>
              <a:tr h="4884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err="1" smtClean="0">
                          <a:effectLst/>
                        </a:rPr>
                        <a:t>Beam</a:t>
                      </a:r>
                      <a:r>
                        <a:rPr lang="fr-FR" sz="2000" dirty="0" smtClean="0">
                          <a:effectLst/>
                        </a:rPr>
                        <a:t> impact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00655379"/>
                  </a:ext>
                </a:extLst>
              </a:tr>
              <a:tr h="4884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err="1" smtClean="0">
                          <a:effectLst/>
                        </a:rPr>
                        <a:t>Downstream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3076531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428" y="4941168"/>
            <a:ext cx="8913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radiotoxicity of the </a:t>
            </a:r>
            <a:r>
              <a:rPr lang="en-US" sz="2400" dirty="0" smtClean="0">
                <a:solidFill>
                  <a:srgbClr val="3333CC"/>
                </a:solidFill>
              </a:rPr>
              <a:t>Copper</a:t>
            </a:r>
            <a:r>
              <a:rPr lang="en-US" sz="2400" dirty="0" smtClean="0"/>
              <a:t> will always </a:t>
            </a:r>
            <a:r>
              <a:rPr lang="en-US" sz="2400" dirty="0" smtClean="0">
                <a:solidFill>
                  <a:srgbClr val="C00000"/>
                </a:solidFill>
              </a:rPr>
              <a:t>overshadow the Niobium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0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Isotope – origin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775450"/>
              </p:ext>
            </p:extLst>
          </p:nvPr>
        </p:nvGraphicFramePr>
        <p:xfrm>
          <a:off x="363877" y="2134871"/>
          <a:ext cx="8496944" cy="2368646"/>
        </p:xfrm>
        <a:graphic>
          <a:graphicData uri="http://schemas.openxmlformats.org/drawingml/2006/table">
            <a:tbl>
              <a:tblPr firstRow="1" firstCol="1" bandRow="1"/>
              <a:tblGrid>
                <a:gridCol w="892703">
                  <a:extLst>
                    <a:ext uri="{9D8B030D-6E8A-4147-A177-3AD203B41FA5}">
                      <a16:colId xmlns:a16="http://schemas.microsoft.com/office/drawing/2014/main" val="4281614097"/>
                    </a:ext>
                  </a:extLst>
                </a:gridCol>
                <a:gridCol w="2433248">
                  <a:extLst>
                    <a:ext uri="{9D8B030D-6E8A-4147-A177-3AD203B41FA5}">
                      <a16:colId xmlns:a16="http://schemas.microsoft.com/office/drawing/2014/main" val="2213397762"/>
                    </a:ext>
                  </a:extLst>
                </a:gridCol>
                <a:gridCol w="5170993">
                  <a:extLst>
                    <a:ext uri="{9D8B030D-6E8A-4147-A177-3AD203B41FA5}">
                      <a16:colId xmlns:a16="http://schemas.microsoft.com/office/drawing/2014/main" val="2503581036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Flange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Rel. contribution to the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radiotoxicity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Source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214103"/>
                  </a:ext>
                </a:extLst>
              </a:tr>
              <a:tr h="2988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Co-60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COBALT    :   3.96%, IRON      :    0.01%, 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NICKEL            :  96.03%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047774"/>
                  </a:ext>
                </a:extLst>
              </a:tr>
              <a:tr h="5115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Fe-55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COBALT    :   0.01%, IRON      :  98.09%, MANGANESE :   0.01%, NICKEL      :   1.89%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920647"/>
                  </a:ext>
                </a:extLst>
              </a:tr>
              <a:tr h="4336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Tank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Rel. contribution to the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radiotoxicity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Source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184311"/>
                  </a:ext>
                </a:extLst>
              </a:tr>
              <a:tr h="2988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Co-60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91%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COBALT    :  94.55%,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NICKEL    :   5.45%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613186"/>
                  </a:ext>
                </a:extLst>
              </a:tr>
              <a:tr h="2988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Fe-55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IRON        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:     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99.63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%, NICKEL    :   0.37%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8679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7086" y="908720"/>
            <a:ext cx="7933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What are the dominating isotopes &amp; from which element do they </a:t>
            </a:r>
          </a:p>
          <a:p>
            <a:r>
              <a:rPr lang="en-US" sz="2200" dirty="0" smtClean="0"/>
              <a:t>originate?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353261" y="1700808"/>
            <a:ext cx="5851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Example: </a:t>
            </a:r>
            <a:r>
              <a:rPr lang="en-US" sz="2000" dirty="0" smtClean="0">
                <a:solidFill>
                  <a:srgbClr val="FF0000"/>
                </a:solidFill>
              </a:rPr>
              <a:t>stainless steel </a:t>
            </a:r>
            <a:r>
              <a:rPr lang="en-US" sz="2000" dirty="0" smtClean="0"/>
              <a:t>used for flanges and the tank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45786" y="4950131"/>
            <a:ext cx="84755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Co content</a:t>
            </a:r>
            <a:r>
              <a:rPr lang="en-US" dirty="0" smtClean="0"/>
              <a:t> in steel often </a:t>
            </a:r>
            <a:r>
              <a:rPr lang="en-US" dirty="0" smtClean="0">
                <a:solidFill>
                  <a:srgbClr val="00B0F0"/>
                </a:solidFill>
              </a:rPr>
              <a:t>unknown</a:t>
            </a:r>
            <a:r>
              <a:rPr lang="en-US" dirty="0" smtClean="0"/>
              <a:t> as it is an impurity, but </a:t>
            </a:r>
            <a:r>
              <a:rPr lang="en-US" dirty="0" smtClean="0">
                <a:solidFill>
                  <a:srgbClr val="00B0F0"/>
                </a:solidFill>
              </a:rPr>
              <a:t>Ni</a:t>
            </a:r>
            <a:r>
              <a:rPr lang="en-US" dirty="0" smtClean="0"/>
              <a:t> content is </a:t>
            </a:r>
            <a:r>
              <a:rPr lang="en-US" dirty="0" smtClean="0">
                <a:solidFill>
                  <a:srgbClr val="00B0F0"/>
                </a:solidFill>
              </a:rPr>
              <a:t>well known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Clearance via </a:t>
            </a:r>
            <a:r>
              <a:rPr lang="en-US" dirty="0" smtClean="0">
                <a:solidFill>
                  <a:srgbClr val="C00000"/>
                </a:solidFill>
              </a:rPr>
              <a:t>dose rate measurement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00000"/>
                </a:solidFill>
              </a:rPr>
              <a:t>scaling to simulated activity</a:t>
            </a:r>
            <a:r>
              <a:rPr lang="en-US" dirty="0" smtClean="0"/>
              <a:t> is</a:t>
            </a:r>
          </a:p>
          <a:p>
            <a:pPr indent="287338"/>
            <a:r>
              <a:rPr lang="en-US" dirty="0" smtClean="0">
                <a:solidFill>
                  <a:srgbClr val="C00000"/>
                </a:solidFill>
              </a:rPr>
              <a:t>feasible for flanges, but not for tank </a:t>
            </a:r>
            <a:r>
              <a:rPr lang="en-US" dirty="0" smtClean="0"/>
              <a:t>unless detailed chem. composition is known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7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4824" y="966202"/>
            <a:ext cx="7642028" cy="606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39725" indent="-339725">
              <a:buFont typeface="Arial" panose="020B0604020202020204" pitchFamily="34" charset="0"/>
              <a:buChar char="•"/>
            </a:pPr>
            <a:r>
              <a:rPr lang="en-GB" sz="2000" dirty="0" smtClean="0">
                <a:sym typeface="Wingdings" panose="05000000000000000000" pitchFamily="2" charset="2"/>
              </a:rPr>
              <a:t>ActiWiz 3 is a </a:t>
            </a:r>
            <a:r>
              <a:rPr lang="en-GB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completely new generation </a:t>
            </a:r>
            <a:r>
              <a:rPr lang="en-GB" sz="2000" dirty="0" smtClean="0">
                <a:sym typeface="Wingdings" panose="05000000000000000000" pitchFamily="2" charset="2"/>
              </a:rPr>
              <a:t>based on lessons learnt</a:t>
            </a:r>
            <a:br>
              <a:rPr lang="en-GB" sz="2000" dirty="0" smtClean="0">
                <a:sym typeface="Wingdings" panose="05000000000000000000" pitchFamily="2" charset="2"/>
              </a:rPr>
            </a:br>
            <a:r>
              <a:rPr lang="en-GB" sz="2000" dirty="0" smtClean="0">
                <a:sym typeface="Wingdings" panose="05000000000000000000" pitchFamily="2" charset="2"/>
              </a:rPr>
              <a:t>from AW 2</a:t>
            </a:r>
          </a:p>
          <a:p>
            <a:pPr lvl="1"/>
            <a:endParaRPr lang="en-GB" sz="2000" dirty="0">
              <a:sym typeface="Wingdings" panose="05000000000000000000" pitchFamily="2" charset="2"/>
            </a:endParaRPr>
          </a:p>
          <a:p>
            <a:pPr marL="339725" indent="-339725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B0F0"/>
                </a:solidFill>
                <a:sym typeface="Wingdings" panose="05000000000000000000" pitchFamily="2" charset="2"/>
              </a:rPr>
              <a:t>Internal</a:t>
            </a:r>
            <a:r>
              <a:rPr lang="en-GB" sz="2000" dirty="0" smtClean="0">
                <a:sym typeface="Wingdings" panose="05000000000000000000" pitchFamily="2" charset="2"/>
              </a:rPr>
              <a:t> radiation </a:t>
            </a:r>
            <a:r>
              <a:rPr lang="en-GB" sz="2000" dirty="0" smtClean="0">
                <a:solidFill>
                  <a:srgbClr val="00B0F0"/>
                </a:solidFill>
                <a:sym typeface="Wingdings" panose="05000000000000000000" pitchFamily="2" charset="2"/>
              </a:rPr>
              <a:t>fields extended</a:t>
            </a:r>
            <a:r>
              <a:rPr lang="en-GB" sz="2000" dirty="0" smtClean="0">
                <a:sym typeface="Wingdings" panose="05000000000000000000" pitchFamily="2" charset="2"/>
              </a:rPr>
              <a:t> </a:t>
            </a:r>
            <a:r>
              <a:rPr lang="en-GB" sz="2000" smtClean="0">
                <a:sym typeface="Wingdings" panose="05000000000000000000" pitchFamily="2" charset="2"/>
              </a:rPr>
              <a:t>by </a:t>
            </a:r>
            <a:r>
              <a:rPr lang="en-GB" sz="2000" smtClean="0">
                <a:sym typeface="Wingdings" panose="05000000000000000000" pitchFamily="2" charset="2"/>
              </a:rPr>
              <a:t>42 </a:t>
            </a:r>
            <a:r>
              <a:rPr lang="en-GB" sz="2000" dirty="0" smtClean="0">
                <a:sym typeface="Wingdings" panose="05000000000000000000" pitchFamily="2" charset="2"/>
              </a:rPr>
              <a:t>locations from </a:t>
            </a:r>
            <a:br>
              <a:rPr lang="en-GB" sz="2000" dirty="0" smtClean="0">
                <a:sym typeface="Wingdings" panose="05000000000000000000" pitchFamily="2" charset="2"/>
              </a:rPr>
            </a:br>
            <a:r>
              <a:rPr lang="en-GB" sz="2000" dirty="0" smtClean="0">
                <a:solidFill>
                  <a:srgbClr val="00B0F0"/>
                </a:solidFill>
                <a:sym typeface="Wingdings" panose="05000000000000000000" pitchFamily="2" charset="2"/>
              </a:rPr>
              <a:t>LHC experiments</a:t>
            </a:r>
            <a:r>
              <a:rPr lang="en-GB" sz="2000" dirty="0" smtClean="0">
                <a:sym typeface="Wingdings" panose="05000000000000000000" pitchFamily="2" charset="2"/>
              </a:rPr>
              <a:t> </a:t>
            </a:r>
          </a:p>
          <a:p>
            <a:pPr>
              <a:tabLst>
                <a:tab pos="268288" algn="l"/>
              </a:tabLst>
            </a:pPr>
            <a:endParaRPr lang="en-GB" sz="20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en-GB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Arbitrary external radiation fields</a:t>
            </a:r>
            <a:r>
              <a:rPr lang="en-GB" sz="2000" dirty="0" smtClean="0">
                <a:sym typeface="Wingdings" panose="05000000000000000000" pitchFamily="2" charset="2"/>
              </a:rPr>
              <a:t> are supported  fluence spectra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268288" algn="l"/>
              </a:tabLst>
            </a:pPr>
            <a:endParaRPr lang="en-GB" sz="20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en-GB" sz="2000" dirty="0" smtClean="0">
                <a:sym typeface="Wingdings" panose="05000000000000000000" pitchFamily="2" charset="2"/>
              </a:rPr>
              <a:t>Added </a:t>
            </a:r>
            <a:r>
              <a:rPr lang="en-GB" sz="2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new chemical elements </a:t>
            </a:r>
            <a:r>
              <a:rPr lang="en-GB" sz="2000" dirty="0" smtClean="0">
                <a:sym typeface="Wingdings" panose="05000000000000000000" pitchFamily="2" charset="2"/>
              </a:rPr>
              <a:t>to define compounds </a:t>
            </a:r>
            <a:br>
              <a:rPr lang="en-GB" sz="2000" dirty="0" smtClean="0">
                <a:sym typeface="Wingdings" panose="05000000000000000000" pitchFamily="2" charset="2"/>
              </a:rPr>
            </a:br>
            <a:r>
              <a:rPr lang="en-GB" sz="2000" dirty="0" smtClean="0">
                <a:sym typeface="Wingdings" panose="05000000000000000000" pitchFamily="2" charset="2"/>
              </a:rPr>
              <a:t>(now 85 available)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268288" algn="l"/>
              </a:tabLst>
            </a:pPr>
            <a:endParaRPr lang="en-GB" sz="2000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en-GB" sz="2000" dirty="0" smtClean="0">
                <a:sym typeface="Wingdings" panose="05000000000000000000" pitchFamily="2" charset="2"/>
              </a:rPr>
              <a:t>Nuclear data library is based on </a:t>
            </a:r>
            <a:r>
              <a:rPr lang="en-GB" sz="2000" dirty="0" smtClean="0">
                <a:solidFill>
                  <a:srgbClr val="FF9933"/>
                </a:solidFill>
                <a:sym typeface="Wingdings" panose="05000000000000000000" pitchFamily="2" charset="2"/>
              </a:rPr>
              <a:t>JEFF 3.1.1 for neutrons </a:t>
            </a:r>
            <a:r>
              <a:rPr lang="en-GB" sz="2000" dirty="0" smtClean="0">
                <a:sym typeface="Wingdings" panose="05000000000000000000" pitchFamily="2" charset="2"/>
              </a:rPr>
              <a:t>&lt; 20 MeV</a:t>
            </a:r>
            <a:br>
              <a:rPr lang="en-GB" sz="2000" dirty="0" smtClean="0">
                <a:sym typeface="Wingdings" panose="05000000000000000000" pitchFamily="2" charset="2"/>
              </a:rPr>
            </a:br>
            <a:r>
              <a:rPr lang="en-GB" sz="2000" dirty="0" smtClean="0">
                <a:sym typeface="Wingdings" panose="05000000000000000000" pitchFamily="2" charset="2"/>
              </a:rPr>
              <a:t>and </a:t>
            </a:r>
            <a:r>
              <a:rPr lang="en-GB" sz="2000" dirty="0" smtClean="0">
                <a:solidFill>
                  <a:srgbClr val="FF9933"/>
                </a:solidFill>
                <a:sym typeface="Wingdings" panose="05000000000000000000" pitchFamily="2" charset="2"/>
              </a:rPr>
              <a:t>FLUKA (2011.2c) </a:t>
            </a:r>
            <a:r>
              <a:rPr lang="en-GB" sz="2000" dirty="0" smtClean="0">
                <a:sym typeface="Wingdings" panose="05000000000000000000" pitchFamily="2" charset="2"/>
              </a:rPr>
              <a:t>for neutrons &gt; 20 MeV + all other particles </a:t>
            </a:r>
            <a:br>
              <a:rPr lang="en-GB" sz="2000" dirty="0" smtClean="0">
                <a:sym typeface="Wingdings" panose="05000000000000000000" pitchFamily="2" charset="2"/>
              </a:rPr>
            </a:br>
            <a:r>
              <a:rPr lang="en-GB" sz="2000" dirty="0" smtClean="0">
                <a:solidFill>
                  <a:srgbClr val="FF9933"/>
                </a:solidFill>
                <a:sym typeface="Wingdings" panose="05000000000000000000" pitchFamily="2" charset="2"/>
              </a:rPr>
              <a:t>up to 100 </a:t>
            </a:r>
            <a:r>
              <a:rPr lang="en-GB" sz="2000" dirty="0" err="1" smtClean="0">
                <a:solidFill>
                  <a:srgbClr val="FF9933"/>
                </a:solidFill>
                <a:sym typeface="Wingdings" panose="05000000000000000000" pitchFamily="2" charset="2"/>
              </a:rPr>
              <a:t>TeV</a:t>
            </a:r>
            <a:endParaRPr lang="en-GB" sz="2000" dirty="0" smtClean="0">
              <a:solidFill>
                <a:srgbClr val="FF9933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268288" algn="l"/>
              </a:tabLst>
            </a:pPr>
            <a:endParaRPr lang="en-GB" sz="20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en-GB" sz="2000" dirty="0" smtClean="0">
                <a:sym typeface="Wingdings" panose="05000000000000000000" pitchFamily="2" charset="2"/>
              </a:rPr>
              <a:t>Lots of </a:t>
            </a:r>
            <a:r>
              <a:rPr lang="en-GB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out-of-the-box reports</a:t>
            </a:r>
            <a:r>
              <a:rPr lang="en-GB" sz="2000" dirty="0" smtClean="0">
                <a:sym typeface="Wingdings" panose="05000000000000000000" pitchFamily="2" charset="2"/>
              </a:rPr>
              <a:t> provided, tailored to radiological </a:t>
            </a:r>
            <a:br>
              <a:rPr lang="en-GB" sz="2000" dirty="0" smtClean="0">
                <a:sym typeface="Wingdings" panose="05000000000000000000" pitchFamily="2" charset="2"/>
              </a:rPr>
            </a:br>
            <a:r>
              <a:rPr lang="en-GB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characterization problems</a:t>
            </a:r>
            <a:endParaRPr lang="en-GB" sz="2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>
              <a:tabLst>
                <a:tab pos="268288" algn="l"/>
              </a:tabLst>
            </a:pPr>
            <a:endParaRPr lang="en-GB" sz="2400" dirty="0" smtClean="0">
              <a:sym typeface="Wingdings" panose="05000000000000000000" pitchFamily="2" charset="2"/>
            </a:endParaRPr>
          </a:p>
          <a:p>
            <a:endParaRPr lang="en-GB" sz="2400" dirty="0">
              <a:sym typeface="Wingdings" panose="05000000000000000000" pitchFamily="2" charset="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10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2885" y="5998121"/>
            <a:ext cx="4737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3333CC"/>
                </a:solidFill>
              </a:rPr>
              <a:t>chris.theis</a:t>
            </a:r>
            <a:r>
              <a:rPr lang="en-GB" dirty="0" smtClean="0">
                <a:solidFill>
                  <a:srgbClr val="3333CC"/>
                </a:solidFill>
              </a:rPr>
              <a:t> </a:t>
            </a:r>
            <a:r>
              <a:rPr lang="en-GB" dirty="0"/>
              <a:t>at</a:t>
            </a:r>
            <a:r>
              <a:rPr lang="en-GB" dirty="0" smtClean="0">
                <a:solidFill>
                  <a:srgbClr val="3333CC"/>
                </a:solidFill>
              </a:rPr>
              <a:t> cern.ch</a:t>
            </a:r>
            <a:r>
              <a:rPr lang="en-GB" dirty="0" smtClean="0"/>
              <a:t> &amp; </a:t>
            </a:r>
            <a:r>
              <a:rPr lang="en-GB" dirty="0" err="1" smtClean="0">
                <a:solidFill>
                  <a:srgbClr val="3333CC"/>
                </a:solidFill>
              </a:rPr>
              <a:t>helmut.vincke</a:t>
            </a:r>
            <a:r>
              <a:rPr lang="en-GB" dirty="0" smtClean="0">
                <a:solidFill>
                  <a:srgbClr val="3333CC"/>
                </a:solidFill>
              </a:rPr>
              <a:t> </a:t>
            </a:r>
            <a:r>
              <a:rPr lang="en-GB" dirty="0"/>
              <a:t>at</a:t>
            </a:r>
            <a:r>
              <a:rPr lang="en-GB" dirty="0" smtClean="0">
                <a:solidFill>
                  <a:srgbClr val="3333CC"/>
                </a:solidFill>
              </a:rPr>
              <a:t> cern.ch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3065" y="1067019"/>
            <a:ext cx="7562229" cy="459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1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3848" y="2852936"/>
            <a:ext cx="2744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Backup slides</a:t>
            </a:r>
            <a:endParaRPr lang="en-GB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89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467544" y="1484784"/>
            <a:ext cx="8507412" cy="397192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Font typeface="Courier New" panose="02070309020205020404" pitchFamily="49" charset="0"/>
              <a:buChar char="o"/>
            </a:pPr>
            <a:endParaRPr lang="en-GB" dirty="0" smtClean="0"/>
          </a:p>
          <a:p>
            <a:pPr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GB" sz="2800" dirty="0" smtClean="0"/>
              <a:t> Introduction to ActiWiz and its applications </a:t>
            </a:r>
            <a:br>
              <a:rPr lang="en-GB" sz="2800" dirty="0" smtClean="0"/>
            </a:br>
            <a:endParaRPr lang="en-GB" sz="2800" dirty="0" smtClean="0"/>
          </a:p>
          <a:p>
            <a:pPr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GB" sz="2800" dirty="0" smtClean="0"/>
              <a:t> ActiWiz 3 overview – evolution and new features</a:t>
            </a:r>
            <a:br>
              <a:rPr lang="en-GB" sz="2800" dirty="0" smtClean="0"/>
            </a:br>
            <a:endParaRPr lang="en-GB" sz="2800" dirty="0" smtClean="0"/>
          </a:p>
          <a:p>
            <a:pPr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GB" sz="2800" dirty="0" smtClean="0"/>
              <a:t> Examples</a:t>
            </a:r>
          </a:p>
          <a:p>
            <a:pPr>
              <a:spcBef>
                <a:spcPts val="1800"/>
              </a:spcBef>
            </a:pPr>
            <a:endParaRPr lang="en-GB" sz="2800" dirty="0"/>
          </a:p>
          <a:p>
            <a:pPr>
              <a:spcBef>
                <a:spcPts val="1800"/>
              </a:spcBef>
            </a:pPr>
            <a:endParaRPr lang="en-US" sz="2800" dirty="0" smtClean="0"/>
          </a:p>
          <a:p>
            <a:pPr>
              <a:spcBef>
                <a:spcPts val="1800"/>
              </a:spcBef>
            </a:pPr>
            <a:endParaRPr lang="en-GB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09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Built-in vs. external radiation fields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918" y="1082758"/>
            <a:ext cx="617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B0F0"/>
                </a:solidFill>
              </a:rPr>
              <a:t>Built-in radiation fields: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available to the user via pre-defined drop down boxes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1627" y="2276872"/>
            <a:ext cx="79028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External radiation fields: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can be </a:t>
            </a:r>
            <a:r>
              <a:rPr lang="en-GB" dirty="0" smtClean="0">
                <a:solidFill>
                  <a:srgbClr val="FF0000"/>
                </a:solidFill>
              </a:rPr>
              <a:t>loaded “on-the-fly”</a:t>
            </a:r>
            <a:r>
              <a:rPr lang="en-GB" dirty="0" smtClean="0"/>
              <a:t> from radiation environment files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these files can be created via a CERN internal tool chain and provided to</a:t>
            </a:r>
            <a:br>
              <a:rPr lang="en-GB" dirty="0" smtClean="0"/>
            </a:br>
            <a:r>
              <a:rPr lang="en-GB" dirty="0" smtClean="0"/>
              <a:t>collaborating partners for end-use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32" y="3978401"/>
            <a:ext cx="1910951" cy="1302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828" y="4248625"/>
            <a:ext cx="2293652" cy="76455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2945569" y="4165890"/>
            <a:ext cx="2654920" cy="981467"/>
            <a:chOff x="2574583" y="4174772"/>
            <a:chExt cx="2654920" cy="981467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1146"/>
            <a:stretch>
              <a:fillRect/>
            </a:stretch>
          </p:blipFill>
          <p:spPr bwMode="auto">
            <a:xfrm>
              <a:off x="3613573" y="4192532"/>
              <a:ext cx="1615930" cy="963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583" y="4174772"/>
              <a:ext cx="1285595" cy="96370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" name="Right Arrow 10"/>
          <p:cNvSpPr/>
          <p:nvPr/>
        </p:nvSpPr>
        <p:spPr>
          <a:xfrm>
            <a:off x="2483768" y="4437112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883634" y="4437069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5576" y="5590981"/>
            <a:ext cx="6759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requires </a:t>
            </a:r>
            <a:r>
              <a:rPr lang="en-GB" dirty="0" smtClean="0">
                <a:solidFill>
                  <a:srgbClr val="0070C0"/>
                </a:solidFill>
              </a:rPr>
              <a:t>fluence spectra</a:t>
            </a:r>
            <a:r>
              <a:rPr lang="en-GB" dirty="0" smtClean="0"/>
              <a:t> of neutrons, protons, charged pions and </a:t>
            </a:r>
            <a:br>
              <a:rPr lang="en-GB" dirty="0" smtClean="0"/>
            </a:br>
            <a:r>
              <a:rPr lang="en-GB" dirty="0" smtClean="0"/>
              <a:t>(optionally) photons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4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&amp; reporting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052736"/>
            <a:ext cx="8913722" cy="240065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Various different </a:t>
            </a:r>
            <a:r>
              <a:rPr lang="en-GB" sz="2000" dirty="0" smtClean="0">
                <a:solidFill>
                  <a:srgbClr val="FF0000"/>
                </a:solidFill>
              </a:rPr>
              <a:t>hazards</a:t>
            </a:r>
            <a:r>
              <a:rPr lang="en-GB" sz="2000" dirty="0" smtClean="0"/>
              <a:t> can be determined for a calculated nuclide inventory:</a:t>
            </a:r>
            <a:br>
              <a:rPr lang="en-GB" sz="2000" dirty="0" smtClean="0"/>
            </a:br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radiotoxicity based on clearance limits (Swiss, IAEA, CERN-design, US, Japan, …)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Swiss authorization limit (LA)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ambient dose equivalent H*(10)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effective inhalation dose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effective ingestion dose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French IRAS (waste criticality) level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…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6016" y="3933056"/>
            <a:ext cx="8866915" cy="2031325"/>
            <a:chOff x="106016" y="3933056"/>
            <a:chExt cx="8866915" cy="2031325"/>
          </a:xfrm>
        </p:grpSpPr>
        <p:sp>
          <p:nvSpPr>
            <p:cNvPr id="9" name="Rectangle 8"/>
            <p:cNvSpPr/>
            <p:nvPr/>
          </p:nvSpPr>
          <p:spPr>
            <a:xfrm>
              <a:off x="106016" y="3933056"/>
              <a:ext cx="8866915" cy="20313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* 1.) beam intensity: 1 p/s, irradiation: 6.3072E+08 s (20 years), cooling: 1200 s (20 minutes)</a:t>
              </a:r>
            </a:p>
            <a:p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*</a:t>
              </a:r>
            </a:p>
            <a:p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* Selected hazard factor: Waste clearance (</a:t>
              </a:r>
              <a:r>
                <a:rPr lang="en-US" sz="1050" b="1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Swiss LE limits, </a:t>
              </a:r>
              <a:r>
                <a:rPr lang="en-US" sz="1050" b="1" dirty="0" err="1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StSV</a:t>
              </a:r>
              <a:r>
                <a:rPr lang="en-US" sz="1050" b="1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4/4/2000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r>
                <a:rPr lang="en-US" sz="105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*************************************************************************************************************  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T O P   C O N T R I B U T O R S</a:t>
              </a:r>
            </a:p>
            <a:p>
              <a:endParaRPr lang="en-US" sz="105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Top contributors (&gt; 5%) to </a:t>
              </a:r>
              <a:r>
                <a:rPr lang="en-US" sz="1050" b="1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total sum of activity/limit = 7.33E-07 +/- 0.01%:</a:t>
              </a:r>
            </a:p>
            <a:p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Total activity: 1.46E-05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Bq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/g +/- 0.02%</a:t>
              </a:r>
            </a:p>
            <a:p>
              <a:r>
                <a:rPr lang="en-US" sz="105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*************************************************************************************************************</a:t>
              </a:r>
              <a:r>
                <a:rPr lang="en-US" sz="105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Ca-45</a:t>
              </a:r>
              <a:r>
                <a:rPr lang="en-US" sz="105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51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 t1/2 =     1.40832e+07 s [Source: </a:t>
              </a:r>
              <a:r>
                <a:rPr lang="en-US" sz="1050" b="1" i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CALCIUM   :  99.98%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sz="105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TITANIUM  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:   0.02%, ]</a:t>
              </a:r>
            </a:p>
            <a:p>
              <a:r>
                <a:rPr lang="en-US" sz="1050" b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Na-24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sz="105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22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 t1/2 =         53845.2 s [Source: ALUMINUM  :   1.25%, </a:t>
              </a:r>
              <a:r>
                <a:rPr lang="en-US" sz="105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MAGNESIUM 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:   1.50%, </a:t>
              </a:r>
              <a:r>
                <a:rPr lang="en-US" sz="1050" b="1" i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SODIUM    </a:t>
              </a:r>
              <a:r>
                <a:rPr lang="en-US" sz="1050" b="1" i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  96.01</a:t>
              </a:r>
              <a:r>
                <a:rPr lang="en-US" sz="1050" b="1" i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05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,…]</a:t>
              </a:r>
              <a:endParaRPr lang="en-US" sz="105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050" b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Na-22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sz="105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 </a:t>
              </a:r>
              <a:r>
                <a:rPr lang="en-US" sz="105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t1/2 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=     8.21427e+07 s [Source: ALUMINUM  :   7.45%, </a:t>
              </a:r>
              <a:r>
                <a:rPr lang="en-US" sz="1050" b="1" i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MAGNESIUM </a:t>
              </a:r>
              <a:r>
                <a:rPr lang="en-US" sz="1050" b="1" i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  20.71%, SILICON   :  55.74</a:t>
              </a:r>
              <a:r>
                <a:rPr lang="en-US" sz="1050" b="1" i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05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,…]</a:t>
              </a:r>
              <a:endParaRPr lang="en-US" sz="105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339752" y="4293096"/>
              <a:ext cx="3984957" cy="838695"/>
              <a:chOff x="1919003" y="4445579"/>
              <a:chExt cx="3672408" cy="838695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035758" y="4445579"/>
                <a:ext cx="2318371" cy="18624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919003" y="5037045"/>
                <a:ext cx="3672408" cy="24722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1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1560" y="980728"/>
            <a:ext cx="7920880" cy="5200104"/>
            <a:chOff x="611560" y="965200"/>
            <a:chExt cx="7920880" cy="5200104"/>
          </a:xfrm>
        </p:grpSpPr>
        <p:grpSp>
          <p:nvGrpSpPr>
            <p:cNvPr id="7" name="Group 6"/>
            <p:cNvGrpSpPr/>
            <p:nvPr/>
          </p:nvGrpSpPr>
          <p:grpSpPr>
            <a:xfrm>
              <a:off x="611560" y="965200"/>
              <a:ext cx="7920880" cy="5200104"/>
              <a:chOff x="611560" y="965200"/>
              <a:chExt cx="7920880" cy="520010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611560" y="965200"/>
                <a:ext cx="7920880" cy="52001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solidFill>
                      <a:srgbClr val="00B0F0"/>
                    </a:solidFill>
                  </a:rPr>
                  <a:t>J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2403128" y="1104693"/>
                <a:ext cx="4104456" cy="3980491"/>
                <a:chOff x="2195736" y="379075"/>
                <a:chExt cx="4826000" cy="5080000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95736" y="379075"/>
                  <a:ext cx="4826000" cy="5080000"/>
                </a:xfrm>
                <a:prstGeom prst="rect">
                  <a:avLst/>
                </a:prstGeom>
              </p:spPr>
            </p:pic>
            <p:sp>
              <p:nvSpPr>
                <p:cNvPr id="12" name="Rectangle 11"/>
                <p:cNvSpPr/>
                <p:nvPr/>
              </p:nvSpPr>
              <p:spPr>
                <a:xfrm>
                  <a:off x="2555776" y="2780928"/>
                  <a:ext cx="4320480" cy="12241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8" name="TextBox 7"/>
            <p:cNvSpPr txBox="1"/>
            <p:nvPr/>
          </p:nvSpPr>
          <p:spPr>
            <a:xfrm>
              <a:off x="1906718" y="3235451"/>
              <a:ext cx="53305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Which chemical constituents are critical?</a:t>
              </a:r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Analysis &amp; reporting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5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39" y="836712"/>
            <a:ext cx="8758936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component </a:t>
            </a:r>
            <a:r>
              <a:rPr lang="en-GB" sz="2800" dirty="0">
                <a:solidFill>
                  <a:srgbClr val="FF0000"/>
                </a:solidFill>
                <a:sym typeface="Wingdings" panose="05000000000000000000" pitchFamily="2" charset="2"/>
              </a:rPr>
              <a:t>criticality analysis: </a:t>
            </a: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/>
            </a:r>
            <a:b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GB" sz="2000" dirty="0" smtClean="0">
                <a:sym typeface="Wingdings" panose="05000000000000000000" pitchFamily="2" charset="2"/>
              </a:rPr>
              <a:t>“</a:t>
            </a:r>
            <a:r>
              <a:rPr lang="en-GB" sz="2000" i="1" dirty="0">
                <a:sym typeface="Wingdings" panose="05000000000000000000" pitchFamily="2" charset="2"/>
              </a:rPr>
              <a:t>which </a:t>
            </a:r>
            <a:r>
              <a:rPr lang="en-GB" sz="2000" i="1" dirty="0" smtClean="0">
                <a:sym typeface="Wingdings" panose="05000000000000000000" pitchFamily="2" charset="2"/>
              </a:rPr>
              <a:t>chemical element </a:t>
            </a:r>
            <a:r>
              <a:rPr lang="en-GB" sz="2000" i="1" dirty="0">
                <a:sym typeface="Wingdings" panose="05000000000000000000" pitchFamily="2" charset="2"/>
              </a:rPr>
              <a:t>contributes in which proportion to LE, LA, H*(10), etc.</a:t>
            </a:r>
            <a:r>
              <a:rPr lang="en-GB" sz="2000" dirty="0">
                <a:sym typeface="Wingdings" panose="05000000000000000000" pitchFamily="2" charset="2"/>
              </a:rPr>
              <a:t>”</a:t>
            </a:r>
            <a:endParaRPr lang="en-GB" sz="2000" dirty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 smtClean="0"/>
          </a:p>
          <a:p>
            <a:pPr lvl="1"/>
            <a:endParaRPr lang="en-GB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Analysis &amp; reporting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69925" y="1903472"/>
            <a:ext cx="8234523" cy="2677656"/>
            <a:chOff x="369925" y="2058265"/>
            <a:chExt cx="8234523" cy="2677656"/>
          </a:xfrm>
        </p:grpSpPr>
        <p:sp>
          <p:nvSpPr>
            <p:cNvPr id="8" name="Rectangle 7"/>
            <p:cNvSpPr/>
            <p:nvPr/>
          </p:nvSpPr>
          <p:spPr>
            <a:xfrm>
              <a:off x="369925" y="2058265"/>
              <a:ext cx="8234523" cy="26776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050" dirty="0" smtClean="0">
                  <a:solidFill>
                    <a:srgbClr val="000000"/>
                  </a:solidFill>
                  <a:latin typeface="Arial Black" panose="020B0A04020102020204" pitchFamily="34" charset="0"/>
                </a:rPr>
                <a:t>***********************************************************************************************************</a:t>
              </a:r>
              <a:endParaRPr lang="en-US" sz="1050" dirty="0">
                <a:solidFill>
                  <a:srgbClr val="000000"/>
                </a:solidFill>
                <a:latin typeface="Arial Black" panose="020B0A04020102020204" pitchFamily="34" charset="0"/>
              </a:endParaRPr>
            </a:p>
            <a:p>
              <a:endParaRPr lang="en-US" sz="1050" dirty="0">
                <a:solidFill>
                  <a:srgbClr val="000000"/>
                </a:solidFill>
                <a:latin typeface="Arial Black" panose="020B0A04020102020204" pitchFamily="34" charset="0"/>
              </a:endParaRPr>
            </a:p>
            <a:p>
              <a:r>
                <a:rPr lang="pt-BR" sz="1050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		</a:t>
              </a:r>
              <a:r>
                <a:rPr lang="pt-BR" sz="1050" dirty="0" smtClean="0">
                  <a:solidFill>
                    <a:srgbClr val="000000"/>
                  </a:solidFill>
                  <a:latin typeface="Arial Black" panose="020B0A04020102020204" pitchFamily="34" charset="0"/>
                </a:rPr>
                <a:t>C </a:t>
              </a:r>
              <a:r>
                <a:rPr lang="pt-BR" sz="1050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O M P O N E N T      C R I T I C A L I T Y      A N A L Y S I S  </a:t>
              </a:r>
            </a:p>
            <a:p>
              <a:endParaRPr lang="en-US" sz="1050" dirty="0">
                <a:solidFill>
                  <a:srgbClr val="000000"/>
                </a:solidFill>
                <a:latin typeface="Arial Black" panose="020B0A04020102020204" pitchFamily="34" charset="0"/>
              </a:endParaRPr>
            </a:p>
            <a:p>
              <a:r>
                <a:rPr lang="en-US" sz="1050" dirty="0" smtClean="0">
                  <a:solidFill>
                    <a:srgbClr val="000000"/>
                  </a:solidFill>
                  <a:latin typeface="Arial Black" panose="020B0A04020102020204" pitchFamily="34" charset="0"/>
                </a:rPr>
                <a:t>***********************************************************************************************************</a:t>
              </a:r>
              <a:endParaRPr lang="en-US" sz="105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r>
                <a:rPr lang="en-US" sz="105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Compound: "inconel-0.25-Co", density 8.19 g/cm3</a:t>
              </a:r>
            </a:p>
            <a:p>
              <a:endParaRPr lang="en-US" sz="105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r>
                <a:rPr lang="en-GB" sz="105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The following table shows how much each component of the compound material contributes</a:t>
              </a:r>
            </a:p>
            <a:p>
              <a:r>
                <a:rPr lang="en-GB" sz="105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to the selected hazard quantity: </a:t>
              </a:r>
              <a:r>
                <a:rPr lang="en-GB" sz="1050" b="1" dirty="0">
                  <a:solidFill>
                    <a:srgbClr val="0070C0"/>
                  </a:solidFill>
                  <a:latin typeface="Arial" panose="020B0604020202020204" pitchFamily="34" charset="0"/>
                </a:rPr>
                <a:t>H*(10) level</a:t>
              </a:r>
            </a:p>
            <a:p>
              <a:endParaRPr lang="en-US" sz="1050" dirty="0">
                <a:solidFill>
                  <a:srgbClr val="000000"/>
                </a:solidFill>
                <a:latin typeface="Courier New" panose="02070309020205020404" pitchFamily="49" charset="0"/>
              </a:endParaRPr>
            </a:p>
            <a:p>
              <a:r>
                <a:rPr lang="en-US" sz="1050" b="1" dirty="0">
                  <a:solidFill>
                    <a:srgbClr val="FF0000"/>
                  </a:solidFill>
                  <a:latin typeface="Courier New" panose="02070309020205020404" pitchFamily="49" charset="0"/>
                </a:rPr>
                <a:t>COBALT    :  95.11%</a:t>
              </a:r>
              <a:r>
                <a:rPr lang="en-US" sz="105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	(</a:t>
              </a:r>
              <a:r>
                <a:rPr lang="en-US" sz="1050" dirty="0">
                  <a:solidFill>
                    <a:srgbClr val="FF0000"/>
                  </a:solidFill>
                  <a:latin typeface="Courier New" panose="02070309020205020404" pitchFamily="49" charset="0"/>
                </a:rPr>
                <a:t>weight fraction:       0.25%</a:t>
              </a:r>
              <a:r>
                <a:rPr lang="en-US" sz="105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)</a:t>
              </a:r>
            </a:p>
            <a:p>
              <a:r>
                <a:rPr lang="en-US" sz="1050" dirty="0">
                  <a:solidFill>
                    <a:srgbClr val="00B0F0"/>
                  </a:solidFill>
                  <a:latin typeface="Courier New" panose="02070309020205020404" pitchFamily="49" charset="0"/>
                </a:rPr>
                <a:t>NICKEL    :   3.45%</a:t>
              </a:r>
              <a:r>
                <a:rPr lang="en-US" sz="105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	(</a:t>
              </a:r>
              <a:r>
                <a:rPr lang="en-US" sz="1050" dirty="0">
                  <a:solidFill>
                    <a:srgbClr val="00B0F0"/>
                  </a:solidFill>
                  <a:latin typeface="Courier New" panose="02070309020205020404" pitchFamily="49" charset="0"/>
                </a:rPr>
                <a:t>weight fraction:         53%</a:t>
              </a:r>
              <a:r>
                <a:rPr lang="en-US" sz="105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)</a:t>
              </a:r>
            </a:p>
            <a:p>
              <a:r>
                <a:rPr lang="en-GB" sz="105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TANTALUM  :   0.59%	(weight fraction:       0.01%)</a:t>
              </a:r>
            </a:p>
            <a:p>
              <a:r>
                <a:rPr lang="en-GB" sz="105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IRON      :   0.42%	(weight fraction:       18.4%)</a:t>
              </a:r>
            </a:p>
            <a:p>
              <a:r>
                <a:rPr lang="en-GB" sz="105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NIOBIUM   :   0.21%	(weight fraction:        5.2%)</a:t>
              </a:r>
            </a:p>
            <a:p>
              <a:r>
                <a:rPr lang="en-GB" sz="105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CHROMIUM  :   0.15%	(weight fraction:       18.3%)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475059" y="3400537"/>
              <a:ext cx="864096" cy="1440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06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11560" y="980728"/>
            <a:ext cx="7924349" cy="5200104"/>
            <a:chOff x="611560" y="965200"/>
            <a:chExt cx="7924349" cy="5200104"/>
          </a:xfrm>
        </p:grpSpPr>
        <p:grpSp>
          <p:nvGrpSpPr>
            <p:cNvPr id="9" name="Group 8"/>
            <p:cNvGrpSpPr/>
            <p:nvPr/>
          </p:nvGrpSpPr>
          <p:grpSpPr>
            <a:xfrm>
              <a:off x="611560" y="965200"/>
              <a:ext cx="7920880" cy="5200104"/>
              <a:chOff x="611560" y="965200"/>
              <a:chExt cx="7920880" cy="520010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611560" y="965200"/>
                <a:ext cx="7920880" cy="52001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solidFill>
                      <a:srgbClr val="00B0F0"/>
                    </a:solidFill>
                  </a:rPr>
                  <a:t>J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2403128" y="1104693"/>
                <a:ext cx="4104456" cy="3980491"/>
                <a:chOff x="2195736" y="379075"/>
                <a:chExt cx="4826000" cy="5080001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95736" y="379075"/>
                  <a:ext cx="4826000" cy="5080001"/>
                </a:xfrm>
                <a:prstGeom prst="rect">
                  <a:avLst/>
                </a:prstGeom>
              </p:spPr>
            </p:pic>
            <p:sp>
              <p:nvSpPr>
                <p:cNvPr id="8" name="Rectangle 7"/>
                <p:cNvSpPr/>
                <p:nvPr/>
              </p:nvSpPr>
              <p:spPr>
                <a:xfrm>
                  <a:off x="2555776" y="2780928"/>
                  <a:ext cx="4320480" cy="12241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0" name="TextBox 9"/>
            <p:cNvSpPr txBox="1"/>
            <p:nvPr/>
          </p:nvSpPr>
          <p:spPr>
            <a:xfrm>
              <a:off x="611560" y="3281618"/>
              <a:ext cx="79243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What is the contribution of alpha/beta emitters to the total radiotoxicity?</a:t>
              </a:r>
              <a:endParaRPr lang="en-US" sz="20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Analysis &amp; reporting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0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&amp; reporting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GB" smtClean="0"/>
              <a:t>25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73171" y="1556792"/>
            <a:ext cx="8640960" cy="47089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**************************************************************************************************************</a:t>
            </a:r>
            <a:b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(Q U A S I)  -  P U R E   A L P H A   &amp;   B E T A    E M I T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 R S  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**************************************************************************************************************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Selected hazard factor: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IAEA clearance limits - Safety Standards RS-G-1.7 (2004)</a:t>
            </a: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Id	 rel. contribution to hazard	t1/2 [s]		decay info</a:t>
            </a:r>
          </a:p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--------------------------------------------------------------------------------------------------------------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H-3     	      67.5%		    </a:t>
            </a:r>
            <a:r>
              <a:rPr lang="en-US" sz="10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3.89097e+08</a:t>
            </a:r>
            <a:r>
              <a:rPr lang="en-US" sz="10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		 [ 100% beta-, ]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C-14    	       2.3%		   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1.79874e+11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 [ 100% beta-, ]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Cl-36   	     0.251%		   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9.49863e+12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 [ 1.9% beta+, 98.1% beta-, ]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Mn-53   	   0.00868%		   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1.16129e+14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 [ 100% beta+, ]</a:t>
            </a:r>
          </a:p>
          <a:p>
            <a:r>
              <a:rPr lang="en-US" sz="10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Fe-55   	      3.63%		    </a:t>
            </a:r>
            <a:r>
              <a:rPr lang="en-US" sz="10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8.63082e+07</a:t>
            </a:r>
            <a:r>
              <a:rPr lang="en-US" sz="10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		 [ 100% beta+, ]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--------------------------------------------------------------------------------------------------------------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Total contribution to hazard = 73.7%,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which equals = 1.198378E-06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Bq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/unit (</a:t>
            </a:r>
            <a:r>
              <a:rPr lang="en-US" sz="1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93.5% of total activity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--------------------------------------------------------------------------------------------------------------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The following </a:t>
            </a:r>
            <a:r>
              <a:rPr lang="en-US" sz="11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chemical elements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contributed to the hazard with 73.7% via (quasi) pure alpha/beta emitters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CARBON     -    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0.0117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% (weight fraction:     0.0025%)</a:t>
            </a:r>
          </a:p>
          <a:p>
            <a:r>
              <a:rPr lang="en-US" sz="105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IRON       -       73.5% (weight fraction:    </a:t>
            </a:r>
            <a:r>
              <a:rPr lang="en-US" sz="105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5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99.7%)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MANGANESE  -     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0.202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% (weight fraction:      0.235%)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PHOSPHORUS -    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0.0139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% (weight fraction:     0.0115%)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SILICON    -   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0.00366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% (weight fraction:     0.0035%)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SULFUR     -   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0.0078% (weight fraction:    0.00901%)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1084474"/>
            <a:ext cx="7934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Example:</a:t>
            </a:r>
            <a:r>
              <a:rPr lang="en-GB" dirty="0" smtClean="0"/>
              <a:t> ARMCO iron used for yokes (20 y irradiation @ SPS, 20 y of cool-down)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051720" y="2302273"/>
            <a:ext cx="453650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8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Analysis &amp; reporting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08720"/>
            <a:ext cx="8064896" cy="530962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4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11560" y="980728"/>
            <a:ext cx="7920880" cy="5200104"/>
            <a:chOff x="611560" y="965200"/>
            <a:chExt cx="7920880" cy="5200104"/>
          </a:xfrm>
        </p:grpSpPr>
        <p:grpSp>
          <p:nvGrpSpPr>
            <p:cNvPr id="9" name="Group 8"/>
            <p:cNvGrpSpPr/>
            <p:nvPr/>
          </p:nvGrpSpPr>
          <p:grpSpPr>
            <a:xfrm>
              <a:off x="611560" y="965200"/>
              <a:ext cx="7920880" cy="5200104"/>
              <a:chOff x="611560" y="965200"/>
              <a:chExt cx="7920880" cy="520010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611560" y="965200"/>
                <a:ext cx="7920880" cy="52001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solidFill>
                      <a:srgbClr val="00B0F0"/>
                    </a:solidFill>
                  </a:rPr>
                  <a:t>J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2403128" y="1104693"/>
                <a:ext cx="4176464" cy="3980491"/>
                <a:chOff x="2195736" y="379075"/>
                <a:chExt cx="4910667" cy="5080000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95736" y="379075"/>
                  <a:ext cx="4826000" cy="5080000"/>
                </a:xfrm>
                <a:prstGeom prst="rect">
                  <a:avLst/>
                </a:prstGeom>
              </p:spPr>
            </p:pic>
            <p:sp>
              <p:nvSpPr>
                <p:cNvPr id="8" name="Rectangle 7"/>
                <p:cNvSpPr/>
                <p:nvPr/>
              </p:nvSpPr>
              <p:spPr>
                <a:xfrm>
                  <a:off x="2785923" y="2800567"/>
                  <a:ext cx="4320480" cy="12241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0" name="TextBox 9"/>
            <p:cNvSpPr txBox="1"/>
            <p:nvPr/>
          </p:nvSpPr>
          <p:spPr>
            <a:xfrm>
              <a:off x="869312" y="3281618"/>
              <a:ext cx="73750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 smtClean="0"/>
                <a:t>How long do I have to wait for the residual dose rate to drop by X?</a:t>
              </a:r>
              <a:endParaRPr lang="en-US" sz="20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Analysis &amp; reporting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7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Nuclide inventory extrapolation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4218491"/>
                  </p:ext>
                </p:extLst>
              </p:nvPr>
            </p:nvGraphicFramePr>
            <p:xfrm>
              <a:off x="25107" y="4389729"/>
              <a:ext cx="9289032" cy="91147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28903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270510" algn="just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en-GB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𝑀</m:t>
                                        </m:r>
                                      </m:sup>
                                      <m:e>
                                        <m:nary>
                                          <m:naryPr>
                                            <m:chr m:val="∑"/>
                                            <m:limLoc m:val="undOvr"/>
                                            <m:supHide m:val="on"/>
                                            <m:ctrlPr>
                                              <a:rPr lang="en-GB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US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𝑖</m:t>
                                            </m:r>
                                            <m:box>
                                              <m:boxPr>
                                                <m:ctrlPr>
                                                  <a:rPr lang="en-GB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boxPr>
                                              <m:e>
                                                <m:groupChr>
                                                  <m:groupChrPr>
                                                    <m:chr m:val="→"/>
                                                    <m:vertJc m:val="bot"/>
                                                    <m:ctrlPr>
                                                      <a:rPr lang="en-GB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groupChrPr>
                                                  <m:e>
                                                    <m:r>
                                                      <a:rPr lang="en-US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𝑦𝑖𝑒𝑙𝑑𝑠</m:t>
                                                    </m:r>
                                                  </m:e>
                                                </m:groupChr>
                                              </m:e>
                                            </m:box>
                                            <m:r>
                                              <a:rPr lang="en-US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𝑙</m:t>
                                            </m:r>
                                          </m:sub>
                                          <m:sup/>
                                          <m:e>
                                            <m:f>
                                              <m:fPr>
                                                <m:ctrlPr>
                                                  <a:rPr lang="en-GB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en-GB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𝜆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𝑙</m:t>
                                                    </m:r>
                                                  </m:sub>
                                                </m:sSub>
                                                <m:sSubSup>
                                                  <m:sSubSupPr>
                                                    <m:ctrlPr>
                                                      <a:rPr lang="en-GB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𝑁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US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0</m:t>
                                                    </m:r>
                                                  </m:sup>
                                                </m:sSubSup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en-GB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𝐿𝐿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𝑙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  <m:nary>
                                              <m:naryPr>
                                                <m:chr m:val="∏"/>
                                                <m:limLoc m:val="undOvr"/>
                                                <m:ctrlPr>
                                                  <a:rPr lang="en-GB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a:rPr lang="en-US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en-US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=1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𝑙</m:t>
                                                </m:r>
                                                <m:r>
                                                  <a:rPr lang="en-US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−1</m:t>
                                                </m:r>
                                              </m:sup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GB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𝜆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𝑗</m:t>
                                                    </m:r>
                                                    <m:r>
                                                      <a:rPr lang="en-US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US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𝑗</m:t>
                                                    </m:r>
                                                    <m:r>
                                                      <a:rPr lang="en-US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+1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nary>
                                            <m:nary>
                                              <m:naryPr>
                                                <m:chr m:val="∑"/>
                                                <m:limLoc m:val="undOvr"/>
                                                <m:ctrlPr>
                                                  <a:rPr lang="en-GB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a:rPr lang="en-US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𝑘</m:t>
                                                </m:r>
                                                <m:r>
                                                  <a:rPr lang="en-US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=1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𝑙</m:t>
                                                </m:r>
                                              </m:sup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en-GB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sSup>
                                                      <m:sSupPr>
                                                        <m:ctrlPr>
                                                          <a:rPr lang="en-GB" sz="14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Calibri" panose="020F0502020204030204" pitchFamily="34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r>
                                                          <a:rPr lang="en-US" sz="14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Calibri" panose="020F0502020204030204" pitchFamily="34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𝑒</m:t>
                                                        </m:r>
                                                      </m:e>
                                                      <m:sup>
                                                        <m:r>
                                                          <a:rPr lang="en-US" sz="14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Calibri" panose="020F0502020204030204" pitchFamily="34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−</m:t>
                                                        </m:r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GB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Calibri" panose="020F0502020204030204" pitchFamily="34" charset="0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US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Calibri" panose="020F0502020204030204" pitchFamily="34" charset="0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m:t>𝜆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US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Calibri" panose="020F0502020204030204" pitchFamily="34" charset="0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m:t>𝑘</m:t>
                                                            </m:r>
                                                          </m:sub>
                                                        </m:sSub>
                                                        <m:r>
                                                          <a:rPr lang="en-US" sz="14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Calibri" panose="020F0502020204030204" pitchFamily="34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𝑡</m:t>
                                                        </m:r>
                                                      </m:sup>
                                                    </m:sSup>
                                                  </m:num>
                                                  <m:den>
                                                    <m:nary>
                                                      <m:naryPr>
                                                        <m:chr m:val="∏"/>
                                                        <m:limLoc m:val="undOvr"/>
                                                        <m:ctrlPr>
                                                          <a:rPr lang="en-GB" sz="14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Calibri" panose="020F0502020204030204" pitchFamily="34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</m:ctrlPr>
                                                      </m:naryPr>
                                                      <m:sub>
                                                        <m:eqArr>
                                                          <m:eqArrPr>
                                                            <m:ctrlPr>
                                                              <a:rPr lang="en-GB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Calibri" panose="020F0502020204030204" pitchFamily="34" charset="0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</m:ctrlPr>
                                                          </m:eqArrPr>
                                                          <m:e>
                                                            <m:r>
                                                              <a:rPr lang="en-US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Calibri" panose="020F0502020204030204" pitchFamily="34" charset="0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m:t>𝑝</m:t>
                                                            </m:r>
                                                            <m:r>
                                                              <a:rPr lang="en-US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Calibri" panose="020F0502020204030204" pitchFamily="34" charset="0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m:t>=1</m:t>
                                                            </m:r>
                                                          </m:e>
                                                          <m:e>
                                                            <m:r>
                                                              <a:rPr lang="en-US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Calibri" panose="020F0502020204030204" pitchFamily="34" charset="0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m:t>𝑝</m:t>
                                                            </m:r>
                                                            <m:r>
                                                              <a:rPr lang="en-US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Calibri" panose="020F0502020204030204" pitchFamily="34" charset="0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m:t>≠</m:t>
                                                            </m:r>
                                                            <m:r>
                                                              <a:rPr lang="en-US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Calibri" panose="020F0502020204030204" pitchFamily="34" charset="0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m:t>𝑘</m:t>
                                                            </m:r>
                                                          </m:e>
                                                        </m:eqArr>
                                                      </m:sub>
                                                      <m:sup>
                                                        <m:r>
                                                          <a:rPr lang="en-US" sz="14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Calibri" panose="020F0502020204030204" pitchFamily="34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𝑙</m:t>
                                                        </m:r>
                                                      </m:sup>
                                                      <m:e>
                                                        <m:r>
                                                          <a:rPr lang="en-US" sz="14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Calibri" panose="020F0502020204030204" pitchFamily="34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(</m:t>
                                                        </m:r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GB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Calibri" panose="020F0502020204030204" pitchFamily="34" charset="0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US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Calibri" panose="020F0502020204030204" pitchFamily="34" charset="0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m:t>𝜆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US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Calibri" panose="020F0502020204030204" pitchFamily="34" charset="0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m:t>𝑝</m:t>
                                                            </m:r>
                                                          </m:sub>
                                                        </m:sSub>
                                                        <m:r>
                                                          <a:rPr lang="en-US" sz="14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Calibri" panose="020F0502020204030204" pitchFamily="34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−</m:t>
                                                        </m:r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GB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Calibri" panose="020F0502020204030204" pitchFamily="34" charset="0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US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Calibri" panose="020F0502020204030204" pitchFamily="34" charset="0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m:t>𝜆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US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Calibri" panose="020F0502020204030204" pitchFamily="34" charset="0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m:t>𝑘</m:t>
                                                            </m:r>
                                                          </m:sub>
                                                        </m:sSub>
                                                        <m:r>
                                                          <a:rPr lang="en-US" sz="14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Calibri" panose="020F0502020204030204" pitchFamily="34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)</m:t>
                                                        </m:r>
                                                      </m:e>
                                                    </m:nary>
                                                  </m:den>
                                                </m:f>
                                              </m:e>
                                            </m:nary>
                                          </m:e>
                                        </m:nary>
                                      </m:e>
                                    </m:nary>
                                  </m:e>
                                </m:d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sup>
                                  <m:e>
                                    <m:f>
                                      <m:fPr>
                                        <m:ctrlPr>
                                          <a:rPr lang="en-GB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GB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𝜆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bSup>
                                          <m:sSubSupPr>
                                            <m:ctrlPr>
                                              <a:rPr lang="en-GB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𝑁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0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GB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𝐿𝐸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nary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=0 </m:t>
                                </m:r>
                                <m:r>
                                  <a:rPr lang="en-GB" sz="14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          </m:t>
                                </m:r>
                                <m:r>
                                  <a:rPr lang="en-GB" sz="14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𝑤𝑖𝑡h</m:t>
                                </m:r>
                                <m:r>
                                  <a:rPr lang="en-GB" sz="14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GB" sz="14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𝑛𝑢𝑐𝑙𝑖𝑑𝑒</m:t>
                                </m:r>
                                <m:r>
                                  <a:rPr lang="en-GB" sz="14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GB" sz="14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𝑐𝑜𝑛𝑐𝑒𝑛𝑡𝑟𝑎𝑡𝑖𝑜𝑛</m:t>
                                </m:r>
                                <m:r>
                                  <a:rPr lang="en-GB" sz="14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GB" sz="14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  <m:d>
                                  <m:dPr>
                                    <m:ctrlPr>
                                      <a:rPr lang="en-GB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  <m:r>
                                      <a:rPr lang="en-GB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=0</m:t>
                                    </m:r>
                                  </m:e>
                                </m:d>
                                <m:r>
                                  <a:rPr lang="en-GB" sz="14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GB" sz="14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  <m:r>
                                  <a:rPr lang="en-GB" sz="1400" b="0" i="1" baseline="300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baseline="30000" dirty="0">
                            <a:effectLst/>
                            <a:latin typeface="Verdana" panose="020B060403050404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4218491"/>
                  </p:ext>
                </p:extLst>
              </p:nvPr>
            </p:nvGraphicFramePr>
            <p:xfrm>
              <a:off x="25107" y="4389729"/>
              <a:ext cx="9289032" cy="91147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28903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9114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179512" y="1001612"/>
            <a:ext cx="84969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Typical questions: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“how long do I have to wait to reduce the H*(10) by a factor of X?”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“how much longer would I have to wait if I used the new LL values for clearance instead of the current LE clearance values”?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…</a:t>
            </a:r>
            <a:br>
              <a:rPr lang="en-GB" i="1" dirty="0" smtClean="0"/>
            </a:br>
            <a:endParaRPr lang="en-GB" i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72672" y="3565896"/>
            <a:ext cx="7887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Trivial</a:t>
            </a:r>
            <a:r>
              <a:rPr lang="en-GB" dirty="0" smtClean="0">
                <a:sym typeface="Wingdings" panose="05000000000000000000" pitchFamily="2" charset="2"/>
              </a:rPr>
              <a:t> for </a:t>
            </a: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single isotopes </a:t>
            </a:r>
            <a:r>
              <a:rPr lang="en-GB" dirty="0" smtClean="0">
                <a:sym typeface="Wingdings" panose="05000000000000000000" pitchFamily="2" charset="2"/>
              </a:rPr>
              <a:t>but </a:t>
            </a:r>
            <a:r>
              <a:rPr lang="en-GB" dirty="0" smtClean="0">
                <a:solidFill>
                  <a:srgbClr val="00B0F0"/>
                </a:solidFill>
                <a:sym typeface="Wingdings" panose="05000000000000000000" pitchFamily="2" charset="2"/>
              </a:rPr>
              <a:t>full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smtClean="0">
                <a:solidFill>
                  <a:srgbClr val="00B0F0"/>
                </a:solidFill>
                <a:sym typeface="Wingdings" panose="05000000000000000000" pitchFamily="2" charset="2"/>
              </a:rPr>
              <a:t>inventories</a:t>
            </a:r>
            <a:r>
              <a:rPr lang="en-GB" dirty="0" smtClean="0">
                <a:sym typeface="Wingdings" panose="05000000000000000000" pitchFamily="2" charset="2"/>
              </a:rPr>
              <a:t> are considerably more </a:t>
            </a:r>
            <a:r>
              <a:rPr lang="en-GB" dirty="0" smtClean="0">
                <a:solidFill>
                  <a:srgbClr val="00B0F0"/>
                </a:solidFill>
                <a:sym typeface="Wingdings" panose="05000000000000000000" pitchFamily="2" charset="2"/>
              </a:rPr>
              <a:t>complicated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dirty="0" smtClean="0">
                <a:sym typeface="Wingdings" panose="05000000000000000000" pitchFamily="2" charset="2"/>
              </a:rPr>
              <a:t> requires to solve the following equation for the time </a:t>
            </a:r>
            <a:r>
              <a:rPr lang="en-GB" i="1" dirty="0" smtClean="0">
                <a:sym typeface="Wingdings" panose="05000000000000000000" pitchFamily="2" charset="2"/>
              </a:rPr>
              <a:t>t </a:t>
            </a: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efficiently(!)</a:t>
            </a:r>
            <a:r>
              <a:rPr lang="en-GB" dirty="0" smtClean="0">
                <a:sym typeface="Wingdings" panose="05000000000000000000" pitchFamily="2" charset="2"/>
              </a:rPr>
              <a:t>: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61923" y="5492164"/>
            <a:ext cx="7820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ActiWiz 3 will provide this capability including full consideration of the temporal</a:t>
            </a:r>
            <a:br>
              <a:rPr lang="en-GB" dirty="0" smtClean="0"/>
            </a:br>
            <a:r>
              <a:rPr lang="en-GB" dirty="0" smtClean="0"/>
              <a:t>evolution of the nuclide inventory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843808" y="3186826"/>
            <a:ext cx="295232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64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&amp; reporting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991" y="968046"/>
            <a:ext cx="8960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For example: </a:t>
            </a:r>
            <a:r>
              <a:rPr lang="en-GB" i="1" dirty="0" smtClean="0"/>
              <a:t>Stainless steel (304L) support irradiated in the PS. How long do I have to wait </a:t>
            </a:r>
            <a:br>
              <a:rPr lang="en-GB" i="1" dirty="0" smtClean="0"/>
            </a:br>
            <a:r>
              <a:rPr lang="en-GB" i="1" dirty="0" smtClean="0"/>
              <a:t>to reduce my dose rate by a factor of 10?</a:t>
            </a:r>
            <a:endParaRPr lang="en-GB" i="1" dirty="0"/>
          </a:p>
        </p:txBody>
      </p:sp>
      <p:sp>
        <p:nvSpPr>
          <p:cNvPr id="6" name="Rectangle 5"/>
          <p:cNvSpPr/>
          <p:nvPr/>
        </p:nvSpPr>
        <p:spPr>
          <a:xfrm>
            <a:off x="179512" y="1741313"/>
            <a:ext cx="7514813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Selected hazard: </a:t>
            </a:r>
            <a:r>
              <a:rPr lang="en-GB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H*(10) level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Current hazard:  5.99E-014, </a:t>
            </a:r>
            <a:r>
              <a:rPr lang="en-GB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requested decrease: 0.1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Decreased hazard:  5.74E-015</a:t>
            </a:r>
          </a:p>
          <a:p>
            <a:r>
              <a:rPr lang="en-GB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after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: 30878 s +/- 4.245% (= </a:t>
            </a:r>
            <a:r>
              <a:rPr lang="en-GB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hours, 2077 seconds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Calculation time: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1.688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799" b="6799"/>
          <a:stretch/>
        </p:blipFill>
        <p:spPr>
          <a:xfrm>
            <a:off x="107504" y="3921442"/>
            <a:ext cx="4646811" cy="2315869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5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24203" y="958763"/>
            <a:ext cx="3191913" cy="2489991"/>
            <a:chOff x="224203" y="958763"/>
            <a:chExt cx="3191913" cy="2489991"/>
          </a:xfrm>
        </p:grpSpPr>
        <p:sp>
          <p:nvSpPr>
            <p:cNvPr id="27" name="Rectangle 26"/>
            <p:cNvSpPr/>
            <p:nvPr/>
          </p:nvSpPr>
          <p:spPr>
            <a:xfrm>
              <a:off x="224203" y="3068960"/>
              <a:ext cx="3191913" cy="36004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60570" y="3079422"/>
              <a:ext cx="816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Design</a:t>
              </a:r>
              <a:endParaRPr lang="en-GB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4203" y="958763"/>
              <a:ext cx="3191913" cy="214890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838140"/>
          </a:xfrm>
        </p:spPr>
        <p:txBody>
          <a:bodyPr/>
          <a:lstStyle/>
          <a:p>
            <a:r>
              <a:rPr lang="en-GB" dirty="0" smtClean="0"/>
              <a:t>Nuclear facility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7" name="Striped Right Arrow 16"/>
          <p:cNvSpPr/>
          <p:nvPr/>
        </p:nvSpPr>
        <p:spPr>
          <a:xfrm>
            <a:off x="3814122" y="1736504"/>
            <a:ext cx="1008112" cy="537975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triped Right Arrow 17"/>
          <p:cNvSpPr/>
          <p:nvPr/>
        </p:nvSpPr>
        <p:spPr>
          <a:xfrm rot="10800000">
            <a:off x="3851920" y="5177979"/>
            <a:ext cx="1008112" cy="537975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triped Right Arrow 18"/>
          <p:cNvSpPr/>
          <p:nvPr/>
        </p:nvSpPr>
        <p:spPr>
          <a:xfrm rot="5400000">
            <a:off x="7014491" y="3511235"/>
            <a:ext cx="549537" cy="537975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/>
          <p:cNvGrpSpPr/>
          <p:nvPr/>
        </p:nvGrpSpPr>
        <p:grpSpPr>
          <a:xfrm>
            <a:off x="5220072" y="4063201"/>
            <a:ext cx="3780553" cy="2246119"/>
            <a:chOff x="5220071" y="4005064"/>
            <a:chExt cx="3780553" cy="2246119"/>
          </a:xfrm>
        </p:grpSpPr>
        <p:grpSp>
          <p:nvGrpSpPr>
            <p:cNvPr id="20" name="Group 19"/>
            <p:cNvGrpSpPr/>
            <p:nvPr/>
          </p:nvGrpSpPr>
          <p:grpSpPr>
            <a:xfrm>
              <a:off x="5220071" y="4005064"/>
              <a:ext cx="3780553" cy="2246119"/>
              <a:chOff x="5247209" y="3985185"/>
              <a:chExt cx="3780553" cy="2246119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247209" y="5877272"/>
                <a:ext cx="3780553" cy="35403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/>
              <a:srcRect b="13211"/>
              <a:stretch/>
            </p:blipFill>
            <p:spPr>
              <a:xfrm>
                <a:off x="5247209" y="3985185"/>
                <a:ext cx="3780553" cy="1892087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6573193" y="5877272"/>
              <a:ext cx="1131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Operation</a:t>
              </a:r>
              <a:endParaRPr lang="en-GB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3730" y="3645024"/>
            <a:ext cx="3084351" cy="2673588"/>
            <a:chOff x="373730" y="3645024"/>
            <a:chExt cx="3084351" cy="2673588"/>
          </a:xfrm>
        </p:grpSpPr>
        <p:sp>
          <p:nvSpPr>
            <p:cNvPr id="25" name="Rectangle 24"/>
            <p:cNvSpPr/>
            <p:nvPr/>
          </p:nvSpPr>
          <p:spPr>
            <a:xfrm>
              <a:off x="373730" y="5949280"/>
              <a:ext cx="3084351" cy="36004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1" descr="Résultat de recherche d'images pour &quot;cern bulletin plasma cell&quot;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730" y="3645024"/>
              <a:ext cx="3084351" cy="231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230771" y="5949280"/>
              <a:ext cx="1298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Dismantling</a:t>
              </a:r>
              <a:endParaRPr lang="en-GB" dirty="0"/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US" dirty="0"/>
          </a:p>
        </p:txBody>
      </p:sp>
      <p:grpSp>
        <p:nvGrpSpPr>
          <p:cNvPr id="1024" name="Group 1023"/>
          <p:cNvGrpSpPr/>
          <p:nvPr/>
        </p:nvGrpSpPr>
        <p:grpSpPr>
          <a:xfrm>
            <a:off x="5172287" y="866385"/>
            <a:ext cx="3855476" cy="2618231"/>
            <a:chOff x="5172287" y="866385"/>
            <a:chExt cx="3855476" cy="2618231"/>
          </a:xfrm>
        </p:grpSpPr>
        <p:grpSp>
          <p:nvGrpSpPr>
            <p:cNvPr id="30" name="Group 29"/>
            <p:cNvGrpSpPr/>
            <p:nvPr/>
          </p:nvGrpSpPr>
          <p:grpSpPr>
            <a:xfrm>
              <a:off x="5172287" y="3106132"/>
              <a:ext cx="3855476" cy="378484"/>
              <a:chOff x="5172287" y="3106132"/>
              <a:chExt cx="3855476" cy="378484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172287" y="3106132"/>
                <a:ext cx="3855476" cy="36004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563072" y="3115284"/>
                <a:ext cx="1389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Construction</a:t>
                </a:r>
                <a:endParaRPr lang="en-GB" dirty="0"/>
              </a:p>
            </p:txBody>
          </p:sp>
        </p:grp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72287" y="866385"/>
              <a:ext cx="3855476" cy="2232248"/>
            </a:xfrm>
            <a:prstGeom prst="rect">
              <a:avLst/>
            </a:prstGeom>
          </p:spPr>
        </p:pic>
      </p:grpSp>
      <p:sp>
        <p:nvSpPr>
          <p:cNvPr id="12" name="Oval 11"/>
          <p:cNvSpPr/>
          <p:nvPr/>
        </p:nvSpPr>
        <p:spPr>
          <a:xfrm>
            <a:off x="3203848" y="2996951"/>
            <a:ext cx="2304256" cy="113691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Activated material &amp; future waste</a:t>
            </a:r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1894803" y="1359441"/>
            <a:ext cx="5053461" cy="4157791"/>
            <a:chOff x="1979712" y="1124744"/>
            <a:chExt cx="5053461" cy="415779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1124744"/>
              <a:ext cx="5053461" cy="369612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979712" y="4451538"/>
              <a:ext cx="5053461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3333CC"/>
                  </a:solidFill>
                </a:rPr>
                <a:t>Today</a:t>
              </a:r>
              <a:r>
                <a:rPr lang="en-US" sz="2400" dirty="0" smtClean="0">
                  <a:solidFill>
                    <a:srgbClr val="FF0000"/>
                  </a:solidFill>
                </a:rPr>
                <a:t> we have to build the tools to meet </a:t>
              </a:r>
              <a:r>
                <a:rPr lang="en-US" sz="2400" dirty="0" smtClean="0">
                  <a:solidFill>
                    <a:srgbClr val="3333CC"/>
                  </a:solidFill>
                </a:rPr>
                <a:t>tomorrow’s </a:t>
              </a:r>
              <a:r>
                <a:rPr lang="en-US" sz="2400" dirty="0" smtClean="0">
                  <a:solidFill>
                    <a:srgbClr val="FF0000"/>
                  </a:solidFill>
                </a:rPr>
                <a:t>challenges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34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5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8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1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Comparison with FLUKA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" y="980728"/>
            <a:ext cx="4608512" cy="2592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91000" y="3563724"/>
            <a:ext cx="3039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Beam protection device TPSG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902" t="5991" r="825" b="3364"/>
          <a:stretch/>
        </p:blipFill>
        <p:spPr bwMode="auto">
          <a:xfrm>
            <a:off x="4860031" y="1088726"/>
            <a:ext cx="4225334" cy="24405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08104" y="3573016"/>
            <a:ext cx="321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Track-length spectra in Inco 718</a:t>
            </a:r>
            <a:endParaRPr lang="en-US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912656"/>
                  </p:ext>
                </p:extLst>
              </p:nvPr>
            </p:nvGraphicFramePr>
            <p:xfrm>
              <a:off x="1194780" y="4452651"/>
              <a:ext cx="6840760" cy="107321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48365">
                      <a:extLst>
                        <a:ext uri="{9D8B030D-6E8A-4147-A177-3AD203B41FA5}">
                          <a16:colId xmlns:a16="http://schemas.microsoft.com/office/drawing/2014/main" val="2360328895"/>
                        </a:ext>
                      </a:extLst>
                    </a:gridCol>
                    <a:gridCol w="1872115">
                      <a:extLst>
                        <a:ext uri="{9D8B030D-6E8A-4147-A177-3AD203B41FA5}">
                          <a16:colId xmlns:a16="http://schemas.microsoft.com/office/drawing/2014/main" val="2956760014"/>
                        </a:ext>
                      </a:extLst>
                    </a:gridCol>
                    <a:gridCol w="1862601">
                      <a:extLst>
                        <a:ext uri="{9D8B030D-6E8A-4147-A177-3AD203B41FA5}">
                          <a16:colId xmlns:a16="http://schemas.microsoft.com/office/drawing/2014/main" val="4294022963"/>
                        </a:ext>
                      </a:extLst>
                    </a:gridCol>
                    <a:gridCol w="1657679">
                      <a:extLst>
                        <a:ext uri="{9D8B030D-6E8A-4147-A177-3AD203B41FA5}">
                          <a16:colId xmlns:a16="http://schemas.microsoft.com/office/drawing/2014/main" val="72983472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270510" algn="just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 </a:t>
                          </a:r>
                          <a:endParaRPr lang="en-US" sz="1100" dirty="0">
                            <a:effectLst/>
                            <a:latin typeface="Verdana" panose="020B060403050404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FLUKA</a:t>
                          </a:r>
                          <a:endParaRPr lang="en-US" sz="1400" dirty="0">
                            <a:effectLst/>
                            <a:latin typeface="Verdana" panose="020B060403050404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ActiWiz 3</a:t>
                          </a:r>
                          <a:endParaRPr lang="en-US" sz="1400" dirty="0">
                            <a:effectLst/>
                            <a:latin typeface="Verdana" panose="020B060403050404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FLUKA/ActiWiz3</a:t>
                          </a:r>
                          <a:endParaRPr lang="en-US" sz="1400" dirty="0">
                            <a:effectLst/>
                            <a:latin typeface="Verdana" panose="020B060403050404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146983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Total activity [Bq]</a:t>
                          </a:r>
                          <a:endParaRPr lang="en-US" sz="1100">
                            <a:effectLst/>
                            <a:latin typeface="Verdana" panose="020B060403050404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2.61E+06 +/- 0.29%</a:t>
                          </a:r>
                          <a:endParaRPr lang="en-US" sz="1100">
                            <a:effectLst/>
                            <a:latin typeface="Verdana" panose="020B060403050404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2.32E+06+/- 0.70%</a:t>
                          </a:r>
                          <a:endParaRPr lang="en-US" sz="1100">
                            <a:effectLst/>
                            <a:latin typeface="Verdana" panose="020B060403050404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GB" sz="11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1.13 +/- 0.01</a:t>
                          </a:r>
                          <a:endParaRPr lang="en-US" sz="1100" b="1" dirty="0">
                            <a:solidFill>
                              <a:srgbClr val="C00000"/>
                            </a:solidFill>
                            <a:effectLst/>
                            <a:latin typeface="Verdana" panose="020B060403050404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3413788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GB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/>
                                  <m:e>
                                    <m:f>
                                      <m:fPr>
                                        <m:type m:val="skw"/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𝒂</m:t>
                                            </m:r>
                                          </m:e>
                                          <m:sub>
                                            <m:r>
                                              <a:rPr lang="en-GB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𝑳𝑨</m:t>
                                            </m:r>
                                          </m:e>
                                          <m:sub>
                                            <m:r>
                                              <a:rPr lang="en-GB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nary>
                              </m:oMath>
                            </m:oMathPara>
                          </a14:m>
                          <a:endParaRPr lang="en-US" sz="1100">
                            <a:effectLst/>
                            <a:latin typeface="Verdana" panose="020B060403050404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9.16E-01 +/- 0.48%</a:t>
                          </a:r>
                          <a:endParaRPr lang="en-US" sz="1100">
                            <a:effectLst/>
                            <a:latin typeface="Verdana" panose="020B060403050404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8.12E-01 +/- 0.57%</a:t>
                          </a:r>
                          <a:endParaRPr lang="en-US" sz="1100">
                            <a:effectLst/>
                            <a:latin typeface="Verdana" panose="020B060403050404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GB" sz="11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1.13 +/- 0.01</a:t>
                          </a:r>
                          <a:endParaRPr lang="en-US" sz="1100" b="1" dirty="0">
                            <a:solidFill>
                              <a:srgbClr val="C00000"/>
                            </a:solidFill>
                            <a:effectLst/>
                            <a:latin typeface="Verdana" panose="020B060403050404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459959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912656"/>
                  </p:ext>
                </p:extLst>
              </p:nvPr>
            </p:nvGraphicFramePr>
            <p:xfrm>
              <a:off x="1194780" y="4452651"/>
              <a:ext cx="6840760" cy="107321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48365">
                      <a:extLst>
                        <a:ext uri="{9D8B030D-6E8A-4147-A177-3AD203B41FA5}">
                          <a16:colId xmlns:a16="http://schemas.microsoft.com/office/drawing/2014/main" val="2360328895"/>
                        </a:ext>
                      </a:extLst>
                    </a:gridCol>
                    <a:gridCol w="1872115">
                      <a:extLst>
                        <a:ext uri="{9D8B030D-6E8A-4147-A177-3AD203B41FA5}">
                          <a16:colId xmlns:a16="http://schemas.microsoft.com/office/drawing/2014/main" val="2956760014"/>
                        </a:ext>
                      </a:extLst>
                    </a:gridCol>
                    <a:gridCol w="1862601">
                      <a:extLst>
                        <a:ext uri="{9D8B030D-6E8A-4147-A177-3AD203B41FA5}">
                          <a16:colId xmlns:a16="http://schemas.microsoft.com/office/drawing/2014/main" val="4294022963"/>
                        </a:ext>
                      </a:extLst>
                    </a:gridCol>
                    <a:gridCol w="1657679">
                      <a:extLst>
                        <a:ext uri="{9D8B030D-6E8A-4147-A177-3AD203B41FA5}">
                          <a16:colId xmlns:a16="http://schemas.microsoft.com/office/drawing/2014/main" val="729834722"/>
                        </a:ext>
                      </a:extLst>
                    </a:gridCol>
                  </a:tblGrid>
                  <a:tr h="245364">
                    <a:tc>
                      <a:txBody>
                        <a:bodyPr/>
                        <a:lstStyle/>
                        <a:p>
                          <a:pPr marL="270510" algn="just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 </a:t>
                          </a:r>
                          <a:endParaRPr lang="en-US" sz="1100" dirty="0">
                            <a:effectLst/>
                            <a:latin typeface="Verdana" panose="020B060403050404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FLUKA</a:t>
                          </a:r>
                          <a:endParaRPr lang="en-US" sz="1400" dirty="0">
                            <a:effectLst/>
                            <a:latin typeface="Verdana" panose="020B060403050404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ActiWiz 3</a:t>
                          </a:r>
                          <a:endParaRPr lang="en-US" sz="1400" dirty="0">
                            <a:effectLst/>
                            <a:latin typeface="Verdana" panose="020B060403050404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FLUKA/ActiWiz3</a:t>
                          </a:r>
                          <a:endParaRPr lang="en-US" sz="1400" dirty="0">
                            <a:effectLst/>
                            <a:latin typeface="Verdana" panose="020B060403050404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14698307"/>
                      </a:ext>
                    </a:extLst>
                  </a:tr>
                  <a:tr h="192786"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Total activity [Bq]</a:t>
                          </a:r>
                          <a:endParaRPr lang="en-US" sz="1100">
                            <a:effectLst/>
                            <a:latin typeface="Verdana" panose="020B060403050404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2.61E+06 +/- 0.29%</a:t>
                          </a:r>
                          <a:endParaRPr lang="en-US" sz="1100">
                            <a:effectLst/>
                            <a:latin typeface="Verdana" panose="020B060403050404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2.32E+06+/- 0.70%</a:t>
                          </a:r>
                          <a:endParaRPr lang="en-US" sz="1100">
                            <a:effectLst/>
                            <a:latin typeface="Verdana" panose="020B060403050404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GB" sz="11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1.13 +/- 0.01</a:t>
                          </a:r>
                          <a:endParaRPr lang="en-US" sz="1100" b="1" dirty="0">
                            <a:solidFill>
                              <a:srgbClr val="C00000"/>
                            </a:solidFill>
                            <a:effectLst/>
                            <a:latin typeface="Verdana" panose="020B060403050404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34137889"/>
                      </a:ext>
                    </a:extLst>
                  </a:tr>
                  <a:tr h="635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420" t="-76190" r="-373950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9.16E-01 +/- 0.48%</a:t>
                          </a:r>
                          <a:endParaRPr lang="en-US" sz="1100">
                            <a:effectLst/>
                            <a:latin typeface="Verdana" panose="020B060403050404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8.12E-01 +/- 0.57%</a:t>
                          </a:r>
                          <a:endParaRPr lang="en-US" sz="1100">
                            <a:effectLst/>
                            <a:latin typeface="Verdana" panose="020B060403050404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GB" sz="11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1.13 +/- 0.01</a:t>
                          </a:r>
                          <a:endParaRPr lang="en-US" sz="1100" b="1" dirty="0">
                            <a:solidFill>
                              <a:srgbClr val="C00000"/>
                            </a:solidFill>
                            <a:effectLst/>
                            <a:latin typeface="Verdana" panose="020B060403050404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4599593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>
            <a:off x="-44577" y="5714061"/>
            <a:ext cx="9319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Comparison per isotope: max. 35% difference for those isotopes which make up 95% of the LA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8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Brief feature 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351638"/>
            <a:ext cx="812369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Supports </a:t>
            </a:r>
            <a:r>
              <a:rPr lang="en-GB" dirty="0" smtClean="0">
                <a:solidFill>
                  <a:srgbClr val="00B0F0"/>
                </a:solidFill>
              </a:rPr>
              <a:t>85 different chemical elements</a:t>
            </a:r>
            <a:r>
              <a:rPr lang="en-GB" dirty="0" smtClean="0"/>
              <a:t> as compound constituents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High energy reactions based on </a:t>
            </a:r>
            <a:r>
              <a:rPr lang="en-GB" dirty="0" smtClean="0">
                <a:solidFill>
                  <a:srgbClr val="FF0000"/>
                </a:solidFill>
              </a:rPr>
              <a:t>FLUKA</a:t>
            </a:r>
            <a:r>
              <a:rPr lang="en-GB" dirty="0" smtClean="0"/>
              <a:t>, low energy neutron reactions based on</a:t>
            </a:r>
            <a:br>
              <a:rPr lang="en-GB" dirty="0" smtClean="0"/>
            </a:br>
            <a:r>
              <a:rPr lang="en-GB" dirty="0" smtClean="0">
                <a:solidFill>
                  <a:srgbClr val="FF0000"/>
                </a:solidFill>
              </a:rPr>
              <a:t>JEFF 3.1.1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Creation of </a:t>
            </a:r>
            <a:r>
              <a:rPr lang="en-GB" dirty="0" smtClean="0">
                <a:solidFill>
                  <a:srgbClr val="0070C0"/>
                </a:solidFill>
              </a:rPr>
              <a:t>metastable states </a:t>
            </a:r>
            <a:r>
              <a:rPr lang="en-GB" dirty="0" smtClean="0"/>
              <a:t>by low E </a:t>
            </a:r>
            <a:r>
              <a:rPr lang="en-GB" dirty="0" smtClean="0">
                <a:solidFill>
                  <a:srgbClr val="0070C0"/>
                </a:solidFill>
              </a:rPr>
              <a:t>neutrons</a:t>
            </a:r>
            <a:r>
              <a:rPr lang="en-GB" dirty="0" smtClean="0"/>
              <a:t> based on evaluated data (</a:t>
            </a:r>
            <a:r>
              <a:rPr lang="en-GB" dirty="0" smtClean="0">
                <a:solidFill>
                  <a:srgbClr val="0070C0"/>
                </a:solidFill>
              </a:rPr>
              <a:t>JEFF</a:t>
            </a:r>
            <a:r>
              <a:rPr lang="en-GB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Decay engine</a:t>
            </a:r>
            <a:r>
              <a:rPr lang="en-GB" dirty="0" smtClean="0"/>
              <a:t> limits numerical problems due to </a:t>
            </a:r>
            <a:r>
              <a:rPr lang="en-GB" dirty="0" smtClean="0">
                <a:solidFill>
                  <a:srgbClr val="FF0000"/>
                </a:solidFill>
              </a:rPr>
              <a:t>170 digits accuracy </a:t>
            </a:r>
            <a:r>
              <a:rPr lang="en-GB" dirty="0" smtClean="0"/>
              <a:t>(512 bits)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96752"/>
            <a:ext cx="2293652" cy="764551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25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Brief feature 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67544" y="2492896"/>
            <a:ext cx="5010747" cy="3424069"/>
            <a:chOff x="-460242" y="3638440"/>
            <a:chExt cx="6680996" cy="45654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64231" y="3638440"/>
              <a:ext cx="5760640" cy="309047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-460242" y="6695761"/>
              <a:ext cx="6680996" cy="1508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350" dirty="0" smtClean="0"/>
                <a:t>- calculation </a:t>
              </a:r>
              <a:r>
                <a:rPr lang="en-GB" sz="1350" dirty="0"/>
                <a:t>of the nuclide inventory of stainless steel for </a:t>
              </a:r>
              <a:r>
                <a:rPr lang="en-GB" sz="1350" dirty="0">
                  <a:solidFill>
                    <a:srgbClr val="FF0000"/>
                  </a:solidFill>
                </a:rPr>
                <a:t>55600</a:t>
              </a:r>
              <a:r>
                <a:rPr lang="en-GB" sz="1350" dirty="0"/>
                <a:t> consecutive, </a:t>
              </a:r>
              <a:r>
                <a:rPr lang="en-GB" sz="1350" dirty="0">
                  <a:solidFill>
                    <a:srgbClr val="FF0000"/>
                  </a:solidFill>
                </a:rPr>
                <a:t>different </a:t>
              </a:r>
              <a:r>
                <a:rPr lang="en-GB" sz="1350" dirty="0" smtClean="0">
                  <a:solidFill>
                    <a:srgbClr val="FF0000"/>
                  </a:solidFill>
                </a:rPr>
                <a:t>beam extractions (SPS case) in </a:t>
              </a:r>
              <a:r>
                <a:rPr lang="en-GB" sz="1350" dirty="0">
                  <a:solidFill>
                    <a:srgbClr val="FF0000"/>
                  </a:solidFill>
                </a:rPr>
                <a:t>~</a:t>
              </a:r>
              <a:r>
                <a:rPr lang="en-GB" sz="1350" dirty="0" smtClean="0">
                  <a:solidFill>
                    <a:srgbClr val="FF0000"/>
                  </a:solidFill>
                </a:rPr>
                <a:t>1.5 minutes </a:t>
              </a:r>
              <a:r>
                <a:rPr lang="en-GB" sz="1350" dirty="0"/>
                <a:t>with a precision of 170 significant </a:t>
              </a:r>
              <a:r>
                <a:rPr lang="en-GB" sz="1350" dirty="0" smtClean="0"/>
                <a:t>digits</a:t>
              </a:r>
            </a:p>
            <a:p>
              <a:r>
                <a:rPr lang="en-GB" sz="1350" dirty="0" smtClean="0"/>
                <a:t>- 1 full year of SPS operation (</a:t>
              </a:r>
              <a:r>
                <a:rPr lang="en-GB" sz="1350" dirty="0" smtClean="0">
                  <a:solidFill>
                    <a:srgbClr val="FF0000"/>
                  </a:solidFill>
                </a:rPr>
                <a:t>&gt;612.000 consecutive extractions</a:t>
              </a:r>
              <a:r>
                <a:rPr lang="en-GB" sz="1350" dirty="0" smtClean="0"/>
                <a:t>) in </a:t>
              </a:r>
              <a:r>
                <a:rPr lang="en-GB" sz="1350" dirty="0" smtClean="0">
                  <a:solidFill>
                    <a:srgbClr val="FF0000"/>
                  </a:solidFill>
                </a:rPr>
                <a:t>~15 minutes</a:t>
              </a:r>
              <a:endParaRPr lang="en-GB" sz="1350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29733" y="1979548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Multi-layer caching</a:t>
            </a:r>
            <a:r>
              <a:rPr lang="en-GB" dirty="0"/>
              <a:t> system for performance optimization of build-up &amp; </a:t>
            </a:r>
            <a:r>
              <a:rPr lang="en-GB" dirty="0" smtClean="0"/>
              <a:t>decay</a:t>
            </a:r>
            <a:r>
              <a:rPr lang="en-GB" dirty="0"/>
              <a:t> </a:t>
            </a:r>
            <a:r>
              <a:rPr lang="en-GB" dirty="0" smtClean="0"/>
              <a:t>calculation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06541" y="5829709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Now supports also </a:t>
            </a:r>
            <a:r>
              <a:rPr lang="en-GB" dirty="0" smtClean="0">
                <a:solidFill>
                  <a:srgbClr val="FF0000"/>
                </a:solidFill>
              </a:rPr>
              <a:t>loading of external radiation fields</a:t>
            </a:r>
            <a:r>
              <a:rPr lang="en-GB" dirty="0" smtClean="0"/>
              <a:t> via rad. environment files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080273"/>
            <a:ext cx="2293652" cy="764551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0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Build-up &amp; decay engine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33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79208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2"/>
                </a:solidFill>
              </a:rPr>
              <a:t>fully analytical</a:t>
            </a:r>
            <a:r>
              <a:rPr lang="en-GB" sz="2400" dirty="0">
                <a:solidFill>
                  <a:schemeClr val="accent4"/>
                </a:solidFill>
              </a:rPr>
              <a:t> </a:t>
            </a:r>
            <a:r>
              <a:rPr lang="en-GB" sz="2400" dirty="0" smtClean="0"/>
              <a:t>solution without approximations, including also treatment of </a:t>
            </a:r>
            <a:r>
              <a:rPr lang="en-GB" sz="2400" dirty="0" err="1" smtClean="0"/>
              <a:t>buildup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ym typeface="Wingdings" panose="05000000000000000000" pitchFamily="2" charset="2"/>
              </a:rPr>
              <a:t>allows for </a:t>
            </a:r>
            <a:r>
              <a:rPr lang="en-GB" sz="2400" dirty="0">
                <a:solidFill>
                  <a:srgbClr val="00B0F0"/>
                </a:solidFill>
                <a:sym typeface="Wingdings" panose="05000000000000000000" pitchFamily="2" charset="2"/>
              </a:rPr>
              <a:t>pairing irradiation &amp; cooldown </a:t>
            </a:r>
            <a:r>
              <a:rPr lang="en-GB" sz="2400" dirty="0">
                <a:sym typeface="Wingdings" panose="05000000000000000000" pitchFamily="2" charset="2"/>
              </a:rPr>
              <a:t>calculation in one </a:t>
            </a:r>
            <a:r>
              <a:rPr lang="en-GB" sz="2400" dirty="0" smtClean="0">
                <a:sym typeface="Wingdings" panose="05000000000000000000" pitchFamily="2" charset="2"/>
              </a:rPr>
              <a:t>step + </a:t>
            </a:r>
            <a:r>
              <a:rPr lang="en-GB" sz="2400" dirty="0" smtClean="0"/>
              <a:t>modelling </a:t>
            </a:r>
            <a:r>
              <a:rPr lang="en-GB" sz="2400" dirty="0"/>
              <a:t>of </a:t>
            </a:r>
            <a:r>
              <a:rPr lang="en-GB" sz="2400" dirty="0">
                <a:solidFill>
                  <a:srgbClr val="FF0000"/>
                </a:solidFill>
              </a:rPr>
              <a:t>complex irradiation/cooling </a:t>
            </a:r>
            <a:r>
              <a:rPr lang="en-GB" sz="2400" dirty="0" smtClean="0">
                <a:solidFill>
                  <a:srgbClr val="FF0000"/>
                </a:solidFill>
              </a:rPr>
              <a:t>patterns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normalized partial solutions </a:t>
            </a:r>
            <a:r>
              <a:rPr lang="en-GB" sz="2400" dirty="0" smtClean="0"/>
              <a:t>can be stored and </a:t>
            </a:r>
            <a:r>
              <a:rPr lang="en-GB" sz="2400" dirty="0" smtClean="0">
                <a:solidFill>
                  <a:srgbClr val="FF0000"/>
                </a:solidFill>
              </a:rPr>
              <a:t>reused</a:t>
            </a:r>
            <a:r>
              <a:rPr lang="en-GB" sz="2400" dirty="0" smtClean="0"/>
              <a:t> in a 2-level cache </a:t>
            </a:r>
            <a:r>
              <a:rPr lang="en-GB" sz="2400" dirty="0" smtClean="0">
                <a:sym typeface="Wingdings" panose="05000000000000000000" pitchFamily="2" charset="2"/>
              </a:rPr>
              <a:t> considerable speed-up in </a:t>
            </a:r>
            <a:r>
              <a:rPr lang="en-GB" sz="2400" dirty="0" err="1" smtClean="0">
                <a:sym typeface="Wingdings" panose="05000000000000000000" pitchFamily="2" charset="2"/>
              </a:rPr>
              <a:t>ActiWiz</a:t>
            </a:r>
            <a:r>
              <a:rPr lang="en-GB" sz="2400" dirty="0" smtClean="0">
                <a:sym typeface="Wingdings" panose="05000000000000000000" pitchFamily="2" charset="2"/>
              </a:rPr>
              <a:t> 3</a:t>
            </a:r>
          </a:p>
          <a:p>
            <a:endParaRPr lang="en-GB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</a:rPr>
              <a:t>numerical </a:t>
            </a:r>
            <a:r>
              <a:rPr lang="en-GB" sz="2400" dirty="0">
                <a:solidFill>
                  <a:srgbClr val="7030A0"/>
                </a:solidFill>
              </a:rPr>
              <a:t>issues</a:t>
            </a:r>
            <a:r>
              <a:rPr lang="en-GB" sz="2400" dirty="0"/>
              <a:t> treated by  </a:t>
            </a:r>
            <a:r>
              <a:rPr lang="en-GB" sz="2400" dirty="0">
                <a:solidFill>
                  <a:schemeClr val="accent2"/>
                </a:solidFill>
                <a:sym typeface="Wingdings" panose="05000000000000000000" pitchFamily="2" charset="2"/>
              </a:rPr>
              <a:t>arbitrary precision </a:t>
            </a:r>
            <a:r>
              <a:rPr lang="en-GB" sz="2400" dirty="0" err="1">
                <a:solidFill>
                  <a:schemeClr val="accent2"/>
                </a:solidFill>
                <a:sym typeface="Wingdings" panose="05000000000000000000" pitchFamily="2" charset="2"/>
              </a:rPr>
              <a:t>arithmetics</a:t>
            </a:r>
            <a:r>
              <a:rPr lang="en-GB" sz="2400" dirty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en-GB" sz="2400" dirty="0">
                <a:sym typeface="Wingdings" panose="05000000000000000000" pitchFamily="2" charset="2"/>
              </a:rPr>
              <a:t>implemented with 512 bits significand ~ 170 digits</a:t>
            </a:r>
          </a:p>
          <a:p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57800"/>
            <a:ext cx="1306163" cy="16002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9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Quality assurance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GB" smtClean="0"/>
              <a:t>34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38288"/>
            <a:ext cx="7132638" cy="3841750"/>
          </a:xfrm>
        </p:spPr>
        <p:txBody>
          <a:bodyPr>
            <a:normAutofit/>
          </a:bodyPr>
          <a:lstStyle/>
          <a:p>
            <a:r>
              <a:rPr lang="en-GB" dirty="0" smtClean="0"/>
              <a:t>Validation of simulation codes is crucial to avoid </a:t>
            </a:r>
            <a:br>
              <a:rPr lang="en-GB" dirty="0" smtClean="0"/>
            </a:br>
            <a:r>
              <a:rPr lang="en-GB" dirty="0" smtClean="0"/>
              <a:t>“wrecking the car”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Thorough QA requires a multi-layer approach within </a:t>
            </a:r>
            <a:br>
              <a:rPr lang="en-GB" dirty="0" smtClean="0"/>
            </a:br>
            <a:r>
              <a:rPr lang="en-GB" dirty="0" smtClean="0"/>
              <a:t>which several levels of discrepancy are acceptable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56" y="1268760"/>
            <a:ext cx="2862318" cy="20086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56" y="3713847"/>
            <a:ext cx="2862318" cy="191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8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Quality assurance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GB" smtClean="0"/>
              <a:t>35</a:t>
            </a:fld>
            <a:endParaRPr lang="en-GB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74521135"/>
              </p:ext>
            </p:extLst>
          </p:nvPr>
        </p:nvGraphicFramePr>
        <p:xfrm>
          <a:off x="22565" y="15600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22150" y="1340748"/>
            <a:ext cx="299338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Accepted discrepancy</a:t>
            </a:r>
            <a:br>
              <a:rPr lang="en-GB" sz="2400" dirty="0"/>
            </a:br>
            <a:r>
              <a:rPr lang="en-GB" sz="2100" dirty="0">
                <a:solidFill>
                  <a:srgbClr val="00B0F0"/>
                </a:solidFill>
              </a:rPr>
              <a:t>(if origin is understood!)</a:t>
            </a:r>
            <a:endParaRPr lang="en-GB" sz="24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6248" y="2272661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none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48410" y="3786768"/>
            <a:ext cx="67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04679" y="4778433"/>
            <a:ext cx="1835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can be &gt; 10%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922150" y="2102495"/>
            <a:ext cx="291632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57775" y="2953856"/>
            <a:ext cx="4361900" cy="71558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rgbClr val="FF0000"/>
                </a:solidFill>
              </a:rPr>
              <a:t>Concealed bugs in the algorithms are too willingly blamed</a:t>
            </a:r>
            <a:br>
              <a:rPr lang="en-GB" sz="1350" dirty="0">
                <a:solidFill>
                  <a:srgbClr val="FF0000"/>
                </a:solidFill>
              </a:rPr>
            </a:br>
            <a:r>
              <a:rPr lang="en-GB" sz="1350" dirty="0">
                <a:solidFill>
                  <a:srgbClr val="FF0000"/>
                </a:solidFill>
              </a:rPr>
              <a:t>on different physics models (especially if the discrepancy is</a:t>
            </a:r>
            <a:br>
              <a:rPr lang="en-GB" sz="1350" dirty="0">
                <a:solidFill>
                  <a:srgbClr val="FF0000"/>
                </a:solidFill>
              </a:rPr>
            </a:br>
            <a:r>
              <a:rPr lang="en-GB" sz="1350" dirty="0">
                <a:solidFill>
                  <a:srgbClr val="FF0000"/>
                </a:solidFill>
              </a:rPr>
              <a:t>not fully understood)</a:t>
            </a:r>
          </a:p>
        </p:txBody>
      </p:sp>
    </p:spTree>
    <p:extLst>
      <p:ext uri="{BB962C8B-B14F-4D97-AF65-F5344CB8AC3E}">
        <p14:creationId xmlns:p14="http://schemas.microsoft.com/office/powerpoint/2010/main" val="120082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Quality assurance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GB" smtClean="0"/>
              <a:t>36</a:t>
            </a:fld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030156"/>
            <a:ext cx="1285875" cy="16859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9503" y="1238422"/>
            <a:ext cx="73292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Following “agile methodology” with “extreme programming model”</a:t>
            </a:r>
          </a:p>
          <a:p>
            <a:endParaRPr lang="en-GB" dirty="0"/>
          </a:p>
          <a:p>
            <a:r>
              <a:rPr lang="en-GB" dirty="0"/>
              <a:t>Full </a:t>
            </a:r>
            <a:r>
              <a:rPr lang="en-GB" dirty="0">
                <a:solidFill>
                  <a:srgbClr val="00B0F0"/>
                </a:solidFill>
              </a:rPr>
              <a:t>core functionality </a:t>
            </a:r>
            <a:r>
              <a:rPr lang="en-GB" dirty="0"/>
              <a:t>has been </a:t>
            </a:r>
            <a:r>
              <a:rPr lang="en-GB" dirty="0">
                <a:solidFill>
                  <a:srgbClr val="00B0F0"/>
                </a:solidFill>
              </a:rPr>
              <a:t>implemented independently </a:t>
            </a:r>
            <a:r>
              <a:rPr lang="en-GB" dirty="0"/>
              <a:t>using </a:t>
            </a:r>
            <a:r>
              <a:rPr lang="en-GB" dirty="0">
                <a:solidFill>
                  <a:srgbClr val="FF0000"/>
                </a:solidFill>
              </a:rPr>
              <a:t>different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approaches and algorithms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094076"/>
              </p:ext>
            </p:extLst>
          </p:nvPr>
        </p:nvGraphicFramePr>
        <p:xfrm>
          <a:off x="179512" y="2624814"/>
          <a:ext cx="6420606" cy="220827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728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8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3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202"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ActiWiz</a:t>
                      </a:r>
                      <a:r>
                        <a:rPr lang="en-GB" sz="1400" dirty="0">
                          <a:effectLst/>
                        </a:rPr>
                        <a:t> 3 Creator</a:t>
                      </a:r>
                      <a:br>
                        <a:rPr lang="en-GB" sz="1400" dirty="0">
                          <a:effectLst/>
                        </a:rPr>
                      </a:br>
                      <a:endParaRPr lang="en-GB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ActiWiz 3 Core – </a:t>
                      </a:r>
                      <a:r>
                        <a:rPr lang="en-GB" sz="1400" dirty="0" smtClean="0">
                          <a:effectLst/>
                        </a:rPr>
                        <a:t>F2003</a:t>
                      </a:r>
                      <a:br>
                        <a:rPr lang="en-GB" sz="1400" dirty="0" smtClean="0">
                          <a:effectLst/>
                        </a:rPr>
                      </a:br>
                      <a:r>
                        <a:rPr lang="en-GB" sz="1400" dirty="0" smtClean="0">
                          <a:effectLst/>
                        </a:rPr>
                        <a:t>used for x-checks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202"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Programming language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C++11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(Microsoft)</a:t>
                      </a:r>
                      <a:endParaRPr lang="en-GB" sz="14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FORTRAN 2003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(Intel)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601"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Platform</a:t>
                      </a:r>
                      <a:endParaRPr lang="en-GB" sz="14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Windows - 32 </a:t>
                      </a:r>
                      <a:r>
                        <a:rPr lang="en-US" sz="1400" dirty="0" smtClean="0">
                          <a:effectLst/>
                        </a:rPr>
                        <a:t>bit/64 bit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Windows – 32 bit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803"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Floating point architecture</a:t>
                      </a:r>
                      <a:endParaRPr lang="en-GB" sz="14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Arbitrary precision arithmetic</a:t>
                      </a:r>
                      <a:endParaRPr lang="en-GB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512 </a:t>
                      </a:r>
                      <a:r>
                        <a:rPr lang="en-US" sz="1400" dirty="0">
                          <a:effectLst/>
                        </a:rPr>
                        <a:t>bits accuracy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Proprietary hybrid routines using </a:t>
                      </a:r>
                      <a:r>
                        <a:rPr lang="en-US" sz="1400" dirty="0" smtClean="0">
                          <a:effectLst/>
                        </a:rPr>
                        <a:t>double </a:t>
                      </a:r>
                      <a:r>
                        <a:rPr lang="en-US" sz="1400" dirty="0">
                          <a:effectLst/>
                        </a:rPr>
                        <a:t>precision (64 bits) and 256 </a:t>
                      </a:r>
                      <a:r>
                        <a:rPr lang="en-US" sz="1400" dirty="0" smtClean="0">
                          <a:effectLst/>
                        </a:rPr>
                        <a:t>bits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601"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Execution mode</a:t>
                      </a:r>
                      <a:endParaRPr lang="en-GB" sz="14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parallel algorithms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sequential algorithms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339579" y="1966899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latin typeface="Arial" panose="020B0604020202020204" pitchFamily="34" charset="0"/>
              </a:rPr>
              <a:t/>
            </a:r>
            <a:br>
              <a:rPr lang="en-GB" altLang="en-US" sz="1350">
                <a:latin typeface="Arial" panose="020B0604020202020204" pitchFamily="34" charset="0"/>
              </a:rPr>
            </a:br>
            <a:endParaRPr lang="en-GB" altLang="en-US" sz="1350"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920" y="5383699"/>
            <a:ext cx="7776864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Results of </a:t>
            </a:r>
            <a:r>
              <a:rPr lang="en-GB" dirty="0" smtClean="0">
                <a:solidFill>
                  <a:srgbClr val="FF0000"/>
                </a:solidFill>
              </a:rPr>
              <a:t>1160250 test cases agree </a:t>
            </a:r>
            <a:r>
              <a:rPr lang="en-GB" dirty="0" smtClean="0"/>
              <a:t>within a accuracy level </a:t>
            </a:r>
            <a:r>
              <a:rPr lang="en-GB" dirty="0" smtClean="0">
                <a:solidFill>
                  <a:srgbClr val="FF0000"/>
                </a:solidFill>
              </a:rPr>
              <a:t>better than 0.1 %  </a:t>
            </a:r>
          </a:p>
          <a:p>
            <a:pPr algn="ctr"/>
            <a:r>
              <a:rPr lang="en-GB" dirty="0"/>
              <a:t>The origin of the </a:t>
            </a:r>
            <a:r>
              <a:rPr lang="en-GB" dirty="0">
                <a:solidFill>
                  <a:srgbClr val="00B0F0"/>
                </a:solidFill>
              </a:rPr>
              <a:t>small discrepancies </a:t>
            </a:r>
            <a:r>
              <a:rPr lang="en-GB" dirty="0"/>
              <a:t>is </a:t>
            </a:r>
            <a:r>
              <a:rPr lang="en-GB" dirty="0">
                <a:solidFill>
                  <a:srgbClr val="00B0F0"/>
                </a:solidFill>
              </a:rPr>
              <a:t>well understood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5493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/>
          <a:srcRect r="76592"/>
          <a:stretch/>
        </p:blipFill>
        <p:spPr>
          <a:xfrm>
            <a:off x="6156177" y="1634929"/>
            <a:ext cx="2997905" cy="473181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8503" y="1649517"/>
            <a:ext cx="6512805" cy="4731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Material activation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64954" y="2834187"/>
            <a:ext cx="1368152" cy="470188"/>
            <a:chOff x="2229604" y="2252593"/>
            <a:chExt cx="1368152" cy="470188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2229604" y="2362741"/>
              <a:ext cx="1368152" cy="36004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20719703">
              <a:off x="2362546" y="2252593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beam</a:t>
              </a:r>
              <a:endParaRPr lang="en-US" b="1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223116" y="1898083"/>
            <a:ext cx="1710190" cy="1368152"/>
            <a:chOff x="3653898" y="1268760"/>
            <a:chExt cx="1710190" cy="1368152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4427984" y="2060848"/>
              <a:ext cx="792088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4572000" y="1519720"/>
              <a:ext cx="792088" cy="541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3653898" y="1790284"/>
              <a:ext cx="522058" cy="318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4319972" y="1268760"/>
              <a:ext cx="81009" cy="6806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4261465" y="2117869"/>
              <a:ext cx="58507" cy="3771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499992" y="2047291"/>
              <a:ext cx="774205" cy="30158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4552751" y="1606874"/>
              <a:ext cx="144016" cy="33757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950930" y="2088221"/>
              <a:ext cx="238527" cy="3494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3852735" y="1719421"/>
              <a:ext cx="442675" cy="296792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4552751" y="1561148"/>
              <a:ext cx="466806" cy="398247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4420230" y="1519720"/>
              <a:ext cx="105571" cy="43967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 rot="20506906">
            <a:off x="1881298" y="2009023"/>
            <a:ext cx="205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secondary particles</a:t>
            </a:r>
            <a:endParaRPr lang="en-US" b="1" dirty="0"/>
          </a:p>
        </p:txBody>
      </p:sp>
      <p:sp>
        <p:nvSpPr>
          <p:cNvPr id="55" name="Rectangle 54"/>
          <p:cNvSpPr/>
          <p:nvPr/>
        </p:nvSpPr>
        <p:spPr>
          <a:xfrm>
            <a:off x="-324544" y="1644886"/>
            <a:ext cx="6512805" cy="472648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8503" y="1649517"/>
            <a:ext cx="6512805" cy="473181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774031" y="2660167"/>
            <a:ext cx="3391806" cy="3240753"/>
            <a:chOff x="6660232" y="3303219"/>
            <a:chExt cx="2465905" cy="244878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/>
            <a:srcRect l="2449" t="7330" r="51599"/>
            <a:stretch/>
          </p:blipFill>
          <p:spPr>
            <a:xfrm>
              <a:off x="6660232" y="3303219"/>
              <a:ext cx="2361827" cy="244878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sp>
          <p:nvSpPr>
            <p:cNvPr id="32" name="Rectangle 31"/>
            <p:cNvSpPr/>
            <p:nvPr/>
          </p:nvSpPr>
          <p:spPr>
            <a:xfrm>
              <a:off x="7225594" y="3361892"/>
              <a:ext cx="1026358" cy="2086562"/>
            </a:xfrm>
            <a:custGeom>
              <a:avLst/>
              <a:gdLst>
                <a:gd name="connsiteX0" fmla="*/ 0 w 1691136"/>
                <a:gd name="connsiteY0" fmla="*/ 0 h 2520081"/>
                <a:gd name="connsiteX1" fmla="*/ 1691136 w 1691136"/>
                <a:gd name="connsiteY1" fmla="*/ 0 h 2520081"/>
                <a:gd name="connsiteX2" fmla="*/ 1691136 w 1691136"/>
                <a:gd name="connsiteY2" fmla="*/ 2520081 h 2520081"/>
                <a:gd name="connsiteX3" fmla="*/ 0 w 1691136"/>
                <a:gd name="connsiteY3" fmla="*/ 2520081 h 2520081"/>
                <a:gd name="connsiteX4" fmla="*/ 0 w 1691136"/>
                <a:gd name="connsiteY4" fmla="*/ 0 h 2520081"/>
                <a:gd name="connsiteX0" fmla="*/ 0 w 1691136"/>
                <a:gd name="connsiteY0" fmla="*/ 0 h 2761381"/>
                <a:gd name="connsiteX1" fmla="*/ 1691136 w 1691136"/>
                <a:gd name="connsiteY1" fmla="*/ 0 h 2761381"/>
                <a:gd name="connsiteX2" fmla="*/ 1411736 w 1691136"/>
                <a:gd name="connsiteY2" fmla="*/ 2761381 h 2761381"/>
                <a:gd name="connsiteX3" fmla="*/ 0 w 1691136"/>
                <a:gd name="connsiteY3" fmla="*/ 2520081 h 2761381"/>
                <a:gd name="connsiteX4" fmla="*/ 0 w 1691136"/>
                <a:gd name="connsiteY4" fmla="*/ 0 h 2761381"/>
                <a:gd name="connsiteX0" fmla="*/ 0 w 1411736"/>
                <a:gd name="connsiteY0" fmla="*/ 0 h 2761381"/>
                <a:gd name="connsiteX1" fmla="*/ 1411736 w 1411736"/>
                <a:gd name="connsiteY1" fmla="*/ 12700 h 2761381"/>
                <a:gd name="connsiteX2" fmla="*/ 1411736 w 1411736"/>
                <a:gd name="connsiteY2" fmla="*/ 2761381 h 2761381"/>
                <a:gd name="connsiteX3" fmla="*/ 0 w 1411736"/>
                <a:gd name="connsiteY3" fmla="*/ 2520081 h 2761381"/>
                <a:gd name="connsiteX4" fmla="*/ 0 w 1411736"/>
                <a:gd name="connsiteY4" fmla="*/ 0 h 2761381"/>
                <a:gd name="connsiteX0" fmla="*/ 0 w 1411736"/>
                <a:gd name="connsiteY0" fmla="*/ 0 h 2761381"/>
                <a:gd name="connsiteX1" fmla="*/ 1399036 w 1411736"/>
                <a:gd name="connsiteY1" fmla="*/ 50800 h 2761381"/>
                <a:gd name="connsiteX2" fmla="*/ 1411736 w 1411736"/>
                <a:gd name="connsiteY2" fmla="*/ 2761381 h 2761381"/>
                <a:gd name="connsiteX3" fmla="*/ 0 w 1411736"/>
                <a:gd name="connsiteY3" fmla="*/ 2520081 h 2761381"/>
                <a:gd name="connsiteX4" fmla="*/ 0 w 1411736"/>
                <a:gd name="connsiteY4" fmla="*/ 0 h 276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1736" h="2761381">
                  <a:moveTo>
                    <a:pt x="0" y="0"/>
                  </a:moveTo>
                  <a:lnTo>
                    <a:pt x="1399036" y="50800"/>
                  </a:lnTo>
                  <a:cubicBezTo>
                    <a:pt x="1403269" y="954327"/>
                    <a:pt x="1407503" y="1857854"/>
                    <a:pt x="1411736" y="2761381"/>
                  </a:cubicBezTo>
                  <a:lnTo>
                    <a:pt x="0" y="2520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253614" y="3423378"/>
              <a:ext cx="696377" cy="2134545"/>
            </a:xfrm>
            <a:custGeom>
              <a:avLst/>
              <a:gdLst>
                <a:gd name="connsiteX0" fmla="*/ 0 w 983253"/>
                <a:gd name="connsiteY0" fmla="*/ 0 h 2520081"/>
                <a:gd name="connsiteX1" fmla="*/ 983253 w 983253"/>
                <a:gd name="connsiteY1" fmla="*/ 0 h 2520081"/>
                <a:gd name="connsiteX2" fmla="*/ 983253 w 983253"/>
                <a:gd name="connsiteY2" fmla="*/ 2520081 h 2520081"/>
                <a:gd name="connsiteX3" fmla="*/ 0 w 983253"/>
                <a:gd name="connsiteY3" fmla="*/ 2520081 h 2520081"/>
                <a:gd name="connsiteX4" fmla="*/ 0 w 983253"/>
                <a:gd name="connsiteY4" fmla="*/ 0 h 2520081"/>
                <a:gd name="connsiteX0" fmla="*/ 0 w 983253"/>
                <a:gd name="connsiteY0" fmla="*/ 0 h 2710581"/>
                <a:gd name="connsiteX1" fmla="*/ 983253 w 983253"/>
                <a:gd name="connsiteY1" fmla="*/ 0 h 2710581"/>
                <a:gd name="connsiteX2" fmla="*/ 983253 w 983253"/>
                <a:gd name="connsiteY2" fmla="*/ 2520081 h 2710581"/>
                <a:gd name="connsiteX3" fmla="*/ 12700 w 983253"/>
                <a:gd name="connsiteY3" fmla="*/ 2710581 h 2710581"/>
                <a:gd name="connsiteX4" fmla="*/ 0 w 983253"/>
                <a:gd name="connsiteY4" fmla="*/ 0 h 2710581"/>
                <a:gd name="connsiteX0" fmla="*/ 0 w 983253"/>
                <a:gd name="connsiteY0" fmla="*/ 0 h 2850281"/>
                <a:gd name="connsiteX1" fmla="*/ 983253 w 983253"/>
                <a:gd name="connsiteY1" fmla="*/ 0 h 2850281"/>
                <a:gd name="connsiteX2" fmla="*/ 894353 w 983253"/>
                <a:gd name="connsiteY2" fmla="*/ 2850281 h 2850281"/>
                <a:gd name="connsiteX3" fmla="*/ 12700 w 983253"/>
                <a:gd name="connsiteY3" fmla="*/ 2710581 h 2850281"/>
                <a:gd name="connsiteX4" fmla="*/ 0 w 983253"/>
                <a:gd name="connsiteY4" fmla="*/ 0 h 2850281"/>
                <a:gd name="connsiteX0" fmla="*/ 0 w 945153"/>
                <a:gd name="connsiteY0" fmla="*/ 0 h 2850281"/>
                <a:gd name="connsiteX1" fmla="*/ 945153 w 945153"/>
                <a:gd name="connsiteY1" fmla="*/ 76200 h 2850281"/>
                <a:gd name="connsiteX2" fmla="*/ 894353 w 945153"/>
                <a:gd name="connsiteY2" fmla="*/ 2850281 h 2850281"/>
                <a:gd name="connsiteX3" fmla="*/ 12700 w 945153"/>
                <a:gd name="connsiteY3" fmla="*/ 2710581 h 2850281"/>
                <a:gd name="connsiteX4" fmla="*/ 0 w 945153"/>
                <a:gd name="connsiteY4" fmla="*/ 0 h 2850281"/>
                <a:gd name="connsiteX0" fmla="*/ 0 w 945153"/>
                <a:gd name="connsiteY0" fmla="*/ 0 h 2824881"/>
                <a:gd name="connsiteX1" fmla="*/ 945153 w 945153"/>
                <a:gd name="connsiteY1" fmla="*/ 50800 h 2824881"/>
                <a:gd name="connsiteX2" fmla="*/ 894353 w 945153"/>
                <a:gd name="connsiteY2" fmla="*/ 2824881 h 2824881"/>
                <a:gd name="connsiteX3" fmla="*/ 12700 w 945153"/>
                <a:gd name="connsiteY3" fmla="*/ 2685181 h 2824881"/>
                <a:gd name="connsiteX4" fmla="*/ 0 w 945153"/>
                <a:gd name="connsiteY4" fmla="*/ 0 h 2824881"/>
                <a:gd name="connsiteX0" fmla="*/ 0 w 957853"/>
                <a:gd name="connsiteY0" fmla="*/ 0 h 2824881"/>
                <a:gd name="connsiteX1" fmla="*/ 957853 w 957853"/>
                <a:gd name="connsiteY1" fmla="*/ 38100 h 2824881"/>
                <a:gd name="connsiteX2" fmla="*/ 894353 w 957853"/>
                <a:gd name="connsiteY2" fmla="*/ 2824881 h 2824881"/>
                <a:gd name="connsiteX3" fmla="*/ 12700 w 957853"/>
                <a:gd name="connsiteY3" fmla="*/ 2685181 h 2824881"/>
                <a:gd name="connsiteX4" fmla="*/ 0 w 957853"/>
                <a:gd name="connsiteY4" fmla="*/ 0 h 282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853" h="2824881">
                  <a:moveTo>
                    <a:pt x="0" y="0"/>
                  </a:moveTo>
                  <a:lnTo>
                    <a:pt x="957853" y="38100"/>
                  </a:lnTo>
                  <a:lnTo>
                    <a:pt x="894353" y="2824881"/>
                  </a:lnTo>
                  <a:lnTo>
                    <a:pt x="12700" y="2685181"/>
                  </a:lnTo>
                  <a:cubicBezTo>
                    <a:pt x="8467" y="1781654"/>
                    <a:pt x="4233" y="903527"/>
                    <a:pt x="0" y="0"/>
                  </a:cubicBezTo>
                  <a:close/>
                </a:path>
              </a:pathLst>
            </a:custGeom>
            <a:solidFill>
              <a:srgbClr val="00206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/>
            <p:cNvSpPr txBox="1"/>
            <p:nvPr/>
          </p:nvSpPr>
          <p:spPr>
            <a:xfrm rot="379306">
              <a:off x="7263979" y="4609519"/>
              <a:ext cx="1135511" cy="28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Operation</a:t>
              </a:r>
              <a:endParaRPr lang="en-GB" sz="1600" dirty="0"/>
            </a:p>
          </p:txBody>
        </p:sp>
        <p:sp>
          <p:nvSpPr>
            <p:cNvPr id="37" name="TextBox 36"/>
            <p:cNvSpPr txBox="1"/>
            <p:nvPr/>
          </p:nvSpPr>
          <p:spPr>
            <a:xfrm rot="160493">
              <a:off x="8193676" y="3527260"/>
              <a:ext cx="932461" cy="497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Cool-down</a:t>
              </a:r>
              <a:endParaRPr lang="en-GB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6535856" y="2725740"/>
            <a:ext cx="2388777" cy="2946444"/>
          </a:xfrm>
          <a:custGeom>
            <a:avLst/>
            <a:gdLst>
              <a:gd name="connsiteX0" fmla="*/ 0 w 2782477"/>
              <a:gd name="connsiteY0" fmla="*/ 0 h 2768644"/>
              <a:gd name="connsiteX1" fmla="*/ 2782477 w 2782477"/>
              <a:gd name="connsiteY1" fmla="*/ 0 h 2768644"/>
              <a:gd name="connsiteX2" fmla="*/ 2782477 w 2782477"/>
              <a:gd name="connsiteY2" fmla="*/ 2768644 h 2768644"/>
              <a:gd name="connsiteX3" fmla="*/ 0 w 2782477"/>
              <a:gd name="connsiteY3" fmla="*/ 2768644 h 2768644"/>
              <a:gd name="connsiteX4" fmla="*/ 0 w 2782477"/>
              <a:gd name="connsiteY4" fmla="*/ 0 h 2768644"/>
              <a:gd name="connsiteX0" fmla="*/ 25400 w 2782477"/>
              <a:gd name="connsiteY0" fmla="*/ 228600 h 2768644"/>
              <a:gd name="connsiteX1" fmla="*/ 2782477 w 2782477"/>
              <a:gd name="connsiteY1" fmla="*/ 0 h 2768644"/>
              <a:gd name="connsiteX2" fmla="*/ 2782477 w 2782477"/>
              <a:gd name="connsiteY2" fmla="*/ 2768644 h 2768644"/>
              <a:gd name="connsiteX3" fmla="*/ 0 w 2782477"/>
              <a:gd name="connsiteY3" fmla="*/ 2768644 h 2768644"/>
              <a:gd name="connsiteX4" fmla="*/ 25400 w 2782477"/>
              <a:gd name="connsiteY4" fmla="*/ 228600 h 2768644"/>
              <a:gd name="connsiteX0" fmla="*/ 0 w 2782477"/>
              <a:gd name="connsiteY0" fmla="*/ 228600 h 2768644"/>
              <a:gd name="connsiteX1" fmla="*/ 2782477 w 2782477"/>
              <a:gd name="connsiteY1" fmla="*/ 0 h 2768644"/>
              <a:gd name="connsiteX2" fmla="*/ 2782477 w 2782477"/>
              <a:gd name="connsiteY2" fmla="*/ 2768644 h 2768644"/>
              <a:gd name="connsiteX3" fmla="*/ 0 w 2782477"/>
              <a:gd name="connsiteY3" fmla="*/ 2768644 h 2768644"/>
              <a:gd name="connsiteX4" fmla="*/ 0 w 2782477"/>
              <a:gd name="connsiteY4" fmla="*/ 228600 h 2768644"/>
              <a:gd name="connsiteX0" fmla="*/ 0 w 2782477"/>
              <a:gd name="connsiteY0" fmla="*/ 0 h 2540044"/>
              <a:gd name="connsiteX1" fmla="*/ 2426877 w 2782477"/>
              <a:gd name="connsiteY1" fmla="*/ 165100 h 2540044"/>
              <a:gd name="connsiteX2" fmla="*/ 2782477 w 2782477"/>
              <a:gd name="connsiteY2" fmla="*/ 2540044 h 2540044"/>
              <a:gd name="connsiteX3" fmla="*/ 0 w 2782477"/>
              <a:gd name="connsiteY3" fmla="*/ 2540044 h 2540044"/>
              <a:gd name="connsiteX4" fmla="*/ 0 w 2782477"/>
              <a:gd name="connsiteY4" fmla="*/ 0 h 2540044"/>
              <a:gd name="connsiteX0" fmla="*/ 0 w 2782477"/>
              <a:gd name="connsiteY0" fmla="*/ 0 h 2540044"/>
              <a:gd name="connsiteX1" fmla="*/ 2426877 w 2782477"/>
              <a:gd name="connsiteY1" fmla="*/ 152400 h 2540044"/>
              <a:gd name="connsiteX2" fmla="*/ 2782477 w 2782477"/>
              <a:gd name="connsiteY2" fmla="*/ 2540044 h 2540044"/>
              <a:gd name="connsiteX3" fmla="*/ 0 w 2782477"/>
              <a:gd name="connsiteY3" fmla="*/ 2540044 h 2540044"/>
              <a:gd name="connsiteX4" fmla="*/ 0 w 2782477"/>
              <a:gd name="connsiteY4" fmla="*/ 0 h 2540044"/>
              <a:gd name="connsiteX0" fmla="*/ 0 w 2426877"/>
              <a:gd name="connsiteY0" fmla="*/ 0 h 2946444"/>
              <a:gd name="connsiteX1" fmla="*/ 2426877 w 2426877"/>
              <a:gd name="connsiteY1" fmla="*/ 152400 h 2946444"/>
              <a:gd name="connsiteX2" fmla="*/ 2337977 w 2426877"/>
              <a:gd name="connsiteY2" fmla="*/ 2946444 h 2946444"/>
              <a:gd name="connsiteX3" fmla="*/ 0 w 2426877"/>
              <a:gd name="connsiteY3" fmla="*/ 2540044 h 2946444"/>
              <a:gd name="connsiteX4" fmla="*/ 0 w 2426877"/>
              <a:gd name="connsiteY4" fmla="*/ 0 h 2946444"/>
              <a:gd name="connsiteX0" fmla="*/ 0 w 2388777"/>
              <a:gd name="connsiteY0" fmla="*/ 0 h 2946444"/>
              <a:gd name="connsiteX1" fmla="*/ 2388777 w 2388777"/>
              <a:gd name="connsiteY1" fmla="*/ 127000 h 2946444"/>
              <a:gd name="connsiteX2" fmla="*/ 2337977 w 2388777"/>
              <a:gd name="connsiteY2" fmla="*/ 2946444 h 2946444"/>
              <a:gd name="connsiteX3" fmla="*/ 0 w 2388777"/>
              <a:gd name="connsiteY3" fmla="*/ 2540044 h 2946444"/>
              <a:gd name="connsiteX4" fmla="*/ 0 w 2388777"/>
              <a:gd name="connsiteY4" fmla="*/ 0 h 2946444"/>
              <a:gd name="connsiteX0" fmla="*/ 0 w 2376077"/>
              <a:gd name="connsiteY0" fmla="*/ 0 h 2946444"/>
              <a:gd name="connsiteX1" fmla="*/ 2376077 w 2376077"/>
              <a:gd name="connsiteY1" fmla="*/ 114300 h 2946444"/>
              <a:gd name="connsiteX2" fmla="*/ 2337977 w 2376077"/>
              <a:gd name="connsiteY2" fmla="*/ 2946444 h 2946444"/>
              <a:gd name="connsiteX3" fmla="*/ 0 w 2376077"/>
              <a:gd name="connsiteY3" fmla="*/ 2540044 h 2946444"/>
              <a:gd name="connsiteX4" fmla="*/ 0 w 2376077"/>
              <a:gd name="connsiteY4" fmla="*/ 0 h 2946444"/>
              <a:gd name="connsiteX0" fmla="*/ 0 w 2388777"/>
              <a:gd name="connsiteY0" fmla="*/ 0 h 2946444"/>
              <a:gd name="connsiteX1" fmla="*/ 2388777 w 2388777"/>
              <a:gd name="connsiteY1" fmla="*/ 114300 h 2946444"/>
              <a:gd name="connsiteX2" fmla="*/ 2337977 w 2388777"/>
              <a:gd name="connsiteY2" fmla="*/ 2946444 h 2946444"/>
              <a:gd name="connsiteX3" fmla="*/ 0 w 2388777"/>
              <a:gd name="connsiteY3" fmla="*/ 2540044 h 2946444"/>
              <a:gd name="connsiteX4" fmla="*/ 0 w 2388777"/>
              <a:gd name="connsiteY4" fmla="*/ 0 h 294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8777" h="2946444">
                <a:moveTo>
                  <a:pt x="0" y="0"/>
                </a:moveTo>
                <a:lnTo>
                  <a:pt x="2388777" y="114300"/>
                </a:lnTo>
                <a:lnTo>
                  <a:pt x="2337977" y="2946444"/>
                </a:lnTo>
                <a:lnTo>
                  <a:pt x="0" y="254004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27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xit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Isotope production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972" y="980728"/>
            <a:ext cx="2820025" cy="204972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7504" y="4365104"/>
            <a:ext cx="8856984" cy="1230586"/>
            <a:chOff x="107504" y="5133808"/>
            <a:chExt cx="8784976" cy="1230586"/>
          </a:xfrm>
        </p:grpSpPr>
        <p:sp>
          <p:nvSpPr>
            <p:cNvPr id="9" name="Rectangle 8"/>
            <p:cNvSpPr/>
            <p:nvPr/>
          </p:nvSpPr>
          <p:spPr>
            <a:xfrm>
              <a:off x="179512" y="5133808"/>
              <a:ext cx="8712968" cy="12305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2479318" y="5229200"/>
              <a:ext cx="6413162" cy="1108399"/>
              <a:chOff x="762000" y="4354035"/>
              <a:chExt cx="7074761" cy="1318519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2000" y="4354035"/>
                <a:ext cx="7074761" cy="953888"/>
              </a:xfrm>
              <a:prstGeom prst="rect">
                <a:avLst/>
              </a:prstGeom>
            </p:spPr>
          </p:pic>
          <p:grpSp>
            <p:nvGrpSpPr>
              <p:cNvPr id="36" name="Group 35"/>
              <p:cNvGrpSpPr/>
              <p:nvPr/>
            </p:nvGrpSpPr>
            <p:grpSpPr>
              <a:xfrm>
                <a:off x="3775696" y="5170275"/>
                <a:ext cx="3539503" cy="502279"/>
                <a:chOff x="3775696" y="5170275"/>
                <a:chExt cx="3539503" cy="502279"/>
              </a:xfrm>
            </p:grpSpPr>
            <p:sp>
              <p:nvSpPr>
                <p:cNvPr id="38" name="Right Brace 37"/>
                <p:cNvSpPr/>
                <p:nvPr/>
              </p:nvSpPr>
              <p:spPr>
                <a:xfrm rot="5400000">
                  <a:off x="4282484" y="4663487"/>
                  <a:ext cx="239927" cy="1253504"/>
                </a:xfrm>
                <a:prstGeom prst="rightBrace">
                  <a:avLst>
                    <a:gd name="adj1" fmla="val 0"/>
                    <a:gd name="adj2" fmla="val 50000"/>
                  </a:avLst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ight Brace 39"/>
                <p:cNvSpPr/>
                <p:nvPr/>
              </p:nvSpPr>
              <p:spPr>
                <a:xfrm rot="5400000">
                  <a:off x="6237603" y="4332606"/>
                  <a:ext cx="217629" cy="1937563"/>
                </a:xfrm>
                <a:prstGeom prst="rightBrace">
                  <a:avLst>
                    <a:gd name="adj1" fmla="val 0"/>
                    <a:gd name="adj2" fmla="val 50000"/>
                  </a:avLst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4007651" y="5334000"/>
                  <a:ext cx="71045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 smtClean="0">
                      <a:solidFill>
                        <a:srgbClr val="7030A0"/>
                      </a:solidFill>
                      <a:latin typeface="+mj-lt"/>
                    </a:rPr>
                    <a:t>decay</a:t>
                  </a:r>
                  <a:endParaRPr lang="en-US" sz="1600" dirty="0">
                    <a:solidFill>
                      <a:srgbClr val="7030A0"/>
                    </a:solidFill>
                    <a:latin typeface="+mj-lt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5835822" y="5334000"/>
                  <a:ext cx="95731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 smtClean="0">
                      <a:solidFill>
                        <a:srgbClr val="0070C0"/>
                      </a:solidFill>
                      <a:latin typeface="+mj-lt"/>
                    </a:rPr>
                    <a:t>build-up</a:t>
                  </a:r>
                  <a:endParaRPr lang="en-US" sz="1600" dirty="0">
                    <a:solidFill>
                      <a:srgbClr val="0070C0"/>
                    </a:solidFill>
                    <a:latin typeface="+mj-lt"/>
                  </a:endParaRPr>
                </a:p>
              </p:txBody>
            </p:sp>
          </p:grpSp>
        </p:grpSp>
        <p:sp>
          <p:nvSpPr>
            <p:cNvPr id="47" name="Rectangle 46"/>
            <p:cNvSpPr/>
            <p:nvPr/>
          </p:nvSpPr>
          <p:spPr>
            <a:xfrm>
              <a:off x="107504" y="5350993"/>
              <a:ext cx="230704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Build-up &amp; decay</a:t>
              </a:r>
              <a:r>
                <a:rPr lang="en-GB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60926" y="3255432"/>
            <a:ext cx="8803562" cy="848826"/>
            <a:chOff x="161234" y="3471456"/>
            <a:chExt cx="8587230" cy="848826"/>
          </a:xfrm>
        </p:grpSpPr>
        <p:sp>
          <p:nvSpPr>
            <p:cNvPr id="6" name="Rectangle 5"/>
            <p:cNvSpPr/>
            <p:nvPr/>
          </p:nvSpPr>
          <p:spPr>
            <a:xfrm>
              <a:off x="179512" y="3471456"/>
              <a:ext cx="8568952" cy="8216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61234" y="3550841"/>
              <a:ext cx="476307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200" dirty="0"/>
                <a:t>Total </a:t>
              </a:r>
              <a:r>
                <a:rPr lang="en-GB" sz="2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production rate</a:t>
              </a:r>
              <a:r>
                <a:rPr lang="en-GB" sz="2200" dirty="0"/>
                <a:t> of </a:t>
              </a:r>
              <a:r>
                <a:rPr lang="en-GB" sz="2200" dirty="0" smtClean="0"/>
                <a:t>radio-nuclide P</a:t>
              </a:r>
              <a:r>
                <a:rPr lang="en-GB" sz="2200" i="1" baseline="-25000" dirty="0" smtClean="0"/>
                <a:t>i</a:t>
              </a:r>
            </a:p>
            <a:p>
              <a:pPr algn="ctr"/>
              <a:r>
                <a:rPr lang="en-GB" sz="2200" dirty="0" smtClean="0"/>
                <a:t>based on </a:t>
              </a:r>
              <a:r>
                <a:rPr lang="en-GB" sz="2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particle fluence </a:t>
              </a:r>
              <a:r>
                <a:rPr lang="en-GB" sz="2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anose="05050102010706020507" pitchFamily="18" charset="2"/>
                </a:rPr>
                <a:t>L</a:t>
              </a:r>
              <a:endParaRPr lang="en-GB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5606632" y="3524800"/>
                  <a:ext cx="2951064" cy="7258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i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400" i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limLoc m:val="undOvr"/>
                                <m:supHide m:val="on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nary>
                                  <m:naryPr>
                                    <m:limLoc m:val="undOvr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40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1400" i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1400" i="0">
                                            <a:latin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400" i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</m:d>
                                    <m:r>
                                      <a:rPr lang="en-US" sz="1400" i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00" i="0">
                                            <a:latin typeface="Cambria Math" panose="02040503050406030204" pitchFamily="18" charset="0"/>
                                          </a:rPr>
                                          <m:t>Λ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</m:d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𝑑𝐸</m:t>
                                    </m:r>
                                  </m:e>
                                </m:nary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632" y="3524800"/>
                  <a:ext cx="2951064" cy="72584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/>
          <p:cNvSpPr txBox="1"/>
          <p:nvPr/>
        </p:nvSpPr>
        <p:spPr>
          <a:xfrm>
            <a:off x="3236972" y="5858108"/>
            <a:ext cx="2837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Nuclide inventory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326338" y="5589240"/>
            <a:ext cx="389678" cy="28803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>
            <a:off x="4316632" y="4086484"/>
            <a:ext cx="389678" cy="28803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421451" y="3255432"/>
            <a:ext cx="0" cy="821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47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method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1372" y="908720"/>
            <a:ext cx="8823116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47864" y="908720"/>
            <a:ext cx="2060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Monte Carlo</a:t>
            </a:r>
            <a:endParaRPr lang="en-US" sz="28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295457"/>
            <a:ext cx="5328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solidFill>
                  <a:srgbClr val="3333CC"/>
                </a:solidFill>
              </a:rPr>
              <a:t>Pros: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Yields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fluence + activation </a:t>
            </a:r>
            <a:r>
              <a:rPr lang="en-US" dirty="0" smtClean="0"/>
              <a:t>at the same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Takes geometry into account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spatial distribution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b="1" i="1" u="sng" dirty="0" smtClean="0">
                <a:solidFill>
                  <a:srgbClr val="C00000"/>
                </a:solidFill>
                <a:sym typeface="Wingdings" panose="05000000000000000000" pitchFamily="2" charset="2"/>
              </a:rPr>
              <a:t>Cons: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Long </a:t>
            </a:r>
            <a:r>
              <a:rPr lang="en-US" dirty="0" smtClean="0">
                <a:solidFill>
                  <a:srgbClr val="C00000"/>
                </a:solidFill>
              </a:rPr>
              <a:t>calculation times </a:t>
            </a:r>
            <a:r>
              <a:rPr lang="en-US" dirty="0" smtClean="0"/>
              <a:t>&amp; statistics can be difficult (e.g. thin coating layers)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Requires additional analysis tools to treat </a:t>
            </a:r>
            <a:r>
              <a:rPr lang="en-US" dirty="0" smtClean="0">
                <a:solidFill>
                  <a:srgbClr val="C00000"/>
                </a:solidFill>
              </a:rPr>
              <a:t>raw data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8348" y="4009682"/>
            <a:ext cx="8816139" cy="22358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3528" y="4225151"/>
            <a:ext cx="53285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solidFill>
                  <a:srgbClr val="92D050"/>
                </a:solidFill>
              </a:rPr>
              <a:t>Pros: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92D050"/>
                </a:solidFill>
              </a:rPr>
              <a:t>Very fast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&amp; high statistical significance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92D050"/>
                </a:solidFill>
              </a:rPr>
              <a:t>Analysis</a:t>
            </a:r>
            <a:r>
              <a:rPr lang="en-US" dirty="0" smtClean="0">
                <a:solidFill>
                  <a:schemeClr val="bg1"/>
                </a:solidFill>
              </a:rPr>
              <a:t> tools fully </a:t>
            </a:r>
            <a:r>
              <a:rPr lang="en-US" b="1" dirty="0">
                <a:solidFill>
                  <a:srgbClr val="92D050"/>
                </a:solidFill>
              </a:rPr>
              <a:t>integrated</a:t>
            </a:r>
            <a:endParaRPr lang="en-US" b="1" dirty="0">
              <a:solidFill>
                <a:srgbClr val="92D050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b="1" i="1" u="sng" dirty="0" smtClean="0">
                <a:solidFill>
                  <a:srgbClr val="FFC000"/>
                </a:solidFill>
                <a:sym typeface="Wingdings" panose="05000000000000000000" pitchFamily="2" charset="2"/>
              </a:rPr>
              <a:t>Cons: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</a:rPr>
              <a:t>Requires fluence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spectra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</a:rPr>
              <a:t>No</a:t>
            </a:r>
            <a:r>
              <a:rPr lang="en-US" dirty="0" smtClean="0">
                <a:solidFill>
                  <a:schemeClr val="bg1"/>
                </a:solidFill>
              </a:rPr>
              <a:t> information on </a:t>
            </a:r>
            <a:r>
              <a:rPr lang="en-US" b="1" dirty="0">
                <a:solidFill>
                  <a:srgbClr val="FFC000"/>
                </a:solidFill>
              </a:rPr>
              <a:t>spatial distribution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12" t="6402" r="2568" b="4384"/>
          <a:stretch/>
        </p:blipFill>
        <p:spPr>
          <a:xfrm>
            <a:off x="5905065" y="4832962"/>
            <a:ext cx="2697072" cy="8157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54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491880" y="4005064"/>
            <a:ext cx="2128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chemeClr val="bg1"/>
                </a:solidFill>
              </a:rPr>
              <a:t>Deterministic</a:t>
            </a:r>
            <a:endParaRPr lang="en-US" sz="2800" u="sng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366" y="1588664"/>
            <a:ext cx="2326181" cy="1549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 14"/>
          <p:cNvSpPr/>
          <p:nvPr/>
        </p:nvSpPr>
        <p:spPr>
          <a:xfrm>
            <a:off x="969289" y="3044204"/>
            <a:ext cx="7632848" cy="15139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3333CC"/>
                </a:solidFill>
              </a:rPr>
              <a:t>ActiWiz</a:t>
            </a:r>
            <a:r>
              <a:rPr lang="en-US" sz="2400" dirty="0" smtClean="0"/>
              <a:t> does </a:t>
            </a:r>
            <a:r>
              <a:rPr lang="en-US" sz="2400" dirty="0" smtClean="0">
                <a:solidFill>
                  <a:srgbClr val="FF0000"/>
                </a:solidFill>
              </a:rPr>
              <a:t>not intend to replace </a:t>
            </a:r>
            <a:r>
              <a:rPr lang="en-US" sz="2400" dirty="0" smtClean="0"/>
              <a:t>but 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complement </a:t>
            </a:r>
            <a:r>
              <a:rPr lang="en-US" sz="2400" dirty="0" smtClean="0"/>
              <a:t>general purpose Monte Carlo codes </a:t>
            </a:r>
            <a:br>
              <a:rPr lang="en-US" sz="2400" dirty="0" smtClean="0"/>
            </a:br>
            <a:r>
              <a:rPr lang="en-US" sz="2400" dirty="0" smtClean="0"/>
              <a:t>with respect to </a:t>
            </a:r>
            <a:r>
              <a:rPr lang="en-US" sz="2400" dirty="0" smtClean="0">
                <a:solidFill>
                  <a:srgbClr val="3333CC"/>
                </a:solidFill>
              </a:rPr>
              <a:t>radiological characterization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1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2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5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8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1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4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7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6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9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2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5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8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1" dur="indefinite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7" grpId="0" build="allAtOnce"/>
      <p:bldP spid="11" grpId="0" animBg="1"/>
      <p:bldP spid="11" grpId="1" animBg="1"/>
      <p:bldP spid="8" grpId="0" build="allAtOnce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ActiWiz 3 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13" y="3240513"/>
            <a:ext cx="2293652" cy="764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5" name="Group 24"/>
          <p:cNvGrpSpPr/>
          <p:nvPr/>
        </p:nvGrpSpPr>
        <p:grpSpPr>
          <a:xfrm>
            <a:off x="119370" y="962367"/>
            <a:ext cx="4320480" cy="2682657"/>
            <a:chOff x="-40706" y="3394694"/>
            <a:chExt cx="4320480" cy="2682657"/>
          </a:xfrm>
        </p:grpSpPr>
        <p:sp>
          <p:nvSpPr>
            <p:cNvPr id="6" name="Right Arrow 5"/>
            <p:cNvSpPr/>
            <p:nvPr/>
          </p:nvSpPr>
          <p:spPr>
            <a:xfrm rot="2776371">
              <a:off x="2714853" y="5661587"/>
              <a:ext cx="572248" cy="2592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-40706" y="3394694"/>
              <a:ext cx="4320480" cy="2111499"/>
              <a:chOff x="-40706" y="3261716"/>
              <a:chExt cx="4320480" cy="211149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-40706" y="3261716"/>
                <a:ext cx="4320480" cy="211149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2" descr="http://mediaarchive.cern.ch/MediaArchive/Photo/Public/2008/0812015/0812015/0812015-A4-at-144-dpi.jpg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8242" y="3745440"/>
                <a:ext cx="1913646" cy="1252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-27968" y="3282513"/>
                <a:ext cx="4295165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/>
                  <a:t>built-in radiation fields</a:t>
                </a:r>
                <a:endParaRPr lang="en-US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/>
              <a:srcRect t="10776"/>
              <a:stretch/>
            </p:blipFill>
            <p:spPr>
              <a:xfrm>
                <a:off x="2165814" y="3735179"/>
                <a:ext cx="1885197" cy="126153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60046" y="4995743"/>
                <a:ext cx="38834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CERN accelerators &amp; LHC experiments</a:t>
                </a:r>
                <a:endParaRPr lang="en-US" dirty="0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4716016" y="962693"/>
            <a:ext cx="4320480" cy="2555897"/>
            <a:chOff x="4716016" y="3398910"/>
            <a:chExt cx="4320480" cy="2555897"/>
          </a:xfrm>
        </p:grpSpPr>
        <p:grpSp>
          <p:nvGrpSpPr>
            <p:cNvPr id="24" name="Group 23"/>
            <p:cNvGrpSpPr/>
            <p:nvPr/>
          </p:nvGrpSpPr>
          <p:grpSpPr>
            <a:xfrm>
              <a:off x="4716016" y="3398910"/>
              <a:ext cx="4320480" cy="2555897"/>
              <a:chOff x="4716016" y="3398910"/>
              <a:chExt cx="4320480" cy="2555897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4716016" y="3398910"/>
                <a:ext cx="4320480" cy="2103033"/>
                <a:chOff x="35496" y="3253248"/>
                <a:chExt cx="4320480" cy="2103033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35496" y="3253248"/>
                  <a:ext cx="4320480" cy="2103033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35496" y="3257937"/>
                  <a:ext cx="4320479" cy="369332"/>
                </a:xfrm>
                <a:prstGeom prst="rect">
                  <a:avLst/>
                </a:prstGeom>
                <a:solidFill>
                  <a:srgbClr val="990033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 smtClean="0">
                      <a:solidFill>
                        <a:schemeClr val="bg1"/>
                      </a:solidFill>
                    </a:rPr>
                    <a:t>external radiation fields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2" name="Right Arrow 11"/>
              <p:cNvSpPr/>
              <p:nvPr/>
            </p:nvSpPr>
            <p:spPr>
              <a:xfrm rot="8105435">
                <a:off x="5845145" y="5676461"/>
                <a:ext cx="569708" cy="278346"/>
              </a:xfrm>
              <a:prstGeom prst="rightArrow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5004048" y="3842911"/>
                <a:ext cx="3809718" cy="1271946"/>
                <a:chOff x="5004048" y="3842911"/>
                <a:chExt cx="3809718" cy="1271946"/>
              </a:xfrm>
            </p:grpSpPr>
            <p:pic>
              <p:nvPicPr>
                <p:cNvPr id="16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41146"/>
                <a:stretch>
                  <a:fillRect/>
                </a:stretch>
              </p:blipFill>
              <p:spPr bwMode="auto">
                <a:xfrm>
                  <a:off x="6680985" y="3842911"/>
                  <a:ext cx="2132781" cy="12719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04048" y="3842911"/>
                  <a:ext cx="1696789" cy="1271946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</p:grpSp>
        <p:sp>
          <p:nvSpPr>
            <p:cNvPr id="26" name="TextBox 25"/>
            <p:cNvSpPr txBox="1"/>
            <p:nvPr/>
          </p:nvSpPr>
          <p:spPr>
            <a:xfrm>
              <a:off x="5611609" y="5073185"/>
              <a:ext cx="279775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Radiation environment files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Down Arrow 27"/>
          <p:cNvSpPr/>
          <p:nvPr/>
        </p:nvSpPr>
        <p:spPr>
          <a:xfrm rot="10800000">
            <a:off x="4460532" y="4170515"/>
            <a:ext cx="343107" cy="4826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04897" y="4594596"/>
            <a:ext cx="8141426" cy="1603138"/>
            <a:chOff x="683568" y="980728"/>
            <a:chExt cx="8141426" cy="1603138"/>
          </a:xfrm>
        </p:grpSpPr>
        <p:grpSp>
          <p:nvGrpSpPr>
            <p:cNvPr id="31" name="Group 30"/>
            <p:cNvGrpSpPr/>
            <p:nvPr/>
          </p:nvGrpSpPr>
          <p:grpSpPr>
            <a:xfrm>
              <a:off x="683568" y="980728"/>
              <a:ext cx="7776864" cy="1603138"/>
              <a:chOff x="1043608" y="924167"/>
              <a:chExt cx="7776864" cy="1370559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43608" y="924167"/>
                <a:ext cx="3902871" cy="1370559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39675" y="924167"/>
                <a:ext cx="3980797" cy="1370559"/>
              </a:xfrm>
              <a:prstGeom prst="rect">
                <a:avLst/>
              </a:prstGeom>
            </p:spPr>
          </p:pic>
        </p:grpSp>
        <p:sp>
          <p:nvSpPr>
            <p:cNvPr id="32" name="Rectangle 31"/>
            <p:cNvSpPr/>
            <p:nvPr/>
          </p:nvSpPr>
          <p:spPr>
            <a:xfrm>
              <a:off x="2195736" y="1434480"/>
              <a:ext cx="6629258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schemeClr val="tx1"/>
                  </a:solidFill>
                </a:rPr>
                <a:t>User defined compound material composition</a:t>
              </a:r>
              <a:br>
                <a:rPr lang="en-GB" dirty="0" smtClean="0">
                  <a:solidFill>
                    <a:schemeClr val="tx1"/>
                  </a:solidFill>
                </a:rPr>
              </a:br>
              <a:r>
                <a:rPr lang="en-GB" sz="1400" dirty="0" smtClean="0">
                  <a:solidFill>
                    <a:schemeClr val="tx1"/>
                  </a:solidFill>
                </a:rPr>
                <a:t>(</a:t>
              </a:r>
              <a:r>
                <a:rPr lang="en-GB" sz="1400" dirty="0" smtClean="0">
                  <a:solidFill>
                    <a:srgbClr val="0053A1"/>
                  </a:solidFill>
                </a:rPr>
                <a:t>85 different chemical elements</a:t>
              </a:r>
              <a:r>
                <a:rPr lang="en-GB" sz="1400" dirty="0" smtClean="0">
                  <a:solidFill>
                    <a:schemeClr val="tx1"/>
                  </a:solidFill>
                </a:rPr>
                <a:t>)</a:t>
              </a:r>
              <a:br>
                <a:rPr lang="en-GB" sz="1400" dirty="0" smtClean="0">
                  <a:solidFill>
                    <a:schemeClr val="tx1"/>
                  </a:solidFill>
                </a:rPr>
              </a:br>
              <a:endParaRPr lang="en-GB" dirty="0" smtClean="0">
                <a:solidFill>
                  <a:schemeClr val="tx1"/>
                </a:solidFill>
              </a:endParaRP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schemeClr val="tx1"/>
                  </a:solidFill>
                </a:rPr>
                <a:t>Arbitrary irradiation &amp; cool-down patterns</a:t>
              </a:r>
              <a:br>
                <a:rPr lang="en-GB" dirty="0" smtClean="0">
                  <a:solidFill>
                    <a:schemeClr val="tx1"/>
                  </a:solidFill>
                </a:rPr>
              </a:br>
              <a:r>
                <a:rPr lang="en-GB" sz="1400" dirty="0" smtClean="0">
                  <a:solidFill>
                    <a:schemeClr val="tx1"/>
                  </a:solidFill>
                </a:rPr>
                <a:t>(high complexity with </a:t>
              </a:r>
              <a:r>
                <a:rPr lang="en-GB" sz="1400" dirty="0" smtClean="0">
                  <a:solidFill>
                    <a:srgbClr val="0053A1"/>
                  </a:solidFill>
                </a:rPr>
                <a:t>thousands of subsequent differing beam on/off patterns possible</a:t>
              </a:r>
              <a:r>
                <a:rPr lang="en-GB" sz="1400" dirty="0" smtClean="0">
                  <a:solidFill>
                    <a:schemeClr val="tx1"/>
                  </a:solidFill>
                </a:rPr>
                <a:t>, calculation done with 512 bits floating point precision)</a:t>
              </a:r>
              <a:endParaRPr lang="en-GB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1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Nuclide inventory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3275856" y="1050524"/>
            <a:ext cx="2592288" cy="1800200"/>
          </a:xfrm>
          <a:custGeom>
            <a:avLst/>
            <a:gdLst>
              <a:gd name="connsiteX0" fmla="*/ 0 w 1771497"/>
              <a:gd name="connsiteY0" fmla="*/ 885841 h 1771681"/>
              <a:gd name="connsiteX1" fmla="*/ 885749 w 1771497"/>
              <a:gd name="connsiteY1" fmla="*/ 0 h 1771681"/>
              <a:gd name="connsiteX2" fmla="*/ 1771498 w 1771497"/>
              <a:gd name="connsiteY2" fmla="*/ 885841 h 1771681"/>
              <a:gd name="connsiteX3" fmla="*/ 885749 w 1771497"/>
              <a:gd name="connsiteY3" fmla="*/ 1771682 h 1771681"/>
              <a:gd name="connsiteX4" fmla="*/ 0 w 1771497"/>
              <a:gd name="connsiteY4" fmla="*/ 885841 h 177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1497" h="1771681">
                <a:moveTo>
                  <a:pt x="0" y="885841"/>
                </a:moveTo>
                <a:cubicBezTo>
                  <a:pt x="0" y="396605"/>
                  <a:pt x="396563" y="0"/>
                  <a:pt x="885749" y="0"/>
                </a:cubicBezTo>
                <a:cubicBezTo>
                  <a:pt x="1374935" y="0"/>
                  <a:pt x="1771498" y="396605"/>
                  <a:pt x="1771498" y="885841"/>
                </a:cubicBezTo>
                <a:cubicBezTo>
                  <a:pt x="1771498" y="1375077"/>
                  <a:pt x="1374935" y="1771682"/>
                  <a:pt x="885749" y="1771682"/>
                </a:cubicBezTo>
                <a:cubicBezTo>
                  <a:pt x="396563" y="1771682"/>
                  <a:pt x="0" y="1375077"/>
                  <a:pt x="0" y="885841"/>
                </a:cubicBezTo>
                <a:close/>
              </a:path>
            </a:pathLst>
          </a:cu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150" tIns="305177" rIns="305150" bIns="305177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600" kern="12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Nuclide inventory</a:t>
            </a:r>
            <a:endParaRPr lang="en-US" sz="3600" kern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9512" y="3573016"/>
            <a:ext cx="201622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Radiotoxicity</a:t>
            </a:r>
          </a:p>
          <a:p>
            <a:pPr algn="ctr"/>
            <a:r>
              <a:rPr lang="en-GB" sz="1600" dirty="0" smtClean="0"/>
              <a:t>(EU, CH, </a:t>
            </a:r>
            <a:r>
              <a:rPr lang="en-GB" sz="1600" dirty="0" smtClean="0">
                <a:solidFill>
                  <a:srgbClr val="3333CC"/>
                </a:solidFill>
              </a:rPr>
              <a:t>US, A, Japan, IAEA limits</a:t>
            </a:r>
            <a:r>
              <a:rPr lang="en-GB" sz="1600" dirty="0" smtClean="0"/>
              <a:t>)</a:t>
            </a:r>
            <a:endParaRPr lang="en-US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2431356" y="3573016"/>
            <a:ext cx="201622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Symbol" panose="05050102010706020507" pitchFamily="18" charset="2"/>
              </a:rPr>
              <a:t>g</a:t>
            </a:r>
            <a:r>
              <a:rPr lang="en-GB" sz="2000" dirty="0">
                <a:latin typeface="Myriad Pro"/>
              </a:rPr>
              <a:t> </a:t>
            </a:r>
            <a:r>
              <a:rPr lang="en-GB" sz="2000" dirty="0">
                <a:ea typeface="Microsoft JhengHei UI Light" panose="020B0304030504040204" pitchFamily="34" charset="-120"/>
              </a:rPr>
              <a:t>emission spectra</a:t>
            </a:r>
            <a:endParaRPr lang="en-US" sz="1600" dirty="0">
              <a:ea typeface="Microsoft JhengHei UI Light" panose="020B0304030504040204" pitchFamily="34" charset="-12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63604" y="3573016"/>
            <a:ext cx="201622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dominating isotopes</a:t>
            </a:r>
            <a:endParaRPr lang="en-US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6876256" y="3573016"/>
            <a:ext cx="201622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isotope production sources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179512" y="4797152"/>
            <a:ext cx="201622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shielding</a:t>
            </a:r>
            <a:endParaRPr lang="en-US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2411760" y="4797152"/>
            <a:ext cx="2016224" cy="1008112"/>
          </a:xfrm>
          <a:prstGeom prst="roundRect">
            <a:avLst/>
          </a:prstGeom>
          <a:solidFill>
            <a:srgbClr val="0070C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alpha/beta</a:t>
            </a:r>
            <a:br>
              <a:rPr lang="en-GB" sz="2000" dirty="0" smtClean="0"/>
            </a:br>
            <a:r>
              <a:rPr lang="en-GB" sz="2000" dirty="0" smtClean="0"/>
              <a:t>analysis</a:t>
            </a:r>
            <a:endParaRPr lang="en-US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4663604" y="4797152"/>
            <a:ext cx="2016224" cy="1008112"/>
          </a:xfrm>
          <a:prstGeom prst="roundRect">
            <a:avLst/>
          </a:prstGeom>
          <a:solidFill>
            <a:srgbClr val="0070C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temporal evolution of dominating isotopes</a:t>
            </a:r>
            <a:endParaRPr lang="en-US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6915448" y="4797152"/>
            <a:ext cx="2016224" cy="1008112"/>
          </a:xfrm>
          <a:prstGeom prst="roundRect">
            <a:avLst/>
          </a:prstGeom>
          <a:solidFill>
            <a:srgbClr val="0070C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inverse temporal extrapolation of hazard</a:t>
            </a:r>
            <a:endParaRPr lang="en-US" sz="1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89616"/>
            <a:ext cx="2639532" cy="16144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9512" y="5877272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Green = ActiWiz 2</a:t>
            </a:r>
          </a:p>
          <a:p>
            <a:r>
              <a:rPr lang="en-US" sz="1200" dirty="0" smtClean="0"/>
              <a:t>Blue    = added in </a:t>
            </a:r>
            <a:r>
              <a:rPr lang="en-US" sz="1200" dirty="0" err="1" smtClean="0"/>
              <a:t>ActiWiz</a:t>
            </a:r>
            <a:r>
              <a:rPr lang="en-US" sz="1200" dirty="0" smtClean="0"/>
              <a:t> 3</a:t>
            </a:r>
            <a:endParaRPr lang="en-US" sz="1200" dirty="0"/>
          </a:p>
        </p:txBody>
      </p:sp>
      <p:sp>
        <p:nvSpPr>
          <p:cNvPr id="25" name="Flowchart: Manual Operation 24"/>
          <p:cNvSpPr/>
          <p:nvPr/>
        </p:nvSpPr>
        <p:spPr>
          <a:xfrm rot="10800000">
            <a:off x="179512" y="3284983"/>
            <a:ext cx="8712968" cy="288032"/>
          </a:xfrm>
          <a:prstGeom prst="flowChartManualOperation">
            <a:avLst/>
          </a:prstGeom>
          <a:gradFill flip="none" rotWithShape="1">
            <a:gsLst>
              <a:gs pos="100000">
                <a:schemeClr val="bg1">
                  <a:lumMod val="85000"/>
                  <a:alpha val="26000"/>
                </a:schemeClr>
              </a:gs>
              <a:gs pos="42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81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640" y="905510"/>
            <a:ext cx="3048000" cy="2983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7" y="4859679"/>
            <a:ext cx="8496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Analysis &amp; </a:t>
            </a:r>
            <a:r>
              <a:rPr lang="en-GB" sz="2800" dirty="0" smtClean="0">
                <a:solidFill>
                  <a:srgbClr val="FF0000"/>
                </a:solidFill>
              </a:rPr>
              <a:t>reporting</a:t>
            </a:r>
            <a:r>
              <a:rPr lang="en-GB" sz="2800" dirty="0" smtClean="0"/>
              <a:t> – some more specific examples</a:t>
            </a:r>
            <a:br>
              <a:rPr lang="en-GB" sz="2800" dirty="0" smtClean="0"/>
            </a:br>
            <a:r>
              <a:rPr lang="en-GB" sz="2800" dirty="0" smtClean="0"/>
              <a:t>which the software </a:t>
            </a:r>
            <a:r>
              <a:rPr lang="en-GB" sz="2800" dirty="0" smtClean="0">
                <a:solidFill>
                  <a:srgbClr val="FF0000"/>
                </a:solidFill>
              </a:rPr>
              <a:t>delivers out-of-the-box</a:t>
            </a:r>
            <a:r>
              <a:rPr lang="en-GB" sz="2800" dirty="0" smtClean="0"/>
              <a:t>…..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2060848"/>
            <a:ext cx="4601582" cy="241170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ActiWiz 3 - ARIA 2017, Lund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2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Custom 2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5D282DFB66B44FB67D6963C6B14A33" ma:contentTypeVersion="1" ma:contentTypeDescription="Create a new document." ma:contentTypeScope="" ma:versionID="e011bcbc6e7b99449b31cec0779713ad">
  <xsd:schema xmlns:xsd="http://www.w3.org/2001/XMLSchema" xmlns:xs="http://www.w3.org/2001/XMLSchema" xmlns:p="http://schemas.microsoft.com/office/2006/metadata/properties" xmlns:ns2="15ef1fd0-dd4c-4675-baf2-4af685bb66d4" targetNamespace="http://schemas.microsoft.com/office/2006/metadata/properties" ma:root="true" ma:fieldsID="fc6ef0752720e319c196814299afcc2e" ns2:_="">
    <xsd:import namespace="15ef1fd0-dd4c-4675-baf2-4af685bb66d4"/>
    <xsd:element name="properties">
      <xsd:complexType>
        <xsd:sequence>
          <xsd:element name="documentManagement">
            <xsd:complexType>
              <xsd:all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ef1fd0-dd4c-4675-baf2-4af685bb66d4" elementFormDefault="qualified">
    <xsd:import namespace="http://schemas.microsoft.com/office/2006/documentManagement/types"/>
    <xsd:import namespace="http://schemas.microsoft.com/office/infopath/2007/PartnerControls"/>
    <xsd:element name="Date" ma:index="8" nillable="true" ma:displayName="Date" ma:format="DateOnly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Date xmlns="15ef1fd0-dd4c-4675-baf2-4af685bb66d4" xsi:nil="true"/>
  </documentManagement>
</p:properties>
</file>

<file path=customXml/itemProps1.xml><?xml version="1.0" encoding="utf-8"?>
<ds:datastoreItem xmlns:ds="http://schemas.openxmlformats.org/officeDocument/2006/customXml" ds:itemID="{F9252468-BD32-473F-BA90-61DD8AEEFF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ef1fd0-dd4c-4675-baf2-4af685bb66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34EA24-78C3-4F7C-BAD2-736AD358B5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2B48D3-75DB-4C95-9D71-FA4A39ABE4CB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5ef1fd0-dd4c-4675-baf2-4af685bb66d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ActiWiz-shielding-module-InfoMeeting</Template>
  <TotalTime>0</TotalTime>
  <Words>1548</Words>
  <Application>Microsoft Office PowerPoint</Application>
  <PresentationFormat>On-screen Show (4:3)</PresentationFormat>
  <Paragraphs>415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2" baseType="lpstr">
      <vt:lpstr>Microsoft JhengHei UI Light</vt:lpstr>
      <vt:lpstr>Arial</vt:lpstr>
      <vt:lpstr>Arial Black</vt:lpstr>
      <vt:lpstr>Calibri</vt:lpstr>
      <vt:lpstr>Cambria Math</vt:lpstr>
      <vt:lpstr>Courier New</vt:lpstr>
      <vt:lpstr>Georgia</vt:lpstr>
      <vt:lpstr>Myriad Pro</vt:lpstr>
      <vt:lpstr>Segoe UI</vt:lpstr>
      <vt:lpstr>Segoe UI Emoji</vt:lpstr>
      <vt:lpstr>Segoe UI Light</vt:lpstr>
      <vt:lpstr>Symbol</vt:lpstr>
      <vt:lpstr>Times New Roman</vt:lpstr>
      <vt:lpstr>Verdana</vt:lpstr>
      <vt:lpstr>Wingdings</vt:lpstr>
      <vt:lpstr>Retrospect</vt:lpstr>
      <vt:lpstr>ActiWiz 3 – an overview of the latest developments and their application   Chris Theis and Helmut Vincke CERN</vt:lpstr>
      <vt:lpstr>Contents</vt:lpstr>
      <vt:lpstr>Nuclear facility</vt:lpstr>
      <vt:lpstr>Material activation</vt:lpstr>
      <vt:lpstr>Isotope production</vt:lpstr>
      <vt:lpstr>Calculation method</vt:lpstr>
      <vt:lpstr>ActiWiz 3 overview</vt:lpstr>
      <vt:lpstr>Nuclide inventory analysis</vt:lpstr>
      <vt:lpstr>PowerPoint Presentation</vt:lpstr>
      <vt:lpstr>Analysis &amp; reporting</vt:lpstr>
      <vt:lpstr>Analysis &amp; reporting</vt:lpstr>
      <vt:lpstr>PowerPoint Presentation</vt:lpstr>
      <vt:lpstr>Example - super conducting cavities</vt:lpstr>
      <vt:lpstr>Calculation of particle fluence </vt:lpstr>
      <vt:lpstr>Radiotoxicity analysis</vt:lpstr>
      <vt:lpstr>Isotope – origin analysis</vt:lpstr>
      <vt:lpstr>Summary</vt:lpstr>
      <vt:lpstr>PowerPoint Presentation</vt:lpstr>
      <vt:lpstr>PowerPoint Presentation</vt:lpstr>
      <vt:lpstr>Built-in vs. external radiation fields</vt:lpstr>
      <vt:lpstr>Analysis &amp; reporting</vt:lpstr>
      <vt:lpstr>Analysis &amp; reporting</vt:lpstr>
      <vt:lpstr>Analysis &amp; reporting</vt:lpstr>
      <vt:lpstr>Analysis &amp; reporting</vt:lpstr>
      <vt:lpstr>Analysis &amp; reporting</vt:lpstr>
      <vt:lpstr>Analysis &amp; reporting</vt:lpstr>
      <vt:lpstr>Analysis &amp; reporting</vt:lpstr>
      <vt:lpstr>Nuclide inventory extrapolation</vt:lpstr>
      <vt:lpstr>Analysis &amp; reporting</vt:lpstr>
      <vt:lpstr>Comparison with FLUKA</vt:lpstr>
      <vt:lpstr>Brief feature summary</vt:lpstr>
      <vt:lpstr>Brief feature summary</vt:lpstr>
      <vt:lpstr>Build-up &amp; decay engine</vt:lpstr>
      <vt:lpstr>Quality assurance</vt:lpstr>
      <vt:lpstr>Quality assurance</vt:lpstr>
      <vt:lpstr>Quality assurance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2010-05-27T10:20:35Z</dcterms:created>
  <dcterms:modified xsi:type="dcterms:W3CDTF">2017-05-21T14:58:21Z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0x010100755D282DFB66B44FB67D6963C6B14A33</vt:lpwstr>
  </property>
</Properties>
</file>