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8" r:id="rId3"/>
    <p:sldId id="270" r:id="rId4"/>
    <p:sldId id="261" r:id="rId5"/>
    <p:sldId id="271" r:id="rId6"/>
    <p:sldId id="287" r:id="rId7"/>
    <p:sldId id="291" r:id="rId8"/>
    <p:sldId id="280" r:id="rId9"/>
    <p:sldId id="272" r:id="rId10"/>
    <p:sldId id="286" r:id="rId11"/>
    <p:sldId id="281" r:id="rId12"/>
    <p:sldId id="273" r:id="rId13"/>
    <p:sldId id="288" r:id="rId14"/>
    <p:sldId id="289" r:id="rId15"/>
    <p:sldId id="274" r:id="rId16"/>
    <p:sldId id="282" r:id="rId17"/>
    <p:sldId id="276" r:id="rId18"/>
    <p:sldId id="290" r:id="rId19"/>
    <p:sldId id="25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4282"/>
    <a:srgbClr val="0B387C"/>
    <a:srgbClr val="0055A0"/>
    <a:srgbClr val="0C37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49" autoAdjust="0"/>
    <p:restoredTop sz="94660"/>
  </p:normalViewPr>
  <p:slideViewPr>
    <p:cSldViewPr snapToGrid="0" snapToObjects="1">
      <p:cViewPr varScale="1">
        <p:scale>
          <a:sx n="114" d="100"/>
          <a:sy n="114" d="100"/>
        </p:scale>
        <p:origin x="1424" y="1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73917E-AABC-4F4C-8E47-987DD60BD7A1}" type="datetimeFigureOut">
              <a:rPr lang="en-GB" smtClean="0"/>
              <a:t>22/05/2017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821F87-EFBE-4171-A2A2-71EF8C0AE0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3709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21F87-EFBE-4171-A2A2-71EF8C0AE0B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827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page 1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outline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000" y="2181663"/>
            <a:ext cx="2520000" cy="2494674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page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Outline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000" y="2169000"/>
            <a:ext cx="252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9186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pag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BadgeWeb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3090" y="2878269"/>
            <a:ext cx="1221946" cy="153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3250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page 2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fin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6267" y="2703284"/>
            <a:ext cx="1172455" cy="14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4612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444814"/>
            <a:ext cx="8226854" cy="940443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457200" y="3391124"/>
            <a:ext cx="2743200" cy="419653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May 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4th ARIA Workshop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225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4th ARIA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13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893977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269777"/>
            <a:ext cx="4040188" cy="468017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269777"/>
            <a:ext cx="4041775" cy="468017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2017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4th ARIA Workshop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74163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748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893977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101967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5101967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269777"/>
            <a:ext cx="4040188" cy="36866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269777"/>
            <a:ext cx="4041775" cy="36866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2017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4th ARIA Workshop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4th ARIA Workshop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4th ARIA Workshop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95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99352" y="2028337"/>
            <a:ext cx="2611246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477021" y="2024875"/>
            <a:ext cx="5400000" cy="396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999354" y="3321393"/>
            <a:ext cx="2611244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4th ARIA Workshop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4"/>
          <p:cNvGrpSpPr>
            <a:grpSpLocks noChangeAspect="1"/>
          </p:cNvGrpSpPr>
          <p:nvPr userDrawn="1"/>
        </p:nvGrpSpPr>
        <p:grpSpPr bwMode="auto">
          <a:xfrm>
            <a:off x="0" y="6156326"/>
            <a:ext cx="9159875" cy="715962"/>
            <a:chOff x="0" y="3878"/>
            <a:chExt cx="5770" cy="451"/>
          </a:xfrm>
        </p:grpSpPr>
        <p:sp>
          <p:nvSpPr>
            <p:cNvPr id="10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3879"/>
              <a:ext cx="5760" cy="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5"/>
            <p:cNvSpPr>
              <a:spLocks/>
            </p:cNvSpPr>
            <p:nvPr userDrawn="1"/>
          </p:nvSpPr>
          <p:spPr bwMode="auto">
            <a:xfrm>
              <a:off x="0" y="3878"/>
              <a:ext cx="5770" cy="451"/>
            </a:xfrm>
            <a:custGeom>
              <a:avLst/>
              <a:gdLst>
                <a:gd name="T0" fmla="*/ 0 w 9826"/>
                <a:gd name="T1" fmla="*/ 0 h 758"/>
                <a:gd name="T2" fmla="*/ 0 w 9826"/>
                <a:gd name="T3" fmla="*/ 0 h 758"/>
                <a:gd name="T4" fmla="*/ 9826 w 9826"/>
                <a:gd name="T5" fmla="*/ 0 h 758"/>
                <a:gd name="T6" fmla="*/ 9826 w 9826"/>
                <a:gd name="T7" fmla="*/ 758 h 758"/>
                <a:gd name="T8" fmla="*/ 0 w 9826"/>
                <a:gd name="T9" fmla="*/ 758 h 758"/>
                <a:gd name="T10" fmla="*/ 0 w 9826"/>
                <a:gd name="T11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26" h="758">
                  <a:moveTo>
                    <a:pt x="0" y="0"/>
                  </a:moveTo>
                  <a:lnTo>
                    <a:pt x="0" y="0"/>
                  </a:lnTo>
                  <a:lnTo>
                    <a:pt x="9826" y="0"/>
                  </a:lnTo>
                  <a:lnTo>
                    <a:pt x="9826" y="758"/>
                  </a:lnTo>
                  <a:lnTo>
                    <a:pt x="0" y="7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5AA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33492"/>
            <a:ext cx="8226854" cy="940443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fr-CH" dirty="0" smtClean="0"/>
              <a:t>Cliquez et modifiez le titre</a:t>
            </a:r>
            <a:endParaRPr kumimoji="0" lang="en-US" dirty="0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325606"/>
            <a:ext cx="8226854" cy="4667421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CH" dirty="0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CH" dirty="0" smtClean="0"/>
              <a:t>Deuxième niveau</a:t>
            </a:r>
          </a:p>
          <a:p>
            <a:pPr lvl="2" eaLnBrk="1" latinLnBrk="0" hangingPunct="1"/>
            <a:r>
              <a:rPr kumimoji="0" lang="fr-CH" dirty="0" smtClean="0"/>
              <a:t>Troisième niveau</a:t>
            </a:r>
          </a:p>
          <a:p>
            <a:pPr lvl="3" eaLnBrk="1" latinLnBrk="0" hangingPunct="1"/>
            <a:r>
              <a:rPr kumimoji="0" lang="fr-CH" dirty="0" smtClean="0"/>
              <a:t>Quatrième niveau</a:t>
            </a:r>
          </a:p>
          <a:p>
            <a:pPr lvl="4" eaLnBrk="1" latinLnBrk="0" hangingPunct="1"/>
            <a:r>
              <a:rPr kumimoji="0" lang="fr-CH" dirty="0" smtClean="0"/>
              <a:t>Cinquième niveau</a:t>
            </a:r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3787141" y="6362377"/>
            <a:ext cx="13157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May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4th ARIA Workshop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5727" y="6009929"/>
            <a:ext cx="3338102" cy="1044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6" r:id="rId2"/>
    <p:sldLayoutId id="2147483681" r:id="rId3"/>
    <p:sldLayoutId id="2147483679" r:id="rId4"/>
    <p:sldLayoutId id="2147483682" r:id="rId5"/>
    <p:sldLayoutId id="2147483665" r:id="rId6"/>
    <p:sldLayoutId id="2147483667" r:id="rId7"/>
    <p:sldLayoutId id="2147483668" r:id="rId8"/>
    <p:sldLayoutId id="2147483669" r:id="rId9"/>
    <p:sldLayoutId id="2147483677" r:id="rId10"/>
    <p:sldLayoutId id="2147483678" r:id="rId11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93776" indent="-457200" algn="l" rtl="0" eaLnBrk="1" latinLnBrk="0" hangingPunct="1">
        <a:spcBef>
          <a:spcPct val="20000"/>
        </a:spcBef>
        <a:buClr>
          <a:schemeClr val="tx1"/>
        </a:buClr>
        <a:buSzPct val="80000"/>
        <a:buFont typeface="Arial"/>
        <a:buChar char="•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905256" indent="-457200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92708" indent="-342900" algn="l" rtl="0" eaLnBrk="1" latinLnBrk="0" hangingPunct="1">
        <a:spcBef>
          <a:spcPct val="20000"/>
        </a:spcBef>
        <a:buClr>
          <a:schemeClr val="tx1"/>
        </a:buClr>
        <a:buSzPct val="85000"/>
        <a:buFont typeface="Arial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85316" indent="-342900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50492" indent="-342900" algn="l" rtl="0" eaLnBrk="1" latinLnBrk="0" hangingPunct="1">
        <a:spcBef>
          <a:spcPct val="20000"/>
        </a:spcBef>
        <a:buClr>
          <a:schemeClr val="tx1"/>
        </a:buClr>
        <a:buSzPct val="10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77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16.emf"/><Relationship Id="rId5" Type="http://schemas.openxmlformats.org/officeDocument/2006/relationships/image" Target="../media/image17.emf"/><Relationship Id="rId6" Type="http://schemas.openxmlformats.org/officeDocument/2006/relationships/image" Target="../media/image18.emf"/><Relationship Id="rId7" Type="http://schemas.openxmlformats.org/officeDocument/2006/relationships/image" Target="../media/image19.emf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emf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44875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dirty="0" smtClean="0"/>
              <a:t>Loose metallic waste</a:t>
            </a:r>
            <a:br>
              <a:rPr lang="en-GB" sz="2800" dirty="0" smtClean="0"/>
            </a:br>
            <a:r>
              <a:rPr lang="en-GB" sz="2800" dirty="0" smtClean="0"/>
              <a:t>Characterization procedure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25606"/>
            <a:ext cx="8606971" cy="4667421"/>
          </a:xfrm>
        </p:spPr>
        <p:txBody>
          <a:bodyPr>
            <a:normAutofit/>
          </a:bodyPr>
          <a:lstStyle/>
          <a:p>
            <a:r>
              <a:rPr lang="en-GB" sz="1600" dirty="0" smtClean="0">
                <a:solidFill>
                  <a:srgbClr val="FF0000"/>
                </a:solidFill>
              </a:rPr>
              <a:t>Identify a batch </a:t>
            </a:r>
            <a:r>
              <a:rPr lang="en-GB" sz="1600" dirty="0" smtClean="0"/>
              <a:t>of ~100 tons of waste</a:t>
            </a:r>
          </a:p>
          <a:p>
            <a:r>
              <a:rPr lang="en-GB" sz="1600" dirty="0" smtClean="0">
                <a:solidFill>
                  <a:srgbClr val="FF0000"/>
                </a:solidFill>
              </a:rPr>
              <a:t>Collect samples </a:t>
            </a:r>
            <a:r>
              <a:rPr lang="en-GB" sz="1600" dirty="0" smtClean="0"/>
              <a:t>per type of material (non-probabilistic sampling) </a:t>
            </a:r>
          </a:p>
          <a:p>
            <a:r>
              <a:rPr lang="en-GB" sz="1600" dirty="0" smtClean="0">
                <a:solidFill>
                  <a:srgbClr val="FF0000"/>
                </a:solidFill>
              </a:rPr>
              <a:t>Measure samples </a:t>
            </a:r>
            <a:r>
              <a:rPr lang="en-GB" sz="1600" dirty="0" smtClean="0"/>
              <a:t>by gamma-spectrometry (key nuclides: Na-22, Ti-44 and Co-60) and radiochemical analysis (difficult-to-measure nuclides: H-3, Fe-55 and Ni-63)</a:t>
            </a:r>
          </a:p>
          <a:p>
            <a:r>
              <a:rPr lang="en-GB" sz="1600" dirty="0" smtClean="0">
                <a:solidFill>
                  <a:srgbClr val="FF0000"/>
                </a:solidFill>
              </a:rPr>
              <a:t>Estimate experimental scaling factors</a:t>
            </a:r>
            <a:r>
              <a:rPr lang="en-GB" sz="1600" dirty="0" smtClean="0"/>
              <a:t> (e.g., activity of H-3 vs Co-60) or mean activity values</a:t>
            </a:r>
          </a:p>
          <a:p>
            <a:r>
              <a:rPr lang="en-GB" sz="1600" dirty="0" smtClean="0"/>
              <a:t>Treat and </a:t>
            </a:r>
            <a:r>
              <a:rPr lang="en-GB" sz="1600" dirty="0" smtClean="0">
                <a:solidFill>
                  <a:srgbClr val="FF0000"/>
                </a:solidFill>
              </a:rPr>
              <a:t>package waste</a:t>
            </a:r>
            <a:r>
              <a:rPr lang="en-GB" sz="1600" dirty="0" smtClean="0"/>
              <a:t> into 1.3 m</a:t>
            </a:r>
            <a:r>
              <a:rPr lang="en-GB" sz="1600" baseline="30000" dirty="0" smtClean="0"/>
              <a:t>3</a:t>
            </a:r>
            <a:r>
              <a:rPr lang="en-GB" sz="1600" dirty="0" smtClean="0"/>
              <a:t> containers</a:t>
            </a:r>
          </a:p>
          <a:p>
            <a:r>
              <a:rPr lang="en-GB" sz="1600" dirty="0" smtClean="0">
                <a:solidFill>
                  <a:srgbClr val="FF0000"/>
                </a:solidFill>
              </a:rPr>
              <a:t>Perform in-situ gamma spectrometry </a:t>
            </a:r>
            <a:r>
              <a:rPr lang="en-GB" sz="1600" dirty="0" smtClean="0"/>
              <a:t>on the waste packages</a:t>
            </a:r>
            <a:endParaRPr lang="en-GB" sz="1800" dirty="0" smtClean="0"/>
          </a:p>
          <a:p>
            <a:pPr marL="36576" indent="0">
              <a:buNone/>
            </a:pPr>
            <a:r>
              <a:rPr lang="en-GB" sz="1800" dirty="0" smtClean="0"/>
              <a:t>The activity is </a:t>
            </a:r>
            <a:r>
              <a:rPr lang="en-GB" sz="1800" dirty="0" smtClean="0"/>
              <a:t>evaluated </a:t>
            </a:r>
            <a:r>
              <a:rPr lang="en-GB" sz="1800" dirty="0" smtClean="0"/>
              <a:t>as follows:</a:t>
            </a:r>
          </a:p>
          <a:p>
            <a:r>
              <a:rPr lang="en-GB" sz="1600" u="sng" dirty="0" smtClean="0"/>
              <a:t>Easy-to-measure</a:t>
            </a:r>
            <a:r>
              <a:rPr lang="en-GB" sz="1600" dirty="0" smtClean="0"/>
              <a:t> nuclides: in-situ gamma spectrometry</a:t>
            </a:r>
          </a:p>
          <a:p>
            <a:r>
              <a:rPr lang="en-GB" sz="1600" u="sng" dirty="0" smtClean="0"/>
              <a:t>Difficult-to-measure </a:t>
            </a:r>
            <a:r>
              <a:rPr lang="en-GB" sz="1600" dirty="0" smtClean="0"/>
              <a:t>nuclides: experimental scaling factors or mean activity values</a:t>
            </a:r>
          </a:p>
          <a:p>
            <a:r>
              <a:rPr lang="en-GB" sz="1600" u="sng" dirty="0" smtClean="0"/>
              <a:t>Impossible-to-measure</a:t>
            </a:r>
            <a:r>
              <a:rPr lang="en-GB" sz="1600" dirty="0" smtClean="0"/>
              <a:t> nuclides: analytical scaling factors	</a:t>
            </a:r>
            <a:endParaRPr lang="en-GB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4th ARIA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4878" y="4586512"/>
            <a:ext cx="1981922" cy="147998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4650514" y="5095670"/>
            <a:ext cx="2578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 smtClean="0"/>
              <a:t>Station for in-situ gamma spectrometry</a:t>
            </a:r>
            <a:endParaRPr lang="en-GB" sz="1200" i="1" dirty="0"/>
          </a:p>
        </p:txBody>
      </p:sp>
    </p:spTree>
    <p:extLst>
      <p:ext uri="{BB962C8B-B14F-4D97-AF65-F5344CB8AC3E}">
        <p14:creationId xmlns:p14="http://schemas.microsoft.com/office/powerpoint/2010/main" val="22713794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dirty="0" smtClean="0"/>
              <a:t>Cables</a:t>
            </a:r>
            <a:br>
              <a:rPr lang="en-GB" sz="2800" dirty="0" smtClean="0"/>
            </a:br>
            <a:r>
              <a:rPr lang="en-GB" sz="2800" dirty="0" smtClean="0"/>
              <a:t>General description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5606"/>
            <a:ext cx="5203371" cy="4667421"/>
          </a:xfrm>
        </p:spPr>
        <p:txBody>
          <a:bodyPr>
            <a:normAutofit/>
          </a:bodyPr>
          <a:lstStyle/>
          <a:p>
            <a:r>
              <a:rPr lang="en-GB" sz="1600" dirty="0" smtClean="0"/>
              <a:t>There are about </a:t>
            </a:r>
            <a:r>
              <a:rPr lang="en-GB" sz="1600" dirty="0" smtClean="0">
                <a:solidFill>
                  <a:srgbClr val="FF0000"/>
                </a:solidFill>
              </a:rPr>
              <a:t>300 different types of cables</a:t>
            </a:r>
            <a:r>
              <a:rPr lang="en-GB" sz="1600" dirty="0" smtClean="0"/>
              <a:t>, which were classified into 5 families (coaxial, signal and power cables, with Al or Cu wires)</a:t>
            </a:r>
          </a:p>
          <a:p>
            <a:endParaRPr lang="en-GB" sz="1600" dirty="0"/>
          </a:p>
          <a:p>
            <a:endParaRPr lang="en-GB" sz="1600" dirty="0" smtClean="0"/>
          </a:p>
          <a:p>
            <a:endParaRPr lang="en-GB" sz="1600" dirty="0"/>
          </a:p>
          <a:p>
            <a:endParaRPr lang="en-GB" sz="1600" dirty="0" smtClean="0"/>
          </a:p>
          <a:p>
            <a:endParaRPr lang="en-GB" sz="1600" dirty="0" smtClean="0"/>
          </a:p>
          <a:p>
            <a:r>
              <a:rPr lang="en-GB" sz="1600" dirty="0" smtClean="0"/>
              <a:t>In 2016, </a:t>
            </a:r>
            <a:r>
              <a:rPr lang="en-GB" sz="1600" dirty="0" smtClean="0">
                <a:solidFill>
                  <a:srgbClr val="FF0000"/>
                </a:solidFill>
              </a:rPr>
              <a:t>over 1’000 m</a:t>
            </a:r>
            <a:r>
              <a:rPr lang="en-GB" sz="1600" baseline="30000" dirty="0" smtClean="0">
                <a:solidFill>
                  <a:srgbClr val="FF0000"/>
                </a:solidFill>
              </a:rPr>
              <a:t>3</a:t>
            </a:r>
            <a:r>
              <a:rPr lang="en-GB" sz="1600" dirty="0" smtClean="0">
                <a:solidFill>
                  <a:srgbClr val="FF0000"/>
                </a:solidFill>
              </a:rPr>
              <a:t> of radioactive cables </a:t>
            </a:r>
            <a:r>
              <a:rPr lang="en-GB" sz="1600" dirty="0" smtClean="0"/>
              <a:t>were temporarily stored at CERN and required radiological characterization</a:t>
            </a:r>
          </a:p>
          <a:p>
            <a:r>
              <a:rPr lang="en-GB" sz="1600" dirty="0" smtClean="0"/>
              <a:t>These cables can contain PVC (with possible presence of Cl-36) and traces of lead</a:t>
            </a:r>
            <a:endParaRPr lang="en-GB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4th ARIA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2018" y="1713054"/>
            <a:ext cx="3157100" cy="35084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647" y="2460171"/>
            <a:ext cx="720296" cy="7173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4437" y="2465309"/>
            <a:ext cx="701426" cy="7121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5226" y="2465309"/>
            <a:ext cx="767184" cy="7121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7889" y="2435867"/>
            <a:ext cx="773539" cy="7416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087" y="2440106"/>
            <a:ext cx="719079" cy="75757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481287" y="3190290"/>
            <a:ext cx="42467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The five different families of cables</a:t>
            </a:r>
            <a:endParaRPr lang="en-GB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5747190" y="5307848"/>
            <a:ext cx="30867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 smtClean="0"/>
              <a:t>Temporary storage of radioactive cables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0693537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dirty="0" smtClean="0"/>
              <a:t>Cables</a:t>
            </a:r>
            <a:br>
              <a:rPr lang="en-GB" sz="2800" dirty="0" smtClean="0"/>
            </a:br>
            <a:r>
              <a:rPr lang="en-GB" sz="2800" dirty="0" smtClean="0"/>
              <a:t>Radionuclide inventory and scaling factors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5606"/>
            <a:ext cx="7260835" cy="4667421"/>
          </a:xfrm>
        </p:spPr>
        <p:txBody>
          <a:bodyPr>
            <a:normAutofit/>
          </a:bodyPr>
          <a:lstStyle/>
          <a:p>
            <a:r>
              <a:rPr lang="en-GB" sz="1800" dirty="0" smtClean="0"/>
              <a:t>The </a:t>
            </a:r>
            <a:r>
              <a:rPr lang="en-GB" sz="1800" dirty="0" smtClean="0">
                <a:solidFill>
                  <a:srgbClr val="FF0000"/>
                </a:solidFill>
              </a:rPr>
              <a:t>radionuclide inventory </a:t>
            </a:r>
            <a:r>
              <a:rPr lang="en-GB" sz="1800" dirty="0" smtClean="0"/>
              <a:t>was defined by studying &gt; 1’000 possible activation scenarios </a:t>
            </a:r>
            <a:r>
              <a:rPr lang="en-GB" sz="1800" dirty="0" smtClean="0">
                <a:solidFill>
                  <a:srgbClr val="FF0000"/>
                </a:solidFill>
              </a:rPr>
              <a:t>with </a:t>
            </a:r>
            <a:r>
              <a:rPr lang="en-GB" sz="1800" dirty="0" err="1" smtClean="0">
                <a:solidFill>
                  <a:srgbClr val="FF0000"/>
                </a:solidFill>
              </a:rPr>
              <a:t>ActiWiz</a:t>
            </a:r>
            <a:r>
              <a:rPr lang="en-GB" sz="1800" dirty="0" smtClean="0"/>
              <a:t>, including:</a:t>
            </a:r>
          </a:p>
          <a:p>
            <a:pPr lvl="1"/>
            <a:r>
              <a:rPr lang="en-GB" sz="1400" dirty="0" smtClean="0"/>
              <a:t>The materials </a:t>
            </a:r>
            <a:r>
              <a:rPr lang="en-GB" sz="1400" dirty="0" err="1" smtClean="0"/>
              <a:t>phtalate</a:t>
            </a:r>
            <a:r>
              <a:rPr lang="en-GB" sz="1400" dirty="0" smtClean="0"/>
              <a:t>, PVC, Al, Cu</a:t>
            </a:r>
            <a:r>
              <a:rPr lang="en-GB" sz="1400" dirty="0"/>
              <a:t> </a:t>
            </a:r>
            <a:r>
              <a:rPr lang="en-GB" sz="1400" dirty="0" smtClean="0"/>
              <a:t>and steel</a:t>
            </a:r>
          </a:p>
          <a:p>
            <a:pPr lvl="1"/>
            <a:r>
              <a:rPr lang="en-GB" sz="1400" dirty="0" smtClean="0"/>
              <a:t>Irradiation position: close to the tunnel wall of behind concrete shielding</a:t>
            </a:r>
          </a:p>
          <a:p>
            <a:pPr lvl="1"/>
            <a:r>
              <a:rPr lang="en-GB" sz="1400" dirty="0" smtClean="0"/>
              <a:t>Proton bean with energy from 1.4 GeV to 7 </a:t>
            </a:r>
            <a:r>
              <a:rPr lang="en-GB" sz="1400" dirty="0" err="1" smtClean="0"/>
              <a:t>TeV</a:t>
            </a:r>
            <a:endParaRPr lang="en-GB" sz="1400" dirty="0" smtClean="0"/>
          </a:p>
          <a:p>
            <a:pPr lvl="1"/>
            <a:r>
              <a:rPr lang="en-GB" sz="1400" dirty="0" smtClean="0"/>
              <a:t>Irradiation time from 10 to 40 years</a:t>
            </a:r>
          </a:p>
          <a:p>
            <a:pPr lvl="1"/>
            <a:r>
              <a:rPr lang="en-GB" sz="1400" dirty="0" smtClean="0"/>
              <a:t>Waiting time from 6 months to 40 years</a:t>
            </a:r>
          </a:p>
          <a:p>
            <a:r>
              <a:rPr lang="en-GB" sz="1800" dirty="0" smtClean="0"/>
              <a:t>The </a:t>
            </a:r>
            <a:r>
              <a:rPr lang="en-GB" sz="1800" dirty="0" smtClean="0">
                <a:solidFill>
                  <a:srgbClr val="FF0000"/>
                </a:solidFill>
              </a:rPr>
              <a:t>analytical scaling factors </a:t>
            </a:r>
            <a:r>
              <a:rPr lang="en-GB" sz="1800" dirty="0" smtClean="0"/>
              <a:t>were calculated as geometric average over the scenarios of interest</a:t>
            </a:r>
          </a:p>
          <a:p>
            <a:endParaRPr lang="en-GB" sz="1800" dirty="0" smtClean="0"/>
          </a:p>
          <a:p>
            <a:endParaRPr lang="en-GB" sz="1800" dirty="0" smtClean="0"/>
          </a:p>
          <a:p>
            <a:endParaRPr lang="en-GB" sz="1800" dirty="0" smtClean="0"/>
          </a:p>
          <a:p>
            <a:r>
              <a:rPr lang="en-GB" sz="1800" dirty="0" smtClean="0"/>
              <a:t>The dominant radionuclides are H-3, Na-22, Cl-36 and Co-60</a:t>
            </a:r>
            <a:endParaRPr lang="en-GB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4th ARIA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210" r="36001"/>
          <a:stretch/>
        </p:blipFill>
        <p:spPr>
          <a:xfrm>
            <a:off x="1309321" y="3971374"/>
            <a:ext cx="1762432" cy="7547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598229" y="4069466"/>
            <a:ext cx="4246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 smtClean="0"/>
              <a:t>Geometric average of possible specific activities, given the activity </a:t>
            </a:r>
            <a:r>
              <a:rPr lang="en-GB" sz="1200" dirty="0" smtClean="0"/>
              <a:t>aw</a:t>
            </a:r>
            <a:r>
              <a:rPr lang="en-GB" sz="1200" i="1" dirty="0" smtClean="0"/>
              <a:t> of one scenario with beam energy </a:t>
            </a:r>
            <a:r>
              <a:rPr lang="en-GB" sz="1200" dirty="0" err="1" smtClean="0"/>
              <a:t>Es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388956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dirty="0" smtClean="0"/>
              <a:t>Cables</a:t>
            </a:r>
            <a:br>
              <a:rPr lang="en-GB" sz="2800" dirty="0" smtClean="0"/>
            </a:br>
            <a:r>
              <a:rPr lang="en-GB" sz="2800" dirty="0" smtClean="0"/>
              <a:t>Characterization procedure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25606"/>
            <a:ext cx="8606971" cy="4667421"/>
          </a:xfrm>
        </p:spPr>
        <p:txBody>
          <a:bodyPr>
            <a:normAutofit/>
          </a:bodyPr>
          <a:lstStyle/>
          <a:p>
            <a:r>
              <a:rPr lang="en-GB" sz="1600" dirty="0" smtClean="0">
                <a:solidFill>
                  <a:srgbClr val="FF0000"/>
                </a:solidFill>
              </a:rPr>
              <a:t>Identify a batch </a:t>
            </a:r>
            <a:r>
              <a:rPr lang="en-GB" sz="1600" dirty="0" smtClean="0"/>
              <a:t>of ~100 tons of cables</a:t>
            </a:r>
          </a:p>
          <a:p>
            <a:r>
              <a:rPr lang="en-GB" sz="1600" dirty="0" smtClean="0">
                <a:solidFill>
                  <a:srgbClr val="FF0000"/>
                </a:solidFill>
              </a:rPr>
              <a:t>Collect </a:t>
            </a:r>
            <a:r>
              <a:rPr lang="en-GB" sz="1600" u="sng" dirty="0" smtClean="0">
                <a:solidFill>
                  <a:srgbClr val="FF0000"/>
                </a:solidFill>
              </a:rPr>
              <a:t>compound</a:t>
            </a:r>
            <a:r>
              <a:rPr lang="en-GB" sz="1600" dirty="0" smtClean="0">
                <a:solidFill>
                  <a:srgbClr val="FF0000"/>
                </a:solidFill>
              </a:rPr>
              <a:t> samples </a:t>
            </a:r>
            <a:r>
              <a:rPr lang="en-GB" sz="1600" dirty="0" smtClean="0"/>
              <a:t>per family of cables (non-probabilistic sampling) </a:t>
            </a:r>
          </a:p>
          <a:p>
            <a:r>
              <a:rPr lang="en-GB" sz="1600" dirty="0" smtClean="0">
                <a:solidFill>
                  <a:srgbClr val="FF0000"/>
                </a:solidFill>
              </a:rPr>
              <a:t>Measure samples </a:t>
            </a:r>
            <a:r>
              <a:rPr lang="en-GB" sz="1600" dirty="0" smtClean="0"/>
              <a:t>by gamma-spectrometry (key nuclides: Na-22 and Co-60) and radiochemical analysis (difficult-to-measure nuclides: H-3, Cl-36 and Ni-63)</a:t>
            </a:r>
          </a:p>
          <a:p>
            <a:r>
              <a:rPr lang="en-GB" sz="1600" dirty="0" smtClean="0">
                <a:solidFill>
                  <a:srgbClr val="FF0000"/>
                </a:solidFill>
              </a:rPr>
              <a:t>Estimate experimental scaling factors</a:t>
            </a:r>
            <a:r>
              <a:rPr lang="en-GB" sz="1600" dirty="0" smtClean="0"/>
              <a:t> (e.g., activity of Cl-36 vs Co-60) or mean activity values</a:t>
            </a:r>
          </a:p>
          <a:p>
            <a:r>
              <a:rPr lang="en-GB" sz="1600" dirty="0" smtClean="0"/>
              <a:t>Treat and </a:t>
            </a:r>
            <a:r>
              <a:rPr lang="en-GB" sz="1600" dirty="0" smtClean="0">
                <a:solidFill>
                  <a:srgbClr val="FF0000"/>
                </a:solidFill>
              </a:rPr>
              <a:t>package waste</a:t>
            </a:r>
            <a:r>
              <a:rPr lang="en-GB" sz="1600" dirty="0" smtClean="0"/>
              <a:t> into 1.3 m</a:t>
            </a:r>
            <a:r>
              <a:rPr lang="en-GB" sz="1600" baseline="30000" dirty="0" smtClean="0"/>
              <a:t>3</a:t>
            </a:r>
            <a:r>
              <a:rPr lang="en-GB" sz="1600" dirty="0" smtClean="0"/>
              <a:t> containers</a:t>
            </a:r>
          </a:p>
          <a:p>
            <a:r>
              <a:rPr lang="en-GB" sz="1600" dirty="0" smtClean="0">
                <a:solidFill>
                  <a:srgbClr val="FF0000"/>
                </a:solidFill>
              </a:rPr>
              <a:t>Perform in-situ gamma spectrometry </a:t>
            </a:r>
            <a:r>
              <a:rPr lang="en-GB" sz="1600" dirty="0" smtClean="0"/>
              <a:t>on the waste packages</a:t>
            </a:r>
            <a:endParaRPr lang="en-GB" sz="1800" dirty="0" smtClean="0"/>
          </a:p>
          <a:p>
            <a:pPr marL="36576" indent="0">
              <a:buNone/>
            </a:pPr>
            <a:r>
              <a:rPr lang="en-GB" sz="1600" dirty="0" smtClean="0"/>
              <a:t>	</a:t>
            </a:r>
            <a:endParaRPr lang="en-GB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4th ARIA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760684" y="4625003"/>
            <a:ext cx="2578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 smtClean="0"/>
              <a:t>Measurement of a waste package with in-situ gamma spectrometry</a:t>
            </a:r>
            <a:endParaRPr lang="en-GB" sz="1200" i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742868" y="3867957"/>
            <a:ext cx="2634345" cy="1975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5267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dirty="0" smtClean="0"/>
              <a:t>Magnets</a:t>
            </a:r>
            <a:br>
              <a:rPr lang="en-GB" sz="2800" dirty="0" smtClean="0"/>
            </a:br>
            <a:r>
              <a:rPr lang="en-GB" sz="2800" dirty="0" smtClean="0"/>
              <a:t>General description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1800" dirty="0" smtClean="0"/>
              <a:t>In 2017 there are </a:t>
            </a:r>
            <a:r>
              <a:rPr lang="en-GB" sz="1800" dirty="0" smtClean="0">
                <a:solidFill>
                  <a:srgbClr val="FF0000"/>
                </a:solidFill>
              </a:rPr>
              <a:t>&gt; 500 magnets </a:t>
            </a:r>
            <a:r>
              <a:rPr lang="en-GB" sz="1800" dirty="0" smtClean="0"/>
              <a:t>which are currently stored at CERN and require radiological characterization</a:t>
            </a:r>
          </a:p>
          <a:p>
            <a:r>
              <a:rPr lang="en-GB" sz="1800" dirty="0" smtClean="0"/>
              <a:t>These magnets are made of copper coils, an iron yoke and a supporting steel structure</a:t>
            </a:r>
          </a:p>
          <a:p>
            <a:r>
              <a:rPr lang="en-GB" sz="1800" dirty="0" smtClean="0"/>
              <a:t>The </a:t>
            </a:r>
            <a:r>
              <a:rPr lang="en-GB" sz="1800" dirty="0" smtClean="0">
                <a:solidFill>
                  <a:srgbClr val="FF0000"/>
                </a:solidFill>
              </a:rPr>
              <a:t>mass can vary from 1 to 30 tons</a:t>
            </a:r>
            <a:r>
              <a:rPr lang="en-GB" sz="1800" dirty="0" smtClean="0"/>
              <a:t>, and the length can reach 6 metres</a:t>
            </a:r>
          </a:p>
          <a:p>
            <a:endParaRPr lang="en-GB" sz="1800" dirty="0"/>
          </a:p>
          <a:p>
            <a:endParaRPr lang="en-GB" sz="1800" dirty="0" smtClean="0"/>
          </a:p>
          <a:p>
            <a:endParaRPr lang="en-GB" sz="1800" dirty="0"/>
          </a:p>
          <a:p>
            <a:endParaRPr lang="en-GB" sz="1800" dirty="0" smtClean="0"/>
          </a:p>
          <a:p>
            <a:endParaRPr lang="en-GB" sz="1800" dirty="0"/>
          </a:p>
          <a:p>
            <a:endParaRPr lang="en-GB" sz="1800" dirty="0" smtClean="0"/>
          </a:p>
          <a:p>
            <a:endParaRPr lang="en-GB" sz="1800" i="1" dirty="0" smtClean="0"/>
          </a:p>
          <a:p>
            <a:r>
              <a:rPr lang="en-GB" sz="1800" i="1" dirty="0" smtClean="0"/>
              <a:t>The characterization is challenging because of the presence of a mixture metals, and because of constraints on handling, in-situ gamma spectrometry and destructive analyses.</a:t>
            </a:r>
          </a:p>
          <a:p>
            <a:endParaRPr lang="en-GB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4th ARIA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6829" y="3021012"/>
            <a:ext cx="2328594" cy="17382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98073" y="3659316"/>
            <a:ext cx="2578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 smtClean="0"/>
              <a:t>Example of magnets which are temporarily stored at CERN</a:t>
            </a:r>
            <a:endParaRPr lang="en-GB" sz="1200" i="1" dirty="0"/>
          </a:p>
        </p:txBody>
      </p:sp>
    </p:spTree>
    <p:extLst>
      <p:ext uri="{BB962C8B-B14F-4D97-AF65-F5344CB8AC3E}">
        <p14:creationId xmlns:p14="http://schemas.microsoft.com/office/powerpoint/2010/main" val="39519966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2800" dirty="0" smtClean="0"/>
              <a:t>Magnets</a:t>
            </a:r>
            <a:br>
              <a:rPr lang="en-GB" sz="2800" dirty="0" smtClean="0"/>
            </a:br>
            <a:r>
              <a:rPr lang="en-GB" sz="2800" dirty="0" smtClean="0"/>
              <a:t>Radionuclide inventory and transfer function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800" dirty="0"/>
              <a:t>The </a:t>
            </a:r>
            <a:r>
              <a:rPr lang="en-GB" sz="1800" dirty="0">
                <a:solidFill>
                  <a:srgbClr val="FF0000"/>
                </a:solidFill>
              </a:rPr>
              <a:t>radionuclide inventory </a:t>
            </a:r>
            <a:r>
              <a:rPr lang="en-GB" sz="1800" dirty="0"/>
              <a:t>was defined by studying &gt; </a:t>
            </a:r>
            <a:r>
              <a:rPr lang="en-GB" sz="1800" dirty="0" smtClean="0"/>
              <a:t>300 </a:t>
            </a:r>
            <a:r>
              <a:rPr lang="en-GB" sz="1800" dirty="0"/>
              <a:t>possible activation scenarios </a:t>
            </a:r>
            <a:r>
              <a:rPr lang="en-GB" sz="1800" dirty="0">
                <a:solidFill>
                  <a:srgbClr val="FF0000"/>
                </a:solidFill>
              </a:rPr>
              <a:t>with </a:t>
            </a:r>
            <a:r>
              <a:rPr lang="en-GB" sz="1800" dirty="0" err="1">
                <a:solidFill>
                  <a:srgbClr val="FF0000"/>
                </a:solidFill>
              </a:rPr>
              <a:t>ActiWiz</a:t>
            </a:r>
            <a:r>
              <a:rPr lang="en-GB" sz="1800" dirty="0"/>
              <a:t>, including:</a:t>
            </a:r>
          </a:p>
          <a:p>
            <a:pPr lvl="1"/>
            <a:r>
              <a:rPr lang="en-GB" sz="1400" dirty="0"/>
              <a:t>The materials </a:t>
            </a:r>
            <a:r>
              <a:rPr lang="en-GB" sz="1400" dirty="0" smtClean="0"/>
              <a:t>copper (for the magnet coil), iron (magnet yoke) and steel (supporting structure)</a:t>
            </a:r>
            <a:endParaRPr lang="en-GB" sz="1400" dirty="0"/>
          </a:p>
          <a:p>
            <a:pPr lvl="1"/>
            <a:r>
              <a:rPr lang="en-GB" sz="1400" dirty="0" smtClean="0"/>
              <a:t>Different irradiation and waiting times (from 3 to 40 years)</a:t>
            </a:r>
          </a:p>
          <a:p>
            <a:pPr lvl="1"/>
            <a:r>
              <a:rPr lang="en-GB" sz="1400" dirty="0" smtClean="0"/>
              <a:t>Proton beam losses with energy 1.4 GeV to 7 </a:t>
            </a:r>
            <a:r>
              <a:rPr lang="en-GB" sz="1400" dirty="0" err="1" smtClean="0"/>
              <a:t>TeV</a:t>
            </a:r>
            <a:endParaRPr lang="en-GB" sz="1400" dirty="0" smtClean="0"/>
          </a:p>
          <a:p>
            <a:pPr lvl="1"/>
            <a:endParaRPr lang="en-GB" sz="1400" dirty="0"/>
          </a:p>
          <a:p>
            <a:endParaRPr lang="en-GB" sz="1800" dirty="0" smtClean="0"/>
          </a:p>
          <a:p>
            <a:endParaRPr lang="en-GB" sz="1800" dirty="0"/>
          </a:p>
          <a:p>
            <a:endParaRPr lang="en-GB" sz="1800" dirty="0" smtClean="0"/>
          </a:p>
          <a:p>
            <a:endParaRPr lang="en-GB" sz="1800" dirty="0" smtClean="0"/>
          </a:p>
          <a:p>
            <a:endParaRPr lang="en-GB" sz="1600" dirty="0" smtClean="0"/>
          </a:p>
          <a:p>
            <a:r>
              <a:rPr lang="en-GB" sz="1600" dirty="0" smtClean="0"/>
              <a:t>The activity of the dominant gamma emitters (Ti-44, Mn-54 and Co-60) is evaluated from dose-rate measurements with a conversion function</a:t>
            </a:r>
            <a:endParaRPr lang="en-GB" sz="1600" dirty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4th ARIA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7" name="Picture 6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7200" y="3298757"/>
            <a:ext cx="4535805" cy="1026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034027" y="3298757"/>
            <a:ext cx="3663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Map of expected dose-rate </a:t>
            </a:r>
            <a:r>
              <a:rPr lang="en-US" sz="1200" dirty="0" smtClean="0"/>
              <a:t>(</a:t>
            </a:r>
            <a:r>
              <a:rPr lang="en-US" sz="1200" dirty="0" err="1" smtClean="0"/>
              <a:t>uSv</a:t>
            </a:r>
            <a:r>
              <a:rPr lang="en-US" sz="1200" dirty="0" smtClean="0"/>
              <a:t>/h) in </a:t>
            </a:r>
            <a:r>
              <a:rPr lang="en-US" sz="1200" dirty="0"/>
              <a:t>contact with a magnet coil, as simulated with the Monte Carlo code </a:t>
            </a:r>
            <a:r>
              <a:rPr lang="en-US" sz="1200" dirty="0" err="1"/>
              <a:t>Fluka</a:t>
            </a:r>
            <a:r>
              <a:rPr lang="en-US" sz="1200" dirty="0"/>
              <a:t>. Top cross-sectional view of the coil.</a:t>
            </a:r>
            <a:endParaRPr lang="en-GB" sz="1200" i="1" dirty="0"/>
          </a:p>
        </p:txBody>
      </p:sp>
      <p:pic>
        <p:nvPicPr>
          <p:cNvPr id="9" name="Picture 8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50184" y="3945088"/>
            <a:ext cx="2344556" cy="64055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4083" y="5428523"/>
            <a:ext cx="6121910" cy="564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673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dirty="0" smtClean="0"/>
              <a:t>Magnets</a:t>
            </a:r>
            <a:br>
              <a:rPr lang="en-GB" sz="2800" dirty="0" smtClean="0"/>
            </a:br>
            <a:r>
              <a:rPr lang="en-GB" sz="2800" dirty="0" smtClean="0"/>
              <a:t>Characterization procedure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800" dirty="0" smtClean="0"/>
              <a:t>The dose-rate is measured in contact with well-defined points of the magnet, and an </a:t>
            </a:r>
            <a:r>
              <a:rPr lang="en-GB" sz="1800" dirty="0" smtClean="0">
                <a:solidFill>
                  <a:srgbClr val="FF0000"/>
                </a:solidFill>
              </a:rPr>
              <a:t>average dose-rate </a:t>
            </a:r>
            <a:r>
              <a:rPr lang="en-GB" sz="1800" dirty="0" smtClean="0"/>
              <a:t>is calculated</a:t>
            </a:r>
          </a:p>
          <a:p>
            <a:r>
              <a:rPr lang="en-GB" sz="1800" dirty="0" smtClean="0"/>
              <a:t>The specific activity of each radionuclide is evaluated via a global transfer function</a:t>
            </a:r>
            <a:endParaRPr lang="en-GB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4th ARIA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16</a:t>
            </a:fld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2040690"/>
              </p:ext>
            </p:extLst>
          </p:nvPr>
        </p:nvGraphicFramePr>
        <p:xfrm>
          <a:off x="5411356" y="2569755"/>
          <a:ext cx="2438400" cy="31891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</a:tblGrid>
              <a:tr h="4000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GB" sz="1100" b="1" i="0" u="none" strike="noStrike" dirty="0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Global conversion factors (Bq/g)/(µSv/h)</a:t>
                      </a:r>
                      <a:endParaRPr lang="en-GB" sz="1100" b="1" i="0" u="none" strike="noStrike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Waiting time</a:t>
                      </a:r>
                      <a:endParaRPr lang="en-GB" sz="1100" b="1" i="0" u="none" strike="noStrike" dirty="0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3 to 10 years</a:t>
                      </a:r>
                      <a:endParaRPr lang="en-GB" sz="1100" b="1" i="0" u="none" strike="noStrike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10-20 years</a:t>
                      </a:r>
                      <a:endParaRPr lang="en-GB" sz="1100" b="1" i="0" u="none" strike="noStrike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20-40 years</a:t>
                      </a:r>
                      <a:endParaRPr lang="en-GB" sz="1100" b="1" i="0" u="none" strike="noStrike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H-3</a:t>
                      </a:r>
                      <a:endParaRPr lang="en-GB" sz="1100" b="1" i="0" u="none" strike="noStrike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21.6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33.3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32.7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C-14</a:t>
                      </a:r>
                      <a:endParaRPr lang="en-GB" sz="1100" b="1" i="0" u="none" strike="noStrike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0.003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0.01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0.02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Na-22</a:t>
                      </a:r>
                      <a:endParaRPr lang="en-GB" sz="1100" b="1" i="0" u="none" strike="noStrike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0.08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0.02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0.001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40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Cl-36</a:t>
                      </a:r>
                      <a:endParaRPr lang="en-GB" sz="1100" b="1" i="0" u="none" strike="noStrike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4.50E-04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0.001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0.003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Ar-39</a:t>
                      </a:r>
                      <a:endParaRPr lang="en-GB" sz="1100" b="1" i="0" u="none" strike="noStrike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0.5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1.2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2.7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Ca-41</a:t>
                      </a:r>
                      <a:endParaRPr lang="en-GB" sz="1100" b="1" i="0" u="none" strike="noStrike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0.001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0.002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0.004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Ti-44</a:t>
                      </a:r>
                      <a:endParaRPr lang="en-GB" sz="1100" b="1" i="0" u="none" strike="noStrike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0.4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0.9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1.8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Mn-54</a:t>
                      </a:r>
                      <a:endParaRPr lang="en-GB" sz="1100" b="1" i="0" u="none" strike="noStrike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0.6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0.002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n.a.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Fe-55</a:t>
                      </a:r>
                      <a:endParaRPr lang="en-GB" sz="1100" b="1" i="0" u="none" strike="noStrike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48.6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14.1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0.7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Co-60</a:t>
                      </a:r>
                      <a:endParaRPr lang="en-GB" sz="1100" b="1" i="0" u="none" strike="noStrike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1.3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0.3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Ni-63</a:t>
                      </a:r>
                      <a:endParaRPr lang="en-GB" sz="1100" b="1" i="0" u="none" strike="noStrike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1.3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3.1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6.3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Ag-108m</a:t>
                      </a:r>
                      <a:endParaRPr lang="en-GB" sz="1100" b="1" i="0" u="none" strike="noStrike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0.003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8.20E-03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0.02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545" y="2768772"/>
            <a:ext cx="4113137" cy="231364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14934" y="5306887"/>
            <a:ext cx="2578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 smtClean="0"/>
              <a:t>Dose-rate cartography of a magnet to be characterized</a:t>
            </a:r>
            <a:endParaRPr lang="en-GB" sz="1200" i="1" dirty="0"/>
          </a:p>
        </p:txBody>
      </p:sp>
    </p:spTree>
    <p:extLst>
      <p:ext uri="{BB962C8B-B14F-4D97-AF65-F5344CB8AC3E}">
        <p14:creationId xmlns:p14="http://schemas.microsoft.com/office/powerpoint/2010/main" val="11930965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 1/2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800" dirty="0" smtClean="0"/>
              <a:t>The methods developed at CERN were used to characterize over </a:t>
            </a:r>
            <a:br>
              <a:rPr lang="en-GB" sz="1800" dirty="0" smtClean="0"/>
            </a:br>
            <a:r>
              <a:rPr lang="en-GB" sz="1800" dirty="0" smtClean="0">
                <a:solidFill>
                  <a:srgbClr val="FF0000"/>
                </a:solidFill>
              </a:rPr>
              <a:t>1’000 m</a:t>
            </a:r>
            <a:r>
              <a:rPr lang="en-GB" sz="1800" baseline="30000" dirty="0" smtClean="0">
                <a:solidFill>
                  <a:srgbClr val="FF0000"/>
                </a:solidFill>
              </a:rPr>
              <a:t>3</a:t>
            </a:r>
            <a:r>
              <a:rPr lang="en-GB" sz="1800" dirty="0" smtClean="0">
                <a:solidFill>
                  <a:srgbClr val="FF0000"/>
                </a:solidFill>
              </a:rPr>
              <a:t> of loose metallic waste</a:t>
            </a:r>
            <a:r>
              <a:rPr lang="en-GB" sz="1800" dirty="0" smtClean="0"/>
              <a:t> and </a:t>
            </a:r>
            <a:r>
              <a:rPr lang="en-GB" sz="1800" dirty="0" smtClean="0">
                <a:solidFill>
                  <a:srgbClr val="FF0000"/>
                </a:solidFill>
              </a:rPr>
              <a:t>600 m</a:t>
            </a:r>
            <a:r>
              <a:rPr lang="en-GB" sz="1800" baseline="30000" dirty="0" smtClean="0">
                <a:solidFill>
                  <a:srgbClr val="FF0000"/>
                </a:solidFill>
              </a:rPr>
              <a:t>3</a:t>
            </a:r>
            <a:r>
              <a:rPr lang="en-GB" sz="1800" dirty="0" smtClean="0">
                <a:solidFill>
                  <a:srgbClr val="FF0000"/>
                </a:solidFill>
              </a:rPr>
              <a:t> of cables</a:t>
            </a:r>
            <a:r>
              <a:rPr lang="en-GB" sz="1800" dirty="0" smtClean="0"/>
              <a:t>, which have been disposed of as Very-low-level waste in France</a:t>
            </a:r>
          </a:p>
          <a:p>
            <a:r>
              <a:rPr lang="en-GB" sz="1800" dirty="0" smtClean="0"/>
              <a:t>The method for the characterization of </a:t>
            </a:r>
            <a:r>
              <a:rPr lang="en-GB" sz="1800" dirty="0" smtClean="0">
                <a:solidFill>
                  <a:srgbClr val="FF0000"/>
                </a:solidFill>
              </a:rPr>
              <a:t>magnets</a:t>
            </a:r>
            <a:r>
              <a:rPr lang="en-GB" sz="1800" dirty="0" smtClean="0"/>
              <a:t> was successfully tested on a few representative cases. It will be used systematically as from 2018.</a:t>
            </a:r>
          </a:p>
          <a:p>
            <a:endParaRPr lang="en-GB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4th ARIA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17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7180476"/>
              </p:ext>
            </p:extLst>
          </p:nvPr>
        </p:nvGraphicFramePr>
        <p:xfrm>
          <a:off x="685977" y="3400662"/>
          <a:ext cx="4858479" cy="12114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33070"/>
                <a:gridCol w="1112678"/>
                <a:gridCol w="670541"/>
                <a:gridCol w="726115"/>
                <a:gridCol w="677580"/>
                <a:gridCol w="738495"/>
              </a:tblGrid>
              <a:tr h="0">
                <a:tc>
                  <a:txBody>
                    <a:bodyPr/>
                    <a:lstStyle/>
                    <a:p>
                      <a:pPr marL="270510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000" dirty="0">
                          <a:solidFill>
                            <a:schemeClr val="accent6"/>
                          </a:solidFill>
                          <a:effectLst/>
                        </a:rPr>
                        <a:t> </a:t>
                      </a:r>
                      <a:endParaRPr lang="en-GB" sz="1200" dirty="0">
                        <a:solidFill>
                          <a:schemeClr val="accent6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70510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000" dirty="0">
                          <a:solidFill>
                            <a:schemeClr val="accent6"/>
                          </a:solidFill>
                          <a:effectLst/>
                        </a:rPr>
                        <a:t>Dose rate</a:t>
                      </a:r>
                      <a:endParaRPr lang="en-GB" sz="1200" dirty="0">
                        <a:solidFill>
                          <a:schemeClr val="accent6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270510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000" dirty="0">
                          <a:solidFill>
                            <a:schemeClr val="accent6"/>
                          </a:solidFill>
                          <a:effectLst/>
                        </a:rPr>
                        <a:t>Ti-44 (</a:t>
                      </a:r>
                      <a:r>
                        <a:rPr lang="en-US" sz="1000" dirty="0" err="1">
                          <a:solidFill>
                            <a:schemeClr val="accent6"/>
                          </a:solidFill>
                          <a:effectLst/>
                        </a:rPr>
                        <a:t>Bq</a:t>
                      </a:r>
                      <a:r>
                        <a:rPr lang="en-US" sz="1000" dirty="0">
                          <a:solidFill>
                            <a:schemeClr val="accent6"/>
                          </a:solidFill>
                          <a:effectLst/>
                        </a:rPr>
                        <a:t>/g)</a:t>
                      </a:r>
                      <a:endParaRPr lang="en-GB" sz="1200" dirty="0">
                        <a:solidFill>
                          <a:schemeClr val="accent6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70510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000" dirty="0">
                          <a:solidFill>
                            <a:schemeClr val="accent6"/>
                          </a:solidFill>
                          <a:effectLst/>
                        </a:rPr>
                        <a:t>Co-60 (</a:t>
                      </a:r>
                      <a:r>
                        <a:rPr lang="en-US" sz="1000" dirty="0" err="1">
                          <a:solidFill>
                            <a:schemeClr val="accent6"/>
                          </a:solidFill>
                          <a:effectLst/>
                        </a:rPr>
                        <a:t>Bq</a:t>
                      </a:r>
                      <a:r>
                        <a:rPr lang="en-US" sz="1000" dirty="0">
                          <a:solidFill>
                            <a:schemeClr val="accent6"/>
                          </a:solidFill>
                          <a:effectLst/>
                        </a:rPr>
                        <a:t>/g)</a:t>
                      </a:r>
                      <a:endParaRPr lang="en-GB" sz="1200" dirty="0">
                        <a:solidFill>
                          <a:schemeClr val="accent6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270510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000" dirty="0">
                          <a:solidFill>
                            <a:schemeClr val="accent6"/>
                          </a:solidFill>
                          <a:effectLst/>
                        </a:rPr>
                        <a:t> </a:t>
                      </a:r>
                      <a:endParaRPr lang="en-GB" sz="1200" dirty="0">
                        <a:solidFill>
                          <a:schemeClr val="accent6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70510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</a:rPr>
                        <a:t>(µ</a:t>
                      </a:r>
                      <a:r>
                        <a:rPr lang="en-US" sz="1000" dirty="0" err="1">
                          <a:effectLst/>
                        </a:rPr>
                        <a:t>Sv</a:t>
                      </a:r>
                      <a:r>
                        <a:rPr lang="en-US" sz="1000" dirty="0">
                          <a:effectLst/>
                        </a:rPr>
                        <a:t>/h)</a:t>
                      </a:r>
                      <a:endParaRPr lang="en-GB" sz="12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70510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Exp.</a:t>
                      </a:r>
                      <a:endParaRPr lang="en-GB" sz="12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70510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</a:rPr>
                        <a:t>Pred.</a:t>
                      </a:r>
                      <a:endParaRPr lang="en-GB" sz="12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70510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</a:rPr>
                        <a:t>Exp.</a:t>
                      </a:r>
                      <a:endParaRPr lang="en-GB" sz="12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70510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Pred.</a:t>
                      </a:r>
                      <a:endParaRPr lang="en-GB" sz="12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270510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000" dirty="0">
                          <a:solidFill>
                            <a:schemeClr val="accent6"/>
                          </a:solidFill>
                          <a:effectLst/>
                        </a:rPr>
                        <a:t>Point 1</a:t>
                      </a:r>
                      <a:endParaRPr lang="en-GB" sz="1200" dirty="0">
                        <a:solidFill>
                          <a:schemeClr val="accent6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70510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</a:rPr>
                        <a:t>0.20</a:t>
                      </a:r>
                      <a:endParaRPr lang="en-GB" sz="12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70510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0.11</a:t>
                      </a:r>
                      <a:endParaRPr lang="en-GB" sz="12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70510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0.19</a:t>
                      </a:r>
                      <a:endParaRPr lang="en-GB" sz="12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70510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0.12</a:t>
                      </a:r>
                      <a:endParaRPr lang="en-GB" sz="12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70510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0.21</a:t>
                      </a:r>
                      <a:endParaRPr lang="en-GB" sz="12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270510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000" dirty="0">
                          <a:solidFill>
                            <a:schemeClr val="accent6"/>
                          </a:solidFill>
                          <a:effectLst/>
                        </a:rPr>
                        <a:t>Point 2</a:t>
                      </a:r>
                      <a:endParaRPr lang="en-GB" sz="1200" dirty="0">
                        <a:solidFill>
                          <a:schemeClr val="accent6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70510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</a:rPr>
                        <a:t>0.19</a:t>
                      </a:r>
                      <a:endParaRPr lang="en-GB" sz="12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70510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</a:rPr>
                        <a:t>0.18</a:t>
                      </a:r>
                      <a:endParaRPr lang="en-GB" sz="12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70510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0.18</a:t>
                      </a:r>
                      <a:endParaRPr lang="en-GB" sz="12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70510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0.19</a:t>
                      </a:r>
                      <a:endParaRPr lang="en-GB" sz="12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70510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0.20</a:t>
                      </a:r>
                      <a:endParaRPr lang="en-GB" sz="12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270510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000" dirty="0">
                          <a:solidFill>
                            <a:schemeClr val="accent6"/>
                          </a:solidFill>
                          <a:effectLst/>
                        </a:rPr>
                        <a:t>Point 3</a:t>
                      </a:r>
                      <a:endParaRPr lang="en-GB" sz="1200" dirty="0">
                        <a:solidFill>
                          <a:schemeClr val="accent6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70510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0.17</a:t>
                      </a:r>
                      <a:endParaRPr lang="en-GB" sz="12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70510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</a:rPr>
                        <a:t>0.05</a:t>
                      </a:r>
                      <a:endParaRPr lang="en-GB" sz="12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70510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0.16</a:t>
                      </a:r>
                      <a:endParaRPr lang="en-GB" sz="12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70510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0.08</a:t>
                      </a:r>
                      <a:endParaRPr lang="en-GB" sz="12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70510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0.18</a:t>
                      </a:r>
                      <a:endParaRPr lang="en-GB" sz="12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270510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000" dirty="0">
                          <a:solidFill>
                            <a:schemeClr val="accent6"/>
                          </a:solidFill>
                          <a:effectLst/>
                        </a:rPr>
                        <a:t>Point 4</a:t>
                      </a:r>
                      <a:endParaRPr lang="en-GB" sz="1200" dirty="0">
                        <a:solidFill>
                          <a:schemeClr val="accent6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70510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0.22</a:t>
                      </a:r>
                      <a:endParaRPr lang="en-GB" sz="12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70510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</a:rPr>
                        <a:t>0.09</a:t>
                      </a:r>
                      <a:endParaRPr lang="en-GB" sz="12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70510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</a:rPr>
                        <a:t>0.21</a:t>
                      </a:r>
                      <a:endParaRPr lang="en-GB" sz="12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70510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0.23</a:t>
                      </a:r>
                      <a:endParaRPr lang="en-GB" sz="12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70510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0.23</a:t>
                      </a:r>
                      <a:endParaRPr lang="en-GB" sz="12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270510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000" dirty="0">
                          <a:solidFill>
                            <a:schemeClr val="accent6"/>
                          </a:solidFill>
                          <a:effectLst/>
                        </a:rPr>
                        <a:t>Mean</a:t>
                      </a:r>
                      <a:endParaRPr lang="en-GB" sz="1200" dirty="0">
                        <a:solidFill>
                          <a:schemeClr val="accent6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70510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0.20</a:t>
                      </a:r>
                      <a:endParaRPr lang="en-GB" sz="12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70510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0.11</a:t>
                      </a:r>
                      <a:endParaRPr lang="en-GB" sz="12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70510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</a:rPr>
                        <a:t>0.19</a:t>
                      </a:r>
                      <a:endParaRPr lang="en-GB" sz="12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70510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</a:rPr>
                        <a:t>0.15</a:t>
                      </a:r>
                      <a:endParaRPr lang="en-GB" sz="12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70510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</a:rPr>
                        <a:t>0.20</a:t>
                      </a:r>
                      <a:endParaRPr lang="en-GB" sz="12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735092" y="3537232"/>
            <a:ext cx="25787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 smtClean="0"/>
              <a:t>Characterization of a </a:t>
            </a:r>
            <a:r>
              <a:rPr lang="en-GB" sz="1200" i="1" dirty="0" smtClean="0">
                <a:solidFill>
                  <a:srgbClr val="FF0000"/>
                </a:solidFill>
              </a:rPr>
              <a:t>test magnet</a:t>
            </a:r>
            <a:r>
              <a:rPr lang="en-GB" sz="1200" i="1" dirty="0" smtClean="0"/>
              <a:t>. Comparison of </a:t>
            </a:r>
            <a:r>
              <a:rPr lang="en-GB" sz="1200" i="1" u="sng" dirty="0" smtClean="0"/>
              <a:t>predicted values </a:t>
            </a:r>
            <a:r>
              <a:rPr lang="en-GB" sz="1200" i="1" dirty="0" smtClean="0"/>
              <a:t>of activity with results from in-situ </a:t>
            </a:r>
            <a:r>
              <a:rPr lang="en-GB" sz="1200" i="1" u="sng" dirty="0" smtClean="0"/>
              <a:t>gamma spectrometry</a:t>
            </a:r>
            <a:r>
              <a:rPr lang="en-GB" sz="1200" i="1" dirty="0" smtClean="0"/>
              <a:t>.</a:t>
            </a:r>
            <a:endParaRPr lang="en-GB" sz="1200" i="1" dirty="0"/>
          </a:p>
        </p:txBody>
      </p:sp>
    </p:spTree>
    <p:extLst>
      <p:ext uri="{BB962C8B-B14F-4D97-AF65-F5344CB8AC3E}">
        <p14:creationId xmlns:p14="http://schemas.microsoft.com/office/powerpoint/2010/main" val="2817104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 2/2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 smtClean="0"/>
              <a:t>It is important to </a:t>
            </a:r>
            <a:r>
              <a:rPr lang="en-GB" sz="2000" dirty="0" smtClean="0">
                <a:solidFill>
                  <a:srgbClr val="FF0000"/>
                </a:solidFill>
              </a:rPr>
              <a:t>involve the national Authorities </a:t>
            </a:r>
            <a:r>
              <a:rPr lang="en-GB" sz="2000" dirty="0" smtClean="0"/>
              <a:t>at an early stage in the conception of a new characterization methodology</a:t>
            </a:r>
          </a:p>
          <a:p>
            <a:r>
              <a:rPr lang="en-GB" sz="2000" dirty="0" smtClean="0">
                <a:solidFill>
                  <a:srgbClr val="FF0000"/>
                </a:solidFill>
              </a:rPr>
              <a:t>Quality assurance </a:t>
            </a:r>
            <a:r>
              <a:rPr lang="en-GB" sz="2000" dirty="0" smtClean="0"/>
              <a:t>is fundamental for radiological characterization and should include detailed work instructions and regular quality controls</a:t>
            </a:r>
          </a:p>
          <a:p>
            <a:r>
              <a:rPr lang="en-GB" sz="2000" dirty="0" smtClean="0">
                <a:solidFill>
                  <a:srgbClr val="FF0000"/>
                </a:solidFill>
              </a:rPr>
              <a:t>Traceability</a:t>
            </a:r>
            <a:r>
              <a:rPr lang="en-GB" sz="2000" dirty="0" smtClean="0"/>
              <a:t> of waste items, packages and data is a key element in waste characterization</a:t>
            </a:r>
          </a:p>
          <a:p>
            <a:endParaRPr lang="en-GB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4th ARIA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7865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362700"/>
            <a:ext cx="1314450" cy="365125"/>
          </a:xfrm>
        </p:spPr>
        <p:txBody>
          <a:bodyPr/>
          <a:lstStyle/>
          <a:p>
            <a:r>
              <a:rPr lang="en-US" smtClean="0"/>
              <a:t>May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6248400" y="6356350"/>
            <a:ext cx="2895600" cy="365125"/>
          </a:xfrm>
        </p:spPr>
        <p:txBody>
          <a:bodyPr/>
          <a:lstStyle/>
          <a:p>
            <a:r>
              <a:rPr lang="en-US" smtClean="0"/>
              <a:t>4th ARIA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42350" y="6356350"/>
            <a:ext cx="501650" cy="365125"/>
          </a:xfrm>
        </p:spPr>
        <p:txBody>
          <a:bodyPr/>
          <a:lstStyle/>
          <a:p>
            <a:fld id="{17918391-D411-FE40-AAD7-861AE5233E0E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481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3200" dirty="0"/>
              <a:t>Radiological characterization </a:t>
            </a: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>of </a:t>
            </a:r>
            <a:r>
              <a:rPr lang="en-GB" sz="3200" dirty="0"/>
              <a:t>very-low-level radioactive waste at CERN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457199" y="3949924"/>
            <a:ext cx="7141029" cy="897847"/>
          </a:xfrm>
        </p:spPr>
        <p:txBody>
          <a:bodyPr>
            <a:normAutofit/>
          </a:bodyPr>
          <a:lstStyle/>
          <a:p>
            <a:r>
              <a:rPr lang="fr-FR" sz="1600" u="sng" dirty="0"/>
              <a:t>M. Magistris</a:t>
            </a:r>
            <a:r>
              <a:rPr lang="fr-FR" sz="1600" dirty="0"/>
              <a:t>, R. Froeschl, F. La Torre, C. Theis, L. Ulrici, N. Walter, B. Zaffora</a:t>
            </a:r>
            <a:endParaRPr lang="en-GB" sz="1600" dirty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>
          <a:xfrm>
            <a:off x="3787141" y="6362377"/>
            <a:ext cx="1692002" cy="365125"/>
          </a:xfrm>
        </p:spPr>
        <p:txBody>
          <a:bodyPr/>
          <a:lstStyle/>
          <a:p>
            <a:r>
              <a:rPr lang="en-US" smtClean="0"/>
              <a:t>May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4th ARIA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30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dirty="0" smtClean="0"/>
              <a:t>Introduction</a:t>
            </a:r>
            <a:br>
              <a:rPr lang="en-GB" sz="2800" dirty="0" smtClean="0"/>
            </a:br>
            <a:r>
              <a:rPr lang="en-GB" sz="2800" dirty="0" smtClean="0"/>
              <a:t>The CERN accelerator complex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800" dirty="0"/>
              <a:t>Founded in 1954, the CERN laboratory sits astride the Franco-Swiss border near Geneva</a:t>
            </a:r>
            <a:r>
              <a:rPr lang="en-GB" sz="1800" dirty="0" smtClean="0"/>
              <a:t>.</a:t>
            </a:r>
          </a:p>
          <a:p>
            <a:r>
              <a:rPr lang="en-GB" sz="1800" dirty="0"/>
              <a:t>The accelerator complex </a:t>
            </a:r>
            <a:r>
              <a:rPr lang="en-GB" sz="1800" dirty="0" smtClean="0"/>
              <a:t>is </a:t>
            </a:r>
            <a:r>
              <a:rPr lang="en-GB" sz="1800" dirty="0"/>
              <a:t>a succession of machines that accelerate particles to increasingly higher </a:t>
            </a:r>
            <a:r>
              <a:rPr lang="en-GB" sz="1800" dirty="0" smtClean="0"/>
              <a:t>energies. In the LHC </a:t>
            </a:r>
            <a:r>
              <a:rPr lang="en-GB" sz="1800" dirty="0"/>
              <a:t>– the last element in this chain – particle beams are accelerated up to </a:t>
            </a:r>
            <a:r>
              <a:rPr lang="en-GB" sz="1800" dirty="0" smtClean="0"/>
              <a:t>6.5 </a:t>
            </a:r>
            <a:r>
              <a:rPr lang="en-GB" sz="1800" dirty="0" err="1"/>
              <a:t>TeV</a:t>
            </a:r>
            <a:r>
              <a:rPr lang="en-GB" sz="1800" dirty="0"/>
              <a:t> per beam. 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4th ARIA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963" y="3245452"/>
            <a:ext cx="2225233" cy="20362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5707" y="3907970"/>
            <a:ext cx="2389839" cy="15546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1057" y="3154130"/>
            <a:ext cx="2462997" cy="263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253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dirty="0" smtClean="0"/>
              <a:t>Introduction</a:t>
            </a:r>
            <a:br>
              <a:rPr lang="en-GB" sz="2800" dirty="0" smtClean="0"/>
            </a:br>
            <a:r>
              <a:rPr lang="en-GB" sz="2800" dirty="0" smtClean="0"/>
              <a:t>Radioactive waste at CERN</a:t>
            </a:r>
            <a:endParaRPr lang="en-GB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4th ARIA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GB" sz="1800" dirty="0" smtClean="0"/>
              <a:t>In </a:t>
            </a:r>
            <a:r>
              <a:rPr lang="en-GB" sz="1800" dirty="0" smtClean="0">
                <a:solidFill>
                  <a:srgbClr val="FF0000"/>
                </a:solidFill>
              </a:rPr>
              <a:t>high-energy </a:t>
            </a:r>
            <a:r>
              <a:rPr lang="en-GB" sz="1800" dirty="0">
                <a:solidFill>
                  <a:srgbClr val="FF0000"/>
                </a:solidFill>
              </a:rPr>
              <a:t>particle </a:t>
            </a:r>
            <a:r>
              <a:rPr lang="en-GB" sz="1800" dirty="0" smtClean="0">
                <a:solidFill>
                  <a:srgbClr val="FF0000"/>
                </a:solidFill>
              </a:rPr>
              <a:t>accelerators</a:t>
            </a:r>
            <a:r>
              <a:rPr lang="en-GB" sz="1800" dirty="0" smtClean="0"/>
              <a:t>, beam particles can interact</a:t>
            </a:r>
            <a:r>
              <a:rPr lang="en-US" sz="1800" dirty="0" smtClean="0"/>
              <a:t> </a:t>
            </a:r>
            <a:r>
              <a:rPr lang="en-US" sz="1800" dirty="0"/>
              <a:t>with gas molecules and accelerator </a:t>
            </a:r>
            <a:r>
              <a:rPr lang="en-US" sz="1800" dirty="0" smtClean="0"/>
              <a:t>components, and lead to </a:t>
            </a:r>
            <a:r>
              <a:rPr lang="en-US" sz="1800" dirty="0" smtClean="0">
                <a:solidFill>
                  <a:srgbClr val="FF0000"/>
                </a:solidFill>
              </a:rPr>
              <a:t>material activation</a:t>
            </a:r>
            <a:r>
              <a:rPr lang="en-US" sz="1800" dirty="0" smtClean="0"/>
              <a:t>.</a:t>
            </a:r>
          </a:p>
          <a:p>
            <a:r>
              <a:rPr lang="en-GB" sz="1800" dirty="0" smtClean="0"/>
              <a:t>The </a:t>
            </a:r>
            <a:r>
              <a:rPr lang="en-GB" sz="1800" dirty="0" smtClean="0">
                <a:solidFill>
                  <a:srgbClr val="FF0000"/>
                </a:solidFill>
              </a:rPr>
              <a:t>radiological characterization </a:t>
            </a:r>
            <a:r>
              <a:rPr lang="en-GB" sz="1800" dirty="0" smtClean="0"/>
              <a:t>of radioactive waste is a requirement for its disposal in </a:t>
            </a:r>
            <a:r>
              <a:rPr lang="en-GB" sz="1800" dirty="0"/>
              <a:t>the </a:t>
            </a:r>
            <a:r>
              <a:rPr lang="en-GB" sz="1800" dirty="0" smtClean="0"/>
              <a:t>national final </a:t>
            </a:r>
            <a:r>
              <a:rPr lang="en-GB" sz="1800" dirty="0"/>
              <a:t>repositories. </a:t>
            </a:r>
            <a:endParaRPr lang="en-GB" sz="1800" dirty="0" smtClean="0"/>
          </a:p>
          <a:p>
            <a:r>
              <a:rPr lang="en-GB" sz="1800" dirty="0" smtClean="0"/>
              <a:t>This presentation will focus on the characterization of very-low-level waste (VLLW), including </a:t>
            </a:r>
            <a:r>
              <a:rPr lang="en-GB" sz="1800" dirty="0" smtClean="0">
                <a:solidFill>
                  <a:srgbClr val="FF0000"/>
                </a:solidFill>
              </a:rPr>
              <a:t>loose metallic </a:t>
            </a:r>
            <a:r>
              <a:rPr lang="en-GB" sz="1800" dirty="0">
                <a:solidFill>
                  <a:srgbClr val="FF0000"/>
                </a:solidFill>
              </a:rPr>
              <a:t>waste</a:t>
            </a:r>
            <a:r>
              <a:rPr lang="en-GB" sz="1800" dirty="0"/>
              <a:t> (steel, copper and aluminium), </a:t>
            </a:r>
            <a:r>
              <a:rPr lang="en-GB" sz="1800" dirty="0">
                <a:solidFill>
                  <a:srgbClr val="FF0000"/>
                </a:solidFill>
              </a:rPr>
              <a:t>cables</a:t>
            </a:r>
            <a:r>
              <a:rPr lang="en-GB" sz="1800" dirty="0"/>
              <a:t> and </a:t>
            </a:r>
            <a:r>
              <a:rPr lang="en-GB" sz="1800" dirty="0">
                <a:solidFill>
                  <a:srgbClr val="FF0000"/>
                </a:solidFill>
              </a:rPr>
              <a:t>magnets</a:t>
            </a:r>
            <a:r>
              <a:rPr lang="en-GB" sz="1800" dirty="0" smtClean="0"/>
              <a:t>., which represent &gt;80% of stored radioactive waste at CERN.</a:t>
            </a:r>
          </a:p>
          <a:p>
            <a:r>
              <a:rPr lang="en-GB" sz="1800" dirty="0" smtClean="0"/>
              <a:t>All calculations were performed with the analytical code </a:t>
            </a:r>
            <a:r>
              <a:rPr lang="en-GB" sz="1800" dirty="0" err="1" smtClean="0">
                <a:solidFill>
                  <a:srgbClr val="FF0000"/>
                </a:solidFill>
              </a:rPr>
              <a:t>ActiWiz</a:t>
            </a:r>
            <a:r>
              <a:rPr lang="en-GB" sz="1800" dirty="0" smtClean="0"/>
              <a:t> (</a:t>
            </a:r>
            <a:r>
              <a:rPr lang="en-GB" sz="1800" i="1" dirty="0" smtClean="0"/>
              <a:t>see presentation by Chris Theis in this conference</a:t>
            </a:r>
            <a:r>
              <a:rPr lang="en-GB" sz="1800" dirty="0" smtClean="0"/>
              <a:t>)</a:t>
            </a:r>
            <a:endParaRPr lang="en-GB" sz="1800" dirty="0"/>
          </a:p>
          <a:p>
            <a:pPr marL="448056" lvl="1" indent="0">
              <a:buNone/>
            </a:pPr>
            <a:endParaRPr lang="en-GB" sz="1800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5825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dirty="0" smtClean="0"/>
              <a:t>Radiological characterization</a:t>
            </a:r>
            <a:br>
              <a:rPr lang="en-GB" sz="2800" dirty="0" smtClean="0"/>
            </a:br>
            <a:r>
              <a:rPr lang="en-GB" sz="2800" dirty="0" smtClean="0"/>
              <a:t>Acceptance criteria for VLLW (very-low-level waste)</a:t>
            </a:r>
            <a:endParaRPr lang="en-GB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fr-FR" sz="1800" dirty="0" smtClean="0"/>
                  <a:t>The </a:t>
                </a:r>
                <a:r>
                  <a:rPr lang="fr-FR" sz="1800" dirty="0" err="1" smtClean="0"/>
                  <a:t>acceptance</a:t>
                </a:r>
                <a:r>
                  <a:rPr lang="fr-FR" sz="1800" dirty="0" smtClean="0"/>
                  <a:t> </a:t>
                </a:r>
                <a:r>
                  <a:rPr lang="fr-FR" sz="1800" dirty="0" err="1" smtClean="0"/>
                  <a:t>criteria</a:t>
                </a:r>
                <a:r>
                  <a:rPr lang="fr-FR" sz="1800" dirty="0" smtClean="0"/>
                  <a:t> for the </a:t>
                </a:r>
                <a:r>
                  <a:rPr lang="fr-FR" sz="1800" dirty="0" err="1" smtClean="0"/>
                  <a:t>disposal</a:t>
                </a:r>
                <a:r>
                  <a:rPr lang="fr-FR" sz="1800" dirty="0" smtClean="0"/>
                  <a:t> of VLLW in the French </a:t>
                </a:r>
                <a:r>
                  <a:rPr lang="fr-FR" sz="1800" dirty="0" err="1" smtClean="0"/>
                  <a:t>repository</a:t>
                </a:r>
                <a:r>
                  <a:rPr lang="fr-FR" sz="1800" dirty="0" smtClean="0"/>
                  <a:t> of Cires (ANDRA</a:t>
                </a:r>
                <a:r>
                  <a:rPr lang="fr-FR" sz="1800" dirty="0"/>
                  <a:t>) </a:t>
                </a:r>
                <a:r>
                  <a:rPr lang="fr-FR" sz="1800" dirty="0" smtClean="0"/>
                  <a:t>are:</a:t>
                </a:r>
                <a:endParaRPr lang="fr-FR" sz="1800" dirty="0"/>
              </a:p>
              <a:p>
                <a:pPr lvl="1"/>
                <a:r>
                  <a:rPr lang="fr-FR" sz="1600" dirty="0" smtClean="0"/>
                  <a:t>The contamination </a:t>
                </a:r>
                <a:r>
                  <a:rPr lang="fr-FR" sz="1600" dirty="0" err="1" smtClean="0"/>
                  <a:t>level</a:t>
                </a:r>
                <a:r>
                  <a:rPr lang="fr-FR" sz="1600" dirty="0" smtClean="0"/>
                  <a:t> on accessible surfaces must </a:t>
                </a:r>
                <a:r>
                  <a:rPr lang="fr-FR" sz="1600" dirty="0" err="1" smtClean="0"/>
                  <a:t>be</a:t>
                </a:r>
                <a:r>
                  <a:rPr lang="fr-FR" sz="1600" dirty="0" smtClean="0"/>
                  <a:t> </a:t>
                </a:r>
                <a:r>
                  <a:rPr lang="fr-FR" sz="1600" dirty="0" err="1" smtClean="0"/>
                  <a:t>below</a:t>
                </a:r>
                <a:r>
                  <a:rPr lang="fr-FR" sz="1600" dirty="0" smtClean="0"/>
                  <a:t> the </a:t>
                </a:r>
                <a:r>
                  <a:rPr lang="fr-FR" sz="1600" dirty="0" err="1" smtClean="0"/>
                  <a:t>limits</a:t>
                </a:r>
                <a:endParaRPr lang="fr-FR" sz="1600" dirty="0"/>
              </a:p>
              <a:p>
                <a:pPr lvl="1"/>
                <a:r>
                  <a:rPr lang="fr-FR" sz="1600" dirty="0" smtClean="0"/>
                  <a:t>The </a:t>
                </a:r>
                <a:r>
                  <a:rPr lang="fr-FR" sz="1600" dirty="0" err="1" smtClean="0"/>
                  <a:t>so-called</a:t>
                </a:r>
                <a:r>
                  <a:rPr lang="fr-FR" sz="1600" dirty="0" smtClean="0"/>
                  <a:t> IRAS factor (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fr-FR" sz="1600" i="1">
                            <a:latin typeface="Cambria Math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1600" i="1"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f>
                          <m:fPr>
                            <m:type m:val="skw"/>
                            <m:ctrlPr>
                              <a:rPr lang="fr-FR" sz="1600" i="1">
                                <a:latin typeface="Cambria Math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fr-FR" sz="1600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160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𝐿𝐼𝑀</m:t>
                                </m:r>
                              </m:e>
                              <m:sub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e>
                    </m:nary>
                  </m:oMath>
                </a14:m>
                <a:r>
                  <a:rPr lang="fr-FR" sz="1600" dirty="0" smtClean="0"/>
                  <a:t> ) of a </a:t>
                </a:r>
                <a:r>
                  <a:rPr lang="fr-FR" sz="1600" dirty="0" err="1" smtClean="0"/>
                  <a:t>waste</a:t>
                </a:r>
                <a:r>
                  <a:rPr lang="fr-FR" sz="1600" dirty="0" smtClean="0"/>
                  <a:t> package must </a:t>
                </a:r>
                <a:r>
                  <a:rPr lang="fr-FR" sz="1600" dirty="0" err="1" smtClean="0"/>
                  <a:t>be</a:t>
                </a:r>
                <a:r>
                  <a:rPr lang="fr-FR" sz="1600" dirty="0" smtClean="0"/>
                  <a:t> &lt; 10.</a:t>
                </a:r>
                <a:endParaRPr lang="fr-FR" sz="1600" dirty="0"/>
              </a:p>
              <a:p>
                <a:pPr lvl="1"/>
                <a:r>
                  <a:rPr lang="fr-FR" sz="1600" dirty="0" smtClean="0"/>
                  <a:t>The </a:t>
                </a:r>
                <a:r>
                  <a:rPr lang="fr-FR" sz="1600" dirty="0" err="1" smtClean="0"/>
                  <a:t>average</a:t>
                </a:r>
                <a:r>
                  <a:rPr lang="fr-FR" sz="1600" dirty="0" smtClean="0"/>
                  <a:t> IRAS factor of a batch of </a:t>
                </a:r>
                <a:r>
                  <a:rPr lang="fr-FR" sz="1600" dirty="0" err="1" smtClean="0"/>
                  <a:t>waste</a:t>
                </a:r>
                <a:r>
                  <a:rPr lang="fr-FR" sz="1600" dirty="0" smtClean="0"/>
                  <a:t>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1600" i="1">
                            <a:latin typeface="Cambria Math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pHide m:val="on"/>
                            <m:ctrlPr>
                              <a:rPr lang="fr-FR" sz="1600" i="1">
                                <a:latin typeface="Cambria Math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1600" i="1">
                                <a:latin typeface="Cambria Math"/>
                              </a:rPr>
                              <m:t>𝑗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fr-FR" sz="1600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fr-FR" sz="1600" i="1">
                                <a:latin typeface="Cambria Math"/>
                                <a:ea typeface="Cambria Math"/>
                              </a:rPr>
                              <m:t>∗</m:t>
                            </m:r>
                            <m:sSub>
                              <m:sSubPr>
                                <m:ctrlPr>
                                  <a:rPr lang="fr-FR" sz="1600" i="1">
                                    <a:latin typeface="Cambria Math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/>
                                    <a:ea typeface="Cambria Math"/>
                                  </a:rPr>
                                  <m:t>𝐼𝑅𝐴𝑆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/>
                                    <a:ea typeface="Cambria Math"/>
                                  </a:rPr>
                                  <m:t>𝑗</m:t>
                                </m:r>
                              </m:sub>
                            </m:sSub>
                          </m:e>
                        </m:nary>
                      </m:num>
                      <m:den>
                        <m:sSub>
                          <m:sSubPr>
                            <m:ctrlPr>
                              <a:rPr lang="fr-FR" sz="16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𝑏𝑎𝑡𝑐h</m:t>
                            </m:r>
                          </m:sub>
                        </m:sSub>
                      </m:den>
                    </m:f>
                  </m:oMath>
                </a14:m>
                <a:r>
                  <a:rPr lang="fr-FR" sz="1600" dirty="0" smtClean="0"/>
                  <a:t>) must </a:t>
                </a:r>
                <a:r>
                  <a:rPr lang="fr-FR" sz="1600" dirty="0" err="1" smtClean="0"/>
                  <a:t>be</a:t>
                </a:r>
                <a:r>
                  <a:rPr lang="fr-FR" sz="1600" dirty="0" smtClean="0"/>
                  <a:t> &lt; 1.</a:t>
                </a:r>
                <a:endParaRPr lang="fr-FR" sz="1600" dirty="0"/>
              </a:p>
              <a:p>
                <a:r>
                  <a:rPr lang="fr-FR" sz="1800" dirty="0" err="1" smtClean="0"/>
                  <a:t>These</a:t>
                </a:r>
                <a:r>
                  <a:rPr lang="fr-FR" sz="1800" dirty="0" smtClean="0"/>
                  <a:t> </a:t>
                </a:r>
                <a:r>
                  <a:rPr lang="fr-FR" sz="1800" dirty="0" err="1" smtClean="0"/>
                  <a:t>acceptance</a:t>
                </a:r>
                <a:r>
                  <a:rPr lang="fr-FR" sz="1800" dirty="0" smtClean="0"/>
                  <a:t> </a:t>
                </a:r>
                <a:r>
                  <a:rPr lang="fr-FR" sz="1800" dirty="0" err="1" smtClean="0"/>
                  <a:t>criteria</a:t>
                </a:r>
                <a:r>
                  <a:rPr lang="fr-FR" sz="1800" dirty="0" smtClean="0"/>
                  <a:t> are set by the </a:t>
                </a:r>
                <a:r>
                  <a:rPr lang="fr-FR" sz="1800" dirty="0" err="1" smtClean="0"/>
                  <a:t>safety</a:t>
                </a:r>
                <a:r>
                  <a:rPr lang="fr-FR" sz="1800" dirty="0" smtClean="0"/>
                  <a:t> </a:t>
                </a:r>
                <a:r>
                  <a:rPr lang="fr-FR" sz="1800" dirty="0" err="1" smtClean="0"/>
                  <a:t>requirements</a:t>
                </a:r>
                <a:r>
                  <a:rPr lang="fr-FR" sz="1800" dirty="0" smtClean="0"/>
                  <a:t> of the final </a:t>
                </a:r>
                <a:r>
                  <a:rPr lang="fr-FR" sz="1800" dirty="0" err="1" smtClean="0"/>
                  <a:t>repository</a:t>
                </a:r>
                <a:r>
                  <a:rPr lang="fr-FR" sz="1800" dirty="0" smtClean="0"/>
                  <a:t>.</a:t>
                </a:r>
                <a:endParaRPr lang="fr-FR" sz="1800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6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4th ARIA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4413" y="4033801"/>
            <a:ext cx="1798476" cy="143878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76220" y="4522360"/>
            <a:ext cx="2067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 smtClean="0"/>
              <a:t>Example </a:t>
            </a:r>
            <a:r>
              <a:rPr lang="en-GB" sz="1200" i="1" dirty="0" smtClean="0"/>
              <a:t>of waste package with pieces of copper</a:t>
            </a:r>
            <a:endParaRPr lang="en-GB" sz="1200" i="1" dirty="0"/>
          </a:p>
        </p:txBody>
      </p:sp>
    </p:spTree>
    <p:extLst>
      <p:ext uri="{BB962C8B-B14F-4D97-AF65-F5344CB8AC3E}">
        <p14:creationId xmlns:p14="http://schemas.microsoft.com/office/powerpoint/2010/main" val="3922661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dirty="0" smtClean="0"/>
              <a:t>Radiological characterization</a:t>
            </a:r>
            <a:br>
              <a:rPr lang="en-GB" sz="2800" dirty="0" smtClean="0"/>
            </a:br>
            <a:r>
              <a:rPr lang="en-GB" sz="2800" dirty="0" smtClean="0"/>
              <a:t>General methodology at CERN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" indent="0">
              <a:buNone/>
            </a:pPr>
            <a:r>
              <a:rPr lang="en-GB" sz="2000" i="1" dirty="0" smtClean="0"/>
              <a:t>In the general case, the characterization of waste at CERN is performed as follows:</a:t>
            </a:r>
          </a:p>
          <a:p>
            <a:pPr>
              <a:buFont typeface="+mj-lt"/>
              <a:buAutoNum type="arabicPeriod"/>
            </a:pPr>
            <a:r>
              <a:rPr lang="en-GB" sz="1800" dirty="0" smtClean="0"/>
              <a:t>Define a batch of homogeneous waste, e.g. 100 tons of cables</a:t>
            </a:r>
          </a:p>
          <a:p>
            <a:pPr>
              <a:buFont typeface="+mj-lt"/>
              <a:buAutoNum type="arabicPeriod"/>
            </a:pPr>
            <a:r>
              <a:rPr lang="en-GB" sz="1800" dirty="0" smtClean="0"/>
              <a:t>Use </a:t>
            </a:r>
            <a:r>
              <a:rPr lang="en-GB" sz="1800" dirty="0" err="1" smtClean="0"/>
              <a:t>ActiWiz</a:t>
            </a:r>
            <a:r>
              <a:rPr lang="en-GB" sz="1800" dirty="0" smtClean="0"/>
              <a:t> to identify the </a:t>
            </a:r>
            <a:r>
              <a:rPr lang="en-GB" sz="1800" dirty="0" smtClean="0">
                <a:solidFill>
                  <a:srgbClr val="FF0000"/>
                </a:solidFill>
              </a:rPr>
              <a:t>radionuclide inventory</a:t>
            </a:r>
            <a:r>
              <a:rPr lang="en-GB" sz="1800" dirty="0" smtClean="0"/>
              <a:t>, i.e. radionuclides which can have an activity above the declaration limit defined by ANDRA</a:t>
            </a:r>
          </a:p>
          <a:p>
            <a:pPr>
              <a:buFont typeface="+mj-lt"/>
              <a:buAutoNum type="arabicPeriod"/>
            </a:pPr>
            <a:r>
              <a:rPr lang="en-GB" sz="1800" dirty="0" smtClean="0"/>
              <a:t>Evaluate the specific activity depending on the nuclide:</a:t>
            </a:r>
          </a:p>
          <a:p>
            <a:pPr lvl="1"/>
            <a:r>
              <a:rPr lang="en-GB" sz="1600" u="sng" dirty="0" smtClean="0"/>
              <a:t>Easy-to-measure nuclides</a:t>
            </a:r>
            <a:r>
              <a:rPr lang="en-GB" sz="1600" dirty="0" smtClean="0"/>
              <a:t>: in-situ </a:t>
            </a:r>
            <a:r>
              <a:rPr lang="en-GB" sz="1600" dirty="0" smtClean="0">
                <a:solidFill>
                  <a:srgbClr val="FF0000"/>
                </a:solidFill>
              </a:rPr>
              <a:t>gamma spectrometry</a:t>
            </a:r>
            <a:r>
              <a:rPr lang="en-GB" sz="1600" dirty="0" smtClean="0"/>
              <a:t> or dose-rate measurements on the waste packages</a:t>
            </a:r>
          </a:p>
          <a:p>
            <a:pPr lvl="1"/>
            <a:r>
              <a:rPr lang="en-GB" sz="1600" u="sng" dirty="0" smtClean="0"/>
              <a:t>Difficult-to-measure nuclides</a:t>
            </a:r>
            <a:r>
              <a:rPr lang="en-GB" sz="1600" dirty="0" smtClean="0"/>
              <a:t>: </a:t>
            </a:r>
          </a:p>
          <a:p>
            <a:pPr lvl="2"/>
            <a:r>
              <a:rPr lang="en-GB" sz="1400" dirty="0">
                <a:solidFill>
                  <a:srgbClr val="FF0000"/>
                </a:solidFill>
              </a:rPr>
              <a:t>S</a:t>
            </a:r>
            <a:r>
              <a:rPr lang="en-GB" sz="1400" dirty="0" smtClean="0">
                <a:solidFill>
                  <a:srgbClr val="FF0000"/>
                </a:solidFill>
              </a:rPr>
              <a:t>ampling</a:t>
            </a:r>
            <a:r>
              <a:rPr lang="en-GB" sz="1400" dirty="0" smtClean="0"/>
              <a:t> followed by gamma-spectrometry and radiochemical analysis </a:t>
            </a:r>
          </a:p>
          <a:p>
            <a:pPr lvl="2"/>
            <a:r>
              <a:rPr lang="en-GB" sz="1400" dirty="0"/>
              <a:t>U</a:t>
            </a:r>
            <a:r>
              <a:rPr lang="en-GB" sz="1400" dirty="0" smtClean="0"/>
              <a:t>se of experimental scaling factors (activity ratios) or mean activity</a:t>
            </a:r>
          </a:p>
          <a:p>
            <a:pPr lvl="1"/>
            <a:r>
              <a:rPr lang="en-GB" sz="1600" u="sng" dirty="0" smtClean="0"/>
              <a:t>Impossible-to-measure nuclides</a:t>
            </a:r>
            <a:r>
              <a:rPr lang="en-GB" sz="1600" dirty="0" smtClean="0"/>
              <a:t>:</a:t>
            </a:r>
          </a:p>
          <a:p>
            <a:pPr lvl="2"/>
            <a:r>
              <a:rPr lang="en-GB" sz="1400" dirty="0" smtClean="0"/>
              <a:t>Use of </a:t>
            </a:r>
            <a:r>
              <a:rPr lang="en-GB" sz="1400" dirty="0" smtClean="0">
                <a:solidFill>
                  <a:srgbClr val="FF0000"/>
                </a:solidFill>
              </a:rPr>
              <a:t>analytical scaling factors</a:t>
            </a:r>
          </a:p>
          <a:p>
            <a:pPr>
              <a:buFont typeface="+mj-lt"/>
              <a:buAutoNum type="arabicPeriod"/>
            </a:pPr>
            <a:r>
              <a:rPr lang="en-GB" sz="1800" dirty="0" smtClean="0"/>
              <a:t>Calculate the IRAS factor for each waste package</a:t>
            </a:r>
            <a:endParaRPr lang="en-GB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4th ARIA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042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dirty="0" smtClean="0"/>
              <a:t>Radiological characterization</a:t>
            </a:r>
            <a:br>
              <a:rPr lang="en-GB" sz="2800" dirty="0" smtClean="0"/>
            </a:br>
            <a:r>
              <a:rPr lang="en-GB" sz="2800" dirty="0" smtClean="0"/>
              <a:t>Examples of waste families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GB" dirty="0" smtClean="0"/>
          </a:p>
          <a:p>
            <a:pPr lvl="1"/>
            <a:endParaRPr lang="en-GB" dirty="0"/>
          </a:p>
          <a:p>
            <a:pPr lvl="1"/>
            <a:r>
              <a:rPr lang="en-GB" dirty="0" smtClean="0"/>
              <a:t>Loose metallic waste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Cables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Magnets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4th ARIA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17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dirty="0" smtClean="0"/>
              <a:t>Loose metallic waste</a:t>
            </a:r>
            <a:br>
              <a:rPr lang="en-GB" sz="2800" dirty="0" smtClean="0"/>
            </a:br>
            <a:r>
              <a:rPr lang="en-GB" sz="2800" dirty="0" smtClean="0"/>
              <a:t>General description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800" dirty="0" smtClean="0"/>
              <a:t>In 2016, </a:t>
            </a:r>
            <a:r>
              <a:rPr lang="en-GB" sz="1800" dirty="0" smtClean="0">
                <a:solidFill>
                  <a:srgbClr val="FF0000"/>
                </a:solidFill>
              </a:rPr>
              <a:t>over 1’000 m</a:t>
            </a:r>
            <a:r>
              <a:rPr lang="en-GB" sz="1800" baseline="30000" dirty="0" smtClean="0">
                <a:solidFill>
                  <a:srgbClr val="FF0000"/>
                </a:solidFill>
              </a:rPr>
              <a:t>3</a:t>
            </a:r>
            <a:r>
              <a:rPr lang="en-GB" sz="1800" dirty="0" smtClean="0">
                <a:solidFill>
                  <a:srgbClr val="FF0000"/>
                </a:solidFill>
              </a:rPr>
              <a:t> of metallic waste </a:t>
            </a:r>
            <a:r>
              <a:rPr lang="en-GB" sz="1800" dirty="0" smtClean="0">
                <a:solidFill>
                  <a:srgbClr val="FF0000"/>
                </a:solidFill>
              </a:rPr>
              <a:t>that </a:t>
            </a:r>
            <a:r>
              <a:rPr lang="en-GB" sz="1800" dirty="0" smtClean="0"/>
              <a:t>had </a:t>
            </a:r>
            <a:r>
              <a:rPr lang="en-GB" sz="1800" dirty="0" smtClean="0"/>
              <a:t>been activated over the last 40 years, were temporarily stored at CERN and required radiological characterization</a:t>
            </a:r>
          </a:p>
          <a:p>
            <a:r>
              <a:rPr lang="en-GB" sz="1800" dirty="0" smtClean="0"/>
              <a:t>This waste is a mixture of </a:t>
            </a:r>
            <a:r>
              <a:rPr lang="en-GB" sz="1800" dirty="0" smtClean="0">
                <a:solidFill>
                  <a:srgbClr val="FF0000"/>
                </a:solidFill>
              </a:rPr>
              <a:t>aluminium, steel and copper pieces </a:t>
            </a:r>
            <a:r>
              <a:rPr lang="en-GB" sz="1800" dirty="0" smtClean="0"/>
              <a:t>with different geometry and radiological history</a:t>
            </a:r>
            <a:endParaRPr lang="en-GB" sz="1800" dirty="0"/>
          </a:p>
          <a:p>
            <a:endParaRPr lang="en-GB" sz="1800" dirty="0" smtClean="0"/>
          </a:p>
          <a:p>
            <a:endParaRPr lang="en-GB" sz="1800" dirty="0"/>
          </a:p>
          <a:p>
            <a:endParaRPr lang="en-GB" sz="1800" dirty="0" smtClean="0"/>
          </a:p>
          <a:p>
            <a:endParaRPr lang="en-GB" sz="1800" dirty="0"/>
          </a:p>
          <a:p>
            <a:endParaRPr lang="en-GB" sz="1800" dirty="0" smtClean="0"/>
          </a:p>
          <a:p>
            <a:r>
              <a:rPr lang="en-GB" sz="1800" dirty="0" smtClean="0"/>
              <a:t>Prior to disposal in the national repository, the metallic waste is sorted per type of material, treated for volume reduction and packaged in 1.3 m</a:t>
            </a:r>
            <a:r>
              <a:rPr lang="en-GB" sz="1800" baseline="30000" dirty="0" smtClean="0"/>
              <a:t>3</a:t>
            </a:r>
            <a:r>
              <a:rPr lang="en-GB" sz="1800" dirty="0" smtClean="0"/>
              <a:t> or 2.7 m</a:t>
            </a:r>
            <a:r>
              <a:rPr lang="en-GB" sz="1800" baseline="30000" dirty="0" smtClean="0"/>
              <a:t>3</a:t>
            </a:r>
            <a:r>
              <a:rPr lang="en-GB" sz="1800" dirty="0" smtClean="0"/>
              <a:t> waste packages</a:t>
            </a:r>
          </a:p>
          <a:p>
            <a:pPr marL="36576" indent="0">
              <a:buNone/>
            </a:pPr>
            <a:endParaRPr lang="en-GB" sz="1800" dirty="0" smtClean="0"/>
          </a:p>
          <a:p>
            <a:endParaRPr lang="en-GB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4th ARIA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2785" y="2920032"/>
            <a:ext cx="2225609" cy="13689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345714" y="3373669"/>
            <a:ext cx="2578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 smtClean="0"/>
              <a:t>Waste package (1.3 m</a:t>
            </a:r>
            <a:r>
              <a:rPr lang="en-GB" sz="1200" i="1" baseline="30000" dirty="0" smtClean="0"/>
              <a:t>3</a:t>
            </a:r>
            <a:r>
              <a:rPr lang="en-GB" sz="1200" i="1" dirty="0" smtClean="0"/>
              <a:t>) with pieces of stainless steel</a:t>
            </a:r>
            <a:endParaRPr lang="en-GB" sz="1200" i="1" dirty="0"/>
          </a:p>
        </p:txBody>
      </p:sp>
    </p:spTree>
    <p:extLst>
      <p:ext uri="{BB962C8B-B14F-4D97-AF65-F5344CB8AC3E}">
        <p14:creationId xmlns:p14="http://schemas.microsoft.com/office/powerpoint/2010/main" val="2563691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dirty="0" smtClean="0"/>
              <a:t>Loose metallic waste</a:t>
            </a:r>
            <a:br>
              <a:rPr lang="en-GB" sz="2800" dirty="0" smtClean="0"/>
            </a:br>
            <a:r>
              <a:rPr lang="en-GB" sz="2800" dirty="0" smtClean="0"/>
              <a:t>Radionuclide inventory and scaling factors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1800" dirty="0" smtClean="0"/>
              <a:t>We studied with </a:t>
            </a:r>
            <a:r>
              <a:rPr lang="en-GB" sz="1800" dirty="0" err="1" smtClean="0"/>
              <a:t>ActiWiz</a:t>
            </a:r>
            <a:r>
              <a:rPr lang="en-GB" sz="1800" dirty="0" smtClean="0"/>
              <a:t> </a:t>
            </a:r>
            <a:r>
              <a:rPr lang="en-GB" sz="1800" dirty="0" smtClean="0">
                <a:solidFill>
                  <a:srgbClr val="FF0000"/>
                </a:solidFill>
              </a:rPr>
              <a:t>&gt; 10’000 activation scenarios</a:t>
            </a:r>
            <a:r>
              <a:rPr lang="en-GB" sz="1800" dirty="0" smtClean="0"/>
              <a:t> for a set of possible material </a:t>
            </a:r>
            <a:r>
              <a:rPr lang="en-GB" sz="1800" dirty="0" smtClean="0"/>
              <a:t>compositions, </a:t>
            </a:r>
            <a:r>
              <a:rPr lang="en-GB" sz="1800" dirty="0" smtClean="0"/>
              <a:t>in order to identify the radionuclide inventory and the expected scaling factors.</a:t>
            </a:r>
          </a:p>
          <a:p>
            <a:r>
              <a:rPr lang="en-GB" sz="1800" dirty="0" smtClean="0"/>
              <a:t>The dominant radionuclides are H-3, Co-60, Na-22, Ti-44 and Fe-55.</a:t>
            </a:r>
            <a:endParaRPr lang="en-GB" sz="1800" dirty="0"/>
          </a:p>
          <a:p>
            <a:r>
              <a:rPr lang="en-GB" sz="1800" i="1" dirty="0"/>
              <a:t>The calculations suggest that </a:t>
            </a:r>
            <a:r>
              <a:rPr lang="en-GB" sz="1800" i="1" dirty="0" smtClean="0"/>
              <a:t>the </a:t>
            </a:r>
            <a:r>
              <a:rPr lang="en-GB" sz="1800" i="1" dirty="0"/>
              <a:t>activity of different </a:t>
            </a:r>
            <a:r>
              <a:rPr lang="en-GB" sz="1800" i="1" dirty="0" smtClean="0"/>
              <a:t>radionuclides can be correlated.</a:t>
            </a:r>
          </a:p>
          <a:p>
            <a:endParaRPr lang="en-GB" sz="1800" i="1" dirty="0"/>
          </a:p>
          <a:p>
            <a:endParaRPr lang="en-GB" sz="1800" i="1" dirty="0" smtClean="0"/>
          </a:p>
          <a:p>
            <a:endParaRPr lang="en-GB" sz="1800" i="1" dirty="0" smtClean="0"/>
          </a:p>
          <a:p>
            <a:endParaRPr lang="en-GB" sz="1800" i="1" dirty="0"/>
          </a:p>
          <a:p>
            <a:endParaRPr lang="en-GB" sz="1800" i="1" dirty="0" smtClean="0"/>
          </a:p>
          <a:p>
            <a:endParaRPr lang="en-GB" sz="1800" i="1" dirty="0"/>
          </a:p>
          <a:p>
            <a:r>
              <a:rPr lang="en-GB" sz="1800" dirty="0" smtClean="0"/>
              <a:t>The </a:t>
            </a:r>
            <a:r>
              <a:rPr lang="en-GB" sz="1800" dirty="0" smtClean="0">
                <a:solidFill>
                  <a:srgbClr val="FF0000"/>
                </a:solidFill>
              </a:rPr>
              <a:t>activity ratios can vary by a factor of 100 </a:t>
            </a:r>
            <a:r>
              <a:rPr lang="en-GB" sz="1800" dirty="0" smtClean="0"/>
              <a:t>depending on the activation scenarios. </a:t>
            </a:r>
            <a:r>
              <a:rPr lang="en-GB" sz="1800" i="1" dirty="0" smtClean="0"/>
              <a:t>The analytical scaling factor (SF) is the geometric average of these possible activity ratios.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4th ARIA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672" y="2983746"/>
            <a:ext cx="4139543" cy="179237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99600" y="3460416"/>
            <a:ext cx="25787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 smtClean="0"/>
              <a:t>Example: activity ratios calculated with </a:t>
            </a:r>
            <a:r>
              <a:rPr lang="en-GB" sz="1200" i="1" dirty="0" err="1" smtClean="0"/>
              <a:t>ActiWiz</a:t>
            </a:r>
            <a:r>
              <a:rPr lang="en-GB" sz="1200" i="1" dirty="0" smtClean="0"/>
              <a:t> over 1’100 different scenarios for 1 W beam losses</a:t>
            </a:r>
            <a:endParaRPr lang="en-GB" sz="1200" i="1" dirty="0"/>
          </a:p>
        </p:txBody>
      </p:sp>
    </p:spTree>
    <p:extLst>
      <p:ext uri="{BB962C8B-B14F-4D97-AF65-F5344CB8AC3E}">
        <p14:creationId xmlns:p14="http://schemas.microsoft.com/office/powerpoint/2010/main" val="1593347195"/>
      </p:ext>
    </p:extLst>
  </p:cSld>
  <p:clrMapOvr>
    <a:masterClrMapping/>
  </p:clrMapOvr>
</p:sld>
</file>

<file path=ppt/theme/theme1.xml><?xml version="1.0" encoding="utf-8"?>
<a:theme xmlns:a="http://schemas.openxmlformats.org/drawingml/2006/main" name="CERNCorporate4-3">
  <a:themeElements>
    <a:clrScheme name="CERN 1">
      <a:dk1>
        <a:srgbClr val="0055A0"/>
      </a:dk1>
      <a:lt1>
        <a:sysClr val="window" lastClr="FFFFFF"/>
      </a:lt1>
      <a:dk2>
        <a:srgbClr val="0055A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CERNCobranding4-3</Template>
  <TotalTime>1931</TotalTime>
  <Words>1565</Words>
  <Application>Microsoft Macintosh PowerPoint</Application>
  <PresentationFormat>On-screen Show (4:3)</PresentationFormat>
  <Paragraphs>291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Calibri</vt:lpstr>
      <vt:lpstr>Cambria Math</vt:lpstr>
      <vt:lpstr>Times New Roman</vt:lpstr>
      <vt:lpstr>Verdana</vt:lpstr>
      <vt:lpstr>Arial</vt:lpstr>
      <vt:lpstr>CERNCorporate4-3</vt:lpstr>
      <vt:lpstr>PowerPoint Presentation</vt:lpstr>
      <vt:lpstr>Radiological characterization  of very-low-level radioactive waste at CERN</vt:lpstr>
      <vt:lpstr>Introduction The CERN accelerator complex</vt:lpstr>
      <vt:lpstr>Introduction Radioactive waste at CERN</vt:lpstr>
      <vt:lpstr>Radiological characterization Acceptance criteria for VLLW (very-low-level waste)</vt:lpstr>
      <vt:lpstr>Radiological characterization General methodology at CERN</vt:lpstr>
      <vt:lpstr>Radiological characterization Examples of waste families</vt:lpstr>
      <vt:lpstr>Loose metallic waste General description</vt:lpstr>
      <vt:lpstr>Loose metallic waste Radionuclide inventory and scaling factors</vt:lpstr>
      <vt:lpstr>Loose metallic waste Characterization procedure</vt:lpstr>
      <vt:lpstr>Cables General description</vt:lpstr>
      <vt:lpstr>Cables Radionuclide inventory and scaling factors</vt:lpstr>
      <vt:lpstr>Cables Characterization procedure</vt:lpstr>
      <vt:lpstr>Magnets General description</vt:lpstr>
      <vt:lpstr>Magnets Radionuclide inventory and transfer function</vt:lpstr>
      <vt:lpstr>Magnets Characterization procedure</vt:lpstr>
      <vt:lpstr>Conclusions 1/2</vt:lpstr>
      <vt:lpstr>Conclusions 2/2</vt:lpstr>
      <vt:lpstr>PowerPoint Presentation</vt:lpstr>
    </vt:vector>
  </TitlesOfParts>
  <Company>CERN</Company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Rachelle Decreuse-Michaud</dc:creator>
  <cp:lastModifiedBy>Chris Theis</cp:lastModifiedBy>
  <cp:revision>65</cp:revision>
  <dcterms:created xsi:type="dcterms:W3CDTF">2016-06-08T08:25:38Z</dcterms:created>
  <dcterms:modified xsi:type="dcterms:W3CDTF">2017-05-22T16:30:53Z</dcterms:modified>
</cp:coreProperties>
</file>