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30"/>
  </p:notesMasterIdLst>
  <p:handoutMasterIdLst>
    <p:handoutMasterId r:id="rId31"/>
  </p:handoutMasterIdLst>
  <p:sldIdLst>
    <p:sldId id="265" r:id="rId3"/>
    <p:sldId id="266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3" r:id="rId23"/>
    <p:sldId id="294" r:id="rId24"/>
    <p:sldId id="295" r:id="rId25"/>
    <p:sldId id="296" r:id="rId26"/>
    <p:sldId id="297" r:id="rId27"/>
    <p:sldId id="298" r:id="rId28"/>
    <p:sldId id="273" r:id="rId2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5/19/2017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5/19/2017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5/24/2017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Igor Rakhno | Activation of soil around ESS accelerator tunnel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746065" y="268790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2800" dirty="0">
                <a:latin typeface="Helvetica" panose="020B0604020202020204" pitchFamily="34" charset="0"/>
                <a:ea typeface="Geneva" pitchFamily="121" charset="-128"/>
              </a:rPr>
              <a:t>Activation assessment of the soil around the ESS accelerator tunnel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75462" y="3827522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i="1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Igor Rakhno</a:t>
            </a:r>
            <a:r>
              <a:rPr lang="en-US" altLang="en-US" i="1" baseline="30000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1</a:t>
            </a:r>
            <a:r>
              <a:rPr lang="en-US" altLang="en-US" i="1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, Nikolai Mokhov</a:t>
            </a:r>
            <a:r>
              <a:rPr lang="en-US" altLang="en-US" i="1" baseline="30000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1</a:t>
            </a:r>
            <a:r>
              <a:rPr lang="en-US" altLang="en-US" i="1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, Igor Tropin</a:t>
            </a:r>
            <a:r>
              <a:rPr lang="en-US" altLang="en-US" i="1" baseline="30000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1</a:t>
            </a:r>
            <a:r>
              <a:rPr lang="en-US" altLang="en-US" i="1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algn="ctr" eaLnBrk="1" hangingPunct="1"/>
            <a:r>
              <a:rPr lang="en-US" altLang="en-US" i="1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Daniela Ene</a:t>
            </a:r>
            <a:r>
              <a:rPr lang="en-US" altLang="en-US" i="1" baseline="30000" dirty="0">
                <a:solidFill>
                  <a:srgbClr val="002060"/>
                </a:solidFill>
                <a:latin typeface="Helvetica" panose="020B0604020202020204" pitchFamily="34" charset="0"/>
                <a:ea typeface="Geneva" pitchFamily="121" charset="-128"/>
              </a:rPr>
              <a:t>2</a:t>
            </a:r>
          </a:p>
          <a:p>
            <a:pPr algn="ctr" eaLnBrk="1" hangingPunct="1"/>
            <a:endParaRPr lang="en-US" altLang="en-US" baseline="30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800" baseline="30000" dirty="0">
                <a:latin typeface="Helvetica" panose="020B0604020202020204" pitchFamily="34" charset="0"/>
                <a:ea typeface="Geneva" pitchFamily="121" charset="-128"/>
              </a:rPr>
              <a:t>1</a:t>
            </a:r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Fermi National Accelerator Laboratory, Batavia, Illinois, USA</a:t>
            </a:r>
          </a:p>
          <a:p>
            <a:pPr eaLnBrk="1" hangingPunct="1"/>
            <a:r>
              <a:rPr lang="en-US" altLang="en-US" sz="1800" baseline="30000" dirty="0">
                <a:latin typeface="Helvetica" panose="020B0604020202020204" pitchFamily="34" charset="0"/>
                <a:ea typeface="Geneva" pitchFamily="121" charset="-128"/>
              </a:rPr>
              <a:t>2</a:t>
            </a:r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 European Spallation Source, Lund, Sweden</a:t>
            </a:r>
          </a:p>
          <a:p>
            <a:pPr eaLnBrk="1" hangingPunct="1"/>
            <a:endParaRPr lang="en-US" altLang="en-US" sz="1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Int. Workshop on Accelerator Radiation Induced Activation </a:t>
            </a:r>
          </a:p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May 22-24, 2017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3397" y="253321"/>
            <a:ext cx="2276316" cy="12431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(1)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radionuclide production is scored in transverse bins in the soil immediately outside the concrete tunnel structures.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first five bins are 20-cm thick each, while the bins 6 thru 10 are 100-cm thick each.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In addition, the linac length was divided into three regions: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The low-beta region, 0 ≤ Z &lt; 176 m (T</a:t>
            </a:r>
            <a:r>
              <a:rPr lang="en-US" altLang="en-US" sz="1800" baseline="-25000" dirty="0">
                <a:latin typeface="Helvetica" panose="020B0604020202020204" pitchFamily="34" charset="0"/>
                <a:ea typeface="Geneva" pitchFamily="121" charset="-128"/>
              </a:rPr>
              <a:t>p</a:t>
            </a:r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 ≤ 571 MeV)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The region 176 ≤ Z &lt; 490.56 m (571 MeV &lt; T</a:t>
            </a:r>
            <a:r>
              <a:rPr lang="en-US" altLang="en-US" sz="1800" baseline="-25000" dirty="0">
                <a:latin typeface="Helvetica" panose="020B0604020202020204" pitchFamily="34" charset="0"/>
                <a:ea typeface="Geneva" pitchFamily="121" charset="-128"/>
              </a:rPr>
              <a:t>p</a:t>
            </a:r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 ≤ 1991 MeV)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“Dog-leg” region, 490.56 ≤ Z &lt; 580.5 m (T</a:t>
            </a:r>
            <a:r>
              <a:rPr lang="en-US" altLang="en-US" sz="1800" baseline="-25000" dirty="0">
                <a:latin typeface="Helvetica" panose="020B0604020202020204" pitchFamily="34" charset="0"/>
                <a:ea typeface="Geneva" pitchFamily="121" charset="-128"/>
              </a:rPr>
              <a:t>p</a:t>
            </a:r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 = 1991 MeV)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various colors shown in the bins on next Figures are used for technical reasons to specify volumes for scoring radionuclide production.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696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(2)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659" y="835092"/>
            <a:ext cx="5412003" cy="540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82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(3)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376348"/>
            <a:ext cx="4587881" cy="465456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0" y="1363011"/>
            <a:ext cx="4581212" cy="466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79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(4)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350252"/>
            <a:ext cx="4581212" cy="4607886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4581212" y="1310242"/>
            <a:ext cx="4587881" cy="46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622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(5)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list of eleven most important radionuclides for groundwater activation was compiled using studies by Thomas and Stevenson: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3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H,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7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Be,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22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Na,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24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Na,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32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P,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35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S,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45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Ca,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46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Sc,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54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Mn,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55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Fe, </a:t>
            </a:r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65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Zn.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baseline="30000" dirty="0">
                <a:latin typeface="Helvetica" panose="020B0604020202020204" pitchFamily="34" charset="0"/>
                <a:ea typeface="Geneva" pitchFamily="121" charset="-128"/>
              </a:rPr>
              <a:t>65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Zn represents produced nuclides with the lowest activity, and corresponding calculated statistical uncertainty, 1</a:t>
            </a:r>
            <a:r>
              <a:rPr lang="el-GR" altLang="en-US" sz="2000" dirty="0">
                <a:latin typeface="Helvetica" panose="020B0604020202020204" pitchFamily="34" charset="0"/>
                <a:ea typeface="Geneva" pitchFamily="121" charset="-128"/>
              </a:rPr>
              <a:t>σ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, is approximately 8%. For the remaining produced nuclides on the list, the values of 1</a:t>
            </a:r>
            <a:r>
              <a:rPr lang="el-GR" altLang="en-US" sz="2000" dirty="0">
                <a:latin typeface="Helvetica" panose="020B0604020202020204" pitchFamily="34" charset="0"/>
                <a:ea typeface="Geneva" pitchFamily="121" charset="-128"/>
              </a:rPr>
              <a:t>σ 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are in between 1 and 8%. 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1484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(6)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818147"/>
              </p:ext>
            </p:extLst>
          </p:nvPr>
        </p:nvGraphicFramePr>
        <p:xfrm>
          <a:off x="806450" y="1042987"/>
          <a:ext cx="7930045" cy="4402298"/>
        </p:xfrm>
        <a:graphic>
          <a:graphicData uri="http://schemas.openxmlformats.org/drawingml/2006/table">
            <a:tbl>
              <a:tblPr/>
              <a:tblGrid>
                <a:gridCol w="1394463">
                  <a:extLst>
                    <a:ext uri="{9D8B030D-6E8A-4147-A177-3AD203B41FA5}">
                      <a16:colId xmlns:a16="http://schemas.microsoft.com/office/drawing/2014/main" val="283332862"/>
                    </a:ext>
                  </a:extLst>
                </a:gridCol>
                <a:gridCol w="6535582">
                  <a:extLst>
                    <a:ext uri="{9D8B030D-6E8A-4147-A177-3AD203B41FA5}">
                      <a16:colId xmlns:a16="http://schemas.microsoft.com/office/drawing/2014/main" val="1925522857"/>
                    </a:ext>
                  </a:extLst>
                </a:gridCol>
              </a:tblGrid>
              <a:tr h="813089">
                <a:tc gridSpan="2">
                  <a:txBody>
                    <a:bodyPr/>
                    <a:lstStyle/>
                    <a:p>
                      <a:pPr marL="896620" marR="0" indent="-896620" algn="jus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896620" algn="l"/>
                        </a:tabLs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Longitudinal distribution of total a</a:t>
                      </a:r>
                      <a:r>
                        <a:rPr lang="en-US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ctivity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(Bq) of radionuclides produced in the 6-m thick soil</a:t>
                      </a: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layer around the ESS tunnel wall immediately after 1 year of operation (no decay</a:t>
                      </a: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49764"/>
                  </a:ext>
                </a:extLst>
              </a:tr>
              <a:tr h="650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Produced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Nuclide  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0&lt;Z&lt;176m       176m&lt;Z&lt;490.56m       490.56m&lt;Z&lt;580.5m         Total                                                                   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884843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5.147E+7               1.097E+9                          1.367E+8                1.285E+9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254049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2.065E+8               6.340E+9                          7.936E+8                7.340E+9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66341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3.957E+7               8.740E+8                          1.083E+8                1.022E+9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421270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4.395E+9               4.105E+10                        4.633E+9                5.008E+10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959561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1.041E+8               1.345E+9                          1.591E+8                1.608E+9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112483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2.357E+7               4.215E+8                          5.252E+7                4.976E+8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8181978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1.325E+6               2.934E+7                          3.297E+6                3.396E+7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111907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8.464E+7               7.575E+8                          8.544E+7                9.276E+8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032782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4.269E+7               7.631E+8                          9.397E+7                8.998E+8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934875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3.242E+7               5.521E+8                          6.853E+7                6.531E+8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537630"/>
                  </a:ext>
                </a:extLst>
              </a:tr>
              <a:tr h="267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GB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Zn</a:t>
                      </a:r>
                      <a:endParaRPr lang="en-US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0                           1.069E+6                          1.401E+5                1.209E+6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583299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389933" y="2276061"/>
            <a:ext cx="1451113" cy="32799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3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(7)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626868"/>
              </p:ext>
            </p:extLst>
          </p:nvPr>
        </p:nvGraphicFramePr>
        <p:xfrm>
          <a:off x="1570383" y="1011934"/>
          <a:ext cx="6172200" cy="5060780"/>
        </p:xfrm>
        <a:graphic>
          <a:graphicData uri="http://schemas.openxmlformats.org/drawingml/2006/table">
            <a:tbl>
              <a:tblPr/>
              <a:tblGrid>
                <a:gridCol w="1085353">
                  <a:extLst>
                    <a:ext uri="{9D8B030D-6E8A-4147-A177-3AD203B41FA5}">
                      <a16:colId xmlns:a16="http://schemas.microsoft.com/office/drawing/2014/main" val="922833016"/>
                    </a:ext>
                  </a:extLst>
                </a:gridCol>
                <a:gridCol w="5086847">
                  <a:extLst>
                    <a:ext uri="{9D8B030D-6E8A-4147-A177-3AD203B41FA5}">
                      <a16:colId xmlns:a16="http://schemas.microsoft.com/office/drawing/2014/main" val="4014781551"/>
                    </a:ext>
                  </a:extLst>
                </a:gridCol>
              </a:tblGrid>
              <a:tr h="797461">
                <a:tc gridSpan="2">
                  <a:txBody>
                    <a:bodyPr/>
                    <a:lstStyle/>
                    <a:p>
                      <a:pPr marL="896620" marR="0" indent="-89662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896620" algn="l"/>
                        </a:tabLs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 of radionuclides (Bq) produced in the layers of soil ‒ 1-m thick and 6-m thick ‒ around the ESS tunnel wall immediately after 1 year and 40 years of operation (no decay</a:t>
                      </a: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(in other words – at shut-down)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90498"/>
                  </a:ext>
                </a:extLst>
              </a:tr>
              <a:tr h="1381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Produced</a:t>
                      </a:r>
                      <a:endParaRPr lang="en-US" sz="10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Nuclide  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Period of operation (year)</a:t>
                      </a:r>
                      <a:endParaRPr lang="en-US" sz="10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en-GB" sz="10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1                                                              40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GB" sz="10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Layer thickness (m)                                   Layer thickness (m)     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1                            6                                    1                             6      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681854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1.157E+9             1.285E+9                    1.892E+10             2.101E+10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793514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6.631E+9             7.340E+9                    6.688E+9               7.404E+9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512354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9.188E+8             1.022E+9                    3.930E+9               4.371E+9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467490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4.635E+10           5.008E+10                  4.635E+10              5.008E+10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982995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1.469E+9             1.608E+9                    1.470E+9               1.609E+9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40479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4.482E+8             4.976E+8                    4.746E+8               5.268E+8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178945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3.053E+7             3.396E+7                    3.870E+7               4.305E+7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558655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8.595E+8             9.276E+8                    9.036E+8               9.752E+8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20626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8.088E+8             8.998E+8                    1.457E+9               1.620E+9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61346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5.883E+8             6.531E+8                    2.630E+9               2.919E+9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607050"/>
                  </a:ext>
                </a:extLst>
              </a:tr>
              <a:tr h="2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Zn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1.093E+6             1.209E+6                    1.693E+6               1.873E+6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757059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918836" y="3091070"/>
            <a:ext cx="2126973" cy="3081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61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(8)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537617"/>
              </p:ext>
            </p:extLst>
          </p:nvPr>
        </p:nvGraphicFramePr>
        <p:xfrm>
          <a:off x="884582" y="1042993"/>
          <a:ext cx="7066721" cy="4987919"/>
        </p:xfrm>
        <a:graphic>
          <a:graphicData uri="http://schemas.openxmlformats.org/drawingml/2006/table">
            <a:tbl>
              <a:tblPr/>
              <a:tblGrid>
                <a:gridCol w="3290975">
                  <a:extLst>
                    <a:ext uri="{9D8B030D-6E8A-4147-A177-3AD203B41FA5}">
                      <a16:colId xmlns:a16="http://schemas.microsoft.com/office/drawing/2014/main" val="3655685411"/>
                    </a:ext>
                  </a:extLst>
                </a:gridCol>
                <a:gridCol w="3775746">
                  <a:extLst>
                    <a:ext uri="{9D8B030D-6E8A-4147-A177-3AD203B41FA5}">
                      <a16:colId xmlns:a16="http://schemas.microsoft.com/office/drawing/2014/main" val="3231815006"/>
                    </a:ext>
                  </a:extLst>
                </a:gridCol>
              </a:tblGrid>
              <a:tr h="699709">
                <a:tc gridSpan="2">
                  <a:txBody>
                    <a:bodyPr/>
                    <a:lstStyle/>
                    <a:p>
                      <a:pPr marL="896620" marR="0" indent="-89662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896620" algn="l"/>
                        </a:tabLs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 (Bq) of top ten radionuclides in all the soil bins after 40 years of operation given at shut down (left)</a:t>
                      </a: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after 30 years of cooling (right)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781861"/>
                  </a:ext>
                </a:extLst>
              </a:tr>
              <a:tr h="839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Produced                 Activity      </a:t>
                      </a:r>
                      <a:endParaRPr lang="en-US" sz="10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Radionuclide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Produced                         Activity 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Radionuclide                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519833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                           1.076E+11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en-GB" sz="1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H                                   3.994E+9           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147402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                           1.035E+11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39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Ar                                 4.722E+7       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367863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                          5.140E+10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14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                                  4.159E+7        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230034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                             2.157E+10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41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Ca                                1.907E+7       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628347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                           1.356E+10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60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Co                                1.102E+7        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26751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                          1.213E+10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44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Sc                                4.059E+6        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1102292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                         1.120E+10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44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Ti                                 4.059E+6        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760174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                          8.259E+9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22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Na                               1.525E+6        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544122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                           7.599E+9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55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Fe                                1.511E+6            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357021"/>
                  </a:ext>
                </a:extLst>
              </a:tr>
              <a:tr h="3448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GB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                           7.168E+9</a:t>
                      </a:r>
                      <a:endParaRPr lang="en-US" sz="10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baseline="30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133</a:t>
                      </a:r>
                      <a:r>
                        <a:rPr lang="en-GB" sz="10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Ba                              1.425E+6            </a:t>
                      </a:r>
                      <a:endParaRPr lang="en-US" sz="10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21269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946" y="2531152"/>
            <a:ext cx="1054699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06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Results of calculations (9)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643580" y="1042988"/>
            <a:ext cx="7842551" cy="515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728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Examples of verification (1) Simple case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Measured residual activity induced by U ions with energy of 500 MeV/u in Cu target (GSI), Proc. of </a:t>
            </a:r>
            <a:r>
              <a:rPr lang="en-US" altLang="en-US" sz="2000" b="1" i="1" dirty="0">
                <a:latin typeface="Helvetica" panose="020B0604020202020204" pitchFamily="34" charset="0"/>
                <a:ea typeface="Geneva" pitchFamily="121" charset="-128"/>
              </a:rPr>
              <a:t>EPAC 2006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, Edinburgh, Scotland, TUPLS141.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Results of MARS calculation were added to the figure from this paper.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Well defined beam. Cylindrical target was assembled of copper disks and the </a:t>
            </a:r>
            <a:r>
              <a:rPr lang="en-US" altLang="en-US" sz="2000" b="1" u="sng" dirty="0">
                <a:latin typeface="Helvetica" panose="020B0604020202020204" pitchFamily="34" charset="0"/>
                <a:ea typeface="Geneva" pitchFamily="121" charset="-128"/>
              </a:rPr>
              <a:t>activation foils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were inserted between the disks.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Specific residual activity of cobalt isotopes </a:t>
            </a:r>
            <a:r>
              <a:rPr lang="en-US" altLang="en-US" sz="2000" b="1" u="sng" dirty="0">
                <a:latin typeface="Helvetica" panose="020B0604020202020204" pitchFamily="34" charset="0"/>
                <a:ea typeface="Geneva" pitchFamily="121" charset="-128"/>
              </a:rPr>
              <a:t>generated and stopped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in a copper target.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On average, agreement between MARS prediction and measurement is ~30% or better.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37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Outline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Introduction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MARS15 with </a:t>
            </a:r>
            <a:r>
              <a:rPr lang="en-US" altLang="en-US" sz="2000" dirty="0" err="1">
                <a:latin typeface="Helvetica" panose="020B0604020202020204" pitchFamily="34" charset="0"/>
                <a:ea typeface="Geneva" pitchFamily="121" charset="-128"/>
              </a:rPr>
              <a:t>DeTra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option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Geometry model of the ESS facility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Input data: Soil composition and model of operational beam loss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Results of calculations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Measured and calculated induced activity: examples of verification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Conclusions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Examples of verification (2) Simple case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41" y="910925"/>
            <a:ext cx="8259097" cy="536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698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Examples of verification (3) More complicated case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Measured residual activity of several samples (Al, steel, and Cu foils) in the collimation region of Main Injector at Fermilab with 8-GeV primary proton beam (Bruce Brown).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Calibration of the amount of lost protons with three different methods reveals a </a:t>
            </a:r>
            <a:r>
              <a:rPr lang="en-US" altLang="en-US" sz="2000" b="1" u="sng" dirty="0">
                <a:latin typeface="Helvetica" panose="020B0604020202020204" pitchFamily="34" charset="0"/>
                <a:ea typeface="Geneva" pitchFamily="121" charset="-128"/>
              </a:rPr>
              <a:t>significant uncertainty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: a factor of approximately </a:t>
            </a:r>
            <a:r>
              <a:rPr lang="en-US" altLang="en-US" sz="2000" b="1" dirty="0">
                <a:latin typeface="Helvetica" panose="020B0604020202020204" pitchFamily="34" charset="0"/>
                <a:ea typeface="Geneva" pitchFamily="121" charset="-128"/>
              </a:rPr>
              <a:t>1.5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between the average number of lost protons and the extremes → significant systematic uncertainty.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Complicated irradiation profile (technical issue).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b="1" u="sng" dirty="0">
                <a:latin typeface="Helvetica" panose="020B0604020202020204" pitchFamily="34" charset="0"/>
                <a:ea typeface="Geneva" pitchFamily="121" charset="-128"/>
              </a:rPr>
              <a:t>Material composition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of steel samples is not well known → potentially significant uncertainty.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574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Examples of verification (4) More complicated case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" y="1230312"/>
            <a:ext cx="4673713" cy="46940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8373" y="1230312"/>
            <a:ext cx="4410405" cy="4442318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822713" y="3041373"/>
            <a:ext cx="834887" cy="496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57600" y="3408161"/>
            <a:ext cx="1708030" cy="2587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76052" y="784010"/>
            <a:ext cx="3024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Fermilab</a:t>
            </a:r>
            <a:r>
              <a:rPr lang="en-US" dirty="0"/>
              <a:t> Main Injector</a:t>
            </a:r>
          </a:p>
        </p:txBody>
      </p:sp>
    </p:spTree>
    <p:extLst>
      <p:ext uri="{BB962C8B-B14F-4D97-AF65-F5344CB8AC3E}">
        <p14:creationId xmlns:p14="http://schemas.microsoft.com/office/powerpoint/2010/main" val="1175613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490549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Examples of verification (5) More complicated case</a:t>
            </a:r>
            <a:b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</a:b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Plan view                                     Elevation view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9811"/>
            <a:ext cx="4456798" cy="45150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798" y="1495638"/>
            <a:ext cx="4660185" cy="445727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41865" y="1609284"/>
            <a:ext cx="1439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Shielded location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2459" y="2399251"/>
            <a:ext cx="16386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Unshielded location</a:t>
            </a:r>
          </a:p>
        </p:txBody>
      </p:sp>
    </p:spTree>
    <p:extLst>
      <p:ext uri="{BB962C8B-B14F-4D97-AF65-F5344CB8AC3E}">
        <p14:creationId xmlns:p14="http://schemas.microsoft.com/office/powerpoint/2010/main" val="2231795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Examples of verification (6) More complicated case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838899"/>
            <a:ext cx="8581085" cy="5386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             Steel foil                </a:t>
            </a:r>
            <a:r>
              <a:rPr lang="en-US" altLang="en-US" sz="2000" b="1" u="sng" dirty="0">
                <a:latin typeface="Helvetica" panose="020B0604020202020204" pitchFamily="34" charset="0"/>
                <a:ea typeface="Geneva" pitchFamily="121" charset="-128"/>
              </a:rPr>
              <a:t>Unshielded location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           Copper foil</a:t>
            </a:r>
          </a:p>
          <a:p>
            <a:pPr marL="0" fontAlgn="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</a:rPr>
              <a:t>                                                                            </a:t>
            </a: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970736"/>
              </p:ext>
            </p:extLst>
          </p:nvPr>
        </p:nvGraphicFramePr>
        <p:xfrm>
          <a:off x="228596" y="1142928"/>
          <a:ext cx="4091732" cy="5145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933">
                  <a:extLst>
                    <a:ext uri="{9D8B030D-6E8A-4147-A177-3AD203B41FA5}">
                      <a16:colId xmlns:a16="http://schemas.microsoft.com/office/drawing/2014/main" val="685230419"/>
                    </a:ext>
                  </a:extLst>
                </a:gridCol>
                <a:gridCol w="1147722">
                  <a:extLst>
                    <a:ext uri="{9D8B030D-6E8A-4147-A177-3AD203B41FA5}">
                      <a16:colId xmlns:a16="http://schemas.microsoft.com/office/drawing/2014/main" val="3070550987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4205163200"/>
                    </a:ext>
                  </a:extLst>
                </a:gridCol>
                <a:gridCol w="897620">
                  <a:extLst>
                    <a:ext uri="{9D8B030D-6E8A-4147-A177-3AD203B41FA5}">
                      <a16:colId xmlns:a16="http://schemas.microsoft.com/office/drawing/2014/main" val="2457706170"/>
                    </a:ext>
                  </a:extLst>
                </a:gridCol>
              </a:tblGrid>
              <a:tr h="33849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Radionuclide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Measured activity (</a:t>
                      </a:r>
                      <a:r>
                        <a:rPr lang="en-US" sz="800" dirty="0" err="1"/>
                        <a:t>pCi</a:t>
                      </a:r>
                      <a:r>
                        <a:rPr lang="en-US" sz="800" dirty="0"/>
                        <a:t>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Calculated activity (</a:t>
                      </a:r>
                      <a:r>
                        <a:rPr lang="en-US" sz="800" dirty="0" err="1"/>
                        <a:t>pCi</a:t>
                      </a:r>
                      <a:r>
                        <a:rPr lang="en-US" sz="800" dirty="0"/>
                        <a:t>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C/E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857537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42</a:t>
                      </a:r>
                      <a:r>
                        <a:rPr lang="en-US" sz="14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1510±520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366552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48</a:t>
                      </a:r>
                      <a:r>
                        <a:rPr lang="en-US" sz="1400" dirty="0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863±112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88025"/>
                  </a:ext>
                </a:extLst>
              </a:tr>
              <a:tr h="461586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51</a:t>
                      </a:r>
                      <a:r>
                        <a:rPr lang="en-US" sz="1400" dirty="0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10700±2000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391746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52</a:t>
                      </a:r>
                      <a:r>
                        <a:rPr lang="en-US" sz="1400" dirty="0"/>
                        <a:t>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904±159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83109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43</a:t>
                      </a:r>
                      <a:r>
                        <a:rPr lang="en-US" sz="1400" baseline="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1240±170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928134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52</a:t>
                      </a:r>
                      <a:r>
                        <a:rPr lang="en-US" sz="1400" dirty="0"/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12600±1100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93355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54</a:t>
                      </a:r>
                      <a:r>
                        <a:rPr lang="en-US" sz="1400" dirty="0"/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2200±380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511175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24</a:t>
                      </a:r>
                      <a:r>
                        <a:rPr lang="en-US" sz="14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944±155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317996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46</a:t>
                      </a:r>
                      <a:r>
                        <a:rPr lang="en-US" sz="1400" baseline="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463±103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961233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47</a:t>
                      </a:r>
                      <a:r>
                        <a:rPr lang="en-US" sz="140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3080±480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775472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48</a:t>
                      </a:r>
                      <a:r>
                        <a:rPr lang="en-US" sz="140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702±129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544982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44</a:t>
                      </a:r>
                      <a:r>
                        <a:rPr lang="en-US" sz="1400" baseline="0" dirty="0"/>
                        <a:t>Ti/</a:t>
                      </a:r>
                      <a:r>
                        <a:rPr lang="en-US" sz="1400" baseline="30000" dirty="0"/>
                        <a:t>44</a:t>
                      </a:r>
                      <a:r>
                        <a:rPr lang="en-US" sz="140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7680±1200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4955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32428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48</a:t>
                      </a:r>
                      <a:r>
                        <a:rPr lang="en-US" sz="14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4430±510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427862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3563558" y="4118994"/>
            <a:ext cx="587229" cy="2432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63558" y="3389152"/>
            <a:ext cx="587229" cy="31431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30040"/>
              </p:ext>
            </p:extLst>
          </p:nvPr>
        </p:nvGraphicFramePr>
        <p:xfrm>
          <a:off x="4915276" y="1142927"/>
          <a:ext cx="4094500" cy="5145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684">
                  <a:extLst>
                    <a:ext uri="{9D8B030D-6E8A-4147-A177-3AD203B41FA5}">
                      <a16:colId xmlns:a16="http://schemas.microsoft.com/office/drawing/2014/main" val="3775501494"/>
                    </a:ext>
                  </a:extLst>
                </a:gridCol>
                <a:gridCol w="1140566">
                  <a:extLst>
                    <a:ext uri="{9D8B030D-6E8A-4147-A177-3AD203B41FA5}">
                      <a16:colId xmlns:a16="http://schemas.microsoft.com/office/drawing/2014/main" val="2439617099"/>
                    </a:ext>
                  </a:extLst>
                </a:gridCol>
                <a:gridCol w="1149628">
                  <a:extLst>
                    <a:ext uri="{9D8B030D-6E8A-4147-A177-3AD203B41FA5}">
                      <a16:colId xmlns:a16="http://schemas.microsoft.com/office/drawing/2014/main" val="2518512512"/>
                    </a:ext>
                  </a:extLst>
                </a:gridCol>
                <a:gridCol w="897622">
                  <a:extLst>
                    <a:ext uri="{9D8B030D-6E8A-4147-A177-3AD203B41FA5}">
                      <a16:colId xmlns:a16="http://schemas.microsoft.com/office/drawing/2014/main" val="44347230"/>
                    </a:ext>
                  </a:extLst>
                </a:gridCol>
              </a:tblGrid>
              <a:tr h="36286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Radionuclide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Measured activity (</a:t>
                      </a:r>
                      <a:r>
                        <a:rPr lang="en-US" sz="800" dirty="0" err="1"/>
                        <a:t>pCi</a:t>
                      </a:r>
                      <a:r>
                        <a:rPr lang="en-US" sz="800" dirty="0"/>
                        <a:t>/g)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Calculated activity (</a:t>
                      </a:r>
                      <a:r>
                        <a:rPr lang="en-US" sz="800" dirty="0" err="1"/>
                        <a:t>pCi</a:t>
                      </a:r>
                      <a:r>
                        <a:rPr lang="en-US" sz="800" dirty="0"/>
                        <a:t>/g)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C/E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444301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55</a:t>
                      </a:r>
                      <a:r>
                        <a:rPr lang="en-US" sz="1400" dirty="0"/>
                        <a:t>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1510±290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10515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56</a:t>
                      </a:r>
                      <a:r>
                        <a:rPr lang="en-US" sz="1400" dirty="0"/>
                        <a:t>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642±145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288092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57</a:t>
                      </a:r>
                      <a:r>
                        <a:rPr lang="en-US" sz="1400" dirty="0"/>
                        <a:t>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537±197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484097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58</a:t>
                      </a:r>
                      <a:r>
                        <a:rPr lang="en-US" sz="1400" dirty="0"/>
                        <a:t>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3310±540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165725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61</a:t>
                      </a:r>
                      <a:r>
                        <a:rPr lang="en-US" sz="1400" dirty="0"/>
                        <a:t>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47800±5000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913461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43</a:t>
                      </a:r>
                      <a:r>
                        <a:rPr lang="en-US" sz="14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800±204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322783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52</a:t>
                      </a:r>
                      <a:r>
                        <a:rPr lang="en-US" sz="1400" dirty="0"/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2490±240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344126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56</a:t>
                      </a:r>
                      <a:r>
                        <a:rPr lang="en-US" sz="1400" dirty="0"/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5400±720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437733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57</a:t>
                      </a:r>
                      <a:r>
                        <a:rPr lang="en-US" sz="1400" dirty="0"/>
                        <a:t>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1270±250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32460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47</a:t>
                      </a:r>
                      <a:r>
                        <a:rPr lang="en-US" sz="140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501±201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196362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48</a:t>
                      </a:r>
                      <a:r>
                        <a:rPr lang="en-US" sz="140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413±82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106204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44</a:t>
                      </a:r>
                      <a:r>
                        <a:rPr lang="en-US" sz="1400" baseline="0" dirty="0"/>
                        <a:t>Ti/</a:t>
                      </a:r>
                      <a:r>
                        <a:rPr lang="en-US" sz="1400" baseline="30000" dirty="0"/>
                        <a:t>44</a:t>
                      </a:r>
                      <a:r>
                        <a:rPr lang="en-US" sz="140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1470±280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186320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48</a:t>
                      </a:r>
                      <a:r>
                        <a:rPr lang="en-US" sz="14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519±107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166682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8271545" y="4488110"/>
            <a:ext cx="538140" cy="2181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271545" y="4118994"/>
            <a:ext cx="538140" cy="2432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12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Examples of verification (7) More complicated case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838899"/>
            <a:ext cx="8581085" cy="5386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             Aluminum foil                </a:t>
            </a:r>
            <a:r>
              <a:rPr lang="en-US" altLang="en-US" sz="2000" b="1" u="sng" dirty="0">
                <a:latin typeface="Helvetica" panose="020B0604020202020204" pitchFamily="34" charset="0"/>
                <a:ea typeface="Geneva" pitchFamily="121" charset="-128"/>
              </a:rPr>
              <a:t>Shielded location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           Steel foil</a:t>
            </a:r>
          </a:p>
          <a:p>
            <a:pPr marL="0" fontAlgn="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</a:rPr>
              <a:t>                                                                            </a:t>
            </a: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429481"/>
              </p:ext>
            </p:extLst>
          </p:nvPr>
        </p:nvGraphicFramePr>
        <p:xfrm>
          <a:off x="228596" y="1142928"/>
          <a:ext cx="4091732" cy="1062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933">
                  <a:extLst>
                    <a:ext uri="{9D8B030D-6E8A-4147-A177-3AD203B41FA5}">
                      <a16:colId xmlns:a16="http://schemas.microsoft.com/office/drawing/2014/main" val="685230419"/>
                    </a:ext>
                  </a:extLst>
                </a:gridCol>
                <a:gridCol w="1147722">
                  <a:extLst>
                    <a:ext uri="{9D8B030D-6E8A-4147-A177-3AD203B41FA5}">
                      <a16:colId xmlns:a16="http://schemas.microsoft.com/office/drawing/2014/main" val="3070550987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4205163200"/>
                    </a:ext>
                  </a:extLst>
                </a:gridCol>
                <a:gridCol w="897620">
                  <a:extLst>
                    <a:ext uri="{9D8B030D-6E8A-4147-A177-3AD203B41FA5}">
                      <a16:colId xmlns:a16="http://schemas.microsoft.com/office/drawing/2014/main" val="2457706170"/>
                    </a:ext>
                  </a:extLst>
                </a:gridCol>
              </a:tblGrid>
              <a:tr h="33849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Radionuclide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Measured activity (</a:t>
                      </a:r>
                      <a:r>
                        <a:rPr lang="en-US" sz="800" dirty="0" err="1"/>
                        <a:t>pCi</a:t>
                      </a:r>
                      <a:r>
                        <a:rPr lang="en-US" sz="800" dirty="0"/>
                        <a:t>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Calculated activity (</a:t>
                      </a:r>
                      <a:r>
                        <a:rPr lang="en-US" sz="800" dirty="0" err="1"/>
                        <a:t>pCi</a:t>
                      </a:r>
                      <a:r>
                        <a:rPr lang="en-US" sz="800" dirty="0"/>
                        <a:t>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C/E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857537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22</a:t>
                      </a:r>
                      <a:r>
                        <a:rPr lang="en-US" sz="14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45.8±11.8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366552"/>
                  </a:ext>
                </a:extLst>
              </a:tr>
              <a:tr h="36212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24</a:t>
                      </a:r>
                      <a:r>
                        <a:rPr lang="en-US" sz="14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1270±210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8802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71005"/>
              </p:ext>
            </p:extLst>
          </p:nvPr>
        </p:nvGraphicFramePr>
        <p:xfrm>
          <a:off x="4915276" y="1142927"/>
          <a:ext cx="4094500" cy="293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684">
                  <a:extLst>
                    <a:ext uri="{9D8B030D-6E8A-4147-A177-3AD203B41FA5}">
                      <a16:colId xmlns:a16="http://schemas.microsoft.com/office/drawing/2014/main" val="3775501494"/>
                    </a:ext>
                  </a:extLst>
                </a:gridCol>
                <a:gridCol w="1140566">
                  <a:extLst>
                    <a:ext uri="{9D8B030D-6E8A-4147-A177-3AD203B41FA5}">
                      <a16:colId xmlns:a16="http://schemas.microsoft.com/office/drawing/2014/main" val="2439617099"/>
                    </a:ext>
                  </a:extLst>
                </a:gridCol>
                <a:gridCol w="1149628">
                  <a:extLst>
                    <a:ext uri="{9D8B030D-6E8A-4147-A177-3AD203B41FA5}">
                      <a16:colId xmlns:a16="http://schemas.microsoft.com/office/drawing/2014/main" val="2518512512"/>
                    </a:ext>
                  </a:extLst>
                </a:gridCol>
                <a:gridCol w="897622">
                  <a:extLst>
                    <a:ext uri="{9D8B030D-6E8A-4147-A177-3AD203B41FA5}">
                      <a16:colId xmlns:a16="http://schemas.microsoft.com/office/drawing/2014/main" val="44347230"/>
                    </a:ext>
                  </a:extLst>
                </a:gridCol>
              </a:tblGrid>
              <a:tr h="36286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Radionuclide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Measured activity (</a:t>
                      </a:r>
                      <a:r>
                        <a:rPr lang="en-US" sz="800" dirty="0" err="1"/>
                        <a:t>pCi</a:t>
                      </a:r>
                      <a:r>
                        <a:rPr lang="en-US" sz="800" dirty="0"/>
                        <a:t>/g)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Calculated activity (</a:t>
                      </a:r>
                      <a:r>
                        <a:rPr lang="en-US" sz="800" dirty="0" err="1"/>
                        <a:t>pCi</a:t>
                      </a:r>
                      <a:r>
                        <a:rPr lang="en-US" sz="800" dirty="0"/>
                        <a:t>/g)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C/E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444301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56</a:t>
                      </a:r>
                      <a:r>
                        <a:rPr lang="en-US" sz="1400" dirty="0"/>
                        <a:t>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22.5±4.3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10515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51</a:t>
                      </a:r>
                      <a:r>
                        <a:rPr lang="en-US" sz="1400" dirty="0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1870±290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913461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52</a:t>
                      </a:r>
                      <a:r>
                        <a:rPr lang="en-US" sz="1400" dirty="0"/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439±40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344126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54</a:t>
                      </a:r>
                      <a:r>
                        <a:rPr lang="en-US" sz="1400" dirty="0"/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639±97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437733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30000" dirty="0"/>
                        <a:t>46</a:t>
                      </a:r>
                      <a:r>
                        <a:rPr lang="en-US" sz="140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58.3±7.7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32460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30000" dirty="0"/>
                        <a:t>47</a:t>
                      </a:r>
                      <a:r>
                        <a:rPr lang="en-US" sz="1400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44.9±11.6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196362"/>
                  </a:ext>
                </a:extLst>
              </a:tr>
              <a:tr h="36790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30000" dirty="0"/>
                        <a:t>48</a:t>
                      </a:r>
                      <a:r>
                        <a:rPr lang="en-US" sz="14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358±39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106204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8271545" y="3348273"/>
            <a:ext cx="538140" cy="21811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271545" y="2281568"/>
            <a:ext cx="538140" cy="2432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00840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Conclusions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Distributions of radionuclides produced in the soil outside the ESS accelerator tunnel wall were calculated for a realistic operational scenario.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distributions are for subsequent analysis of radionuclide migration by a dedicated group of experts.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For most of the studied radionuclides, agreement between predicted and measured residual activation is within a factor of two or better.  There is number of radionuclides that reveal a worse agreement ‒ a factor from two to four. </a:t>
            </a:r>
          </a:p>
          <a:p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901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Acknowledgements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work was supported by a CRADA agreement FRA-2016-0058 between Fermi Research Alliance, LLC and European Spallation Source ERIC.</a:t>
            </a: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56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Introduction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834887"/>
            <a:ext cx="8672513" cy="52180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ESS accelerator is planned to be operating for 40 years at an average beam power of 5 MW.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A detailed analysis is needed to predict residual activity of the soil and water outside the accelerator tunnel.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This study focuses on distributions of activity of radionuclides produced in the soil around the ESS accelerator tunnel wall for 1 and 40 years of normal operation for a given operational scenario.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Only the contribution from the beam losses in the linac is considered here.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distributions of radionuclides are provided in 30 spatial bins – 3 longitudinal x 10 transverse – for further migration analysis by a dedicated expert group.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Total residual activity of the accelerator tunnel itself is calculated as well.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Description of computer codes used and examples of measurement </a:t>
            </a:r>
            <a:r>
              <a:rPr lang="en-US" altLang="en-US" sz="2000" i="1" dirty="0">
                <a:latin typeface="Helvetica" panose="020B0604020202020204" pitchFamily="34" charset="0"/>
                <a:ea typeface="Geneva" pitchFamily="121" charset="-128"/>
              </a:rPr>
              <a:t>vs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calculation verifications are presented as well. 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184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MARS15 code with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DeTra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option (1)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MARS15 is a general purpose Monte Carlo code for modeling particle and nuclei interactions with matter and transport in magnetic field in realistic accelerator 3D structures.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energy span covers many decades: from a multi-</a:t>
            </a:r>
            <a:r>
              <a:rPr lang="en-US" altLang="en-US" sz="2000" dirty="0" err="1">
                <a:latin typeface="Helvetica" panose="020B0604020202020204" pitchFamily="34" charset="0"/>
                <a:ea typeface="Geneva" pitchFamily="121" charset="-128"/>
              </a:rPr>
              <a:t>TeV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region down to the thermal region for neutrons and to 1 </a:t>
            </a:r>
            <a:r>
              <a:rPr lang="en-US" altLang="en-US" sz="2000" dirty="0" err="1">
                <a:latin typeface="Helvetica" panose="020B0604020202020204" pitchFamily="34" charset="0"/>
                <a:ea typeface="Geneva" pitchFamily="121" charset="-128"/>
              </a:rPr>
              <a:t>keV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for other particles.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MARS15 has a 40+ years history and for the last ~25 years is developed and maintained at Fermilab.  Numerous users worldwide.</a:t>
            </a:r>
          </a:p>
          <a:p>
            <a:pPr marL="0" indent="0" eaLnBrk="1" hangingPunct="1">
              <a:buNone/>
            </a:pPr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 err="1">
                <a:latin typeface="Helvetica" panose="020B0604020202020204" pitchFamily="34" charset="0"/>
                <a:ea typeface="Geneva" pitchFamily="121" charset="-128"/>
              </a:rPr>
              <a:t>DeTra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module is implemented as a part of MARS15, it is invoked separately after MARS itself generated nuclide production rates.  </a:t>
            </a:r>
          </a:p>
          <a:p>
            <a:r>
              <a:rPr lang="en-US" altLang="en-US" sz="2000" dirty="0" err="1">
                <a:latin typeface="Helvetica" panose="020B0604020202020204" pitchFamily="34" charset="0"/>
                <a:ea typeface="Geneva" pitchFamily="121" charset="-128"/>
              </a:rPr>
              <a:t>DeTra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has a ~20 years history and was developed by P. Aarnio (Helsinki University/CERN) for the  LHC/CMS.  Decay and Transmutation. Library NUDAT 2.6.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657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MARS15 code with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DeTra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option (2)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For the ESS applications, T</a:t>
            </a:r>
            <a:r>
              <a:rPr lang="en-US" altLang="en-US" sz="2000" baseline="-25000" dirty="0">
                <a:latin typeface="Helvetica" panose="020B0604020202020204" pitchFamily="34" charset="0"/>
                <a:ea typeface="Geneva" pitchFamily="121" charset="-128"/>
              </a:rPr>
              <a:t>p</a:t>
            </a: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≤ 2 GeV, the following data libraries/collision models are used: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TENDL-2015 library below 100 MeV (adjustable) for protons, light ions and gammas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Mix-and match around 100 MeV between TENDL and CEM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Exclusive modeling with CEM for energies between 100 and 300 MeV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Mix-and-match between CEM and LAQGSM between 300 and 500 MeV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Exclusive modeling with LAQGSM above 500 MeV</a:t>
            </a:r>
          </a:p>
          <a:p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Neutron interactions below 14 MeV are modeled using ENDF/B libraries.</a:t>
            </a: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75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Geometry Model of the ESS facility (1)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MARS15 computational model was developed in 2015 and updated thereafter in 2016 during a collaboration with ESS. </a:t>
            </a:r>
          </a:p>
          <a:p>
            <a:pPr marL="0" indent="0" algn="ctr" eaLnBrk="1" hangingPunct="1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                                   </a:t>
            </a:r>
          </a:p>
          <a:p>
            <a:pPr marL="0" indent="0" algn="ctr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                                 Plan view</a:t>
            </a:r>
          </a:p>
          <a:p>
            <a:pPr marL="0" indent="0" algn="ctr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 algn="ctr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255" y="1809808"/>
            <a:ext cx="4614554" cy="44611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13350" y="2395331"/>
            <a:ext cx="1374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Plan view</a:t>
            </a:r>
          </a:p>
        </p:txBody>
      </p:sp>
    </p:spTree>
    <p:extLst>
      <p:ext uri="{BB962C8B-B14F-4D97-AF65-F5344CB8AC3E}">
        <p14:creationId xmlns:p14="http://schemas.microsoft.com/office/powerpoint/2010/main" val="289641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Geometry Model of the ESS facility (2)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Realistic heterogeneous 3D structures, both accelerator components and tunnel. The soil berm above the accelerator tunnel has a noticeable slope. </a:t>
            </a:r>
          </a:p>
          <a:p>
            <a:pPr marL="0" indent="0" algn="ctr" eaLnBrk="1" hangingPunct="1">
              <a:buNone/>
            </a:pPr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690" y="1718469"/>
            <a:ext cx="4567875" cy="455453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929664" y="2405270"/>
            <a:ext cx="1985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Elevation view</a:t>
            </a:r>
          </a:p>
        </p:txBody>
      </p:sp>
    </p:spTree>
    <p:extLst>
      <p:ext uri="{BB962C8B-B14F-4D97-AF65-F5344CB8AC3E}">
        <p14:creationId xmlns:p14="http://schemas.microsoft.com/office/powerpoint/2010/main" val="3679327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Soil composition and model of operational beam loss (1) 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A 50%-50% composition corresponding to deep and shallow soil samples taken at ESS site was used in our calculations. 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The well-known “1 W/m” average homogeneous beam loss rate, applicable for high energy accelerators, was considered as a design criterion and an upper limit during normal operations. 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This value of 1 W/m was derived from the hands-on maintenance conditions and was adopted at ESS.</a:t>
            </a: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94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361" y="1718292"/>
            <a:ext cx="4564639" cy="3425513"/>
          </a:xfrm>
          <a:prstGeom prst="rect">
            <a:avLst/>
          </a:prstGeom>
        </p:spPr>
      </p:pic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Soil composition and model of operational beam loss (2) 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endParaRPr lang="en-US" altLang="en-US" sz="20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t>5/24/2017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MS PGothic" panose="020B0600070205080204" pitchFamily="34" charset="-128"/>
              </a:rPr>
              <a:t>Igor Rakhno | Activation of soil around ESS accelerator tunnel 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6492DB-2F06-44C7-8B18-72CF568DED1B}" type="slidenum"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700696"/>
            <a:ext cx="4608113" cy="341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8980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710</TotalTime>
  <Words>2069</Words>
  <Application>Microsoft Office PowerPoint</Application>
  <PresentationFormat>On-screen Show (4:3)</PresentationFormat>
  <Paragraphs>467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MS PGothic</vt:lpstr>
      <vt:lpstr>MS PGothic</vt:lpstr>
      <vt:lpstr>Arial</vt:lpstr>
      <vt:lpstr>Calibri</vt:lpstr>
      <vt:lpstr>Geneva</vt:lpstr>
      <vt:lpstr>Helvetica</vt:lpstr>
      <vt:lpstr>Tahoma</vt:lpstr>
      <vt:lpstr>Times New Roman</vt:lpstr>
      <vt:lpstr>FNAL_TemplateMac_060514</vt:lpstr>
      <vt:lpstr>Fermilab: Footer Only</vt:lpstr>
      <vt:lpstr>Activation assessment of the soil around the ESS accelerator tunnel</vt:lpstr>
      <vt:lpstr>Outline</vt:lpstr>
      <vt:lpstr>Introduction</vt:lpstr>
      <vt:lpstr>MARS15 code with DeTra option (1)</vt:lpstr>
      <vt:lpstr>MARS15 code with DeTra option (2)</vt:lpstr>
      <vt:lpstr>Geometry Model of the ESS facility (1)</vt:lpstr>
      <vt:lpstr>Geometry Model of the ESS facility (2)</vt:lpstr>
      <vt:lpstr>Soil composition and model of operational beam loss (1) </vt:lpstr>
      <vt:lpstr>Soil composition and model of operational beam loss (2) </vt:lpstr>
      <vt:lpstr>Results of calculations (1)</vt:lpstr>
      <vt:lpstr>Results of calculations (2)</vt:lpstr>
      <vt:lpstr>Results of calculations (3)</vt:lpstr>
      <vt:lpstr>Results of calculations (4)</vt:lpstr>
      <vt:lpstr>Results of calculations (5)</vt:lpstr>
      <vt:lpstr>Results of calculations (6)</vt:lpstr>
      <vt:lpstr>Results of calculations (7)</vt:lpstr>
      <vt:lpstr>Results of calculations (8)</vt:lpstr>
      <vt:lpstr>Results of calculations (9)</vt:lpstr>
      <vt:lpstr>Examples of verification (1) Simple case</vt:lpstr>
      <vt:lpstr>Examples of verification (2) Simple case</vt:lpstr>
      <vt:lpstr>Examples of verification (3) More complicated case</vt:lpstr>
      <vt:lpstr>Examples of verification (4) More complicated case</vt:lpstr>
      <vt:lpstr>Examples of verification (5) More complicated case Plan view                                     Elevation view</vt:lpstr>
      <vt:lpstr>Examples of verification (6) More complicated case</vt:lpstr>
      <vt:lpstr>Examples of verification (7) More complicated case</vt:lpstr>
      <vt:lpstr>Conclusions</vt:lpstr>
      <vt:lpstr>Acknowledgements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Activation assessment of the soil around the ESS accelerator tunnel</dc:title>
  <dc:creator>Igor L. Rakhno x6763 12803N</dc:creator>
  <cp:lastModifiedBy>Igor L. Rakhno x6763 12803N</cp:lastModifiedBy>
  <cp:revision>122</cp:revision>
  <cp:lastPrinted>2014-01-20T19:40:21Z</cp:lastPrinted>
  <dcterms:created xsi:type="dcterms:W3CDTF">2017-05-17T20:10:12Z</dcterms:created>
  <dcterms:modified xsi:type="dcterms:W3CDTF">2017-05-19T22:50:15Z</dcterms:modified>
</cp:coreProperties>
</file>