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3" r:id="rId3"/>
    <p:sldId id="292" r:id="rId4"/>
    <p:sldId id="284" r:id="rId5"/>
    <p:sldId id="293" r:id="rId6"/>
    <p:sldId id="294" r:id="rId7"/>
    <p:sldId id="27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86" r:id="rId17"/>
    <p:sldId id="269" r:id="rId18"/>
    <p:sldId id="297" r:id="rId19"/>
    <p:sldId id="270" r:id="rId20"/>
    <p:sldId id="276" r:id="rId21"/>
    <p:sldId id="273" r:id="rId22"/>
    <p:sldId id="274" r:id="rId23"/>
    <p:sldId id="275" r:id="rId24"/>
    <p:sldId id="277" r:id="rId25"/>
    <p:sldId id="279" r:id="rId26"/>
    <p:sldId id="278" r:id="rId27"/>
    <p:sldId id="280" r:id="rId28"/>
    <p:sldId id="298" r:id="rId29"/>
    <p:sldId id="302" r:id="rId30"/>
    <p:sldId id="301" r:id="rId31"/>
    <p:sldId id="303" r:id="rId32"/>
    <p:sldId id="304" r:id="rId33"/>
    <p:sldId id="290" r:id="rId34"/>
    <p:sldId id="291" r:id="rId3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0408" autoAdjust="0"/>
  </p:normalViewPr>
  <p:slideViewPr>
    <p:cSldViewPr snapToGrid="0" snapToObjects="1">
      <p:cViewPr varScale="1">
        <p:scale>
          <a:sx n="72" d="100"/>
          <a:sy n="72" d="100"/>
        </p:scale>
        <p:origin x="-38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sumotokazuyoshi:Desktop:&#35215;&#21046;&#23460;:&#24195;&#23798;:&#37329;&#31636;&#32080;&#26524;KMv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93354807921737"/>
          <c:y val="0.0153846153846154"/>
          <c:w val="0.760959993637159"/>
          <c:h val="0.889036341611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終日運転!$X$3</c:f>
              <c:strCache>
                <c:ptCount val="1"/>
                <c:pt idx="0">
                  <c:v>熱中性子</c:v>
                </c:pt>
              </c:strCache>
            </c:strRef>
          </c:tx>
          <c:invertIfNegative val="0"/>
          <c:cat>
            <c:numRef>
              <c:f>終日運転!$W$4:$W$22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終日運転!$X$4:$X$22</c:f>
              <c:numCache>
                <c:formatCode>0.00E+00</c:formatCode>
                <c:ptCount val="19"/>
                <c:pt idx="0">
                  <c:v>1082.325690130127</c:v>
                </c:pt>
                <c:pt idx="1">
                  <c:v>371.8760063524026</c:v>
                </c:pt>
                <c:pt idx="2">
                  <c:v>1010.170644121452</c:v>
                </c:pt>
                <c:pt idx="3">
                  <c:v>1293.240440001638</c:v>
                </c:pt>
                <c:pt idx="4">
                  <c:v>7898.202343872668</c:v>
                </c:pt>
                <c:pt idx="5">
                  <c:v>11983.28802559458</c:v>
                </c:pt>
                <c:pt idx="6">
                  <c:v>36693.61608948853</c:v>
                </c:pt>
                <c:pt idx="7">
                  <c:v>58939.57181277852</c:v>
                </c:pt>
                <c:pt idx="8">
                  <c:v>52345.71068521655</c:v>
                </c:pt>
                <c:pt idx="9">
                  <c:v>61026.5177588756</c:v>
                </c:pt>
                <c:pt idx="10">
                  <c:v>27441.11903591459</c:v>
                </c:pt>
                <c:pt idx="11">
                  <c:v>32597.42963145761</c:v>
                </c:pt>
                <c:pt idx="12">
                  <c:v>20919.41295436126</c:v>
                </c:pt>
                <c:pt idx="13">
                  <c:v>62941.40167218276</c:v>
                </c:pt>
                <c:pt idx="14">
                  <c:v>69057.92941845655</c:v>
                </c:pt>
                <c:pt idx="15">
                  <c:v>63307.72729038059</c:v>
                </c:pt>
                <c:pt idx="16">
                  <c:v>74858.08503992317</c:v>
                </c:pt>
                <c:pt idx="17">
                  <c:v>86136.4737698945</c:v>
                </c:pt>
                <c:pt idx="18">
                  <c:v>72476.96852163684</c:v>
                </c:pt>
              </c:numCache>
            </c:numRef>
          </c:val>
        </c:ser>
        <c:ser>
          <c:idx val="1"/>
          <c:order val="1"/>
          <c:tx>
            <c:strRef>
              <c:f>終日運転!$Y$3</c:f>
              <c:strCache>
                <c:ptCount val="1"/>
                <c:pt idx="0">
                  <c:v>熱外中性子</c:v>
                </c:pt>
              </c:strCache>
            </c:strRef>
          </c:tx>
          <c:invertIfNegative val="0"/>
          <c:cat>
            <c:numRef>
              <c:f>終日運転!$W$4:$W$22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終日運転!$Y$4:$Y$22</c:f>
              <c:numCache>
                <c:formatCode>0.00E+00</c:formatCode>
                <c:ptCount val="19"/>
                <c:pt idx="0">
                  <c:v>80.41230287044849</c:v>
                </c:pt>
                <c:pt idx="1">
                  <c:v>136.351296171631</c:v>
                </c:pt>
                <c:pt idx="2">
                  <c:v>106.2840872722457</c:v>
                </c:pt>
                <c:pt idx="3">
                  <c:v>158.027656075839</c:v>
                </c:pt>
                <c:pt idx="4">
                  <c:v>284.9392471278956</c:v>
                </c:pt>
                <c:pt idx="5">
                  <c:v>471.9852559787219</c:v>
                </c:pt>
                <c:pt idx="6">
                  <c:v>1284.499133678391</c:v>
                </c:pt>
                <c:pt idx="7">
                  <c:v>3579.39633385938</c:v>
                </c:pt>
                <c:pt idx="8">
                  <c:v>3120.346970081555</c:v>
                </c:pt>
                <c:pt idx="9">
                  <c:v>5712.070453466942</c:v>
                </c:pt>
                <c:pt idx="10">
                  <c:v>1569.088762098154</c:v>
                </c:pt>
                <c:pt idx="11">
                  <c:v>1722.22175626014</c:v>
                </c:pt>
                <c:pt idx="12">
                  <c:v>1121.227196980566</c:v>
                </c:pt>
                <c:pt idx="13">
                  <c:v>5378.534205908642</c:v>
                </c:pt>
                <c:pt idx="14">
                  <c:v>6091.406751790581</c:v>
                </c:pt>
                <c:pt idx="15">
                  <c:v>4984.513921843444</c:v>
                </c:pt>
                <c:pt idx="16">
                  <c:v>4437.36064361626</c:v>
                </c:pt>
                <c:pt idx="17">
                  <c:v>16963.84933729155</c:v>
                </c:pt>
                <c:pt idx="18">
                  <c:v>11145.8444152605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774184"/>
        <c:axId val="2038963832"/>
      </c:barChart>
      <c:catAx>
        <c:axId val="-2138774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38963832"/>
        <c:crosses val="autoZero"/>
        <c:auto val="1"/>
        <c:lblAlgn val="ctr"/>
        <c:lblOffset val="100"/>
        <c:noMultiLvlLbl val="0"/>
      </c:catAx>
      <c:valAx>
        <c:axId val="2038963832"/>
        <c:scaling>
          <c:logBase val="10.0"/>
          <c:orientation val="minMax"/>
          <c:min val="10.0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-21387741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1A05-B237-BA4F-994F-0C0EAC8D9ADC}" type="datetimeFigureOut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C55BD-ADD0-204E-894F-5F643791F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49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86189-570F-7545-87E8-D5CAF15AE34D}" type="datetimeFigureOut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63F57-520C-A049-9A6A-30E5291608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435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the answerer from hospitals in 2008. It was found that exchange rate 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years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interval.</a:t>
            </a:r>
          </a:p>
          <a:p>
            <a:r>
              <a:rPr kumimoji="1" lang="en-US" altLang="ja-JP" dirty="0" smtClean="0"/>
              <a:t>!00 </a:t>
            </a:r>
            <a:r>
              <a:rPr kumimoji="1" lang="en-US" altLang="ja-JP" dirty="0" err="1" smtClean="0"/>
              <a:t>mashines</a:t>
            </a:r>
            <a:r>
              <a:rPr kumimoji="1" lang="en-US" altLang="ja-JP" dirty="0" smtClean="0"/>
              <a:t> were </a:t>
            </a:r>
            <a:r>
              <a:rPr kumimoji="1" lang="en-US" altLang="ja-JP" dirty="0" smtClean="0"/>
              <a:t>exchange</a:t>
            </a:r>
            <a:r>
              <a:rPr kumimoji="1" lang="en-US" altLang="ja-JP" dirty="0" smtClean="0"/>
              <a:t>d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per </a:t>
            </a:r>
            <a:r>
              <a:rPr kumimoji="1" lang="en-US" altLang="ja-JP" dirty="0" smtClean="0"/>
              <a:t>1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year.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3F57-520C-A049-9A6A-30E52916085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99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>
              <a:ea typeface="ＭＳ Ｐ明朝" pitchFamily="-84" charset="-128"/>
              <a:cs typeface="ＭＳ Ｐ明朝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69E6-1347-6D4F-AB84-2F5D98FFDCFE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39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058E-F6F8-314A-BDCF-3ADFFDDBC18E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59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04A5E-243C-F84F-BC30-309C7FFE000E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66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B49AF-ABEA-EA4D-9CD2-260CD700EC13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22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F66-3678-8B44-A3D3-1402065163BC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01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4D4C-930F-A945-AA77-0D3435C192ED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71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50EA-93EA-0F48-99BA-8A37E5FFFCC9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37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BC54-81A5-764B-8E84-992FFDCA5EF3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0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3B60-A723-E540-8774-FA45E6B8C606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04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1814-EDE7-084E-88DE-D4E37A5F5B52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49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261DF-152D-4546-9EA5-9F22C7A7F594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85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AD643-F348-CF4B-977D-936D21559F38}" type="datetime1">
              <a:rPr kumimoji="1" lang="ja-JP" altLang="en-US" smtClean="0"/>
              <a:t>17/05/24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de-DE" altLang="ja-JP" smtClean="0"/>
              <a:t>ARIA 2017/05/22-25 Lund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E531-BD99-2043-92FD-965459F00A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9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!OLE_LINK1" TargetMode="External"/><Relationship Id="rId4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ozumi\Library\Mobile%20Documents\com~apple~CloudDocs\Macintosh%20HD:Users:masumotokazuyoshi:Desktop:&#35215;&#21046;&#23460;:H19&#21407;&#31295;:&#22577;&#21578;&#26360;19-new.doc!OLE_LINK1" TargetMode="External"/><Relationship Id="rId4" Type="http://schemas.openxmlformats.org/officeDocument/2006/relationships/image" Target="../media/image1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__3.doc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ozumi\Library\Mobile%20Documents\com~apple~CloudDocs\Macintosh%20HD:Users:masumotokazuyoshi:Desktop:&#35215;&#21046;&#23460;:&#36039;&#26009;&#12501;&#12457;&#12523;&#12479;&#12441;:&#38263;&#23551;&#30740;:&#32210;&#26041;&#12524;&#12507;&#12442;&#12540;&#12488;.doc!OLE_LINK8" TargetMode="External"/><Relationship Id="rId4" Type="http://schemas.openxmlformats.org/officeDocument/2006/relationships/image" Target="../media/image1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ozumi\Library\Mobile%20Documents\com~apple~CloudDocs\Macintosh%20HD:Users:masumotokazuyoshi:Desktop:&#35215;&#21046;&#23460;:H18&#22577;&#21578;&#26360;:&#28310;&#20633;&#36039;&#26009;:&#22577;&#21578;&#26360;&#12398;&#12467;&#12498;&#12442;&#12540;.doc!OLE_LINK7" TargetMode="External"/><Relationship Id="rId4" Type="http://schemas.openxmlformats.org/officeDocument/2006/relationships/image" Target="../media/image1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__1.doc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__2.doc"/><Relationship Id="rId4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87768"/>
            <a:ext cx="7772400" cy="291796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b="1" dirty="0"/>
              <a:t>Present status of accelerator decommissioning project in </a:t>
            </a:r>
            <a:r>
              <a:rPr lang="en-US" altLang="ja-JP" b="1" dirty="0" smtClean="0"/>
              <a:t>Japan</a:t>
            </a:r>
            <a:r>
              <a:rPr lang="ja-JP" altLang="ja-JP" dirty="0" smtClean="0">
                <a:effectLst/>
              </a:rPr>
              <a:t>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29597" y="4540997"/>
            <a:ext cx="6400800" cy="1312486"/>
          </a:xfrm>
        </p:spPr>
        <p:txBody>
          <a:bodyPr/>
          <a:lstStyle/>
          <a:p>
            <a:pPr>
              <a:tabLst>
                <a:tab pos="1800225" algn="l"/>
              </a:tabLst>
            </a:pPr>
            <a:r>
              <a:rPr kumimoji="1" lang="en-US" altLang="ja-JP" sz="2400" dirty="0" smtClean="0">
                <a:solidFill>
                  <a:schemeClr val="tx1"/>
                </a:solidFill>
              </a:rPr>
              <a:t>High Energy Accelerator Research Organization</a:t>
            </a:r>
          </a:p>
          <a:p>
            <a:pPr>
              <a:tabLst>
                <a:tab pos="1800225" algn="l"/>
              </a:tabLst>
            </a:pPr>
            <a:r>
              <a:rPr lang="en-US" altLang="ja-JP" dirty="0" smtClean="0">
                <a:solidFill>
                  <a:schemeClr val="tx1"/>
                </a:solidFill>
              </a:rPr>
              <a:t>Kazuyoshi MASUMOT</a:t>
            </a:r>
            <a:r>
              <a:rPr lang="en-US" altLang="ja-JP" dirty="0" smtClean="0"/>
              <a:t>O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6" y="0"/>
            <a:ext cx="4191000" cy="762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881726" y="168775"/>
            <a:ext cx="2619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ARIA 2017/05/22-25 Lund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017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94468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cs typeface="ＭＳ Ｐゴシック" pitchFamily="-84" charset="-128"/>
              </a:rPr>
              <a:t>Neutron</a:t>
            </a:r>
            <a:r>
              <a:rPr lang="ja-JP" altLang="en-US" dirty="0" smtClean="0">
                <a:cs typeface="ＭＳ Ｐゴシック" pitchFamily="-84" charset="-128"/>
              </a:rPr>
              <a:t> </a:t>
            </a:r>
            <a:r>
              <a:rPr lang="en-US" altLang="ja-JP" dirty="0" smtClean="0">
                <a:cs typeface="ＭＳ Ｐゴシック" pitchFamily="-84" charset="-128"/>
              </a:rPr>
              <a:t>monitoring</a:t>
            </a:r>
            <a:br>
              <a:rPr lang="en-US" altLang="ja-JP" dirty="0" smtClean="0">
                <a:cs typeface="ＭＳ Ｐゴシック" pitchFamily="-84" charset="-128"/>
              </a:rPr>
            </a:br>
            <a:r>
              <a:rPr lang="ja-JP" altLang="ja-JP" dirty="0" smtClean="0">
                <a:cs typeface="ＭＳ Ｐゴシック" pitchFamily="-84" charset="-128"/>
              </a:rPr>
              <a:t>a</a:t>
            </a:r>
            <a:r>
              <a:rPr lang="en-US" altLang="ja-JP" dirty="0" smtClean="0">
                <a:cs typeface="ＭＳ Ｐゴシック" pitchFamily="-84" charset="-128"/>
              </a:rPr>
              <a:t>t</a:t>
            </a:r>
            <a:r>
              <a:rPr lang="ja-JP" altLang="en-US" dirty="0" smtClean="0">
                <a:cs typeface="ＭＳ Ｐゴシック" pitchFamily="-84" charset="-128"/>
              </a:rPr>
              <a:t> </a:t>
            </a:r>
            <a:r>
              <a:rPr lang="en-US" altLang="ja-JP" dirty="0" smtClean="0">
                <a:cs typeface="ＭＳ Ｐゴシック" pitchFamily="-84" charset="-128"/>
              </a:rPr>
              <a:t>18</a:t>
            </a:r>
            <a:r>
              <a:rPr lang="ja-JP" altLang="en-US" dirty="0" smtClean="0">
                <a:cs typeface="ＭＳ Ｐゴシック" pitchFamily="-84" charset="-128"/>
              </a:rPr>
              <a:t> </a:t>
            </a:r>
            <a:r>
              <a:rPr lang="en-US" altLang="ja-JP" dirty="0" smtClean="0">
                <a:cs typeface="ＭＳ Ｐゴシック" pitchFamily="-84" charset="-128"/>
              </a:rPr>
              <a:t>MeV</a:t>
            </a:r>
            <a:br>
              <a:rPr lang="en-US" altLang="ja-JP" dirty="0" smtClean="0">
                <a:cs typeface="ＭＳ Ｐゴシック" pitchFamily="-84" charset="-128"/>
              </a:rPr>
            </a:br>
            <a:endParaRPr lang="ja-JP" altLang="en-US" dirty="0" smtClean="0">
              <a:cs typeface="ＭＳ Ｐゴシック" pitchFamily="-84" charset="-128"/>
            </a:endParaRPr>
          </a:p>
        </p:txBody>
      </p:sp>
      <p:pic>
        <p:nvPicPr>
          <p:cNvPr id="24580" name="図 4" descr="hiroshim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482181" y="1753821"/>
            <a:ext cx="6446837" cy="348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81" name="直線矢印コネクタ 5"/>
          <p:cNvCxnSpPr>
            <a:cxnSpLocks noChangeShapeType="1"/>
          </p:cNvCxnSpPr>
          <p:nvPr/>
        </p:nvCxnSpPr>
        <p:spPr bwMode="auto">
          <a:xfrm rot="16200000" flipH="1">
            <a:off x="3163094" y="2255044"/>
            <a:ext cx="571500" cy="500062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4582" name="テキスト ボックス 6"/>
          <p:cNvSpPr txBox="1">
            <a:spLocks noChangeArrowheads="1"/>
          </p:cNvSpPr>
          <p:nvPr/>
        </p:nvSpPr>
        <p:spPr bwMode="auto">
          <a:xfrm>
            <a:off x="6582078" y="2727715"/>
            <a:ext cx="1912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Beam exit</a:t>
            </a:r>
            <a:endParaRPr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4583" name="直線矢印コネクタ 7"/>
          <p:cNvCxnSpPr>
            <a:cxnSpLocks noChangeShapeType="1"/>
          </p:cNvCxnSpPr>
          <p:nvPr/>
        </p:nvCxnSpPr>
        <p:spPr bwMode="auto">
          <a:xfrm rot="10800000">
            <a:off x="6994758" y="3872947"/>
            <a:ext cx="846137" cy="22860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4584" name="テキスト ボックス 6"/>
          <p:cNvSpPr txBox="1">
            <a:spLocks noChangeArrowheads="1"/>
          </p:cNvSpPr>
          <p:nvPr/>
        </p:nvSpPr>
        <p:spPr bwMode="auto">
          <a:xfrm>
            <a:off x="6582078" y="4148672"/>
            <a:ext cx="191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Phantom water</a:t>
            </a:r>
            <a:endParaRPr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4585" name="直線矢印コネクタ 10"/>
          <p:cNvCxnSpPr>
            <a:cxnSpLocks noChangeShapeType="1"/>
          </p:cNvCxnSpPr>
          <p:nvPr/>
        </p:nvCxnSpPr>
        <p:spPr bwMode="auto">
          <a:xfrm rot="5400000">
            <a:off x="5604062" y="2738125"/>
            <a:ext cx="1752600" cy="1588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4586" name="正方形/長方形 14"/>
          <p:cNvSpPr>
            <a:spLocks noChangeArrowheads="1"/>
          </p:cNvSpPr>
          <p:nvPr/>
        </p:nvSpPr>
        <p:spPr bwMode="auto">
          <a:xfrm>
            <a:off x="228600" y="2219325"/>
            <a:ext cx="45720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dirty="0"/>
              <a:t>Varian</a:t>
            </a:r>
            <a:r>
              <a:rPr lang="ja-JP" altLang="en-US" sz="2400" dirty="0"/>
              <a:t>　</a:t>
            </a:r>
            <a:r>
              <a:rPr lang="en-US" altLang="ja-JP" sz="2400" dirty="0" err="1"/>
              <a:t>Clinac</a:t>
            </a:r>
            <a:r>
              <a:rPr lang="en-US" altLang="ja-JP" sz="2400" dirty="0"/>
              <a:t> 2300 C/</a:t>
            </a:r>
            <a:r>
              <a:rPr lang="en-US" altLang="ja-JP" sz="2400" dirty="0" smtClean="0"/>
              <a:t>D</a:t>
            </a:r>
            <a:r>
              <a:rPr lang="en-US" altLang="en-US" sz="2400" dirty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18MeV</a:t>
            </a:r>
            <a:endParaRPr lang="ja-JP" altLang="en-US" sz="2400" dirty="0">
              <a:solidFill>
                <a:srgbClr val="FF0000"/>
              </a:solidFill>
            </a:endParaRPr>
          </a:p>
          <a:p>
            <a:r>
              <a:rPr lang="en-US" altLang="ja-JP" sz="2400" dirty="0" smtClean="0"/>
              <a:t>1 min. irradiation</a:t>
            </a:r>
            <a:endParaRPr lang="ja-JP" altLang="en-US" sz="2400" dirty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Run</a:t>
            </a:r>
            <a:r>
              <a:rPr lang="en-US" altLang="ja-JP" sz="2400" dirty="0"/>
              <a:t>-1</a:t>
            </a:r>
            <a:r>
              <a:rPr lang="en-US" altLang="ja-JP" sz="2400" dirty="0" smtClean="0"/>
              <a:t>:electron(without target)</a:t>
            </a:r>
            <a:endParaRPr lang="ja-JP" altLang="en-US" sz="2400" dirty="0"/>
          </a:p>
          <a:p>
            <a:r>
              <a:rPr lang="en-US" altLang="ja-JP" sz="2400" dirty="0"/>
              <a:t>Run-2:</a:t>
            </a:r>
            <a:r>
              <a:rPr lang="ja-JP" altLang="en-US" sz="2400" dirty="0" smtClean="0"/>
              <a:t>Ｘ</a:t>
            </a:r>
            <a:r>
              <a:rPr lang="en-US" altLang="ja-JP" sz="2400" dirty="0" smtClean="0"/>
              <a:t>-ray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window:40cm</a:t>
            </a:r>
            <a:r>
              <a:rPr lang="en-US" altLang="ja-JP" sz="2400" dirty="0"/>
              <a:t>×40cm</a:t>
            </a:r>
            <a:r>
              <a:rPr lang="ja-JP" altLang="en-US" sz="2400" dirty="0"/>
              <a:t>）</a:t>
            </a:r>
          </a:p>
          <a:p>
            <a:r>
              <a:rPr lang="en-US" altLang="ja-JP" sz="2400" dirty="0"/>
              <a:t>Run-3</a:t>
            </a:r>
            <a:r>
              <a:rPr lang="en-US" altLang="ja-JP" sz="2400" dirty="0" smtClean="0"/>
              <a:t>:</a:t>
            </a:r>
            <a:r>
              <a:rPr lang="ja-JP" altLang="en-US" sz="2400" dirty="0"/>
              <a:t>Ｘ</a:t>
            </a:r>
            <a:r>
              <a:rPr lang="en-US" altLang="ja-JP" sz="2400" dirty="0"/>
              <a:t>-ray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with Multi </a:t>
            </a:r>
            <a:r>
              <a:rPr lang="en-US" altLang="ja-JP" sz="2400" dirty="0" err="1" smtClean="0"/>
              <a:t>lleef</a:t>
            </a:r>
            <a:r>
              <a:rPr lang="ja-JP" altLang="en-US" sz="2400" dirty="0" smtClean="0"/>
              <a:t>）</a:t>
            </a:r>
            <a:endParaRPr lang="ja-JP" altLang="en-US" sz="2400" dirty="0"/>
          </a:p>
          <a:p>
            <a:r>
              <a:rPr lang="en-US" altLang="ja-JP" sz="2400" dirty="0"/>
              <a:t>Run-4</a:t>
            </a:r>
            <a:r>
              <a:rPr lang="en-US" altLang="ja-JP" sz="2400" dirty="0" smtClean="0"/>
              <a:t>:</a:t>
            </a:r>
            <a:r>
              <a:rPr lang="ja-JP" altLang="en-US" sz="2400" dirty="0"/>
              <a:t>Ｘ</a:t>
            </a:r>
            <a:r>
              <a:rPr lang="en-US" altLang="ja-JP" sz="2400" dirty="0"/>
              <a:t>-</a:t>
            </a:r>
            <a:r>
              <a:rPr lang="en-US" altLang="ja-JP" sz="2400" dirty="0" smtClean="0"/>
              <a:t>ray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with steel filter</a:t>
            </a:r>
            <a:r>
              <a:rPr lang="ja-JP" altLang="en-US" sz="2400" dirty="0" smtClean="0"/>
              <a:t>）</a:t>
            </a:r>
            <a:endParaRPr lang="ja-JP" altLang="en-US" sz="2400" dirty="0"/>
          </a:p>
          <a:p>
            <a:r>
              <a:rPr lang="en-US" altLang="ja-JP" sz="2400" dirty="0"/>
              <a:t>Run-5</a:t>
            </a:r>
            <a:r>
              <a:rPr lang="en-US" altLang="ja-JP" sz="2400" dirty="0" smtClean="0"/>
              <a:t>:</a:t>
            </a:r>
            <a:r>
              <a:rPr lang="ja-JP" altLang="en-US" sz="2400" dirty="0"/>
              <a:t>Ｘ</a:t>
            </a:r>
            <a:r>
              <a:rPr lang="en-US" altLang="ja-JP" sz="2400" dirty="0"/>
              <a:t>-ray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with </a:t>
            </a:r>
            <a:r>
              <a:rPr lang="en-US" altLang="ja-JP" sz="2400" dirty="0" err="1" smtClean="0"/>
              <a:t>Pb</a:t>
            </a:r>
            <a:r>
              <a:rPr lang="en-US" altLang="ja-JP" sz="2400" dirty="0" smtClean="0"/>
              <a:t> filter</a:t>
            </a:r>
            <a:r>
              <a:rPr lang="ja-JP" altLang="en-US" sz="2400" dirty="0" smtClean="0"/>
              <a:t>）</a:t>
            </a:r>
            <a:endParaRPr lang="ja-JP" altLang="en-US" sz="2400" dirty="0"/>
          </a:p>
          <a:p>
            <a:r>
              <a:rPr lang="en-US" altLang="ja-JP" sz="2400" dirty="0"/>
              <a:t>Run-6</a:t>
            </a:r>
            <a:r>
              <a:rPr lang="en-US" altLang="ja-JP" sz="2400" dirty="0" smtClean="0"/>
              <a:t>:</a:t>
            </a:r>
            <a:r>
              <a:rPr lang="ja-JP" altLang="en-US" sz="2400" dirty="0"/>
              <a:t>Ｘ</a:t>
            </a:r>
            <a:r>
              <a:rPr lang="en-US" altLang="ja-JP" sz="2400" dirty="0"/>
              <a:t>-ray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window :0.5cm</a:t>
            </a:r>
            <a:r>
              <a:rPr lang="en-US" altLang="ja-JP" sz="2400" dirty="0"/>
              <a:t>×0.5cm</a:t>
            </a:r>
            <a:r>
              <a:rPr lang="ja-JP" altLang="en-US" sz="2400" dirty="0"/>
              <a:t>）</a:t>
            </a:r>
            <a:r>
              <a:rPr lang="ja-JP" sz="2400" dirty="0"/>
              <a:t> </a:t>
            </a:r>
            <a:endParaRPr lang="ja-JP" altLang="en-US" sz="2400" dirty="0"/>
          </a:p>
          <a:p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072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264525" cy="914400"/>
          </a:xfrm>
        </p:spPr>
        <p:txBody>
          <a:bodyPr/>
          <a:lstStyle/>
          <a:p>
            <a:r>
              <a:rPr lang="en-US" altLang="ja-JP" sz="3800" dirty="0" smtClean="0">
                <a:cs typeface="ＭＳ Ｐゴシック" pitchFamily="-84" charset="-128"/>
              </a:rPr>
              <a:t>Measurement</a:t>
            </a:r>
            <a:r>
              <a:rPr lang="ja-JP" altLang="en-US" sz="3800" dirty="0" smtClean="0">
                <a:cs typeface="ＭＳ Ｐゴシック" pitchFamily="-84" charset="-128"/>
              </a:rPr>
              <a:t> </a:t>
            </a:r>
            <a:r>
              <a:rPr lang="en-US" altLang="ja-JP" sz="3800" dirty="0" smtClean="0">
                <a:cs typeface="ＭＳ Ｐゴシック" pitchFamily="-84" charset="-128"/>
              </a:rPr>
              <a:t>position</a:t>
            </a:r>
          </a:p>
        </p:txBody>
      </p:sp>
      <p:pic>
        <p:nvPicPr>
          <p:cNvPr id="25603" name="Picture 3" descr="リニアック設置図面リニアック本体１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2133600"/>
            <a:ext cx="5214937" cy="3729038"/>
          </a:xfrm>
          <a:noFill/>
        </p:spPr>
      </p:pic>
      <p:pic>
        <p:nvPicPr>
          <p:cNvPr id="25604" name="Picture 4" descr="リニアック設置図面リニアック本体２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t="9602" b="22406"/>
          <a:stretch>
            <a:fillRect/>
          </a:stretch>
        </p:blipFill>
        <p:spPr>
          <a:xfrm>
            <a:off x="5724525" y="3500438"/>
            <a:ext cx="2795588" cy="2281237"/>
          </a:xfrm>
          <a:noFill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79475" y="5681663"/>
            <a:ext cx="1065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dirty="0" smtClean="0"/>
              <a:t>Front </a:t>
            </a:r>
            <a:r>
              <a:rPr lang="en-US" altLang="en-US" dirty="0" err="1" smtClean="0"/>
              <a:t>viw</a:t>
            </a:r>
            <a:endParaRPr lang="en-US" altLang="ja-JP" dirty="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995738" y="5734050"/>
            <a:ext cx="954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dirty="0" smtClean="0"/>
              <a:t>Side </a:t>
            </a:r>
            <a:r>
              <a:rPr lang="en-US" altLang="en-US" dirty="0" err="1" smtClean="0"/>
              <a:t>viw</a:t>
            </a:r>
            <a:endParaRPr lang="en-US" altLang="ja-JP" dirty="0"/>
          </a:p>
        </p:txBody>
      </p:sp>
      <p:pic>
        <p:nvPicPr>
          <p:cNvPr id="25607" name="Picture 7" descr="SANY02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412875"/>
            <a:ext cx="2601913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919788" y="193675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8151813" y="20812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288213" y="287337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164388" y="134143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5612" name="Text Box 13"/>
          <p:cNvSpPr txBox="1">
            <a:spLocks noChangeArrowheads="1"/>
          </p:cNvSpPr>
          <p:nvPr/>
        </p:nvSpPr>
        <p:spPr bwMode="auto">
          <a:xfrm>
            <a:off x="5724525" y="5805488"/>
            <a:ext cx="1508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Head beneath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3009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4849"/>
          </a:xfrm>
        </p:spPr>
        <p:txBody>
          <a:bodyPr/>
          <a:lstStyle/>
          <a:p>
            <a:r>
              <a:rPr lang="en-US" altLang="ja-JP" dirty="0" smtClean="0">
                <a:cs typeface="ＭＳ Ｐゴシック" pitchFamily="-84" charset="-128"/>
              </a:rPr>
              <a:t>Thermal neutron</a:t>
            </a:r>
            <a:endParaRPr lang="ja-JP" altLang="en-US" dirty="0" smtClean="0">
              <a:cs typeface="ＭＳ Ｐゴシック" pitchFamily="-84" charset="-128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355586"/>
              </p:ext>
            </p:extLst>
          </p:nvPr>
        </p:nvGraphicFramePr>
        <p:xfrm>
          <a:off x="582613" y="1052513"/>
          <a:ext cx="8104187" cy="530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文書" r:id="rId3" imgW="5181600" imgH="3390900" progId="Word.Document.12">
                  <p:link updateAutomatic="1"/>
                </p:oleObj>
              </mc:Choice>
              <mc:Fallback>
                <p:oleObj name="文書" r:id="rId3" imgW="5181600" imgH="3390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1052513"/>
                        <a:ext cx="8104187" cy="530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正方形/長方形 6"/>
          <p:cNvSpPr>
            <a:spLocks noChangeArrowheads="1"/>
          </p:cNvSpPr>
          <p:nvPr/>
        </p:nvSpPr>
        <p:spPr bwMode="auto">
          <a:xfrm>
            <a:off x="2738735" y="4887912"/>
            <a:ext cx="2996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←</a:t>
            </a:r>
            <a:r>
              <a:rPr lang="ja-JP" altLang="en-US" dirty="0"/>
              <a:t>　</a:t>
            </a:r>
            <a:r>
              <a:rPr lang="en-US" altLang="ja-JP" dirty="0" smtClean="0"/>
              <a:t>    </a:t>
            </a:r>
            <a:r>
              <a:rPr lang="ja-JP" altLang="en-US" dirty="0"/>
              <a:t>　</a:t>
            </a:r>
            <a:r>
              <a:rPr lang="en-US" altLang="ja-JP" dirty="0" smtClean="0"/>
              <a:t>Head    parts     </a:t>
            </a:r>
            <a:r>
              <a:rPr lang="ja-JP" altLang="en-US" dirty="0"/>
              <a:t>　　</a:t>
            </a:r>
            <a:r>
              <a:rPr lang="en-US" altLang="ja-JP" dirty="0"/>
              <a:t>→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42587" y="6211669"/>
            <a:ext cx="471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High </a:t>
            </a:r>
            <a:r>
              <a:rPr kumimoji="1" lang="en-US" altLang="ja-JP" dirty="0" err="1" smtClean="0"/>
              <a:t>fluence</a:t>
            </a:r>
            <a:r>
              <a:rPr kumimoji="1" lang="en-US" altLang="ja-JP" dirty="0" smtClean="0"/>
              <a:t> at No. 22, 24 and 26</a:t>
            </a:r>
          </a:p>
          <a:p>
            <a:r>
              <a:rPr lang="en-US" altLang="ja-JP" dirty="0" smtClean="0"/>
              <a:t>Electron irradiation -&gt; No </a:t>
            </a:r>
            <a:r>
              <a:rPr lang="en-US" altLang="ja-JP" dirty="0" err="1" smtClean="0"/>
              <a:t>neutros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038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cs typeface="ＭＳ Ｐゴシック" pitchFamily="-84" charset="-128"/>
              </a:rPr>
              <a:t>Neutron</a:t>
            </a:r>
            <a:r>
              <a:rPr lang="ja-JP" altLang="en-US" dirty="0" smtClean="0">
                <a:cs typeface="ＭＳ Ｐゴシック" pitchFamily="-84" charset="-128"/>
              </a:rPr>
              <a:t> </a:t>
            </a:r>
            <a:r>
              <a:rPr lang="en-US" altLang="ja-JP" dirty="0" smtClean="0">
                <a:cs typeface="ＭＳ Ｐゴシック" pitchFamily="-84" charset="-128"/>
              </a:rPr>
              <a:t>distribution</a:t>
            </a:r>
            <a:endParaRPr lang="ja-JP" altLang="en-US" dirty="0" smtClean="0">
              <a:cs typeface="ＭＳ Ｐゴシック" pitchFamily="-84" charset="-128"/>
            </a:endParaRPr>
          </a:p>
        </p:txBody>
      </p:sp>
      <p:sp>
        <p:nvSpPr>
          <p:cNvPr id="30723" name="コンテンツ プレースホルダ 2"/>
          <p:cNvSpPr>
            <a:spLocks noGrp="1"/>
          </p:cNvSpPr>
          <p:nvPr>
            <p:ph idx="1"/>
          </p:nvPr>
        </p:nvSpPr>
        <p:spPr>
          <a:xfrm>
            <a:off x="304800" y="1600200"/>
            <a:ext cx="3429000" cy="4343400"/>
          </a:xfrm>
        </p:spPr>
        <p:txBody>
          <a:bodyPr/>
          <a:lstStyle/>
          <a:p>
            <a:pPr>
              <a:buFont typeface="Arial" pitchFamily="-84" charset="0"/>
              <a:buNone/>
            </a:pPr>
            <a:r>
              <a:rPr lang="en-US" altLang="ja-JP" dirty="0" smtClean="0">
                <a:cs typeface="ＭＳ Ｐゴシック" pitchFamily="-84" charset="-128"/>
              </a:rPr>
              <a:t>Au</a:t>
            </a:r>
            <a:r>
              <a:rPr lang="ja-JP" altLang="en-US" dirty="0" smtClean="0">
                <a:cs typeface="ＭＳ Ｐゴシック" pitchFamily="-84" charset="-128"/>
              </a:rPr>
              <a:t>、</a:t>
            </a:r>
            <a:r>
              <a:rPr lang="en-US" altLang="ja-JP" dirty="0" smtClean="0">
                <a:cs typeface="ＭＳ Ｐゴシック" pitchFamily="-84" charset="-128"/>
              </a:rPr>
              <a:t>TLD</a:t>
            </a:r>
            <a:r>
              <a:rPr lang="ja-JP" altLang="en-US" dirty="0" smtClean="0">
                <a:cs typeface="ＭＳ Ｐゴシック" pitchFamily="-84" charset="-128"/>
              </a:rPr>
              <a:t>、</a:t>
            </a:r>
            <a:r>
              <a:rPr lang="en-US" altLang="ja-JP" dirty="0" smtClean="0">
                <a:cs typeface="ＭＳ Ｐゴシック" pitchFamily="-84" charset="-128"/>
              </a:rPr>
              <a:t>CR-39 were set for 1d.</a:t>
            </a:r>
            <a:endParaRPr lang="ja-JP" altLang="en-US" dirty="0" smtClean="0">
              <a:cs typeface="ＭＳ Ｐゴシック" pitchFamily="-84" charset="-128"/>
            </a:endParaRPr>
          </a:p>
          <a:p>
            <a:pPr>
              <a:buFont typeface="Arial" pitchFamily="-84" charset="0"/>
              <a:buNone/>
            </a:pPr>
            <a:r>
              <a:rPr lang="en-US" altLang="ja-JP" dirty="0" smtClean="0">
                <a:cs typeface="ＭＳ Ｐゴシック" pitchFamily="-84" charset="-128"/>
              </a:rPr>
              <a:t>Total operation time=11.1min</a:t>
            </a:r>
            <a:endParaRPr lang="ja-JP" altLang="en-US" dirty="0" smtClean="0">
              <a:cs typeface="ＭＳ Ｐゴシック" pitchFamily="-84" charset="-128"/>
            </a:endParaRPr>
          </a:p>
        </p:txBody>
      </p:sp>
      <p:pic>
        <p:nvPicPr>
          <p:cNvPr id="30725" name="Picture 3" descr="リニアック室設置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600200"/>
            <a:ext cx="467995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967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>
                <a:cs typeface="ＭＳ Ｐゴシック" pitchFamily="-84" charset="-128"/>
              </a:rPr>
              <a:t>Thermal neutron distribution</a:t>
            </a:r>
            <a:endParaRPr lang="ja-JP" altLang="en-US" sz="3600" dirty="0" smtClean="0">
              <a:cs typeface="ＭＳ Ｐゴシック" pitchFamily="-84" charset="-128"/>
            </a:endParaRPr>
          </a:p>
        </p:txBody>
      </p:sp>
      <p:graphicFrame>
        <p:nvGraphicFramePr>
          <p:cNvPr id="5" name="グラフ 4"/>
          <p:cNvGraphicFramePr/>
          <p:nvPr/>
        </p:nvGraphicFramePr>
        <p:xfrm>
          <a:off x="1066800" y="1905000"/>
          <a:ext cx="7543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749" name="テキスト ボックス 5"/>
          <p:cNvSpPr txBox="1">
            <a:spLocks noChangeArrowheads="1"/>
          </p:cNvSpPr>
          <p:nvPr/>
        </p:nvSpPr>
        <p:spPr bwMode="auto">
          <a:xfrm>
            <a:off x="2239197" y="1411288"/>
            <a:ext cx="1213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Maze</a:t>
            </a:r>
            <a:endParaRPr lang="ja-JP" altLang="en-US" dirty="0"/>
          </a:p>
        </p:txBody>
      </p:sp>
      <p:sp>
        <p:nvSpPr>
          <p:cNvPr id="31750" name="テキスト ボックス 6"/>
          <p:cNvSpPr txBox="1">
            <a:spLocks noChangeArrowheads="1"/>
          </p:cNvSpPr>
          <p:nvPr/>
        </p:nvSpPr>
        <p:spPr bwMode="auto">
          <a:xfrm>
            <a:off x="6096000" y="1535113"/>
            <a:ext cx="785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ceiling</a:t>
            </a:r>
            <a:endParaRPr lang="ja-JP" altLang="en-US" dirty="0"/>
          </a:p>
        </p:txBody>
      </p:sp>
      <p:cxnSp>
        <p:nvCxnSpPr>
          <p:cNvPr id="31751" name="直線矢印コネクタ 7"/>
          <p:cNvCxnSpPr>
            <a:cxnSpLocks noChangeShapeType="1"/>
          </p:cNvCxnSpPr>
          <p:nvPr/>
        </p:nvCxnSpPr>
        <p:spPr bwMode="auto">
          <a:xfrm rot="10800000">
            <a:off x="6096000" y="2057400"/>
            <a:ext cx="846138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1752" name="テキスト ボックス 12"/>
          <p:cNvSpPr txBox="1">
            <a:spLocks noChangeArrowheads="1"/>
          </p:cNvSpPr>
          <p:nvPr/>
        </p:nvSpPr>
        <p:spPr bwMode="auto">
          <a:xfrm>
            <a:off x="7010400" y="1535113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altLang="ja-JP" sz="2000" dirty="0" smtClean="0">
                <a:latin typeface="Calibri" pitchFamily="-84" charset="0"/>
              </a:rPr>
              <a:t>floor</a:t>
            </a:r>
            <a:endParaRPr lang="ja-JP" altLang="en-US" sz="2000" dirty="0">
              <a:latin typeface="Calibri" pitchFamily="-84" charset="0"/>
            </a:endParaRPr>
          </a:p>
        </p:txBody>
      </p:sp>
      <p:cxnSp>
        <p:nvCxnSpPr>
          <p:cNvPr id="31753" name="直線矢印コネクタ 13"/>
          <p:cNvCxnSpPr>
            <a:cxnSpLocks noChangeShapeType="1"/>
          </p:cNvCxnSpPr>
          <p:nvPr/>
        </p:nvCxnSpPr>
        <p:spPr bwMode="auto">
          <a:xfrm rot="10800000" flipV="1">
            <a:off x="7010400" y="2057400"/>
            <a:ext cx="5334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1754" name="テキスト ボックス 15"/>
          <p:cNvSpPr txBox="1">
            <a:spLocks noChangeArrowheads="1"/>
          </p:cNvSpPr>
          <p:nvPr/>
        </p:nvSpPr>
        <p:spPr bwMode="auto">
          <a:xfrm>
            <a:off x="3848100" y="1265818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altLang="ja-JP" sz="2000" dirty="0" smtClean="0">
                <a:latin typeface="Calibri" pitchFamily="-84" charset="0"/>
              </a:rPr>
              <a:t>Irradiation room</a:t>
            </a:r>
          </a:p>
          <a:p>
            <a:r>
              <a:rPr lang="en-US" altLang="ja-JP" sz="2000" dirty="0" smtClean="0">
                <a:latin typeface="Calibri" pitchFamily="-84" charset="0"/>
              </a:rPr>
              <a:t>0.95 m </a:t>
            </a:r>
            <a:r>
              <a:rPr lang="en-US" altLang="ja-JP" sz="2000" dirty="0" err="1" smtClean="0">
                <a:latin typeface="Calibri" pitchFamily="-84" charset="0"/>
              </a:rPr>
              <a:t>hight</a:t>
            </a:r>
            <a:endParaRPr lang="ja-JP" altLang="en-US" sz="2000" dirty="0">
              <a:latin typeface="Calibri" pitchFamily="-84" charset="0"/>
            </a:endParaRPr>
          </a:p>
        </p:txBody>
      </p:sp>
      <p:cxnSp>
        <p:nvCxnSpPr>
          <p:cNvPr id="31755" name="直線矢印コネクタ 16"/>
          <p:cNvCxnSpPr>
            <a:cxnSpLocks noChangeShapeType="1"/>
          </p:cNvCxnSpPr>
          <p:nvPr/>
        </p:nvCxnSpPr>
        <p:spPr bwMode="auto">
          <a:xfrm rot="10800000">
            <a:off x="1828800" y="2062163"/>
            <a:ext cx="1905000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1756" name="直線矢印コネクタ 18"/>
          <p:cNvCxnSpPr>
            <a:cxnSpLocks noChangeShapeType="1"/>
          </p:cNvCxnSpPr>
          <p:nvPr/>
        </p:nvCxnSpPr>
        <p:spPr bwMode="auto">
          <a:xfrm rot="10800000" flipV="1">
            <a:off x="4038600" y="2062163"/>
            <a:ext cx="1790700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1757" name="正方形/長方形 22"/>
          <p:cNvSpPr>
            <a:spLocks noChangeArrowheads="1"/>
          </p:cNvSpPr>
          <p:nvPr/>
        </p:nvSpPr>
        <p:spPr bwMode="auto">
          <a:xfrm>
            <a:off x="723900" y="1547813"/>
            <a:ext cx="950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 </a:t>
            </a:r>
            <a:r>
              <a:rPr lang="en-US" altLang="ja-JP"/>
              <a:t>cm</a:t>
            </a:r>
            <a:r>
              <a:rPr lang="en-US" altLang="ja-JP" baseline="30000"/>
              <a:t>-2</a:t>
            </a:r>
            <a:r>
              <a:rPr lang="en-US" altLang="ja-JP"/>
              <a:t>s</a:t>
            </a:r>
            <a:r>
              <a:rPr lang="en-US" altLang="ja-JP" baseline="30000"/>
              <a:t>-1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097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82013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Our results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751276"/>
              </p:ext>
            </p:extLst>
          </p:nvPr>
        </p:nvGraphicFramePr>
        <p:xfrm>
          <a:off x="204787" y="1508003"/>
          <a:ext cx="8725870" cy="4938575"/>
        </p:xfrm>
        <a:graphic>
          <a:graphicData uri="http://schemas.openxmlformats.org/drawingml/2006/table">
            <a:tbl>
              <a:tblPr/>
              <a:tblGrid>
                <a:gridCol w="1938571"/>
                <a:gridCol w="6787299"/>
              </a:tblGrid>
              <a:tr h="7753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X-ray energy(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MeV)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ゴシック" charset="0"/>
                        </a:rPr>
                        <a:t>Neutron flux</a:t>
                      </a:r>
                      <a:endParaRPr kumimoji="1" lang="ja-JP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20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6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ゴシック" charset="0"/>
                        </a:rPr>
                        <a:t>ND</a:t>
                      </a:r>
                      <a:endParaRPr kumimoji="1" lang="ja-JP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300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10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Thermal:1X10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3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-2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s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-1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Epithermal:1X10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2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-2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s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-1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Thermal 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6 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2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(d)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10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2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(10y)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300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15</a:t>
                      </a:r>
                      <a:endParaRPr kumimoji="1" lang="ja-JP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Thermal:2X10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4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-2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s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-1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Epithermal:2X10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3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-2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s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-1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Thermal 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7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-8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2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(d)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11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2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(10y)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</a:t>
                      </a:r>
                      <a:endParaRPr kumimoji="1" lang="ja-JP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90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18</a:t>
                      </a:r>
                      <a:endParaRPr kumimoji="1" lang="ja-JP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Thermal:5X10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4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-2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s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-1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Epithermal:4X10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3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-2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s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-1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Thermal 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8 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cm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(d) 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、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10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11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cm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-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2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(10y)</a:t>
                      </a:r>
                      <a:r>
                        <a:rPr kumimoji="1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0"/>
                          <a:cs typeface="ＭＳ ゴシック" charset="0"/>
                        </a:rPr>
                        <a:t> </a:t>
                      </a:r>
                      <a:endParaRPr kumimoji="1" lang="ja-JP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348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en-US" altLang="ja-JP" smtClean="0"/>
              <a:t>Activated </a:t>
            </a:r>
            <a:r>
              <a:rPr kumimoji="1" lang="en-US" altLang="ja-JP" smtClean="0"/>
              <a:t>area</a:t>
            </a:r>
            <a:r>
              <a:rPr kumimoji="1" lang="en-US" altLang="ja-JP" smtClean="0"/>
              <a:t> </a:t>
            </a:r>
            <a:r>
              <a:rPr kumimoji="1" lang="en-US" altLang="ja-JP" dirty="0" smtClean="0"/>
              <a:t>assigned by NSA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altLang="ja-JP" sz="4000" dirty="0" smtClean="0"/>
              <a:t>6 MeV :No activation</a:t>
            </a:r>
          </a:p>
          <a:p>
            <a:r>
              <a:rPr lang="en-US" altLang="ja-JP" sz="4000" dirty="0" smtClean="0"/>
              <a:t>10 </a:t>
            </a:r>
            <a:r>
              <a:rPr lang="en-US" altLang="ja-JP" sz="4000" dirty="0"/>
              <a:t>MeV or less </a:t>
            </a:r>
            <a:r>
              <a:rPr lang="en-US" altLang="ja-JP" sz="4000" dirty="0" smtClean="0"/>
              <a:t>: target </a:t>
            </a:r>
            <a:r>
              <a:rPr lang="en-US" altLang="ja-JP" sz="4000" dirty="0"/>
              <a:t>and </a:t>
            </a:r>
            <a:r>
              <a:rPr lang="en-US" altLang="ja-JP" sz="4000" dirty="0" smtClean="0"/>
              <a:t>collimators</a:t>
            </a:r>
            <a:endParaRPr lang="en-US" altLang="ja-JP" sz="4000" dirty="0"/>
          </a:p>
          <a:p>
            <a:r>
              <a:rPr lang="en-US" altLang="ja-JP" sz="4000" dirty="0" smtClean="0"/>
              <a:t>15 </a:t>
            </a:r>
            <a:r>
              <a:rPr lang="en-US" altLang="ja-JP" sz="4000" dirty="0"/>
              <a:t>MeV or less </a:t>
            </a:r>
            <a:r>
              <a:rPr lang="en-US" altLang="ja-JP" sz="4000" dirty="0" smtClean="0"/>
              <a:t>: target</a:t>
            </a:r>
            <a:r>
              <a:rPr lang="en-US" altLang="ja-JP" sz="4000" dirty="0"/>
              <a:t>, collimators and shielding </a:t>
            </a:r>
            <a:r>
              <a:rPr lang="en-US" altLang="ja-JP" sz="4000" dirty="0" smtClean="0"/>
              <a:t>materials</a:t>
            </a:r>
          </a:p>
          <a:p>
            <a:r>
              <a:rPr lang="en-US" altLang="ja-JP" sz="4000" dirty="0" smtClean="0"/>
              <a:t>Non activated region -&gt; </a:t>
            </a:r>
            <a:r>
              <a:rPr lang="en-US" altLang="ja-JP" sz="4000" dirty="0" smtClean="0"/>
              <a:t>Surroundings</a:t>
            </a:r>
            <a:r>
              <a:rPr lang="en-US" altLang="ja-JP" sz="4000" dirty="0" smtClean="0"/>
              <a:t> and </a:t>
            </a:r>
            <a:r>
              <a:rPr lang="ja-JP" altLang="ja-JP" sz="4000" dirty="0" smtClean="0"/>
              <a:t>B</a:t>
            </a:r>
            <a:r>
              <a:rPr lang="en-US" altLang="ja-JP" sz="4000" dirty="0" err="1" smtClean="0"/>
              <a:t>uilding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3133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0199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sz="4000" dirty="0" smtClean="0">
                <a:latin typeface="Calibri" charset="0"/>
                <a:ea typeface="ＭＳ Ｐゴシック" charset="0"/>
                <a:cs typeface="ＭＳ Ｐゴシック" charset="0"/>
              </a:rPr>
              <a:t>PET cyclotron</a:t>
            </a:r>
            <a:endParaRPr lang="ja-JP" alt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038611"/>
              </p:ext>
            </p:extLst>
          </p:nvPr>
        </p:nvGraphicFramePr>
        <p:xfrm>
          <a:off x="0" y="1792758"/>
          <a:ext cx="6508750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文書" r:id="rId3" imgW="3708400" imgH="2743200" progId="Word.Document.12">
                  <p:link updateAutomatic="1"/>
                </p:oleObj>
              </mc:Choice>
              <mc:Fallback>
                <p:oleObj name="文書" r:id="rId3" imgW="3708400" imgH="27432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92758"/>
                        <a:ext cx="6508750" cy="481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コンテンツ プレースホルダ 2"/>
          <p:cNvSpPr>
            <a:spLocks noGrp="1"/>
          </p:cNvSpPr>
          <p:nvPr>
            <p:ph idx="1"/>
          </p:nvPr>
        </p:nvSpPr>
        <p:spPr>
          <a:xfrm>
            <a:off x="6508750" y="1820068"/>
            <a:ext cx="2457450" cy="4525963"/>
          </a:xfrm>
        </p:spPr>
        <p:txBody>
          <a:bodyPr/>
          <a:lstStyle/>
          <a:p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Peak: 2005</a:t>
            </a:r>
          </a:p>
          <a:p>
            <a:endParaRPr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After 2007, </a:t>
            </a:r>
            <a:r>
              <a:rPr lang="en-US" altLang="ja-JP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delively</a:t>
            </a:r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 system was prevailed.</a:t>
            </a:r>
          </a:p>
          <a:p>
            <a:endParaRPr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Now, </a:t>
            </a:r>
            <a:r>
              <a:rPr lang="en-US" altLang="ja-JP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decommisiong</a:t>
            </a:r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 case was increased.</a:t>
            </a:r>
            <a:endParaRPr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ja-JP" alt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25433" y="5995373"/>
            <a:ext cx="152153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Purchsed</a:t>
            </a:r>
            <a:r>
              <a:rPr kumimoji="1" lang="en-US" altLang="ja-JP" dirty="0" smtClean="0"/>
              <a:t> Year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-127364" y="3548047"/>
            <a:ext cx="95594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Number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698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343400" cy="685800"/>
          </a:xfr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Cyclotron</a:t>
            </a:r>
            <a:endParaRPr lang="ja-JP" altLang="en-US" sz="3600" dirty="0">
              <a:latin typeface="Calibri" charset="0"/>
              <a:ea typeface="ＭＳ ゴシック" charset="0"/>
              <a:cs typeface="ＭＳ ゴシック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5105400" y="282575"/>
          <a:ext cx="3209925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文書" r:id="rId3" imgW="4047744" imgH="3008376" progId="Word.Document.8">
                  <p:embed/>
                </p:oleObj>
              </mc:Choice>
              <mc:Fallback>
                <p:oleObj name="文書" r:id="rId3" imgW="4047744" imgH="30083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82575"/>
                        <a:ext cx="3209925" cy="238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4267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>
                <a:latin typeface="Calibri" charset="0"/>
              </a:rPr>
              <a:t>(a)</a:t>
            </a:r>
            <a:r>
              <a:rPr lang="ja-JP" altLang="en-US" sz="2800" dirty="0">
                <a:latin typeface="Calibri" charset="0"/>
              </a:rPr>
              <a:t>　</a:t>
            </a:r>
            <a:r>
              <a:rPr lang="en-US" altLang="ja-JP" sz="2800" dirty="0" smtClean="0">
                <a:latin typeface="Calibri" charset="0"/>
              </a:rPr>
              <a:t>Proton</a:t>
            </a:r>
            <a:endParaRPr lang="en-US" altLang="ja-JP" sz="2800" dirty="0">
              <a:latin typeface="Calibri" charset="0"/>
            </a:endParaRPr>
          </a:p>
          <a:p>
            <a:r>
              <a:rPr lang="en-US" altLang="ja-JP" sz="2800" dirty="0">
                <a:latin typeface="Calibri" charset="0"/>
              </a:rPr>
              <a:t>(b) H</a:t>
            </a:r>
            <a:r>
              <a:rPr lang="en-US" altLang="ja-JP" sz="2800" baseline="30000" dirty="0" smtClean="0">
                <a:latin typeface="Calibri" charset="0"/>
              </a:rPr>
              <a:t>- I </a:t>
            </a:r>
            <a:r>
              <a:rPr lang="en-US" altLang="ja-JP" sz="2800" dirty="0" smtClean="0">
                <a:latin typeface="Calibri" charset="0"/>
              </a:rPr>
              <a:t>ion</a:t>
            </a:r>
            <a:endParaRPr lang="en-US" altLang="ja-JP" sz="2800" dirty="0">
              <a:latin typeface="Calibri" charset="0"/>
            </a:endParaRPr>
          </a:p>
          <a:p>
            <a:r>
              <a:rPr lang="ja-JP" altLang="en-US" sz="2800" dirty="0">
                <a:latin typeface="Calibri" charset="0"/>
              </a:rPr>
              <a:t>　　</a:t>
            </a:r>
            <a:r>
              <a:rPr lang="en-US" altLang="ja-JP" sz="2800" dirty="0" smtClean="0">
                <a:latin typeface="Calibri" charset="0"/>
              </a:rPr>
              <a:t>without self-shield</a:t>
            </a:r>
            <a:endParaRPr lang="en-US" altLang="ja-JP" sz="2800" dirty="0">
              <a:latin typeface="Calibri" charset="0"/>
            </a:endParaRPr>
          </a:p>
          <a:p>
            <a:r>
              <a:rPr lang="ja-JP" altLang="en-US" sz="2800" dirty="0">
                <a:latin typeface="Calibri" charset="0"/>
              </a:rPr>
              <a:t>　　</a:t>
            </a:r>
            <a:r>
              <a:rPr lang="en-US" altLang="ja-JP" sz="2800" dirty="0" smtClean="0">
                <a:latin typeface="Calibri" charset="0"/>
              </a:rPr>
              <a:t>Self-shield</a:t>
            </a:r>
            <a:endParaRPr lang="ja-JP" altLang="en-US" sz="2800" dirty="0">
              <a:latin typeface="Calibri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rot="5400000">
            <a:off x="1016794" y="3682206"/>
            <a:ext cx="558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3009900" y="1637620"/>
            <a:ext cx="2057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3592109" y="2733675"/>
            <a:ext cx="2580091" cy="1230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1524000" y="3403600"/>
            <a:ext cx="3124200" cy="839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90" name="図 18" descr="hm12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419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図 19" descr="products_rd_pho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318000"/>
            <a:ext cx="26289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図 22" descr="c10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733675"/>
            <a:ext cx="24130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77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RI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production and reaction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23308"/>
              </p:ext>
            </p:extLst>
          </p:nvPr>
        </p:nvGraphicFramePr>
        <p:xfrm>
          <a:off x="457200" y="1830044"/>
          <a:ext cx="8017002" cy="3940459"/>
        </p:xfrm>
        <a:graphic>
          <a:graphicData uri="http://schemas.openxmlformats.org/drawingml/2006/table">
            <a:tbl>
              <a:tblPr/>
              <a:tblGrid>
                <a:gridCol w="2089990"/>
                <a:gridCol w="3910028"/>
                <a:gridCol w="2016984"/>
              </a:tblGrid>
              <a:tr h="3812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Produced RI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Reaction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Site number</a:t>
                      </a:r>
                      <a:endParaRPr kumimoji="1" lang="ja-JP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28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O(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p,n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20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Ne</a:t>
                      </a:r>
                      <a:r>
                        <a:rPr kumimoji="1" lang="ja-JP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（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d,</a:t>
                      </a:r>
                      <a:r>
                        <a:rPr kumimoji="1" 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α</a:t>
                      </a:r>
                      <a:r>
                        <a:rPr kumimoji="1" lang="ja-JP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）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O(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p,n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F, 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20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Ne(d,</a:t>
                      </a:r>
                      <a:r>
                        <a:rPr kumimoji="1" 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α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1" lang="ja-JP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両方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  <a:cs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82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4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N(p, </a:t>
                      </a:r>
                      <a:r>
                        <a:rPr kumimoji="1" 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α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29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628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N(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d,n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N(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p,n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17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7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O(p,</a:t>
                      </a:r>
                      <a:r>
                        <a:rPr kumimoji="1" 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α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4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ゴシック" charset="0"/>
                        </a:rPr>
                        <a:t>Others</a:t>
                      </a:r>
                      <a:endParaRPr kumimoji="1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64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Ni(</a:t>
                      </a:r>
                      <a:r>
                        <a:rPr kumimoji="1" lang="en-US" altLang="ja-JP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p,n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1" lang="en-US" altLang="ja-JP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64</a:t>
                      </a:r>
                      <a:r>
                        <a:rPr kumimoji="1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Cu</a:t>
                      </a:r>
                      <a:endParaRPr kumimoji="1" 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1" 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1" name="テキスト ボックス 10"/>
          <p:cNvSpPr txBox="1">
            <a:spLocks noChangeArrowheads="1"/>
          </p:cNvSpPr>
          <p:nvPr/>
        </p:nvSpPr>
        <p:spPr bwMode="auto">
          <a:xfrm>
            <a:off x="925512" y="5770503"/>
            <a:ext cx="54053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baseline="30000" dirty="0" smtClean="0">
                <a:latin typeface="Calibri" charset="0"/>
              </a:rPr>
              <a:t>18</a:t>
            </a:r>
            <a:r>
              <a:rPr lang="en-US" altLang="ja-JP" sz="2800" dirty="0" smtClean="0">
                <a:latin typeface="Calibri" charset="0"/>
              </a:rPr>
              <a:t>F is major RI </a:t>
            </a:r>
          </a:p>
          <a:p>
            <a:r>
              <a:rPr lang="en-US" altLang="ja-JP" sz="2800" baseline="30000" dirty="0" smtClean="0">
                <a:latin typeface="Calibri" charset="0"/>
              </a:rPr>
              <a:t>11</a:t>
            </a:r>
            <a:r>
              <a:rPr lang="en-US" altLang="ja-JP" sz="2800" dirty="0" smtClean="0">
                <a:latin typeface="Calibri" charset="0"/>
              </a:rPr>
              <a:t>C(33%)</a:t>
            </a:r>
            <a:r>
              <a:rPr lang="ja-JP" altLang="en-US" sz="2800" dirty="0" smtClean="0">
                <a:latin typeface="Calibri" charset="0"/>
              </a:rPr>
              <a:t>、</a:t>
            </a:r>
            <a:r>
              <a:rPr lang="en-US" altLang="ja-JP" sz="2800" baseline="30000" dirty="0" smtClean="0">
                <a:latin typeface="Calibri" charset="0"/>
              </a:rPr>
              <a:t>15</a:t>
            </a:r>
            <a:r>
              <a:rPr lang="en-US" altLang="ja-JP" sz="2800" dirty="0" smtClean="0">
                <a:latin typeface="Calibri" charset="0"/>
              </a:rPr>
              <a:t>O(25%)</a:t>
            </a:r>
            <a:r>
              <a:rPr lang="ja-JP" altLang="en-US" sz="2800" dirty="0" smtClean="0">
                <a:latin typeface="Calibri" charset="0"/>
              </a:rPr>
              <a:t>、</a:t>
            </a:r>
            <a:r>
              <a:rPr lang="en-US" altLang="ja-JP" sz="2800" baseline="30000" dirty="0" smtClean="0">
                <a:latin typeface="Calibri" charset="0"/>
              </a:rPr>
              <a:t>13</a:t>
            </a:r>
            <a:r>
              <a:rPr lang="en-US" altLang="ja-JP" sz="2800" dirty="0" smtClean="0">
                <a:latin typeface="Calibri" charset="0"/>
              </a:rPr>
              <a:t>N(17%)</a:t>
            </a:r>
            <a:endParaRPr lang="ja-JP" alt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9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799562"/>
            <a:ext cx="8229600" cy="5510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In Japan, the clearance system which contains (1) the clearance level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</a:t>
            </a:r>
            <a:r>
              <a:rPr lang="en-US" altLang="ja-JP" dirty="0"/>
              <a:t>2) the control </a:t>
            </a:r>
            <a:r>
              <a:rPr lang="en-US" altLang="ja-JP" dirty="0" smtClean="0"/>
              <a:t>procedures </a:t>
            </a:r>
            <a:r>
              <a:rPr lang="en-US" altLang="ja-JP" dirty="0" smtClean="0"/>
              <a:t>for</a:t>
            </a:r>
            <a:r>
              <a:rPr lang="en-US" altLang="ja-JP" dirty="0" smtClean="0"/>
              <a:t> </a:t>
            </a:r>
            <a:r>
              <a:rPr lang="en-US" altLang="ja-JP" dirty="0"/>
              <a:t>the radioisotope handling facilities and accelerator </a:t>
            </a:r>
            <a:r>
              <a:rPr lang="en-US" altLang="ja-JP" dirty="0" smtClean="0"/>
              <a:t>facilities</a:t>
            </a:r>
            <a:r>
              <a:rPr lang="en-US" altLang="ja-JP" dirty="0" smtClean="0"/>
              <a:t> was provided</a:t>
            </a:r>
            <a:r>
              <a:rPr lang="en-US" altLang="ja-JP" dirty="0" smtClean="0"/>
              <a:t>.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In </a:t>
            </a:r>
            <a:r>
              <a:rPr lang="en-US" altLang="ja-JP" dirty="0"/>
              <a:t>this regulation, the definition and the handling rules for activated materials </a:t>
            </a:r>
            <a:r>
              <a:rPr lang="en-US" altLang="ja-JP" dirty="0" smtClean="0"/>
              <a:t>were</a:t>
            </a:r>
            <a:r>
              <a:rPr lang="en-US" altLang="ja-JP" dirty="0" smtClean="0"/>
              <a:t> also</a:t>
            </a:r>
            <a:r>
              <a:rPr lang="en-US" altLang="ja-JP" dirty="0" smtClean="0"/>
              <a:t> </a:t>
            </a:r>
            <a:r>
              <a:rPr lang="en-US" altLang="ja-JP" dirty="0" smtClean="0"/>
              <a:t>defined. </a:t>
            </a:r>
            <a:r>
              <a:rPr lang="ja-JP" altLang="ja-JP" dirty="0" smtClean="0"/>
              <a:t>T</a:t>
            </a:r>
            <a:r>
              <a:rPr lang="en-US" altLang="ja-JP" dirty="0" smtClean="0"/>
              <a:t>his</a:t>
            </a:r>
            <a:r>
              <a:rPr lang="ja-JP" altLang="en-US" dirty="0" smtClean="0"/>
              <a:t> </a:t>
            </a:r>
            <a:r>
              <a:rPr lang="en-US" altLang="ja-JP" dirty="0" smtClean="0"/>
              <a:t>system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very</a:t>
            </a:r>
            <a:r>
              <a:rPr lang="ja-JP" altLang="en-US" dirty="0" smtClean="0"/>
              <a:t> </a:t>
            </a:r>
            <a:r>
              <a:rPr lang="en-US" altLang="ja-JP" dirty="0" smtClean="0"/>
              <a:t>difficult</a:t>
            </a:r>
            <a:r>
              <a:rPr lang="en-US" altLang="en-US" dirty="0" smtClean="0"/>
              <a:t>, expensive and time consuming for </a:t>
            </a:r>
            <a:r>
              <a:rPr lang="ja-JP" altLang="ja-JP" dirty="0" smtClean="0"/>
              <a:t>s</a:t>
            </a:r>
            <a:r>
              <a:rPr lang="en-US" altLang="ja-JP" dirty="0" smtClean="0"/>
              <a:t>mall</a:t>
            </a:r>
            <a:r>
              <a:rPr lang="ja-JP" altLang="en-US" dirty="0" smtClean="0"/>
              <a:t> </a:t>
            </a:r>
            <a:r>
              <a:rPr lang="en-US" altLang="ja-JP" dirty="0" smtClean="0"/>
              <a:t>facilities to perform.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5641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 smtClean="0"/>
              <a:t>Source of neutrons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PET-cyclotron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Neutrons are mainly produced by the </a:t>
            </a:r>
            <a:r>
              <a:rPr lang="en-US" baseline="30000" dirty="0" smtClean="0"/>
              <a:t>18</a:t>
            </a:r>
            <a:r>
              <a:rPr lang="en-US" dirty="0" smtClean="0"/>
              <a:t>O(p,n)</a:t>
            </a:r>
            <a:r>
              <a:rPr lang="en-US" baseline="30000" dirty="0" smtClean="0"/>
              <a:t>18</a:t>
            </a:r>
            <a:r>
              <a:rPr lang="en-US" dirty="0" smtClean="0"/>
              <a:t>F reaction.</a:t>
            </a:r>
          </a:p>
          <a:p>
            <a:r>
              <a:rPr lang="en-US" altLang="ja-JP" dirty="0" smtClean="0"/>
              <a:t>Neutron yield from the </a:t>
            </a:r>
            <a:r>
              <a:rPr lang="en-US" altLang="ja-JP" baseline="30000" dirty="0" smtClean="0"/>
              <a:t>14</a:t>
            </a:r>
            <a:r>
              <a:rPr lang="en-US" dirty="0" smtClean="0"/>
              <a:t>N(p,α)</a:t>
            </a:r>
            <a:r>
              <a:rPr lang="en-US" baseline="30000" dirty="0" smtClean="0"/>
              <a:t>11</a:t>
            </a:r>
            <a:r>
              <a:rPr lang="en-US" dirty="0" smtClean="0"/>
              <a:t>C reaction was </a:t>
            </a:r>
            <a:r>
              <a:rPr lang="en-US" altLang="ja-JP" dirty="0"/>
              <a:t>8.9</a:t>
            </a:r>
            <a:r>
              <a:rPr lang="en-US" altLang="ja-JP" dirty="0" smtClean="0"/>
              <a:t>% of 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F-production</a:t>
            </a:r>
            <a:endParaRPr lang="en-US" altLang="ja-JP" dirty="0"/>
          </a:p>
          <a:p>
            <a:r>
              <a:rPr lang="en-US" altLang="ja-JP" dirty="0" smtClean="0"/>
              <a:t>Therefore, neutron </a:t>
            </a:r>
            <a:r>
              <a:rPr lang="en-US" altLang="ja-JP" dirty="0" err="1" smtClean="0"/>
              <a:t>fluence</a:t>
            </a:r>
            <a:r>
              <a:rPr lang="en-US" altLang="ja-JP" dirty="0" smtClean="0"/>
              <a:t> is mainly dependent on the produced amount of </a:t>
            </a:r>
            <a:r>
              <a:rPr lang="en-US" altLang="ja-JP" baseline="30000" dirty="0" smtClean="0"/>
              <a:t>18</a:t>
            </a:r>
            <a:r>
              <a:rPr lang="en-US" altLang="ja-JP" dirty="0" smtClean="0"/>
              <a:t>F.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3202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タイトル 1"/>
          <p:cNvSpPr>
            <a:spLocks noGrp="1"/>
          </p:cNvSpPr>
          <p:nvPr>
            <p:ph type="title"/>
          </p:nvPr>
        </p:nvSpPr>
        <p:spPr>
          <a:xfrm>
            <a:off x="457200" y="368300"/>
            <a:ext cx="8229600" cy="1049338"/>
          </a:xfr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sz="4000" dirty="0" smtClean="0">
                <a:latin typeface="Calibri" charset="0"/>
                <a:ea typeface="ＭＳ Ｐゴシック" charset="0"/>
                <a:cs typeface="ＭＳ Ｐゴシック" charset="0"/>
              </a:rPr>
              <a:t>Measurement of neutron </a:t>
            </a:r>
            <a:r>
              <a:rPr lang="en-US" altLang="ja-JP" sz="4000" dirty="0" err="1" smtClean="0">
                <a:latin typeface="Calibri" charset="0"/>
                <a:ea typeface="ＭＳ Ｐゴシック" charset="0"/>
                <a:cs typeface="ＭＳ Ｐゴシック" charset="0"/>
              </a:rPr>
              <a:t>fluence</a:t>
            </a:r>
            <a:endParaRPr lang="ja-JP" alt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194595"/>
              </p:ext>
            </p:extLst>
          </p:nvPr>
        </p:nvGraphicFramePr>
        <p:xfrm>
          <a:off x="242574" y="1834212"/>
          <a:ext cx="5340350" cy="400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文書" r:id="rId3" imgW="5029200" imgH="3771900" progId="Word.Document.12">
                  <p:link updateAutomatic="1"/>
                </p:oleObj>
              </mc:Choice>
              <mc:Fallback>
                <p:oleObj name="文書" r:id="rId3" imgW="5029200" imgH="3771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4" y="1834212"/>
                        <a:ext cx="5340350" cy="400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コンテンツ プレースホルダ 2"/>
          <p:cNvSpPr>
            <a:spLocks noGrp="1"/>
          </p:cNvSpPr>
          <p:nvPr>
            <p:ph idx="1"/>
          </p:nvPr>
        </p:nvSpPr>
        <p:spPr>
          <a:xfrm>
            <a:off x="5719763" y="2303463"/>
            <a:ext cx="3241675" cy="38227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ja-JP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Target:water</a:t>
            </a:r>
            <a:r>
              <a:rPr lang="ja-JP" alt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O-18</a:t>
            </a:r>
            <a:r>
              <a:rPr lang="ja-JP" altLang="en-US" sz="2800" dirty="0">
                <a:latin typeface="Calibri" charset="0"/>
                <a:ea typeface="ＭＳ Ｐゴシック" charset="0"/>
                <a:cs typeface="ＭＳ Ｐゴシック" charset="0"/>
              </a:rPr>
              <a:t>）</a:t>
            </a:r>
          </a:p>
          <a:p>
            <a:pPr>
              <a:buFont typeface="Arial" charset="0"/>
              <a:buNone/>
            </a:pP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Production</a:t>
            </a:r>
            <a:r>
              <a:rPr lang="ja-JP" alt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r>
              <a:rPr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-18</a:t>
            </a:r>
          </a:p>
          <a:p>
            <a:pPr>
              <a:buFont typeface="Arial" charset="0"/>
              <a:buNone/>
            </a:pP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H</a:t>
            </a:r>
            <a:r>
              <a:rPr lang="en-US" altLang="ja-JP" sz="2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 ion</a:t>
            </a:r>
            <a:r>
              <a:rPr lang="en-US" altLang="en-US" sz="2800" baseline="30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en-US" sz="2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,</a:t>
            </a: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18MeV</a:t>
            </a:r>
            <a:endParaRPr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Current</a:t>
            </a:r>
            <a:r>
              <a:rPr lang="ja-JP" alt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21μA</a:t>
            </a:r>
            <a:endParaRPr lang="ja-JP" alt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Irradiation</a:t>
            </a:r>
            <a:r>
              <a:rPr lang="ja-JP" alt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ja-JP" sz="2800" dirty="0" smtClean="0">
                <a:latin typeface="Calibri" charset="0"/>
                <a:ea typeface="ＭＳ Ｐゴシック" charset="0"/>
                <a:cs typeface="ＭＳ Ｐゴシック" charset="0"/>
              </a:rPr>
              <a:t>63min</a:t>
            </a:r>
            <a:endParaRPr lang="ja-JP" alt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5" name="正方形/長方形 4"/>
          <p:cNvSpPr>
            <a:spLocks noChangeArrowheads="1"/>
          </p:cNvSpPr>
          <p:nvPr/>
        </p:nvSpPr>
        <p:spPr bwMode="auto">
          <a:xfrm>
            <a:off x="1204913" y="5942013"/>
            <a:ext cx="19069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Calibri" charset="0"/>
              </a:rPr>
              <a:t>SHI</a:t>
            </a:r>
            <a:r>
              <a:rPr lang="ja-JP" altLang="en-US" sz="2800" dirty="0">
                <a:latin typeface="Calibri" charset="0"/>
              </a:rPr>
              <a:t>　</a:t>
            </a:r>
            <a:r>
              <a:rPr lang="en-US" altLang="ja-JP" sz="2800" dirty="0">
                <a:latin typeface="Calibri" charset="0"/>
              </a:rPr>
              <a:t>HM-18</a:t>
            </a:r>
            <a:endParaRPr lang="ja-JP" alt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5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タイトル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Neutron</a:t>
            </a:r>
            <a:r>
              <a:rPr lang="ja-JP" alt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distribution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154884"/>
              </p:ext>
            </p:extLst>
          </p:nvPr>
        </p:nvGraphicFramePr>
        <p:xfrm>
          <a:off x="55563" y="1563688"/>
          <a:ext cx="8915400" cy="476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5" name="文書" r:id="rId3" imgW="5397500" imgH="2590800" progId="Word.Document.12">
                  <p:link updateAutomatic="1"/>
                </p:oleObj>
              </mc:Choice>
              <mc:Fallback>
                <p:oleObj name="文書" r:id="rId3" imgW="5397500" imgH="2590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1563688"/>
                        <a:ext cx="8915400" cy="476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テキスト ボックス 5"/>
          <p:cNvSpPr txBox="1">
            <a:spLocks noChangeArrowheads="1"/>
          </p:cNvSpPr>
          <p:nvPr/>
        </p:nvSpPr>
        <p:spPr bwMode="auto">
          <a:xfrm>
            <a:off x="1157288" y="198120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>
                <a:latin typeface="Calibri" charset="0"/>
              </a:rPr>
              <a:t>cm</a:t>
            </a:r>
            <a:r>
              <a:rPr lang="en-US" altLang="ja-JP" sz="1800" b="1" baseline="30000">
                <a:latin typeface="Calibri" charset="0"/>
              </a:rPr>
              <a:t>-2</a:t>
            </a:r>
            <a:r>
              <a:rPr lang="en-US" altLang="ja-JP" sz="1800" b="1">
                <a:latin typeface="Calibri" charset="0"/>
              </a:rPr>
              <a:t>s</a:t>
            </a:r>
            <a:r>
              <a:rPr lang="en-US" altLang="ja-JP" sz="1800" b="1" baseline="30000">
                <a:latin typeface="Calibri" charset="0"/>
              </a:rPr>
              <a:t>-1</a:t>
            </a:r>
            <a:r>
              <a:rPr lang="en-US" altLang="ja-JP" sz="1800" b="1">
                <a:latin typeface="Calibri" charset="0"/>
              </a:rPr>
              <a:t>×10</a:t>
            </a:r>
            <a:r>
              <a:rPr lang="en-US" altLang="ja-JP" sz="1800" b="1" baseline="30000">
                <a:latin typeface="Calibri" charset="0"/>
              </a:rPr>
              <a:t>5</a:t>
            </a:r>
            <a:r>
              <a:rPr lang="ja-JP" sz="1800">
                <a:latin typeface="Calibri" charset="0"/>
              </a:rPr>
              <a:t> 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31749" name="テキスト ボックス 8"/>
          <p:cNvSpPr txBox="1">
            <a:spLocks noChangeArrowheads="1"/>
          </p:cNvSpPr>
          <p:nvPr/>
        </p:nvSpPr>
        <p:spPr bwMode="auto">
          <a:xfrm>
            <a:off x="4954304" y="1824626"/>
            <a:ext cx="401665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Calibri" charset="0"/>
              </a:rPr>
              <a:t>Near target</a:t>
            </a:r>
            <a:r>
              <a:rPr lang="ja-JP" altLang="en-US" dirty="0" smtClean="0">
                <a:latin typeface="Calibri" charset="0"/>
              </a:rPr>
              <a:t>：</a:t>
            </a:r>
            <a:r>
              <a:rPr lang="en-US" altLang="ja-JP" dirty="0">
                <a:latin typeface="Calibri" charset="0"/>
              </a:rPr>
              <a:t>10</a:t>
            </a:r>
            <a:r>
              <a:rPr lang="en-US" altLang="ja-JP" baseline="30000" dirty="0">
                <a:latin typeface="Calibri" charset="0"/>
              </a:rPr>
              <a:t>6 </a:t>
            </a:r>
            <a:r>
              <a:rPr lang="en-US" altLang="ja-JP" dirty="0">
                <a:latin typeface="Calibri" charset="0"/>
              </a:rPr>
              <a:t>cm</a:t>
            </a:r>
            <a:r>
              <a:rPr lang="en-US" altLang="ja-JP" baseline="30000" dirty="0">
                <a:latin typeface="Calibri" charset="0"/>
              </a:rPr>
              <a:t>-2</a:t>
            </a:r>
            <a:r>
              <a:rPr lang="en-US" altLang="ja-JP" dirty="0">
                <a:latin typeface="Calibri" charset="0"/>
              </a:rPr>
              <a:t>s</a:t>
            </a:r>
            <a:r>
              <a:rPr lang="en-US" altLang="ja-JP" baseline="30000" dirty="0">
                <a:latin typeface="Calibri" charset="0"/>
              </a:rPr>
              <a:t>-1</a:t>
            </a:r>
            <a:endParaRPr lang="ja-JP" altLang="en-US" dirty="0">
              <a:latin typeface="Calibri" charset="0"/>
            </a:endParaRPr>
          </a:p>
          <a:p>
            <a:r>
              <a:rPr lang="en-US" altLang="ja-JP" dirty="0" smtClean="0">
                <a:latin typeface="Calibri" charset="0"/>
              </a:rPr>
              <a:t>Opposite side</a:t>
            </a:r>
            <a:r>
              <a:rPr lang="ja-JP" altLang="en-US" dirty="0" smtClean="0">
                <a:latin typeface="Calibri" charset="0"/>
              </a:rPr>
              <a:t>：</a:t>
            </a:r>
            <a:r>
              <a:rPr lang="en-US" altLang="ja-JP" dirty="0">
                <a:latin typeface="Calibri" charset="0"/>
              </a:rPr>
              <a:t>2×10</a:t>
            </a:r>
            <a:r>
              <a:rPr lang="en-US" altLang="ja-JP" baseline="30000" dirty="0">
                <a:latin typeface="Calibri" charset="0"/>
              </a:rPr>
              <a:t>5 </a:t>
            </a:r>
            <a:r>
              <a:rPr lang="en-US" altLang="ja-JP" dirty="0">
                <a:latin typeface="Calibri" charset="0"/>
              </a:rPr>
              <a:t>cm</a:t>
            </a:r>
            <a:r>
              <a:rPr lang="en-US" altLang="ja-JP" baseline="30000" dirty="0">
                <a:latin typeface="Calibri" charset="0"/>
              </a:rPr>
              <a:t>-2</a:t>
            </a:r>
            <a:r>
              <a:rPr lang="en-US" altLang="ja-JP" dirty="0">
                <a:latin typeface="Calibri" charset="0"/>
              </a:rPr>
              <a:t>s</a:t>
            </a:r>
            <a:r>
              <a:rPr lang="en-US" altLang="ja-JP" baseline="30000" dirty="0">
                <a:latin typeface="Calibri" charset="0"/>
              </a:rPr>
              <a:t>-1</a:t>
            </a:r>
            <a:endParaRPr lang="ja-JP" altLang="en-US" baseline="30000" dirty="0">
              <a:latin typeface="Calibri" charset="0"/>
            </a:endParaRPr>
          </a:p>
          <a:p>
            <a:r>
              <a:rPr lang="en-US" altLang="ja-JP" dirty="0" smtClean="0">
                <a:latin typeface="Calibri" charset="0"/>
              </a:rPr>
              <a:t>Inside the target box</a:t>
            </a:r>
            <a:r>
              <a:rPr lang="ja-JP" altLang="en-US" dirty="0" smtClean="0">
                <a:latin typeface="Calibri" charset="0"/>
              </a:rPr>
              <a:t>：</a:t>
            </a:r>
            <a:r>
              <a:rPr lang="en-US" altLang="ja-JP" dirty="0" smtClean="0">
                <a:latin typeface="Calibri" charset="0"/>
              </a:rPr>
              <a:t>10</a:t>
            </a:r>
            <a:r>
              <a:rPr lang="en-US" altLang="ja-JP" baseline="30000" dirty="0" smtClean="0">
                <a:latin typeface="Calibri" charset="0"/>
              </a:rPr>
              <a:t>7 </a:t>
            </a:r>
            <a:r>
              <a:rPr lang="en-US" altLang="ja-JP" dirty="0" smtClean="0">
                <a:latin typeface="Calibri" charset="0"/>
              </a:rPr>
              <a:t>cm</a:t>
            </a:r>
            <a:r>
              <a:rPr lang="en-US" altLang="ja-JP" baseline="30000" dirty="0">
                <a:latin typeface="Calibri" charset="0"/>
              </a:rPr>
              <a:t>-2</a:t>
            </a:r>
            <a:r>
              <a:rPr lang="en-US" altLang="ja-JP" dirty="0">
                <a:latin typeface="Calibri" charset="0"/>
              </a:rPr>
              <a:t>s</a:t>
            </a:r>
            <a:r>
              <a:rPr lang="en-US" altLang="ja-JP" baseline="30000" dirty="0">
                <a:latin typeface="Calibri" charset="0"/>
              </a:rPr>
              <a:t>-1</a:t>
            </a:r>
            <a:endParaRPr lang="ja-JP" altLang="en-US" dirty="0">
              <a:latin typeface="Calibri" charset="0"/>
            </a:endParaRPr>
          </a:p>
          <a:p>
            <a:endParaRPr lang="ja-JP" altLang="en-US" dirty="0">
              <a:latin typeface="Calibri" charset="0"/>
            </a:endParaRPr>
          </a:p>
          <a:p>
            <a:r>
              <a:rPr lang="en-US" altLang="ja-JP" dirty="0" smtClean="0">
                <a:latin typeface="Calibri" charset="0"/>
              </a:rPr>
              <a:t>Bolt(</a:t>
            </a:r>
            <a:r>
              <a:rPr lang="en-US" altLang="ja-JP" dirty="0" err="1" smtClean="0">
                <a:latin typeface="Calibri" charset="0"/>
              </a:rPr>
              <a:t>Brass</a:t>
            </a:r>
            <a:r>
              <a:rPr lang="en-US" altLang="en-US" dirty="0" err="1">
                <a:latin typeface="Calibri" charset="0"/>
              </a:rPr>
              <a:t>,</a:t>
            </a:r>
            <a:r>
              <a:rPr lang="en-US" altLang="ja-JP" dirty="0" err="1" smtClean="0">
                <a:latin typeface="Calibri" charset="0"/>
              </a:rPr>
              <a:t>Cu:Zn</a:t>
            </a:r>
            <a:r>
              <a:rPr lang="en-US" altLang="ja-JP" dirty="0">
                <a:latin typeface="Calibri" charset="0"/>
              </a:rPr>
              <a:t>=65:</a:t>
            </a:r>
            <a:r>
              <a:rPr lang="en-US" altLang="ja-JP" dirty="0" smtClean="0">
                <a:latin typeface="Calibri" charset="0"/>
              </a:rPr>
              <a:t>35) was sampled from the wall near the target</a:t>
            </a:r>
            <a:endParaRPr lang="en-US" altLang="ja-JP" dirty="0">
              <a:latin typeface="Calibri" charset="0"/>
            </a:endParaRPr>
          </a:p>
          <a:p>
            <a:r>
              <a:rPr lang="en-US" altLang="ja-JP" dirty="0" smtClean="0">
                <a:latin typeface="Calibri" charset="0"/>
              </a:rPr>
              <a:t>Averaged neutron flux of operation</a:t>
            </a:r>
            <a:endParaRPr lang="en-US" altLang="ja-JP" dirty="0">
              <a:latin typeface="Calibri" charset="0"/>
            </a:endParaRPr>
          </a:p>
          <a:p>
            <a:r>
              <a:rPr lang="en-US" altLang="ja-JP" dirty="0" smtClean="0">
                <a:latin typeface="Calibri" charset="0"/>
              </a:rPr>
              <a:t>Cu</a:t>
            </a:r>
            <a:r>
              <a:rPr lang="en-US" altLang="ja-JP" dirty="0">
                <a:latin typeface="Calibri" charset="0"/>
              </a:rPr>
              <a:t>-64 : 4.5×10</a:t>
            </a:r>
            <a:r>
              <a:rPr lang="en-US" altLang="ja-JP" baseline="30000" dirty="0">
                <a:latin typeface="Calibri" charset="0"/>
              </a:rPr>
              <a:t>5 </a:t>
            </a:r>
            <a:r>
              <a:rPr lang="en-US" altLang="ja-JP" dirty="0">
                <a:latin typeface="Calibri" charset="0"/>
              </a:rPr>
              <a:t>cm</a:t>
            </a:r>
            <a:r>
              <a:rPr lang="en-US" altLang="ja-JP" baseline="30000" dirty="0">
                <a:latin typeface="Calibri" charset="0"/>
              </a:rPr>
              <a:t>-2</a:t>
            </a:r>
            <a:r>
              <a:rPr lang="en-US" altLang="ja-JP" dirty="0">
                <a:latin typeface="Calibri" charset="0"/>
              </a:rPr>
              <a:t>s</a:t>
            </a:r>
            <a:r>
              <a:rPr lang="en-US" altLang="ja-JP" baseline="30000" dirty="0">
                <a:latin typeface="Calibri" charset="0"/>
              </a:rPr>
              <a:t>-1 </a:t>
            </a:r>
            <a:r>
              <a:rPr lang="en-US" altLang="ja-JP" dirty="0" smtClean="0">
                <a:latin typeface="Calibri" charset="0"/>
              </a:rPr>
              <a:t>(2days)</a:t>
            </a:r>
            <a:endParaRPr lang="en-US" altLang="ja-JP" dirty="0">
              <a:latin typeface="Calibri" charset="0"/>
            </a:endParaRPr>
          </a:p>
          <a:p>
            <a:r>
              <a:rPr lang="en-US" altLang="ja-JP" dirty="0">
                <a:latin typeface="Calibri" charset="0"/>
              </a:rPr>
              <a:t>Zn-65 : 6.3×10</a:t>
            </a:r>
            <a:r>
              <a:rPr lang="en-US" altLang="ja-JP" baseline="30000" dirty="0">
                <a:latin typeface="Calibri" charset="0"/>
              </a:rPr>
              <a:t>5 </a:t>
            </a:r>
            <a:r>
              <a:rPr lang="en-US" altLang="ja-JP" dirty="0">
                <a:latin typeface="Calibri" charset="0"/>
              </a:rPr>
              <a:t>cm</a:t>
            </a:r>
            <a:r>
              <a:rPr lang="en-US" altLang="ja-JP" baseline="30000" dirty="0">
                <a:latin typeface="Calibri" charset="0"/>
              </a:rPr>
              <a:t>-2</a:t>
            </a:r>
            <a:r>
              <a:rPr lang="en-US" altLang="ja-JP" dirty="0">
                <a:latin typeface="Calibri" charset="0"/>
              </a:rPr>
              <a:t>s</a:t>
            </a:r>
            <a:r>
              <a:rPr lang="en-US" altLang="ja-JP" baseline="30000" dirty="0">
                <a:latin typeface="Calibri" charset="0"/>
              </a:rPr>
              <a:t>-1</a:t>
            </a:r>
            <a:r>
              <a:rPr lang="en-US" altLang="ja-JP" dirty="0">
                <a:latin typeface="Calibri" charset="0"/>
              </a:rPr>
              <a:t>(</a:t>
            </a:r>
            <a:r>
              <a:rPr lang="en-US" altLang="ja-JP" dirty="0" smtClean="0">
                <a:latin typeface="Calibri" charset="0"/>
              </a:rPr>
              <a:t>2years)</a:t>
            </a:r>
            <a:endParaRPr lang="ja-JP" alt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3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タイトル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Results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コンテンツ プレースホルダ 2"/>
          <p:cNvSpPr>
            <a:spLocks noGrp="1"/>
          </p:cNvSpPr>
          <p:nvPr>
            <p:ph idx="1"/>
          </p:nvPr>
        </p:nvSpPr>
        <p:spPr>
          <a:xfrm>
            <a:off x="457199" y="1821724"/>
            <a:ext cx="8453611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Near target: 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10</a:t>
            </a:r>
            <a:r>
              <a:rPr lang="en-US" altLang="ja-JP" sz="3600" baseline="30000" dirty="0">
                <a:latin typeface="Calibri" charset="0"/>
                <a:ea typeface="ＭＳ ゴシック" charset="0"/>
                <a:cs typeface="ＭＳ ゴシック" charset="0"/>
              </a:rPr>
              <a:t>7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cm</a:t>
            </a:r>
            <a:r>
              <a:rPr lang="en-US" altLang="ja-JP" sz="3600" baseline="30000" dirty="0">
                <a:latin typeface="Calibri" charset="0"/>
                <a:ea typeface="ＭＳ ゴシック" charset="0"/>
                <a:cs typeface="ＭＳ ゴシック" charset="0"/>
              </a:rPr>
              <a:t>-2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s</a:t>
            </a:r>
            <a:r>
              <a:rPr lang="en-US" altLang="ja-JP" sz="3600" baseline="30000" dirty="0">
                <a:latin typeface="Calibri" charset="0"/>
                <a:ea typeface="ＭＳ ゴシック" charset="0"/>
                <a:cs typeface="ＭＳ ゴシック" charset="0"/>
              </a:rPr>
              <a:t>-1</a:t>
            </a:r>
          </a:p>
          <a:p>
            <a:pPr>
              <a:lnSpc>
                <a:spcPct val="90000"/>
              </a:lnSpc>
            </a:pP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Inside</a:t>
            </a:r>
            <a:r>
              <a:rPr lang="ja-JP" altLang="en-US" sz="3600" dirty="0" smtClean="0">
                <a:latin typeface="Calibri" charset="0"/>
                <a:ea typeface="ＭＳ ゴシック" charset="0"/>
                <a:cs typeface="ＭＳ ゴシック" charset="0"/>
              </a:rPr>
              <a:t> </a:t>
            </a: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the</a:t>
            </a:r>
            <a:r>
              <a:rPr lang="ja-JP" altLang="en-US" sz="3600" dirty="0" smtClean="0">
                <a:latin typeface="Calibri" charset="0"/>
                <a:ea typeface="ＭＳ ゴシック" charset="0"/>
                <a:cs typeface="ＭＳ ゴシック" charset="0"/>
              </a:rPr>
              <a:t> </a:t>
            </a: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vault: 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10</a:t>
            </a:r>
            <a:r>
              <a:rPr lang="en-US" altLang="ja-JP" sz="3600" baseline="30000" dirty="0">
                <a:latin typeface="Calibri" charset="0"/>
                <a:ea typeface="ＭＳ ゴシック" charset="0"/>
                <a:cs typeface="ＭＳ ゴシック" charset="0"/>
              </a:rPr>
              <a:t>5-6 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cm</a:t>
            </a:r>
            <a:r>
              <a:rPr lang="en-US" altLang="ja-JP" sz="3600" baseline="30000" dirty="0">
                <a:latin typeface="Calibri" charset="0"/>
                <a:ea typeface="ＭＳ ゴシック" charset="0"/>
                <a:cs typeface="ＭＳ ゴシック" charset="0"/>
              </a:rPr>
              <a:t>-2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s</a:t>
            </a:r>
            <a:r>
              <a:rPr lang="en-US" altLang="ja-JP" sz="3600" baseline="30000" dirty="0">
                <a:latin typeface="Calibri" charset="0"/>
                <a:ea typeface="ＭＳ ゴシック" charset="0"/>
                <a:cs typeface="ＭＳ ゴシック" charset="0"/>
              </a:rPr>
              <a:t>-1</a:t>
            </a:r>
            <a:endParaRPr lang="ja-JP" altLang="en-US" sz="3600" baseline="30000" dirty="0">
              <a:latin typeface="Calibri" charset="0"/>
              <a:ea typeface="ＭＳ ゴシック" charset="0"/>
              <a:cs typeface="ＭＳ ゴシック" charset="0"/>
            </a:endParaRPr>
          </a:p>
          <a:p>
            <a:pPr>
              <a:lnSpc>
                <a:spcPct val="90000"/>
              </a:lnSpc>
            </a:pPr>
            <a:endParaRPr lang="ja-JP" altLang="en-US" dirty="0">
              <a:latin typeface="Calibri" charset="0"/>
              <a:ea typeface="ＭＳ ゴシック" charset="0"/>
              <a:cs typeface="ＭＳ ゴシック" charset="0"/>
            </a:endParaRPr>
          </a:p>
          <a:p>
            <a:pPr>
              <a:lnSpc>
                <a:spcPct val="90000"/>
              </a:lnSpc>
            </a:pP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Estimation of induced activity in concrete</a:t>
            </a:r>
            <a:endParaRPr lang="en-US" altLang="ja-JP" sz="3600" dirty="0">
              <a:latin typeface="Calibri" charset="0"/>
              <a:ea typeface="ＭＳ ゴシック" charset="0"/>
              <a:cs typeface="ＭＳ ゴシック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dirty="0">
                <a:latin typeface="Calibri" charset="0"/>
                <a:ea typeface="ＭＳ ゴシック" charset="0"/>
                <a:cs typeface="ＭＳ ゴシック" charset="0"/>
              </a:rPr>
              <a:t>Co :10ppm</a:t>
            </a:r>
          </a:p>
          <a:p>
            <a:pPr lvl="1">
              <a:lnSpc>
                <a:spcPct val="90000"/>
              </a:lnSpc>
            </a:pPr>
            <a:r>
              <a:rPr lang="en-US" altLang="ja-JP" dirty="0" smtClean="0">
                <a:latin typeface="Calibri" charset="0"/>
                <a:ea typeface="ＭＳ ゴシック" charset="0"/>
                <a:cs typeface="ＭＳ ゴシック" charset="0"/>
              </a:rPr>
              <a:t>Operation:</a:t>
            </a:r>
            <a:r>
              <a:rPr lang="en-US" altLang="ja-JP" dirty="0">
                <a:latin typeface="Calibri" charset="0"/>
                <a:ea typeface="ＭＳ ゴシック" charset="0"/>
                <a:cs typeface="ＭＳ ゴシック" charset="0"/>
              </a:rPr>
              <a:t>500h/year</a:t>
            </a:r>
          </a:p>
          <a:p>
            <a:pPr lvl="1">
              <a:lnSpc>
                <a:spcPct val="90000"/>
              </a:lnSpc>
            </a:pPr>
            <a:r>
              <a:rPr lang="en-US" altLang="ja-JP" dirty="0" smtClean="0">
                <a:latin typeface="Calibri" charset="0"/>
                <a:ea typeface="ＭＳ ゴシック" charset="0"/>
                <a:cs typeface="ＭＳ ゴシック" charset="0"/>
              </a:rPr>
              <a:t>Neutron flux= </a:t>
            </a:r>
            <a:r>
              <a:rPr lang="en-US" altLang="ja-JP" dirty="0">
                <a:latin typeface="Calibri" charset="0"/>
                <a:ea typeface="ＭＳ ゴシック" charset="0"/>
                <a:cs typeface="ＭＳ ゴシック" charset="0"/>
              </a:rPr>
              <a:t>4.6×10</a:t>
            </a:r>
            <a:r>
              <a:rPr lang="en-US" altLang="ja-JP" baseline="30000" dirty="0">
                <a:latin typeface="Calibri" charset="0"/>
                <a:ea typeface="ＭＳ ゴシック" charset="0"/>
                <a:cs typeface="ＭＳ ゴシック" charset="0"/>
              </a:rPr>
              <a:t>5</a:t>
            </a:r>
            <a:r>
              <a:rPr lang="en-US" altLang="ja-JP" dirty="0">
                <a:latin typeface="Calibri" charset="0"/>
                <a:ea typeface="ＭＳ ゴシック" charset="0"/>
                <a:cs typeface="ＭＳ ゴシック" charset="0"/>
              </a:rPr>
              <a:t>  </a:t>
            </a:r>
            <a:endParaRPr lang="ja-JP" altLang="en-US" dirty="0">
              <a:latin typeface="Calibri" charset="0"/>
              <a:ea typeface="ＭＳ ゴシック" charset="0"/>
              <a:cs typeface="ＭＳ ゴシック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ja-JP" altLang="en-US" dirty="0">
                <a:latin typeface="Calibri" charset="0"/>
                <a:ea typeface="ＭＳ ゴシック" charset="0"/>
                <a:cs typeface="ＭＳ ゴシック" charset="0"/>
              </a:rPr>
              <a:t>　</a:t>
            </a: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Specific activity of Co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-60 </a:t>
            </a: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became 0.1Bq</a:t>
            </a:r>
            <a:r>
              <a:rPr lang="en-US" altLang="ja-JP" sz="3600" dirty="0">
                <a:latin typeface="Calibri" charset="0"/>
                <a:ea typeface="ＭＳ ゴシック" charset="0"/>
                <a:cs typeface="ＭＳ ゴシック" charset="0"/>
              </a:rPr>
              <a:t>/</a:t>
            </a:r>
            <a:r>
              <a:rPr lang="en-US" altLang="ja-JP" sz="3600" dirty="0" smtClean="0">
                <a:latin typeface="Calibri" charset="0"/>
                <a:ea typeface="ＭＳ ゴシック" charset="0"/>
                <a:cs typeface="ＭＳ ゴシック" charset="0"/>
              </a:rPr>
              <a:t>g.</a:t>
            </a:r>
            <a:endParaRPr lang="ja-JP" altLang="en-US" sz="3600" dirty="0">
              <a:latin typeface="Calibri" charset="0"/>
              <a:ea typeface="ＭＳ ゴシック" charset="0"/>
              <a:cs typeface="ＭＳ 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7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67544" y="332656"/>
            <a:ext cx="5682039" cy="76944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4400" b="1" dirty="0" smtClean="0"/>
              <a:t>Concrete core sampling</a:t>
            </a:r>
            <a:endParaRPr lang="ja-JP" altLang="en-US" sz="4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1600" y="1412776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Core sample</a:t>
            </a:r>
            <a:r>
              <a:rPr lang="ja-JP" altLang="en-US" sz="2800" dirty="0" smtClean="0"/>
              <a:t>（</a:t>
            </a:r>
            <a:r>
              <a:rPr lang="en-US" altLang="en-US" sz="2800" dirty="0" smtClean="0"/>
              <a:t>diameter: </a:t>
            </a:r>
            <a:r>
              <a:rPr lang="en-US" altLang="ja-JP" sz="2800" dirty="0" smtClean="0"/>
              <a:t>5cm, length50cm</a:t>
            </a:r>
            <a:r>
              <a:rPr lang="ja-JP" altLang="en-US" sz="2800" dirty="0" smtClean="0"/>
              <a:t>）</a:t>
            </a:r>
            <a:endParaRPr lang="en-US" altLang="ja-JP" sz="2800" dirty="0" smtClean="0"/>
          </a:p>
          <a:p>
            <a:r>
              <a:rPr lang="en-US" altLang="ja-JP" sz="2800" dirty="0" err="1" smtClean="0"/>
              <a:t>Ge</a:t>
            </a:r>
            <a:r>
              <a:rPr lang="en-US" altLang="ja-JP" sz="2800" dirty="0" smtClean="0"/>
              <a:t>-detector (ORTECGMX-20195)</a:t>
            </a:r>
            <a:endParaRPr kumimoji="1" lang="ja-JP" altLang="en-US" sz="2800" dirty="0"/>
          </a:p>
        </p:txBody>
      </p:sp>
      <p:pic>
        <p:nvPicPr>
          <p:cNvPr id="1026" name="Picture 2" descr="D:\仕事\文科省（放射線規制）\放射化物（Ｈ２４）\放射化報告書（平成２４年度）\写真\神戸先端\コア抜き作業\２２日\PC22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仕事\文科省（放射線規制）\放射化物（Ｈ２４）\放射化報告書（平成２４年度）\写真\神戸先端\コア抜き作業\２２日\PC22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2962073"/>
            <a:ext cx="4280967" cy="321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89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09" y="700040"/>
            <a:ext cx="4329499" cy="447667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700040"/>
            <a:ext cx="4176464" cy="431844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55576" y="5805264"/>
            <a:ext cx="763284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600" b="1" dirty="0" smtClean="0"/>
              <a:t>Comparison of C/E of Floor concrete</a:t>
            </a:r>
            <a:endParaRPr lang="ja-JP" altLang="en-US" sz="36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683568" y="5158933"/>
            <a:ext cx="381642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2001/8</a:t>
            </a:r>
            <a:r>
              <a:rPr lang="ja-JP" altLang="en-US" b="1" dirty="0" smtClean="0"/>
              <a:t>～</a:t>
            </a:r>
            <a:r>
              <a:rPr lang="en-US" altLang="ja-JP" b="1" dirty="0" smtClean="0"/>
              <a:t>2012/12</a:t>
            </a:r>
            <a:endParaRPr lang="ja-JP" altLang="en-US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5004048" y="5158933"/>
            <a:ext cx="381642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2012/12</a:t>
            </a:r>
            <a:r>
              <a:rPr lang="ja-JP" altLang="en-US" b="1" dirty="0" smtClean="0"/>
              <a:t>～</a:t>
            </a:r>
            <a:r>
              <a:rPr lang="en-US" altLang="ja-JP" b="1" dirty="0" smtClean="0"/>
              <a:t>2013/12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70212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37" y="764704"/>
            <a:ext cx="4249743" cy="439248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-4756863" y="5879013"/>
            <a:ext cx="381642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2001/8</a:t>
            </a:r>
            <a:r>
              <a:rPr lang="ja-JP" altLang="en-US" b="1" dirty="0" smtClean="0"/>
              <a:t>～</a:t>
            </a:r>
            <a:r>
              <a:rPr lang="en-US" altLang="ja-JP" b="1" dirty="0" smtClean="0"/>
              <a:t>2012/12</a:t>
            </a:r>
            <a:endParaRPr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764" y="836712"/>
            <a:ext cx="4178436" cy="432048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004048" y="5085184"/>
            <a:ext cx="381642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2012/12</a:t>
            </a:r>
            <a:r>
              <a:rPr lang="ja-JP" altLang="en-US" b="1" dirty="0" smtClean="0"/>
              <a:t>～</a:t>
            </a:r>
            <a:r>
              <a:rPr lang="en-US" altLang="ja-JP" b="1" dirty="0" smtClean="0"/>
              <a:t>2013/12</a:t>
            </a:r>
            <a:endParaRPr lang="ja-JP" altLang="en-US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1120352" y="5648180"/>
            <a:ext cx="763284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200" b="1" dirty="0"/>
              <a:t>Comparison of C/E of </a:t>
            </a:r>
            <a:r>
              <a:rPr lang="en-US" altLang="ja-JP" sz="3200" b="1" dirty="0" smtClean="0"/>
              <a:t>wall </a:t>
            </a:r>
            <a:r>
              <a:rPr lang="en-US" altLang="ja-JP" sz="3600" b="1" dirty="0" smtClean="0"/>
              <a:t>concrete</a:t>
            </a:r>
            <a:r>
              <a:rPr lang="en-US" altLang="ja-JP" sz="3200" b="1" dirty="0" smtClean="0"/>
              <a:t> data</a:t>
            </a:r>
            <a:endParaRPr lang="ja-JP" altLang="en-US" sz="32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683568" y="5158933"/>
            <a:ext cx="381642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/>
              <a:t>2001/8</a:t>
            </a:r>
            <a:r>
              <a:rPr lang="ja-JP" altLang="en-US" b="1" dirty="0" smtClean="0"/>
              <a:t>～</a:t>
            </a:r>
            <a:r>
              <a:rPr lang="en-US" altLang="ja-JP" b="1" dirty="0" smtClean="0"/>
              <a:t>2012/12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861357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dirty="0" smtClean="0">
                <a:latin typeface="Calibri" charset="0"/>
                <a:ea typeface="ＭＳ ゴシック" charset="0"/>
                <a:cs typeface="ＭＳ ゴシック" charset="0"/>
              </a:rPr>
              <a:t>Activation</a:t>
            </a:r>
            <a:r>
              <a:rPr lang="ja-JP" altLang="en-US" dirty="0" smtClean="0">
                <a:latin typeface="Calibri" charset="0"/>
                <a:ea typeface="ＭＳ ゴシック" charset="0"/>
                <a:cs typeface="ＭＳ ゴシック" charset="0"/>
              </a:rPr>
              <a:t> </a:t>
            </a:r>
            <a:r>
              <a:rPr lang="en-US" altLang="ja-JP" dirty="0" smtClean="0">
                <a:latin typeface="Calibri" charset="0"/>
                <a:ea typeface="ＭＳ ゴシック" charset="0"/>
                <a:cs typeface="ＭＳ ゴシック" charset="0"/>
              </a:rPr>
              <a:t>of concrete</a:t>
            </a:r>
            <a:endParaRPr lang="ja-JP" altLang="en-US" dirty="0">
              <a:latin typeface="Calibri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52227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Major RI</a:t>
            </a:r>
            <a:r>
              <a:rPr lang="ja-JP" altLang="en-US" sz="2800" dirty="0" smtClean="0">
                <a:latin typeface="Calibri" charset="0"/>
                <a:ea typeface="ＭＳ ゴシック" charset="0"/>
                <a:cs typeface="ＭＳ ゴシック" charset="0"/>
              </a:rPr>
              <a:t>：</a:t>
            </a:r>
            <a:r>
              <a:rPr lang="en-US" altLang="ja-JP" sz="2800" dirty="0">
                <a:latin typeface="Calibri" charset="0"/>
                <a:ea typeface="ＭＳ ゴシック" charset="0"/>
                <a:cs typeface="ＭＳ ゴシック" charset="0"/>
              </a:rPr>
              <a:t>H-3, Co-60, Eu-152, Sc-46, Cs-134 </a:t>
            </a:r>
            <a:endParaRPr lang="ja-JP" altLang="en-US" sz="2800" dirty="0">
              <a:latin typeface="Calibri" charset="0"/>
              <a:ea typeface="ＭＳ ゴシック" charset="0"/>
              <a:cs typeface="ＭＳ ゴシック" charset="0"/>
            </a:endParaRPr>
          </a:p>
          <a:p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Products of Thermal neutron capture reaction</a:t>
            </a:r>
          </a:p>
          <a:p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Maximum activity observed at 10cm in depth.</a:t>
            </a:r>
          </a:p>
          <a:p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At 30cm in depth, activity decreased about one order.</a:t>
            </a:r>
            <a:endParaRPr lang="en-US" altLang="ja-JP" sz="2800" dirty="0">
              <a:latin typeface="Calibri" charset="0"/>
              <a:ea typeface="ＭＳ ゴシック" charset="0"/>
              <a:cs typeface="ＭＳ ゴシック" charset="0"/>
            </a:endParaRPr>
          </a:p>
          <a:p>
            <a:r>
              <a:rPr lang="en-US" altLang="ja-JP" sz="2800" dirty="0">
                <a:latin typeface="Calibri" charset="0"/>
                <a:ea typeface="ＭＳ ゴシック" charset="0"/>
                <a:cs typeface="ＭＳ ゴシック" charset="0"/>
              </a:rPr>
              <a:t>Mn-</a:t>
            </a:r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54,</a:t>
            </a:r>
            <a:r>
              <a:rPr lang="ja-JP" altLang="en-US" sz="2800" dirty="0" smtClean="0">
                <a:latin typeface="Calibri" charset="0"/>
                <a:ea typeface="ＭＳ ゴシック" charset="0"/>
                <a:cs typeface="ＭＳ ゴシック" charset="0"/>
              </a:rPr>
              <a:t> </a:t>
            </a:r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Na</a:t>
            </a:r>
            <a:r>
              <a:rPr lang="en-US" altLang="ja-JP" sz="2800" dirty="0">
                <a:latin typeface="Calibri" charset="0"/>
                <a:ea typeface="ＭＳ ゴシック" charset="0"/>
                <a:cs typeface="ＭＳ ゴシック" charset="0"/>
              </a:rPr>
              <a:t>-</a:t>
            </a:r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22 (Fast neutron reaction products) are observed in concrete near the target.</a:t>
            </a:r>
            <a:r>
              <a:rPr lang="en-US" altLang="en-US" sz="2800" dirty="0">
                <a:latin typeface="Calibri" charset="0"/>
                <a:ea typeface="ＭＳ ゴシック" charset="0"/>
                <a:cs typeface="ＭＳ ゴシック" charset="0"/>
              </a:rPr>
              <a:t> </a:t>
            </a:r>
            <a:r>
              <a:rPr lang="en-US" altLang="en-US" sz="2800" dirty="0" smtClean="0">
                <a:latin typeface="Calibri" charset="0"/>
                <a:ea typeface="ＭＳ ゴシック" charset="0"/>
                <a:cs typeface="ＭＳ ゴシック" charset="0"/>
              </a:rPr>
              <a:t>Build up effect was not observed.</a:t>
            </a:r>
          </a:p>
          <a:p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Activity of Co</a:t>
            </a:r>
            <a:r>
              <a:rPr lang="en-US" altLang="ja-JP" sz="2800" dirty="0">
                <a:latin typeface="Calibri" charset="0"/>
                <a:ea typeface="ＭＳ ゴシック" charset="0"/>
                <a:cs typeface="ＭＳ ゴシック" charset="0"/>
              </a:rPr>
              <a:t>-</a:t>
            </a:r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60 sampled from surface was below</a:t>
            </a:r>
            <a:r>
              <a:rPr lang="ja-JP" altLang="en-US" sz="2800" dirty="0" smtClean="0">
                <a:latin typeface="Calibri" charset="0"/>
                <a:ea typeface="ＭＳ ゴシック" charset="0"/>
                <a:cs typeface="ＭＳ ゴシック" charset="0"/>
              </a:rPr>
              <a:t> </a:t>
            </a:r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0.1Bq</a:t>
            </a:r>
            <a:r>
              <a:rPr lang="en-US" altLang="ja-JP" sz="2800" dirty="0">
                <a:latin typeface="Calibri" charset="0"/>
                <a:ea typeface="ＭＳ ゴシック" charset="0"/>
                <a:cs typeface="ＭＳ ゴシック" charset="0"/>
              </a:rPr>
              <a:t>/</a:t>
            </a:r>
            <a:r>
              <a:rPr lang="en-US" altLang="ja-JP" sz="2800" dirty="0" smtClean="0">
                <a:latin typeface="Calibri" charset="0"/>
                <a:ea typeface="ＭＳ ゴシック" charset="0"/>
                <a:cs typeface="ＭＳ ゴシック" charset="0"/>
              </a:rPr>
              <a:t>g.</a:t>
            </a:r>
            <a:endParaRPr lang="ja-JP" altLang="en-US" sz="2800" dirty="0">
              <a:latin typeface="Calibri" charset="0"/>
              <a:ea typeface="ＭＳ ゴシック" charset="0"/>
              <a:cs typeface="ＭＳ ゴシック" charset="0"/>
            </a:endParaRPr>
          </a:p>
          <a:p>
            <a:endParaRPr lang="ja-JP" altLang="en-US" dirty="0">
              <a:latin typeface="Calibri" charset="0"/>
              <a:ea typeface="ＭＳ ゴシック" charset="0"/>
              <a:cs typeface="ＭＳ 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0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4577" y="274638"/>
            <a:ext cx="8412223" cy="1143000"/>
          </a:xfr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dirty="0" smtClean="0"/>
              <a:t>Outside of self-shield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CR-39, TLD were set for one month</a:t>
            </a:r>
          </a:p>
          <a:p>
            <a:r>
              <a:rPr lang="en-US" altLang="ja-JP" dirty="0" smtClean="0"/>
              <a:t>Thermal neutron dose rate on operation</a:t>
            </a:r>
            <a:r>
              <a:rPr lang="ja-JP" altLang="en-US" dirty="0" smtClean="0"/>
              <a:t>：</a:t>
            </a:r>
            <a:r>
              <a:rPr lang="en-US" altLang="ja-JP" dirty="0" smtClean="0"/>
              <a:t>several </a:t>
            </a:r>
            <a:r>
              <a:rPr lang="en-US" altLang="ja-JP" dirty="0" err="1" smtClean="0"/>
              <a:t>μ</a:t>
            </a:r>
            <a:r>
              <a:rPr lang="en-US" dirty="0" err="1" smtClean="0"/>
              <a:t>Sv</a:t>
            </a:r>
            <a:r>
              <a:rPr lang="en-US" dirty="0" smtClean="0"/>
              <a:t>/h</a:t>
            </a:r>
          </a:p>
          <a:p>
            <a:r>
              <a:rPr lang="en-US" altLang="ja-JP" dirty="0"/>
              <a:t>Thermal neutron </a:t>
            </a:r>
            <a:r>
              <a:rPr lang="en-US" altLang="ja-JP" dirty="0" smtClean="0"/>
              <a:t>flux on operation</a:t>
            </a:r>
            <a:r>
              <a:rPr lang="ja-JP" altLang="en-US" dirty="0" smtClean="0"/>
              <a:t>：　</a:t>
            </a:r>
            <a:r>
              <a:rPr lang="en-US" altLang="ja-JP" dirty="0" smtClean="0"/>
              <a:t>under </a:t>
            </a:r>
            <a:r>
              <a:rPr lang="en-US" dirty="0" smtClean="0"/>
              <a:t>10</a:t>
            </a:r>
            <a:r>
              <a:rPr lang="en-US" baseline="30000" dirty="0" smtClean="0"/>
              <a:t>2</a:t>
            </a:r>
            <a:r>
              <a:rPr lang="en-US" dirty="0" smtClean="0"/>
              <a:t>cm</a:t>
            </a:r>
            <a:r>
              <a:rPr lang="en-US" baseline="30000" dirty="0"/>
              <a:t>-2</a:t>
            </a:r>
            <a:r>
              <a:rPr lang="en-US" dirty="0"/>
              <a:t>•s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Activation by neutrons is negligibly small.</a:t>
            </a:r>
          </a:p>
        </p:txBody>
      </p:sp>
    </p:spTree>
    <p:extLst>
      <p:ext uri="{BB962C8B-B14F-4D97-AF65-F5344CB8AC3E}">
        <p14:creationId xmlns:p14="http://schemas.microsoft.com/office/powerpoint/2010/main" val="1763837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dirty="0" smtClean="0"/>
              <a:t>Metal samples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90787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Metals used for more than 5 years  were collected.</a:t>
            </a:r>
          </a:p>
          <a:p>
            <a:r>
              <a:rPr lang="en-US" altLang="ja-JP" dirty="0" smtClean="0"/>
              <a:t>Fe, SUS, Brass, Al</a:t>
            </a:r>
          </a:p>
          <a:p>
            <a:r>
              <a:rPr lang="en-US" altLang="en-US" dirty="0" smtClean="0"/>
              <a:t>Several g to several </a:t>
            </a:r>
            <a:r>
              <a:rPr lang="en-US" altLang="ja-JP" dirty="0" smtClean="0"/>
              <a:t>100 </a:t>
            </a:r>
            <a:r>
              <a:rPr lang="ja-JP" altLang="en-US" dirty="0" smtClean="0"/>
              <a:t>ｇ</a:t>
            </a:r>
            <a:endParaRPr lang="en-US" altLang="ja-JP" dirty="0" smtClean="0"/>
          </a:p>
          <a:p>
            <a:r>
              <a:rPr lang="en-US" altLang="ja-JP" dirty="0" smtClean="0"/>
              <a:t>Measurement for several 10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 second (0.5 d) by </a:t>
            </a:r>
            <a:r>
              <a:rPr lang="en-US" altLang="ja-JP" dirty="0" err="1" smtClean="0"/>
              <a:t>Ge</a:t>
            </a:r>
            <a:r>
              <a:rPr lang="en-US" altLang="ja-JP" dirty="0" smtClean="0"/>
              <a:t>-detector: No activity was detected</a:t>
            </a:r>
            <a:endParaRPr lang="ja-JP" altLang="en-US" dirty="0"/>
          </a:p>
        </p:txBody>
      </p:sp>
      <p:pic>
        <p:nvPicPr>
          <p:cNvPr id="4" name="図 3" descr="sampl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0987"/>
            <a:ext cx="9144000" cy="27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317534" y="206095"/>
            <a:ext cx="8472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Number </a:t>
            </a:r>
            <a:r>
              <a:rPr lang="en-US" altLang="ja-JP" sz="3200" dirty="0" smtClean="0"/>
              <a:t>of accelerators in </a:t>
            </a:r>
            <a:r>
              <a:rPr lang="en-US" altLang="ja-JP" sz="3200" dirty="0"/>
              <a:t>Japan </a:t>
            </a:r>
            <a:r>
              <a:rPr lang="en-US" altLang="ja-JP" sz="2000" dirty="0"/>
              <a:t>(as of March 31, </a:t>
            </a:r>
            <a:r>
              <a:rPr lang="en-US" altLang="ja-JP" sz="2000" dirty="0" smtClean="0"/>
              <a:t>2015)</a:t>
            </a:r>
            <a:r>
              <a:rPr lang="ja-JP" altLang="ja-JP" sz="2000" dirty="0" smtClean="0"/>
              <a:t> </a:t>
            </a:r>
            <a:endParaRPr kumimoji="1" lang="ja-JP" altLang="en-US" sz="2000" dirty="0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462856"/>
              </p:ext>
            </p:extLst>
          </p:nvPr>
        </p:nvGraphicFramePr>
        <p:xfrm>
          <a:off x="165884" y="1151693"/>
          <a:ext cx="8826466" cy="5651590"/>
        </p:xfrm>
        <a:graphic>
          <a:graphicData uri="http://schemas.openxmlformats.org/drawingml/2006/table">
            <a:tbl>
              <a:tblPr/>
              <a:tblGrid>
                <a:gridCol w="1518532"/>
                <a:gridCol w="1217989"/>
                <a:gridCol w="1217989"/>
                <a:gridCol w="1217989"/>
                <a:gridCol w="1217989"/>
                <a:gridCol w="1217989"/>
                <a:gridCol w="1217989"/>
              </a:tblGrid>
              <a:tr h="6110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Category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Hospitals &amp;Clinics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Educational Institutions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Reseach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 Institutions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Private Companies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Other Organizations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1,595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MS"/>
                        </a:rPr>
                        <a:t>1,180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66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147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(%)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100%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10.3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9.2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2.3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Cyclotrons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212(13.3)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FF0000"/>
                          </a:solidFill>
                          <a:effectLst/>
                          <a:latin typeface="MS"/>
                        </a:rPr>
                        <a:t>143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39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Synchrotrons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40(2.5)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Synchrocyclotrons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3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Linear Accelerators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1,202(75.4)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FF0000"/>
                          </a:solidFill>
                          <a:effectLst/>
                          <a:latin typeface="MS"/>
                        </a:rPr>
                        <a:t>1024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25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65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Betatrons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3(0.2)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3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Van de Graaff Accelerators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38(2.4)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3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Cockcroft-Walton Accelerators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73(4.6)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3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Transformer-type Accelerators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 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17(1.1)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Microtrons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9(0.6)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"/>
                        </a:rPr>
                        <a:t>Plasma Generators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1(0.1)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 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36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en-US" altLang="ja-JP" dirty="0" smtClean="0"/>
              <a:t>Zoning </a:t>
            </a:r>
            <a:r>
              <a:rPr lang="en-US" altLang="ja-JP" dirty="0"/>
              <a:t>of </a:t>
            </a:r>
            <a:r>
              <a:rPr lang="en-US" altLang="ja-JP" dirty="0" smtClean="0"/>
              <a:t>PET-cyclotrons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94144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Without self-shield</a:t>
            </a:r>
          </a:p>
          <a:p>
            <a:pPr lvl="1"/>
            <a:r>
              <a:rPr lang="en-US" altLang="ja-JP" sz="3200" dirty="0" smtClean="0"/>
              <a:t>Inside the vault is activated area</a:t>
            </a:r>
          </a:p>
          <a:p>
            <a:pPr lvl="1"/>
            <a:endParaRPr lang="en-US" altLang="ja-JP" sz="3200" dirty="0" smtClean="0"/>
          </a:p>
          <a:p>
            <a:r>
              <a:rPr lang="en-US" altLang="ja-JP" dirty="0" smtClean="0"/>
              <a:t>Self-shield type</a:t>
            </a:r>
          </a:p>
          <a:p>
            <a:pPr lvl="1"/>
            <a:r>
              <a:rPr lang="en-US" altLang="ja-JP" sz="3200" dirty="0" smtClean="0"/>
              <a:t>No activated area : Outside </a:t>
            </a:r>
            <a:r>
              <a:rPr lang="en-US" altLang="ja-JP" sz="3200" dirty="0"/>
              <a:t>the </a:t>
            </a:r>
            <a:r>
              <a:rPr lang="en-US" altLang="ja-JP" sz="3200" dirty="0" smtClean="0"/>
              <a:t>self-shield</a:t>
            </a:r>
          </a:p>
          <a:p>
            <a:pPr lvl="1"/>
            <a:r>
              <a:rPr lang="en-US" altLang="ja-JP" sz="3200" dirty="0" smtClean="0"/>
              <a:t>Activated area </a:t>
            </a:r>
            <a:r>
              <a:rPr lang="en-US" altLang="ja-JP" sz="3200" dirty="0"/>
              <a:t>: </a:t>
            </a:r>
            <a:r>
              <a:rPr lang="en-US" altLang="ja-JP" sz="3200" dirty="0" smtClean="0"/>
              <a:t>Inside </a:t>
            </a:r>
            <a:r>
              <a:rPr lang="en-US" altLang="ja-JP" sz="3200" dirty="0"/>
              <a:t>the self</a:t>
            </a:r>
            <a:r>
              <a:rPr lang="en-US" altLang="ja-JP" sz="3200"/>
              <a:t>-</a:t>
            </a:r>
            <a:r>
              <a:rPr lang="en-US" altLang="ja-JP" sz="3200" smtClean="0"/>
              <a:t>shield</a:t>
            </a:r>
          </a:p>
          <a:p>
            <a:pPr lvl="1"/>
            <a:endParaRPr lang="en-US" altLang="ja-JP" sz="3200" dirty="0" smtClean="0"/>
          </a:p>
          <a:p>
            <a:r>
              <a:rPr lang="en-US" altLang="ja-JP" sz="3600" dirty="0" smtClean="0"/>
              <a:t>Toyoda -&gt; Activation of cyclotron</a:t>
            </a:r>
          </a:p>
          <a:p>
            <a:r>
              <a:rPr lang="en-US" altLang="ja-JP" sz="3600" dirty="0" smtClean="0"/>
              <a:t>Matsumura -&gt; Activation of concrete</a:t>
            </a:r>
          </a:p>
        </p:txBody>
      </p:sp>
    </p:spTree>
    <p:extLst>
      <p:ext uri="{BB962C8B-B14F-4D97-AF65-F5344CB8AC3E}">
        <p14:creationId xmlns:p14="http://schemas.microsoft.com/office/powerpoint/2010/main" val="4235067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Neutron measurement </a:t>
            </a:r>
            <a:r>
              <a:rPr kumimoji="1" lang="en-US" altLang="ja-JP" dirty="0" err="1" smtClean="0"/>
              <a:t>suring</a:t>
            </a:r>
            <a:r>
              <a:rPr kumimoji="1" lang="en-US" altLang="ja-JP" dirty="0" smtClean="0"/>
              <a:t> operation is very effective to estimate activation of surrounding </a:t>
            </a:r>
            <a:r>
              <a:rPr kumimoji="1" lang="en-US" altLang="ja-JP" dirty="0" err="1" smtClean="0"/>
              <a:t>matereials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To estimate induced activity, operation record is also important.</a:t>
            </a:r>
          </a:p>
          <a:p>
            <a:r>
              <a:rPr kumimoji="1" lang="ja-JP" altLang="ja-JP" dirty="0" smtClean="0"/>
              <a:t>W</a:t>
            </a:r>
            <a:r>
              <a:rPr kumimoji="1" lang="en-US" altLang="ja-JP" dirty="0" smtClean="0"/>
              <a:t>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will tried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define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activation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zone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 the facilities 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SR,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Tandem,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Particle therapy.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174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579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ja-JP" altLang="en-US" dirty="0" smtClean="0"/>
              <a:t>E</a:t>
            </a:r>
            <a:r>
              <a:rPr lang="en-US" altLang="ja-JP" dirty="0" err="1" smtClean="0"/>
              <a:t>stimation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activity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8395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Neutron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fluence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measurement under operation</a:t>
            </a:r>
          </a:p>
          <a:p>
            <a:r>
              <a:rPr lang="en-US" altLang="ja-JP" dirty="0" smtClean="0"/>
              <a:t>Operational record</a:t>
            </a:r>
          </a:p>
          <a:p>
            <a:r>
              <a:rPr lang="en-US" altLang="ja-JP" dirty="0" smtClean="0"/>
              <a:t>Material analysis</a:t>
            </a:r>
          </a:p>
          <a:p>
            <a:pPr marL="0" indent="0">
              <a:buNone/>
            </a:pPr>
            <a:r>
              <a:rPr kumimoji="1" lang="en-US" altLang="ja-JP" dirty="0" smtClean="0"/>
              <a:t>↓</a:t>
            </a:r>
          </a:p>
          <a:p>
            <a:r>
              <a:rPr kumimoji="1" lang="en-US" altLang="ja-JP" dirty="0" smtClean="0"/>
              <a:t>Estimation of activity</a:t>
            </a:r>
          </a:p>
          <a:p>
            <a:pPr marL="0" indent="0">
              <a:buNone/>
            </a:pPr>
            <a:r>
              <a:rPr lang="en-US" altLang="ja-JP" dirty="0" smtClean="0"/>
              <a:t>And/or</a:t>
            </a:r>
            <a:endParaRPr lang="en-US" altLang="ja-JP" dirty="0"/>
          </a:p>
          <a:p>
            <a:r>
              <a:rPr kumimoji="1" lang="en-US" altLang="ja-JP" dirty="0" smtClean="0"/>
              <a:t>Monte Carlo </a:t>
            </a:r>
            <a:r>
              <a:rPr lang="en-US" altLang="ja-JP" dirty="0" smtClean="0"/>
              <a:t>calculation</a:t>
            </a:r>
            <a:r>
              <a:rPr kumimoji="1" lang="en-US" altLang="ja-JP" dirty="0" smtClean="0"/>
              <a:t> by neutron transport + Induced activity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6377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 smtClean="0"/>
              <a:t>Measurement for decommissioning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Sampling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-&gt; Activity measurement</a:t>
            </a:r>
          </a:p>
          <a:p>
            <a:r>
              <a:rPr lang="en-US" altLang="ja-JP" dirty="0" smtClean="0"/>
              <a:t>In-situ measurement using </a:t>
            </a:r>
            <a:r>
              <a:rPr lang="en-US" altLang="ja-JP" dirty="0" err="1" smtClean="0"/>
              <a:t>Ge</a:t>
            </a:r>
            <a:r>
              <a:rPr lang="en-US" altLang="ja-JP" dirty="0" smtClean="0"/>
              <a:t>-detector</a:t>
            </a:r>
          </a:p>
          <a:p>
            <a:pPr marL="0" indent="0">
              <a:buNone/>
            </a:pPr>
            <a:r>
              <a:rPr lang="en-US" altLang="ja-JP" dirty="0" smtClean="0"/>
              <a:t>-&gt;activity evaluation</a:t>
            </a:r>
          </a:p>
          <a:p>
            <a:r>
              <a:rPr lang="en-US" altLang="ja-JP" dirty="0" smtClean="0"/>
              <a:t>Surface dose rate monitoring</a:t>
            </a:r>
          </a:p>
          <a:p>
            <a:r>
              <a:rPr lang="en-US" altLang="ja-JP" dirty="0" smtClean="0"/>
              <a:t>We obtain the relationship between activity and dose</a:t>
            </a:r>
          </a:p>
          <a:p>
            <a:r>
              <a:rPr lang="en-US" altLang="ja-JP" dirty="0" smtClean="0"/>
              <a:t>Decommissioning work can be performed by using survey-meters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803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58462"/>
            <a:ext cx="8229600" cy="5467701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effectLst/>
              </a:rPr>
              <a:t>How </a:t>
            </a:r>
            <a:r>
              <a:rPr lang="en-US" altLang="ja-JP" dirty="0" smtClean="0">
                <a:effectLst/>
              </a:rPr>
              <a:t>to keep the medical use.</a:t>
            </a:r>
          </a:p>
          <a:p>
            <a:pPr marL="0" indent="0">
              <a:buNone/>
            </a:pPr>
            <a:r>
              <a:rPr lang="en-US" altLang="ja-JP" dirty="0" smtClean="0"/>
              <a:t> -&gt; </a:t>
            </a:r>
            <a:r>
              <a:rPr lang="ja-JP" altLang="ja-JP" dirty="0" smtClean="0"/>
              <a:t>A</a:t>
            </a:r>
            <a:r>
              <a:rPr lang="en-US" altLang="ja-JP" dirty="0" err="1" smtClean="0"/>
              <a:t>ctivated</a:t>
            </a:r>
            <a:r>
              <a:rPr lang="ja-JP" altLang="en-US" dirty="0" smtClean="0"/>
              <a:t> </a:t>
            </a:r>
            <a:r>
              <a:rPr lang="en-US" altLang="ja-JP" dirty="0" smtClean="0"/>
              <a:t>area</a:t>
            </a:r>
            <a:r>
              <a:rPr lang="ja-JP" altLang="en-US" dirty="0" smtClean="0"/>
              <a:t> 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defined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 the decommissioning work in</a:t>
            </a:r>
            <a:r>
              <a:rPr lang="ja-JP" altLang="en-US" dirty="0" smtClean="0"/>
              <a:t> </a:t>
            </a:r>
            <a:r>
              <a:rPr lang="en-US" altLang="ja-JP" dirty="0" smtClean="0"/>
              <a:t>hospitals.</a:t>
            </a:r>
            <a:r>
              <a:rPr lang="en-US" altLang="ja-JP" dirty="0" smtClean="0"/>
              <a:t> </a:t>
            </a:r>
            <a:r>
              <a:rPr lang="en-US" altLang="ja-JP" dirty="0" smtClean="0"/>
              <a:t>But</a:t>
            </a:r>
            <a:r>
              <a:rPr lang="en-US" altLang="ja-JP" dirty="0" smtClean="0"/>
              <a:t>, </a:t>
            </a:r>
            <a:r>
              <a:rPr lang="en-US" altLang="ja-JP" dirty="0"/>
              <a:t>i</a:t>
            </a:r>
            <a:r>
              <a:rPr lang="en-US" altLang="ja-JP" dirty="0" smtClean="0"/>
              <a:t>t is very difficult to do in hospitals.</a:t>
            </a:r>
          </a:p>
          <a:p>
            <a:r>
              <a:rPr lang="en-US" altLang="ja-JP" dirty="0" smtClean="0"/>
              <a:t>Then, we performed the neutron monitoring using activation detector, TLD, CR-39 in hospitals.</a:t>
            </a:r>
          </a:p>
          <a:p>
            <a:r>
              <a:rPr lang="en-US" altLang="ja-JP" dirty="0" smtClean="0"/>
              <a:t>Calculation of activation has </a:t>
            </a:r>
            <a:r>
              <a:rPr lang="en-US" altLang="ja-JP" dirty="0"/>
              <a:t>been </a:t>
            </a:r>
            <a:r>
              <a:rPr lang="en-US" altLang="ja-JP" dirty="0" smtClean="0"/>
              <a:t>also done by the coupling use of Monte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Calro</a:t>
            </a:r>
            <a:r>
              <a:rPr lang="en-US" altLang="ja-JP" dirty="0" smtClean="0"/>
              <a:t> methods and </a:t>
            </a:r>
            <a:r>
              <a:rPr lang="en-US" altLang="ja-JP" dirty="0" err="1" smtClean="0"/>
              <a:t>Dchain</a:t>
            </a:r>
            <a:r>
              <a:rPr lang="en-US" altLang="ja-JP" dirty="0" smtClean="0"/>
              <a:t>-SP.  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4562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78368"/>
            <a:ext cx="7022049" cy="526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457200" y="151615"/>
            <a:ext cx="8229600" cy="826752"/>
          </a:xfrm>
        </p:spPr>
        <p:txBody>
          <a:bodyPr/>
          <a:lstStyle/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Electron Accelerators in Hospitals  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54330" y="978367"/>
            <a:ext cx="270643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   </a:t>
            </a:r>
            <a:r>
              <a:rPr kumimoji="1" lang="en-US" altLang="ja-JP" sz="2800" dirty="0" err="1" smtClean="0"/>
              <a:t>Purcased</a:t>
            </a:r>
            <a:r>
              <a:rPr kumimoji="1" lang="en-US" altLang="ja-JP" sz="2800" dirty="0" smtClean="0"/>
              <a:t> year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69379" y="978367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Survey results of 2008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64347" y="5994999"/>
            <a:ext cx="4896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</a:t>
            </a:r>
            <a:r>
              <a:rPr lang="en-US" altLang="ja-JP" dirty="0" smtClean="0"/>
              <a:t>xchange </a:t>
            </a:r>
            <a:r>
              <a:rPr lang="en-US" altLang="ja-JP" dirty="0"/>
              <a:t>rate is</a:t>
            </a:r>
            <a:r>
              <a:rPr lang="ja-JP" altLang="en-US" dirty="0"/>
              <a:t> </a:t>
            </a:r>
            <a:r>
              <a:rPr lang="en-US" altLang="ja-JP" dirty="0" smtClean="0"/>
              <a:t>about </a:t>
            </a:r>
            <a:r>
              <a:rPr lang="en-US" altLang="ja-JP" dirty="0" smtClean="0"/>
              <a:t>10</a:t>
            </a:r>
            <a:r>
              <a:rPr lang="ja-JP" altLang="en-US" dirty="0" smtClean="0"/>
              <a:t> </a:t>
            </a:r>
            <a:r>
              <a:rPr lang="en-US" altLang="ja-JP" dirty="0"/>
              <a:t>years</a:t>
            </a:r>
            <a:r>
              <a:rPr lang="ja-JP" altLang="en-US" dirty="0"/>
              <a:t> </a:t>
            </a:r>
            <a:r>
              <a:rPr lang="en-US" altLang="ja-JP" dirty="0"/>
              <a:t>interval.</a:t>
            </a:r>
          </a:p>
          <a:p>
            <a:r>
              <a:rPr lang="en-US" altLang="ja-JP" dirty="0"/>
              <a:t>!00 </a:t>
            </a:r>
            <a:r>
              <a:rPr lang="en-US" altLang="ja-JP" dirty="0" err="1"/>
              <a:t>mashines</a:t>
            </a:r>
            <a:r>
              <a:rPr lang="en-US" altLang="ja-JP" dirty="0"/>
              <a:t> were exchanged per 1 </a:t>
            </a:r>
            <a:r>
              <a:rPr lang="en-US" altLang="ja-JP" dirty="0" smtClean="0"/>
              <a:t>year</a:t>
            </a:r>
            <a:r>
              <a:rPr lang="en-US" altLang="ja-JP" dirty="0" smtClean="0"/>
              <a:t> in Japan</a:t>
            </a:r>
            <a:r>
              <a:rPr lang="en-US" altLang="ja-JP" dirty="0" smtClean="0"/>
              <a:t>.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672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59621"/>
            <a:ext cx="7295212" cy="547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タイトル 1"/>
          <p:cNvSpPr>
            <a:spLocks noGrp="1"/>
          </p:cNvSpPr>
          <p:nvPr>
            <p:ph type="title"/>
          </p:nvPr>
        </p:nvSpPr>
        <p:spPr>
          <a:xfrm>
            <a:off x="610726" y="274638"/>
            <a:ext cx="8229600" cy="97542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X-ray maximum energy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48110" y="6318548"/>
            <a:ext cx="14624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(MeV)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10497" y="1175386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Survey results of 2008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99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0600"/>
          </a:xfr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dirty="0" smtClean="0"/>
              <a:t>Neutron measurement</a:t>
            </a:r>
            <a:endParaRPr lang="ja-JP" alt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0010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ja-JP" dirty="0" smtClean="0"/>
              <a:t>Dose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en-US" altLang="ja-JP" dirty="0" smtClean="0"/>
              <a:t>TLD</a:t>
            </a:r>
            <a:r>
              <a:rPr lang="ja-JP" altLang="en-US" dirty="0" smtClean="0"/>
              <a:t>；</a:t>
            </a:r>
            <a:r>
              <a:rPr lang="en-US" altLang="ja-JP" dirty="0"/>
              <a:t>UD-</a:t>
            </a:r>
            <a:r>
              <a:rPr lang="en-US" altLang="ja-JP" dirty="0" smtClean="0"/>
              <a:t>813PQ4</a:t>
            </a:r>
          </a:p>
          <a:p>
            <a:pPr lvl="1">
              <a:lnSpc>
                <a:spcPct val="90000"/>
              </a:lnSpc>
            </a:pPr>
            <a:r>
              <a:rPr lang="en-US" altLang="ja-JP" dirty="0" smtClean="0"/>
              <a:t>Track detector : CR-39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conversion to </a:t>
            </a:r>
            <a:r>
              <a:rPr lang="en-US" altLang="ja-JP" dirty="0" err="1" smtClean="0"/>
              <a:t>fluence</a:t>
            </a:r>
            <a:endParaRPr lang="en-US" altLang="ja-JP" dirty="0" smtClean="0"/>
          </a:p>
          <a:p>
            <a:pPr marL="457200" lvl="1" indent="0">
              <a:lnSpc>
                <a:spcPct val="90000"/>
              </a:lnSpc>
              <a:buNone/>
            </a:pPr>
            <a:endParaRPr lang="en-US" altLang="ja-JP" dirty="0" smtClean="0"/>
          </a:p>
          <a:p>
            <a:pPr>
              <a:lnSpc>
                <a:spcPct val="90000"/>
              </a:lnSpc>
            </a:pPr>
            <a:r>
              <a:rPr lang="en-US" altLang="ja-JP" dirty="0" smtClean="0"/>
              <a:t>Neutron </a:t>
            </a:r>
            <a:r>
              <a:rPr lang="en-US" altLang="ja-JP" dirty="0" err="1" smtClean="0"/>
              <a:t>fluence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en-US" altLang="ja-JP" dirty="0" smtClean="0"/>
              <a:t>Au-foils (20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 in thickness)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ja-JP" dirty="0" smtClean="0"/>
              <a:t>+ covered with and without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ja-JP" dirty="0" smtClean="0"/>
              <a:t>Cd-foils(0.5mm in </a:t>
            </a:r>
            <a:r>
              <a:rPr lang="en-US" altLang="ja-JP" dirty="0"/>
              <a:t>thickness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485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225978"/>
              </p:ext>
            </p:extLst>
          </p:nvPr>
        </p:nvGraphicFramePr>
        <p:xfrm>
          <a:off x="4226619" y="2431256"/>
          <a:ext cx="4843463" cy="489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文書" r:id="rId3" imgW="25082500" imgH="25336500" progId="Word.Document.8">
                  <p:embed/>
                </p:oleObj>
              </mc:Choice>
              <mc:Fallback>
                <p:oleObj name="文書" r:id="rId3" imgW="25082500" imgH="253365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6619" y="2431256"/>
                        <a:ext cx="4843463" cy="489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テキスト ボックス 6"/>
          <p:cNvSpPr txBox="1">
            <a:spLocks noChangeArrowheads="1"/>
          </p:cNvSpPr>
          <p:nvPr/>
        </p:nvSpPr>
        <p:spPr bwMode="auto">
          <a:xfrm>
            <a:off x="6008688" y="34401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0</a:t>
            </a:r>
            <a:endParaRPr lang="ja-JP" altLang="en-US" sz="1800" dirty="0"/>
          </a:p>
        </p:txBody>
      </p:sp>
      <p:sp>
        <p:nvSpPr>
          <p:cNvPr id="46088" name="テキスト ボックス 12"/>
          <p:cNvSpPr txBox="1">
            <a:spLocks noChangeArrowheads="1"/>
          </p:cNvSpPr>
          <p:nvPr/>
        </p:nvSpPr>
        <p:spPr bwMode="auto">
          <a:xfrm>
            <a:off x="6858000" y="5822950"/>
            <a:ext cx="441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45</a:t>
            </a:r>
            <a:endParaRPr lang="ja-JP" altLang="en-US" sz="1800" dirty="0"/>
          </a:p>
        </p:txBody>
      </p:sp>
      <p:sp>
        <p:nvSpPr>
          <p:cNvPr id="46089" name="テキスト ボックス 13"/>
          <p:cNvSpPr txBox="1">
            <a:spLocks noChangeArrowheads="1"/>
          </p:cNvSpPr>
          <p:nvPr/>
        </p:nvSpPr>
        <p:spPr bwMode="auto">
          <a:xfrm>
            <a:off x="8029575" y="5573713"/>
            <a:ext cx="441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90</a:t>
            </a:r>
            <a:endParaRPr lang="ja-JP" altLang="en-US" sz="18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Varian </a:t>
            </a:r>
            <a:r>
              <a:rPr lang="en-US" altLang="ja-JP" dirty="0" err="1" smtClean="0">
                <a:latin typeface="Calibri" charset="0"/>
                <a:ea typeface="ＭＳ Ｐゴシック" charset="0"/>
                <a:cs typeface="ＭＳ Ｐゴシック" charset="0"/>
              </a:rPr>
              <a:t>Clinac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 smtClean="0">
                <a:latin typeface="Calibri" charset="0"/>
                <a:ea typeface="ＭＳ Ｐゴシック" charset="0"/>
                <a:cs typeface="ＭＳ Ｐゴシック" charset="0"/>
              </a:rPr>
              <a:t>iX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 (15 MeV)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938" y="-3505200"/>
            <a:ext cx="6467476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57200" y="5281325"/>
            <a:ext cx="50004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Dose monitoring of neutrons</a:t>
            </a:r>
          </a:p>
          <a:p>
            <a:r>
              <a:rPr lang="en-US" altLang="ja-JP" sz="3200" dirty="0" smtClean="0"/>
              <a:t>X-ray beam -&gt; 0 </a:t>
            </a:r>
            <a:r>
              <a:rPr lang="en-US" altLang="ja-JP" sz="3200" dirty="0" err="1" smtClean="0"/>
              <a:t>dgree</a:t>
            </a:r>
            <a:endParaRPr lang="en-US" altLang="ja-JP" sz="3200" dirty="0" smtClean="0"/>
          </a:p>
          <a:p>
            <a:r>
              <a:rPr kumimoji="1" lang="en-US" altLang="ja-JP" sz="3200" dirty="0" smtClean="0"/>
              <a:t>Neutrons -&gt; isometric </a:t>
            </a:r>
            <a:endParaRPr kumimoji="1" lang="ja-JP" altLang="en-US" sz="3200" dirty="0"/>
          </a:p>
        </p:txBody>
      </p:sp>
      <p:sp>
        <p:nvSpPr>
          <p:cNvPr id="16" name="テキスト ボックス 13"/>
          <p:cNvSpPr txBox="1">
            <a:spLocks noChangeArrowheads="1"/>
          </p:cNvSpPr>
          <p:nvPr/>
        </p:nvSpPr>
        <p:spPr bwMode="auto">
          <a:xfrm>
            <a:off x="8029575" y="3024050"/>
            <a:ext cx="838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135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7744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2577"/>
            <a:ext cx="4724400" cy="1143000"/>
          </a:xfrm>
        </p:spPr>
        <p:txBody>
          <a:bodyPr/>
          <a:lstStyle/>
          <a:p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Comparison C/E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610553"/>
              </p:ext>
            </p:extLst>
          </p:nvPr>
        </p:nvGraphicFramePr>
        <p:xfrm>
          <a:off x="2719753" y="905383"/>
          <a:ext cx="5776547" cy="5134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文書" r:id="rId3" imgW="3886200" imgH="3454400" progId="Word.Document.8">
                  <p:embed/>
                </p:oleObj>
              </mc:Choice>
              <mc:Fallback>
                <p:oleObj name="文書" r:id="rId3" imgW="3886200" imgH="3454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753" y="905383"/>
                        <a:ext cx="5776547" cy="5134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228600" y="1524000"/>
            <a:ext cx="249115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dirty="0" smtClean="0">
                <a:latin typeface="Calibri" charset="0"/>
              </a:rPr>
              <a:t>E decreased more  rapidly than C</a:t>
            </a:r>
            <a:r>
              <a:rPr lang="ja-JP" altLang="en-US" sz="2000" dirty="0" smtClean="0">
                <a:latin typeface="Calibri" charset="0"/>
              </a:rPr>
              <a:t> </a:t>
            </a:r>
            <a:r>
              <a:rPr lang="en-US" altLang="ja-JP" sz="2000" dirty="0" smtClean="0">
                <a:latin typeface="Calibri" charset="0"/>
              </a:rPr>
              <a:t>(MCNP)</a:t>
            </a:r>
            <a:endParaRPr lang="en-US" altLang="ja-JP" sz="2000" dirty="0">
              <a:latin typeface="Calibri" charset="0"/>
            </a:endParaRPr>
          </a:p>
          <a:p>
            <a:pPr>
              <a:spcBef>
                <a:spcPct val="50000"/>
              </a:spcBef>
            </a:pPr>
            <a:r>
              <a:rPr lang="en-US" altLang="ja-JP" sz="2000" dirty="0" smtClean="0">
                <a:latin typeface="Calibri" charset="0"/>
              </a:rPr>
              <a:t>C/E&lt;2</a:t>
            </a:r>
            <a:endParaRPr lang="ja-JP" altLang="en-US" sz="2000" dirty="0">
              <a:latin typeface="Calibri" charset="0"/>
            </a:endParaRPr>
          </a:p>
          <a:p>
            <a:pPr>
              <a:spcBef>
                <a:spcPct val="50000"/>
              </a:spcBef>
            </a:pPr>
            <a:endParaRPr lang="en-US" altLang="ja-JP" sz="2000" dirty="0" smtClean="0">
              <a:latin typeface="Calibri" charset="0"/>
            </a:endParaRPr>
          </a:p>
          <a:p>
            <a:pPr>
              <a:spcBef>
                <a:spcPct val="50000"/>
              </a:spcBef>
            </a:pPr>
            <a:r>
              <a:rPr lang="en-US" altLang="ja-JP" sz="2000" dirty="0" smtClean="0">
                <a:latin typeface="Calibri" charset="0"/>
              </a:rPr>
              <a:t>Bolt(</a:t>
            </a:r>
            <a:r>
              <a:rPr lang="en-US" altLang="ja-JP" sz="2000" dirty="0">
                <a:latin typeface="Calibri" charset="0"/>
              </a:rPr>
              <a:t>SUS304</a:t>
            </a:r>
            <a:r>
              <a:rPr lang="en-US" altLang="ja-JP" sz="2000" dirty="0" smtClean="0">
                <a:latin typeface="Calibri" charset="0"/>
              </a:rPr>
              <a:t>) of floor</a:t>
            </a:r>
          </a:p>
          <a:p>
            <a:pPr>
              <a:spcBef>
                <a:spcPct val="50000"/>
              </a:spcBef>
            </a:pPr>
            <a:r>
              <a:rPr lang="ja-JP" altLang="en-US" sz="2000" dirty="0" smtClean="0">
                <a:latin typeface="Calibri" charset="0"/>
              </a:rPr>
              <a:t> </a:t>
            </a:r>
            <a:r>
              <a:rPr lang="en-US" altLang="ja-JP" sz="2000" dirty="0" smtClean="0">
                <a:latin typeface="Calibri" charset="0"/>
              </a:rPr>
              <a:t>Co</a:t>
            </a:r>
            <a:r>
              <a:rPr lang="en-US" altLang="ja-JP" sz="2000" dirty="0">
                <a:latin typeface="Calibri" charset="0"/>
              </a:rPr>
              <a:t>-60</a:t>
            </a:r>
            <a:r>
              <a:rPr lang="en-US" altLang="ja-JP" sz="2000" dirty="0" smtClean="0">
                <a:latin typeface="Calibri" charset="0"/>
              </a:rPr>
              <a:t>: 0.016 </a:t>
            </a:r>
            <a:r>
              <a:rPr lang="en-US" altLang="ja-JP" sz="2000" dirty="0" err="1" smtClean="0">
                <a:latin typeface="Calibri" charset="0"/>
              </a:rPr>
              <a:t>Bq</a:t>
            </a:r>
            <a:r>
              <a:rPr lang="en-US" altLang="ja-JP" sz="2000" dirty="0">
                <a:latin typeface="Calibri" charset="0"/>
              </a:rPr>
              <a:t>/</a:t>
            </a:r>
            <a:r>
              <a:rPr lang="en-US" altLang="ja-JP" sz="2000" dirty="0" smtClean="0">
                <a:latin typeface="Calibri" charset="0"/>
              </a:rPr>
              <a:t>g</a:t>
            </a:r>
            <a:endParaRPr lang="ja-JP" altLang="en-US" sz="2000" dirty="0">
              <a:latin typeface="Calibri" charset="0"/>
            </a:endParaRPr>
          </a:p>
          <a:p>
            <a:pPr>
              <a:spcBef>
                <a:spcPct val="50000"/>
              </a:spcBef>
            </a:pPr>
            <a:r>
              <a:rPr lang="en-US" altLang="ja-JP" sz="2000" dirty="0" smtClean="0">
                <a:latin typeface="Calibri" charset="0"/>
              </a:rPr>
              <a:t>10y</a:t>
            </a:r>
            <a:r>
              <a:rPr lang="ja-JP" altLang="en-US" sz="2000" dirty="0" smtClean="0">
                <a:latin typeface="Calibri" charset="0"/>
              </a:rPr>
              <a:t>、</a:t>
            </a:r>
            <a:r>
              <a:rPr lang="en-US" altLang="ja-JP" sz="2000" dirty="0" smtClean="0">
                <a:latin typeface="Calibri" charset="0"/>
              </a:rPr>
              <a:t>400hr/y operation</a:t>
            </a:r>
          </a:p>
          <a:p>
            <a:pPr>
              <a:spcBef>
                <a:spcPct val="50000"/>
              </a:spcBef>
            </a:pPr>
            <a:r>
              <a:rPr lang="en-US" altLang="ja-JP" sz="2000" dirty="0" smtClean="0">
                <a:latin typeface="Calibri" charset="0"/>
              </a:rPr>
              <a:t>C=0.029</a:t>
            </a:r>
            <a:r>
              <a:rPr lang="en-US" altLang="ja-JP" sz="2000" dirty="0">
                <a:latin typeface="Calibri" charset="0"/>
              </a:rPr>
              <a:t>Bq/</a:t>
            </a:r>
            <a:r>
              <a:rPr lang="en-US" altLang="ja-JP" sz="2000" dirty="0" smtClean="0">
                <a:latin typeface="Calibri" charset="0"/>
              </a:rPr>
              <a:t>g</a:t>
            </a:r>
          </a:p>
          <a:p>
            <a:pPr>
              <a:spcBef>
                <a:spcPct val="50000"/>
              </a:spcBef>
            </a:pPr>
            <a:r>
              <a:rPr lang="en-US" altLang="ja-JP" sz="2000" dirty="0" smtClean="0">
                <a:latin typeface="Calibri" charset="0"/>
              </a:rPr>
              <a:t>(C/E=1.8)</a:t>
            </a:r>
            <a:endParaRPr lang="ja-JP" altLang="en-US" sz="2000" dirty="0">
              <a:latin typeface="Calibri" charset="0"/>
            </a:endParaRPr>
          </a:p>
        </p:txBody>
      </p:sp>
      <p:sp>
        <p:nvSpPr>
          <p:cNvPr id="47110" name="テキスト ボックス 6"/>
          <p:cNvSpPr txBox="1">
            <a:spLocks noChangeArrowheads="1"/>
          </p:cNvSpPr>
          <p:nvPr/>
        </p:nvSpPr>
        <p:spPr bwMode="auto">
          <a:xfrm>
            <a:off x="3636803" y="6356350"/>
            <a:ext cx="4672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/>
              <a:t>Neutron dose (15MeV</a:t>
            </a:r>
            <a:r>
              <a:rPr lang="en-US" altLang="ja-JP" dirty="0"/>
              <a:t>, </a:t>
            </a:r>
            <a:r>
              <a:rPr lang="en-US" altLang="ja-JP" dirty="0" smtClean="0"/>
              <a:t>0-degree)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47404" y="5833130"/>
            <a:ext cx="2177449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Distance (cm)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 rot="10800000">
            <a:off x="2661079" y="2620692"/>
            <a:ext cx="461665" cy="1307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none" rtlCol="0">
            <a:spAutoFit/>
          </a:bodyPr>
          <a:lstStyle/>
          <a:p>
            <a:r>
              <a:rPr kumimoji="1" lang="en-US" altLang="ja-JP" dirty="0" smtClean="0"/>
              <a:t>Dose (</a:t>
            </a:r>
            <a:r>
              <a:rPr kumimoji="1" lang="en-US" altLang="ja-JP" dirty="0" err="1" smtClean="0">
                <a:latin typeface="Symbol"/>
              </a:rPr>
              <a:t>m</a:t>
            </a:r>
            <a:r>
              <a:rPr kumimoji="1" lang="en-US" altLang="ja-JP" dirty="0" err="1" smtClean="0"/>
              <a:t>Sv</a:t>
            </a:r>
            <a:r>
              <a:rPr kumimoji="1" lang="en-US" altLang="ja-JP" dirty="0" smtClean="0"/>
              <a:t>/h)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05400" y="711567"/>
            <a:ext cx="1701745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                   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8388356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1439</Words>
  <Application>Microsoft Macintosh PowerPoint</Application>
  <PresentationFormat>画面に合わせる (4:3)</PresentationFormat>
  <Paragraphs>330</Paragraphs>
  <Slides>34</Slides>
  <Notes>2</Notes>
  <HiddenSlides>0</HiddenSlides>
  <MMClips>0</MMClips>
  <ScaleCrop>false</ScaleCrop>
  <HeadingPairs>
    <vt:vector size="8" baseType="variant">
      <vt:variant>
        <vt:lpstr>テーマ</vt:lpstr>
      </vt:variant>
      <vt:variant>
        <vt:i4>1</vt:i4>
      </vt:variant>
      <vt:variant>
        <vt:lpstr>リンクの設定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0" baseType="lpstr">
      <vt:lpstr>ホワイト</vt:lpstr>
      <vt:lpstr>!OLE_LINK1</vt:lpstr>
      <vt:lpstr>\\localhost\Users\hozumi\Library\Mobile Documents\com~apple~CloudDocs\Macintosh HD:Users:masumotokazuyoshi:Desktop:規制室:H19原稿:報告書19-new.doc!OLE_LINK1</vt:lpstr>
      <vt:lpstr>\\localhost\Users\hozumi\Library\Mobile Documents\com~apple~CloudDocs\Macintosh HD:Users:masumotokazuyoshi:Desktop:規制室:資料フォルダ:長寿研:緒方レポート.doc!OLE_LINK8</vt:lpstr>
      <vt:lpstr>\\localhost\Users\hozumi\Library\Mobile Documents\com~apple~CloudDocs\Macintosh HD:Users:masumotokazuyoshi:Desktop:規制室:H18報告書:準備資料:報告書のコピー.doc!OLE_LINK7</vt:lpstr>
      <vt:lpstr>文書</vt:lpstr>
      <vt:lpstr>Present status of accelerator decommissioning project in Japan </vt:lpstr>
      <vt:lpstr>PowerPoint プレゼンテーション</vt:lpstr>
      <vt:lpstr>PowerPoint プレゼンテーション</vt:lpstr>
      <vt:lpstr>PowerPoint プレゼンテーション</vt:lpstr>
      <vt:lpstr>Electron Accelerators in Hospitals  </vt:lpstr>
      <vt:lpstr>X-ray maximum energy</vt:lpstr>
      <vt:lpstr>Neutron measurement</vt:lpstr>
      <vt:lpstr>PowerPoint プレゼンテーション</vt:lpstr>
      <vt:lpstr>Comparison C/E</vt:lpstr>
      <vt:lpstr>Neutron monitoring at 18 MeV </vt:lpstr>
      <vt:lpstr>Measurement position</vt:lpstr>
      <vt:lpstr>Thermal neutron</vt:lpstr>
      <vt:lpstr>Neutron distribution</vt:lpstr>
      <vt:lpstr>Thermal neutron distribution</vt:lpstr>
      <vt:lpstr>Our results</vt:lpstr>
      <vt:lpstr>Activated area assigned by NSA</vt:lpstr>
      <vt:lpstr>PET cyclotron</vt:lpstr>
      <vt:lpstr>Cyclotron</vt:lpstr>
      <vt:lpstr>RI production and reaction</vt:lpstr>
      <vt:lpstr>Source of neutrons of PET-cyclotron</vt:lpstr>
      <vt:lpstr>Measurement of neutron fluence</vt:lpstr>
      <vt:lpstr>Neutron distribution</vt:lpstr>
      <vt:lpstr>Results</vt:lpstr>
      <vt:lpstr>PowerPoint プレゼンテーション</vt:lpstr>
      <vt:lpstr>PowerPoint プレゼンテーション</vt:lpstr>
      <vt:lpstr>PowerPoint プレゼンテーション</vt:lpstr>
      <vt:lpstr>Activation of concrete</vt:lpstr>
      <vt:lpstr>Outside of self-shield</vt:lpstr>
      <vt:lpstr>Metal samples</vt:lpstr>
      <vt:lpstr>Zoning of PET-cyclotrons</vt:lpstr>
      <vt:lpstr>Conclusion</vt:lpstr>
      <vt:lpstr>PowerPoint プレゼンテーション</vt:lpstr>
      <vt:lpstr>Estimation of activity</vt:lpstr>
      <vt:lpstr>Measurement for decommissioning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status of accelerator decommissioning project in Japan </dc:title>
  <dc:creator>桝本 和義</dc:creator>
  <cp:lastModifiedBy>桝本 和義</cp:lastModifiedBy>
  <cp:revision>76</cp:revision>
  <dcterms:created xsi:type="dcterms:W3CDTF">2017-05-17T13:44:44Z</dcterms:created>
  <dcterms:modified xsi:type="dcterms:W3CDTF">2017-05-24T06:15:39Z</dcterms:modified>
</cp:coreProperties>
</file>