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7" r:id="rId2"/>
    <p:sldId id="259" r:id="rId3"/>
    <p:sldId id="265" r:id="rId4"/>
    <p:sldId id="268" r:id="rId5"/>
    <p:sldId id="267" r:id="rId6"/>
    <p:sldId id="271" r:id="rId7"/>
    <p:sldId id="273" r:id="rId8"/>
    <p:sldId id="274" r:id="rId9"/>
    <p:sldId id="276" r:id="rId10"/>
    <p:sldId id="277" r:id="rId11"/>
    <p:sldId id="281" r:id="rId12"/>
    <p:sldId id="282" r:id="rId13"/>
    <p:sldId id="279" r:id="rId14"/>
    <p:sldId id="283" r:id="rId15"/>
    <p:sldId id="291" r:id="rId16"/>
    <p:sldId id="290" r:id="rId17"/>
    <p:sldId id="287" r:id="rId18"/>
    <p:sldId id="284" r:id="rId19"/>
    <p:sldId id="288" r:id="rId20"/>
    <p:sldId id="289" r:id="rId21"/>
    <p:sldId id="292" r:id="rId22"/>
    <p:sldId id="264" r:id="rId23"/>
    <p:sldId id="294" r:id="rId24"/>
    <p:sldId id="275" r:id="rId25"/>
    <p:sldId id="285" r:id="rId26"/>
  </p:sldIdLst>
  <p:sldSz cx="9144000" cy="6858000" type="screen4x3"/>
  <p:notesSz cx="6742113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9">
          <p15:clr>
            <a:srgbClr val="A4A3A4"/>
          </p15:clr>
        </p15:guide>
        <p15:guide id="2" pos="21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14316C"/>
    <a:srgbClr val="F2D711"/>
    <a:srgbClr val="94A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9" autoAdjust="0"/>
    <p:restoredTop sz="92864" autoAdjust="0"/>
  </p:normalViewPr>
  <p:slideViewPr>
    <p:cSldViewPr snapToGrid="0" snapToObjects="1">
      <p:cViewPr varScale="1">
        <p:scale>
          <a:sx n="68" d="100"/>
          <a:sy n="68" d="100"/>
        </p:scale>
        <p:origin x="-16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3744" y="-120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A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AT" sz="1600" b="0" dirty="0"/>
              <a:t>Simulation </a:t>
            </a:r>
            <a:r>
              <a:rPr lang="de-AT" sz="1600" b="0" dirty="0" err="1"/>
              <a:t>of</a:t>
            </a:r>
            <a:r>
              <a:rPr lang="de-AT" sz="1600" b="0" baseline="0" dirty="0"/>
              <a:t> </a:t>
            </a:r>
            <a:r>
              <a:rPr lang="de-AT" sz="1600" b="0" baseline="0" dirty="0" err="1"/>
              <a:t>induced</a:t>
            </a:r>
            <a:r>
              <a:rPr lang="de-AT" sz="1600" b="0" baseline="0" dirty="0"/>
              <a:t> </a:t>
            </a:r>
            <a:r>
              <a:rPr lang="de-AT" sz="1600" b="0" baseline="0" dirty="0" err="1"/>
              <a:t>activity</a:t>
            </a:r>
            <a:r>
              <a:rPr lang="de-AT" sz="1600" b="0" baseline="0" dirty="0"/>
              <a:t> (</a:t>
            </a:r>
            <a:r>
              <a:rPr lang="de-AT" sz="1600" b="1" baseline="0" dirty="0" err="1"/>
              <a:t>weighted</a:t>
            </a:r>
            <a:r>
              <a:rPr lang="de-AT" sz="1600" b="1" baseline="0" dirty="0"/>
              <a:t>  </a:t>
            </a:r>
            <a:r>
              <a:rPr lang="de-AT" sz="1600" b="1" baseline="0" dirty="0" err="1"/>
              <a:t>by</a:t>
            </a:r>
            <a:r>
              <a:rPr lang="de-AT" sz="1600" b="1" baseline="0" dirty="0"/>
              <a:t> CL</a:t>
            </a:r>
            <a:r>
              <a:rPr lang="de-AT" sz="1600" b="0" baseline="0" dirty="0"/>
              <a:t>) </a:t>
            </a:r>
            <a:r>
              <a:rPr lang="de-AT" sz="1600" b="0" baseline="0" dirty="0" err="1"/>
              <a:t>of</a:t>
            </a:r>
            <a:r>
              <a:rPr lang="de-AT" sz="1600" b="0" baseline="0" dirty="0"/>
              <a:t> </a:t>
            </a:r>
            <a:r>
              <a:rPr lang="de-AT" sz="1600" b="0" baseline="0" dirty="0" err="1" smtClean="0"/>
              <a:t>nuclides</a:t>
            </a:r>
            <a:r>
              <a:rPr lang="de-AT" sz="1600" b="0" baseline="0" dirty="0" smtClean="0"/>
              <a:t> </a:t>
            </a:r>
            <a:r>
              <a:rPr lang="de-AT" sz="1600" b="0" baseline="0" dirty="0" err="1"/>
              <a:t>of</a:t>
            </a:r>
            <a:r>
              <a:rPr lang="de-AT" sz="1600" b="0" baseline="0" dirty="0"/>
              <a:t> </a:t>
            </a:r>
            <a:r>
              <a:rPr lang="de-AT" sz="1600" b="0" baseline="0" dirty="0" err="1" smtClean="0"/>
              <a:t>interest</a:t>
            </a:r>
            <a:r>
              <a:rPr lang="de-AT" sz="1600" b="0" baseline="0" dirty="0" smtClean="0"/>
              <a:t>  </a:t>
            </a:r>
            <a:r>
              <a:rPr lang="de-AT" sz="1600" b="0" baseline="0" dirty="0"/>
              <a:t>in </a:t>
            </a:r>
            <a:r>
              <a:rPr lang="de-AT" sz="1600" b="0" baseline="0" dirty="0" err="1"/>
              <a:t>activation</a:t>
            </a:r>
            <a:r>
              <a:rPr lang="de-AT" sz="1600" b="0" baseline="0" dirty="0"/>
              <a:t> </a:t>
            </a:r>
            <a:r>
              <a:rPr lang="de-AT" sz="1600" b="0" baseline="0" dirty="0" err="1"/>
              <a:t>samples</a:t>
            </a:r>
            <a:endParaRPr lang="de-AT" sz="1600" b="0" baseline="0" dirty="0"/>
          </a:p>
          <a:p>
            <a:pPr>
              <a:defRPr/>
            </a:pPr>
            <a:r>
              <a:rPr lang="de-AT" sz="1200" b="0" baseline="0" dirty="0"/>
              <a:t>[160 </a:t>
            </a:r>
            <a:r>
              <a:rPr lang="de-AT" sz="1200" b="0" baseline="0" dirty="0" err="1"/>
              <a:t>MeV</a:t>
            </a:r>
            <a:r>
              <a:rPr lang="de-AT" sz="1200" b="0" baseline="0" dirty="0"/>
              <a:t> </a:t>
            </a:r>
            <a:r>
              <a:rPr lang="de-AT" sz="1200" b="0" baseline="0" dirty="0" err="1"/>
              <a:t>proton</a:t>
            </a:r>
            <a:r>
              <a:rPr lang="de-AT" sz="1200" b="0" baseline="0" dirty="0"/>
              <a:t> (10</a:t>
            </a:r>
            <a:r>
              <a:rPr lang="de-AT" sz="1200" b="0" baseline="30000" dirty="0"/>
              <a:t>7</a:t>
            </a:r>
            <a:r>
              <a:rPr lang="de-AT" sz="1200" b="0" baseline="0" dirty="0"/>
              <a:t> p/s), </a:t>
            </a:r>
            <a:r>
              <a:rPr lang="de-AT" sz="1200" b="0" baseline="0" dirty="0" err="1"/>
              <a:t>within</a:t>
            </a:r>
            <a:r>
              <a:rPr lang="de-AT" sz="1200" b="0" baseline="0" dirty="0"/>
              <a:t> </a:t>
            </a:r>
            <a:r>
              <a:rPr lang="de-AT" sz="1200" b="0" baseline="0" dirty="0" err="1"/>
              <a:t>bulky</a:t>
            </a:r>
            <a:r>
              <a:rPr lang="de-AT" sz="1200" b="0" baseline="0" dirty="0"/>
              <a:t> material, Irradiation: 15 </a:t>
            </a:r>
            <a:r>
              <a:rPr lang="de-AT" sz="1200" b="0" baseline="0" dirty="0" err="1"/>
              <a:t>months</a:t>
            </a:r>
            <a:r>
              <a:rPr lang="de-AT" sz="1200" b="0" baseline="0" dirty="0"/>
              <a:t>, </a:t>
            </a:r>
            <a:r>
              <a:rPr lang="de-AT" sz="1200" b="0" baseline="0" dirty="0" err="1"/>
              <a:t>Cooling</a:t>
            </a:r>
            <a:r>
              <a:rPr lang="de-AT" sz="1200" b="0" baseline="0" dirty="0"/>
              <a:t>: </a:t>
            </a:r>
            <a:r>
              <a:rPr lang="de-AT" sz="1200" b="0" baseline="0" dirty="0" smtClean="0"/>
              <a:t>14 </a:t>
            </a:r>
            <a:r>
              <a:rPr lang="de-AT" sz="1200" b="0" baseline="0" dirty="0" err="1"/>
              <a:t>days</a:t>
            </a:r>
            <a:r>
              <a:rPr lang="de-AT" sz="1200" b="0" baseline="0" dirty="0"/>
              <a:t>] </a:t>
            </a:r>
            <a:endParaRPr lang="de-AT" sz="1200" b="0" dirty="0"/>
          </a:p>
        </c:rich>
      </c:tx>
      <c:layout>
        <c:manualLayout>
          <c:xMode val="edge"/>
          <c:yMode val="edge"/>
          <c:x val="0.12336468936068751"/>
          <c:y val="1.4503981493838695E-2"/>
        </c:manualLayout>
      </c:layout>
      <c:overlay val="1"/>
      <c:spPr>
        <a:solidFill>
          <a:srgbClr val="FFFFFF"/>
        </a:solidFill>
      </c:spPr>
    </c:title>
    <c:autoTitleDeleted val="0"/>
    <c:plotArea>
      <c:layout>
        <c:manualLayout>
          <c:layoutTarget val="inner"/>
          <c:xMode val="edge"/>
          <c:yMode val="edge"/>
          <c:x val="0.1219282670584123"/>
          <c:y val="0.16868077551596827"/>
          <c:w val="0.80512784398093717"/>
          <c:h val="0.72632825511649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Weighted!$C$2</c:f>
              <c:strCache>
                <c:ptCount val="1"/>
                <c:pt idx="0">
                  <c:v>Al</c:v>
                </c:pt>
              </c:strCache>
            </c:strRef>
          </c:tx>
          <c:invertIfNegative val="0"/>
          <c:cat>
            <c:strRef>
              <c:f>Weighted!$B$3:$B$11</c:f>
              <c:strCache>
                <c:ptCount val="9"/>
                <c:pt idx="0">
                  <c:v>H-3</c:v>
                </c:pt>
                <c:pt idx="1">
                  <c:v>Na-22</c:v>
                </c:pt>
                <c:pt idx="2">
                  <c:v>Cr-51</c:v>
                </c:pt>
                <c:pt idx="3">
                  <c:v>Mn-54</c:v>
                </c:pt>
                <c:pt idx="4">
                  <c:v>Fe-55</c:v>
                </c:pt>
                <c:pt idx="5">
                  <c:v>Co-56</c:v>
                </c:pt>
                <c:pt idx="6">
                  <c:v>Co-57</c:v>
                </c:pt>
                <c:pt idx="7">
                  <c:v>Co-58</c:v>
                </c:pt>
                <c:pt idx="8">
                  <c:v>Co-60</c:v>
                </c:pt>
              </c:strCache>
            </c:strRef>
          </c:cat>
          <c:val>
            <c:numRef>
              <c:f>Weighted!$C$3:$C$11</c:f>
              <c:numCache>
                <c:formatCode>0.00E+00</c:formatCode>
                <c:ptCount val="9"/>
                <c:pt idx="1">
                  <c:v>4.1640260000000004E-3</c:v>
                </c:pt>
                <c:pt idx="2">
                  <c:v>8.399284E-7</c:v>
                </c:pt>
                <c:pt idx="3">
                  <c:v>5.0278680000000002E-4</c:v>
                </c:pt>
                <c:pt idx="4">
                  <c:v>2.060483E-7</c:v>
                </c:pt>
                <c:pt idx="5">
                  <c:v>1.0997930000000001E-5</c:v>
                </c:pt>
                <c:pt idx="6">
                  <c:v>2.5359900000000002E-7</c:v>
                </c:pt>
                <c:pt idx="7">
                  <c:v>4.1809510000000004E-6</c:v>
                </c:pt>
                <c:pt idx="8">
                  <c:v>3.0726329999999999E-6</c:v>
                </c:pt>
              </c:numCache>
            </c:numRef>
          </c:val>
        </c:ser>
        <c:ser>
          <c:idx val="1"/>
          <c:order val="1"/>
          <c:tx>
            <c:strRef>
              <c:f>Weighted!$D$2</c:f>
              <c:strCache>
                <c:ptCount val="1"/>
                <c:pt idx="0">
                  <c:v>Cu</c:v>
                </c:pt>
              </c:strCache>
            </c:strRef>
          </c:tx>
          <c:invertIfNegative val="0"/>
          <c:cat>
            <c:strRef>
              <c:f>Weighted!$B$3:$B$11</c:f>
              <c:strCache>
                <c:ptCount val="9"/>
                <c:pt idx="0">
                  <c:v>H-3</c:v>
                </c:pt>
                <c:pt idx="1">
                  <c:v>Na-22</c:v>
                </c:pt>
                <c:pt idx="2">
                  <c:v>Cr-51</c:v>
                </c:pt>
                <c:pt idx="3">
                  <c:v>Mn-54</c:v>
                </c:pt>
                <c:pt idx="4">
                  <c:v>Fe-55</c:v>
                </c:pt>
                <c:pt idx="5">
                  <c:v>Co-56</c:v>
                </c:pt>
                <c:pt idx="6">
                  <c:v>Co-57</c:v>
                </c:pt>
                <c:pt idx="7">
                  <c:v>Co-58</c:v>
                </c:pt>
                <c:pt idx="8">
                  <c:v>Co-60</c:v>
                </c:pt>
              </c:strCache>
            </c:strRef>
          </c:cat>
          <c:val>
            <c:numRef>
              <c:f>Weighted!$D$3:$D$11</c:f>
              <c:numCache>
                <c:formatCode>0.00E+00</c:formatCode>
                <c:ptCount val="9"/>
                <c:pt idx="1">
                  <c:v>3.4138350000000002E-11</c:v>
                </c:pt>
                <c:pt idx="2">
                  <c:v>2.3921440000000001E-7</c:v>
                </c:pt>
                <c:pt idx="3">
                  <c:v>3.52238E-4</c:v>
                </c:pt>
                <c:pt idx="4">
                  <c:v>6.1752429999999997E-7</c:v>
                </c:pt>
                <c:pt idx="5">
                  <c:v>9.2331019999999995E-4</c:v>
                </c:pt>
                <c:pt idx="6">
                  <c:v>4.8378260000000001E-5</c:v>
                </c:pt>
                <c:pt idx="7">
                  <c:v>2.7760530000000001E-3</c:v>
                </c:pt>
                <c:pt idx="8">
                  <c:v>3.0654990000000002E-3</c:v>
                </c:pt>
              </c:numCache>
            </c:numRef>
          </c:val>
        </c:ser>
        <c:ser>
          <c:idx val="2"/>
          <c:order val="2"/>
          <c:tx>
            <c:strRef>
              <c:f>Weighted!$E$2</c:f>
              <c:strCache>
                <c:ptCount val="1"/>
                <c:pt idx="0">
                  <c:v>SFL</c:v>
                </c:pt>
              </c:strCache>
            </c:strRef>
          </c:tx>
          <c:invertIfNegative val="0"/>
          <c:cat>
            <c:strRef>
              <c:f>Weighted!$B$3:$B$11</c:f>
              <c:strCache>
                <c:ptCount val="9"/>
                <c:pt idx="0">
                  <c:v>H-3</c:v>
                </c:pt>
                <c:pt idx="1">
                  <c:v>Na-22</c:v>
                </c:pt>
                <c:pt idx="2">
                  <c:v>Cr-51</c:v>
                </c:pt>
                <c:pt idx="3">
                  <c:v>Mn-54</c:v>
                </c:pt>
                <c:pt idx="4">
                  <c:v>Fe-55</c:v>
                </c:pt>
                <c:pt idx="5">
                  <c:v>Co-56</c:v>
                </c:pt>
                <c:pt idx="6">
                  <c:v>Co-57</c:v>
                </c:pt>
                <c:pt idx="7">
                  <c:v>Co-58</c:v>
                </c:pt>
                <c:pt idx="8">
                  <c:v>Co-60</c:v>
                </c:pt>
              </c:strCache>
            </c:strRef>
          </c:cat>
          <c:val>
            <c:numRef>
              <c:f>Weighted!$E$3:$E$11</c:f>
              <c:numCache>
                <c:formatCode>0.00E+00</c:formatCode>
                <c:ptCount val="9"/>
                <c:pt idx="1">
                  <c:v>3.3199070000000003E-5</c:v>
                </c:pt>
                <c:pt idx="2">
                  <c:v>7.0647329999999999E-5</c:v>
                </c:pt>
                <c:pt idx="3">
                  <c:v>1.5138479999999999E-2</c:v>
                </c:pt>
                <c:pt idx="4">
                  <c:v>3.0735509999999998E-5</c:v>
                </c:pt>
                <c:pt idx="5">
                  <c:v>4.0757409999999999E-3</c:v>
                </c:pt>
                <c:pt idx="6">
                  <c:v>8.460606E-5</c:v>
                </c:pt>
                <c:pt idx="7">
                  <c:v>5.0994600000000005E-4</c:v>
                </c:pt>
                <c:pt idx="8">
                  <c:v>1.2419279999999999E-4</c:v>
                </c:pt>
              </c:numCache>
            </c:numRef>
          </c:val>
        </c:ser>
        <c:ser>
          <c:idx val="3"/>
          <c:order val="3"/>
          <c:tx>
            <c:strRef>
              <c:f>Weighted!$F$2</c:f>
              <c:strCache>
                <c:ptCount val="1"/>
                <c:pt idx="0">
                  <c:v>SM1</c:v>
                </c:pt>
              </c:strCache>
            </c:strRef>
          </c:tx>
          <c:invertIfNegative val="0"/>
          <c:cat>
            <c:strRef>
              <c:f>Weighted!$B$3:$B$11</c:f>
              <c:strCache>
                <c:ptCount val="9"/>
                <c:pt idx="0">
                  <c:v>H-3</c:v>
                </c:pt>
                <c:pt idx="1">
                  <c:v>Na-22</c:v>
                </c:pt>
                <c:pt idx="2">
                  <c:v>Cr-51</c:v>
                </c:pt>
                <c:pt idx="3">
                  <c:v>Mn-54</c:v>
                </c:pt>
                <c:pt idx="4">
                  <c:v>Fe-55</c:v>
                </c:pt>
                <c:pt idx="5">
                  <c:v>Co-56</c:v>
                </c:pt>
                <c:pt idx="6">
                  <c:v>Co-57</c:v>
                </c:pt>
                <c:pt idx="7">
                  <c:v>Co-58</c:v>
                </c:pt>
                <c:pt idx="8">
                  <c:v>Co-60</c:v>
                </c:pt>
              </c:strCache>
            </c:strRef>
          </c:cat>
          <c:val>
            <c:numRef>
              <c:f>Weighted!$F$3:$F$11</c:f>
              <c:numCache>
                <c:formatCode>0.00E+00</c:formatCode>
                <c:ptCount val="9"/>
                <c:pt idx="0">
                  <c:v>3.7392219999999999E-8</c:v>
                </c:pt>
                <c:pt idx="1">
                  <c:v>1.214612E-4</c:v>
                </c:pt>
                <c:pt idx="2">
                  <c:v>2.3393159999999999E-5</c:v>
                </c:pt>
                <c:pt idx="3">
                  <c:v>2.0420130000000002E-2</c:v>
                </c:pt>
                <c:pt idx="4">
                  <c:v>4.426698E-5</c:v>
                </c:pt>
                <c:pt idx="5">
                  <c:v>1.3682390000000001E-4</c:v>
                </c:pt>
                <c:pt idx="6">
                  <c:v>2.4928420000000001E-8</c:v>
                </c:pt>
                <c:pt idx="7">
                  <c:v>9.0312489999999999E-8</c:v>
                </c:pt>
              </c:numCache>
            </c:numRef>
          </c:val>
        </c:ser>
        <c:ser>
          <c:idx val="4"/>
          <c:order val="4"/>
          <c:tx>
            <c:strRef>
              <c:f>Weighted!$G$2</c:f>
              <c:strCache>
                <c:ptCount val="1"/>
                <c:pt idx="0">
                  <c:v>SM2</c:v>
                </c:pt>
              </c:strCache>
            </c:strRef>
          </c:tx>
          <c:invertIfNegative val="0"/>
          <c:cat>
            <c:strRef>
              <c:f>Weighted!$B$3:$B$11</c:f>
              <c:strCache>
                <c:ptCount val="9"/>
                <c:pt idx="0">
                  <c:v>H-3</c:v>
                </c:pt>
                <c:pt idx="1">
                  <c:v>Na-22</c:v>
                </c:pt>
                <c:pt idx="2">
                  <c:v>Cr-51</c:v>
                </c:pt>
                <c:pt idx="3">
                  <c:v>Mn-54</c:v>
                </c:pt>
                <c:pt idx="4">
                  <c:v>Fe-55</c:v>
                </c:pt>
                <c:pt idx="5">
                  <c:v>Co-56</c:v>
                </c:pt>
                <c:pt idx="6">
                  <c:v>Co-57</c:v>
                </c:pt>
                <c:pt idx="7">
                  <c:v>Co-58</c:v>
                </c:pt>
                <c:pt idx="8">
                  <c:v>Co-60</c:v>
                </c:pt>
              </c:strCache>
            </c:strRef>
          </c:cat>
          <c:val>
            <c:numRef>
              <c:f>Weighted!$G$3:$G$11</c:f>
              <c:numCache>
                <c:formatCode>0.00E+00</c:formatCode>
                <c:ptCount val="9"/>
                <c:pt idx="0">
                  <c:v>3.6581129999999997E-8</c:v>
                </c:pt>
                <c:pt idx="1">
                  <c:v>3.356827E-5</c:v>
                </c:pt>
                <c:pt idx="2">
                  <c:v>2.397902E-5</c:v>
                </c:pt>
                <c:pt idx="3">
                  <c:v>2.1014769999999999E-2</c:v>
                </c:pt>
                <c:pt idx="4">
                  <c:v>4.5281090000000002E-5</c:v>
                </c:pt>
                <c:pt idx="5">
                  <c:v>1.3995810000000001E-4</c:v>
                </c:pt>
                <c:pt idx="6">
                  <c:v>2.549945E-8</c:v>
                </c:pt>
                <c:pt idx="7">
                  <c:v>9.2381260000000002E-8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729344"/>
        <c:axId val="34809344"/>
      </c:barChart>
      <c:catAx>
        <c:axId val="34729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AT" sz="1100" dirty="0" err="1"/>
                  <a:t>Nuclides</a:t>
                </a:r>
                <a:r>
                  <a:rPr lang="de-AT" sz="1100" dirty="0"/>
                  <a:t> </a:t>
                </a:r>
                <a:r>
                  <a:rPr lang="de-AT" sz="1100" dirty="0" err="1"/>
                  <a:t>of</a:t>
                </a:r>
                <a:r>
                  <a:rPr lang="de-AT" sz="1100" dirty="0"/>
                  <a:t> </a:t>
                </a:r>
                <a:r>
                  <a:rPr lang="de-AT" sz="1100" dirty="0" err="1"/>
                  <a:t>interest</a:t>
                </a:r>
                <a:endParaRPr lang="de-AT" sz="1100" dirty="0"/>
              </a:p>
            </c:rich>
          </c:tx>
          <c:layout>
            <c:manualLayout>
              <c:xMode val="edge"/>
              <c:yMode val="edge"/>
              <c:x val="0.42507195825343136"/>
              <c:y val="0.9501412429378530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34809344"/>
        <c:crosses val="autoZero"/>
        <c:auto val="1"/>
        <c:lblAlgn val="ctr"/>
        <c:lblOffset val="100"/>
        <c:noMultiLvlLbl val="0"/>
      </c:catAx>
      <c:valAx>
        <c:axId val="348093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AT" sz="1100" dirty="0" err="1" smtClean="0"/>
                  <a:t>Relevance</a:t>
                </a:r>
                <a:r>
                  <a:rPr lang="de-AT" sz="1100" baseline="0" dirty="0" smtClean="0"/>
                  <a:t> [</a:t>
                </a:r>
                <a:r>
                  <a:rPr lang="de-AT" sz="1100" baseline="0" dirty="0" err="1" smtClean="0"/>
                  <a:t>a.u</a:t>
                </a:r>
                <a:r>
                  <a:rPr lang="de-AT" sz="1100" baseline="0" dirty="0" smtClean="0"/>
                  <a:t>]</a:t>
                </a:r>
                <a:endParaRPr lang="de-AT" sz="1100" dirty="0"/>
              </a:p>
            </c:rich>
          </c:tx>
          <c:layout>
            <c:manualLayout>
              <c:xMode val="edge"/>
              <c:yMode val="edge"/>
              <c:x val="1.5427537643848653E-2"/>
              <c:y val="0.44185735851111402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crossAx val="34729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225157889284048"/>
          <c:y val="0.40266141680154016"/>
          <c:w val="5.5976790662592431E-2"/>
          <c:h val="0.15820571641143283"/>
        </c:manualLayout>
      </c:layout>
      <c:overlay val="0"/>
      <c:spPr>
        <a:solidFill>
          <a:srgbClr val="FFFFFF"/>
        </a:solidFill>
      </c:spPr>
    </c:legend>
    <c:plotVisOnly val="1"/>
    <c:dispBlanksAs val="gap"/>
    <c:showDLblsOverMax val="0"/>
  </c:chart>
  <c:spPr>
    <a:effectLst>
      <a:outerShdw blurRad="50800" dist="38100" dir="8100000" algn="tr" rotWithShape="0">
        <a:prstClr val="black">
          <a:alpha val="40000"/>
        </a:prstClr>
      </a:outerShdw>
    </a:effectLst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0.94474</cdr:x>
      <cdr:y>0.33853</cdr:y>
    </cdr:from>
    <cdr:to>
      <cdr:x>0.99376</cdr:x>
      <cdr:y>0.39002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0096500" y="2066925"/>
          <a:ext cx="523875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AT" sz="1100"/>
        </a:p>
      </cdr:txBody>
    </cdr:sp>
  </cdr:relSizeAnchor>
  <cdr:relSizeAnchor xmlns:cdr="http://schemas.openxmlformats.org/drawingml/2006/chartDrawing">
    <cdr:from>
      <cdr:x>0.89473</cdr:x>
      <cdr:y>0.34281</cdr:y>
    </cdr:from>
    <cdr:to>
      <cdr:x>0.98997</cdr:x>
      <cdr:y>0.39689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7219775" y="1541187"/>
          <a:ext cx="768525" cy="2431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AT" sz="1200" b="1" dirty="0"/>
            <a:t>Samples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200B0-1CD3-7242-A1A8-40C507C2DECF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1233488"/>
            <a:ext cx="4440237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43AE-C05C-DA45-B6A3-22FA541D2C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48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3AE-C05C-DA45-B6A3-22FA541D2C0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43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3AE-C05C-DA45-B6A3-22FA541D2C0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46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smtClean="0"/>
              <a:t>- Kind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like </a:t>
            </a:r>
            <a:r>
              <a:rPr lang="de-AT" baseline="0" dirty="0" err="1" smtClean="0"/>
              <a:t>Schrödingers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cat</a:t>
            </a:r>
            <a:r>
              <a:rPr lang="de-AT" baseline="0" dirty="0" smtClean="0"/>
              <a:t> – </a:t>
            </a:r>
            <a:r>
              <a:rPr lang="de-AT" baseline="0" dirty="0" err="1" smtClean="0"/>
              <a:t>if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you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don‘t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look</a:t>
            </a:r>
            <a:r>
              <a:rPr lang="de-AT" baseline="0" dirty="0" smtClean="0"/>
              <a:t> </a:t>
            </a:r>
            <a:r>
              <a:rPr lang="de-AT" baseline="0" dirty="0" err="1" smtClean="0"/>
              <a:t>you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don‘t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know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it‘s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radioactive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</a:t>
            </a:r>
            <a:r>
              <a:rPr lang="de-AT" baseline="0" dirty="0" smtClean="0"/>
              <a:t> not -&gt; </a:t>
            </a:r>
            <a:r>
              <a:rPr lang="de-AT" baseline="0" dirty="0" err="1" smtClean="0"/>
              <a:t>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depends</a:t>
            </a:r>
            <a:r>
              <a:rPr lang="de-AT" baseline="0" dirty="0" smtClean="0"/>
              <a:t> on </a:t>
            </a:r>
            <a:r>
              <a:rPr lang="de-AT" b="1" baseline="0" dirty="0" err="1" smtClean="0"/>
              <a:t>when</a:t>
            </a:r>
            <a:r>
              <a:rPr lang="de-AT" b="1" baseline="0" dirty="0" smtClean="0"/>
              <a:t> </a:t>
            </a:r>
            <a:r>
              <a:rPr lang="de-AT" b="0" baseline="0" dirty="0" err="1" smtClean="0"/>
              <a:t>you</a:t>
            </a:r>
            <a:r>
              <a:rPr lang="de-AT" b="0" baseline="0" dirty="0" smtClean="0"/>
              <a:t> </a:t>
            </a:r>
            <a:r>
              <a:rPr lang="de-AT" b="0" baseline="0" dirty="0" err="1" smtClean="0"/>
              <a:t>look</a:t>
            </a:r>
            <a:endParaRPr lang="de-AT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smtClean="0"/>
              <a:t>- </a:t>
            </a:r>
            <a:r>
              <a:rPr lang="de-AT" baseline="0" dirty="0" err="1" smtClean="0"/>
              <a:t>If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clearance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limit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half </a:t>
            </a:r>
            <a:r>
              <a:rPr lang="de-AT" baseline="0" dirty="0" err="1" smtClean="0"/>
              <a:t>life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&lt;7d -&gt; </a:t>
            </a:r>
            <a:r>
              <a:rPr lang="de-AT" baseline="0" dirty="0" err="1" smtClean="0"/>
              <a:t>limit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exemption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endParaRPr lang="de-AT" baseline="0" dirty="0" smtClean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3AE-C05C-DA45-B6A3-22FA541D2C0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56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Material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composition</a:t>
            </a:r>
            <a:r>
              <a:rPr lang="de-DE" baseline="0" dirty="0" smtClean="0"/>
              <a:t> -&gt; CE </a:t>
            </a:r>
            <a:r>
              <a:rPr lang="de-DE" baseline="0" dirty="0" err="1" smtClean="0"/>
              <a:t>certified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actual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samples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etc</a:t>
            </a:r>
            <a:endParaRPr lang="de-DE" baseline="0" dirty="0" smtClean="0"/>
          </a:p>
          <a:p>
            <a:r>
              <a:rPr lang="de-DE" baseline="0" dirty="0" smtClean="0"/>
              <a:t>Irradiation </a:t>
            </a:r>
            <a:r>
              <a:rPr lang="de-DE" baseline="0" dirty="0" err="1" smtClean="0"/>
              <a:t>szenario</a:t>
            </a:r>
            <a:r>
              <a:rPr lang="de-DE" baseline="0" dirty="0" smtClean="0"/>
              <a:t> -&gt; </a:t>
            </a:r>
            <a:r>
              <a:rPr lang="de-DE" baseline="0" dirty="0" err="1" smtClean="0"/>
              <a:t>weak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moment</a:t>
            </a:r>
            <a:r>
              <a:rPr lang="de-DE" baseline="0" dirty="0" smtClean="0"/>
              <a:t> -&gt; </a:t>
            </a:r>
            <a:r>
              <a:rPr lang="de-DE" baseline="0" dirty="0" err="1" smtClean="0"/>
              <a:t>particle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logging</a:t>
            </a:r>
            <a:endParaRPr lang="de-DE" baseline="0" dirty="0" smtClean="0"/>
          </a:p>
          <a:p>
            <a:r>
              <a:rPr lang="de-DE" baseline="0" dirty="0" err="1" smtClean="0"/>
              <a:t>Nuclide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prozess</a:t>
            </a:r>
            <a:r>
              <a:rPr lang="de-DE" baseline="0" dirty="0" smtClean="0"/>
              <a:t> -&gt;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SUM &lt; 1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checking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nuclides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below</a:t>
            </a:r>
            <a:r>
              <a:rPr lang="de-DE" baseline="0" dirty="0" smtClean="0"/>
              <a:t> -&gt; </a:t>
            </a:r>
            <a:r>
              <a:rPr lang="de-DE" baseline="0" dirty="0" err="1" smtClean="0"/>
              <a:t>ActiWiz</a:t>
            </a:r>
            <a:r>
              <a:rPr lang="de-DE" baseline="0" dirty="0" smtClean="0"/>
              <a:t> (FLUKA) </a:t>
            </a:r>
          </a:p>
          <a:p>
            <a:r>
              <a:rPr lang="de-DE" baseline="0" dirty="0" err="1" smtClean="0"/>
              <a:t>Geometry</a:t>
            </a:r>
            <a:r>
              <a:rPr lang="de-DE" baseline="0" dirty="0" smtClean="0"/>
              <a:t> -&gt; </a:t>
            </a:r>
            <a:r>
              <a:rPr lang="de-DE" baseline="0" dirty="0" err="1" smtClean="0"/>
              <a:t>mathematical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efficiency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calculations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3AE-C05C-DA45-B6A3-22FA541D2C0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521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3AE-C05C-DA45-B6A3-22FA541D2C0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561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Intrinsic</a:t>
            </a:r>
            <a:r>
              <a:rPr lang="de-DE" dirty="0" smtClean="0"/>
              <a:t> Peak at</a:t>
            </a:r>
            <a:r>
              <a:rPr lang="de-DE" baseline="0" dirty="0" smtClean="0"/>
              <a:t> 1436 </a:t>
            </a:r>
            <a:r>
              <a:rPr lang="de-DE" baseline="0" dirty="0" err="1" smtClean="0"/>
              <a:t>keV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 (La-138 </a:t>
            </a:r>
            <a:r>
              <a:rPr lang="de-DE" baseline="0" dirty="0" err="1" smtClean="0"/>
              <a:t>undergoes</a:t>
            </a:r>
            <a:r>
              <a:rPr lang="de-DE" baseline="0" dirty="0" smtClean="0"/>
              <a:t> EC -&gt; </a:t>
            </a:r>
            <a:r>
              <a:rPr lang="de-DE" baseline="0" dirty="0" err="1" smtClean="0"/>
              <a:t>excites</a:t>
            </a:r>
            <a:r>
              <a:rPr lang="de-DE" baseline="0" dirty="0" smtClean="0"/>
              <a:t> Ba-138 -&gt; 1436 </a:t>
            </a:r>
            <a:r>
              <a:rPr lang="de-DE" baseline="0" dirty="0" err="1" smtClean="0"/>
              <a:t>keV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3AE-C05C-DA45-B6A3-22FA541D2C0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529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3AE-C05C-DA45-B6A3-22FA541D2C0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152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43AE-C05C-DA45-B6A3-22FA541D2C0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26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blatt Gelenktes Dok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2" y="160338"/>
            <a:ext cx="3132000" cy="99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26"/>
          <p:cNvSpPr/>
          <p:nvPr userDrawn="1"/>
        </p:nvSpPr>
        <p:spPr>
          <a:xfrm>
            <a:off x="0" y="6496271"/>
            <a:ext cx="9144000" cy="362707"/>
          </a:xfrm>
          <a:prstGeom prst="rect">
            <a:avLst/>
          </a:prstGeom>
          <a:solidFill>
            <a:srgbClr val="94A8B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65984746"/>
              </p:ext>
            </p:extLst>
          </p:nvPr>
        </p:nvGraphicFramePr>
        <p:xfrm>
          <a:off x="323528" y="1927842"/>
          <a:ext cx="8352928" cy="1205119"/>
        </p:xfrm>
        <a:graphic>
          <a:graphicData uri="http://schemas.openxmlformats.org/drawingml/2006/table">
            <a:tbl>
              <a:tblPr firstRow="1" firstCol="1" bandRow="1"/>
              <a:tblGrid>
                <a:gridCol w="1296144"/>
                <a:gridCol w="2232248"/>
                <a:gridCol w="2088232"/>
                <a:gridCol w="1222648"/>
                <a:gridCol w="1513656"/>
              </a:tblGrid>
              <a:tr h="192424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 b="1" kern="1200" dirty="0" smtClean="0">
                          <a:solidFill>
                            <a:srgbClr val="14316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Freigabe / </a:t>
                      </a:r>
                      <a:r>
                        <a:rPr lang="en-GB" sz="800" b="1" kern="1200" noProof="0" dirty="0" err="1" smtClean="0">
                          <a:solidFill>
                            <a:srgbClr val="14316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Approva</a:t>
                      </a:r>
                      <a:r>
                        <a:rPr lang="de-AT" sz="800" b="1" kern="1200" dirty="0" smtClean="0">
                          <a:solidFill>
                            <a:srgbClr val="14316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 </a:t>
                      </a:r>
                      <a:r>
                        <a:rPr lang="de-AT" sz="700" b="0" kern="1200" dirty="0" smtClean="0">
                          <a:solidFill>
                            <a:srgbClr val="14316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(aktuelle</a:t>
                      </a:r>
                      <a:r>
                        <a:rPr lang="de-AT" sz="700" b="0" kern="1200" baseline="0" dirty="0" smtClean="0">
                          <a:solidFill>
                            <a:srgbClr val="14316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Version / </a:t>
                      </a:r>
                      <a:r>
                        <a:rPr lang="en-GB" sz="700" b="0" kern="1200" baseline="0" noProof="0" dirty="0" smtClean="0">
                          <a:solidFill>
                            <a:srgbClr val="14316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version</a:t>
                      </a:r>
                      <a:r>
                        <a:rPr lang="de-AT" sz="700" b="0" kern="1200" baseline="0" dirty="0" smtClean="0">
                          <a:solidFill>
                            <a:srgbClr val="14316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AT" sz="700" b="0" kern="1200" dirty="0">
                        <a:solidFill>
                          <a:srgbClr val="14316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700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Name 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de-AT" sz="700" dirty="0" smtClean="0"/>
                        <a:t>Funktion / </a:t>
                      </a:r>
                      <a:r>
                        <a:rPr lang="en-GB" sz="700" noProof="0" dirty="0" smtClean="0"/>
                        <a:t>Function</a:t>
                      </a:r>
                      <a:endParaRPr lang="en-GB" sz="700" noProof="0" dirty="0"/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 smtClean="0">
                          <a:effectLst/>
                        </a:rPr>
                        <a:t>Datum / Date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noProof="0" dirty="0" smtClean="0">
                          <a:effectLst/>
                        </a:rPr>
                        <a:t>Unterschrift</a:t>
                      </a:r>
                      <a:r>
                        <a:rPr lang="en-GB" sz="700" dirty="0" smtClean="0">
                          <a:effectLst/>
                        </a:rPr>
                        <a:t> / Signature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3120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 smtClean="0">
                          <a:solidFill>
                            <a:srgbClr val="14316C"/>
                          </a:solidFill>
                          <a:effectLst/>
                        </a:rPr>
                        <a:t>erstellt von / </a:t>
                      </a:r>
                      <a:r>
                        <a:rPr lang="en-GB" sz="700" b="0" dirty="0" smtClean="0">
                          <a:solidFill>
                            <a:srgbClr val="14316C"/>
                          </a:solidFill>
                          <a:effectLst/>
                        </a:rPr>
                        <a:t>prepared by</a:t>
                      </a:r>
                      <a:endParaRPr lang="de-AT" sz="700" b="0" dirty="0" smtClean="0">
                        <a:solidFill>
                          <a:srgbClr val="14316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2847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 smtClean="0">
                          <a:solidFill>
                            <a:srgbClr val="14316C"/>
                          </a:solidFill>
                          <a:effectLst/>
                        </a:rPr>
                        <a:t>geprüft von / </a:t>
                      </a:r>
                      <a:r>
                        <a:rPr lang="de-AT" sz="700" b="0" noProof="0" dirty="0" err="1" smtClean="0">
                          <a:solidFill>
                            <a:srgbClr val="14316C"/>
                          </a:solidFill>
                          <a:effectLst/>
                        </a:rPr>
                        <a:t>checked</a:t>
                      </a:r>
                      <a:r>
                        <a:rPr lang="de-AT" sz="700" b="0" noProof="0" dirty="0" smtClean="0">
                          <a:solidFill>
                            <a:srgbClr val="14316C"/>
                          </a:solidFill>
                          <a:effectLst/>
                        </a:rPr>
                        <a:t> </a:t>
                      </a:r>
                      <a:r>
                        <a:rPr lang="de-AT" sz="700" b="0" noProof="0" dirty="0" err="1" smtClean="0">
                          <a:solidFill>
                            <a:srgbClr val="14316C"/>
                          </a:solidFill>
                          <a:effectLst/>
                        </a:rPr>
                        <a:t>by</a:t>
                      </a:r>
                      <a:endParaRPr lang="de-AT" sz="700" b="0" noProof="0" dirty="0" smtClean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2574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 smtClean="0">
                          <a:solidFill>
                            <a:srgbClr val="14316C"/>
                          </a:solidFill>
                          <a:effectLst/>
                        </a:rPr>
                        <a:t>freigegeben von / </a:t>
                      </a:r>
                      <a:r>
                        <a:rPr lang="de-AT" sz="700" b="0" noProof="0" dirty="0" err="1" smtClean="0">
                          <a:solidFill>
                            <a:srgbClr val="14316C"/>
                          </a:solidFill>
                          <a:effectLst/>
                        </a:rPr>
                        <a:t>approved</a:t>
                      </a:r>
                      <a:r>
                        <a:rPr lang="de-AT" sz="700" b="0" noProof="0" dirty="0" smtClean="0">
                          <a:solidFill>
                            <a:srgbClr val="14316C"/>
                          </a:solidFill>
                          <a:effectLst/>
                        </a:rPr>
                        <a:t> </a:t>
                      </a:r>
                      <a:r>
                        <a:rPr lang="de-AT" sz="700" b="0" noProof="0" dirty="0" err="1" smtClean="0">
                          <a:solidFill>
                            <a:srgbClr val="14316C"/>
                          </a:solidFill>
                          <a:effectLst/>
                        </a:rPr>
                        <a:t>by</a:t>
                      </a:r>
                      <a:endParaRPr lang="de-AT" sz="700" b="0" noProof="0" dirty="0" smtClean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26410593"/>
              </p:ext>
            </p:extLst>
          </p:nvPr>
        </p:nvGraphicFramePr>
        <p:xfrm>
          <a:off x="323528" y="3178438"/>
          <a:ext cx="3528392" cy="952182"/>
        </p:xfrm>
        <a:graphic>
          <a:graphicData uri="http://schemas.openxmlformats.org/drawingml/2006/table">
            <a:tbl>
              <a:tblPr firstRow="1" firstCol="1" bandRow="1"/>
              <a:tblGrid>
                <a:gridCol w="360040"/>
                <a:gridCol w="936104"/>
                <a:gridCol w="2232248"/>
              </a:tblGrid>
              <a:tr h="14414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Dokumentenhistorie</a:t>
                      </a:r>
                      <a:r>
                        <a:rPr lang="de-AT" sz="700" kern="1200" baseline="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baseline="0" noProof="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Document History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5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0" kern="1200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Vers</a:t>
                      </a:r>
                      <a:endParaRPr lang="de-AT" sz="7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</a:t>
                      </a:r>
                      <a:r>
                        <a:rPr lang="en-GB" sz="700" kern="1200" baseline="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Beschreibung</a:t>
                      </a:r>
                      <a:r>
                        <a:rPr lang="en-GB" sz="700" kern="1200" baseline="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Description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166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86460348"/>
              </p:ext>
            </p:extLst>
          </p:nvPr>
        </p:nvGraphicFramePr>
        <p:xfrm>
          <a:off x="323528" y="1196752"/>
          <a:ext cx="8354210" cy="612140"/>
        </p:xfrm>
        <a:graphic>
          <a:graphicData uri="http://schemas.openxmlformats.org/drawingml/2006/table">
            <a:tbl>
              <a:tblPr bandRow="1"/>
              <a:tblGrid>
                <a:gridCol w="2592288"/>
                <a:gridCol w="1584176"/>
                <a:gridCol w="1446848"/>
                <a:gridCol w="1217448"/>
                <a:gridCol w="1513450"/>
              </a:tblGrid>
              <a:tr h="1079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Dokumentennummer</a:t>
                      </a: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 / Document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Number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DokKlasse</a:t>
                      </a: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 / </a:t>
                      </a: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DocClass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Inhaltskennz</a:t>
                      </a: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 / Content Code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Version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Datum / Date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079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Dokumenten-Eigner</a:t>
                      </a: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 / Document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Owner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 </a:t>
                      </a: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ab</a:t>
                      </a: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 / effective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from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700" baseline="0" dirty="0" smtClean="0">
                          <a:solidFill>
                            <a:srgbClr val="00336E"/>
                          </a:solidFill>
                          <a:effectLst/>
                        </a:rPr>
                        <a:t> </a:t>
                      </a:r>
                      <a:r>
                        <a:rPr lang="en-GB" sz="700" baseline="0" dirty="0" err="1" smtClean="0">
                          <a:solidFill>
                            <a:srgbClr val="00336E"/>
                          </a:solidFill>
                          <a:effectLst/>
                        </a:rPr>
                        <a:t>bis</a:t>
                      </a:r>
                      <a:r>
                        <a:rPr lang="en-GB" sz="700" baseline="0" dirty="0" smtClean="0">
                          <a:solidFill>
                            <a:srgbClr val="00336E"/>
                          </a:solidFill>
                          <a:effectLst/>
                        </a:rPr>
                        <a:t>/effective </a:t>
                      </a: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until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700" dirty="0" err="1" smtClean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Wartungsinterv</a:t>
                      </a:r>
                      <a:r>
                        <a:rPr lang="de-AT" sz="700" dirty="0" smtClean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de-AT" sz="700" baseline="0" dirty="0" smtClean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de-AT" sz="700" baseline="0" dirty="0" err="1" smtClean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MaintInterv</a:t>
                      </a:r>
                      <a:r>
                        <a:rPr lang="de-AT" sz="700" baseline="0" dirty="0" smtClean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37637137"/>
              </p:ext>
            </p:extLst>
          </p:nvPr>
        </p:nvGraphicFramePr>
        <p:xfrm>
          <a:off x="323528" y="260648"/>
          <a:ext cx="4176464" cy="946656"/>
        </p:xfrm>
        <a:graphic>
          <a:graphicData uri="http://schemas.openxmlformats.org/drawingml/2006/table">
            <a:tbl>
              <a:tblPr bandRow="1"/>
              <a:tblGrid>
                <a:gridCol w="2592288"/>
                <a:gridCol w="1584176"/>
              </a:tblGrid>
              <a:tr h="14401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 smtClean="0">
                          <a:solidFill>
                            <a:srgbClr val="00336E"/>
                          </a:solidFill>
                          <a:effectLst/>
                        </a:rPr>
                        <a:t>Dokumenten-Titel</a:t>
                      </a:r>
                      <a:r>
                        <a:rPr lang="en-GB" sz="700" dirty="0" smtClean="0">
                          <a:solidFill>
                            <a:srgbClr val="00336E"/>
                          </a:solidFill>
                          <a:effectLst/>
                        </a:rPr>
                        <a:t> / Document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Title </a:t>
                      </a:r>
                      <a:endParaRPr lang="de-AT" sz="1000" dirty="0">
                        <a:solidFill>
                          <a:srgbClr val="00336E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5760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de-DE" sz="1600" dirty="0" smtClean="0">
                        <a:solidFill>
                          <a:srgbClr val="00336E"/>
                        </a:solidFill>
                        <a:effectLst/>
                      </a:endParaRPr>
                    </a:p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de-AT" sz="1600" b="1" dirty="0" smtClean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de-AT" sz="400" b="1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10938260"/>
              </p:ext>
            </p:extLst>
          </p:nvPr>
        </p:nvGraphicFramePr>
        <p:xfrm>
          <a:off x="6732240" y="3178438"/>
          <a:ext cx="1950284" cy="936362"/>
        </p:xfrm>
        <a:graphic>
          <a:graphicData uri="http://schemas.openxmlformats.org/drawingml/2006/table">
            <a:tbl>
              <a:tblPr firstRow="1" firstCol="1" bandRow="1"/>
              <a:tblGrid>
                <a:gridCol w="1787724"/>
                <a:gridCol w="162560"/>
              </a:tblGrid>
              <a:tr h="5040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60475" algn="r"/>
                        </a:tabLst>
                        <a:defRPr/>
                      </a:pPr>
                      <a:r>
                        <a:rPr lang="de-AT" sz="700" b="1" kern="1200" noProof="0" dirty="0" smtClean="0">
                          <a:solidFill>
                            <a:srgbClr val="14316C"/>
                          </a:solidFill>
                          <a:effectLst/>
                          <a:latin typeface="Verdana"/>
                          <a:ea typeface=""/>
                          <a:cs typeface=""/>
                        </a:rPr>
                        <a:t>verantwortlich für Schulung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60475" algn="r"/>
                        </a:tabLst>
                        <a:defRPr/>
                      </a:pPr>
                      <a:r>
                        <a:rPr lang="en-GB" sz="700" b="1" kern="1200" dirty="0" smtClean="0">
                          <a:solidFill>
                            <a:srgbClr val="14316C"/>
                          </a:solidFill>
                          <a:effectLst/>
                          <a:latin typeface="Verdana"/>
                          <a:ea typeface=""/>
                          <a:cs typeface=""/>
                        </a:rPr>
                        <a:t>responsible for Training</a:t>
                      </a:r>
                      <a:endParaRPr lang="de-AT" sz="700" b="1" kern="1200" dirty="0">
                        <a:solidFill>
                          <a:srgbClr val="14316C"/>
                        </a:solidFill>
                        <a:effectLst/>
                        <a:latin typeface="Verdana"/>
                        <a:ea typeface=""/>
                        <a:cs typeface="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endParaRPr lang="de-AT" sz="700" b="0" dirty="0">
                        <a:solidFill>
                          <a:schemeClr val="tx2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r>
                        <a:rPr lang="de-AT" sz="800" b="0" noProof="0" dirty="0" smtClean="0">
                          <a:solidFill>
                            <a:srgbClr val="14316C"/>
                          </a:solidFill>
                          <a:effectLst/>
                        </a:rPr>
                        <a:t>Selbststudium </a:t>
                      </a:r>
                      <a:r>
                        <a:rPr lang="en-GB" sz="800" b="0" dirty="0" smtClean="0">
                          <a:solidFill>
                            <a:srgbClr val="14316C"/>
                          </a:solidFill>
                          <a:effectLst/>
                        </a:rPr>
                        <a:t>/ Self-Instruction</a:t>
                      </a:r>
                      <a:endParaRPr lang="de-AT" sz="700" b="0" dirty="0">
                        <a:solidFill>
                          <a:srgbClr val="14316C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endParaRPr lang="de-AT" sz="800" b="0" dirty="0">
                        <a:solidFill>
                          <a:schemeClr val="tx2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r>
                        <a:rPr lang="de-AT" sz="800" b="0" noProof="0" dirty="0" err="1" smtClean="0">
                          <a:solidFill>
                            <a:srgbClr val="14316C"/>
                          </a:solidFill>
                          <a:effectLst/>
                        </a:rPr>
                        <a:t>Dok</a:t>
                      </a:r>
                      <a:r>
                        <a:rPr lang="de-AT" sz="800" b="0" noProof="0" dirty="0" smtClean="0">
                          <a:solidFill>
                            <a:srgbClr val="14316C"/>
                          </a:solidFill>
                          <a:effectLst/>
                        </a:rPr>
                        <a:t>-Eigne</a:t>
                      </a:r>
                      <a:r>
                        <a:rPr lang="en-GB" sz="800" b="0" dirty="0" smtClean="0">
                          <a:solidFill>
                            <a:srgbClr val="14316C"/>
                          </a:solidFill>
                          <a:effectLst/>
                        </a:rPr>
                        <a:t>r / Doc- Owner</a:t>
                      </a:r>
                      <a:endParaRPr lang="de-AT" sz="800" b="0" dirty="0">
                        <a:solidFill>
                          <a:srgbClr val="14316C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endParaRPr lang="de-AT" sz="800" b="0" dirty="0">
                        <a:solidFill>
                          <a:schemeClr val="tx2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r>
                        <a:rPr lang="de-AT" sz="800" b="0" noProof="0" dirty="0" smtClean="0">
                          <a:solidFill>
                            <a:srgbClr val="14316C"/>
                          </a:solidFill>
                          <a:effectLst/>
                        </a:rPr>
                        <a:t>Vorgesetzte</a:t>
                      </a:r>
                      <a:r>
                        <a:rPr lang="en-GB" sz="800" b="0" dirty="0" smtClean="0">
                          <a:solidFill>
                            <a:srgbClr val="14316C"/>
                          </a:solidFill>
                          <a:effectLst/>
                        </a:rPr>
                        <a:t> / Supervisor</a:t>
                      </a:r>
                      <a:endParaRPr lang="de-AT" sz="800" b="0" dirty="0">
                        <a:solidFill>
                          <a:srgbClr val="14316C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endParaRPr lang="de-AT" sz="800" b="0" dirty="0">
                        <a:solidFill>
                          <a:schemeClr val="tx2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83225017"/>
              </p:ext>
            </p:extLst>
          </p:nvPr>
        </p:nvGraphicFramePr>
        <p:xfrm>
          <a:off x="3923928" y="3178438"/>
          <a:ext cx="2736304" cy="936362"/>
        </p:xfrm>
        <a:graphic>
          <a:graphicData uri="http://schemas.openxmlformats.org/drawingml/2006/table">
            <a:tbl>
              <a:tblPr firstRow="1" firstCol="1" bandRow="1"/>
              <a:tblGrid>
                <a:gridCol w="2736304"/>
              </a:tblGrid>
              <a:tr h="50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b="1" noProof="0" dirty="0" smtClean="0">
                          <a:solidFill>
                            <a:srgbClr val="14316C"/>
                          </a:solidFill>
                          <a:effectLst/>
                        </a:rPr>
                        <a:t>Dieses Dokument ersetzt das</a:t>
                      </a:r>
                      <a:r>
                        <a:rPr lang="de-AT" sz="700" b="1" baseline="0" noProof="0" dirty="0" smtClean="0">
                          <a:solidFill>
                            <a:srgbClr val="14316C"/>
                          </a:solidFill>
                          <a:effectLst/>
                        </a:rPr>
                        <a:t>(die) Dokument(e)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1" dirty="0" smtClean="0">
                          <a:solidFill>
                            <a:srgbClr val="14316C"/>
                          </a:solidFill>
                          <a:effectLst/>
                        </a:rPr>
                        <a:t>This document replaces the following document(s)</a:t>
                      </a:r>
                      <a:endParaRPr lang="de-AT" sz="700" b="1" dirty="0">
                        <a:solidFill>
                          <a:srgbClr val="14316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</a:tr>
              <a:tr h="144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endParaRPr lang="de-AT" sz="700" b="0" dirty="0">
                        <a:solidFill>
                          <a:schemeClr val="tx2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endParaRPr lang="de-AT" sz="800" b="0" dirty="0">
                        <a:solidFill>
                          <a:schemeClr val="tx2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  <a:tabLst>
                          <a:tab pos="1260475" algn="r"/>
                        </a:tabLst>
                      </a:pPr>
                      <a:endParaRPr lang="de-AT" sz="800" b="0" dirty="0">
                        <a:solidFill>
                          <a:schemeClr val="tx2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8480398"/>
              </p:ext>
            </p:extLst>
          </p:nvPr>
        </p:nvGraphicFramePr>
        <p:xfrm>
          <a:off x="323528" y="4139565"/>
          <a:ext cx="8352924" cy="2192655"/>
        </p:xfrm>
        <a:graphic>
          <a:graphicData uri="http://schemas.openxmlformats.org/drawingml/2006/table">
            <a:tbl>
              <a:tblPr/>
              <a:tblGrid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  <a:gridCol w="495691"/>
                <a:gridCol w="200386"/>
              </a:tblGrid>
              <a:tr h="152400">
                <a:tc gridSpan="2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b="1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Verteilung / Distribution</a:t>
                      </a:r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de-AT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endParaRPr lang="de-AT" sz="7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endParaRPr lang="de-AT" sz="7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endParaRPr lang="de-AT" sz="7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7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endParaRPr lang="de-AT" sz="7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endParaRPr lang="de-AT" sz="7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endParaRPr lang="de-AT" sz="7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84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7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7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ALL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MD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RP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QM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FM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HR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GF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endParaRPr lang="de-AT" sz="8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MD-L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RP-L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QM-L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IT-L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FM-L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HR-L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LG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endParaRPr lang="de-AT" sz="8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MP</a:t>
                      </a:r>
                      <a:endParaRPr lang="de-AT" sz="8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CD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HSE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DocuMgmt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6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Service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600" u="none" strike="noStrike" kern="1200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Controllg</a:t>
                      </a:r>
                      <a:endParaRPr lang="de-AT" sz="6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TechFM</a:t>
                      </a:r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800" u="none" strike="noStrike" baseline="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</a:t>
                      </a:r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Payroll</a:t>
                      </a:r>
                      <a:r>
                        <a:rPr lang="de-AT" sz="6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endParaRPr lang="de-AT" sz="8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MP-L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CD-L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6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EAI </a:t>
                      </a:r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Coord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BussApps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kern="1200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Invoicing</a:t>
                      </a:r>
                      <a:r>
                        <a:rPr lang="de-AT" sz="600" u="none" strike="noStrike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Wareh</a:t>
                      </a:r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DivL</a:t>
                      </a:r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endParaRPr lang="de-AT" sz="8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</a:t>
                      </a:r>
                      <a:endParaRPr lang="de-AT" sz="800" b="1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6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Auditors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MedAccIT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kern="1200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Accountg</a:t>
                      </a:r>
                      <a:r>
                        <a:rPr lang="de-AT" sz="600" u="none" strike="noStrike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Labor</a:t>
                      </a:r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Leads</a:t>
                      </a:r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endParaRPr lang="de-AT" sz="8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OP-L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Cleaning</a:t>
                      </a:r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75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endParaRPr lang="de-AT" sz="8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RT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7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PHYS</a:t>
                      </a:r>
                      <a:endParaRPr lang="de-AT" sz="7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 err="1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Reception</a:t>
                      </a:r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b="0" i="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PEG   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RT-L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7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ELEC</a:t>
                      </a:r>
                      <a:endParaRPr lang="de-AT" sz="7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CS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7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MECH</a:t>
                      </a:r>
                      <a:endParaRPr lang="de-AT" sz="7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6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6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QM-MD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7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CTRL</a:t>
                      </a:r>
                      <a:endParaRPr lang="de-AT" sz="7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428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MF</a:t>
                      </a:r>
                      <a:endParaRPr lang="de-AT" sz="800" b="1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QA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de-AT" sz="800" u="none" strike="noStrike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r>
                        <a:rPr lang="de-AT" sz="800" u="none" strike="noStrike" kern="1200" dirty="0" smtClean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TA-GLs</a:t>
                      </a:r>
                      <a:endParaRPr lang="de-AT" sz="800" u="none" strike="noStrike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fontAlgn="ctr" latinLnBrk="0" hangingPunct="1"/>
                      <a:r>
                        <a:rPr lang="de-AT" sz="800" u="none" strike="noStrike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andere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rowSpan="2"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r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other</a:t>
                      </a:r>
                      <a:endParaRPr lang="de-AT" sz="800" b="0" i="0" u="none" strike="noStrike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de-AT" sz="800" u="none" strike="noStrike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b="0" i="0" u="none" strike="noStrike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rgbClr val="00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Grafik 6" descr="headerim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 userDrawn="1"/>
        </p:nvSpPr>
        <p:spPr>
          <a:xfrm>
            <a:off x="7775151" y="6591981"/>
            <a:ext cx="901301" cy="184666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lang="de-AT" sz="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Zugrundeliegende Vorlage</a:t>
            </a:r>
            <a:r>
              <a:rPr lang="de-AT" sz="4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de-AT" sz="400" baseline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tunderlying</a:t>
            </a:r>
            <a:r>
              <a:rPr lang="de-AT" sz="4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400" baseline="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emplate</a:t>
            </a:r>
            <a:r>
              <a:rPr lang="de-AT" sz="400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ZA000_10700_1310013, v12.0</a:t>
            </a:r>
            <a:endParaRPr lang="de-AT" sz="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feld 23"/>
          <p:cNvSpPr txBox="1"/>
          <p:nvPr userDrawn="1"/>
        </p:nvSpPr>
        <p:spPr>
          <a:xfrm>
            <a:off x="266164" y="6562754"/>
            <a:ext cx="1417385" cy="23083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AT" sz="5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</a:t>
            </a:r>
            <a:r>
              <a:rPr lang="de-AT" sz="5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5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effective</a:t>
            </a:r>
            <a:r>
              <a:rPr lang="de-AT" sz="5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5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documents</a:t>
            </a:r>
            <a:r>
              <a:rPr lang="de-AT" sz="5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DMS </a:t>
            </a:r>
            <a:r>
              <a:rPr lang="de-AT" sz="5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  <a:r>
              <a:rPr lang="de-AT" sz="5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5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applicable</a:t>
            </a:r>
            <a:r>
              <a:rPr lang="de-AT" sz="5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/ Ausschließlich gültige Dokumente im DMS sind anwendbar.    </a:t>
            </a:r>
            <a:endParaRPr lang="de-AT" sz="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8" name="Gerade Verbindung 27"/>
          <p:cNvCxnSpPr/>
          <p:nvPr userDrawn="1"/>
        </p:nvCxnSpPr>
        <p:spPr>
          <a:xfrm>
            <a:off x="7721353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323528" y="414119"/>
            <a:ext cx="4136107" cy="7671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Title</a:t>
            </a:r>
            <a:endParaRPr lang="de-DE" dirty="0"/>
          </a:p>
        </p:txBody>
      </p:sp>
      <p:sp>
        <p:nvSpPr>
          <p:cNvPr id="31" name="Textplatzhalt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8" y="1329014"/>
            <a:ext cx="2302531" cy="1999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AAnnn_XXXXX_YYMMDDn</a:t>
            </a:r>
            <a:endParaRPr lang="de-DE" dirty="0"/>
          </a:p>
        </p:txBody>
      </p:sp>
      <p:sp>
        <p:nvSpPr>
          <p:cNvPr id="32" name="Textplatzhalter 29"/>
          <p:cNvSpPr>
            <a:spLocks noGrp="1"/>
          </p:cNvSpPr>
          <p:nvPr>
            <p:ph type="body" sz="quarter" idx="14" hasCustomPrompt="1"/>
          </p:nvPr>
        </p:nvSpPr>
        <p:spPr>
          <a:xfrm>
            <a:off x="2988608" y="1329013"/>
            <a:ext cx="1471028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smtClean="0"/>
              <a:t>AAnnn</a:t>
            </a:r>
            <a:endParaRPr lang="de-DE" dirty="0"/>
          </a:p>
        </p:txBody>
      </p:sp>
      <p:sp>
        <p:nvSpPr>
          <p:cNvPr id="33" name="Textplatzhalt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4555624" y="1329013"/>
            <a:ext cx="1328709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smtClean="0"/>
              <a:t>XXXXX</a:t>
            </a:r>
            <a:endParaRPr lang="de-DE" dirty="0"/>
          </a:p>
        </p:txBody>
      </p:sp>
      <p:sp>
        <p:nvSpPr>
          <p:cNvPr id="34" name="Textplatzhalt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5995877" y="1329013"/>
            <a:ext cx="1128839" cy="1810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smtClean="0"/>
              <a:t>n.n</a:t>
            </a:r>
            <a:endParaRPr lang="de-DE" dirty="0"/>
          </a:p>
        </p:txBody>
      </p:sp>
      <p:sp>
        <p:nvSpPr>
          <p:cNvPr id="35" name="Textplatzhalt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7247655" y="1329013"/>
            <a:ext cx="1128839" cy="1810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</a:t>
            </a:r>
            <a:endParaRPr lang="de-DE" dirty="0"/>
          </a:p>
        </p:txBody>
      </p:sp>
      <p:sp>
        <p:nvSpPr>
          <p:cNvPr id="36" name="Textplatzhalter 29"/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1663813"/>
            <a:ext cx="1471028" cy="14508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NN</a:t>
            </a:r>
            <a:endParaRPr lang="de-DE" dirty="0"/>
          </a:p>
        </p:txBody>
      </p:sp>
      <p:sp>
        <p:nvSpPr>
          <p:cNvPr id="37" name="Textplatzhalt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2988608" y="1644747"/>
            <a:ext cx="2675593" cy="1641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 </a:t>
            </a:r>
            <a:r>
              <a:rPr lang="de-DE" dirty="0" err="1" smtClean="0"/>
              <a:t>or</a:t>
            </a:r>
            <a:r>
              <a:rPr lang="de-DE" dirty="0" smtClean="0"/>
              <a:t> = Freigabe / </a:t>
            </a:r>
            <a:r>
              <a:rPr lang="de-DE" dirty="0" err="1" smtClean="0"/>
              <a:t>release</a:t>
            </a:r>
            <a:r>
              <a:rPr lang="de-DE" dirty="0" smtClean="0"/>
              <a:t> </a:t>
            </a:r>
            <a:r>
              <a:rPr lang="de-DE" dirty="0" err="1" smtClean="0"/>
              <a:t>date</a:t>
            </a:r>
            <a:endParaRPr lang="de-DE" dirty="0"/>
          </a:p>
        </p:txBody>
      </p:sp>
      <p:sp>
        <p:nvSpPr>
          <p:cNvPr id="38" name="Textplatzhalter 29"/>
          <p:cNvSpPr>
            <a:spLocks noGrp="1"/>
          </p:cNvSpPr>
          <p:nvPr>
            <p:ph type="body" sz="quarter" idx="20" hasCustomPrompt="1"/>
          </p:nvPr>
        </p:nvSpPr>
        <p:spPr>
          <a:xfrm>
            <a:off x="5995877" y="1657470"/>
            <a:ext cx="1128839" cy="15142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not </a:t>
            </a:r>
            <a:r>
              <a:rPr lang="de-DE" dirty="0" err="1" smtClean="0"/>
              <a:t>defined</a:t>
            </a:r>
            <a:endParaRPr lang="de-DE" dirty="0"/>
          </a:p>
        </p:txBody>
      </p:sp>
      <p:sp>
        <p:nvSpPr>
          <p:cNvPr id="39" name="Textplatzhalter 29"/>
          <p:cNvSpPr>
            <a:spLocks noGrp="1"/>
          </p:cNvSpPr>
          <p:nvPr>
            <p:ph type="body" sz="quarter" idx="21" hasCustomPrompt="1"/>
          </p:nvPr>
        </p:nvSpPr>
        <p:spPr>
          <a:xfrm>
            <a:off x="7179920" y="1657442"/>
            <a:ext cx="1523812" cy="151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nach Bedarf / on </a:t>
            </a:r>
            <a:r>
              <a:rPr lang="de-DE" dirty="0" err="1" smtClean="0"/>
              <a:t>demand</a:t>
            </a:r>
            <a:endParaRPr lang="de-DE" dirty="0"/>
          </a:p>
        </p:txBody>
      </p:sp>
      <p:sp>
        <p:nvSpPr>
          <p:cNvPr id="40" name="Textplatzhalter 29"/>
          <p:cNvSpPr>
            <a:spLocks noGrp="1"/>
          </p:cNvSpPr>
          <p:nvPr>
            <p:ph type="body" sz="quarter" idx="22" hasCustomPrompt="1"/>
          </p:nvPr>
        </p:nvSpPr>
        <p:spPr>
          <a:xfrm>
            <a:off x="1683549" y="2337935"/>
            <a:ext cx="2084118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Last </a:t>
            </a:r>
            <a:r>
              <a:rPr lang="de-DE" dirty="0" err="1" smtClean="0"/>
              <a:t>name</a:t>
            </a:r>
            <a:r>
              <a:rPr lang="de-DE" dirty="0" smtClean="0"/>
              <a:t>,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de-DE" dirty="0"/>
          </a:p>
        </p:txBody>
      </p:sp>
      <p:sp>
        <p:nvSpPr>
          <p:cNvPr id="41" name="Textplatzhalter 29"/>
          <p:cNvSpPr>
            <a:spLocks noGrp="1"/>
          </p:cNvSpPr>
          <p:nvPr>
            <p:ph type="body" sz="quarter" idx="23" hasCustomPrompt="1"/>
          </p:nvPr>
        </p:nvSpPr>
        <p:spPr>
          <a:xfrm>
            <a:off x="1683549" y="2637162"/>
            <a:ext cx="2084118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Last </a:t>
            </a:r>
            <a:r>
              <a:rPr lang="de-DE" dirty="0" err="1" smtClean="0"/>
              <a:t>name</a:t>
            </a:r>
            <a:r>
              <a:rPr lang="de-DE" dirty="0" smtClean="0"/>
              <a:t>,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de-DE" dirty="0"/>
          </a:p>
        </p:txBody>
      </p:sp>
      <p:sp>
        <p:nvSpPr>
          <p:cNvPr id="42" name="Textplatzhalter 29"/>
          <p:cNvSpPr>
            <a:spLocks noGrp="1"/>
          </p:cNvSpPr>
          <p:nvPr>
            <p:ph type="body" sz="quarter" idx="24" hasCustomPrompt="1"/>
          </p:nvPr>
        </p:nvSpPr>
        <p:spPr>
          <a:xfrm>
            <a:off x="1683549" y="2911048"/>
            <a:ext cx="2084118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Last </a:t>
            </a:r>
            <a:r>
              <a:rPr lang="de-DE" dirty="0" err="1" smtClean="0"/>
              <a:t>name</a:t>
            </a:r>
            <a:r>
              <a:rPr lang="de-DE" dirty="0" smtClean="0"/>
              <a:t>,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name</a:t>
            </a:r>
            <a:endParaRPr lang="de-DE" dirty="0"/>
          </a:p>
        </p:txBody>
      </p:sp>
      <p:sp>
        <p:nvSpPr>
          <p:cNvPr id="43" name="Textplatzhalter 29"/>
          <p:cNvSpPr>
            <a:spLocks noGrp="1"/>
          </p:cNvSpPr>
          <p:nvPr>
            <p:ph type="body" sz="quarter" idx="25" hasCustomPrompt="1"/>
          </p:nvPr>
        </p:nvSpPr>
        <p:spPr>
          <a:xfrm>
            <a:off x="3911759" y="2337935"/>
            <a:ext cx="1972574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smtClean="0"/>
              <a:t>xxxxxxx</a:t>
            </a:r>
            <a:endParaRPr lang="de-DE" dirty="0"/>
          </a:p>
        </p:txBody>
      </p:sp>
      <p:sp>
        <p:nvSpPr>
          <p:cNvPr id="44" name="Textplatzhalter 29"/>
          <p:cNvSpPr>
            <a:spLocks noGrp="1"/>
          </p:cNvSpPr>
          <p:nvPr>
            <p:ph type="body" sz="quarter" idx="26" hasCustomPrompt="1"/>
          </p:nvPr>
        </p:nvSpPr>
        <p:spPr>
          <a:xfrm>
            <a:off x="3923928" y="2642153"/>
            <a:ext cx="1972574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smtClean="0"/>
              <a:t>xxxxxxx</a:t>
            </a:r>
            <a:endParaRPr lang="de-DE" dirty="0"/>
          </a:p>
        </p:txBody>
      </p:sp>
      <p:sp>
        <p:nvSpPr>
          <p:cNvPr id="45" name="Textplatzhalter 29"/>
          <p:cNvSpPr>
            <a:spLocks noGrp="1"/>
          </p:cNvSpPr>
          <p:nvPr>
            <p:ph type="body" sz="quarter" idx="27" hasCustomPrompt="1"/>
          </p:nvPr>
        </p:nvSpPr>
        <p:spPr>
          <a:xfrm>
            <a:off x="3923928" y="2913595"/>
            <a:ext cx="1972574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smtClean="0"/>
              <a:t>xxxxxxx</a:t>
            </a:r>
            <a:endParaRPr lang="de-DE" dirty="0"/>
          </a:p>
        </p:txBody>
      </p:sp>
      <p:sp>
        <p:nvSpPr>
          <p:cNvPr id="46" name="Textplatzhalter 29"/>
          <p:cNvSpPr>
            <a:spLocks noGrp="1"/>
          </p:cNvSpPr>
          <p:nvPr>
            <p:ph type="body" sz="quarter" idx="28" hasCustomPrompt="1"/>
          </p:nvPr>
        </p:nvSpPr>
        <p:spPr>
          <a:xfrm>
            <a:off x="5995876" y="2346402"/>
            <a:ext cx="1128840" cy="1615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</a:t>
            </a:r>
            <a:endParaRPr lang="de-DE" dirty="0"/>
          </a:p>
        </p:txBody>
      </p:sp>
      <p:sp>
        <p:nvSpPr>
          <p:cNvPr id="47" name="Textplatzhalter 29"/>
          <p:cNvSpPr>
            <a:spLocks noGrp="1"/>
          </p:cNvSpPr>
          <p:nvPr>
            <p:ph type="body" sz="quarter" idx="29" hasCustomPrompt="1"/>
          </p:nvPr>
        </p:nvSpPr>
        <p:spPr>
          <a:xfrm>
            <a:off x="5995876" y="2641395"/>
            <a:ext cx="1128840" cy="1615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</a:t>
            </a:r>
            <a:endParaRPr lang="de-DE" dirty="0"/>
          </a:p>
        </p:txBody>
      </p:sp>
      <p:sp>
        <p:nvSpPr>
          <p:cNvPr id="48" name="Textplatzhalt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5994289" y="2912855"/>
            <a:ext cx="1128840" cy="1615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</a:t>
            </a:r>
            <a:endParaRPr lang="de-DE" dirty="0"/>
          </a:p>
        </p:txBody>
      </p:sp>
      <p:sp>
        <p:nvSpPr>
          <p:cNvPr id="49" name="Textplatzhalter 29"/>
          <p:cNvSpPr>
            <a:spLocks noGrp="1"/>
          </p:cNvSpPr>
          <p:nvPr>
            <p:ph type="body" sz="quarter" idx="31" hasCustomPrompt="1"/>
          </p:nvPr>
        </p:nvSpPr>
        <p:spPr>
          <a:xfrm>
            <a:off x="684242" y="3439659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</a:t>
            </a:r>
            <a:endParaRPr lang="de-DE" dirty="0"/>
          </a:p>
        </p:txBody>
      </p:sp>
      <p:sp>
        <p:nvSpPr>
          <p:cNvPr id="50" name="Textplatzhalt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323529" y="3439659"/>
            <a:ext cx="360714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smtClean="0"/>
              <a:t>1.0</a:t>
            </a:r>
            <a:endParaRPr lang="de-DE" dirty="0"/>
          </a:p>
        </p:txBody>
      </p:sp>
      <p:sp>
        <p:nvSpPr>
          <p:cNvPr id="51" name="Textplatzhalter 29"/>
          <p:cNvSpPr>
            <a:spLocks noGrp="1"/>
          </p:cNvSpPr>
          <p:nvPr>
            <p:ph type="body" sz="quarter" idx="33" hasCustomPrompt="1"/>
          </p:nvPr>
        </p:nvSpPr>
        <p:spPr>
          <a:xfrm>
            <a:off x="1655275" y="3446399"/>
            <a:ext cx="2196645" cy="1423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Erstausgabe / First </a:t>
            </a:r>
            <a:r>
              <a:rPr lang="de-DE" dirty="0" err="1" smtClean="0"/>
              <a:t>Issue</a:t>
            </a:r>
            <a:endParaRPr lang="de-DE" dirty="0"/>
          </a:p>
        </p:txBody>
      </p:sp>
      <p:sp>
        <p:nvSpPr>
          <p:cNvPr id="52" name="Textplatzhalter 29"/>
          <p:cNvSpPr>
            <a:spLocks noGrp="1"/>
          </p:cNvSpPr>
          <p:nvPr>
            <p:ph type="body" sz="quarter" idx="34" hasCustomPrompt="1"/>
          </p:nvPr>
        </p:nvSpPr>
        <p:spPr>
          <a:xfrm>
            <a:off x="323529" y="3598334"/>
            <a:ext cx="360714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n.n</a:t>
            </a:r>
            <a:endParaRPr lang="de-DE" dirty="0"/>
          </a:p>
        </p:txBody>
      </p:sp>
      <p:sp>
        <p:nvSpPr>
          <p:cNvPr id="53" name="Textplatzhalter 29"/>
          <p:cNvSpPr>
            <a:spLocks noGrp="1"/>
          </p:cNvSpPr>
          <p:nvPr>
            <p:ph type="body" sz="quarter" idx="35" hasCustomPrompt="1"/>
          </p:nvPr>
        </p:nvSpPr>
        <p:spPr>
          <a:xfrm>
            <a:off x="323529" y="3749653"/>
            <a:ext cx="360714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n.n</a:t>
            </a:r>
            <a:endParaRPr lang="de-DE" dirty="0"/>
          </a:p>
        </p:txBody>
      </p:sp>
      <p:sp>
        <p:nvSpPr>
          <p:cNvPr id="54" name="Textplatzhalter 29"/>
          <p:cNvSpPr>
            <a:spLocks noGrp="1"/>
          </p:cNvSpPr>
          <p:nvPr>
            <p:ph type="body" sz="quarter" idx="36" hasCustomPrompt="1"/>
          </p:nvPr>
        </p:nvSpPr>
        <p:spPr>
          <a:xfrm>
            <a:off x="323529" y="3906236"/>
            <a:ext cx="360714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n.n</a:t>
            </a:r>
            <a:endParaRPr lang="de-DE" dirty="0"/>
          </a:p>
        </p:txBody>
      </p:sp>
      <p:sp>
        <p:nvSpPr>
          <p:cNvPr id="55" name="Textplatzhalter 29"/>
          <p:cNvSpPr>
            <a:spLocks noGrp="1"/>
          </p:cNvSpPr>
          <p:nvPr>
            <p:ph type="body" sz="quarter" idx="37" hasCustomPrompt="1"/>
          </p:nvPr>
        </p:nvSpPr>
        <p:spPr>
          <a:xfrm>
            <a:off x="684242" y="3600538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</a:t>
            </a:r>
            <a:endParaRPr lang="de-DE" dirty="0"/>
          </a:p>
        </p:txBody>
      </p:sp>
      <p:sp>
        <p:nvSpPr>
          <p:cNvPr id="56" name="Textplatzhalter 29"/>
          <p:cNvSpPr>
            <a:spLocks noGrp="1"/>
          </p:cNvSpPr>
          <p:nvPr>
            <p:ph type="body" sz="quarter" idx="38" hasCustomPrompt="1"/>
          </p:nvPr>
        </p:nvSpPr>
        <p:spPr>
          <a:xfrm>
            <a:off x="684242" y="3753725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</a:t>
            </a:r>
            <a:endParaRPr lang="de-DE" dirty="0"/>
          </a:p>
        </p:txBody>
      </p:sp>
      <p:sp>
        <p:nvSpPr>
          <p:cNvPr id="57" name="Textplatzhalter 29"/>
          <p:cNvSpPr>
            <a:spLocks noGrp="1"/>
          </p:cNvSpPr>
          <p:nvPr>
            <p:ph type="body" sz="quarter" idx="39" hasCustomPrompt="1"/>
          </p:nvPr>
        </p:nvSpPr>
        <p:spPr>
          <a:xfrm>
            <a:off x="684241" y="3906236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YYYY-MM-DD</a:t>
            </a:r>
            <a:endParaRPr lang="de-DE" dirty="0"/>
          </a:p>
        </p:txBody>
      </p:sp>
      <p:sp>
        <p:nvSpPr>
          <p:cNvPr id="58" name="Textplatzhalter 29"/>
          <p:cNvSpPr>
            <a:spLocks noGrp="1"/>
          </p:cNvSpPr>
          <p:nvPr>
            <p:ph type="body" sz="quarter" idx="40" hasCustomPrompt="1"/>
          </p:nvPr>
        </p:nvSpPr>
        <p:spPr>
          <a:xfrm>
            <a:off x="1655275" y="3598334"/>
            <a:ext cx="2196645" cy="1423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xxxxxxxxxxxxxxxxxxxx</a:t>
            </a:r>
            <a:endParaRPr lang="de-DE" dirty="0"/>
          </a:p>
        </p:txBody>
      </p:sp>
      <p:sp>
        <p:nvSpPr>
          <p:cNvPr id="59" name="Textplatzhalter 29"/>
          <p:cNvSpPr>
            <a:spLocks noGrp="1"/>
          </p:cNvSpPr>
          <p:nvPr>
            <p:ph type="body" sz="quarter" idx="41" hasCustomPrompt="1"/>
          </p:nvPr>
        </p:nvSpPr>
        <p:spPr>
          <a:xfrm>
            <a:off x="1655275" y="3752939"/>
            <a:ext cx="2196645" cy="1423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xxxxxxxxxxxxxxxxxxxx</a:t>
            </a:r>
            <a:endParaRPr lang="de-DE" dirty="0"/>
          </a:p>
        </p:txBody>
      </p:sp>
      <p:sp>
        <p:nvSpPr>
          <p:cNvPr id="60" name="Textplatzhalter 29"/>
          <p:cNvSpPr>
            <a:spLocks noGrp="1"/>
          </p:cNvSpPr>
          <p:nvPr>
            <p:ph type="body" sz="quarter" idx="42" hasCustomPrompt="1"/>
          </p:nvPr>
        </p:nvSpPr>
        <p:spPr>
          <a:xfrm>
            <a:off x="1655275" y="3910800"/>
            <a:ext cx="2196645" cy="1423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xxxxxxxxxxxxxxxxxxxx</a:t>
            </a:r>
            <a:endParaRPr lang="de-DE" dirty="0"/>
          </a:p>
        </p:txBody>
      </p:sp>
      <p:sp>
        <p:nvSpPr>
          <p:cNvPr id="61" name="Textplatzhalter 29"/>
          <p:cNvSpPr>
            <a:spLocks noGrp="1"/>
          </p:cNvSpPr>
          <p:nvPr>
            <p:ph type="body" sz="quarter" idx="43" hasCustomPrompt="1"/>
          </p:nvPr>
        </p:nvSpPr>
        <p:spPr>
          <a:xfrm>
            <a:off x="3923927" y="3669400"/>
            <a:ext cx="2646205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Dok.No</a:t>
            </a:r>
            <a:r>
              <a:rPr lang="de-DE" dirty="0" smtClean="0"/>
              <a:t> und/oder Titel / Doc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/</a:t>
            </a:r>
            <a:r>
              <a:rPr lang="de-DE" dirty="0" err="1" smtClean="0"/>
              <a:t>or</a:t>
            </a:r>
            <a:r>
              <a:rPr lang="de-DE" dirty="0" smtClean="0"/>
              <a:t> title</a:t>
            </a:r>
            <a:endParaRPr lang="de-DE" dirty="0"/>
          </a:p>
        </p:txBody>
      </p:sp>
      <p:sp>
        <p:nvSpPr>
          <p:cNvPr id="62" name="Textplatzhalter 29"/>
          <p:cNvSpPr>
            <a:spLocks noGrp="1"/>
          </p:cNvSpPr>
          <p:nvPr>
            <p:ph type="body" sz="quarter" idx="44" hasCustomPrompt="1"/>
          </p:nvPr>
        </p:nvSpPr>
        <p:spPr>
          <a:xfrm>
            <a:off x="6660232" y="6088492"/>
            <a:ext cx="1936422" cy="1659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 smtClean="0"/>
              <a:t>xxxxxxxxxxxx</a:t>
            </a:r>
            <a:endParaRPr lang="de-DE" dirty="0"/>
          </a:p>
        </p:txBody>
      </p:sp>
      <p:pic>
        <p:nvPicPr>
          <p:cNvPr id="63" name="Picture 2" descr="C:\Users\nra\Desktop\mdc_plakette_13485_d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314" y="6495293"/>
            <a:ext cx="376686" cy="3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8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 2: Titel / wenig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2" b="-1717"/>
          <a:stretch/>
        </p:blipFill>
        <p:spPr>
          <a:xfrm>
            <a:off x="-180529" y="-44624"/>
            <a:ext cx="9324529" cy="7002016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509598" y="0"/>
            <a:ext cx="5214530" cy="6885384"/>
          </a:xfrm>
          <a:prstGeom prst="rect">
            <a:avLst/>
          </a:prstGeom>
          <a:solidFill>
            <a:srgbClr val="EDD01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929545" y="1022596"/>
            <a:ext cx="4611446" cy="615136"/>
          </a:xfrm>
        </p:spPr>
        <p:txBody>
          <a:bodyPr/>
          <a:lstStyle>
            <a:lvl1pPr>
              <a:defRPr b="1" cap="all" baseline="0">
                <a:solidFill>
                  <a:srgbClr val="14316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9545" y="3234520"/>
            <a:ext cx="4611446" cy="309444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steht ein wenig Fließtext. 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0891" y="1719368"/>
            <a:ext cx="4610100" cy="98611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</a:t>
            </a:r>
            <a:r>
              <a:rPr lang="de-DE" smtClean="0"/>
              <a:t>ein Untertitel</a:t>
            </a:r>
            <a:endParaRPr lang="de-DE" dirty="0" smtClean="0"/>
          </a:p>
        </p:txBody>
      </p:sp>
      <p:pic>
        <p:nvPicPr>
          <p:cNvPr id="12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9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43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 3: Titel / wenig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150414_TKP745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85385"/>
          </a:xfrm>
          <a:prstGeom prst="rect">
            <a:avLst/>
          </a:prstGeom>
        </p:spPr>
      </p:pic>
      <p:pic>
        <p:nvPicPr>
          <p:cNvPr id="12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6" y="546894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3525763" y="0"/>
            <a:ext cx="5214530" cy="6885384"/>
          </a:xfrm>
          <a:prstGeom prst="rect">
            <a:avLst/>
          </a:prstGeom>
          <a:solidFill>
            <a:srgbClr val="EDD01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3945710" y="1022596"/>
            <a:ext cx="4611446" cy="615136"/>
          </a:xfrm>
        </p:spPr>
        <p:txBody>
          <a:bodyPr/>
          <a:lstStyle>
            <a:lvl1pPr>
              <a:defRPr b="1" cap="all" baseline="0">
                <a:solidFill>
                  <a:srgbClr val="14316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45710" y="3234520"/>
            <a:ext cx="4611446" cy="309444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steht ein wenig Fließtext. 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47056" y="1719368"/>
            <a:ext cx="4610100" cy="98611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</a:t>
            </a:r>
            <a:r>
              <a:rPr lang="de-DE" smtClean="0"/>
              <a:t>ein Untertitel</a:t>
            </a:r>
            <a:endParaRPr lang="de-DE" dirty="0" smtClean="0"/>
          </a:p>
        </p:txBody>
      </p:sp>
      <p:sp>
        <p:nvSpPr>
          <p:cNvPr id="13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9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2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 4: Titel / wenig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57"/>
            <a:ext cx="9144000" cy="6859623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509598" y="0"/>
            <a:ext cx="5214530" cy="6885384"/>
          </a:xfrm>
          <a:prstGeom prst="rect">
            <a:avLst/>
          </a:prstGeom>
          <a:solidFill>
            <a:srgbClr val="EDD01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929545" y="1022596"/>
            <a:ext cx="4611446" cy="615136"/>
          </a:xfrm>
        </p:spPr>
        <p:txBody>
          <a:bodyPr/>
          <a:lstStyle>
            <a:lvl1pPr>
              <a:defRPr b="1" cap="all" baseline="0">
                <a:solidFill>
                  <a:srgbClr val="14316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9545" y="3234520"/>
            <a:ext cx="4611446" cy="309444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steht ein wenig Fließtext. 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0891" y="1719368"/>
            <a:ext cx="4610100" cy="98611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</a:t>
            </a:r>
            <a:r>
              <a:rPr lang="de-DE" smtClean="0"/>
              <a:t>ein Untertitel</a:t>
            </a:r>
            <a:endParaRPr lang="de-DE" dirty="0" smtClean="0"/>
          </a:p>
        </p:txBody>
      </p:sp>
      <p:pic>
        <p:nvPicPr>
          <p:cNvPr id="13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9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104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 5: Titel / wenig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148"/>
            <a:ext cx="9144000" cy="686314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509598" y="0"/>
            <a:ext cx="5214530" cy="6885384"/>
          </a:xfrm>
          <a:prstGeom prst="rect">
            <a:avLst/>
          </a:prstGeom>
          <a:solidFill>
            <a:srgbClr val="EDD01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929545" y="1022596"/>
            <a:ext cx="4611446" cy="615136"/>
          </a:xfrm>
        </p:spPr>
        <p:txBody>
          <a:bodyPr/>
          <a:lstStyle>
            <a:lvl1pPr>
              <a:defRPr b="1" cap="all" baseline="0">
                <a:solidFill>
                  <a:srgbClr val="14316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9545" y="3234520"/>
            <a:ext cx="4611446" cy="309444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steht ein wenig Fließtext. 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0891" y="1719368"/>
            <a:ext cx="4610100" cy="98611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</a:t>
            </a:r>
            <a:r>
              <a:rPr lang="de-DE" smtClean="0"/>
              <a:t>ein Untertitel</a:t>
            </a:r>
            <a:endParaRPr lang="de-DE" dirty="0" smtClean="0"/>
          </a:p>
        </p:txBody>
      </p:sp>
      <p:pic>
        <p:nvPicPr>
          <p:cNvPr id="13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9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großflächig mit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de-DE" dirty="0" smtClean="0"/>
              <a:t>Bild durch Klicken einfügen!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611560" y="4941168"/>
            <a:ext cx="6279201" cy="1512168"/>
          </a:xfrm>
          <a:prstGeom prst="rect">
            <a:avLst/>
          </a:prstGeom>
          <a:solidFill>
            <a:srgbClr val="EDD01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4883" y="6499048"/>
            <a:ext cx="745509" cy="365125"/>
          </a:xfrm>
          <a:prstGeom prst="rect">
            <a:avLst/>
          </a:prstGeom>
        </p:spPr>
        <p:txBody>
          <a:bodyPr/>
          <a:lstStyle/>
          <a:p>
            <a:fld id="{2D31551D-F3C2-3643-8B41-F655A96CD0F5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80633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915897" y="5124591"/>
            <a:ext cx="5826096" cy="615136"/>
          </a:xfrm>
        </p:spPr>
        <p:txBody>
          <a:bodyPr/>
          <a:lstStyle>
            <a:lvl1pPr>
              <a:defRPr b="1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17242" y="5821363"/>
            <a:ext cx="5824751" cy="631973"/>
          </a:xfrm>
        </p:spPr>
        <p:txBody>
          <a:bodyPr>
            <a:normAutofit/>
          </a:bodyPr>
          <a:lstStyle>
            <a:lvl1pPr marL="0" indent="0">
              <a:buNone/>
              <a:defRPr sz="2800" b="0" baseline="0">
                <a:solidFill>
                  <a:srgbClr val="14316C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lvl="0"/>
            <a:r>
              <a:rPr lang="de-DE" dirty="0" smtClean="0"/>
              <a:t>Hier steht ein Untertitel</a:t>
            </a:r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80633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382136" y="6497153"/>
            <a:ext cx="8761863" cy="365125"/>
          </a:xfrm>
        </p:spPr>
        <p:txBody>
          <a:bodyPr/>
          <a:lstStyle/>
          <a:p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rgbClr val="14316C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: AAnnn&gt;&lt;</a:t>
            </a:r>
            <a:r>
              <a:rPr lang="de-AT" dirty="0" err="1" smtClean="0">
                <a:solidFill>
                  <a:srgbClr val="14316C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rgbClr val="14316C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&gt;&lt;DocNo: </a:t>
            </a:r>
            <a:r>
              <a:rPr lang="de-AT" dirty="0" err="1" smtClean="0">
                <a:solidFill>
                  <a:srgbClr val="14316C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&gt;&lt;Date: JJJJ-MM-DD&gt;&lt;Version: n.n&gt;&lt;</a:t>
            </a:r>
            <a:r>
              <a:rPr lang="de-AT" dirty="0" err="1" smtClean="0">
                <a:solidFill>
                  <a:srgbClr val="14316C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rgbClr val="14316C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rgbClr val="14316C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rgbClr val="14316C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rgbClr val="14316C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rgbClr val="14316C"/>
              </a:solidFill>
            </a:endParaRPr>
          </a:p>
        </p:txBody>
      </p:sp>
      <p:pic>
        <p:nvPicPr>
          <p:cNvPr id="16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1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eib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5889774" y="2295202"/>
            <a:ext cx="3254226" cy="3716683"/>
          </a:xfrm>
          <a:prstGeom prst="rect">
            <a:avLst/>
          </a:prstGeom>
          <a:solidFill>
            <a:srgbClr val="94A8B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1" y="2295202"/>
            <a:ext cx="539552" cy="3716684"/>
          </a:xfrm>
          <a:prstGeom prst="rect">
            <a:avLst/>
          </a:prstGeom>
          <a:solidFill>
            <a:srgbClr val="94A8B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59629" y="3084608"/>
            <a:ext cx="2811416" cy="40921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Beschreibung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059629" y="4490113"/>
            <a:ext cx="2811416" cy="40921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Beschreibung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682625" y="2295525"/>
            <a:ext cx="5049838" cy="3716338"/>
          </a:xfrm>
          <a:effectLst/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Bild durch Klicken einfügen!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6059488" y="3494088"/>
            <a:ext cx="2811462" cy="995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Text</a:t>
            </a:r>
            <a:endParaRPr lang="de-DE" dirty="0"/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059488" y="4900256"/>
            <a:ext cx="2811462" cy="995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Text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2983" y="6499048"/>
            <a:ext cx="745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2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 </a:t>
            </a:r>
            <a:endParaRPr lang="de-DE" dirty="0"/>
          </a:p>
        </p:txBody>
      </p:sp>
      <p:sp>
        <p:nvSpPr>
          <p:cNvPr id="4" name="Rechteck 3"/>
          <p:cNvSpPr/>
          <p:nvPr userDrawn="1"/>
        </p:nvSpPr>
        <p:spPr>
          <a:xfrm>
            <a:off x="5889774" y="2295202"/>
            <a:ext cx="3254226" cy="3716683"/>
          </a:xfrm>
          <a:prstGeom prst="rect">
            <a:avLst/>
          </a:prstGeom>
          <a:solidFill>
            <a:srgbClr val="F2D71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1" y="2295202"/>
            <a:ext cx="539552" cy="3716684"/>
          </a:xfrm>
          <a:prstGeom prst="rect">
            <a:avLst/>
          </a:prstGeom>
          <a:solidFill>
            <a:srgbClr val="F2D71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682625" y="2295525"/>
            <a:ext cx="5049838" cy="3716338"/>
          </a:xfrm>
          <a:effectLst/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Bild durch Klicken einfügen!</a:t>
            </a:r>
            <a:endParaRPr lang="de-DE" dirty="0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59629" y="3084608"/>
            <a:ext cx="2811416" cy="40921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Beschreibung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059629" y="4490113"/>
            <a:ext cx="2811416" cy="40921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Beschreibung</a:t>
            </a: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6059488" y="3494088"/>
            <a:ext cx="2811462" cy="995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Text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059488" y="4900256"/>
            <a:ext cx="2811462" cy="995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smtClean="0"/>
              <a:t>Text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2983" y="6499048"/>
            <a:ext cx="745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8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15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 </a:t>
            </a:r>
            <a:endParaRPr lang="de-DE" dirty="0"/>
          </a:p>
        </p:txBody>
      </p:sp>
      <p:sp>
        <p:nvSpPr>
          <p:cNvPr id="12" name="Ring 11"/>
          <p:cNvSpPr/>
          <p:nvPr userDrawn="1"/>
        </p:nvSpPr>
        <p:spPr>
          <a:xfrm>
            <a:off x="1235534" y="3168963"/>
            <a:ext cx="3129875" cy="3070347"/>
          </a:xfrm>
          <a:prstGeom prst="donut">
            <a:avLst>
              <a:gd name="adj" fmla="val 4610"/>
            </a:avLst>
          </a:prstGeom>
          <a:solidFill>
            <a:srgbClr val="94A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Pfeil nach rechts 13"/>
          <p:cNvSpPr/>
          <p:nvPr userDrawn="1"/>
        </p:nvSpPr>
        <p:spPr>
          <a:xfrm rot="19552630">
            <a:off x="3980040" y="3214955"/>
            <a:ext cx="1061509" cy="726454"/>
          </a:xfrm>
          <a:prstGeom prst="rightArrow">
            <a:avLst>
              <a:gd name="adj1" fmla="val 47667"/>
              <a:gd name="adj2" fmla="val 53534"/>
            </a:avLst>
          </a:prstGeom>
          <a:solidFill>
            <a:srgbClr val="94A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069475" y="3168963"/>
            <a:ext cx="2811416" cy="409219"/>
          </a:xfrm>
        </p:spPr>
        <p:txBody>
          <a:bodyPr/>
          <a:lstStyle>
            <a:lvl1pPr marL="0" indent="0">
              <a:buNone/>
              <a:defRPr sz="1600">
                <a:solidFill>
                  <a:srgbClr val="14316C"/>
                </a:solidFill>
              </a:defRPr>
            </a:lvl1pPr>
          </a:lstStyle>
          <a:p>
            <a:pPr lvl="0"/>
            <a:r>
              <a:rPr lang="de-DE" dirty="0" smtClean="0"/>
              <a:t>Beschreibung</a:t>
            </a:r>
          </a:p>
        </p:txBody>
      </p:sp>
      <p:sp>
        <p:nvSpPr>
          <p:cNvPr id="20" name="Textplatzhalt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501682" y="4259371"/>
            <a:ext cx="2480714" cy="409219"/>
          </a:xfrm>
        </p:spPr>
        <p:txBody>
          <a:bodyPr/>
          <a:lstStyle>
            <a:lvl1pPr marL="0" indent="0">
              <a:buNone/>
              <a:defRPr sz="1600">
                <a:solidFill>
                  <a:srgbClr val="14316C"/>
                </a:solidFill>
              </a:defRPr>
            </a:lvl1pPr>
          </a:lstStyle>
          <a:p>
            <a:pPr lvl="0"/>
            <a:r>
              <a:rPr lang="de-DE" dirty="0" smtClean="0"/>
              <a:t>Beschreibung</a:t>
            </a:r>
          </a:p>
        </p:txBody>
      </p:sp>
      <p:sp>
        <p:nvSpPr>
          <p:cNvPr id="27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623162" y="5341438"/>
            <a:ext cx="2549833" cy="409219"/>
          </a:xfrm>
        </p:spPr>
        <p:txBody>
          <a:bodyPr/>
          <a:lstStyle>
            <a:lvl1pPr marL="0" indent="0">
              <a:buNone/>
              <a:defRPr sz="1600">
                <a:solidFill>
                  <a:srgbClr val="14316C"/>
                </a:solidFill>
              </a:defRPr>
            </a:lvl1pPr>
          </a:lstStyle>
          <a:p>
            <a:pPr lvl="0"/>
            <a:r>
              <a:rPr lang="de-DE" dirty="0" smtClean="0"/>
              <a:t>Beschreibung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2983" y="6499048"/>
            <a:ext cx="745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8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feil nach rechts 22"/>
          <p:cNvSpPr/>
          <p:nvPr userDrawn="1"/>
        </p:nvSpPr>
        <p:spPr>
          <a:xfrm rot="21213718">
            <a:off x="4297543" y="4092086"/>
            <a:ext cx="1061509" cy="726454"/>
          </a:xfrm>
          <a:prstGeom prst="rightArrow">
            <a:avLst>
              <a:gd name="adj1" fmla="val 47667"/>
              <a:gd name="adj2" fmla="val 53534"/>
            </a:avLst>
          </a:prstGeom>
          <a:solidFill>
            <a:srgbClr val="94A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 userDrawn="1"/>
        </p:nvSpPr>
        <p:spPr>
          <a:xfrm rot="1043157">
            <a:off x="4250638" y="4969543"/>
            <a:ext cx="1061509" cy="726454"/>
          </a:xfrm>
          <a:prstGeom prst="rightArrow">
            <a:avLst>
              <a:gd name="adj1" fmla="val 47667"/>
              <a:gd name="adj2" fmla="val 53534"/>
            </a:avLst>
          </a:prstGeom>
          <a:solidFill>
            <a:srgbClr val="94A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83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 smtClean="0"/>
              <a:t> Text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2983" y="6499048"/>
            <a:ext cx="745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 Text mit mehreren </a:t>
            </a:r>
            <a:br>
              <a:rPr lang="de-DE" dirty="0" smtClean="0"/>
            </a:br>
            <a:r>
              <a:rPr lang="de-DE" dirty="0" smtClean="0"/>
              <a:t>  Zeilen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4872038" y="1825625"/>
            <a:ext cx="3898900" cy="4351338"/>
          </a:xfrm>
          <a:effectLst/>
        </p:spPr>
        <p:txBody>
          <a:bodyPr/>
          <a:lstStyle>
            <a:lvl1pPr marL="0" indent="0"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de-DE" dirty="0" smtClean="0"/>
              <a:t>Bild durch klicken einfügen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2983" y="6499048"/>
            <a:ext cx="745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/>
        </p:nvSpPr>
        <p:spPr>
          <a:xfrm>
            <a:off x="0" y="3789040"/>
            <a:ext cx="9144000" cy="2376264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5581" y="5336976"/>
            <a:ext cx="6858000" cy="50552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="0" baseline="0">
                <a:solidFill>
                  <a:srgbClr val="14316C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 / Autor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77421" y="4284659"/>
            <a:ext cx="8775510" cy="839246"/>
          </a:xfrm>
        </p:spPr>
        <p:txBody>
          <a:bodyPr anchor="b">
            <a:normAutofit/>
          </a:bodyPr>
          <a:lstStyle>
            <a:lvl1pPr algn="ctr">
              <a:defRPr sz="4400" b="1" cap="all" baseline="0">
                <a:solidFill>
                  <a:srgbClr val="14316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smtClean="0"/>
              <a:t>TITEL DER PRÄSENTATION</a:t>
            </a:r>
            <a:endParaRPr lang="en-US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4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de-DE" dirty="0" smtClean="0"/>
              <a:t>TITEL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2983" y="6499048"/>
            <a:ext cx="745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5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3789040"/>
            <a:ext cx="9144000" cy="2376264"/>
          </a:xfrm>
          <a:prstGeom prst="rect">
            <a:avLst/>
          </a:prstGeom>
          <a:solidFill>
            <a:srgbClr val="EDD01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5581" y="5336976"/>
            <a:ext cx="6858000" cy="505521"/>
          </a:xfrm>
        </p:spPr>
        <p:txBody>
          <a:bodyPr>
            <a:normAutofit/>
          </a:bodyPr>
          <a:lstStyle>
            <a:lvl1pPr marL="0" indent="0" algn="ctr">
              <a:buNone/>
              <a:defRPr sz="3600" b="0" baseline="0">
                <a:solidFill>
                  <a:srgbClr val="14316C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 / Autor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177421" y="4284659"/>
            <a:ext cx="8775510" cy="839246"/>
          </a:xfrm>
        </p:spPr>
        <p:txBody>
          <a:bodyPr anchor="b">
            <a:normAutofit/>
          </a:bodyPr>
          <a:lstStyle>
            <a:lvl1pPr algn="ctr">
              <a:defRPr sz="4400" b="1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smtClean="0"/>
              <a:t>TITEL DER PRÄSENTATION</a:t>
            </a:r>
            <a:endParaRPr lang="en-US" dirty="0"/>
          </a:p>
        </p:txBody>
      </p:sp>
      <p:pic>
        <p:nvPicPr>
          <p:cNvPr id="13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4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67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96" y="2306"/>
            <a:ext cx="9150896" cy="6855693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3789040"/>
            <a:ext cx="9144000" cy="2376264"/>
          </a:xfrm>
          <a:prstGeom prst="rect">
            <a:avLst/>
          </a:prstGeom>
          <a:solidFill>
            <a:srgbClr val="EDD01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5581" y="5336976"/>
            <a:ext cx="6858000" cy="505521"/>
          </a:xfrm>
        </p:spPr>
        <p:txBody>
          <a:bodyPr>
            <a:normAutofit/>
          </a:bodyPr>
          <a:lstStyle>
            <a:lvl1pPr marL="0" indent="0" algn="ctr">
              <a:buNone/>
              <a:defRPr sz="3600" b="0" baseline="0">
                <a:solidFill>
                  <a:srgbClr val="14316C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 / Autor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77421" y="4284659"/>
            <a:ext cx="8775510" cy="839246"/>
          </a:xfrm>
        </p:spPr>
        <p:txBody>
          <a:bodyPr anchor="b">
            <a:normAutofit/>
          </a:bodyPr>
          <a:lstStyle>
            <a:lvl1pPr algn="ctr">
              <a:defRPr sz="4400" b="1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smtClean="0"/>
              <a:t>TITEL DER PRÄSENTATION</a:t>
            </a:r>
            <a:endParaRPr lang="en-US" dirty="0"/>
          </a:p>
        </p:txBody>
      </p:sp>
      <p:pic>
        <p:nvPicPr>
          <p:cNvPr id="14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6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9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3802688"/>
            <a:ext cx="9144000" cy="2376264"/>
          </a:xfrm>
          <a:prstGeom prst="rect">
            <a:avLst/>
          </a:prstGeom>
          <a:solidFill>
            <a:srgbClr val="EDD01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5581" y="5336976"/>
            <a:ext cx="6858000" cy="505521"/>
          </a:xfrm>
        </p:spPr>
        <p:txBody>
          <a:bodyPr>
            <a:normAutofit/>
          </a:bodyPr>
          <a:lstStyle>
            <a:lvl1pPr marL="0" indent="0" algn="ctr">
              <a:buNone/>
              <a:defRPr sz="3600" b="0" baseline="0">
                <a:solidFill>
                  <a:srgbClr val="14316C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 / Autor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77421" y="4284659"/>
            <a:ext cx="8775510" cy="839246"/>
          </a:xfrm>
        </p:spPr>
        <p:txBody>
          <a:bodyPr anchor="b">
            <a:normAutofit/>
          </a:bodyPr>
          <a:lstStyle>
            <a:lvl1pPr algn="ctr">
              <a:defRPr sz="4400" b="1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smtClean="0"/>
              <a:t>TITEL DER PRÄSENTATION</a:t>
            </a:r>
            <a:endParaRPr lang="en-US" dirty="0"/>
          </a:p>
        </p:txBody>
      </p:sp>
      <p:pic>
        <p:nvPicPr>
          <p:cNvPr id="14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6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04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0" y="3789040"/>
            <a:ext cx="9144000" cy="2376264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5581" y="5336976"/>
            <a:ext cx="6858000" cy="505521"/>
          </a:xfrm>
        </p:spPr>
        <p:txBody>
          <a:bodyPr>
            <a:normAutofit/>
          </a:bodyPr>
          <a:lstStyle>
            <a:lvl1pPr marL="0" indent="0" algn="ctr">
              <a:buNone/>
              <a:defRPr sz="3600" b="0" baseline="0">
                <a:solidFill>
                  <a:srgbClr val="14316C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 / Autor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77421" y="4284659"/>
            <a:ext cx="8775510" cy="839246"/>
          </a:xfrm>
        </p:spPr>
        <p:txBody>
          <a:bodyPr anchor="b">
            <a:normAutofit/>
          </a:bodyPr>
          <a:lstStyle>
            <a:lvl1pPr algn="ctr">
              <a:defRPr sz="4400" b="1" cap="all" baseline="0">
                <a:solidFill>
                  <a:srgbClr val="14316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smtClean="0"/>
              <a:t>TITEL DER PRÄSENTATION</a:t>
            </a:r>
            <a:endParaRPr lang="en-US" dirty="0"/>
          </a:p>
        </p:txBody>
      </p:sp>
      <p:pic>
        <p:nvPicPr>
          <p:cNvPr id="13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4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78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3789040"/>
            <a:ext cx="9144000" cy="2376264"/>
          </a:xfrm>
          <a:prstGeom prst="rect">
            <a:avLst/>
          </a:prstGeom>
          <a:solidFill>
            <a:srgbClr val="EDD01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5581" y="5336976"/>
            <a:ext cx="6858000" cy="505521"/>
          </a:xfrm>
        </p:spPr>
        <p:txBody>
          <a:bodyPr>
            <a:normAutofit/>
          </a:bodyPr>
          <a:lstStyle>
            <a:lvl1pPr marL="0" indent="0" algn="ctr">
              <a:buNone/>
              <a:defRPr sz="3600" b="0" baseline="0">
                <a:solidFill>
                  <a:srgbClr val="14316C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 / Autor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77421" y="4284659"/>
            <a:ext cx="8775510" cy="839246"/>
          </a:xfrm>
        </p:spPr>
        <p:txBody>
          <a:bodyPr anchor="b">
            <a:normAutofit/>
          </a:bodyPr>
          <a:lstStyle>
            <a:lvl1pPr algn="ctr">
              <a:defRPr sz="4400" b="1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smtClean="0"/>
              <a:t>TITEL DER PRÄSENTATION</a:t>
            </a:r>
            <a:endParaRPr lang="en-US" dirty="0"/>
          </a:p>
        </p:txBody>
      </p:sp>
      <p:pic>
        <p:nvPicPr>
          <p:cNvPr id="14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6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0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3789040"/>
            <a:ext cx="9144000" cy="2376264"/>
          </a:xfrm>
          <a:prstGeom prst="rect">
            <a:avLst/>
          </a:prstGeom>
          <a:solidFill>
            <a:srgbClr val="EDD01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25581" y="5336976"/>
            <a:ext cx="6858000" cy="505521"/>
          </a:xfrm>
        </p:spPr>
        <p:txBody>
          <a:bodyPr>
            <a:normAutofit/>
          </a:bodyPr>
          <a:lstStyle>
            <a:lvl1pPr marL="0" indent="0" algn="ctr">
              <a:buNone/>
              <a:defRPr sz="3600" b="0" baseline="0">
                <a:solidFill>
                  <a:srgbClr val="14316C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Untertitel / Autor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77421" y="4284659"/>
            <a:ext cx="8775510" cy="839246"/>
          </a:xfrm>
        </p:spPr>
        <p:txBody>
          <a:bodyPr anchor="b">
            <a:normAutofit/>
          </a:bodyPr>
          <a:lstStyle>
            <a:lvl1pPr algn="ctr">
              <a:defRPr sz="4400" b="1" cap="all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smtClean="0"/>
              <a:t>TITEL DER PRÄSENTATION</a:t>
            </a:r>
            <a:endParaRPr lang="en-US" dirty="0"/>
          </a:p>
        </p:txBody>
      </p:sp>
      <p:pic>
        <p:nvPicPr>
          <p:cNvPr id="15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428" y="5449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6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kzent 1: Titel / wenig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 userDrawn="1"/>
        </p:nvSpPr>
        <p:spPr>
          <a:xfrm>
            <a:off x="279400" y="0"/>
            <a:ext cx="6838950" cy="6885384"/>
          </a:xfrm>
          <a:prstGeom prst="rect">
            <a:avLst/>
          </a:prstGeom>
          <a:solidFill>
            <a:srgbClr val="EDD01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29545" y="1022596"/>
            <a:ext cx="4611446" cy="615136"/>
          </a:xfrm>
        </p:spPr>
        <p:txBody>
          <a:bodyPr/>
          <a:lstStyle>
            <a:lvl1pPr>
              <a:defRPr b="1" cap="all" baseline="0">
                <a:solidFill>
                  <a:srgbClr val="14316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9545" y="3234520"/>
            <a:ext cx="4611446" cy="309444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steht ein wenig Fließtext. 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0891" y="1719368"/>
            <a:ext cx="4610100" cy="98611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</a:t>
            </a:r>
            <a:r>
              <a:rPr lang="de-DE" smtClean="0"/>
              <a:t>ein Untertitel</a:t>
            </a:r>
            <a:endParaRPr lang="de-DE" dirty="0" smtClean="0"/>
          </a:p>
        </p:txBody>
      </p:sp>
      <p:pic>
        <p:nvPicPr>
          <p:cNvPr id="14" name="Picture 3" descr="R:\PR\aktuell\Grafik\Elemente\Logo mit Strapline\MedA_Strap_IonTherapyCent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94" y="456001"/>
            <a:ext cx="1566000" cy="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497153"/>
            <a:ext cx="9143999" cy="365125"/>
          </a:xfrm>
        </p:spPr>
        <p:txBody>
          <a:bodyPr/>
          <a:lstStyle/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7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986783" y="6499048"/>
            <a:ext cx="745509" cy="365125"/>
          </a:xfrm>
        </p:spPr>
        <p:txBody>
          <a:bodyPr/>
          <a:lstStyle>
            <a:lvl1pPr algn="l">
              <a:defRPr/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79871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nra\Desktop\mdc_plakette_13485_d1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3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6499048"/>
            <a:ext cx="9144000" cy="359930"/>
          </a:xfrm>
          <a:prstGeom prst="rect">
            <a:avLst/>
          </a:prstGeom>
          <a:solidFill>
            <a:srgbClr val="94A8B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 descr="R:\PR\aktuell\Grafik\Elemente\Logo mit Strapline\MedA_Strap_IonTherapyCenter_White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3" y="6519603"/>
            <a:ext cx="1065600" cy="3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2137" y="365126"/>
            <a:ext cx="83933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1468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 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</a:t>
            </a:r>
            <a:endParaRPr lang="en-US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8063369" y="6560653"/>
            <a:ext cx="0" cy="252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82136" y="6497153"/>
            <a:ext cx="876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DocClass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AAnnn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ContentCode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DocNo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xxxxxxxxxxxxxxxxx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&gt;&lt;Date: JJJJ-MM-DD&gt;&lt;Version: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n.n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Protectioncl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.: internal 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only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Confidentialiy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open&gt;&lt;</a:t>
            </a:r>
            <a:r>
              <a:rPr lang="de-AT" dirty="0" err="1" smtClean="0">
                <a:solidFill>
                  <a:schemeClr val="bg1"/>
                </a:solidFill>
                <a:latin typeface="Verdana" charset="0"/>
              </a:rPr>
              <a:t>Owner</a:t>
            </a:r>
            <a:r>
              <a:rPr lang="de-AT" dirty="0" smtClean="0">
                <a:solidFill>
                  <a:schemeClr val="bg1"/>
                </a:solidFill>
                <a:latin typeface="Verdana" charset="0"/>
              </a:rPr>
              <a:t>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2983" y="6499048"/>
            <a:ext cx="745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2D31551D-F3C2-3643-8B41-F655A96CD0F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Picture 2" descr="C:\Users\nra\Desktop\mdc_plakette_13485_d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16" y="6516112"/>
            <a:ext cx="338556" cy="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1" r:id="rId2"/>
    <p:sldLayoutId id="2147483672" r:id="rId3"/>
    <p:sldLayoutId id="2147483673" r:id="rId4"/>
    <p:sldLayoutId id="2147483674" r:id="rId5"/>
    <p:sldLayoutId id="2147483677" r:id="rId6"/>
    <p:sldLayoutId id="2147483675" r:id="rId7"/>
    <p:sldLayoutId id="2147483676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62" r:id="rId18"/>
    <p:sldLayoutId id="2147483664" r:id="rId19"/>
    <p:sldLayoutId id="2147483666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2D711"/>
        </a:buClr>
        <a:buSzPct val="100000"/>
        <a:buFont typeface="HiraMinProN-W3" charset="-128"/>
        <a:buChar char="◉"/>
        <a:defRPr sz="2000" b="1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4316C"/>
        </a:buClr>
        <a:buFont typeface="Arial" charset="0"/>
        <a:buChar char="•"/>
        <a:defRPr sz="18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Garamond" charset="0"/>
          <a:ea typeface="Garamond" charset="0"/>
          <a:cs typeface="Garamon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5" Type="http://schemas.openxmlformats.org/officeDocument/2006/relationships/image" Target="../media/image19.jpeg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50" y="1441450"/>
            <a:ext cx="7194550" cy="1739900"/>
          </a:xfrm>
        </p:spPr>
        <p:txBody>
          <a:bodyPr>
            <a:noAutofit/>
          </a:bodyPr>
          <a:lstStyle/>
          <a:p>
            <a:pPr algn="ctr"/>
            <a:r>
              <a:rPr lang="en-US" sz="2400" cap="none" dirty="0">
                <a:solidFill>
                  <a:srgbClr val="0033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Evaluation of induced activity and assessment of in-situ clearance procedures for MedAustron ion therapy accelerator components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9900" y="4400550"/>
            <a:ext cx="6457949" cy="1928418"/>
          </a:xfrm>
        </p:spPr>
        <p:txBody>
          <a:bodyPr/>
          <a:lstStyle/>
          <a:p>
            <a:r>
              <a:rPr lang="de-DE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Weixelbaumer</a:t>
            </a: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R. Wanzenböck, M</a:t>
            </a:r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Deutsch</a:t>
            </a: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Jägerhofer</a:t>
            </a:r>
          </a:p>
          <a:p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EBG </a:t>
            </a:r>
            <a:r>
              <a:rPr lang="de-DE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MedAustron </a:t>
            </a: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GmbH, </a:t>
            </a:r>
            <a:r>
              <a:rPr lang="de-DE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</a:t>
            </a: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Neustadt, Austria</a:t>
            </a:r>
            <a:endParaRPr lang="de-A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de-AT" sz="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       Christoph Weixelbaumer | ARIA 17 - 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4th International Workshop on Accelerator Radiation Induced Activation</a:t>
            </a:r>
            <a:endParaRPr lang="de-DE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smtClean="0"/>
              <a:t>Simulated Nuclide Vectors</a:t>
            </a:r>
            <a:endParaRPr lang="en-GB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66850"/>
            <a:ext cx="8146860" cy="4921250"/>
          </a:xfrm>
        </p:spPr>
        <p:txBody>
          <a:bodyPr/>
          <a:lstStyle/>
          <a:p>
            <a:r>
              <a:rPr lang="en-GB" sz="1600" dirty="0" smtClean="0"/>
              <a:t>160 MeV protons (10</a:t>
            </a:r>
            <a:r>
              <a:rPr lang="en-GB" sz="1600" baseline="30000" dirty="0" smtClean="0"/>
              <a:t>7</a:t>
            </a:r>
            <a:r>
              <a:rPr lang="en-GB" sz="1600" dirty="0" smtClean="0"/>
              <a:t> p/s)</a:t>
            </a:r>
          </a:p>
          <a:p>
            <a:r>
              <a:rPr lang="en-GB" sz="1600" dirty="0" smtClean="0"/>
              <a:t>Within bulky material</a:t>
            </a:r>
          </a:p>
          <a:p>
            <a:r>
              <a:rPr lang="en-GB" sz="1600" dirty="0" smtClean="0"/>
              <a:t>Irradiation time: 15 months</a:t>
            </a:r>
          </a:p>
          <a:p>
            <a:r>
              <a:rPr lang="en-GB" sz="1600" dirty="0" smtClean="0"/>
              <a:t>Cooling time: 14 days</a:t>
            </a:r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r>
              <a:rPr lang="en-GB" sz="1600" dirty="0"/>
              <a:t>e</a:t>
            </a:r>
            <a:r>
              <a:rPr lang="en-GB" sz="1600" dirty="0" smtClean="0"/>
              <a:t>.g. H-3, Fe-55 are very difficult to measure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2052" name="Picture 4" descr="C:\Users\cwe\Desktop\LUND\MEIN VORTRAG\flu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661" y="1466850"/>
            <a:ext cx="300791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cwe\Desktop\LUND\MEIN VORTRAG\EXCEL_DATEN\absolute_weighted\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813050"/>
            <a:ext cx="2233966" cy="2128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cwe\Desktop\LUND\MEIN VORTRAG\EXCEL_DATEN\absolute_weighted\C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91" y="3122611"/>
            <a:ext cx="241935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cwe\Desktop\LUND\MEIN VORTRAG\EXCEL_DATEN\absolute_weighted\SF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435350"/>
            <a:ext cx="241935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cwe\Desktop\LUND\MEIN VORTRAG\EXCEL_DATEN\absolute_weighted\SM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69" y="3122611"/>
            <a:ext cx="2428875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cwe\Desktop\LUND\MEIN VORTRAG\EXCEL_DATEN\absolute_weighted\SM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06" y="2813050"/>
            <a:ext cx="2428875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1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137" y="276226"/>
            <a:ext cx="8393373" cy="13255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Simulated Nuclide Vectors</a:t>
            </a:r>
            <a:endParaRPr lang="en-GB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290635"/>
              </p:ext>
            </p:extLst>
          </p:nvPr>
        </p:nvGraphicFramePr>
        <p:xfrm>
          <a:off x="476250" y="1289050"/>
          <a:ext cx="8221662" cy="5105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17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00" dirty="0" smtClean="0"/>
              <a:t>Comparison: Sim          </a:t>
            </a:r>
            <a:r>
              <a:rPr lang="en-GB" sz="2600" dirty="0" err="1" smtClean="0"/>
              <a:t>Meas</a:t>
            </a:r>
            <a:endParaRPr lang="en-GB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66851"/>
            <a:ext cx="6826250" cy="1257299"/>
          </a:xfrm>
        </p:spPr>
        <p:txBody>
          <a:bodyPr/>
          <a:lstStyle/>
          <a:p>
            <a:r>
              <a:rPr lang="en-GB" sz="1800" dirty="0" smtClean="0"/>
              <a:t>Normalize weighted activities to total weighted activity to get percentage on how much each nuclide adds to reach CL and to be able to compare it to measurements</a:t>
            </a:r>
            <a:endParaRPr lang="en-GB" sz="1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12</a:t>
            </a:fld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4197350" y="1022350"/>
            <a:ext cx="806450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391400" y="1454151"/>
                <a:ext cx="1073150" cy="1019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b="1" i="1">
                                  <a:latin typeface="Cambria Math"/>
                                </a:rPr>
                                <m:t>𝑨𝒊</m:t>
                              </m:r>
                            </m:num>
                            <m:den>
                              <m:r>
                                <a:rPr lang="de-DE" b="1" i="1">
                                  <a:latin typeface="Cambria Math"/>
                                </a:rPr>
                                <m:t>𝑪𝑳𝒊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/>
                                </a:rPr>
                                <m:t>𝒊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b="1" i="1">
                                      <a:latin typeface="Cambria Math"/>
                                    </a:rPr>
                                    <m:t>𝑨𝒊</m:t>
                                  </m:r>
                                </m:num>
                                <m:den>
                                  <m:r>
                                    <a:rPr lang="de-DE" b="1" i="1">
                                      <a:latin typeface="Cambria Math"/>
                                    </a:rPr>
                                    <m:t>𝑪𝑳𝒊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1454151"/>
                <a:ext cx="1073150" cy="101957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334979"/>
              </p:ext>
            </p:extLst>
          </p:nvPr>
        </p:nvGraphicFramePr>
        <p:xfrm>
          <a:off x="720723" y="2724150"/>
          <a:ext cx="2359026" cy="120173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90735"/>
                <a:gridCol w="777556"/>
                <a:gridCol w="790735"/>
              </a:tblGrid>
              <a:tr h="2379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Aluminium</a:t>
                      </a:r>
                      <a:endParaRPr lang="de-AT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% </a:t>
                      </a:r>
                      <a:r>
                        <a:rPr lang="de-AT" sz="1100" b="1" u="none" strike="noStrike" dirty="0" err="1">
                          <a:effectLst/>
                        </a:rPr>
                        <a:t>of</a:t>
                      </a:r>
                      <a:r>
                        <a:rPr lang="de-AT" sz="1100" b="1" u="none" strike="noStrike" dirty="0">
                          <a:effectLst/>
                        </a:rPr>
                        <a:t> CL </a:t>
                      </a:r>
                      <a:r>
                        <a:rPr lang="de-AT" sz="1100" b="1" u="none" strike="noStrike" dirty="0" err="1" smtClean="0">
                          <a:effectLst/>
                        </a:rPr>
                        <a:t>contribution</a:t>
                      </a:r>
                      <a:r>
                        <a:rPr lang="de-AT" sz="1100" b="1" u="none" strike="noStrike" dirty="0">
                          <a:effectLst/>
                        </a:rPr>
                        <a:t> 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b="1" u="none" strike="noStrike">
                          <a:effectLst/>
                        </a:rPr>
                        <a:t>Nuclide</a:t>
                      </a:r>
                      <a:endParaRPr lang="de-A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 err="1">
                          <a:effectLst/>
                        </a:rPr>
                        <a:t>Meas</a:t>
                      </a:r>
                      <a:r>
                        <a:rPr lang="de-AT" sz="1100" b="1" u="none" strike="noStrike" dirty="0">
                          <a:effectLst/>
                        </a:rPr>
                        <a:t>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Sim.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b="0" u="none" strike="noStrike">
                          <a:effectLst/>
                        </a:rPr>
                        <a:t>Na-22</a:t>
                      </a:r>
                      <a:endParaRPr lang="de-A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u="none" strike="noStrike" dirty="0">
                          <a:effectLst/>
                        </a:rPr>
                        <a:t>91.5 - 93</a:t>
                      </a:r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u="none" strike="noStrike" dirty="0">
                          <a:effectLst/>
                        </a:rPr>
                        <a:t>87</a:t>
                      </a:r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9867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b="0" u="none" strike="noStrike" dirty="0">
                          <a:effectLst/>
                        </a:rPr>
                        <a:t>Mn-54</a:t>
                      </a:r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u="none" strike="noStrike" dirty="0">
                          <a:effectLst/>
                        </a:rPr>
                        <a:t>7 - 8.5</a:t>
                      </a:r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u="none" strike="noStrike" dirty="0">
                          <a:effectLst/>
                        </a:rPr>
                        <a:t>10</a:t>
                      </a:r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16449"/>
              </p:ext>
            </p:extLst>
          </p:nvPr>
        </p:nvGraphicFramePr>
        <p:xfrm>
          <a:off x="720723" y="4306889"/>
          <a:ext cx="2359026" cy="19513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90735"/>
                <a:gridCol w="777556"/>
                <a:gridCol w="790735"/>
              </a:tblGrid>
              <a:tr h="2379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Copper</a:t>
                      </a:r>
                      <a:endParaRPr lang="de-AT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% </a:t>
                      </a:r>
                      <a:r>
                        <a:rPr lang="de-AT" sz="1100" b="1" u="none" strike="noStrike" dirty="0" err="1">
                          <a:effectLst/>
                        </a:rPr>
                        <a:t>of</a:t>
                      </a:r>
                      <a:r>
                        <a:rPr lang="de-AT" sz="1100" b="1" u="none" strike="noStrike" dirty="0">
                          <a:effectLst/>
                        </a:rPr>
                        <a:t> CL </a:t>
                      </a:r>
                      <a:r>
                        <a:rPr lang="de-AT" sz="1100" b="1" u="none" strike="noStrike" dirty="0" err="1" smtClean="0">
                          <a:effectLst/>
                        </a:rPr>
                        <a:t>contribution</a:t>
                      </a:r>
                      <a:r>
                        <a:rPr lang="de-AT" sz="1100" b="1" u="none" strike="noStrike" dirty="0">
                          <a:effectLst/>
                        </a:rPr>
                        <a:t> 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b="1" u="none" strike="noStrike">
                          <a:effectLst/>
                        </a:rPr>
                        <a:t>Nuclide</a:t>
                      </a:r>
                      <a:endParaRPr lang="de-A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 err="1">
                          <a:effectLst/>
                        </a:rPr>
                        <a:t>Meas</a:t>
                      </a:r>
                      <a:r>
                        <a:rPr lang="de-AT" sz="1100" b="1" u="none" strike="noStrike" dirty="0">
                          <a:effectLst/>
                        </a:rPr>
                        <a:t>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Sim.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796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69 - 72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18.5 - 19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Mn-54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4.7 - 5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4.2 - 6.7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0.1 - 0.5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12664"/>
              </p:ext>
            </p:extLst>
          </p:nvPr>
        </p:nvGraphicFramePr>
        <p:xfrm>
          <a:off x="3313112" y="2724150"/>
          <a:ext cx="2359026" cy="245107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90735"/>
                <a:gridCol w="777556"/>
                <a:gridCol w="790735"/>
              </a:tblGrid>
              <a:tr h="2379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Steel 1 (SFL)</a:t>
                      </a:r>
                      <a:endParaRPr lang="de-AT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% </a:t>
                      </a:r>
                      <a:r>
                        <a:rPr lang="de-AT" sz="1100" b="1" u="none" strike="noStrike" dirty="0" err="1">
                          <a:effectLst/>
                        </a:rPr>
                        <a:t>of</a:t>
                      </a:r>
                      <a:r>
                        <a:rPr lang="de-AT" sz="1100" b="1" u="none" strike="noStrike" dirty="0">
                          <a:effectLst/>
                        </a:rPr>
                        <a:t> CL </a:t>
                      </a:r>
                      <a:r>
                        <a:rPr lang="de-AT" sz="1100" b="1" u="none" strike="noStrike" dirty="0" err="1" smtClean="0">
                          <a:effectLst/>
                        </a:rPr>
                        <a:t>contribution</a:t>
                      </a:r>
                      <a:r>
                        <a:rPr lang="de-AT" sz="1100" b="1" u="none" strike="noStrike" dirty="0">
                          <a:effectLst/>
                        </a:rPr>
                        <a:t> 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b="1" u="none" strike="noStrike" dirty="0" err="1">
                          <a:effectLst/>
                        </a:rPr>
                        <a:t>Nuclide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 err="1">
                          <a:effectLst/>
                        </a:rPr>
                        <a:t>Meas</a:t>
                      </a:r>
                      <a:r>
                        <a:rPr lang="de-AT" sz="1100" b="1" u="none" strike="noStrike" dirty="0">
                          <a:effectLst/>
                        </a:rPr>
                        <a:t>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Sim.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796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Mn-54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69 - 69.5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9525" marR="9525" marT="9525" marB="0" anchor="b">
                    <a:solidFill>
                      <a:srgbClr val="FF9933"/>
                    </a:solidFill>
                  </a:tcPr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8.1 - 8.6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525" marR="9525" marT="9525" marB="0" anchor="b">
                    <a:solidFill>
                      <a:srgbClr val="FF9933"/>
                    </a:solidFill>
                  </a:tcPr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V-48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0.3 - 0.4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Cr-51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0.5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852591"/>
              </p:ext>
            </p:extLst>
          </p:nvPr>
        </p:nvGraphicFramePr>
        <p:xfrm>
          <a:off x="5921373" y="2724150"/>
          <a:ext cx="2359026" cy="14516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90735"/>
                <a:gridCol w="777556"/>
                <a:gridCol w="790735"/>
              </a:tblGrid>
              <a:tr h="2379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Steel 2 (SM1)</a:t>
                      </a:r>
                      <a:endParaRPr lang="de-AT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% </a:t>
                      </a:r>
                      <a:r>
                        <a:rPr lang="de-AT" sz="1100" b="1" u="none" strike="noStrike" dirty="0" err="1">
                          <a:effectLst/>
                        </a:rPr>
                        <a:t>of</a:t>
                      </a:r>
                      <a:r>
                        <a:rPr lang="de-AT" sz="1100" b="1" u="none" strike="noStrike" dirty="0">
                          <a:effectLst/>
                        </a:rPr>
                        <a:t> CL </a:t>
                      </a:r>
                      <a:r>
                        <a:rPr lang="de-AT" sz="1100" b="1" u="none" strike="noStrike" dirty="0" err="1" smtClean="0">
                          <a:effectLst/>
                        </a:rPr>
                        <a:t>contribution</a:t>
                      </a:r>
                      <a:r>
                        <a:rPr lang="de-AT" sz="1100" b="1" u="none" strike="noStrike" dirty="0">
                          <a:effectLst/>
                        </a:rPr>
                        <a:t> 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b="1" u="none" strike="noStrike">
                          <a:effectLst/>
                        </a:rPr>
                        <a:t>Nuclide</a:t>
                      </a:r>
                      <a:endParaRPr lang="de-A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 err="1">
                          <a:effectLst/>
                        </a:rPr>
                        <a:t>Meas</a:t>
                      </a:r>
                      <a:r>
                        <a:rPr lang="de-AT" sz="1100" b="1" u="none" strike="noStrike" dirty="0">
                          <a:effectLst/>
                        </a:rPr>
                        <a:t>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Sim.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796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Mn-54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96.7 - 98.1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V-48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1.7 - 3.1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Cr-51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0.1 - 0.2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0.5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54475"/>
              </p:ext>
            </p:extLst>
          </p:nvPr>
        </p:nvGraphicFramePr>
        <p:xfrm>
          <a:off x="5921373" y="4449421"/>
          <a:ext cx="2359026" cy="14516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90735"/>
                <a:gridCol w="777556"/>
                <a:gridCol w="790735"/>
              </a:tblGrid>
              <a:tr h="2379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Steel 3 (SM2)</a:t>
                      </a:r>
                      <a:endParaRPr lang="de-AT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endParaRPr lang="de-A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% </a:t>
                      </a:r>
                      <a:r>
                        <a:rPr lang="de-AT" sz="1100" b="1" u="none" strike="noStrike" dirty="0" err="1">
                          <a:effectLst/>
                        </a:rPr>
                        <a:t>of</a:t>
                      </a:r>
                      <a:r>
                        <a:rPr lang="de-AT" sz="1100" b="1" u="none" strike="noStrike" dirty="0">
                          <a:effectLst/>
                        </a:rPr>
                        <a:t> CL </a:t>
                      </a:r>
                      <a:r>
                        <a:rPr lang="de-AT" sz="1100" b="1" u="none" strike="noStrike" dirty="0" err="1" smtClean="0">
                          <a:effectLst/>
                        </a:rPr>
                        <a:t>contribution</a:t>
                      </a:r>
                      <a:r>
                        <a:rPr lang="de-AT" sz="1100" b="1" u="none" strike="noStrike" dirty="0">
                          <a:effectLst/>
                        </a:rPr>
                        <a:t> 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7968">
                <a:tc>
                  <a:txBody>
                    <a:bodyPr/>
                    <a:lstStyle/>
                    <a:p>
                      <a:pPr algn="l" fontAlgn="b"/>
                      <a:r>
                        <a:rPr lang="de-AT" sz="1100" b="1" u="none" strike="noStrike">
                          <a:effectLst/>
                        </a:rPr>
                        <a:t>Nuclide</a:t>
                      </a:r>
                      <a:endParaRPr lang="de-A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 err="1">
                          <a:effectLst/>
                        </a:rPr>
                        <a:t>Meas</a:t>
                      </a:r>
                      <a:r>
                        <a:rPr lang="de-AT" sz="1100" b="1" u="none" strike="noStrike" dirty="0">
                          <a:effectLst/>
                        </a:rPr>
                        <a:t>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100" b="1" u="none" strike="noStrike" dirty="0">
                          <a:effectLst/>
                        </a:rPr>
                        <a:t>Sim.</a:t>
                      </a:r>
                      <a:endParaRPr lang="de-A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3796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Mn-54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99.6 - 99.7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V-48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0.3 - 0.4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</a:tr>
              <a:tr h="24986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Cr-51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AT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0.5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77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Geometry Effects</a:t>
            </a:r>
            <a:endParaRPr lang="en-GB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66850"/>
            <a:ext cx="8146860" cy="492507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600" dirty="0" smtClean="0"/>
              <a:t>Nuclide vectors and their contribution to CL have been established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To get efficiencies for measurement we take into account the geometry of the object to clear (normally a very tedious task) </a:t>
            </a:r>
          </a:p>
          <a:p>
            <a:pPr>
              <a:spcAft>
                <a:spcPts val="600"/>
              </a:spcAft>
            </a:pPr>
            <a:r>
              <a:rPr lang="en-GB" sz="1800" dirty="0" err="1" smtClean="0"/>
              <a:t>LabSOCS</a:t>
            </a:r>
            <a:r>
              <a:rPr lang="en-GB" sz="1800" dirty="0" smtClean="0"/>
              <a:t>/ ISOCS </a:t>
            </a:r>
            <a:r>
              <a:rPr lang="en-GB" sz="1800" b="0" dirty="0" smtClean="0"/>
              <a:t>[2]</a:t>
            </a:r>
            <a:br>
              <a:rPr lang="en-GB" sz="1800" b="0" dirty="0" smtClean="0"/>
            </a:br>
            <a:r>
              <a:rPr lang="en-GB" sz="1800" b="0" dirty="0" smtClean="0"/>
              <a:t>Mathematical efficiency calibration package with fully factory characterized detector </a:t>
            </a:r>
            <a:r>
              <a:rPr lang="en-GB" sz="1600" b="0" dirty="0" smtClean="0"/>
              <a:t>(uses NIST-sources and modelling with MCNP)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sz="1200" dirty="0" smtClean="0"/>
          </a:p>
          <a:p>
            <a:pPr marL="0" indent="0">
              <a:buNone/>
            </a:pPr>
            <a:r>
              <a:rPr lang="de-DE" sz="1200" dirty="0" smtClean="0"/>
              <a:t>[2] http</a:t>
            </a:r>
            <a:r>
              <a:rPr lang="de-DE" sz="1200" dirty="0"/>
              <a:t>://</a:t>
            </a:r>
            <a:r>
              <a:rPr lang="de-DE" sz="1200" dirty="0" smtClean="0"/>
              <a:t>www.canberra.com/literature/isocs/application_notes/ISOCS-LabSOCS-App-Note-C39530.pdf</a:t>
            </a:r>
            <a:endParaRPr lang="de-AT" sz="12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00" y="3481710"/>
            <a:ext cx="1584176" cy="130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3488366"/>
            <a:ext cx="1675879" cy="129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 descr="R:\Stabstellen\Strahlenschutzb\Christoph\Freigabe\Efficiencies Geometriefaktor\Bilder\Korrektor_layer_half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92" y="3743670"/>
            <a:ext cx="2129408" cy="140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cwe\Desktop\LUND\MEIN VORTRAG\isocs_labsoc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4" y="3553202"/>
            <a:ext cx="2411349" cy="1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mobile Gamma spectrometer</a:t>
            </a:r>
            <a:br>
              <a:rPr lang="en-GB" sz="2000" dirty="0" smtClean="0"/>
            </a:br>
            <a:r>
              <a:rPr lang="en-GB" sz="1800" dirty="0" smtClean="0"/>
              <a:t>(inspector 1000)</a:t>
            </a:r>
            <a:endParaRPr lang="en-GB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66850"/>
            <a:ext cx="6127750" cy="471011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600" dirty="0" smtClean="0"/>
              <a:t>Handheld mobile gamma spectrometer with characterized 1.5” x 1.5” LaBr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(Ce) probe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Intrinsic Peak at 1436 </a:t>
            </a:r>
            <a:r>
              <a:rPr lang="en-GB" sz="1600" dirty="0" err="1" smtClean="0"/>
              <a:t>keV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b="0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1369132"/>
            <a:ext cx="1610138" cy="18185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2645916"/>
            <a:ext cx="4381170" cy="3340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77" y="3721100"/>
            <a:ext cx="161759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512523" y="3246278"/>
            <a:ext cx="14605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MGS-4 </a:t>
            </a:r>
            <a:br>
              <a:rPr lang="de-DE" sz="1400" b="1" dirty="0" smtClean="0"/>
            </a:br>
            <a:r>
              <a:rPr lang="de-DE" sz="1200" b="1" dirty="0" smtClean="0"/>
              <a:t>(</a:t>
            </a:r>
            <a:r>
              <a:rPr lang="de-DE" sz="1200" b="1" dirty="0" err="1" smtClean="0"/>
              <a:t>below</a:t>
            </a:r>
            <a:r>
              <a:rPr lang="de-DE" sz="1200" b="1" dirty="0" smtClean="0"/>
              <a:t> LE)</a:t>
            </a:r>
            <a:endParaRPr lang="de-AT" sz="12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21970" y="6040537"/>
            <a:ext cx="443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Sample spectrum of a multi gamma standard to illustrate resolution;</a:t>
            </a:r>
          </a:p>
          <a:p>
            <a:r>
              <a:rPr lang="de-DE" sz="1200" dirty="0" smtClean="0"/>
              <a:t>Measurement time: 1800s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51303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Clearance with mobile spectrometer</a:t>
            </a:r>
            <a:endParaRPr lang="en-GB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66850"/>
            <a:ext cx="6429098" cy="4946650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GB" sz="1600" dirty="0" smtClean="0"/>
              <a:t>Nuclide vector inventory for different </a:t>
            </a:r>
            <a:r>
              <a:rPr lang="en-GB" sz="1600" u="sng" dirty="0" smtClean="0"/>
              <a:t>material</a:t>
            </a:r>
            <a:r>
              <a:rPr lang="en-GB" sz="1600" dirty="0" smtClean="0"/>
              <a:t>s, </a:t>
            </a:r>
            <a:r>
              <a:rPr lang="en-GB" sz="1600" u="sng" dirty="0" smtClean="0"/>
              <a:t>cooling time</a:t>
            </a:r>
            <a:r>
              <a:rPr lang="en-GB" sz="1600" dirty="0" smtClean="0"/>
              <a:t>s (and </a:t>
            </a:r>
            <a:r>
              <a:rPr lang="en-GB" sz="1600" u="sng" dirty="0" smtClean="0"/>
              <a:t>irradiation scenarios</a:t>
            </a:r>
            <a:r>
              <a:rPr lang="en-GB" sz="1600" dirty="0" smtClean="0"/>
              <a:t>)  </a:t>
            </a:r>
          </a:p>
          <a:p>
            <a:pPr>
              <a:spcAft>
                <a:spcPts val="800"/>
              </a:spcAft>
            </a:pPr>
            <a:r>
              <a:rPr lang="en-GB" sz="1600" dirty="0" smtClean="0"/>
              <a:t>Efficiency (</a:t>
            </a:r>
            <a:r>
              <a:rPr lang="en-GB" sz="1600" u="sng" dirty="0" smtClean="0"/>
              <a:t>geometry</a:t>
            </a:r>
            <a:r>
              <a:rPr lang="en-GB" sz="1600" dirty="0" smtClean="0"/>
              <a:t>) catalogue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GB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Minimum measurement time to clear object </a:t>
            </a:r>
            <a: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(with safety factor of course)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4" name="Pfeil nach rechts 13"/>
          <p:cNvSpPr/>
          <p:nvPr/>
        </p:nvSpPr>
        <p:spPr>
          <a:xfrm>
            <a:off x="762000" y="2595550"/>
            <a:ext cx="298450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Picture 2" descr="R:\Stabstellen\Strahlenschutzb\Christoph\RP\LUND\gasflasche_ge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36" y="3502906"/>
            <a:ext cx="809533" cy="28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048358" y="4809644"/>
            <a:ext cx="15896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/>
              <a:t>Dimensions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H x ø: 150 x 21 cm</a:t>
            </a:r>
            <a:r>
              <a:rPr lang="de-DE" sz="1400" baseline="30000" dirty="0" smtClean="0"/>
              <a:t>3</a:t>
            </a:r>
          </a:p>
          <a:p>
            <a:r>
              <a:rPr lang="de-DE" sz="1400" dirty="0" smtClean="0"/>
              <a:t>4.5 mm </a:t>
            </a:r>
            <a:r>
              <a:rPr lang="de-DE" sz="1400" dirty="0" err="1" smtClean="0"/>
              <a:t>thick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b="1" dirty="0" err="1" smtClean="0"/>
              <a:t>Mass</a:t>
            </a:r>
            <a:r>
              <a:rPr lang="de-DE" sz="1400" b="1" dirty="0" smtClean="0"/>
              <a:t>:</a:t>
            </a:r>
          </a:p>
          <a:p>
            <a:r>
              <a:rPr lang="de-DE" sz="1400" dirty="0" smtClean="0"/>
              <a:t>65 kg</a:t>
            </a:r>
          </a:p>
          <a:p>
            <a:r>
              <a:rPr lang="de-DE" sz="1400" b="1" dirty="0" smtClean="0"/>
              <a:t>Material:</a:t>
            </a:r>
          </a:p>
          <a:p>
            <a:r>
              <a:rPr lang="de-DE" sz="1400" dirty="0" smtClean="0"/>
              <a:t>Steel</a:t>
            </a:r>
            <a:endParaRPr lang="de-AT" sz="1400" dirty="0"/>
          </a:p>
        </p:txBody>
      </p:sp>
      <p:pic>
        <p:nvPicPr>
          <p:cNvPr id="3074" name="Picture 2" descr="C:\Users\cwe\Desktop\LUND\MEIN VORTRAG\Grafiken\Grafiken_additional\icon_tech-doc_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29" y="1626648"/>
            <a:ext cx="602954" cy="8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551186"/>
              </p:ext>
            </p:extLst>
          </p:nvPr>
        </p:nvGraphicFramePr>
        <p:xfrm>
          <a:off x="6215950" y="3139888"/>
          <a:ext cx="2642403" cy="2563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498"/>
                <a:gridCol w="1000369"/>
                <a:gridCol w="867536"/>
              </a:tblGrid>
              <a:tr h="497732">
                <a:tc>
                  <a:txBody>
                    <a:bodyPr/>
                    <a:lstStyle/>
                    <a:p>
                      <a:endParaRPr lang="de-AT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LOD (1h)</a:t>
                      </a:r>
                      <a:endParaRPr lang="de-AT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</a:t>
                      </a:r>
                      <a:r>
                        <a:rPr lang="de-DE" sz="1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Bq</a:t>
                      </a:r>
                      <a:r>
                        <a:rPr lang="de-DE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/g]</a:t>
                      </a:r>
                      <a:endParaRPr lang="de-AT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LOD/CL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[%]</a:t>
                      </a:r>
                    </a:p>
                  </a:txBody>
                  <a:tcPr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Na-22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/>
                        <a:t>1.6E-02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16 %</a:t>
                      </a:r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Mn-54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/>
                        <a:t>2.0E-02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5 %</a:t>
                      </a:r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Co-56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/>
                        <a:t>2.0E-02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/>
                        <a:t>10 %</a:t>
                      </a:r>
                      <a:endParaRPr lang="de-AT" sz="1200" dirty="0"/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Co-57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/>
                        <a:t>2.5E-02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/>
                        <a:t>&lt;</a:t>
                      </a:r>
                      <a:r>
                        <a:rPr lang="de-AT" sz="1200" baseline="0" dirty="0" smtClean="0"/>
                        <a:t> 1 %</a:t>
                      </a:r>
                      <a:endParaRPr lang="de-AT" sz="1200" dirty="0"/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Co-58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/>
                        <a:t>1.2E-02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/>
                        <a:t>2</a:t>
                      </a:r>
                      <a:r>
                        <a:rPr lang="de-AT" sz="1200" baseline="0" dirty="0" smtClean="0"/>
                        <a:t> %</a:t>
                      </a:r>
                      <a:endParaRPr lang="de-AT" sz="1200" dirty="0"/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Co-60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/>
                        <a:t>1.9E-02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/>
                        <a:t>19</a:t>
                      </a:r>
                      <a:r>
                        <a:rPr lang="de-AT" sz="1200" baseline="0" dirty="0" smtClean="0"/>
                        <a:t> %</a:t>
                      </a:r>
                      <a:endParaRPr lang="de-AT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feld 5"/>
          <p:cNvSpPr txBox="1"/>
          <p:nvPr/>
        </p:nvSpPr>
        <p:spPr>
          <a:xfrm>
            <a:off x="201445" y="4044232"/>
            <a:ext cx="2795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% of CL contribution for steel near loss point for 15 months and cooling of 14 days</a:t>
            </a:r>
            <a:endParaRPr lang="de-AT" sz="1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721390"/>
              </p:ext>
            </p:extLst>
          </p:nvPr>
        </p:nvGraphicFramePr>
        <p:xfrm>
          <a:off x="268616" y="3168014"/>
          <a:ext cx="2874079" cy="849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704"/>
                <a:gridCol w="683581"/>
                <a:gridCol w="692458"/>
                <a:gridCol w="701336"/>
              </a:tblGrid>
              <a:tr h="331310"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Nuclide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Steel</a:t>
                      </a:r>
                      <a:r>
                        <a:rPr lang="de-AT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 (SFL)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Steel2 (SM1)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Steel3</a:t>
                      </a:r>
                      <a:r>
                        <a:rPr lang="de-AT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(SM2)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1310">
                <a:tc>
                  <a:txBody>
                    <a:bodyPr/>
                    <a:lstStyle/>
                    <a:p>
                      <a:r>
                        <a:rPr lang="de-AT" sz="1400" b="1" dirty="0" smtClean="0"/>
                        <a:t>Mn-54</a:t>
                      </a:r>
                      <a:endParaRPr lang="de-A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/>
                        <a:t>72 %</a:t>
                      </a:r>
                      <a:endParaRPr lang="de-A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/>
                        <a:t>96 %</a:t>
                      </a:r>
                      <a:endParaRPr lang="de-A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/>
                        <a:t>96 %</a:t>
                      </a:r>
                      <a:endParaRPr lang="de-A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ight Arrow 9"/>
          <p:cNvSpPr/>
          <p:nvPr/>
        </p:nvSpPr>
        <p:spPr>
          <a:xfrm rot="2926185">
            <a:off x="3276421" y="4099956"/>
            <a:ext cx="585926" cy="355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ight Arrow 17"/>
          <p:cNvSpPr/>
          <p:nvPr/>
        </p:nvSpPr>
        <p:spPr>
          <a:xfrm rot="19016456">
            <a:off x="5581882" y="4302255"/>
            <a:ext cx="585926" cy="355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98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Clearance with mobile spectrometer</a:t>
            </a:r>
            <a:endParaRPr lang="en-GB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66850"/>
            <a:ext cx="6330950" cy="4946650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600"/>
              </a:spcAft>
              <a:buNone/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GB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600" dirty="0" smtClean="0"/>
              <a:t>If nuclide vector and/or geometry not already known simulations (</a:t>
            </a:r>
            <a:r>
              <a:rPr lang="en-GB" sz="1600" dirty="0" err="1" smtClean="0"/>
              <a:t>ActiWiz</a:t>
            </a:r>
            <a:r>
              <a:rPr lang="en-GB" sz="1600" dirty="0" smtClean="0"/>
              <a:t> and ISOCS/</a:t>
            </a:r>
            <a:r>
              <a:rPr lang="en-GB" sz="1600" dirty="0" err="1" smtClean="0"/>
              <a:t>LabSOCS</a:t>
            </a:r>
            <a:r>
              <a:rPr lang="en-GB" sz="1600" dirty="0" smtClean="0"/>
              <a:t>) can be done on timescale of less than an hour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7" name="Picture 2" descr="C:\Users\cwe\Desktop\LUND\MEIN VORTRAG\Grafiken\icon_shiftwork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9" y="4816427"/>
            <a:ext cx="860152" cy="7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R:\Stabstellen\Strahlenschutzb\Christoph\Freigabe\Efficiencies Geometriefaktor\Bilder\box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83" y="1565023"/>
            <a:ext cx="1309687" cy="107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4"/>
          <p:cNvSpPr txBox="1"/>
          <p:nvPr/>
        </p:nvSpPr>
        <p:spPr>
          <a:xfrm>
            <a:off x="3354139" y="2736729"/>
            <a:ext cx="158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/>
              <a:t>Dimensions</a:t>
            </a:r>
            <a:r>
              <a:rPr lang="de-DE" sz="1200" dirty="0" smtClean="0"/>
              <a:t>:</a:t>
            </a:r>
          </a:p>
          <a:p>
            <a:r>
              <a:rPr lang="de-DE" sz="1200" dirty="0" smtClean="0"/>
              <a:t>30 x 25  x 15 cm</a:t>
            </a:r>
            <a:r>
              <a:rPr lang="de-DE" sz="1200" baseline="30000" dirty="0" smtClean="0"/>
              <a:t>3</a:t>
            </a:r>
          </a:p>
          <a:p>
            <a:r>
              <a:rPr lang="de-DE" sz="1200" b="1" dirty="0" err="1" smtClean="0"/>
              <a:t>Mass</a:t>
            </a:r>
            <a:r>
              <a:rPr lang="de-DE" sz="1200" b="1" dirty="0" smtClean="0"/>
              <a:t>:</a:t>
            </a:r>
          </a:p>
          <a:p>
            <a:r>
              <a:rPr lang="de-DE" sz="1200" dirty="0" smtClean="0"/>
              <a:t>5 kg</a:t>
            </a:r>
          </a:p>
          <a:p>
            <a:r>
              <a:rPr lang="de-DE" sz="1200" b="1" dirty="0" smtClean="0"/>
              <a:t>Material:</a:t>
            </a:r>
          </a:p>
          <a:p>
            <a:r>
              <a:rPr lang="de-DE" sz="1200" dirty="0" smtClean="0"/>
              <a:t>Aluminium</a:t>
            </a:r>
            <a:endParaRPr lang="de-AT" sz="1200" dirty="0"/>
          </a:p>
        </p:txBody>
      </p:sp>
      <p:graphicFrame>
        <p:nvGraphicFramePr>
          <p:cNvPr id="16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131770"/>
              </p:ext>
            </p:extLst>
          </p:nvPr>
        </p:nvGraphicFramePr>
        <p:xfrm>
          <a:off x="5893097" y="1565023"/>
          <a:ext cx="2807361" cy="2563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835"/>
                <a:gridCol w="962832"/>
                <a:gridCol w="921694"/>
              </a:tblGrid>
              <a:tr h="497732">
                <a:tc>
                  <a:txBody>
                    <a:bodyPr/>
                    <a:lstStyle/>
                    <a:p>
                      <a:endParaRPr lang="de-AT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LOD (1h)</a:t>
                      </a:r>
                      <a:endParaRPr lang="de-AT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</a:t>
                      </a:r>
                      <a:r>
                        <a:rPr lang="de-DE" sz="1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Bq</a:t>
                      </a:r>
                      <a:r>
                        <a:rPr lang="de-DE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/g]</a:t>
                      </a:r>
                      <a:endParaRPr lang="de-AT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LOD/CL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[%]</a:t>
                      </a:r>
                    </a:p>
                  </a:txBody>
                  <a:tcPr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Na-22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 smtClean="0"/>
                        <a:t>4.9E-02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49 %</a:t>
                      </a:r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Mn-54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/>
                        <a:t>5.9E-02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15 %</a:t>
                      </a:r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Co-56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/>
                        <a:t>6.0E-02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/>
                        <a:t>30 %</a:t>
                      </a:r>
                      <a:endParaRPr lang="de-AT" sz="1200" dirty="0"/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Co-57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/>
                        <a:t>4.0E-02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/>
                        <a:t>&lt; 1%</a:t>
                      </a:r>
                      <a:endParaRPr lang="de-AT" sz="1200" dirty="0"/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Co-58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/>
                        <a:t>3.3E-02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/>
                        <a:t>4 %</a:t>
                      </a:r>
                      <a:endParaRPr lang="de-AT" sz="1200" dirty="0"/>
                    </a:p>
                  </a:txBody>
                  <a:tcPr anchor="ctr"/>
                </a:tc>
              </a:tr>
              <a:tr h="340851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/>
                        <a:t>Co-60</a:t>
                      </a:r>
                      <a:endParaRPr lang="de-AT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/>
                        <a:t>5.8E-02</a:t>
                      </a:r>
                      <a:endParaRPr lang="de-AT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/>
                        <a:t>58 %</a:t>
                      </a:r>
                      <a:endParaRPr lang="de-AT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Right Arrow 17"/>
          <p:cNvSpPr/>
          <p:nvPr/>
        </p:nvSpPr>
        <p:spPr>
          <a:xfrm>
            <a:off x="2539589" y="2385180"/>
            <a:ext cx="502011" cy="355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5"/>
          <p:cNvSpPr txBox="1"/>
          <p:nvPr/>
        </p:nvSpPr>
        <p:spPr>
          <a:xfrm>
            <a:off x="375821" y="2745611"/>
            <a:ext cx="2068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% of CL contribution for aluminium near loss point for 15 months and cooling of 14 days</a:t>
            </a:r>
            <a:endParaRPr lang="de-AT" sz="140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645059"/>
              </p:ext>
            </p:extLst>
          </p:nvPr>
        </p:nvGraphicFramePr>
        <p:xfrm>
          <a:off x="399130" y="1992495"/>
          <a:ext cx="1759258" cy="66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629"/>
                <a:gridCol w="879629"/>
              </a:tblGrid>
              <a:tr h="331310"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Nuclide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1310">
                <a:tc>
                  <a:txBody>
                    <a:bodyPr/>
                    <a:lstStyle/>
                    <a:p>
                      <a:r>
                        <a:rPr lang="de-AT" sz="1400" b="1" dirty="0" smtClean="0"/>
                        <a:t>Na-22</a:t>
                      </a:r>
                      <a:endParaRPr lang="de-A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/>
                        <a:t>87 %</a:t>
                      </a:r>
                      <a:endParaRPr lang="de-A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5083999" y="2385180"/>
            <a:ext cx="502011" cy="355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53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8" grpId="0" animBg="1"/>
      <p:bldP spid="19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Clearance with DOSE RATE ?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66850"/>
                <a:ext cx="6584950" cy="4710113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GB" sz="1600" dirty="0" smtClean="0"/>
                  <a:t>From </a:t>
                </a:r>
                <a:r>
                  <a:rPr lang="en-GB" sz="1600" dirty="0" err="1" smtClean="0"/>
                  <a:t>ActiWiz</a:t>
                </a:r>
                <a:r>
                  <a:rPr lang="en-GB" sz="1600" dirty="0" smtClean="0"/>
                  <a:t> one not only gets nuclides but also dose rate of 1 cm</a:t>
                </a:r>
                <a:r>
                  <a:rPr lang="en-GB" sz="1600" baseline="30000" dirty="0" smtClean="0"/>
                  <a:t>3</a:t>
                </a:r>
                <a:r>
                  <a:rPr lang="en-GB" sz="1600" dirty="0" smtClean="0"/>
                  <a:t> of that material in 1 m distance</a:t>
                </a:r>
              </a:p>
              <a:p>
                <a:pPr>
                  <a:spcAft>
                    <a:spcPts val="1000"/>
                  </a:spcAft>
                </a:pPr>
                <a:r>
                  <a:rPr lang="en-GB" sz="1600" dirty="0" smtClean="0"/>
                  <a:t>Normalize dose rate to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A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de-DE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AT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de-AT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AT" i="1">
                                    <a:latin typeface="Cambria Math" panose="02040503050406030204" pitchFamily="18" charset="0"/>
                                  </a:rPr>
                                  <m:t>𝐶𝐿</m:t>
                                </m:r>
                              </m:e>
                              <m:sub>
                                <m:r>
                                  <a:rPr lang="de-AT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de-DE" b="1" i="1" smtClean="0">
                        <a:latin typeface="Cambria Math"/>
                      </a:rPr>
                      <m:t>=</m:t>
                    </m:r>
                    <m:r>
                      <a:rPr lang="de-A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de-DE" dirty="0" smtClean="0"/>
              </a:p>
              <a:p>
                <a:pPr>
                  <a:spcAft>
                    <a:spcPts val="1000"/>
                  </a:spcAft>
                </a:pPr>
                <a:r>
                  <a:rPr lang="en-GB" sz="1600" dirty="0" smtClean="0"/>
                  <a:t>Geometry factor from </a:t>
                </a:r>
                <a:r>
                  <a:rPr lang="en-GB" sz="1600" dirty="0" err="1" smtClean="0"/>
                  <a:t>LabSOCS</a:t>
                </a:r>
                <a:r>
                  <a:rPr lang="en-GB" sz="1600" dirty="0" smtClean="0"/>
                  <a:t>/ISOCS </a:t>
                </a:r>
                <a:br>
                  <a:rPr lang="en-GB" sz="1600" dirty="0" smtClean="0"/>
                </a:br>
                <a:r>
                  <a:rPr lang="en-GB" sz="1400" dirty="0" smtClean="0"/>
                  <a:t>(Efficiency relation of 1 cm</a:t>
                </a:r>
                <a:r>
                  <a:rPr lang="en-GB" sz="1400" baseline="30000" dirty="0" smtClean="0"/>
                  <a:t>3 </a:t>
                </a:r>
                <a:r>
                  <a:rPr lang="en-GB" sz="1400" dirty="0" smtClean="0"/>
                  <a:t>in 1 m to real geometry)</a:t>
                </a:r>
              </a:p>
              <a:p>
                <a:pPr>
                  <a:spcAft>
                    <a:spcPts val="1000"/>
                  </a:spcAft>
                </a:pPr>
                <a:r>
                  <a:rPr lang="en-GB" sz="1600" dirty="0" smtClean="0"/>
                  <a:t>Gives the dose rate at the clearance </a:t>
                </a:r>
                <a:r>
                  <a:rPr lang="de-DE" sz="1600" dirty="0" err="1" smtClean="0"/>
                  <a:t>limit</a:t>
                </a:r>
                <a:r>
                  <a:rPr lang="de-DE" sz="1600" dirty="0" smtClean="0"/>
                  <a:t> </a:t>
                </a:r>
              </a:p>
              <a:p>
                <a:pPr>
                  <a:spcAft>
                    <a:spcPts val="1000"/>
                  </a:spcAft>
                </a:pPr>
                <a:endParaRPr lang="de-DE" sz="1600" dirty="0"/>
              </a:p>
              <a:p>
                <a:pPr>
                  <a:spcAft>
                    <a:spcPts val="1000"/>
                  </a:spcAft>
                </a:pPr>
                <a:r>
                  <a:rPr lang="de-DE" sz="1600" dirty="0" smtClean="0"/>
                  <a:t>Varies between 10 nSv/h and 200 nSv/h depending on cooling time, geometry, mass, nuclide vector,…</a:t>
                </a:r>
                <a:endParaRPr lang="de-DE" sz="1600" dirty="0"/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66850"/>
                <a:ext cx="6584950" cy="4710113"/>
              </a:xfrm>
              <a:blipFill rotWithShape="1">
                <a:blip r:embed="rId2"/>
                <a:stretch>
                  <a:fillRect l="-93" t="-90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9" name="Picture 2" descr="R:\Stabstellen\Strahlenschutzb\Christoph\MF\MAPTA USER INSTRUCTIONS\All User Groups\Grafiken\handwerk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44" y="1949450"/>
            <a:ext cx="1245271" cy="13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04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Clearance with DOSE RATE ?</a:t>
            </a:r>
            <a:endParaRPr lang="en-GB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2475" y="1466850"/>
            <a:ext cx="7366306" cy="5028408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GB" sz="1600" dirty="0" smtClean="0"/>
              <a:t>Examples</a:t>
            </a:r>
          </a:p>
          <a:p>
            <a:pPr>
              <a:spcAft>
                <a:spcPts val="800"/>
              </a:spcAft>
            </a:pPr>
            <a:endParaRPr lang="en-GB" sz="1600" dirty="0"/>
          </a:p>
          <a:p>
            <a:pPr>
              <a:spcAft>
                <a:spcPts val="800"/>
              </a:spcAft>
            </a:pPr>
            <a:endParaRPr lang="en-GB" sz="1600" dirty="0" smtClean="0"/>
          </a:p>
          <a:p>
            <a:pPr>
              <a:spcAft>
                <a:spcPts val="800"/>
              </a:spcAft>
            </a:pPr>
            <a:endParaRPr lang="en-GB" sz="1600" dirty="0"/>
          </a:p>
          <a:p>
            <a:pPr>
              <a:spcAft>
                <a:spcPts val="800"/>
              </a:spcAft>
            </a:pPr>
            <a:endParaRPr lang="en-GB" sz="1600" dirty="0" smtClean="0"/>
          </a:p>
          <a:p>
            <a:pPr>
              <a:spcAft>
                <a:spcPts val="800"/>
              </a:spcAft>
            </a:pPr>
            <a:endParaRPr lang="en-GB" sz="1600" dirty="0"/>
          </a:p>
          <a:p>
            <a:pPr>
              <a:spcAft>
                <a:spcPts val="800"/>
              </a:spcAft>
            </a:pPr>
            <a:endParaRPr lang="en-GB" sz="1600" dirty="0" smtClean="0"/>
          </a:p>
          <a:p>
            <a:pPr>
              <a:spcAft>
                <a:spcPts val="800"/>
              </a:spcAft>
            </a:pPr>
            <a:endParaRPr lang="en-GB" sz="1600" dirty="0" smtClean="0"/>
          </a:p>
          <a:p>
            <a:pPr>
              <a:spcAft>
                <a:spcPts val="800"/>
              </a:spcAft>
            </a:pPr>
            <a:r>
              <a:rPr lang="en-GB" sz="1600" dirty="0" smtClean="0"/>
              <a:t>If possible at all there is not much room for uncertainties </a:t>
            </a:r>
            <a:r>
              <a:rPr lang="en-GB" sz="1400" dirty="0" smtClean="0"/>
              <a:t>(material impurities, measurement uncertainty, irradiation and cooling time,..) </a:t>
            </a:r>
          </a:p>
          <a:p>
            <a:pPr>
              <a:spcAft>
                <a:spcPts val="800"/>
              </a:spcAft>
            </a:pPr>
            <a:r>
              <a:rPr lang="en-GB" sz="1600" dirty="0" smtClean="0"/>
              <a:t>Possible for certain materials and for regular clearances were material and irradiation scenario is well known</a:t>
            </a: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8" name="Grafik 7" descr="R:\Stabstellen\Strahlenschutzb\Christoph\Freigabe\Efficiencies Geometriefaktor\Bilder\gasflasch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69" y="2704147"/>
            <a:ext cx="2281556" cy="64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R:\Stabstellen\Strahlenschutzb\Christoph\Freigabe\Efficiencies Geometriefaktor\Bilder\Gasflasche_rea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2797" y="2685416"/>
            <a:ext cx="2281555" cy="6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ight Arrow 10"/>
          <p:cNvSpPr/>
          <p:nvPr/>
        </p:nvSpPr>
        <p:spPr>
          <a:xfrm>
            <a:off x="2408486" y="2849125"/>
            <a:ext cx="408866" cy="355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264698"/>
              </p:ext>
            </p:extLst>
          </p:nvPr>
        </p:nvGraphicFramePr>
        <p:xfrm>
          <a:off x="3011291" y="2164002"/>
          <a:ext cx="2383152" cy="172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60"/>
                <a:gridCol w="1399492"/>
              </a:tblGrid>
              <a:tr h="331310"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Cooling time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Dose</a:t>
                      </a:r>
                      <a:r>
                        <a:rPr lang="de-AT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Rate (at CL limit in 1cm) nSv/h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1310">
                <a:tc>
                  <a:txBody>
                    <a:bodyPr/>
                    <a:lstStyle/>
                    <a:p>
                      <a:r>
                        <a:rPr lang="de-AT" sz="1400" b="1" dirty="0" smtClean="0"/>
                        <a:t>1 day</a:t>
                      </a:r>
                      <a:endParaRPr lang="de-A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/>
                        <a:t>~ 90 - 120</a:t>
                      </a:r>
                      <a:endParaRPr lang="de-AT" sz="1400" dirty="0"/>
                    </a:p>
                  </a:txBody>
                  <a:tcPr/>
                </a:tc>
              </a:tr>
              <a:tr h="331310">
                <a:tc>
                  <a:txBody>
                    <a:bodyPr/>
                    <a:lstStyle/>
                    <a:p>
                      <a:r>
                        <a:rPr lang="de-AT" sz="1400" b="1" dirty="0" smtClean="0"/>
                        <a:t>7</a:t>
                      </a:r>
                      <a:r>
                        <a:rPr lang="de-AT" sz="1400" b="1" baseline="0" dirty="0" smtClean="0"/>
                        <a:t> days</a:t>
                      </a:r>
                      <a:endParaRPr lang="de-A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/>
                        <a:t>~ 70</a:t>
                      </a:r>
                      <a:r>
                        <a:rPr lang="de-AT" sz="1400" baseline="0" dirty="0" smtClean="0"/>
                        <a:t> - 80</a:t>
                      </a:r>
                      <a:endParaRPr lang="de-AT" sz="1400" dirty="0"/>
                    </a:p>
                  </a:txBody>
                  <a:tcPr/>
                </a:tc>
              </a:tr>
              <a:tr h="331310">
                <a:tc>
                  <a:txBody>
                    <a:bodyPr/>
                    <a:lstStyle/>
                    <a:p>
                      <a:r>
                        <a:rPr lang="de-AT" sz="1400" b="1" dirty="0" smtClean="0"/>
                        <a:t>30 days</a:t>
                      </a:r>
                      <a:endParaRPr lang="de-A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/>
                        <a:t>~ 50</a:t>
                      </a:r>
                      <a:r>
                        <a:rPr lang="de-AT" sz="1400" baseline="0" dirty="0" smtClean="0"/>
                        <a:t> - 60</a:t>
                      </a:r>
                      <a:endParaRPr lang="de-AT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Grafik 12" descr="R:\Stabstellen\Strahlenschutzb\Christoph\Freigabe\Efficiencies Geometriefaktor\Bilder\box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48" y="1391195"/>
            <a:ext cx="1309687" cy="107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feld 14"/>
          <p:cNvSpPr txBox="1"/>
          <p:nvPr/>
        </p:nvSpPr>
        <p:spPr>
          <a:xfrm>
            <a:off x="7467762" y="1327181"/>
            <a:ext cx="158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Mass:</a:t>
            </a:r>
          </a:p>
          <a:p>
            <a:r>
              <a:rPr lang="de-DE" sz="1200" dirty="0" smtClean="0"/>
              <a:t>5 kg</a:t>
            </a:r>
          </a:p>
          <a:p>
            <a:r>
              <a:rPr lang="de-DE" sz="1200" b="1" dirty="0" smtClean="0"/>
              <a:t>Material:</a:t>
            </a:r>
          </a:p>
          <a:p>
            <a:r>
              <a:rPr lang="de-DE" sz="1200" dirty="0" smtClean="0"/>
              <a:t>Aluminium</a:t>
            </a:r>
            <a:endParaRPr lang="de-AT" sz="1200" dirty="0"/>
          </a:p>
        </p:txBody>
      </p:sp>
      <p:sp>
        <p:nvSpPr>
          <p:cNvPr id="19" name="Textfeld 5"/>
          <p:cNvSpPr txBox="1"/>
          <p:nvPr/>
        </p:nvSpPr>
        <p:spPr>
          <a:xfrm>
            <a:off x="737713" y="4090283"/>
            <a:ext cx="237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Mass: </a:t>
            </a:r>
            <a:r>
              <a:rPr lang="de-DE" sz="1400" b="1" dirty="0" smtClean="0"/>
              <a:t>     Material:</a:t>
            </a:r>
          </a:p>
          <a:p>
            <a:r>
              <a:rPr lang="de-DE" sz="1400" dirty="0" smtClean="0"/>
              <a:t>65 kg       Steel</a:t>
            </a:r>
            <a:endParaRPr lang="de-AT" sz="1400" dirty="0"/>
          </a:p>
        </p:txBody>
      </p:sp>
      <p:sp>
        <p:nvSpPr>
          <p:cNvPr id="20" name="Right Arrow 19"/>
          <p:cNvSpPr/>
          <p:nvPr/>
        </p:nvSpPr>
        <p:spPr>
          <a:xfrm rot="5400000">
            <a:off x="6722874" y="2592659"/>
            <a:ext cx="408866" cy="355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914174"/>
              </p:ext>
            </p:extLst>
          </p:nvPr>
        </p:nvGraphicFramePr>
        <p:xfrm>
          <a:off x="5973651" y="3041133"/>
          <a:ext cx="2593300" cy="172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320"/>
                <a:gridCol w="1597980"/>
              </a:tblGrid>
              <a:tr h="331310"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Cooling time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Dose</a:t>
                      </a:r>
                      <a:r>
                        <a:rPr lang="de-AT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Rate (at CL limit in 1cm)</a:t>
                      </a:r>
                    </a:p>
                    <a:p>
                      <a:r>
                        <a:rPr lang="de-AT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nSv/h</a:t>
                      </a:r>
                      <a:endParaRPr lang="de-AT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1310">
                <a:tc>
                  <a:txBody>
                    <a:bodyPr/>
                    <a:lstStyle/>
                    <a:p>
                      <a:r>
                        <a:rPr lang="de-AT" sz="1400" b="1" dirty="0" smtClean="0"/>
                        <a:t>1 day</a:t>
                      </a:r>
                      <a:endParaRPr lang="de-A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/>
                        <a:t>~ 31</a:t>
                      </a:r>
                      <a:endParaRPr lang="de-AT" sz="1400" dirty="0"/>
                    </a:p>
                  </a:txBody>
                  <a:tcPr/>
                </a:tc>
              </a:tr>
              <a:tr h="331310">
                <a:tc>
                  <a:txBody>
                    <a:bodyPr/>
                    <a:lstStyle/>
                    <a:p>
                      <a:r>
                        <a:rPr lang="de-AT" sz="1400" b="1" dirty="0" smtClean="0"/>
                        <a:t>7</a:t>
                      </a:r>
                      <a:r>
                        <a:rPr lang="de-AT" sz="1400" b="1" baseline="0" dirty="0" smtClean="0"/>
                        <a:t> days</a:t>
                      </a:r>
                      <a:endParaRPr lang="de-A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/>
                        <a:t>~ 9</a:t>
                      </a:r>
                      <a:endParaRPr lang="de-AT" sz="1400" dirty="0"/>
                    </a:p>
                  </a:txBody>
                  <a:tcPr/>
                </a:tc>
              </a:tr>
              <a:tr h="331310">
                <a:tc>
                  <a:txBody>
                    <a:bodyPr/>
                    <a:lstStyle/>
                    <a:p>
                      <a:r>
                        <a:rPr lang="de-AT" sz="1400" b="1" dirty="0" smtClean="0"/>
                        <a:t>30 days</a:t>
                      </a:r>
                      <a:endParaRPr lang="de-A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 smtClean="0"/>
                        <a:t>~ 9 </a:t>
                      </a:r>
                      <a:endParaRPr lang="de-AT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6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Summary and conclusion</a:t>
            </a:r>
            <a:endParaRPr lang="en-GB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66850"/>
            <a:ext cx="6584950" cy="4710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781050" y="1402672"/>
            <a:ext cx="6584950" cy="492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D711"/>
              </a:buClr>
              <a:buSzPct val="100000"/>
              <a:buFont typeface="HiraMinProN-W3" charset="-128"/>
              <a:buChar char="◉"/>
              <a:defRPr sz="20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316C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de-AT" sz="1800" dirty="0" smtClean="0"/>
              <a:t>Activation </a:t>
            </a:r>
            <a:r>
              <a:rPr lang="de-AT" sz="1800" dirty="0" err="1" smtClean="0"/>
              <a:t>samples</a:t>
            </a:r>
            <a:r>
              <a:rPr lang="de-AT" sz="1800" dirty="0" smtClean="0"/>
              <a:t> </a:t>
            </a:r>
            <a:r>
              <a:rPr lang="de-AT" sz="1800" dirty="0" err="1" smtClean="0"/>
              <a:t>were</a:t>
            </a:r>
            <a:r>
              <a:rPr lang="de-AT" sz="1800" dirty="0" smtClean="0"/>
              <a:t> </a:t>
            </a:r>
            <a:r>
              <a:rPr lang="de-AT" sz="1800" dirty="0" err="1" smtClean="0"/>
              <a:t>used</a:t>
            </a:r>
            <a:r>
              <a:rPr lang="de-AT" sz="1800" dirty="0" smtClean="0"/>
              <a:t> to establish nuclide vectors and reference points for absolute activation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de-AT" sz="1800" dirty="0" smtClean="0"/>
              <a:t>Comparison of weighted nuclide vectors of activation samples shows good agreement with ActiWiz simulations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de-DE" sz="1800" dirty="0" smtClean="0"/>
              <a:t>In-situ clearance by mobile LaBr</a:t>
            </a:r>
            <a:r>
              <a:rPr lang="de-DE" sz="1800" baseline="-25000" dirty="0" smtClean="0"/>
              <a:t>3</a:t>
            </a:r>
            <a:r>
              <a:rPr lang="de-DE" sz="1800" dirty="0" smtClean="0"/>
              <a:t>(Ce) can be achieved on a </a:t>
            </a:r>
            <a:r>
              <a:rPr lang="de-DE" sz="1800" dirty="0" err="1" smtClean="0"/>
              <a:t>timescale</a:t>
            </a:r>
            <a:r>
              <a:rPr lang="de-DE" sz="1800" dirty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less</a:t>
            </a:r>
            <a:r>
              <a:rPr lang="de-DE" sz="1800" dirty="0" smtClean="0"/>
              <a:t> </a:t>
            </a:r>
            <a:r>
              <a:rPr lang="de-DE" sz="1800" dirty="0" err="1" smtClean="0"/>
              <a:t>than</a:t>
            </a:r>
            <a:r>
              <a:rPr lang="de-DE" sz="1800" dirty="0" smtClean="0"/>
              <a:t> an </a:t>
            </a:r>
            <a:r>
              <a:rPr lang="de-DE" sz="1800" dirty="0" smtClean="0"/>
              <a:t>hour for most examined materials and geometries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de-DE" sz="1800" dirty="0" smtClean="0"/>
              <a:t>Clearance by dose rate is limited to certain materials (e.g. Steel, Copper) in „good geometries and irradiation scenarios“ and leaves no room for errors (safety factors)</a:t>
            </a:r>
            <a:br>
              <a:rPr lang="de-DE" sz="1800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8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OUtline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690689"/>
            <a:ext cx="8146860" cy="448627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 smtClean="0"/>
              <a:t>MedAustron</a:t>
            </a:r>
          </a:p>
          <a:p>
            <a:pPr>
              <a:spcAft>
                <a:spcPts val="1200"/>
              </a:spcAft>
            </a:pPr>
            <a:r>
              <a:rPr lang="de-DE" dirty="0" err="1" smtClean="0"/>
              <a:t>Regulatory</a:t>
            </a:r>
            <a:r>
              <a:rPr lang="de-DE" dirty="0" smtClean="0"/>
              <a:t> </a:t>
            </a:r>
            <a:r>
              <a:rPr lang="de-DE" dirty="0" err="1" smtClean="0"/>
              <a:t>framework</a:t>
            </a:r>
            <a:r>
              <a:rPr lang="de-DE" dirty="0" smtClean="0"/>
              <a:t> in Austria</a:t>
            </a:r>
          </a:p>
          <a:p>
            <a:pPr>
              <a:spcAft>
                <a:spcPts val="1200"/>
              </a:spcAft>
            </a:pPr>
            <a:r>
              <a:rPr lang="de-DE" dirty="0" err="1" smtClean="0"/>
              <a:t>Activation</a:t>
            </a:r>
            <a:r>
              <a:rPr lang="de-DE" dirty="0" smtClean="0"/>
              <a:t> </a:t>
            </a:r>
            <a:r>
              <a:rPr lang="de-DE" dirty="0" err="1" smtClean="0"/>
              <a:t>samples</a:t>
            </a:r>
            <a:endParaRPr lang="de-DE" dirty="0" smtClean="0"/>
          </a:p>
          <a:p>
            <a:pPr>
              <a:spcAft>
                <a:spcPts val="1200"/>
              </a:spcAft>
            </a:pPr>
            <a:r>
              <a:rPr lang="de-DE" dirty="0" err="1" smtClean="0"/>
              <a:t>ActiWiz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nuclide</a:t>
            </a:r>
            <a:r>
              <a:rPr lang="de-DE" dirty="0" smtClean="0"/>
              <a:t> </a:t>
            </a:r>
            <a:r>
              <a:rPr lang="de-DE" dirty="0" err="1" smtClean="0"/>
              <a:t>vectors</a:t>
            </a:r>
            <a:endParaRPr lang="de-DE" dirty="0" smtClean="0"/>
          </a:p>
          <a:p>
            <a:pPr>
              <a:spcAft>
                <a:spcPts val="1200"/>
              </a:spcAft>
            </a:pPr>
            <a:r>
              <a:rPr lang="de-DE" dirty="0" err="1" smtClean="0"/>
              <a:t>Geometry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dose </a:t>
            </a:r>
            <a:r>
              <a:rPr lang="de-DE" dirty="0" err="1" smtClean="0"/>
              <a:t>rates</a:t>
            </a:r>
            <a:endParaRPr lang="de-DE" dirty="0" smtClean="0"/>
          </a:p>
          <a:p>
            <a:pPr>
              <a:spcAft>
                <a:spcPts val="1200"/>
              </a:spcAft>
            </a:pPr>
            <a:r>
              <a:rPr lang="de-DE" dirty="0" err="1" smtClean="0"/>
              <a:t>Clearance</a:t>
            </a:r>
            <a:r>
              <a:rPr lang="de-DE" dirty="0" smtClean="0"/>
              <a:t> </a:t>
            </a:r>
            <a:r>
              <a:rPr lang="de-DE" dirty="0" err="1" smtClean="0"/>
              <a:t>procedures</a:t>
            </a:r>
            <a:endParaRPr lang="de-DE" dirty="0" smtClean="0"/>
          </a:p>
          <a:p>
            <a:pPr>
              <a:spcAft>
                <a:spcPts val="1200"/>
              </a:spcAft>
            </a:pPr>
            <a:r>
              <a:rPr lang="de-DE" dirty="0" smtClean="0"/>
              <a:t>Summary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Conclusion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7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7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5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err="1" smtClean="0"/>
              <a:t>OUtlook</a:t>
            </a:r>
            <a:endParaRPr lang="en-GB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66850"/>
            <a:ext cx="6584950" cy="4710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5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5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781050" y="1402672"/>
            <a:ext cx="6584950" cy="492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D711"/>
              </a:buClr>
              <a:buSzPct val="100000"/>
              <a:buFont typeface="HiraMinProN-W3" charset="-128"/>
              <a:buChar char="◉"/>
              <a:defRPr sz="20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316C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de-AT" sz="1800" dirty="0" smtClean="0"/>
              <a:t>Remeasure activation samples to get better statistics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de-AT" sz="1800" dirty="0" smtClean="0"/>
              <a:t>Analyze impact of impurities in material composition and uncertainties in irradiation scenarios on nuclide vectors and dose rates   </a:t>
            </a:r>
            <a:br>
              <a:rPr lang="de-AT" sz="1800" dirty="0" smtClean="0"/>
            </a:br>
            <a:r>
              <a:rPr lang="de-AT" sz="1800" dirty="0" smtClean="0"/>
              <a:t>        establish </a:t>
            </a:r>
            <a:r>
              <a:rPr lang="de-AT" sz="1800" u="sng" dirty="0" smtClean="0"/>
              <a:t>uncertainty budget</a:t>
            </a:r>
          </a:p>
          <a:p>
            <a:pPr>
              <a:spcAft>
                <a:spcPts val="1200"/>
              </a:spcAft>
            </a:pPr>
            <a:r>
              <a:rPr lang="de-AT" sz="1800" dirty="0" smtClean="0"/>
              <a:t>Include more matieral types (Plastics, Brass, Electronics, Lead,..)</a:t>
            </a:r>
          </a:p>
          <a:p>
            <a:pPr>
              <a:spcAft>
                <a:spcPts val="1200"/>
              </a:spcAft>
            </a:pPr>
            <a:r>
              <a:rPr lang="de-AT" sz="1800" dirty="0" smtClean="0"/>
              <a:t>Analyse impact of new BSS</a:t>
            </a:r>
            <a:r>
              <a:rPr lang="de-DE" sz="1800" dirty="0" smtClean="0"/>
              <a:t/>
            </a:r>
            <a:br>
              <a:rPr lang="de-DE" sz="1800" dirty="0" smtClean="0"/>
            </a:br>
            <a:endParaRPr lang="de-DE" dirty="0"/>
          </a:p>
        </p:txBody>
      </p:sp>
      <p:sp>
        <p:nvSpPr>
          <p:cNvPr id="7" name="Right Arrow 6"/>
          <p:cNvSpPr/>
          <p:nvPr/>
        </p:nvSpPr>
        <p:spPr>
          <a:xfrm>
            <a:off x="1242874" y="3058357"/>
            <a:ext cx="346229" cy="257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199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545" y="1498890"/>
            <a:ext cx="4611446" cy="615136"/>
          </a:xfrm>
        </p:spPr>
        <p:txBody>
          <a:bodyPr>
            <a:noAutofit/>
          </a:bodyPr>
          <a:lstStyle/>
          <a:p>
            <a:r>
              <a:rPr lang="de-A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de-A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70" y="5299968"/>
            <a:ext cx="4998128" cy="1028999"/>
          </a:xfrm>
        </p:spPr>
        <p:txBody>
          <a:bodyPr>
            <a:normAutofit/>
          </a:bodyPr>
          <a:lstStyle/>
          <a:p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Contact:</a:t>
            </a:r>
          </a:p>
          <a:p>
            <a:r>
              <a:rPr lang="de-A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christoph.weixelbaumer@medaustron.at</a:t>
            </a:r>
            <a:endParaRPr lang="de-A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30891" y="2822086"/>
            <a:ext cx="4610100" cy="986119"/>
          </a:xfrm>
        </p:spPr>
        <p:txBody>
          <a:bodyPr>
            <a:normAutofit/>
          </a:bodyPr>
          <a:lstStyle/>
          <a:p>
            <a:r>
              <a:rPr lang="de-A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?</a:t>
            </a:r>
            <a:endParaRPr lang="de-A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z="600" dirty="0">
                <a:solidFill>
                  <a:schemeClr val="tx1"/>
                </a:solidFill>
                <a:latin typeface="Verdana" charset="0"/>
              </a:rPr>
              <a:t> Christoph Weixelbaumer | ARIA 17 - </a:t>
            </a:r>
            <a:r>
              <a:rPr lang="en-US" sz="600" dirty="0">
                <a:solidFill>
                  <a:schemeClr val="tx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18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19" y="2486026"/>
            <a:ext cx="8393373" cy="1325563"/>
          </a:xfrm>
        </p:spPr>
        <p:txBody>
          <a:bodyPr>
            <a:normAutofit/>
          </a:bodyPr>
          <a:lstStyle/>
          <a:p>
            <a:pPr algn="ctr"/>
            <a:r>
              <a:rPr lang="de-DE" sz="5400" dirty="0" err="1" smtClean="0"/>
              <a:t>BACKup</a:t>
            </a:r>
            <a:r>
              <a:rPr lang="de-DE" sz="5400" dirty="0" smtClean="0"/>
              <a:t> - </a:t>
            </a:r>
            <a:r>
              <a:rPr lang="de-DE" sz="5400" dirty="0" err="1" smtClean="0"/>
              <a:t>Slides</a:t>
            </a:r>
            <a:endParaRPr lang="de-AT" sz="54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7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7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9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5713"/>
          <a:stretch>
            <a:fillRect/>
          </a:stretch>
        </p:blipFill>
        <p:spPr/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t>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 Christoph Weixelbaumer | ARIA 17 - </a:t>
            </a:r>
            <a:r>
              <a:rPr lang="en-US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Legende mit Linie (1) 3"/>
          <p:cNvSpPr/>
          <p:nvPr/>
        </p:nvSpPr>
        <p:spPr>
          <a:xfrm>
            <a:off x="965200" y="3104964"/>
            <a:ext cx="1433736" cy="360040"/>
          </a:xfrm>
          <a:prstGeom prst="borderCallout1">
            <a:avLst>
              <a:gd name="adj1" fmla="val 52061"/>
              <a:gd name="adj2" fmla="val 100434"/>
              <a:gd name="adj3" fmla="val 68050"/>
              <a:gd name="adj4" fmla="val 31232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400" b="1" dirty="0" smtClean="0"/>
              <a:t>Ion </a:t>
            </a:r>
            <a:r>
              <a:rPr lang="de-DE" sz="1400" b="1" dirty="0" err="1" smtClean="0"/>
              <a:t>sources</a:t>
            </a:r>
            <a:endParaRPr lang="de-DE" sz="1400" b="1" dirty="0"/>
          </a:p>
        </p:txBody>
      </p:sp>
      <p:sp>
        <p:nvSpPr>
          <p:cNvPr id="10" name="Legende mit Linie (1) 19"/>
          <p:cNvSpPr/>
          <p:nvPr/>
        </p:nvSpPr>
        <p:spPr>
          <a:xfrm>
            <a:off x="395536" y="908720"/>
            <a:ext cx="3674814" cy="1790030"/>
          </a:xfrm>
          <a:prstGeom prst="borderCallout1">
            <a:avLst>
              <a:gd name="adj1" fmla="val 31463"/>
              <a:gd name="adj2" fmla="val 100216"/>
              <a:gd name="adj3" fmla="val 63653"/>
              <a:gd name="adj4" fmla="val 18257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de-DE" sz="1200" b="1" dirty="0" smtClean="0">
                <a:solidFill>
                  <a:srgbClr val="002060"/>
                </a:solidFill>
                <a:latin typeface="Verdana" pitchFamily="34" charset="0"/>
              </a:rPr>
              <a:t>Treatment / </a:t>
            </a:r>
            <a:r>
              <a:rPr lang="de-DE" sz="1200" b="1" dirty="0" err="1" smtClean="0">
                <a:solidFill>
                  <a:srgbClr val="002060"/>
                </a:solidFill>
                <a:latin typeface="Verdana" pitchFamily="34" charset="0"/>
              </a:rPr>
              <a:t>clinical</a:t>
            </a:r>
            <a:r>
              <a:rPr lang="de-DE" sz="12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sz="1200" b="1" dirty="0" err="1" smtClean="0">
                <a:solidFill>
                  <a:srgbClr val="002060"/>
                </a:solidFill>
                <a:latin typeface="Verdana" pitchFamily="34" charset="0"/>
              </a:rPr>
              <a:t>research</a:t>
            </a:r>
            <a:r>
              <a:rPr lang="de-DE" sz="1200" b="1" dirty="0" smtClean="0">
                <a:solidFill>
                  <a:srgbClr val="002060"/>
                </a:solidFill>
                <a:latin typeface="Verdana" pitchFamily="34" charset="0"/>
              </a:rPr>
              <a:t>:</a:t>
            </a:r>
            <a:endParaRPr lang="de-DE" sz="1200" b="1" dirty="0">
              <a:solidFill>
                <a:srgbClr val="002060"/>
              </a:solidFill>
              <a:latin typeface="Verdana" pitchFamily="34" charset="0"/>
            </a:endParaRPr>
          </a:p>
          <a:p>
            <a:pPr lvl="1"/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Proton </a:t>
            </a:r>
            <a:r>
              <a:rPr lang="de-DE" sz="1200" dirty="0" err="1" smtClean="0">
                <a:solidFill>
                  <a:srgbClr val="002060"/>
                </a:solidFill>
                <a:latin typeface="Verdana" pitchFamily="34" charset="0"/>
              </a:rPr>
              <a:t>Gantry</a:t>
            </a:r>
            <a:r>
              <a:rPr lang="de-DE" sz="1200" dirty="0" smtClean="0">
                <a:latin typeface="Verdana" pitchFamily="34" charset="0"/>
              </a:rPr>
              <a:t> </a:t>
            </a:r>
            <a:r>
              <a:rPr lang="de-DE" sz="1200" dirty="0">
                <a:solidFill>
                  <a:srgbClr val="FF0000"/>
                </a:solidFill>
                <a:latin typeface="Verdana" pitchFamily="34" charset="0"/>
              </a:rPr>
              <a:t>(IR 4)</a:t>
            </a:r>
          </a:p>
          <a:p>
            <a:pPr lvl="1"/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Horizontal </a:t>
            </a:r>
            <a:r>
              <a:rPr lang="de-DE" sz="1200" dirty="0" err="1" smtClean="0">
                <a:solidFill>
                  <a:srgbClr val="002060"/>
                </a:solidFill>
                <a:latin typeface="Verdana" pitchFamily="34" charset="0"/>
              </a:rPr>
              <a:t>fixed</a:t>
            </a:r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 beam </a:t>
            </a:r>
            <a:r>
              <a:rPr lang="de-DE" sz="1200" dirty="0" smtClean="0">
                <a:solidFill>
                  <a:srgbClr val="92D050"/>
                </a:solidFill>
                <a:latin typeface="Verdana" pitchFamily="34" charset="0"/>
              </a:rPr>
              <a:t>(IR </a:t>
            </a:r>
            <a:r>
              <a:rPr lang="de-DE" sz="1200" dirty="0">
                <a:solidFill>
                  <a:srgbClr val="92D050"/>
                </a:solidFill>
                <a:latin typeface="Verdana" pitchFamily="34" charset="0"/>
              </a:rPr>
              <a:t>3)</a:t>
            </a:r>
          </a:p>
          <a:p>
            <a:pPr lvl="1"/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Horizontal </a:t>
            </a:r>
            <a:r>
              <a:rPr lang="de-DE" sz="1200" dirty="0" err="1" smtClean="0">
                <a:solidFill>
                  <a:srgbClr val="002060"/>
                </a:solidFill>
                <a:latin typeface="Verdana" pitchFamily="34" charset="0"/>
              </a:rPr>
              <a:t>and</a:t>
            </a:r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Verdana" pitchFamily="34" charset="0"/>
              </a:rPr>
              <a:t>vertical</a:t>
            </a:r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sz="1200" dirty="0" err="1" smtClean="0">
                <a:solidFill>
                  <a:srgbClr val="002060"/>
                </a:solidFill>
                <a:latin typeface="Verdana" pitchFamily="34" charset="0"/>
              </a:rPr>
              <a:t>fixed</a:t>
            </a:r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 beam</a:t>
            </a:r>
            <a:b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</a:br>
            <a:r>
              <a:rPr lang="de-DE" sz="1200" dirty="0" smtClean="0">
                <a:solidFill>
                  <a:srgbClr val="00B0F0"/>
                </a:solidFill>
                <a:latin typeface="Verdana" pitchFamily="34" charset="0"/>
              </a:rPr>
              <a:t>(</a:t>
            </a:r>
            <a:r>
              <a:rPr lang="de-DE" sz="1200" dirty="0">
                <a:solidFill>
                  <a:srgbClr val="00B0F0"/>
                </a:solidFill>
                <a:latin typeface="Verdana" pitchFamily="34" charset="0"/>
              </a:rPr>
              <a:t>IR 2)</a:t>
            </a:r>
          </a:p>
          <a:p>
            <a:pPr lvl="1"/>
            <a:endParaRPr lang="de-DE" sz="1200" dirty="0">
              <a:solidFill>
                <a:srgbClr val="00B0F0"/>
              </a:solidFill>
              <a:latin typeface="Verdana" pitchFamily="34" charset="0"/>
            </a:endParaRPr>
          </a:p>
          <a:p>
            <a:pPr marL="0" indent="0">
              <a:buNone/>
            </a:pPr>
            <a:r>
              <a:rPr lang="de-DE" sz="1200" b="1" dirty="0" smtClean="0">
                <a:solidFill>
                  <a:srgbClr val="002060"/>
                </a:solidFill>
                <a:latin typeface="Verdana" pitchFamily="34" charset="0"/>
              </a:rPr>
              <a:t>Non-</a:t>
            </a:r>
            <a:r>
              <a:rPr lang="de-DE" sz="1200" b="1" dirty="0" err="1" smtClean="0">
                <a:solidFill>
                  <a:srgbClr val="002060"/>
                </a:solidFill>
                <a:latin typeface="Verdana" pitchFamily="34" charset="0"/>
              </a:rPr>
              <a:t>clinical</a:t>
            </a:r>
            <a:r>
              <a:rPr lang="de-DE" sz="1200" b="1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de-DE" sz="1200" b="1" dirty="0" err="1" smtClean="0">
                <a:solidFill>
                  <a:srgbClr val="002060"/>
                </a:solidFill>
                <a:latin typeface="Verdana" pitchFamily="34" charset="0"/>
              </a:rPr>
              <a:t>research</a:t>
            </a:r>
            <a:r>
              <a:rPr lang="de-DE" sz="1200" b="1" dirty="0" smtClean="0">
                <a:latin typeface="Verdana" pitchFamily="34" charset="0"/>
              </a:rPr>
              <a:t>:</a:t>
            </a:r>
            <a:endParaRPr lang="de-DE" sz="1200" b="1" dirty="0">
              <a:latin typeface="Verdana" pitchFamily="34" charset="0"/>
            </a:endParaRPr>
          </a:p>
          <a:p>
            <a:pPr lvl="1"/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Horizontal </a:t>
            </a:r>
            <a:r>
              <a:rPr lang="de-DE" sz="1200" dirty="0" err="1" smtClean="0">
                <a:solidFill>
                  <a:srgbClr val="002060"/>
                </a:solidFill>
                <a:latin typeface="Verdana" pitchFamily="34" charset="0"/>
              </a:rPr>
              <a:t>fixed</a:t>
            </a:r>
            <a:r>
              <a:rPr lang="de-DE" sz="1200" dirty="0" smtClean="0">
                <a:solidFill>
                  <a:srgbClr val="002060"/>
                </a:solidFill>
                <a:latin typeface="Verdana" pitchFamily="34" charset="0"/>
              </a:rPr>
              <a:t> beam </a:t>
            </a:r>
            <a:r>
              <a:rPr lang="de-DE" sz="1200" dirty="0">
                <a:solidFill>
                  <a:srgbClr val="FFC000"/>
                </a:solidFill>
                <a:latin typeface="Verdana" pitchFamily="34" charset="0"/>
              </a:rPr>
              <a:t>(IR 1</a:t>
            </a:r>
            <a:r>
              <a:rPr lang="de-DE" sz="1200" dirty="0" smtClean="0">
                <a:solidFill>
                  <a:srgbClr val="FFC000"/>
                </a:solidFill>
                <a:latin typeface="Verdana" pitchFamily="34" charset="0"/>
              </a:rPr>
              <a:t>)</a:t>
            </a:r>
            <a:endParaRPr lang="de-DE" sz="1200" dirty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 rot="21028142">
            <a:off x="7067252" y="2544861"/>
            <a:ext cx="301846" cy="307777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AT" sz="1400" b="1" dirty="0" smtClean="0"/>
              <a:t>1</a:t>
            </a:r>
            <a:endParaRPr lang="en-US" sz="2000" b="1" dirty="0"/>
          </a:p>
        </p:txBody>
      </p:sp>
      <p:sp>
        <p:nvSpPr>
          <p:cNvPr id="12" name="Textfeld 11"/>
          <p:cNvSpPr txBox="1"/>
          <p:nvPr/>
        </p:nvSpPr>
        <p:spPr>
          <a:xfrm rot="21028142">
            <a:off x="6935607" y="1320962"/>
            <a:ext cx="301846" cy="307777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AT" sz="1400" b="1" dirty="0" smtClean="0"/>
              <a:t>2</a:t>
            </a:r>
            <a:endParaRPr lang="en-US" sz="2000" b="1" dirty="0"/>
          </a:p>
        </p:txBody>
      </p:sp>
      <p:sp>
        <p:nvSpPr>
          <p:cNvPr id="13" name="Textfeld 12"/>
          <p:cNvSpPr txBox="1"/>
          <p:nvPr/>
        </p:nvSpPr>
        <p:spPr>
          <a:xfrm rot="21028142">
            <a:off x="7873959" y="1320961"/>
            <a:ext cx="301846" cy="307777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AT" sz="1400" b="1" dirty="0" smtClean="0"/>
              <a:t>3</a:t>
            </a:r>
            <a:endParaRPr lang="en-US" sz="2000" b="1" dirty="0"/>
          </a:p>
        </p:txBody>
      </p:sp>
      <p:sp>
        <p:nvSpPr>
          <p:cNvPr id="14" name="Textfeld 13"/>
          <p:cNvSpPr txBox="1"/>
          <p:nvPr/>
        </p:nvSpPr>
        <p:spPr>
          <a:xfrm rot="21028142">
            <a:off x="8191947" y="578077"/>
            <a:ext cx="301846" cy="307777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de-AT" sz="1400" b="1" dirty="0" smtClean="0"/>
              <a:t>4</a:t>
            </a:r>
            <a:endParaRPr lang="en-US" sz="2000" b="1" dirty="0"/>
          </a:p>
        </p:txBody>
      </p:sp>
      <p:sp>
        <p:nvSpPr>
          <p:cNvPr id="15" name="Legende mit Linie (1) 18"/>
          <p:cNvSpPr/>
          <p:nvPr/>
        </p:nvSpPr>
        <p:spPr>
          <a:xfrm>
            <a:off x="7524328" y="5925666"/>
            <a:ext cx="1349749" cy="432048"/>
          </a:xfrm>
          <a:prstGeom prst="borderCallout1">
            <a:avLst>
              <a:gd name="adj1" fmla="val -192062"/>
              <a:gd name="adj2" fmla="val 16708"/>
              <a:gd name="adj3" fmla="val -808"/>
              <a:gd name="adj4" fmla="val 1834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400" b="1" dirty="0" err="1" smtClean="0"/>
              <a:t>Extraction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line</a:t>
            </a:r>
            <a:endParaRPr lang="de-DE" sz="1400" b="1" dirty="0"/>
          </a:p>
        </p:txBody>
      </p:sp>
      <p:sp>
        <p:nvSpPr>
          <p:cNvPr id="16" name="Legende mit Linie (1) 14"/>
          <p:cNvSpPr/>
          <p:nvPr/>
        </p:nvSpPr>
        <p:spPr>
          <a:xfrm>
            <a:off x="965200" y="5002758"/>
            <a:ext cx="1763936" cy="693192"/>
          </a:xfrm>
          <a:prstGeom prst="borderCallout1">
            <a:avLst>
              <a:gd name="adj1" fmla="val 30561"/>
              <a:gd name="adj2" fmla="val 98935"/>
              <a:gd name="adj3" fmla="val 74726"/>
              <a:gd name="adj4" fmla="val 24379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400" b="1" dirty="0" err="1" smtClean="0"/>
              <a:t>Synchtrotron</a:t>
            </a:r>
            <a:endParaRPr lang="de-DE" sz="1400" b="1" dirty="0" smtClean="0"/>
          </a:p>
          <a:p>
            <a:r>
              <a:rPr lang="de-DE" sz="1200" dirty="0" smtClean="0"/>
              <a:t>p: 60-250(800) </a:t>
            </a:r>
            <a:r>
              <a:rPr lang="de-DE" sz="1200" dirty="0" err="1" smtClean="0"/>
              <a:t>MeV</a:t>
            </a:r>
            <a:endParaRPr lang="de-DE" sz="1200" dirty="0" smtClean="0"/>
          </a:p>
          <a:p>
            <a:r>
              <a:rPr lang="de-DE" sz="1200" dirty="0" smtClean="0"/>
              <a:t>C: 120-400 </a:t>
            </a:r>
            <a:r>
              <a:rPr lang="de-DE" sz="1200" dirty="0" err="1" smtClean="0"/>
              <a:t>MeV</a:t>
            </a:r>
            <a:r>
              <a:rPr lang="de-DE" sz="1200" dirty="0" smtClean="0"/>
              <a:t>/u</a:t>
            </a:r>
            <a:endParaRPr lang="de-DE" sz="1200" dirty="0"/>
          </a:p>
        </p:txBody>
      </p:sp>
      <p:sp>
        <p:nvSpPr>
          <p:cNvPr id="17" name="Legende mit Linie (1) 3"/>
          <p:cNvSpPr/>
          <p:nvPr/>
        </p:nvSpPr>
        <p:spPr>
          <a:xfrm>
            <a:off x="965200" y="3917764"/>
            <a:ext cx="1606550" cy="419286"/>
          </a:xfrm>
          <a:prstGeom prst="borderCallout1">
            <a:avLst>
              <a:gd name="adj1" fmla="val 50297"/>
              <a:gd name="adj2" fmla="val 99912"/>
              <a:gd name="adj3" fmla="val 2793"/>
              <a:gd name="adj4" fmla="val 31027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400" b="1" dirty="0" smtClean="0"/>
              <a:t>Linear </a:t>
            </a:r>
            <a:r>
              <a:rPr lang="de-DE" sz="1400" b="1" dirty="0" err="1" smtClean="0"/>
              <a:t>accelerator</a:t>
            </a:r>
            <a:endParaRPr lang="de-DE" sz="1400" b="1" dirty="0" smtClean="0"/>
          </a:p>
          <a:p>
            <a:r>
              <a:rPr lang="de-DE" sz="1200" dirty="0" smtClean="0"/>
              <a:t>7 </a:t>
            </a:r>
            <a:r>
              <a:rPr lang="de-DE" sz="1200" dirty="0" err="1" smtClean="0"/>
              <a:t>MeV</a:t>
            </a:r>
            <a:r>
              <a:rPr lang="de-DE" sz="1200" dirty="0" smtClean="0"/>
              <a:t>/u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858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Activation</a:t>
            </a:r>
            <a:r>
              <a:rPr lang="de-DE" dirty="0" smtClean="0"/>
              <a:t> Samples</a:t>
            </a:r>
            <a:endParaRPr lang="de-AT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098740"/>
              </p:ext>
            </p:extLst>
          </p:nvPr>
        </p:nvGraphicFramePr>
        <p:xfrm>
          <a:off x="589280" y="1701389"/>
          <a:ext cx="6041390" cy="673608"/>
        </p:xfrm>
        <a:graphic>
          <a:graphicData uri="http://schemas.openxmlformats.org/drawingml/2006/table">
            <a:tbl>
              <a:tblPr firstRow="1" firstCol="1" bandRow="1"/>
              <a:tblGrid>
                <a:gridCol w="969010"/>
                <a:gridCol w="1004570"/>
                <a:gridCol w="496570"/>
                <a:gridCol w="552450"/>
                <a:gridCol w="552450"/>
                <a:gridCol w="474345"/>
                <a:gridCol w="417830"/>
                <a:gridCol w="417830"/>
                <a:gridCol w="474345"/>
                <a:gridCol w="68199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Bezeichnung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EN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Cr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Ni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Mo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Si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Mn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Andere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Inox</a:t>
                      </a:r>
                      <a:r>
                        <a:rPr lang="de-AT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316LN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X2CrNiMoN17-13-3, 1,4429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0,030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16,00-18,50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12,00-14,00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2,00-3,00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1,00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2,00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0,14-0,</a:t>
                      </a: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20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P≤0,045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S≤0,010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Co≤0,2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mtClean="0">
                <a:solidFill>
                  <a:schemeClr val="bg1"/>
                </a:solidFill>
                <a:latin typeface="Verdana" charset="0"/>
              </a:rPr>
              <a:t>&lt;DocClass: AAnnn&gt;&lt;ContentCode.: xxxxx&gt;&lt;DocNo: xxxxxxxxxxxxxxxxx&gt;&lt;Date: JJJJ-MM-DD&gt;&lt;Version: n.n&gt;&lt;Protectioncl.: internal only&gt;&lt;Confidentialiy: open&gt;&lt;Owner: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24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154657"/>
              </p:ext>
            </p:extLst>
          </p:nvPr>
        </p:nvGraphicFramePr>
        <p:xfrm>
          <a:off x="589280" y="4552474"/>
          <a:ext cx="5993130" cy="396240"/>
        </p:xfrm>
        <a:graphic>
          <a:graphicData uri="http://schemas.openxmlformats.org/drawingml/2006/table">
            <a:tbl>
              <a:tblPr firstRow="1" firstCol="1" bandRow="1"/>
              <a:tblGrid>
                <a:gridCol w="1997710"/>
                <a:gridCol w="1997710"/>
                <a:gridCol w="199771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Bezeichnung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Cu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Kupfer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99,99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&lt;0,0005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892671"/>
              </p:ext>
            </p:extLst>
          </p:nvPr>
        </p:nvGraphicFramePr>
        <p:xfrm>
          <a:off x="589280" y="2697004"/>
          <a:ext cx="6041390" cy="792480"/>
        </p:xfrm>
        <a:graphic>
          <a:graphicData uri="http://schemas.openxmlformats.org/drawingml/2006/table">
            <a:tbl>
              <a:tblPr firstRow="1" firstCol="1" bandRow="1"/>
              <a:tblGrid>
                <a:gridCol w="944880"/>
                <a:gridCol w="849630"/>
                <a:gridCol w="850265"/>
                <a:gridCol w="850265"/>
                <a:gridCol w="848360"/>
                <a:gridCol w="848995"/>
                <a:gridCol w="84899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Bezeichnung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Si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Mn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P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S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Al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Isovac 250-35 A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0,003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2,360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0,318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0,015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0,0054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1,050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693732"/>
              </p:ext>
            </p:extLst>
          </p:nvPr>
        </p:nvGraphicFramePr>
        <p:xfrm>
          <a:off x="589280" y="3605054"/>
          <a:ext cx="6041390" cy="792480"/>
        </p:xfrm>
        <a:graphic>
          <a:graphicData uri="http://schemas.openxmlformats.org/drawingml/2006/table">
            <a:tbl>
              <a:tblPr firstRow="1" firstCol="1" bandRow="1"/>
              <a:tblGrid>
                <a:gridCol w="944880"/>
                <a:gridCol w="849630"/>
                <a:gridCol w="850265"/>
                <a:gridCol w="850265"/>
                <a:gridCol w="848360"/>
                <a:gridCol w="848995"/>
                <a:gridCol w="84899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Bezeichnung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C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Si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Mn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P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S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Al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Isovac 1300-100A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0,002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0,510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0,530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0,109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0,0056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0,390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228882"/>
              </p:ext>
            </p:extLst>
          </p:nvPr>
        </p:nvGraphicFramePr>
        <p:xfrm>
          <a:off x="589280" y="5119148"/>
          <a:ext cx="6553201" cy="316992"/>
        </p:xfrm>
        <a:graphic>
          <a:graphicData uri="http://schemas.openxmlformats.org/drawingml/2006/table">
            <a:tbl>
              <a:tblPr firstRow="1" firstCol="1" bandRow="1"/>
              <a:tblGrid>
                <a:gridCol w="789129"/>
                <a:gridCol w="450477"/>
                <a:gridCol w="450477"/>
                <a:gridCol w="450477"/>
                <a:gridCol w="449842"/>
                <a:gridCol w="450477"/>
                <a:gridCol w="450477"/>
                <a:gridCol w="450477"/>
                <a:gridCol w="540064"/>
                <a:gridCol w="540699"/>
                <a:gridCol w="630286"/>
                <a:gridCol w="450477"/>
                <a:gridCol w="44984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Bezeichnung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Si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Mg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Mn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Ti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Fe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Cu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Cr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Zn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Al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Ni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Ga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V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6082-T651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1,05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1,1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0,66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0,017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0,44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0,08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0,18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0,065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96,352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0,03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0,01</a:t>
                      </a:r>
                      <a:endParaRPr lang="de-AT" sz="100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0,02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Certificate</a:t>
            </a:r>
            <a:r>
              <a:rPr lang="de-DE" dirty="0" smtClean="0"/>
              <a:t> MGS-4 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mtClean="0">
                <a:solidFill>
                  <a:schemeClr val="bg1"/>
                </a:solidFill>
                <a:latin typeface="Verdana" charset="0"/>
              </a:rPr>
              <a:t>&lt;DocClass: AAnnn&gt;&lt;ContentCode.: xxxxx&gt;&lt;DocNo: xxxxxxxxxxxxxxxxx&gt;&lt;Date: JJJJ-MM-DD&gt;&lt;Version: n.n&gt;&lt;Protectioncl.: internal only&gt;&lt;Confidentialiy: open&gt;&lt;Owner: AA&gt;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679003"/>
            <a:ext cx="6153150" cy="373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2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77" y="4249914"/>
            <a:ext cx="3603211" cy="2039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MedAustron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555750"/>
            <a:ext cx="5638800" cy="462121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 smtClean="0"/>
              <a:t>Centre for ion-beam therapy and research in </a:t>
            </a:r>
            <a:r>
              <a:rPr lang="en-GB" dirty="0" err="1" smtClean="0"/>
              <a:t>Wr</a:t>
            </a:r>
            <a:r>
              <a:rPr lang="en-GB" dirty="0" smtClean="0"/>
              <a:t>. Neustadt, Austria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Synchrotron based radiation therapy using protons and carbon ions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Approval from authorities via EIA (</a:t>
            </a:r>
            <a:r>
              <a:rPr lang="en-GB" u="sng" dirty="0" smtClean="0"/>
              <a:t>e</a:t>
            </a:r>
            <a:r>
              <a:rPr lang="en-GB" dirty="0" smtClean="0"/>
              <a:t>nvironmental </a:t>
            </a:r>
            <a:r>
              <a:rPr lang="en-GB" u="sng" dirty="0" smtClean="0"/>
              <a:t>i</a:t>
            </a:r>
            <a:r>
              <a:rPr lang="en-GB" dirty="0" smtClean="0"/>
              <a:t>mpact </a:t>
            </a:r>
            <a:r>
              <a:rPr lang="en-GB" u="sng" dirty="0" smtClean="0"/>
              <a:t>a</a:t>
            </a:r>
            <a:r>
              <a:rPr lang="en-GB" dirty="0" smtClean="0"/>
              <a:t>ssessment)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CE-certified according to MDD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u="sng" dirty="0" smtClean="0"/>
              <a:t>m</a:t>
            </a:r>
            <a:r>
              <a:rPr lang="en-GB" dirty="0" smtClean="0"/>
              <a:t>edical </a:t>
            </a:r>
            <a:r>
              <a:rPr lang="en-GB" u="sng" dirty="0" smtClean="0"/>
              <a:t>d</a:t>
            </a:r>
            <a:r>
              <a:rPr lang="en-GB" dirty="0" smtClean="0"/>
              <a:t>evice </a:t>
            </a:r>
            <a:r>
              <a:rPr lang="en-GB" u="sng" dirty="0" smtClean="0"/>
              <a:t>d</a:t>
            </a:r>
            <a:r>
              <a:rPr lang="en-GB" dirty="0" smtClean="0"/>
              <a:t>irective)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First patient Dec. 2016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7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7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026" name="Picture 2" descr="C:\Users\cwe\Desktop\LUND\MEIN VORTRAG\MedAustron_Lageplan_WN_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06" y="2010879"/>
            <a:ext cx="2702482" cy="1541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2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MedAustron </a:t>
            </a:r>
            <a:r>
              <a:rPr lang="de-DE" dirty="0" err="1" smtClean="0"/>
              <a:t>Specs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7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7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4</a:t>
            </a:fld>
            <a:endParaRPr lang="de-DE" dirty="0"/>
          </a:p>
        </p:txBody>
      </p:sp>
      <p:graphicFrame>
        <p:nvGraphicFramePr>
          <p:cNvPr id="8" name="Inhaltsplatzhalt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0946172"/>
              </p:ext>
            </p:extLst>
          </p:nvPr>
        </p:nvGraphicFramePr>
        <p:xfrm>
          <a:off x="1043608" y="1700808"/>
          <a:ext cx="7128792" cy="3616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2775"/>
                <a:gridCol w="2360817"/>
                <a:gridCol w="2635200"/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600" b="1" dirty="0">
                          <a:solidFill>
                            <a:schemeClr val="tx1"/>
                          </a:solidFill>
                          <a:effectLst/>
                        </a:rPr>
                        <a:t>Beam </a:t>
                      </a:r>
                      <a:r>
                        <a:rPr lang="de-AT" sz="1600" b="1" dirty="0" err="1">
                          <a:solidFill>
                            <a:schemeClr val="tx1"/>
                          </a:solidFill>
                          <a:effectLst/>
                        </a:rPr>
                        <a:t>parameters</a:t>
                      </a:r>
                      <a:endParaRPr lang="de-AT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Planned</a:t>
                      </a:r>
                      <a:endParaRPr lang="de-AT" sz="16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Present</a:t>
                      </a:r>
                      <a:endParaRPr lang="de-AT" sz="16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Ion </a:t>
                      </a:r>
                      <a:r>
                        <a:rPr lang="de-AT" sz="1400" b="1" dirty="0" err="1">
                          <a:solidFill>
                            <a:schemeClr val="tx1"/>
                          </a:solidFill>
                          <a:effectLst/>
                        </a:rPr>
                        <a:t>species</a:t>
                      </a:r>
                      <a:endParaRPr lang="de-AT" sz="14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>
                          <a:effectLst/>
                        </a:rPr>
                        <a:t>Proton, </a:t>
                      </a:r>
                      <a:r>
                        <a:rPr lang="de-AT" sz="1400" dirty="0" smtClean="0">
                          <a:effectLst/>
                        </a:rPr>
                        <a:t>Carbon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>
                          <a:effectLst/>
                        </a:rPr>
                        <a:t> </a:t>
                      </a:r>
                      <a:r>
                        <a:rPr lang="de-AT" sz="1400" dirty="0" smtClean="0">
                          <a:effectLst/>
                        </a:rPr>
                        <a:t>Proton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b="1" dirty="0" err="1">
                          <a:solidFill>
                            <a:schemeClr val="tx1"/>
                          </a:solidFill>
                          <a:effectLst/>
                        </a:rPr>
                        <a:t>Kinetic</a:t>
                      </a: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400" b="1" dirty="0" err="1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 [</a:t>
                      </a:r>
                      <a:r>
                        <a:rPr lang="de-AT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MeV</a:t>
                      </a:r>
                      <a:r>
                        <a:rPr lang="de-AT" sz="1400" b="1" dirty="0" smtClean="0">
                          <a:solidFill>
                            <a:schemeClr val="tx1"/>
                          </a:solidFill>
                          <a:effectLst/>
                        </a:rPr>
                        <a:t>/u]</a:t>
                      </a:r>
                      <a:endParaRPr lang="de-AT" sz="14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smtClean="0">
                          <a:effectLst/>
                        </a:rPr>
                        <a:t>p: 60-250 (800)</a:t>
                      </a:r>
                      <a:r>
                        <a:rPr lang="de-AT" sz="1400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Times New Roman"/>
                        </a:rPr>
                        <a:t/>
                      </a:r>
                      <a:br>
                        <a:rPr lang="de-AT" sz="1400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Times New Roman"/>
                        </a:rPr>
                      </a:br>
                      <a:r>
                        <a:rPr lang="de-AT" sz="1400" dirty="0" smtClean="0">
                          <a:effectLst/>
                        </a:rPr>
                        <a:t>C: 120-400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smtClean="0">
                          <a:effectLst/>
                        </a:rPr>
                        <a:t>p: 60-250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Beam </a:t>
                      </a:r>
                      <a:r>
                        <a:rPr lang="de-AT" sz="1400" b="1" dirty="0" err="1">
                          <a:solidFill>
                            <a:schemeClr val="tx1"/>
                          </a:solidFill>
                          <a:effectLst/>
                        </a:rPr>
                        <a:t>size</a:t>
                      </a: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 in [mm]</a:t>
                      </a:r>
                      <a:endParaRPr lang="de-AT" sz="14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smtClean="0">
                          <a:effectLst/>
                        </a:rPr>
                        <a:t>4 - 10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smtClean="0">
                          <a:effectLst/>
                        </a:rPr>
                        <a:t>4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Spill </a:t>
                      </a:r>
                      <a:r>
                        <a:rPr lang="de-AT" sz="1400" b="1" dirty="0" err="1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 in [s]</a:t>
                      </a:r>
                      <a:endParaRPr lang="de-AT" sz="14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smtClean="0">
                          <a:effectLst/>
                        </a:rPr>
                        <a:t>0.1 - 10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>
                          <a:effectLst/>
                        </a:rPr>
                        <a:t> </a:t>
                      </a:r>
                      <a:r>
                        <a:rPr lang="de-AT" sz="1400" dirty="0" smtClean="0">
                          <a:effectLst/>
                        </a:rPr>
                        <a:t>5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Max. </a:t>
                      </a:r>
                      <a:r>
                        <a:rPr lang="de-AT" sz="1400" b="1" dirty="0" err="1">
                          <a:solidFill>
                            <a:schemeClr val="tx1"/>
                          </a:solidFill>
                          <a:effectLst/>
                        </a:rPr>
                        <a:t>particles</a:t>
                      </a:r>
                      <a:endParaRPr lang="de-AT" sz="14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smtClean="0">
                          <a:effectLst/>
                        </a:rPr>
                        <a:t>p:</a:t>
                      </a:r>
                      <a:r>
                        <a:rPr lang="de-AT" sz="1400" baseline="0" dirty="0" smtClean="0">
                          <a:effectLst/>
                        </a:rPr>
                        <a:t> &lt; </a:t>
                      </a:r>
                      <a:r>
                        <a:rPr lang="de-AT" sz="1400" dirty="0" smtClean="0">
                          <a:effectLst/>
                        </a:rPr>
                        <a:t>2 </a:t>
                      </a:r>
                      <a:r>
                        <a:rPr lang="de-AT" sz="1400" dirty="0">
                          <a:effectLst/>
                        </a:rPr>
                        <a:t>x </a:t>
                      </a:r>
                      <a:r>
                        <a:rPr lang="de-AT" sz="1400" dirty="0" smtClean="0">
                          <a:effectLst/>
                        </a:rPr>
                        <a:t>10</a:t>
                      </a:r>
                      <a:r>
                        <a:rPr lang="de-AT" sz="1400" baseline="30000" dirty="0" smtClean="0">
                          <a:effectLst/>
                        </a:rPr>
                        <a:t>10  </a:t>
                      </a:r>
                      <a:r>
                        <a:rPr lang="de-AT" sz="1400" baseline="0" dirty="0" smtClean="0">
                          <a:effectLst/>
                        </a:rPr>
                        <a:t>per </a:t>
                      </a:r>
                      <a:r>
                        <a:rPr lang="de-AT" sz="1400" baseline="0" dirty="0" err="1" smtClean="0">
                          <a:effectLst/>
                        </a:rPr>
                        <a:t>spill</a:t>
                      </a:r>
                      <a:r>
                        <a:rPr lang="de-AT" sz="1400" baseline="0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Times New Roman"/>
                        </a:rPr>
                        <a:t/>
                      </a:r>
                      <a:br>
                        <a:rPr lang="de-AT" sz="1400" baseline="0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Times New Roman"/>
                        </a:rPr>
                      </a:br>
                      <a:r>
                        <a:rPr lang="de-AT" sz="1400" dirty="0" smtClean="0">
                          <a:effectLst/>
                        </a:rPr>
                        <a:t>C:</a:t>
                      </a:r>
                      <a:r>
                        <a:rPr lang="de-AT" sz="1400" baseline="0" dirty="0" smtClean="0">
                          <a:effectLst/>
                        </a:rPr>
                        <a:t> &lt; </a:t>
                      </a:r>
                      <a:r>
                        <a:rPr lang="de-AT" sz="1400" dirty="0" smtClean="0">
                          <a:effectLst/>
                        </a:rPr>
                        <a:t>2 x 10</a:t>
                      </a:r>
                      <a:r>
                        <a:rPr lang="de-AT" sz="1400" baseline="30000" dirty="0" smtClean="0">
                          <a:effectLst/>
                        </a:rPr>
                        <a:t>9  </a:t>
                      </a:r>
                      <a:r>
                        <a:rPr lang="de-AT" sz="1400" baseline="0" dirty="0" smtClean="0">
                          <a:effectLst/>
                        </a:rPr>
                        <a:t>per </a:t>
                      </a:r>
                      <a:r>
                        <a:rPr lang="de-AT" sz="1400" baseline="0" dirty="0" err="1" smtClean="0">
                          <a:effectLst/>
                        </a:rPr>
                        <a:t>spill</a:t>
                      </a:r>
                      <a:endParaRPr lang="de-AT" sz="1400" baseline="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smtClean="0">
                          <a:effectLst/>
                        </a:rPr>
                        <a:t>p: 2 x 10</a:t>
                      </a:r>
                      <a:r>
                        <a:rPr lang="de-AT" sz="1400" baseline="30000" dirty="0" smtClean="0">
                          <a:effectLst/>
                        </a:rPr>
                        <a:t>10  </a:t>
                      </a:r>
                      <a:r>
                        <a:rPr lang="de-AT" sz="1400" baseline="0" dirty="0" smtClean="0">
                          <a:effectLst/>
                        </a:rPr>
                        <a:t>per Spill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Repetition rate [Hz]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max. 1</a:t>
                      </a:r>
                      <a:endParaRPr lang="de-AT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~1/7</a:t>
                      </a:r>
                    </a:p>
                  </a:txBody>
                  <a:tcPr marL="68580" marR="68580" marT="0" marB="0" anchor="ctr"/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Field </a:t>
                      </a:r>
                      <a:r>
                        <a:rPr lang="de-AT" sz="1400" b="1" dirty="0" err="1">
                          <a:solidFill>
                            <a:schemeClr val="tx1"/>
                          </a:solidFill>
                          <a:effectLst/>
                        </a:rPr>
                        <a:t>size</a:t>
                      </a: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 [cm</a:t>
                      </a:r>
                      <a:r>
                        <a:rPr lang="de-AT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de-AT" sz="1400" b="1" dirty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de-AT" sz="14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err="1" smtClean="0">
                          <a:effectLst/>
                        </a:rPr>
                        <a:t>up</a:t>
                      </a:r>
                      <a:r>
                        <a:rPr lang="de-AT" sz="1400" dirty="0" smtClean="0">
                          <a:effectLst/>
                        </a:rPr>
                        <a:t> </a:t>
                      </a:r>
                      <a:r>
                        <a:rPr lang="de-AT" sz="1400" dirty="0" err="1" smtClean="0">
                          <a:effectLst/>
                        </a:rPr>
                        <a:t>to</a:t>
                      </a:r>
                      <a:r>
                        <a:rPr lang="de-AT" sz="1400" dirty="0" smtClean="0">
                          <a:effectLst/>
                        </a:rPr>
                        <a:t> 20 </a:t>
                      </a:r>
                      <a:r>
                        <a:rPr lang="de-AT" sz="1400" dirty="0">
                          <a:effectLst/>
                        </a:rPr>
                        <a:t>x 20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AT" sz="1400" dirty="0" err="1" smtClean="0">
                          <a:effectLst/>
                        </a:rPr>
                        <a:t>up</a:t>
                      </a:r>
                      <a:r>
                        <a:rPr lang="de-AT" sz="1400" dirty="0" smtClean="0">
                          <a:effectLst/>
                        </a:rPr>
                        <a:t> </a:t>
                      </a:r>
                      <a:r>
                        <a:rPr lang="de-AT" sz="1400" dirty="0" err="1" smtClean="0">
                          <a:effectLst/>
                        </a:rPr>
                        <a:t>to</a:t>
                      </a:r>
                      <a:r>
                        <a:rPr lang="de-AT" sz="1400" dirty="0" smtClean="0">
                          <a:effectLst/>
                        </a:rPr>
                        <a:t> 20 x 20</a:t>
                      </a:r>
                      <a:endParaRPr lang="de-AT" sz="1400" dirty="0">
                        <a:solidFill>
                          <a:srgbClr val="000000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7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137" y="288773"/>
            <a:ext cx="8393373" cy="1325563"/>
          </a:xfrm>
        </p:spPr>
        <p:txBody>
          <a:bodyPr>
            <a:normAutofit/>
          </a:bodyPr>
          <a:lstStyle/>
          <a:p>
            <a:r>
              <a:rPr lang="de-DE" sz="3000" dirty="0" err="1" smtClean="0"/>
              <a:t>Regulatory</a:t>
            </a:r>
            <a:r>
              <a:rPr lang="de-DE" sz="3000" dirty="0" smtClean="0"/>
              <a:t> Framework</a:t>
            </a:r>
            <a:endParaRPr lang="de-AT" sz="3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7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7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628650" y="1367161"/>
            <a:ext cx="6877050" cy="480980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0" dirty="0"/>
              <a:t>Not much experience with </a:t>
            </a:r>
            <a:r>
              <a:rPr lang="en-US" b="0" dirty="0" smtClean="0"/>
              <a:t>activation </a:t>
            </a:r>
            <a:r>
              <a:rPr lang="en-US" b="0" dirty="0"/>
              <a:t>in </a:t>
            </a:r>
            <a:br>
              <a:rPr lang="en-US" b="0" dirty="0"/>
            </a:br>
            <a:r>
              <a:rPr lang="en-US" b="0" dirty="0" smtClean="0"/>
              <a:t>Austria</a:t>
            </a:r>
            <a:endParaRPr lang="en-US" b="0" dirty="0"/>
          </a:p>
          <a:p>
            <a:pPr>
              <a:spcAft>
                <a:spcPts val="600"/>
              </a:spcAft>
            </a:pPr>
            <a:r>
              <a:rPr lang="en-US" b="0" dirty="0"/>
              <a:t>In principle clearance is a formal regulatory </a:t>
            </a:r>
            <a:br>
              <a:rPr lang="en-US" b="0" dirty="0"/>
            </a:br>
            <a:r>
              <a:rPr lang="en-US" b="0" dirty="0" smtClean="0"/>
              <a:t>act </a:t>
            </a:r>
          </a:p>
          <a:p>
            <a:pPr>
              <a:spcAft>
                <a:spcPts val="600"/>
              </a:spcAft>
            </a:pPr>
            <a:r>
              <a:rPr lang="en-US" b="0" dirty="0" smtClean="0"/>
              <a:t>Clearance </a:t>
            </a:r>
            <a:r>
              <a:rPr lang="en-US" b="0" dirty="0"/>
              <a:t>allowed for materials averaged over not more than 300 kg mass (except building rubble</a:t>
            </a:r>
            <a:r>
              <a:rPr lang="en-US" b="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b="0" dirty="0"/>
              <a:t>Max. values for Surface </a:t>
            </a:r>
            <a:r>
              <a:rPr lang="en-US" b="0" dirty="0" smtClean="0"/>
              <a:t>contamination and Clearance based </a:t>
            </a:r>
            <a:r>
              <a:rPr lang="en-US" b="0" dirty="0"/>
              <a:t>on </a:t>
            </a:r>
            <a:r>
              <a:rPr lang="en-US" b="0" dirty="0" smtClean="0"/>
              <a:t>10µSv limit</a:t>
            </a:r>
          </a:p>
        </p:txBody>
      </p:sp>
      <p:pic>
        <p:nvPicPr>
          <p:cNvPr id="9" name="Content Placeholde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1444903"/>
            <a:ext cx="1448625" cy="13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327283"/>
            <a:ext cx="63531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340600" y="4749800"/>
                <a:ext cx="1467892" cy="1072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AT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𝐶𝐿</m:t>
                                  </m:r>
                                </m:e>
                                <m:sub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A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de-DE" dirty="0"/>
              </a:p>
              <a:p>
                <a:endParaRPr lang="de-AT" sz="20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00" y="4749800"/>
                <a:ext cx="1467892" cy="10723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14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137" y="365127"/>
            <a:ext cx="8393373" cy="974724"/>
          </a:xfrm>
        </p:spPr>
        <p:txBody>
          <a:bodyPr/>
          <a:lstStyle/>
          <a:p>
            <a:r>
              <a:rPr lang="de-DE" dirty="0" err="1" smtClean="0"/>
              <a:t>MOtivation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5152025" y="3054663"/>
            <a:ext cx="1979025" cy="409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dirty="0" err="1" smtClean="0"/>
              <a:t>Activation</a:t>
            </a:r>
            <a:r>
              <a:rPr lang="de-DE" dirty="0" smtClean="0"/>
              <a:t> </a:t>
            </a:r>
            <a:r>
              <a:rPr lang="de-DE" dirty="0" err="1" smtClean="0"/>
              <a:t>samples</a:t>
            </a:r>
            <a:endParaRPr lang="de-AT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AT" sz="7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7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628650" y="1208089"/>
            <a:ext cx="8146860" cy="1626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D711"/>
              </a:buClr>
              <a:buSzPct val="100000"/>
              <a:buFont typeface="HiraMinProN-W3" charset="-128"/>
              <a:buChar char="◉"/>
              <a:defRPr sz="2000" b="1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316C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de-DE" sz="1800" b="0" dirty="0" smtClean="0"/>
              <a:t>Material </a:t>
            </a:r>
            <a:r>
              <a:rPr lang="de-DE" sz="1800" b="0" dirty="0" err="1" smtClean="0"/>
              <a:t>from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accelerator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areas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potentially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radioactive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and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needs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be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compared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CL </a:t>
            </a:r>
            <a:r>
              <a:rPr lang="de-DE" sz="1600" b="0" dirty="0" smtClean="0"/>
              <a:t>(</a:t>
            </a:r>
            <a:r>
              <a:rPr lang="de-DE" sz="1600" b="0" dirty="0" err="1" smtClean="0"/>
              <a:t>if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it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leaves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radiation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areas</a:t>
            </a:r>
            <a:r>
              <a:rPr lang="de-DE" sz="1600" b="0" dirty="0" smtClean="0"/>
              <a:t>)</a:t>
            </a:r>
          </a:p>
          <a:p>
            <a:r>
              <a:rPr lang="en-US" sz="1800" b="0" dirty="0"/>
              <a:t>Goal is not to quantify as accurately as possible but to show that certain objects are well below legal </a:t>
            </a:r>
            <a:r>
              <a:rPr lang="en-US" sz="1800" b="0" dirty="0" smtClean="0"/>
              <a:t>limits</a:t>
            </a:r>
            <a:endParaRPr lang="en-US" sz="1800" b="0" dirty="0"/>
          </a:p>
          <a:p>
            <a:pPr marL="0" indent="0">
              <a:spcAft>
                <a:spcPts val="800"/>
              </a:spcAft>
              <a:buNone/>
            </a:pPr>
            <a:r>
              <a:rPr lang="en-US" sz="1800" b="0" dirty="0"/>
              <a:t> </a:t>
            </a:r>
            <a:r>
              <a:rPr lang="en-US" sz="1800" b="0" dirty="0" smtClean="0"/>
              <a:t>         in-situ and on a short time scale</a:t>
            </a:r>
            <a:endParaRPr lang="en-US" sz="1800" b="0" dirty="0"/>
          </a:p>
          <a:p>
            <a:pPr>
              <a:spcAft>
                <a:spcPts val="800"/>
              </a:spcAft>
            </a:pPr>
            <a:endParaRPr lang="de-DE" sz="1800" b="0" dirty="0" smtClean="0"/>
          </a:p>
        </p:txBody>
      </p:sp>
      <p:sp>
        <p:nvSpPr>
          <p:cNvPr id="14" name="Textplatzhalter 3"/>
          <p:cNvSpPr txBox="1">
            <a:spLocks/>
          </p:cNvSpPr>
          <p:nvPr/>
        </p:nvSpPr>
        <p:spPr>
          <a:xfrm>
            <a:off x="5520325" y="4179552"/>
            <a:ext cx="1979025" cy="409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D711"/>
              </a:buClr>
              <a:buSzPct val="100000"/>
              <a:buFont typeface="HiraMinProN-W3" charset="-128"/>
              <a:buNone/>
              <a:defRPr sz="1600" b="1" kern="1200">
                <a:solidFill>
                  <a:srgbClr val="14316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316C"/>
              </a:buClr>
              <a:buFont typeface="Arial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 smtClean="0"/>
              <a:t>ActiWiz</a:t>
            </a:r>
            <a:endParaRPr lang="de-AT" dirty="0"/>
          </a:p>
        </p:txBody>
      </p:sp>
      <p:sp>
        <p:nvSpPr>
          <p:cNvPr id="17" name="Textplatzhalter 3"/>
          <p:cNvSpPr txBox="1">
            <a:spLocks/>
          </p:cNvSpPr>
          <p:nvPr/>
        </p:nvSpPr>
        <p:spPr>
          <a:xfrm>
            <a:off x="5463174" y="5327962"/>
            <a:ext cx="1979025" cy="4092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D711"/>
              </a:buClr>
              <a:buSzPct val="100000"/>
              <a:buFont typeface="HiraMinProN-W3" charset="-128"/>
              <a:buNone/>
              <a:defRPr sz="1600" b="1" kern="1200">
                <a:solidFill>
                  <a:srgbClr val="14316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4316C"/>
              </a:buClr>
              <a:buFont typeface="Arial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 smtClean="0"/>
              <a:t>LabSOCS</a:t>
            </a:r>
            <a:r>
              <a:rPr lang="de-DE" dirty="0" smtClean="0"/>
              <a:t>/ ISOCS</a:t>
            </a:r>
            <a:endParaRPr lang="de-AT" dirty="0"/>
          </a:p>
        </p:txBody>
      </p:sp>
      <p:sp>
        <p:nvSpPr>
          <p:cNvPr id="20" name="Textfeld 19"/>
          <p:cNvSpPr txBox="1"/>
          <p:nvPr/>
        </p:nvSpPr>
        <p:spPr>
          <a:xfrm>
            <a:off x="1639745" y="4086171"/>
            <a:ext cx="31623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</a:t>
            </a:r>
            <a:r>
              <a:rPr lang="de-DE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</a:t>
            </a:r>
            <a:endParaRPr lang="de-D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Irradiation </a:t>
            </a:r>
            <a:r>
              <a:rPr lang="de-DE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szenario</a:t>
            </a:r>
            <a:endParaRPr lang="de-D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Nuclide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D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endParaRPr lang="de-D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de-D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18"/>
          </p:nvPr>
        </p:nvSpPr>
        <p:spPr>
          <a:xfrm>
            <a:off x="1888126" y="3660721"/>
            <a:ext cx="1775824" cy="368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Uncertainties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270895" y="2948496"/>
            <a:ext cx="1584176" cy="59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www.canberra.ru/html/products/Gamma_High/software/isoc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11" y="5291583"/>
            <a:ext cx="1276160" cy="6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66" y="4179552"/>
            <a:ext cx="1028605" cy="45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967666" y="2582260"/>
            <a:ext cx="443884" cy="293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344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4" grpId="0" animBg="1"/>
      <p:bldP spid="17" grpId="0" animBg="1"/>
      <p:bldP spid="20" grpId="0"/>
      <p:bldP spid="2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000" dirty="0" err="1" smtClean="0"/>
              <a:t>Activation</a:t>
            </a:r>
            <a:r>
              <a:rPr lang="de-DE" sz="3000" dirty="0" smtClean="0"/>
              <a:t> Samples</a:t>
            </a:r>
            <a:endParaRPr lang="de-AT" sz="3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7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7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628650" y="1575867"/>
            <a:ext cx="6877050" cy="382746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0" dirty="0" smtClean="0"/>
              <a:t>Commonly used materials </a:t>
            </a:r>
            <a:br>
              <a:rPr lang="en-US" b="0" dirty="0" smtClean="0"/>
            </a:br>
            <a:r>
              <a:rPr lang="en-US" sz="1600" b="0" dirty="0" smtClean="0"/>
              <a:t>(3x Steel, 1x Copper, 1x Aluminum, 1x Electronics (generic))</a:t>
            </a:r>
          </a:p>
          <a:p>
            <a:pPr>
              <a:spcAft>
                <a:spcPts val="600"/>
              </a:spcAft>
            </a:pPr>
            <a:endParaRPr lang="en-US" b="0" dirty="0"/>
          </a:p>
          <a:p>
            <a:pPr>
              <a:spcAft>
                <a:spcPts val="600"/>
              </a:spcAft>
            </a:pPr>
            <a:endParaRPr lang="en-US" b="0" dirty="0" smtClean="0"/>
          </a:p>
          <a:p>
            <a:pPr>
              <a:spcAft>
                <a:spcPts val="600"/>
              </a:spcAft>
            </a:pPr>
            <a:endParaRPr lang="en-US" sz="1400" b="0" dirty="0"/>
          </a:p>
          <a:p>
            <a:pPr>
              <a:spcAft>
                <a:spcPts val="600"/>
              </a:spcAft>
            </a:pPr>
            <a:r>
              <a:rPr lang="en-US" b="0" dirty="0" smtClean="0"/>
              <a:t>At known particle loss points</a:t>
            </a:r>
            <a:endParaRPr lang="en-US" b="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25948"/>
            <a:ext cx="62865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62631"/>
            <a:ext cx="4746476" cy="198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438" y="3656062"/>
            <a:ext cx="2895572" cy="25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7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Measurement </a:t>
            </a:r>
            <a:r>
              <a:rPr lang="de-DE" sz="2800" dirty="0" err="1" smtClean="0"/>
              <a:t>of</a:t>
            </a:r>
            <a:r>
              <a:rPr lang="de-DE" sz="2800" dirty="0" smtClean="0"/>
              <a:t> Samples</a:t>
            </a:r>
            <a:endParaRPr lang="de-AT" sz="2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sz="7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7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628650" y="1575867"/>
            <a:ext cx="7512050" cy="4240733"/>
          </a:xfrm>
        </p:spPr>
        <p:txBody>
          <a:bodyPr>
            <a:normAutofit/>
          </a:bodyPr>
          <a:lstStyle/>
          <a:p>
            <a:r>
              <a:rPr lang="en-US" sz="1800" b="0" dirty="0" smtClean="0"/>
              <a:t>Measured with stationary </a:t>
            </a:r>
            <a:r>
              <a:rPr lang="en-US" sz="1800" dirty="0" err="1" smtClean="0"/>
              <a:t>HPGe</a:t>
            </a:r>
            <a:r>
              <a:rPr lang="en-US" sz="1800" b="0" dirty="0" smtClean="0"/>
              <a:t> gamma spectrometer</a:t>
            </a:r>
          </a:p>
          <a:p>
            <a:r>
              <a:rPr lang="en-US" sz="1800" dirty="0" smtClean="0"/>
              <a:t>Irradiation period</a:t>
            </a:r>
            <a:r>
              <a:rPr lang="en-US" sz="1800" b="0" dirty="0" smtClean="0"/>
              <a:t>: 15 months </a:t>
            </a:r>
            <a:r>
              <a:rPr lang="en-US" sz="1600" b="0" dirty="0" smtClean="0"/>
              <a:t>(mostly during commissioning)</a:t>
            </a:r>
            <a:endParaRPr lang="en-US" sz="1800" b="0" dirty="0" smtClean="0"/>
          </a:p>
          <a:p>
            <a:r>
              <a:rPr lang="en-US" sz="1800" dirty="0" smtClean="0"/>
              <a:t>Cooling time</a:t>
            </a:r>
            <a:r>
              <a:rPr lang="en-US" sz="1800" b="0" dirty="0" smtClean="0"/>
              <a:t>: 14 days</a:t>
            </a:r>
            <a:endParaRPr lang="en-US" sz="1800" b="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168650"/>
            <a:ext cx="6884257" cy="287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V="1">
            <a:off x="1359816" y="3511550"/>
            <a:ext cx="691234" cy="75565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09850"/>
            <a:ext cx="2974946" cy="1241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mit Pfeil 13"/>
          <p:cNvCxnSpPr/>
          <p:nvPr/>
        </p:nvCxnSpPr>
        <p:spPr>
          <a:xfrm flipV="1">
            <a:off x="1549400" y="4102100"/>
            <a:ext cx="1836983" cy="9398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83" y="3327400"/>
            <a:ext cx="2992163" cy="2115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Gerade Verbindung mit Pfeil 18"/>
          <p:cNvCxnSpPr/>
          <p:nvPr/>
        </p:nvCxnSpPr>
        <p:spPr>
          <a:xfrm flipV="1">
            <a:off x="2051050" y="4384927"/>
            <a:ext cx="3467100" cy="968123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1462098"/>
            <a:ext cx="2983555" cy="4098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84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Actiwiz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409701"/>
            <a:ext cx="8146860" cy="51498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b="0" dirty="0" smtClean="0"/>
              <a:t>Developed at CERN by </a:t>
            </a:r>
            <a:r>
              <a:rPr lang="en-GB" b="0" dirty="0" err="1" smtClean="0"/>
              <a:t>H.Vincke</a:t>
            </a:r>
            <a:r>
              <a:rPr lang="en-GB" b="0" dirty="0" smtClean="0"/>
              <a:t> and </a:t>
            </a:r>
            <a:r>
              <a:rPr lang="en-GB" b="0" dirty="0" err="1" smtClean="0"/>
              <a:t>C.Theis</a:t>
            </a:r>
            <a:r>
              <a:rPr lang="en-GB" b="0" dirty="0" smtClean="0"/>
              <a:t> [1]</a:t>
            </a:r>
          </a:p>
          <a:p>
            <a:pPr>
              <a:spcAft>
                <a:spcPts val="600"/>
              </a:spcAft>
            </a:pPr>
            <a:r>
              <a:rPr lang="en-GB" b="0" dirty="0" smtClean="0"/>
              <a:t>Utilizes a large amount of generic FLUKA Monte Carlo Simulations to calculate activities in user defined materials</a:t>
            </a:r>
          </a:p>
          <a:p>
            <a:pPr lvl="1"/>
            <a:r>
              <a:rPr lang="en-GB" dirty="0" smtClean="0"/>
              <a:t>Predefined particle type and energy </a:t>
            </a:r>
            <a:br>
              <a:rPr lang="en-GB" dirty="0" smtClean="0"/>
            </a:br>
            <a:r>
              <a:rPr lang="en-GB" dirty="0" smtClean="0"/>
              <a:t>(160 MeV/ 800 MeV protons)</a:t>
            </a:r>
          </a:p>
          <a:p>
            <a:pPr lvl="1"/>
            <a:r>
              <a:rPr lang="en-GB" b="0" dirty="0" smtClean="0"/>
              <a:t>Predefined locations </a:t>
            </a:r>
            <a:br>
              <a:rPr lang="en-GB" b="0" dirty="0" smtClean="0"/>
            </a:br>
            <a:r>
              <a:rPr lang="en-GB" b="0" dirty="0" smtClean="0"/>
              <a:t>(beam impact area, within bulky material,..)</a:t>
            </a:r>
          </a:p>
          <a:p>
            <a:pPr lvl="1"/>
            <a:r>
              <a:rPr lang="en-GB" dirty="0" smtClean="0"/>
              <a:t>User can define material composition, </a:t>
            </a:r>
            <a:br>
              <a:rPr lang="en-GB" dirty="0" smtClean="0"/>
            </a:br>
            <a:r>
              <a:rPr lang="en-GB" dirty="0" smtClean="0"/>
              <a:t>beam intensity, irradiation and cooling time</a:t>
            </a:r>
            <a:endParaRPr lang="en-GB" b="0" dirty="0" smtClean="0"/>
          </a:p>
          <a:p>
            <a:endParaRPr lang="de-DE" b="0" dirty="0" smtClean="0"/>
          </a:p>
          <a:p>
            <a:r>
              <a:rPr lang="en-GB" b="0" dirty="0" smtClean="0"/>
              <a:t>Simulate nuclide vector at the click of a button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US" sz="1200" dirty="0" smtClean="0"/>
              <a:t>[</a:t>
            </a:r>
            <a:r>
              <a:rPr lang="en-US" sz="1200" dirty="0"/>
              <a:t>1] H. Vincke and C. Theis, „</a:t>
            </a:r>
            <a:r>
              <a:rPr lang="en-US" sz="1200" dirty="0" err="1" smtClean="0"/>
              <a:t>ActiWiz</a:t>
            </a:r>
            <a:r>
              <a:rPr lang="en-US" sz="1200" dirty="0" smtClean="0"/>
              <a:t> </a:t>
            </a:r>
            <a:r>
              <a:rPr lang="en-US" sz="1200" dirty="0"/>
              <a:t>– Optimizing your nuclide inventory at proton accelerators with a computer </a:t>
            </a:r>
            <a:r>
              <a:rPr lang="en-US" sz="1200" dirty="0" smtClean="0"/>
              <a:t>code“, Progress in Nuclear Science and Technology, </a:t>
            </a:r>
            <a:br>
              <a:rPr lang="en-US" sz="1200" dirty="0" smtClean="0"/>
            </a:br>
            <a:r>
              <a:rPr lang="en-US" sz="1200" dirty="0" smtClean="0"/>
              <a:t>Volume 4 (2014) pp. 228-232</a:t>
            </a:r>
            <a:endParaRPr lang="en-US" sz="12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sz="600" dirty="0">
                <a:solidFill>
                  <a:schemeClr val="bg1"/>
                </a:solidFill>
                <a:latin typeface="Verdana" charset="0"/>
              </a:rPr>
              <a:t> Christoph Weixelbaumer | ARIA 17 - </a:t>
            </a:r>
            <a:r>
              <a:rPr lang="en-US" sz="600" dirty="0">
                <a:solidFill>
                  <a:schemeClr val="bg1"/>
                </a:solidFill>
                <a:latin typeface="Verdana" charset="0"/>
              </a:rPr>
              <a:t>4th International Workshop on Accelerator Radiation Induced Activation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D31551D-F3C2-3643-8B41-F655A96CD0F5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08" y="2791581"/>
            <a:ext cx="1800200" cy="763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:\Stabstellen\Strahlenschutzb\Christoph\MF\MAPTA USER INSTRUCTIONS\All User Groups\Grafiken\handwerk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533" y="4323358"/>
            <a:ext cx="968050" cy="10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ZA000_10700_1310013_PPT-Master_with footer_IonTherapyCenter">
  <a:themeElements>
    <a:clrScheme name="MedAustron">
      <a:dk1>
        <a:srgbClr val="112359"/>
      </a:dk1>
      <a:lt1>
        <a:srgbClr val="FFFFFF"/>
      </a:lt1>
      <a:dk2>
        <a:srgbClr val="7389A0"/>
      </a:dk2>
      <a:lt2>
        <a:srgbClr val="9BA9BA"/>
      </a:lt2>
      <a:accent1>
        <a:srgbClr val="EDD012"/>
      </a:accent1>
      <a:accent2>
        <a:srgbClr val="8297AC"/>
      </a:accent2>
      <a:accent3>
        <a:srgbClr val="034A90"/>
      </a:accent3>
      <a:accent4>
        <a:srgbClr val="BF9000"/>
      </a:accent4>
      <a:accent5>
        <a:srgbClr val="2E75B5"/>
      </a:accent5>
      <a:accent6>
        <a:srgbClr val="538135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äsentation2" id="{CEA30953-4183-704E-87F5-B22DEF0D07CA}" vid="{8CD57F52-C325-C247-AEBC-EE034B07781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ZA000_10700_1310013_PPT-Master_with footer_IonTherapyCenter</Template>
  <TotalTime>0</TotalTime>
  <Words>1901</Words>
  <Application>Microsoft Office PowerPoint</Application>
  <PresentationFormat>Bildschirmpräsentation (4:3)</PresentationFormat>
  <Paragraphs>527</Paragraphs>
  <Slides>25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ZA000_10700_1310013_PPT-Master_with footer_IonTherapyCenter</vt:lpstr>
      <vt:lpstr>Evaluation of induced activity and assessment of in-situ clearance procedures for MedAustron ion therapy accelerator components</vt:lpstr>
      <vt:lpstr>OUtline</vt:lpstr>
      <vt:lpstr>MedAustron</vt:lpstr>
      <vt:lpstr>MedAustron Specs</vt:lpstr>
      <vt:lpstr>Regulatory Framework</vt:lpstr>
      <vt:lpstr>MOtivation</vt:lpstr>
      <vt:lpstr>Activation Samples</vt:lpstr>
      <vt:lpstr>Measurement of Samples</vt:lpstr>
      <vt:lpstr>Actiwiz</vt:lpstr>
      <vt:lpstr>Simulated Nuclide Vectors</vt:lpstr>
      <vt:lpstr>Simulated Nuclide Vectors</vt:lpstr>
      <vt:lpstr>Comparison: Sim          Meas</vt:lpstr>
      <vt:lpstr>Geometry Effects</vt:lpstr>
      <vt:lpstr>mobile Gamma spectrometer (inspector 1000)</vt:lpstr>
      <vt:lpstr>Clearance with mobile spectrometer</vt:lpstr>
      <vt:lpstr>Clearance with mobile spectrometer</vt:lpstr>
      <vt:lpstr>Clearance with DOSE RATE ?</vt:lpstr>
      <vt:lpstr>Clearance with DOSE RATE ?</vt:lpstr>
      <vt:lpstr>Summary and conclusion</vt:lpstr>
      <vt:lpstr>OUtlook</vt:lpstr>
      <vt:lpstr>Thank you!</vt:lpstr>
      <vt:lpstr>BACKup - Slides</vt:lpstr>
      <vt:lpstr>PowerPoint-Präsentation</vt:lpstr>
      <vt:lpstr>Activation Samples</vt:lpstr>
      <vt:lpstr>Certificate MGS-4 </vt:lpstr>
    </vt:vector>
  </TitlesOfParts>
  <Company>MedAustron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Weixelbaumer Christoph</dc:creator>
  <cp:lastModifiedBy>Weixelbaumer Christoph</cp:lastModifiedBy>
  <cp:revision>162</cp:revision>
  <cp:lastPrinted>2017-05-15T09:11:17Z</cp:lastPrinted>
  <dcterms:created xsi:type="dcterms:W3CDTF">2017-05-15T07:14:18Z</dcterms:created>
  <dcterms:modified xsi:type="dcterms:W3CDTF">2017-05-22T16:59:25Z</dcterms:modified>
</cp:coreProperties>
</file>