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7" r:id="rId6"/>
    <p:sldId id="298" r:id="rId7"/>
    <p:sldId id="303" r:id="rId8"/>
    <p:sldId id="307" r:id="rId9"/>
    <p:sldId id="302" r:id="rId10"/>
    <p:sldId id="324" r:id="rId11"/>
    <p:sldId id="325" r:id="rId12"/>
    <p:sldId id="326" r:id="rId13"/>
    <p:sldId id="308" r:id="rId14"/>
    <p:sldId id="260" r:id="rId15"/>
    <p:sldId id="312" r:id="rId16"/>
    <p:sldId id="314" r:id="rId17"/>
    <p:sldId id="328" r:id="rId18"/>
    <p:sldId id="296" r:id="rId19"/>
    <p:sldId id="320" r:id="rId20"/>
    <p:sldId id="329" r:id="rId21"/>
    <p:sldId id="309" r:id="rId22"/>
    <p:sldId id="311" r:id="rId23"/>
    <p:sldId id="300" r:id="rId24"/>
    <p:sldId id="323" r:id="rId25"/>
    <p:sldId id="330" r:id="rId26"/>
    <p:sldId id="322" r:id="rId27"/>
    <p:sldId id="273" r:id="rId28"/>
    <p:sldId id="318" r:id="rId29"/>
    <p:sldId id="313" r:id="rId30"/>
    <p:sldId id="297" r:id="rId31"/>
    <p:sldId id="301" r:id="rId32"/>
    <p:sldId id="305" r:id="rId3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 Henriques" initials="AH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1" autoAdjust="0"/>
    <p:restoredTop sz="94700" autoAdjust="0"/>
  </p:normalViewPr>
  <p:slideViewPr>
    <p:cSldViewPr>
      <p:cViewPr varScale="1">
        <p:scale>
          <a:sx n="95" d="100"/>
          <a:sy n="95" d="100"/>
        </p:scale>
        <p:origin x="-164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55" cy="497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45" y="0"/>
            <a:ext cx="2945955" cy="4973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48E5A-0B45-4CD8-913B-D56D4CEAEEE5}" type="datetimeFigureOut">
              <a:rPr lang="en-GB" smtClean="0"/>
              <a:t>21.05.17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829"/>
            <a:ext cx="2945955" cy="497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45" y="9430829"/>
            <a:ext cx="2945955" cy="49739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B683-F211-4B61-99D8-90D65E0E1C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654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C31B6D1-2C88-4700-8AFC-2A2527B007CE}" type="datetimeFigureOut">
              <a:rPr lang="en-US" smtClean="0"/>
              <a:pPr/>
              <a:t>21.05.17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EC098D4-43BB-4A6B-BFF1-89679CA66B3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72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06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6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9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904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098D4-43BB-4A6B-BFF1-89679CA66B3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6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EDMS XXXXXXX</a:t>
            </a:r>
            <a:endParaRPr lang="en-US" sz="1600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9373" y="5132699"/>
            <a:ext cx="2560951" cy="51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7" name="Isosceles Triangle 6"/>
          <p:cNvSpPr>
            <a:spLocks noChangeAspect="1"/>
          </p:cNvSpPr>
          <p:nvPr userDrawn="1"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Isosceles Triangle 10"/>
          <p:cNvSpPr>
            <a:spLocks noChangeAspect="1"/>
          </p:cNvSpPr>
          <p:nvPr userDrawn="1"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Meeting, Date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 userDrawn="1"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20272" y="6356350"/>
            <a:ext cx="1669576" cy="36576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EDMS XXXXXXX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43808" y="6356350"/>
            <a:ext cx="4104456" cy="36576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Meeting, Date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196824" y="6356350"/>
            <a:ext cx="574976" cy="365760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fld id="{EA7C8D44-3667-46F6-9772-CC52308E2A7F}" type="slidenum">
              <a:rPr kumimoji="0" lang="en-US" smtClean="0"/>
              <a:pPr algn="l" eaLnBrk="1" latinLnBrk="0" hangingPunct="1"/>
              <a:t>‹#›</a:t>
            </a:fld>
            <a:endParaRPr kumimoji="0" lang="en-US" sz="1600" dirty="0">
              <a:solidFill>
                <a:schemeClr val="tx2"/>
              </a:solidFill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2003276" y="6503760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67545" y="6388586"/>
            <a:ext cx="1512167" cy="306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70" r:id="rId8"/>
    <p:sldLayoutId id="2147483671" r:id="rId9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717032"/>
            <a:ext cx="6858000" cy="864096"/>
          </a:xfrm>
        </p:spPr>
        <p:txBody>
          <a:bodyPr>
            <a:noAutofit/>
          </a:bodyPr>
          <a:lstStyle/>
          <a:p>
            <a:pPr algn="ctr"/>
            <a:r>
              <a:rPr lang="en-US" sz="1700" b="1" dirty="0">
                <a:solidFill>
                  <a:srgbClr val="727CA3"/>
                </a:solidFill>
              </a:rPr>
              <a:t>Measurements and FLUKA Simulations of </a:t>
            </a:r>
            <a:r>
              <a:rPr lang="en-US" sz="1700" b="1" dirty="0" smtClean="0">
                <a:solidFill>
                  <a:srgbClr val="727CA3"/>
                </a:solidFill>
              </a:rPr>
              <a:t>Bismuth, Aluminum and Indium Activation </a:t>
            </a:r>
            <a:r>
              <a:rPr lang="en-US" sz="1700" b="1" dirty="0">
                <a:solidFill>
                  <a:srgbClr val="727CA3"/>
                </a:solidFill>
              </a:rPr>
              <a:t>at the </a:t>
            </a:r>
            <a:r>
              <a:rPr lang="en-US" sz="1700" b="1" dirty="0" smtClean="0">
                <a:solidFill>
                  <a:srgbClr val="727CA3"/>
                </a:solidFill>
              </a:rPr>
              <a:t>upgraded CERN Shielding Benchmark Facility(CSBF)</a:t>
            </a:r>
            <a:r>
              <a:rPr lang="en-US" sz="1800" b="1" dirty="0">
                <a:solidFill>
                  <a:srgbClr val="727CA3"/>
                </a:solidFill>
              </a:rPr>
              <a:t/>
            </a:r>
            <a:br>
              <a:rPr lang="en-US" sz="1800" b="1" dirty="0">
                <a:solidFill>
                  <a:srgbClr val="727CA3"/>
                </a:solidFill>
              </a:rPr>
            </a:br>
            <a:endParaRPr lang="en-US" sz="1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5013176"/>
            <a:ext cx="5945088" cy="824830"/>
          </a:xfrm>
        </p:spPr>
        <p:txBody>
          <a:bodyPr>
            <a:noAutofit/>
          </a:bodyPr>
          <a:lstStyle/>
          <a:p>
            <a:endParaRPr lang="en-US" sz="1000" dirty="0" smtClean="0">
              <a:solidFill>
                <a:schemeClr val="accent1"/>
              </a:solidFill>
            </a:endParaRPr>
          </a:p>
          <a:p>
            <a:r>
              <a:rPr lang="en-US" sz="1100" dirty="0" smtClean="0">
                <a:solidFill>
                  <a:schemeClr val="accent1"/>
                </a:solidFill>
              </a:rPr>
              <a:t>ARIA 17,  22/05/2017</a:t>
            </a:r>
          </a:p>
          <a:p>
            <a:endParaRPr lang="en-US" sz="1000" dirty="0" smtClean="0">
              <a:solidFill>
                <a:srgbClr val="727CA3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15616" y="4365104"/>
            <a:ext cx="7344816" cy="504056"/>
          </a:xfrm>
          <a:prstGeom prst="rect">
            <a:avLst/>
          </a:prstGeom>
        </p:spPr>
        <p:txBody>
          <a:bodyPr vert="horz" anchor="t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000" b="1" dirty="0" smtClean="0">
              <a:solidFill>
                <a:srgbClr val="727CA3"/>
              </a:solidFill>
            </a:endParaRPr>
          </a:p>
          <a:p>
            <a:pPr algn="ctr"/>
            <a:r>
              <a:rPr lang="en-US" sz="1000" b="1" dirty="0" smtClean="0">
                <a:solidFill>
                  <a:srgbClr val="727CA3"/>
                </a:solidFill>
              </a:rPr>
              <a:t>E. Iliopoulou</a:t>
            </a:r>
            <a:r>
              <a:rPr lang="en-US" sz="1000" b="1" dirty="0" smtClean="0">
                <a:solidFill>
                  <a:schemeClr val="accent1"/>
                </a:solidFill>
              </a:rPr>
              <a:t>, </a:t>
            </a:r>
            <a:r>
              <a:rPr lang="en-US" sz="1000" b="1" dirty="0">
                <a:solidFill>
                  <a:schemeClr val="accent1"/>
                </a:solidFill>
              </a:rPr>
              <a:t>P. </a:t>
            </a:r>
            <a:r>
              <a:rPr lang="en-US" sz="1000" b="1" dirty="0" err="1" smtClean="0">
                <a:solidFill>
                  <a:schemeClr val="accent1"/>
                </a:solidFill>
              </a:rPr>
              <a:t>Bamidis</a:t>
            </a:r>
            <a:r>
              <a:rPr lang="en-US" sz="1000" b="1" dirty="0" smtClean="0">
                <a:solidFill>
                  <a:schemeClr val="accent1"/>
                </a:solidFill>
              </a:rPr>
              <a:t>, </a:t>
            </a:r>
            <a:r>
              <a:rPr lang="en-US" sz="1000" b="1" dirty="0">
                <a:solidFill>
                  <a:schemeClr val="accent1"/>
                </a:solidFill>
              </a:rPr>
              <a:t>M. </a:t>
            </a:r>
            <a:r>
              <a:rPr lang="en-US" sz="1000" b="1" dirty="0" err="1" smtClean="0">
                <a:solidFill>
                  <a:schemeClr val="accent1"/>
                </a:solidFill>
              </a:rPr>
              <a:t>Brugger</a:t>
            </a:r>
            <a:r>
              <a:rPr lang="en-US" sz="1000" b="1" dirty="0" smtClean="0">
                <a:solidFill>
                  <a:schemeClr val="accent1"/>
                </a:solidFill>
              </a:rPr>
              <a:t>, </a:t>
            </a:r>
            <a:r>
              <a:rPr lang="en-US" sz="1000" b="1" dirty="0">
                <a:solidFill>
                  <a:schemeClr val="accent1"/>
                </a:solidFill>
              </a:rPr>
              <a:t>R. </a:t>
            </a:r>
            <a:r>
              <a:rPr lang="en-US" sz="1000" b="1" dirty="0" err="1" smtClean="0">
                <a:solidFill>
                  <a:schemeClr val="accent1"/>
                </a:solidFill>
              </a:rPr>
              <a:t>Froeschl</a:t>
            </a:r>
            <a:r>
              <a:rPr lang="en-US" sz="1000" b="1" dirty="0" smtClean="0">
                <a:solidFill>
                  <a:schemeClr val="accent1"/>
                </a:solidFill>
              </a:rPr>
              <a:t>, </a:t>
            </a:r>
            <a:r>
              <a:rPr lang="en-US" sz="1000" b="1" dirty="0">
                <a:solidFill>
                  <a:schemeClr val="accent1"/>
                </a:solidFill>
              </a:rPr>
              <a:t>A. </a:t>
            </a:r>
            <a:r>
              <a:rPr lang="en-US" sz="1000" b="1" dirty="0" smtClean="0">
                <a:solidFill>
                  <a:schemeClr val="accent1"/>
                </a:solidFill>
              </a:rPr>
              <a:t>Infantino, </a:t>
            </a:r>
            <a:r>
              <a:rPr lang="en-US" sz="1000" b="1" dirty="0">
                <a:solidFill>
                  <a:schemeClr val="accent1"/>
                </a:solidFill>
              </a:rPr>
              <a:t>T. </a:t>
            </a:r>
            <a:r>
              <a:rPr lang="en-US" sz="1000" b="1" dirty="0" smtClean="0">
                <a:solidFill>
                  <a:schemeClr val="accent1"/>
                </a:solidFill>
              </a:rPr>
              <a:t>Kajimoto, </a:t>
            </a:r>
            <a:r>
              <a:rPr lang="en-US" sz="1000" b="1" dirty="0">
                <a:solidFill>
                  <a:schemeClr val="accent1"/>
                </a:solidFill>
              </a:rPr>
              <a:t>N. </a:t>
            </a:r>
            <a:r>
              <a:rPr lang="en-US" sz="1000" b="1" dirty="0" smtClean="0">
                <a:solidFill>
                  <a:schemeClr val="accent1"/>
                </a:solidFill>
              </a:rPr>
              <a:t>Nakao, </a:t>
            </a:r>
          </a:p>
          <a:p>
            <a:pPr algn="ctr"/>
            <a:r>
              <a:rPr lang="en-US" sz="1000" b="1" dirty="0" smtClean="0">
                <a:solidFill>
                  <a:schemeClr val="accent1"/>
                </a:solidFill>
              </a:rPr>
              <a:t>S</a:t>
            </a:r>
            <a:r>
              <a:rPr lang="en-US" sz="1000" b="1" dirty="0">
                <a:solidFill>
                  <a:schemeClr val="accent1"/>
                </a:solidFill>
              </a:rPr>
              <a:t>. </a:t>
            </a:r>
            <a:r>
              <a:rPr lang="en-US" sz="1000" b="1" dirty="0" err="1" smtClean="0">
                <a:solidFill>
                  <a:schemeClr val="accent1"/>
                </a:solidFill>
              </a:rPr>
              <a:t>Roesler</a:t>
            </a:r>
            <a:r>
              <a:rPr lang="en-US" sz="1000" b="1" dirty="0" smtClean="0">
                <a:solidFill>
                  <a:schemeClr val="accent1"/>
                </a:solidFill>
              </a:rPr>
              <a:t>, </a:t>
            </a:r>
            <a:r>
              <a:rPr lang="en-US" sz="1000" b="1" dirty="0">
                <a:solidFill>
                  <a:schemeClr val="accent1"/>
                </a:solidFill>
              </a:rPr>
              <a:t>T. </a:t>
            </a:r>
            <a:r>
              <a:rPr lang="en-US" sz="1000" b="1" dirty="0" smtClean="0">
                <a:solidFill>
                  <a:schemeClr val="accent1"/>
                </a:solidFill>
              </a:rPr>
              <a:t>Sanami, </a:t>
            </a:r>
            <a:r>
              <a:rPr lang="en-US" sz="1000" b="1" baseline="30000" dirty="0" smtClean="0">
                <a:solidFill>
                  <a:schemeClr val="accent1"/>
                </a:solidFill>
              </a:rPr>
              <a:t> </a:t>
            </a:r>
            <a:r>
              <a:rPr lang="en-US" sz="1000" b="1" dirty="0">
                <a:solidFill>
                  <a:schemeClr val="accent1"/>
                </a:solidFill>
              </a:rPr>
              <a:t>A. </a:t>
            </a:r>
            <a:r>
              <a:rPr lang="en-US" sz="1000" b="1" dirty="0" err="1" smtClean="0">
                <a:solidFill>
                  <a:schemeClr val="accent1"/>
                </a:solidFill>
              </a:rPr>
              <a:t>Siountas</a:t>
            </a:r>
            <a:r>
              <a:rPr lang="en-US" sz="1000" b="1" dirty="0" smtClean="0">
                <a:solidFill>
                  <a:schemeClr val="accent1"/>
                </a:solidFill>
              </a:rPr>
              <a:t>, H</a:t>
            </a:r>
            <a:r>
              <a:rPr lang="en-US" sz="1000" b="1" dirty="0">
                <a:solidFill>
                  <a:schemeClr val="accent1"/>
                </a:solidFill>
              </a:rPr>
              <a:t>. </a:t>
            </a:r>
            <a:r>
              <a:rPr lang="en-US" sz="1000" b="1" dirty="0" err="1" smtClean="0">
                <a:solidFill>
                  <a:schemeClr val="accent1"/>
                </a:solidFill>
              </a:rPr>
              <a:t>Yashima</a:t>
            </a:r>
            <a:r>
              <a:rPr lang="en-US" sz="1000" b="1" baseline="30000" dirty="0" smtClean="0">
                <a:solidFill>
                  <a:schemeClr val="accent1"/>
                </a:solidFill>
              </a:rPr>
              <a:t> </a:t>
            </a:r>
            <a:endParaRPr lang="en-US" sz="1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CSBF - Location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22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24847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10</a:t>
            </a:r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85304"/>
            <a:ext cx="6582833" cy="4937125"/>
          </a:xfr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5220072" y="4949827"/>
            <a:ext cx="1008112" cy="893042"/>
          </a:xfrm>
          <a:prstGeom prst="straightConnector1">
            <a:avLst/>
          </a:prstGeom>
          <a:ln w="28575" cmpd="sng">
            <a:solidFill>
              <a:srgbClr val="FFFF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43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Bismuth, aluminum &amp; indium samples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14 disk </a:t>
            </a:r>
            <a:r>
              <a:rPr lang="en-US" dirty="0">
                <a:latin typeface="+mj-lt"/>
              </a:rPr>
              <a:t>samples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Different heights in </a:t>
            </a:r>
            <a:r>
              <a:rPr lang="en-US" dirty="0" smtClean="0">
                <a:latin typeface="+mj-lt"/>
              </a:rPr>
              <a:t>removable sample concrete block</a:t>
            </a:r>
            <a:endParaRPr lang="en-US" dirty="0"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Copper target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Specific production yield comparison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FLUKA simulations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Measured  activity          Production yield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11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020272" y="6356350"/>
            <a:ext cx="1669576" cy="365760"/>
          </a:xfrm>
        </p:spPr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419872" y="4581128"/>
            <a:ext cx="432048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727CA3"/>
                </a:solidFill>
              </a:rPr>
              <a:t>Activation benchmark campaign in </a:t>
            </a:r>
            <a:r>
              <a:rPr lang="en-US" sz="2800" dirty="0" smtClean="0">
                <a:solidFill>
                  <a:srgbClr val="727CA3"/>
                </a:solidFill>
              </a:rPr>
              <a:t>September 2016</a:t>
            </a:r>
            <a:endParaRPr lang="en-US" sz="2800" dirty="0">
              <a:solidFill>
                <a:srgbClr val="727C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6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FLUKA simulations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uk-UA" dirty="0" smtClean="0">
                <a:solidFill>
                  <a:schemeClr val="accent1"/>
                </a:solidFill>
              </a:rPr>
              <a:t>/</a:t>
            </a:r>
            <a:r>
              <a:rPr lang="en-US" dirty="0" smtClean="0">
                <a:solidFill>
                  <a:schemeClr val="accent1"/>
                </a:solidFill>
              </a:rPr>
              <a:t>05</a:t>
            </a:r>
            <a:r>
              <a:rPr lang="uk-UA" dirty="0" smtClean="0">
                <a:solidFill>
                  <a:schemeClr val="accent1"/>
                </a:solidFill>
              </a:rPr>
              <a:t>/</a:t>
            </a:r>
            <a:r>
              <a:rPr lang="en-US" dirty="0" smtClean="0">
                <a:solidFill>
                  <a:schemeClr val="accent1"/>
                </a:solidFill>
              </a:rPr>
              <a:t>2017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1800" y="6375608"/>
            <a:ext cx="424847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12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40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Protons with 24GeV/c on Cu target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12mm x 12mm FWHM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Region importance biasing</a:t>
            </a:r>
          </a:p>
          <a:p>
            <a:r>
              <a:rPr lang="en-US" dirty="0" err="1" smtClean="0">
                <a:solidFill>
                  <a:schemeClr val="tx2"/>
                </a:solidFill>
                <a:latin typeface="+mj-lt"/>
              </a:rPr>
              <a:t>Usrtrack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– scoring for neutron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fluence</a:t>
            </a:r>
            <a:endParaRPr lang="en-US" dirty="0" smtClean="0">
              <a:solidFill>
                <a:schemeClr val="tx2"/>
              </a:solidFill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Weighting with a set of cross sections of Bi(</a:t>
            </a:r>
            <a:r>
              <a:rPr lang="en-US" dirty="0" err="1" smtClean="0">
                <a:latin typeface="+mj-lt"/>
              </a:rPr>
              <a:t>n,xn</a:t>
            </a:r>
            <a:r>
              <a:rPr lang="en-US" dirty="0" smtClean="0">
                <a:latin typeface="+mj-lt"/>
              </a:rPr>
              <a:t>)Bi, </a:t>
            </a:r>
            <a:r>
              <a:rPr lang="en-US" baseline="30000" dirty="0" smtClean="0">
                <a:latin typeface="+mj-lt"/>
              </a:rPr>
              <a:t>27</a:t>
            </a:r>
            <a:r>
              <a:rPr lang="en-US" dirty="0" smtClean="0">
                <a:latin typeface="+mj-lt"/>
              </a:rPr>
              <a:t>Al(</a:t>
            </a:r>
            <a:r>
              <a:rPr lang="en-US" dirty="0" err="1" smtClean="0">
                <a:latin typeface="+mj-lt"/>
              </a:rPr>
              <a:t>n,a</a:t>
            </a:r>
            <a:r>
              <a:rPr lang="en-US" dirty="0" smtClean="0">
                <a:latin typeface="+mj-lt"/>
              </a:rPr>
              <a:t>)</a:t>
            </a:r>
            <a:r>
              <a:rPr lang="en-US" baseline="30000" dirty="0" smtClean="0">
                <a:latin typeface="+mj-lt"/>
              </a:rPr>
              <a:t>24</a:t>
            </a:r>
            <a:r>
              <a:rPr lang="en-US" dirty="0" smtClean="0">
                <a:latin typeface="+mj-lt"/>
              </a:rPr>
              <a:t>Na and </a:t>
            </a:r>
            <a:r>
              <a:rPr lang="en-US" baseline="30000" dirty="0" smtClean="0">
                <a:latin typeface="+mj-lt"/>
              </a:rPr>
              <a:t>115</a:t>
            </a:r>
            <a:r>
              <a:rPr lang="en-US" dirty="0" smtClean="0">
                <a:latin typeface="+mj-lt"/>
              </a:rPr>
              <a:t>In(</a:t>
            </a:r>
            <a:r>
              <a:rPr lang="en-US" dirty="0" err="1" smtClean="0">
                <a:latin typeface="+mj-lt"/>
              </a:rPr>
              <a:t>n,n</a:t>
            </a:r>
            <a:r>
              <a:rPr lang="en-US" dirty="0" smtClean="0">
                <a:latin typeface="+mj-lt"/>
              </a:rPr>
              <a:t>’)</a:t>
            </a:r>
            <a:r>
              <a:rPr lang="en-US" baseline="30000" dirty="0" smtClean="0">
                <a:latin typeface="+mj-lt"/>
              </a:rPr>
              <a:t>115m</a:t>
            </a:r>
            <a:r>
              <a:rPr lang="en-US" dirty="0" smtClean="0">
                <a:latin typeface="+mj-lt"/>
              </a:rPr>
              <a:t>In</a:t>
            </a:r>
            <a:endParaRPr lang="en-US" dirty="0"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Correct geometry description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Scoring volumes  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857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FLUKA simulations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24847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13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 descr="CSBFup_FLUKA_crop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4705" b="503"/>
          <a:stretch/>
        </p:blipFill>
        <p:spPr>
          <a:xfrm>
            <a:off x="323528" y="1196752"/>
            <a:ext cx="8596576" cy="5040560"/>
          </a:xfrm>
        </p:spPr>
      </p:pic>
    </p:spTree>
    <p:extLst>
      <p:ext uri="{BB962C8B-B14F-4D97-AF65-F5344CB8AC3E}">
        <p14:creationId xmlns:p14="http://schemas.microsoft.com/office/powerpoint/2010/main" val="1558177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S</a:t>
            </a:r>
            <a:r>
              <a:rPr lang="en-US" dirty="0" smtClean="0">
                <a:solidFill>
                  <a:srgbClr val="727CA3"/>
                </a:solidFill>
              </a:rPr>
              <a:t>ensitivity studies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727CA3"/>
                </a:solidFill>
                <a:latin typeface="Calibri"/>
              </a:rPr>
              <a:t>2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7C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7C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7C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05</a:t>
            </a:r>
            <a:r>
              <a:rPr kumimoji="0" lang="uk-UA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7C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27C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2017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27C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7C8D44-3667-46F6-9772-CC52308E2A7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727CA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727CA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982341725"/>
              </p:ext>
            </p:extLst>
          </p:nvPr>
        </p:nvGraphicFramePr>
        <p:xfrm>
          <a:off x="1187624" y="1484784"/>
          <a:ext cx="7056784" cy="3018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3076">
                  <a:extLst>
                    <a:ext uri="{9D8B030D-6E8A-4147-A177-3AD203B41FA5}">
                      <a16:colId xmlns="" xmlns:a16="http://schemas.microsoft.com/office/drawing/2014/main" val="3391526094"/>
                    </a:ext>
                  </a:extLst>
                </a:gridCol>
                <a:gridCol w="3009512">
                  <a:extLst>
                    <a:ext uri="{9D8B030D-6E8A-4147-A177-3AD203B41FA5}">
                      <a16:colId xmlns="" xmlns:a16="http://schemas.microsoft.com/office/drawing/2014/main" val="738007569"/>
                    </a:ext>
                  </a:extLst>
                </a:gridCol>
                <a:gridCol w="1764196">
                  <a:extLst>
                    <a:ext uri="{9D8B030D-6E8A-4147-A177-3AD203B41FA5}">
                      <a16:colId xmlns="" xmlns:a16="http://schemas.microsoft.com/office/drawing/2014/main" val="53121849"/>
                    </a:ext>
                  </a:extLst>
                </a:gridCol>
              </a:tblGrid>
              <a:tr h="36641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uncertainty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Uncertainty ( %)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7084000"/>
                  </a:ext>
                </a:extLst>
              </a:tr>
              <a:tr h="3788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Simulations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Statistical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Concrete density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2 -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6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0.5 - 10  </a:t>
                      </a:r>
                      <a:endParaRPr lang="en-GB" dirty="0" smtClean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7916687"/>
                  </a:ext>
                </a:extLst>
              </a:tr>
              <a:tr h="110274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Measurements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1"/>
                          </a:solidFill>
                        </a:rPr>
                        <a:t>γ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-spectrometry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sample weight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beam intensity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beam momentum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beam position and profile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target density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target dimensions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1.3 -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12 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7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&lt; 1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accent1"/>
                          </a:solidFill>
                        </a:rPr>
                        <a:t>&lt;</a:t>
                      </a:r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 1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&lt;1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accent1"/>
                          </a:solidFill>
                        </a:rPr>
                        <a:t>&lt;1</a:t>
                      </a: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84386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913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Samples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15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r="1840" b="101"/>
          <a:stretch/>
        </p:blipFill>
        <p:spPr>
          <a:xfrm rot="5400000">
            <a:off x="-17491" y="1773068"/>
            <a:ext cx="4937125" cy="3823040"/>
          </a:xfr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84650" y="1833166"/>
            <a:ext cx="4937125" cy="3702843"/>
          </a:xfrm>
        </p:spPr>
      </p:pic>
    </p:spTree>
    <p:extLst>
      <p:ext uri="{BB962C8B-B14F-4D97-AF65-F5344CB8AC3E}">
        <p14:creationId xmlns:p14="http://schemas.microsoft.com/office/powerpoint/2010/main" val="19381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Sample placement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16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11" name="Picture 10" descr="IMG_402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9751" y="1772817"/>
            <a:ext cx="5184576" cy="3888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5397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Sample placement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17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9" name="Content Placeholder 8" descr="IMG_338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48" b="-31448"/>
          <a:stretch>
            <a:fillRect/>
          </a:stretch>
        </p:blipFill>
        <p:spPr>
          <a:xfrm>
            <a:off x="4632198" y="861069"/>
            <a:ext cx="4332290" cy="5292843"/>
          </a:xfrm>
        </p:spPr>
      </p:pic>
      <p:pic>
        <p:nvPicPr>
          <p:cNvPr id="8" name="Content Placeholder 7" descr="IMG_3385.jpg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35" b="-31435"/>
          <a:stretch>
            <a:fillRect/>
          </a:stretch>
        </p:blipFill>
        <p:spPr>
          <a:xfrm>
            <a:off x="251520" y="878757"/>
            <a:ext cx="4320479" cy="5277569"/>
          </a:xfrm>
        </p:spPr>
      </p:pic>
    </p:spTree>
    <p:extLst>
      <p:ext uri="{BB962C8B-B14F-4D97-AF65-F5344CB8AC3E}">
        <p14:creationId xmlns:p14="http://schemas.microsoft.com/office/powerpoint/2010/main" val="305591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Beam intensity profile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18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304321"/>
            <a:ext cx="6984776" cy="4890707"/>
          </a:xfrm>
        </p:spPr>
      </p:pic>
    </p:spTree>
    <p:extLst>
      <p:ext uri="{BB962C8B-B14F-4D97-AF65-F5344CB8AC3E}">
        <p14:creationId xmlns:p14="http://schemas.microsoft.com/office/powerpoint/2010/main" val="3386263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19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38550" cy="6048672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7933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Outline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CHARM (CERN </a:t>
            </a:r>
            <a:r>
              <a:rPr lang="en-US" dirty="0" smtClean="0">
                <a:solidFill>
                  <a:srgbClr val="464653"/>
                </a:solidFill>
                <a:latin typeface="+mj-lt"/>
              </a:rPr>
              <a:t>H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igh energy 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Accele</a:t>
            </a:r>
            <a:r>
              <a:rPr lang="fr-CH" dirty="0">
                <a:solidFill>
                  <a:schemeClr val="tx2"/>
                </a:solidFill>
                <a:latin typeface="+mj-lt"/>
              </a:rPr>
              <a:t>R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ator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Mixed field facility)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CSBF (CERN Shielding Benchmark Facility)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ctivation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benchmark campaign in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September 2016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FLUKA simulations</a:t>
            </a:r>
          </a:p>
          <a:p>
            <a:r>
              <a:rPr lang="fr-CH" dirty="0">
                <a:solidFill>
                  <a:schemeClr val="tx2"/>
                </a:solidFill>
                <a:latin typeface="+mj-lt"/>
              </a:rPr>
              <a:t>S</a:t>
            </a:r>
            <a:r>
              <a:rPr lang="en-US" dirty="0" err="1" smtClean="0">
                <a:solidFill>
                  <a:schemeClr val="tx2"/>
                </a:solidFill>
                <a:latin typeface="+mj-lt"/>
              </a:rPr>
              <a:t>ensitivity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 studies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Results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Conclusions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020272" y="6356350"/>
            <a:ext cx="1669576" cy="365760"/>
          </a:xfrm>
        </p:spPr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22/05/2017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75566" y="6356350"/>
            <a:ext cx="421529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</a:t>
            </a:r>
            <a:r>
              <a:rPr lang="en-US" sz="1200" dirty="0" smtClean="0">
                <a:solidFill>
                  <a:srgbClr val="727CA3"/>
                </a:solidFill>
              </a:rPr>
              <a:t>Bismuth, Aluminum and Indium </a:t>
            </a:r>
            <a:r>
              <a:rPr lang="en-US" sz="1200" dirty="0">
                <a:solidFill>
                  <a:srgbClr val="727CA3"/>
                </a:solidFill>
              </a:rPr>
              <a:t>Activation at </a:t>
            </a:r>
            <a:r>
              <a:rPr lang="en-US" sz="1200" dirty="0" smtClean="0">
                <a:solidFill>
                  <a:srgbClr val="727CA3"/>
                </a:solidFill>
              </a:rPr>
              <a:t>the upgraded </a:t>
            </a:r>
            <a:r>
              <a:rPr lang="en-US" sz="1200" dirty="0">
                <a:solidFill>
                  <a:srgbClr val="727CA3"/>
                </a:solidFill>
              </a:rPr>
              <a:t>CSBF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20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5403"/>
            <a:ext cx="8613235" cy="6030947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94981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24847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21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9946"/>
            <a:ext cx="8712968" cy="6100779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00012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24847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22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Results</a:t>
            </a:r>
            <a:endParaRPr lang="en-US" dirty="0">
              <a:solidFill>
                <a:srgbClr val="727CA3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11259145"/>
              </p:ext>
            </p:extLst>
          </p:nvPr>
        </p:nvGraphicFramePr>
        <p:xfrm>
          <a:off x="457200" y="1484784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="" xmlns:a16="http://schemas.microsoft.com/office/drawing/2014/main" val="3638110283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425281381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2421358249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1752996035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165490841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effectLst/>
                          <a:latin typeface="+mn-lt"/>
                        </a:rPr>
                        <a:t>Neutron Energy (MeV)</a:t>
                      </a:r>
                      <a:endParaRPr lang="en-GB" sz="1800" b="1" i="0" u="none" strike="noStrike" dirty="0"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36759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Radionuclide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q0.1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q0.25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q0.75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q0.9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590083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Bi-201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79.9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87.8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128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173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1966821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Bi-202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70.6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77.4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114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149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680385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Bi-203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59.7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66.1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104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141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3845541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Bi-204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48.3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54.4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89.4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12375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Bi-205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38.2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42.5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70.2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110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50925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Bi-206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29.5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32.7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61.5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880940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Na-24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9.39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12.2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79.7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122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4285181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In-115m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1.63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2.33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7.99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59.7</a:t>
                      </a:r>
                      <a:endParaRPr lang="en-GB" sz="18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="" xmlns:a16="http://schemas.microsoft.com/office/drawing/2014/main" val="207384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667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22/05/2017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23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2"/>
                </a:solidFill>
              </a:rPr>
              <a:t>Upgrade of CSBF for 2016 run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 smtClean="0"/>
              <a:t>Dedicated slots for activation experiments</a:t>
            </a:r>
          </a:p>
          <a:p>
            <a:pPr lvl="1"/>
            <a:endParaRPr lang="en-US" sz="2100" dirty="0" smtClean="0"/>
          </a:p>
          <a:p>
            <a:r>
              <a:rPr lang="en-US" sz="2400" dirty="0" smtClean="0">
                <a:solidFill>
                  <a:schemeClr val="tx2"/>
                </a:solidFill>
              </a:rPr>
              <a:t>Activation characterization campaign at the upgraded CSBF</a:t>
            </a:r>
          </a:p>
          <a:p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Comparison of production yields between FLUKA and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l-GR" sz="2400" dirty="0" smtClean="0">
                <a:solidFill>
                  <a:schemeClr val="tx2"/>
                </a:solidFill>
              </a:rPr>
              <a:t>γ</a:t>
            </a:r>
            <a:r>
              <a:rPr lang="fr-CH" sz="2400" dirty="0" smtClean="0">
                <a:solidFill>
                  <a:schemeClr val="tx2"/>
                </a:solidFill>
              </a:rPr>
              <a:t>-spectrometry measurements</a:t>
            </a:r>
          </a:p>
          <a:p>
            <a:pPr marL="0" indent="0">
              <a:buNone/>
            </a:pPr>
            <a:endParaRPr lang="fr-CH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Agreement better than a factor of 2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792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24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727CA3"/>
                </a:solidFill>
              </a:rPr>
              <a:t>Thank you </a:t>
            </a:r>
            <a:br>
              <a:rPr lang="en-GB" sz="4400" b="1" dirty="0" smtClean="0">
                <a:solidFill>
                  <a:srgbClr val="727CA3"/>
                </a:solidFill>
              </a:rPr>
            </a:br>
            <a:r>
              <a:rPr lang="en-GB" sz="4400" b="1" dirty="0" smtClean="0">
                <a:solidFill>
                  <a:srgbClr val="727CA3"/>
                </a:solidFill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1794167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24847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25</a:t>
            </a:fld>
            <a:endParaRPr kumimoji="0" lang="en-US" dirty="0">
              <a:solidFill>
                <a:srgbClr val="727C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GB" sz="4400" b="1" dirty="0" smtClean="0">
                <a:solidFill>
                  <a:srgbClr val="727CA3"/>
                </a:solidFill>
              </a:rPr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570271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FLUKA simulations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248472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26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Screensho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1" r="43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744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27</a:t>
            </a:r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8" name="Content Placeholder 7" descr="IMG_03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5" b="10005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899592" y="2924944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4 movable </a:t>
            </a:r>
            <a:r>
              <a:rPr lang="en-US" b="1" dirty="0" smtClean="0">
                <a:solidFill>
                  <a:srgbClr val="FFFFFF"/>
                </a:solidFill>
              </a:rPr>
              <a:t>shielding</a:t>
            </a:r>
            <a:r>
              <a:rPr lang="en-US" b="1" dirty="0" smtClean="0">
                <a:solidFill>
                  <a:schemeClr val="bg1"/>
                </a:solidFill>
              </a:rPr>
              <a:t> walls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30689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Target holder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72200" y="3429000"/>
            <a:ext cx="288032" cy="432048"/>
          </a:xfrm>
          <a:prstGeom prst="straightConnector1">
            <a:avLst/>
          </a:prstGeom>
          <a:ln w="38100" cmpd="sng">
            <a:solidFill>
              <a:srgbClr val="FFFFFF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45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CSBF Upgrade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28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578" y="1219200"/>
            <a:ext cx="3702843" cy="4937125"/>
          </a:xfrm>
        </p:spPr>
      </p:pic>
    </p:spTree>
    <p:extLst>
      <p:ext uri="{BB962C8B-B14F-4D97-AF65-F5344CB8AC3E}">
        <p14:creationId xmlns:p14="http://schemas.microsoft.com/office/powerpoint/2010/main" val="198446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CSBF – Layout 2015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29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CSBF_samples_new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" t="-571" r="-1406" b="7874"/>
          <a:stretch/>
        </p:blipFill>
        <p:spPr>
          <a:xfrm>
            <a:off x="457200" y="1143000"/>
            <a:ext cx="8229600" cy="5159374"/>
          </a:xfrm>
        </p:spPr>
      </p:pic>
    </p:spTree>
    <p:extLst>
      <p:ext uri="{BB962C8B-B14F-4D97-AF65-F5344CB8AC3E}">
        <p14:creationId xmlns:p14="http://schemas.microsoft.com/office/powerpoint/2010/main" val="399159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 - Location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3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 descr="map_Annot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r="46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83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 - Layout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4</a:t>
            </a:fld>
            <a:endParaRPr kumimoji="0" lang="en-US" dirty="0">
              <a:solidFill>
                <a:srgbClr val="727CA3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61780"/>
            <a:ext cx="8229600" cy="465260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1043608" y="2276872"/>
            <a:ext cx="864096" cy="216024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220072" y="2564904"/>
            <a:ext cx="936104" cy="576064"/>
          </a:xfrm>
          <a:prstGeom prst="straightConnector1">
            <a:avLst/>
          </a:prstGeom>
          <a:ln w="28575" cmpd="sng"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56176" y="2348880"/>
            <a:ext cx="10081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Target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4168" y="15567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Target alcove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5220072" y="1916832"/>
            <a:ext cx="1152128" cy="792088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364088" y="3429000"/>
            <a:ext cx="2088232" cy="1296144"/>
          </a:xfrm>
          <a:prstGeom prst="straightConnector1">
            <a:avLst/>
          </a:prstGeom>
          <a:ln w="28575" cmpd="sng">
            <a:solidFill>
              <a:srgbClr val="FF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80312" y="436510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Movable shielding</a:t>
            </a:r>
          </a:p>
          <a:p>
            <a:pPr algn="ctr"/>
            <a:r>
              <a:rPr lang="en-US" b="1" dirty="0" smtClean="0">
                <a:solidFill>
                  <a:srgbClr val="FFFFFF"/>
                </a:solidFill>
              </a:rPr>
              <a:t>walls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0587176">
            <a:off x="566801" y="1654557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Beam line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5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25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27CA3"/>
                </a:solidFill>
              </a:rPr>
              <a:t>CHARM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accent1"/>
                </a:solidFill>
              </a:rPr>
              <a:t>2</a:t>
            </a:r>
            <a:r>
              <a:rPr lang="uk-UA" dirty="0" smtClean="0">
                <a:solidFill>
                  <a:schemeClr val="accent1"/>
                </a:solidFill>
              </a:rPr>
              <a:t>/0</a:t>
            </a:r>
            <a:r>
              <a:rPr lang="en-US" dirty="0" smtClean="0">
                <a:solidFill>
                  <a:schemeClr val="accent1"/>
                </a:solidFill>
              </a:rPr>
              <a:t>5</a:t>
            </a:r>
            <a:r>
              <a:rPr lang="uk-UA" dirty="0" smtClean="0">
                <a:solidFill>
                  <a:schemeClr val="accent1"/>
                </a:solidFill>
              </a:rPr>
              <a:t>/</a:t>
            </a:r>
            <a:r>
              <a:rPr lang="en-US" dirty="0" smtClean="0">
                <a:solidFill>
                  <a:schemeClr val="accent1"/>
                </a:solidFill>
              </a:rPr>
              <a:t>2017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5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Purpose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Study radiation effects on electronic components (R2E project)</a:t>
            </a:r>
          </a:p>
          <a:p>
            <a:pPr marL="274320" lvl="1" indent="0">
              <a:buNone/>
            </a:pPr>
            <a:endParaRPr lang="en-US" dirty="0">
              <a:latin typeface="+mj-lt"/>
            </a:endParaRP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Beam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characteristics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Primary protons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from the PS</a:t>
            </a:r>
            <a:endParaRPr lang="en-US" dirty="0">
              <a:solidFill>
                <a:schemeClr val="tx2"/>
              </a:solidFill>
              <a:latin typeface="+mj-lt"/>
            </a:endParaRP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24 GeV/c momentum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5 x 10</a:t>
            </a:r>
            <a:r>
              <a:rPr lang="en-US" baseline="30000" dirty="0">
                <a:latin typeface="+mj-lt"/>
              </a:rPr>
              <a:t>11 </a:t>
            </a:r>
            <a:r>
              <a:rPr lang="en-US" dirty="0">
                <a:latin typeface="+mj-lt"/>
              </a:rPr>
              <a:t>protons/pulse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350ms pulse length</a:t>
            </a:r>
            <a:r>
              <a:rPr lang="en-US" dirty="0">
                <a:latin typeface="+mj-lt"/>
              </a:rPr>
              <a:t>	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>
                <a:latin typeface="+mj-lt"/>
              </a:rPr>
              <a:t>max. average beam intensity 6.6 x 10</a:t>
            </a:r>
            <a:r>
              <a:rPr lang="en-US" baseline="30000" dirty="0">
                <a:latin typeface="+mj-lt"/>
              </a:rPr>
              <a:t>10</a:t>
            </a:r>
            <a:r>
              <a:rPr lang="en-US" dirty="0">
                <a:latin typeface="+mj-lt"/>
              </a:rPr>
              <a:t> p/s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8" name="Content Placeholder 5" descr="Targets.jpg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9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2982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27CA3"/>
                </a:solidFill>
              </a:rPr>
              <a:t>CSBF (</a:t>
            </a:r>
            <a:r>
              <a:rPr lang="en-US" dirty="0">
                <a:solidFill>
                  <a:srgbClr val="727CA3"/>
                </a:solidFill>
              </a:rPr>
              <a:t>CERN Shielding Benchmark Facility</a:t>
            </a:r>
            <a:r>
              <a:rPr lang="en-US" dirty="0" smtClean="0">
                <a:solidFill>
                  <a:srgbClr val="727CA3"/>
                </a:solidFill>
              </a:rPr>
              <a:t>)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74096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Combined facility EN/EA, R2E and RP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Major upgrade for 2016 run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Purpose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Characterization of the shielding properties of various materials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Deep </a:t>
            </a:r>
            <a:r>
              <a:rPr lang="en-US" dirty="0">
                <a:latin typeface="+mj-lt"/>
              </a:rPr>
              <a:t>shielding </a:t>
            </a:r>
            <a:r>
              <a:rPr lang="en-US" dirty="0" smtClean="0">
                <a:latin typeface="+mj-lt"/>
              </a:rPr>
              <a:t>penetration studies</a:t>
            </a:r>
            <a:endParaRPr lang="en-US" dirty="0">
              <a:latin typeface="+mj-lt"/>
            </a:endParaRPr>
          </a:p>
          <a:p>
            <a:pPr lvl="2">
              <a:buClr>
                <a:schemeClr val="accent1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Detector calibration</a:t>
            </a:r>
          </a:p>
          <a:p>
            <a:pPr lvl="2">
              <a:buClr>
                <a:schemeClr val="accent1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Detector inter-comparison </a:t>
            </a:r>
          </a:p>
          <a:p>
            <a:pPr lvl="2">
              <a:buClr>
                <a:schemeClr val="accent1"/>
              </a:buClr>
              <a:buFont typeface="Wingdings" charset="2"/>
              <a:buChar char="u"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Activation</a:t>
            </a:r>
          </a:p>
          <a:p>
            <a:pPr marL="274320" lvl="1" indent="0">
              <a:buNone/>
            </a:pPr>
            <a:endParaRPr lang="en-US" dirty="0" smtClean="0">
              <a:latin typeface="+mj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Situated laterally above the CHARM target</a:t>
            </a:r>
          </a:p>
          <a:p>
            <a:pPr lvl="1"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+mj-lt"/>
              </a:rPr>
              <a:t>One week dedicated beam time per year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r>
              <a:rPr lang="en-US" dirty="0" smtClean="0">
                <a:latin typeface="+mj-lt"/>
              </a:rPr>
              <a:t>Otherwise, parasitic use of the radiation field emerging from the CHARM target</a:t>
            </a:r>
          </a:p>
          <a:p>
            <a:pPr lvl="1">
              <a:buClr>
                <a:schemeClr val="accent1"/>
              </a:buClr>
              <a:buFont typeface="Wingdings" charset="2"/>
              <a:buChar char="Ø"/>
            </a:pPr>
            <a:endParaRPr lang="en-US" dirty="0" smtClean="0">
              <a:latin typeface="+mj-lt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+mj-lt"/>
              </a:rPr>
              <a:t>Complementary to the CERF facility</a:t>
            </a:r>
          </a:p>
          <a:p>
            <a:endParaRPr lang="en-US" dirty="0">
              <a:solidFill>
                <a:schemeClr val="tx2"/>
              </a:solidFill>
              <a:latin typeface="+mj-lt"/>
            </a:endParaRPr>
          </a:p>
          <a:p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rgbClr val="727CA3"/>
                </a:solidFill>
              </a:rPr>
              <a:pPr/>
              <a:t>6</a:t>
            </a:fld>
            <a:endParaRPr kumimoji="0" lang="en-US" dirty="0" smtClean="0">
              <a:solidFill>
                <a:srgbClr val="727CA3"/>
              </a:solidFill>
            </a:endParaRP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7020272" y="6356350"/>
            <a:ext cx="1669576" cy="365760"/>
          </a:xfrm>
        </p:spPr>
        <p:txBody>
          <a:bodyPr/>
          <a:lstStyle/>
          <a:p>
            <a:r>
              <a:rPr lang="en-US" dirty="0">
                <a:solidFill>
                  <a:srgbClr val="727CA3"/>
                </a:solidFill>
              </a:rPr>
              <a:t>2</a:t>
            </a:r>
            <a:r>
              <a:rPr lang="en-US" dirty="0" smtClean="0">
                <a:solidFill>
                  <a:srgbClr val="727CA3"/>
                </a:solidFill>
              </a:rPr>
              <a:t>2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05</a:t>
            </a:r>
            <a:r>
              <a:rPr lang="uk-UA" dirty="0" smtClean="0">
                <a:solidFill>
                  <a:srgbClr val="727CA3"/>
                </a:solidFill>
              </a:rPr>
              <a:t>/</a:t>
            </a:r>
            <a:r>
              <a:rPr lang="en-US" dirty="0" smtClean="0">
                <a:solidFill>
                  <a:srgbClr val="727CA3"/>
                </a:solidFill>
              </a:rPr>
              <a:t>2017</a:t>
            </a:r>
            <a:endParaRPr lang="en-US" dirty="0">
              <a:solidFill>
                <a:srgbClr val="727CA3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176464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5569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CSBF – Layout 2016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22/05/2017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464496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7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3" y="1219200"/>
            <a:ext cx="6982894" cy="4937125"/>
          </a:xfrm>
        </p:spPr>
      </p:pic>
    </p:spTree>
    <p:extLst>
      <p:ext uri="{BB962C8B-B14F-4D97-AF65-F5344CB8AC3E}">
        <p14:creationId xmlns:p14="http://schemas.microsoft.com/office/powerpoint/2010/main" val="1821109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CSBF – Layout 2016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22/05/2017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464496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8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3" y="1219200"/>
            <a:ext cx="6982894" cy="4937125"/>
          </a:xfrm>
        </p:spPr>
      </p:pic>
    </p:spTree>
    <p:extLst>
      <p:ext uri="{BB962C8B-B14F-4D97-AF65-F5344CB8AC3E}">
        <p14:creationId xmlns:p14="http://schemas.microsoft.com/office/powerpoint/2010/main" val="156501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CSBF – Layout 2016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22/05/2017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4464496" cy="365760"/>
          </a:xfrm>
        </p:spPr>
        <p:txBody>
          <a:bodyPr/>
          <a:lstStyle/>
          <a:p>
            <a:r>
              <a:rPr lang="en-US" sz="1200" dirty="0" err="1">
                <a:solidFill>
                  <a:srgbClr val="727CA3"/>
                </a:solidFill>
              </a:rPr>
              <a:t>E.Iliopoulou</a:t>
            </a:r>
            <a:r>
              <a:rPr lang="en-US" sz="1200" dirty="0">
                <a:solidFill>
                  <a:srgbClr val="727CA3"/>
                </a:solidFill>
              </a:rPr>
              <a:t> et al. - Measurements and FLUKA Simulations of Bismuth, Aluminum and Indium Activation at the upgraded CSBF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>
                <a:solidFill>
                  <a:schemeClr val="accent1"/>
                </a:solidFill>
              </a:rPr>
              <a:pPr/>
              <a:t>9</a:t>
            </a:fld>
            <a:endParaRPr kumimoji="0" lang="en-US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3" y="1219200"/>
            <a:ext cx="6982894" cy="4937125"/>
          </a:xfrm>
        </p:spPr>
      </p:pic>
    </p:spTree>
    <p:extLst>
      <p:ext uri="{BB962C8B-B14F-4D97-AF65-F5344CB8AC3E}">
        <p14:creationId xmlns:p14="http://schemas.microsoft.com/office/powerpoint/2010/main" val="39426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DD3A422DB5DD46AA936A17DA263A38" ma:contentTypeVersion="0" ma:contentTypeDescription="Create a new document." ma:contentTypeScope="" ma:versionID="c302deccd3ec38a70485861e261153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B7A082-862E-4B8A-B44C-FC83AB160F5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B025EA-BB19-432E-99B5-ACBA92BECD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C6AE787-155A-4C62-8FC6-C8E3E3BB89A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17185</TotalTime>
  <Words>1230</Words>
  <Application>Microsoft Macintosh PowerPoint</Application>
  <PresentationFormat>On-screen Show (4:3)</PresentationFormat>
  <Paragraphs>251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Measurements and FLUKA Simulations of Bismuth, Aluminum and Indium Activation at the upgraded CERN Shielding Benchmark Facility(CSBF) </vt:lpstr>
      <vt:lpstr>Outline</vt:lpstr>
      <vt:lpstr>CHARM - Location</vt:lpstr>
      <vt:lpstr>CHARM - Layout</vt:lpstr>
      <vt:lpstr>CHARM</vt:lpstr>
      <vt:lpstr>CSBF (CERN Shielding Benchmark Facility)</vt:lpstr>
      <vt:lpstr>CSBF – Layout 2016</vt:lpstr>
      <vt:lpstr>CSBF – Layout 2016</vt:lpstr>
      <vt:lpstr>CSBF – Layout 2016</vt:lpstr>
      <vt:lpstr>CSBF - Location</vt:lpstr>
      <vt:lpstr>Activation benchmark campaign in September 2016</vt:lpstr>
      <vt:lpstr>FLUKA simulations</vt:lpstr>
      <vt:lpstr>FLUKA simulations</vt:lpstr>
      <vt:lpstr>Sensitivity studies</vt:lpstr>
      <vt:lpstr>Samples</vt:lpstr>
      <vt:lpstr>Sample placement</vt:lpstr>
      <vt:lpstr>Sample placement</vt:lpstr>
      <vt:lpstr>Beam intensity profile</vt:lpstr>
      <vt:lpstr>PowerPoint Presentation</vt:lpstr>
      <vt:lpstr>PowerPoint Presentation</vt:lpstr>
      <vt:lpstr>PowerPoint Presentation</vt:lpstr>
      <vt:lpstr>Results</vt:lpstr>
      <vt:lpstr>Conclusions</vt:lpstr>
      <vt:lpstr>PowerPoint Presentation</vt:lpstr>
      <vt:lpstr>PowerPoint Presentation</vt:lpstr>
      <vt:lpstr>FLUKA simulations</vt:lpstr>
      <vt:lpstr>CHARM</vt:lpstr>
      <vt:lpstr>CSBF Upgrade</vt:lpstr>
      <vt:lpstr>CSBF – Layout 2015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Report of the De-Cabling Project</dc:title>
  <dc:creator>Robert Froeschl</dc:creator>
  <cp:lastModifiedBy>Elpida Iliopoulou</cp:lastModifiedBy>
  <cp:revision>754</cp:revision>
  <cp:lastPrinted>2016-02-03T16:13:31Z</cp:lastPrinted>
  <dcterms:created xsi:type="dcterms:W3CDTF">2010-11-05T18:40:56Z</dcterms:created>
  <dcterms:modified xsi:type="dcterms:W3CDTF">2017-05-21T19:00:55Z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0x01010030DD3A422DB5DD46AA936A17DA263A38</vt:lpwstr>
  </property>
</Properties>
</file>