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73" r:id="rId3"/>
    <p:sldId id="274" r:id="rId4"/>
    <p:sldId id="285" r:id="rId5"/>
    <p:sldId id="275" r:id="rId6"/>
    <p:sldId id="276" r:id="rId7"/>
    <p:sldId id="277" r:id="rId8"/>
    <p:sldId id="286" r:id="rId9"/>
    <p:sldId id="290" r:id="rId10"/>
    <p:sldId id="264" r:id="rId11"/>
    <p:sldId id="284" r:id="rId12"/>
    <p:sldId id="288" r:id="rId13"/>
    <p:sldId id="289" r:id="rId14"/>
    <p:sldId id="287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55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23/05/2017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23/05/2017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48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96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772816"/>
            <a:ext cx="4788464" cy="1789736"/>
          </a:xfrm>
        </p:spPr>
        <p:txBody>
          <a:bodyPr/>
          <a:lstStyle/>
          <a:p>
            <a:r>
              <a:rPr lang="fr-FR" b="1" dirty="0" err="1" smtClean="0"/>
              <a:t>Development</a:t>
            </a:r>
            <a:r>
              <a:rPr lang="fr-FR" b="1" dirty="0" smtClean="0"/>
              <a:t> of compact </a:t>
            </a:r>
            <a:r>
              <a:rPr lang="fr-FR" b="1" dirty="0" err="1" smtClean="0"/>
              <a:t>accelerator</a:t>
            </a:r>
            <a:r>
              <a:rPr lang="fr-FR" b="1" dirty="0" smtClean="0"/>
              <a:t> neutron source</a:t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960000" y="4005064"/>
            <a:ext cx="4788464" cy="1656184"/>
          </a:xfrm>
        </p:spPr>
        <p:txBody>
          <a:bodyPr/>
          <a:lstStyle/>
          <a:p>
            <a:r>
              <a:rPr lang="fr-FR" sz="1400" u="sng" dirty="0"/>
              <a:t>A. </a:t>
            </a:r>
            <a:r>
              <a:rPr lang="fr-FR" sz="1400" u="sng" dirty="0" err="1" smtClean="0"/>
              <a:t>Marchix</a:t>
            </a:r>
            <a:r>
              <a:rPr lang="fr-FR" sz="1400" dirty="0" smtClean="0"/>
              <a:t>, H. </a:t>
            </a:r>
            <a:r>
              <a:rPr lang="fr-FR" sz="1400" dirty="0" err="1" smtClean="0"/>
              <a:t>Tran</a:t>
            </a:r>
            <a:r>
              <a:rPr lang="fr-FR" sz="1400" dirty="0" smtClean="0"/>
              <a:t>, N</a:t>
            </a:r>
            <a:r>
              <a:rPr lang="fr-FR" sz="1400" dirty="0"/>
              <a:t>. Chauvin</a:t>
            </a:r>
            <a:r>
              <a:rPr lang="fr-FR" sz="1400" dirty="0" smtClean="0"/>
              <a:t>,</a:t>
            </a:r>
            <a:r>
              <a:rPr lang="fr-FR" sz="1400" dirty="0"/>
              <a:t> A. Letourneau</a:t>
            </a:r>
            <a:r>
              <a:rPr lang="fr-FR" sz="1400" dirty="0" smtClean="0"/>
              <a:t>, </a:t>
            </a:r>
            <a:r>
              <a:rPr lang="fr-FR" sz="1400" dirty="0"/>
              <a:t>J. Schwindling</a:t>
            </a:r>
          </a:p>
          <a:p>
            <a:r>
              <a:rPr lang="fr-FR" sz="1400" i="1" dirty="0" err="1" smtClean="0"/>
              <a:t>Irfu</a:t>
            </a:r>
            <a:r>
              <a:rPr lang="fr-FR" sz="1400" i="1" dirty="0" smtClean="0"/>
              <a:t>, </a:t>
            </a:r>
            <a:r>
              <a:rPr lang="fr-FR" sz="1400" i="1" dirty="0"/>
              <a:t>CEA-Saclay, Université Paris-Saclay</a:t>
            </a:r>
          </a:p>
          <a:p>
            <a:endParaRPr lang="fr-FR" sz="1400" dirty="0"/>
          </a:p>
          <a:p>
            <a:r>
              <a:rPr lang="fr-FR" sz="1400" dirty="0"/>
              <a:t>A. </a:t>
            </a:r>
            <a:r>
              <a:rPr lang="fr-FR" sz="1400" dirty="0" err="1"/>
              <a:t>Menelle</a:t>
            </a:r>
            <a:r>
              <a:rPr lang="fr-FR" sz="1400" dirty="0"/>
              <a:t>, F. </a:t>
            </a:r>
            <a:r>
              <a:rPr lang="fr-FR" sz="1400" dirty="0" err="1"/>
              <a:t>Ott</a:t>
            </a:r>
            <a:endParaRPr lang="fr-FR" sz="1400" dirty="0"/>
          </a:p>
          <a:p>
            <a:r>
              <a:rPr lang="fr-FR" sz="1400" i="1" dirty="0"/>
              <a:t>LLB, CEA-Saclay, université Paris-Saclay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267744" y="69805"/>
            <a:ext cx="4653701" cy="908720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10</a:t>
            </a:r>
            <a:endParaRPr lang="fr-FR" dirty="0"/>
          </a:p>
        </p:txBody>
      </p:sp>
      <p:sp>
        <p:nvSpPr>
          <p:cNvPr id="12" name="Espace réservé du contenu 10"/>
          <p:cNvSpPr txBox="1">
            <a:spLocks/>
          </p:cNvSpPr>
          <p:nvPr/>
        </p:nvSpPr>
        <p:spPr>
          <a:xfrm>
            <a:off x="517096" y="1278037"/>
            <a:ext cx="7943336" cy="4950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Experiment performed with IPHI (3MeV proton) in order to test &amp; qualify the concept</a:t>
            </a:r>
          </a:p>
          <a:p>
            <a:pPr lvl="1"/>
            <a:r>
              <a:rPr lang="en-US" dirty="0" smtClean="0"/>
              <a:t>Good agreement observed between data and GEANT4 simulations for Gold foils activation inside the moderator</a:t>
            </a:r>
          </a:p>
          <a:p>
            <a:pPr lvl="1"/>
            <a:r>
              <a:rPr lang="fr-FR" dirty="0"/>
              <a:t>Good agreement on the </a:t>
            </a:r>
            <a:r>
              <a:rPr lang="fr-FR" dirty="0" err="1"/>
              <a:t>shape</a:t>
            </a:r>
            <a:r>
              <a:rPr lang="fr-FR" dirty="0"/>
              <a:t> of the </a:t>
            </a:r>
            <a:r>
              <a:rPr lang="fr-FR" dirty="0" smtClean="0"/>
              <a:t>TOF distribution for thermal neutrons </a:t>
            </a:r>
            <a:r>
              <a:rPr lang="fr-FR" dirty="0" err="1" smtClean="0"/>
              <a:t>with</a:t>
            </a:r>
            <a:r>
              <a:rPr lang="fr-FR" dirty="0" smtClean="0"/>
              <a:t> GEANT4 simulations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fr-FR" dirty="0" smtClean="0"/>
          </a:p>
          <a:p>
            <a:pPr lvl="1"/>
            <a:r>
              <a:rPr lang="fr-FR" dirty="0" err="1"/>
              <a:t>Discrepancies</a:t>
            </a:r>
            <a:r>
              <a:rPr lang="fr-FR" dirty="0"/>
              <a:t> on </a:t>
            </a:r>
            <a:r>
              <a:rPr lang="fr-FR" dirty="0" smtClean="0"/>
              <a:t>data for </a:t>
            </a:r>
            <a:r>
              <a:rPr lang="en-US" dirty="0"/>
              <a:t>primary neutron angular </a:t>
            </a:r>
            <a:r>
              <a:rPr lang="en-US" dirty="0" smtClean="0"/>
              <a:t>distribution @ 3 MeV</a:t>
            </a:r>
            <a:endParaRPr lang="fr-FR" dirty="0" smtClean="0"/>
          </a:p>
          <a:p>
            <a:pPr lvl="1"/>
            <a:r>
              <a:rPr lang="fr-FR" dirty="0" err="1"/>
              <a:t>Discrepancies</a:t>
            </a:r>
            <a:r>
              <a:rPr lang="fr-FR" dirty="0"/>
              <a:t> </a:t>
            </a:r>
            <a:r>
              <a:rPr lang="fr-FR" dirty="0" smtClean="0"/>
              <a:t>on </a:t>
            </a:r>
            <a:r>
              <a:rPr lang="fr-FR" dirty="0" err="1" smtClean="0"/>
              <a:t>absolute</a:t>
            </a:r>
            <a:r>
              <a:rPr lang="fr-FR" dirty="0" smtClean="0"/>
              <a:t> values for TOF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fr-FR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Perspectives:</a:t>
            </a:r>
            <a:endParaRPr lang="en-US" dirty="0"/>
          </a:p>
          <a:p>
            <a:pPr lvl="1">
              <a:spcAft>
                <a:spcPts val="1800"/>
              </a:spcAft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15616" y="2577694"/>
            <a:ext cx="6290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18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GEANT4 moderation process validated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396499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1800"/>
              </a:spcAft>
            </a:pPr>
            <a:r>
              <a:rPr lang="en-US" sz="2000" b="1" dirty="0">
                <a:solidFill>
                  <a:srgbClr val="FF0000"/>
                </a:solidFill>
              </a:rPr>
              <a:t>New experiment planned next </a:t>
            </a:r>
            <a:r>
              <a:rPr lang="en-US" sz="2000" b="1" dirty="0" smtClean="0">
                <a:solidFill>
                  <a:srgbClr val="FF0000"/>
                </a:solidFill>
              </a:rPr>
              <a:t>July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99592" y="4894025"/>
            <a:ext cx="7594600" cy="1409573"/>
          </a:xfrm>
        </p:spPr>
        <p:txBody>
          <a:bodyPr>
            <a:noAutofit/>
          </a:bodyPr>
          <a:lstStyle/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66666"/>
                </a:solidFill>
              </a:rPr>
              <a:t>Under study: concept of compact </a:t>
            </a:r>
            <a:r>
              <a:rPr lang="en-US" sz="1600" dirty="0" smtClean="0">
                <a:solidFill>
                  <a:srgbClr val="666666"/>
                </a:solidFill>
              </a:rPr>
              <a:t>thermal moderators </a:t>
            </a:r>
            <a:r>
              <a:rPr lang="en-US" sz="1600" dirty="0">
                <a:solidFill>
                  <a:srgbClr val="666666"/>
                </a:solidFill>
              </a:rPr>
              <a:t>(simulations)</a:t>
            </a: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66666"/>
                </a:solidFill>
              </a:rPr>
              <a:t>Development of 50 kW target </a:t>
            </a:r>
            <a:r>
              <a:rPr lang="en-US" sz="1600" dirty="0" smtClean="0">
                <a:solidFill>
                  <a:srgbClr val="666666"/>
                </a:solidFill>
              </a:rPr>
              <a:t>(heat </a:t>
            </a:r>
            <a:r>
              <a:rPr lang="en-US" sz="1600" dirty="0">
                <a:solidFill>
                  <a:srgbClr val="666666"/>
                </a:solidFill>
              </a:rPr>
              <a:t>removal challenge)</a:t>
            </a: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66666"/>
                </a:solidFill>
              </a:rPr>
              <a:t>Project IPHI-Neutrons (2020): 3 MeV proton, Be target, 50 kW</a:t>
            </a: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666666"/>
                </a:solidFill>
              </a:rPr>
              <a:t>Project SONATE (2025): 20 MeV proton, Be target, 80 kW</a:t>
            </a:r>
          </a:p>
          <a:p>
            <a:pPr marL="70866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30435"/>
            <a:ext cx="3528392" cy="908720"/>
          </a:xfrm>
        </p:spPr>
        <p:txBody>
          <a:bodyPr/>
          <a:lstStyle/>
          <a:p>
            <a:r>
              <a:rPr lang="fr-FR" dirty="0" smtClean="0"/>
              <a:t>PERSPECTIVES: SONATE </a:t>
            </a:r>
            <a:endParaRPr lang="en-GB" dirty="0"/>
          </a:p>
        </p:txBody>
      </p:sp>
      <p:graphicFrame>
        <p:nvGraphicFramePr>
          <p:cNvPr id="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95729"/>
              </p:ext>
            </p:extLst>
          </p:nvPr>
        </p:nvGraphicFramePr>
        <p:xfrm>
          <a:off x="1403648" y="2420888"/>
          <a:ext cx="6128081" cy="3635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5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Technique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Flux on sample</a:t>
                      </a:r>
                      <a:endParaRPr lang="fr-FR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Reference </a:t>
                      </a:r>
                      <a:r>
                        <a:rPr lang="en-US" sz="1600" dirty="0" err="1">
                          <a:effectLst/>
                        </a:rPr>
                        <a:t>spectr</a:t>
                      </a:r>
                      <a:r>
                        <a:rPr lang="fr-FR" sz="1600" dirty="0" err="1" smtClean="0">
                          <a:effectLst/>
                        </a:rPr>
                        <a:t>ometers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Reflectivity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0.8x10</a:t>
                      </a:r>
                      <a:r>
                        <a:rPr lang="en-US" sz="1200" baseline="30000" dirty="0" smtClean="0">
                          <a:effectLst/>
                        </a:rPr>
                        <a:t>7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HERMES@LLB  </a:t>
                      </a:r>
                      <a:r>
                        <a:rPr lang="en-US" sz="1200" dirty="0" smtClean="0">
                          <a:effectLst/>
                        </a:rPr>
                        <a:t>1x10</a:t>
                      </a:r>
                      <a:r>
                        <a:rPr lang="en-US" sz="1200" baseline="30000" dirty="0" smtClean="0">
                          <a:effectLst/>
                        </a:rPr>
                        <a:t>7 </a:t>
                      </a:r>
                      <a:r>
                        <a:rPr lang="en-US" sz="1200" dirty="0">
                          <a:effectLst/>
                        </a:rPr>
                        <a:t>n/s/cm²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POLREF@ISIS ~1x10</a:t>
                      </a:r>
                      <a:r>
                        <a:rPr lang="en-US" sz="1200" baseline="30000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n/s/cm²</a:t>
                      </a:r>
                      <a:endParaRPr lang="fr-FR" sz="1200" dirty="0">
                        <a:effectLst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SANS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0.7x10</a:t>
                      </a:r>
                      <a:r>
                        <a:rPr lang="en-US" sz="1200" baseline="300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 (low Q)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2.2x10</a:t>
                      </a:r>
                      <a:r>
                        <a:rPr lang="en-US" sz="1200" baseline="300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 (med Q)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6.7x10</a:t>
                      </a:r>
                      <a:r>
                        <a:rPr lang="en-US" sz="1200" baseline="300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 (high Q)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PAXE@LLB (low Q) 0.7x10</a:t>
                      </a:r>
                      <a:r>
                        <a:rPr lang="en-US" sz="1100" baseline="30000" dirty="0">
                          <a:effectLst/>
                        </a:rPr>
                        <a:t>6 </a:t>
                      </a:r>
                      <a:r>
                        <a:rPr lang="en-US" sz="1100" dirty="0">
                          <a:effectLst/>
                        </a:rPr>
                        <a:t>n/s/cm²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SANS2D@ISIS 1x10</a:t>
                      </a:r>
                      <a:r>
                        <a:rPr lang="en-US" sz="1100" baseline="30000" dirty="0">
                          <a:effectLst/>
                        </a:rPr>
                        <a:t>6</a:t>
                      </a:r>
                      <a:r>
                        <a:rPr lang="en-US" sz="1100" dirty="0">
                          <a:effectLst/>
                        </a:rPr>
                        <a:t> n/s/cm² </a:t>
                      </a:r>
                      <a:endParaRPr lang="fr-FR" sz="1100" dirty="0">
                        <a:effectLst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 resolution powder diffraction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2x10</a:t>
                      </a:r>
                      <a:r>
                        <a:rPr lang="en-US" sz="1200" baseline="30000" dirty="0">
                          <a:effectLst/>
                        </a:rPr>
                        <a:t>6</a:t>
                      </a:r>
                      <a:r>
                        <a:rPr lang="en-US" sz="1200" dirty="0">
                          <a:effectLst/>
                        </a:rPr>
                        <a:t> n/s/cm²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G41@LLB 2x10</a:t>
                      </a:r>
                      <a:r>
                        <a:rPr lang="en-US" sz="1200" baseline="30000" dirty="0">
                          <a:effectLst/>
                        </a:rPr>
                        <a:t>6 </a:t>
                      </a:r>
                      <a:r>
                        <a:rPr lang="en-US" sz="1200" dirty="0">
                          <a:effectLst/>
                        </a:rPr>
                        <a:t>n/s/cm²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Imaging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(white beam)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1.5x10</a:t>
                      </a:r>
                      <a:r>
                        <a:rPr lang="en-US" sz="1200" baseline="300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 </a:t>
                      </a:r>
                      <a:r>
                        <a:rPr lang="en-US" sz="900" dirty="0">
                          <a:effectLst/>
                        </a:rPr>
                        <a:t>(for L/D = 240)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1.3x10</a:t>
                      </a:r>
                      <a:r>
                        <a:rPr lang="en-US" sz="1200" baseline="30000" dirty="0" smtClean="0">
                          <a:effectLst/>
                        </a:rPr>
                        <a:t>7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 </a:t>
                      </a:r>
                      <a:r>
                        <a:rPr lang="en-US" sz="1000" dirty="0">
                          <a:effectLst/>
                        </a:rPr>
                        <a:t>(for L/D = 80)</a:t>
                      </a:r>
                      <a:endParaRPr lang="fr-FR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ICON@PSI 1x10</a:t>
                      </a:r>
                      <a:r>
                        <a:rPr lang="en-US" sz="1200" baseline="30000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 n/s/cm²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CONRAD@PSI 1x10</a:t>
                      </a:r>
                      <a:r>
                        <a:rPr lang="en-US" sz="1200" baseline="30000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 n/s/cm²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(for L/D = 240)</a:t>
                      </a:r>
                      <a:br>
                        <a:rPr lang="en-US" sz="1200" dirty="0">
                          <a:effectLst/>
                        </a:rPr>
                      </a:b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Imaging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(time resolved)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1x10</a:t>
                      </a:r>
                      <a:r>
                        <a:rPr lang="en-US" sz="1200" baseline="30000" dirty="0" smtClean="0">
                          <a:effectLst/>
                        </a:rPr>
                        <a:t>5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(for L/D = 500)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dl/l = 1%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ANTARES@FRM2 </a:t>
                      </a:r>
                      <a:r>
                        <a:rPr lang="en-US" sz="1200" dirty="0">
                          <a:effectLst/>
                        </a:rPr>
                        <a:t>5x10</a:t>
                      </a:r>
                      <a:r>
                        <a:rPr lang="en-US" sz="1200" baseline="30000" dirty="0">
                          <a:effectLst/>
                        </a:rPr>
                        <a:t>5</a:t>
                      </a:r>
                      <a:r>
                        <a:rPr lang="en-US" sz="1200" dirty="0">
                          <a:effectLst/>
                        </a:rPr>
                        <a:t> n/s/cm² </a:t>
                      </a:r>
                      <a:br>
                        <a:rPr lang="en-US" sz="1200" dirty="0">
                          <a:effectLst/>
                        </a:rPr>
                      </a:b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Spin-Echo</a:t>
                      </a:r>
                      <a:endParaRPr lang="fr-FR" sz="16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2x10</a:t>
                      </a:r>
                      <a:r>
                        <a:rPr lang="en-US" sz="1200" baseline="30000" dirty="0" smtClean="0">
                          <a:effectLst/>
                        </a:rPr>
                        <a:t>6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n/s/cm²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MUSES@LLB 2x10</a:t>
                      </a:r>
                      <a:r>
                        <a:rPr lang="en-US" sz="1200" baseline="30000">
                          <a:effectLst/>
                        </a:rPr>
                        <a:t>7</a:t>
                      </a:r>
                      <a:r>
                        <a:rPr lang="en-US" sz="1200">
                          <a:effectLst/>
                        </a:rPr>
                        <a:t> n/s/cm² </a:t>
                      </a:r>
                      <a:endParaRPr lang="fr-FR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(at 5A°)</a:t>
                      </a:r>
                      <a:endParaRPr lang="fr-FR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TOF</a:t>
                      </a:r>
                      <a:endParaRPr lang="fr-FR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6x10</a:t>
                      </a:r>
                      <a:r>
                        <a:rPr lang="en-US" sz="1200" baseline="30000">
                          <a:effectLst/>
                        </a:rPr>
                        <a:t>7</a:t>
                      </a:r>
                      <a:r>
                        <a:rPr lang="en-US" sz="1200">
                          <a:effectLst/>
                        </a:rPr>
                        <a:t> n/s/cm²</a:t>
                      </a:r>
                      <a:endParaRPr lang="fr-FR" sz="12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OSIRIS@ISIS 3x10</a:t>
                      </a:r>
                      <a:r>
                        <a:rPr lang="en-US" sz="1200" baseline="30000" dirty="0">
                          <a:effectLst/>
                        </a:rPr>
                        <a:t>7</a:t>
                      </a:r>
                      <a:r>
                        <a:rPr lang="en-US" sz="1200" dirty="0">
                          <a:effectLst/>
                        </a:rPr>
                        <a:t> n/cm²/s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78179" y="1261427"/>
            <a:ext cx="8172450" cy="871429"/>
          </a:xfrm>
        </p:spPr>
        <p:txBody>
          <a:bodyPr/>
          <a:lstStyle/>
          <a:p>
            <a:r>
              <a:rPr lang="fr-FR" dirty="0" err="1" smtClean="0"/>
              <a:t>SONATE’s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baseline</a:t>
            </a:r>
            <a:r>
              <a:rPr lang="fr-FR" dirty="0" smtClean="0"/>
              <a:t> for design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/>
            <a:r>
              <a:rPr lang="fr-FR" dirty="0" smtClean="0"/>
              <a:t>E</a:t>
            </a:r>
            <a:r>
              <a:rPr lang="fr-FR" baseline="-25000" dirty="0" smtClean="0"/>
              <a:t>p</a:t>
            </a:r>
            <a:r>
              <a:rPr lang="fr-FR" dirty="0" smtClean="0"/>
              <a:t> = 20MeV,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peak</a:t>
            </a:r>
            <a:r>
              <a:rPr lang="fr-FR" dirty="0" smtClean="0"/>
              <a:t> = 100mA, </a:t>
            </a:r>
            <a:r>
              <a:rPr lang="fr-FR" dirty="0" err="1" smtClean="0"/>
              <a:t>duty</a:t>
            </a:r>
            <a:r>
              <a:rPr lang="fr-FR" dirty="0" smtClean="0"/>
              <a:t> cycle = 4%, P = 80kW</a:t>
            </a:r>
          </a:p>
          <a:p>
            <a:pPr lvl="1"/>
            <a:r>
              <a:rPr lang="fr-FR" dirty="0" err="1" smtClean="0"/>
              <a:t>Beryllium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11</a:t>
            </a:r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</p:spTree>
    <p:extLst>
      <p:ext uri="{BB962C8B-B14F-4D97-AF65-F5344CB8AC3E}">
        <p14:creationId xmlns:p14="http://schemas.microsoft.com/office/powerpoint/2010/main" val="36429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fr-FR" dirty="0"/>
              <a:t>Neutron production in Be(</a:t>
            </a:r>
            <a:r>
              <a:rPr lang="fr-FR" dirty="0" err="1"/>
              <a:t>n,p</a:t>
            </a:r>
            <a:r>
              <a:rPr lang="fr-FR" dirty="0"/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00" y="1404000"/>
            <a:ext cx="6502936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</p:spTree>
    <p:extLst>
      <p:ext uri="{BB962C8B-B14F-4D97-AF65-F5344CB8AC3E}">
        <p14:creationId xmlns:p14="http://schemas.microsoft.com/office/powerpoint/2010/main" val="386308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</p:spPr>
        <p:txBody>
          <a:bodyPr/>
          <a:lstStyle/>
          <a:p>
            <a:r>
              <a:rPr lang="en-US" dirty="0" smtClean="0"/>
              <a:t>Geant4 Neutron production in </a:t>
            </a:r>
            <a:r>
              <a:rPr lang="en-US" baseline="30000" dirty="0" smtClean="0"/>
              <a:t>9</a:t>
            </a:r>
            <a:r>
              <a:rPr lang="en-US" dirty="0" smtClean="0"/>
              <a:t>Be(</a:t>
            </a:r>
            <a:r>
              <a:rPr lang="en-US" dirty="0" err="1" smtClean="0"/>
              <a:t>p,n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234171"/>
            <a:ext cx="3744416" cy="2627886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226741"/>
            <a:ext cx="3960440" cy="263125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4"/>
          <a:srcRect l="2363" t="16800" r="48813" b="41901"/>
          <a:stretch/>
        </p:blipFill>
        <p:spPr>
          <a:xfrm>
            <a:off x="611724" y="874237"/>
            <a:ext cx="8064732" cy="31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5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79952" y="44624"/>
            <a:ext cx="7020440" cy="936104"/>
          </a:xfrm>
        </p:spPr>
        <p:txBody>
          <a:bodyPr>
            <a:normAutofit/>
          </a:bodyPr>
          <a:lstStyle/>
          <a:p>
            <a:r>
              <a:rPr lang="fr-FR" dirty="0" err="1" smtClean="0"/>
              <a:t>Status</a:t>
            </a:r>
            <a:r>
              <a:rPr lang="fr-FR" dirty="0" smtClean="0"/>
              <a:t> of Accelerator-</a:t>
            </a:r>
            <a:r>
              <a:rPr lang="fr-FR" dirty="0" err="1" smtClean="0"/>
              <a:t>based</a:t>
            </a:r>
            <a:r>
              <a:rPr lang="fr-FR" dirty="0" smtClean="0"/>
              <a:t> Neutron sources in the world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33843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 7"/>
          <p:cNvGrpSpPr/>
          <p:nvPr/>
        </p:nvGrpSpPr>
        <p:grpSpPr>
          <a:xfrm>
            <a:off x="2690453" y="2996952"/>
            <a:ext cx="1036017" cy="363487"/>
            <a:chOff x="2327138" y="2996952"/>
            <a:chExt cx="1399332" cy="864096"/>
          </a:xfrm>
        </p:grpSpPr>
        <p:sp>
          <p:nvSpPr>
            <p:cNvPr id="9" name="Ellipse 8"/>
            <p:cNvSpPr/>
            <p:nvPr/>
          </p:nvSpPr>
          <p:spPr>
            <a:xfrm>
              <a:off x="2339752" y="2996952"/>
              <a:ext cx="1386718" cy="864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27138" y="2996952"/>
              <a:ext cx="111652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SONATE</a:t>
              </a:r>
              <a:endParaRPr lang="fr-FR" dirty="0"/>
            </a:p>
          </p:txBody>
        </p:sp>
      </p:grpSp>
      <p:sp>
        <p:nvSpPr>
          <p:cNvPr id="11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</p:spTree>
    <p:extLst>
      <p:ext uri="{BB962C8B-B14F-4D97-AF65-F5344CB8AC3E}">
        <p14:creationId xmlns:p14="http://schemas.microsoft.com/office/powerpoint/2010/main" val="35112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DRF	</a:t>
            </a:r>
            <a:br>
              <a:rPr lang="fr-FR" dirty="0" smtClean="0"/>
            </a:br>
            <a:r>
              <a:rPr lang="fr-FR" dirty="0" err="1" smtClean="0"/>
              <a:t>Irfu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DPhN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LEARN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Commissariat à l’énergie atomique et aux énergies alternatives</a:t>
            </a:r>
          </a:p>
          <a:p>
            <a:r>
              <a:rPr lang="fr-FR" dirty="0" smtClean="0"/>
              <a:t>Centre de Saclay</a:t>
            </a:r>
            <a:r>
              <a:rPr lang="fr-FR" sz="950" b="1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91191 Gif-sur-Yvette Cedex</a:t>
            </a:r>
          </a:p>
          <a:p>
            <a:r>
              <a:rPr lang="fr-FR" dirty="0" smtClean="0"/>
              <a:t>T. +33 (0)1 69 08 xx </a:t>
            </a:r>
            <a:r>
              <a:rPr lang="fr-FR" dirty="0" err="1" smtClean="0"/>
              <a:t>xx</a:t>
            </a:r>
            <a:r>
              <a:rPr lang="fr-FR" dirty="0" smtClean="0"/>
              <a:t> </a:t>
            </a:r>
            <a:r>
              <a:rPr lang="fr-FR" sz="95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F. +33 (0)1 69 08 99 89</a:t>
            </a:r>
          </a:p>
          <a:p>
            <a:pPr lvl="1"/>
            <a:r>
              <a:rPr lang="fr-FR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RCS Paris B 775 685 019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81860" y="24231"/>
            <a:ext cx="5796304" cy="908720"/>
          </a:xfrm>
        </p:spPr>
        <p:txBody>
          <a:bodyPr/>
          <a:lstStyle/>
          <a:p>
            <a:pPr algn="ctr"/>
            <a:r>
              <a:rPr lang="fr-FR" dirty="0" smtClean="0"/>
              <a:t>Scenarios for </a:t>
            </a:r>
            <a:r>
              <a:rPr lang="fr-FR" dirty="0"/>
              <a:t>neutrons in Europe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492661"/>
            <a:ext cx="4536504" cy="333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979712" y="1135777"/>
            <a:ext cx="476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Source: Neutron </a:t>
            </a:r>
            <a:r>
              <a:rPr lang="fr-FR" sz="1200" i="1" dirty="0" err="1"/>
              <a:t>s</a:t>
            </a:r>
            <a:r>
              <a:rPr lang="fr-FR" sz="1200" i="1" dirty="0" err="1" smtClean="0"/>
              <a:t>cattering</a:t>
            </a:r>
            <a:r>
              <a:rPr lang="fr-FR" sz="1200" i="1" dirty="0" smtClean="0"/>
              <a:t> </a:t>
            </a:r>
            <a:r>
              <a:rPr lang="fr-FR" sz="1200" i="1" dirty="0" err="1" smtClean="0"/>
              <a:t>facilities</a:t>
            </a:r>
            <a:r>
              <a:rPr lang="fr-FR" sz="1200" i="1" dirty="0" smtClean="0"/>
              <a:t> in Europe, ESFRI report (2016)</a:t>
            </a:r>
            <a:endParaRPr lang="fr-FR" sz="1200" i="1" dirty="0"/>
          </a:p>
        </p:txBody>
      </p:sp>
      <p:sp>
        <p:nvSpPr>
          <p:cNvPr id="10" name="Espace réservé du contenu 10"/>
          <p:cNvSpPr>
            <a:spLocks noGrp="1"/>
          </p:cNvSpPr>
          <p:nvPr>
            <p:ph idx="1"/>
          </p:nvPr>
        </p:nvSpPr>
        <p:spPr>
          <a:xfrm>
            <a:off x="467544" y="4878213"/>
            <a:ext cx="8424936" cy="367605"/>
          </a:xfrm>
        </p:spPr>
        <p:txBody>
          <a:bodyPr/>
          <a:lstStyle/>
          <a:p>
            <a:pPr marL="0"/>
            <a:r>
              <a:rPr lang="fr-FR" dirty="0" smtClean="0"/>
              <a:t>Main </a:t>
            </a:r>
            <a:r>
              <a:rPr lang="fr-FR" dirty="0" err="1" smtClean="0"/>
              <a:t>reactor-based</a:t>
            </a:r>
            <a:r>
              <a:rPr lang="fr-FR" dirty="0" smtClean="0"/>
              <a:t> neutron sources </a:t>
            </a:r>
            <a:r>
              <a:rPr lang="fr-FR" dirty="0" err="1" smtClean="0"/>
              <a:t>would</a:t>
            </a:r>
            <a:r>
              <a:rPr lang="fr-FR" dirty="0" smtClean="0"/>
              <a:t> stop in 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decade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49" y="1484784"/>
            <a:ext cx="4492005" cy="33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contenu 10"/>
          <p:cNvSpPr txBox="1">
            <a:spLocks/>
          </p:cNvSpPr>
          <p:nvPr/>
        </p:nvSpPr>
        <p:spPr>
          <a:xfrm>
            <a:off x="467544" y="5301208"/>
            <a:ext cx="8676456" cy="1070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Very unlikely to be any new research reactors built in Europe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“Low-cost” </a:t>
            </a:r>
            <a:r>
              <a:rPr lang="en-US" dirty="0"/>
              <a:t>sources </a:t>
            </a:r>
            <a:r>
              <a:rPr lang="en-US" dirty="0" smtClean="0"/>
              <a:t>(200-500M€</a:t>
            </a:r>
            <a:r>
              <a:rPr lang="en-US" dirty="0"/>
              <a:t>) </a:t>
            </a:r>
            <a:r>
              <a:rPr lang="en-US" dirty="0" smtClean="0"/>
              <a:t>to be affordable by individual countries </a:t>
            </a:r>
          </a:p>
          <a:p>
            <a:pPr marL="625475"/>
            <a:r>
              <a:rPr lang="en-US" dirty="0" smtClean="0">
                <a:sym typeface="Wingdings" panose="05000000000000000000" pitchFamily="2" charset="2"/>
              </a:rPr>
              <a:t> Opportunity for Compact Accelerator Neutron Source (CANS)</a:t>
            </a:r>
            <a:endParaRPr lang="en-US" dirty="0"/>
          </a:p>
        </p:txBody>
      </p:sp>
      <p:sp>
        <p:nvSpPr>
          <p:cNvPr id="3" name="Flèche à angle droit 2"/>
          <p:cNvSpPr/>
          <p:nvPr/>
        </p:nvSpPr>
        <p:spPr>
          <a:xfrm rot="5400000">
            <a:off x="764805" y="5814912"/>
            <a:ext cx="256774" cy="35431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8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8178" y="12328"/>
            <a:ext cx="4527319" cy="908720"/>
          </a:xfrm>
        </p:spPr>
        <p:txBody>
          <a:bodyPr/>
          <a:lstStyle/>
          <a:p>
            <a:r>
              <a:rPr lang="fr-FR" dirty="0" smtClean="0"/>
              <a:t>Neutron sources </a:t>
            </a:r>
            <a:r>
              <a:rPr lang="fr-FR" dirty="0"/>
              <a:t>in </a:t>
            </a:r>
            <a:r>
              <a:rPr lang="fr-FR" dirty="0" smtClean="0"/>
              <a:t>France</a:t>
            </a:r>
            <a:endParaRPr lang="en-GB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4606" t="21816" r="973" b="1829"/>
          <a:stretch/>
        </p:blipFill>
        <p:spPr>
          <a:xfrm>
            <a:off x="4067944" y="1093354"/>
            <a:ext cx="4828059" cy="30911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6200000">
            <a:off x="3103623" y="2246149"/>
            <a:ext cx="157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Instrument.days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contenu 10"/>
          <p:cNvSpPr txBox="1">
            <a:spLocks/>
          </p:cNvSpPr>
          <p:nvPr/>
        </p:nvSpPr>
        <p:spPr>
          <a:xfrm>
            <a:off x="323528" y="1628800"/>
            <a:ext cx="3397443" cy="1070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French community is strongly affected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No new facility expected in a near future </a:t>
            </a:r>
          </a:p>
          <a:p>
            <a:pPr marL="176213"/>
            <a:r>
              <a:rPr lang="en-US" dirty="0" smtClean="0">
                <a:sym typeface="Wingdings" panose="05000000000000000000" pitchFamily="2" charset="2"/>
              </a:rPr>
              <a:t>IPHI-NEUTRON &amp; SONATE projects launched at CEA Saclay</a:t>
            </a:r>
            <a:endParaRPr lang="en-US" dirty="0"/>
          </a:p>
        </p:txBody>
      </p:sp>
      <p:pic>
        <p:nvPicPr>
          <p:cNvPr id="16" name="Image 15" descr="C:\GitHubReps\TC_phd\CAD\HBS001_tripple_art_nobg_sitehigh.png"/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4351" r="5242" b="5807"/>
          <a:stretch/>
        </p:blipFill>
        <p:spPr bwMode="auto">
          <a:xfrm>
            <a:off x="611560" y="4024188"/>
            <a:ext cx="3672408" cy="2082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3</a:t>
            </a:r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sp>
        <p:nvSpPr>
          <p:cNvPr id="9" name="Espace réservé du contenu 10"/>
          <p:cNvSpPr txBox="1">
            <a:spLocks/>
          </p:cNvSpPr>
          <p:nvPr/>
        </p:nvSpPr>
        <p:spPr>
          <a:xfrm>
            <a:off x="4788024" y="4392170"/>
            <a:ext cx="3885922" cy="1070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Keep knowledge in neutron scattering</a:t>
            </a:r>
          </a:p>
          <a:p>
            <a:pPr lvl="1"/>
            <a:r>
              <a:rPr lang="en-US" dirty="0" smtClean="0"/>
              <a:t>Training (university)</a:t>
            </a:r>
          </a:p>
          <a:p>
            <a:pPr lvl="1"/>
            <a:r>
              <a:rPr lang="en-US" dirty="0" smtClean="0"/>
              <a:t>Demand from industrial users</a:t>
            </a:r>
          </a:p>
          <a:p>
            <a:pPr lvl="1"/>
            <a:r>
              <a:rPr lang="en-US" dirty="0" smtClean="0"/>
              <a:t>Development of instruments</a:t>
            </a:r>
          </a:p>
          <a:p>
            <a:pPr lvl="1"/>
            <a:r>
              <a:rPr lang="en-US" dirty="0" smtClean="0"/>
              <a:t>Preparation of experiments for high brilliance neutron sources</a:t>
            </a:r>
          </a:p>
        </p:txBody>
      </p:sp>
    </p:spTree>
    <p:extLst>
      <p:ext uri="{BB962C8B-B14F-4D97-AF65-F5344CB8AC3E}">
        <p14:creationId xmlns:p14="http://schemas.microsoft.com/office/powerpoint/2010/main" val="390584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6076" y="0"/>
            <a:ext cx="6696744" cy="908720"/>
          </a:xfrm>
        </p:spPr>
        <p:txBody>
          <a:bodyPr/>
          <a:lstStyle/>
          <a:p>
            <a:r>
              <a:rPr lang="en-US" dirty="0"/>
              <a:t>Main Challenges for CANS developments</a:t>
            </a:r>
            <a:endParaRPr lang="en-GB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67544" y="1095844"/>
            <a:ext cx="8172464" cy="5285483"/>
          </a:xfrm>
        </p:spPr>
        <p:txBody>
          <a:bodyPr/>
          <a:lstStyle/>
          <a:p>
            <a:r>
              <a:rPr lang="fr-FR" dirty="0" smtClean="0"/>
              <a:t>Accelerator</a:t>
            </a:r>
          </a:p>
          <a:p>
            <a:pPr lvl="1"/>
            <a:r>
              <a:rPr lang="en-US" dirty="0" smtClean="0"/>
              <a:t>Strong space charges (emittance </a:t>
            </a:r>
            <a:r>
              <a:rPr lang="en-US" dirty="0"/>
              <a:t>g</a:t>
            </a:r>
            <a:r>
              <a:rPr lang="en-US" dirty="0" smtClean="0"/>
              <a:t>rowth, beam </a:t>
            </a:r>
            <a:r>
              <a:rPr lang="en-US" dirty="0"/>
              <a:t>h</a:t>
            </a:r>
            <a:r>
              <a:rPr lang="en-US" dirty="0" smtClean="0"/>
              <a:t>alo… </a:t>
            </a:r>
            <a:r>
              <a:rPr lang="en-US" dirty="0"/>
              <a:t>and </a:t>
            </a:r>
            <a:r>
              <a:rPr lang="en-US" dirty="0" smtClean="0"/>
              <a:t>beam losses)</a:t>
            </a:r>
            <a:endParaRPr lang="en-US" dirty="0"/>
          </a:p>
          <a:p>
            <a:pPr lvl="1"/>
            <a:r>
              <a:rPr lang="en-US" dirty="0"/>
              <a:t>Beam dynamics can </a:t>
            </a:r>
            <a:r>
              <a:rPr lang="en-US" dirty="0" smtClean="0"/>
              <a:t>be challenging</a:t>
            </a:r>
          </a:p>
          <a:p>
            <a:pPr lvl="1"/>
            <a:r>
              <a:rPr lang="en-US" dirty="0"/>
              <a:t>Even very small losses </a:t>
            </a:r>
            <a:r>
              <a:rPr lang="en-US" dirty="0" smtClean="0"/>
              <a:t>can be harmful and can cause: activation, quench </a:t>
            </a:r>
            <a:r>
              <a:rPr lang="en-US" dirty="0"/>
              <a:t>of SRF </a:t>
            </a:r>
            <a:r>
              <a:rPr lang="en-US" dirty="0" smtClean="0"/>
              <a:t>cavities, machine </a:t>
            </a:r>
            <a:r>
              <a:rPr lang="en-US" dirty="0"/>
              <a:t>damages due </a:t>
            </a:r>
            <a:r>
              <a:rPr lang="en-US" dirty="0" smtClean="0"/>
              <a:t>to power deposition</a:t>
            </a:r>
          </a:p>
          <a:p>
            <a:pPr marL="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Need expertise in high intensity accelerator technology</a:t>
            </a:r>
            <a:endParaRPr lang="en-US" dirty="0" smtClean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/>
          </a:p>
          <a:p>
            <a:pPr marL="0" lvl="1" indent="0">
              <a:buNone/>
            </a:pPr>
            <a:endParaRPr lang="fr-FR" dirty="0" smtClean="0"/>
          </a:p>
          <a:p>
            <a:pPr marL="0" lvl="1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Target/</a:t>
            </a:r>
            <a:r>
              <a:rPr lang="fr-FR" dirty="0" err="1" smtClean="0"/>
              <a:t>Moderator</a:t>
            </a:r>
            <a:r>
              <a:rPr lang="fr-FR" dirty="0" smtClean="0"/>
              <a:t>/</a:t>
            </a:r>
            <a:r>
              <a:rPr lang="fr-FR" dirty="0" err="1" smtClean="0"/>
              <a:t>Reflector</a:t>
            </a:r>
            <a:endParaRPr lang="fr-FR" dirty="0" smtClean="0"/>
          </a:p>
          <a:p>
            <a:pPr lvl="1"/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removal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endParaRPr lang="fr-FR" dirty="0" smtClean="0"/>
          </a:p>
          <a:p>
            <a:pPr lvl="1"/>
            <a:r>
              <a:rPr lang="fr-FR" dirty="0" err="1" smtClean="0"/>
              <a:t>Optimize</a:t>
            </a:r>
            <a:r>
              <a:rPr lang="fr-FR" dirty="0" smtClean="0"/>
              <a:t> the </a:t>
            </a:r>
            <a:r>
              <a:rPr lang="fr-FR" dirty="0" err="1" smtClean="0"/>
              <a:t>target</a:t>
            </a:r>
            <a:r>
              <a:rPr lang="fr-FR" dirty="0" smtClean="0"/>
              <a:t>/</a:t>
            </a:r>
            <a:r>
              <a:rPr lang="fr-FR" dirty="0" err="1" smtClean="0"/>
              <a:t>moderator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for </a:t>
            </a:r>
            <a:r>
              <a:rPr lang="fr-FR" dirty="0" err="1" smtClean="0"/>
              <a:t>required</a:t>
            </a:r>
            <a:r>
              <a:rPr lang="fr-FR" dirty="0" smtClean="0"/>
              <a:t> neutron production</a:t>
            </a:r>
          </a:p>
          <a:p>
            <a:pPr marL="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olidFill>
                  <a:srgbClr val="FF0000"/>
                </a:solidFill>
              </a:rPr>
              <a:t>Validated</a:t>
            </a:r>
            <a:r>
              <a:rPr lang="fr-FR" dirty="0" smtClean="0">
                <a:solidFill>
                  <a:srgbClr val="FF0000"/>
                </a:solidFill>
              </a:rPr>
              <a:t> and </a:t>
            </a:r>
            <a:r>
              <a:rPr lang="fr-FR" dirty="0" err="1" smtClean="0">
                <a:solidFill>
                  <a:srgbClr val="FF0000"/>
                </a:solidFill>
              </a:rPr>
              <a:t>Predictive</a:t>
            </a:r>
            <a:r>
              <a:rPr lang="fr-FR" dirty="0" smtClean="0">
                <a:solidFill>
                  <a:srgbClr val="FF0000"/>
                </a:solidFill>
              </a:rPr>
              <a:t> Monte-Carlo simulation </a:t>
            </a:r>
            <a:r>
              <a:rPr lang="fr-FR" dirty="0" err="1" smtClean="0">
                <a:solidFill>
                  <a:srgbClr val="FF0000"/>
                </a:solidFill>
              </a:rPr>
              <a:t>tools</a:t>
            </a: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5355505" cy="19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4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</p:spTree>
    <p:extLst>
      <p:ext uri="{BB962C8B-B14F-4D97-AF65-F5344CB8AC3E}">
        <p14:creationId xmlns:p14="http://schemas.microsoft.com/office/powerpoint/2010/main" val="36877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</a:t>
            </a:r>
            <a:r>
              <a:rPr lang="en-US" dirty="0" smtClean="0"/>
              <a:t>AT </a:t>
            </a:r>
            <a:r>
              <a:rPr lang="en-US" dirty="0"/>
              <a:t>Saclay with IPHI injector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1799" y="1196752"/>
            <a:ext cx="8566665" cy="1800200"/>
          </a:xfrm>
        </p:spPr>
        <p:txBody>
          <a:bodyPr>
            <a:normAutofit fontScale="92500" lnSpcReduction="20000"/>
          </a:bodyPr>
          <a:lstStyle/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666666"/>
                </a:solidFill>
              </a:rPr>
              <a:t>3 MeV proton beam and the current set to </a:t>
            </a:r>
            <a:r>
              <a:rPr lang="fr-FR" sz="1900" dirty="0">
                <a:solidFill>
                  <a:srgbClr val="666666"/>
                </a:solidFill>
              </a:rPr>
              <a:t>~3 </a:t>
            </a:r>
            <a:r>
              <a:rPr lang="fr-FR" sz="1900" dirty="0" smtClean="0">
                <a:solidFill>
                  <a:srgbClr val="666666"/>
                </a:solidFill>
              </a:rPr>
              <a:t>µA </a:t>
            </a:r>
            <a:r>
              <a:rPr lang="fr-FR" sz="1900" dirty="0">
                <a:solidFill>
                  <a:srgbClr val="666666"/>
                </a:solidFill>
              </a:rPr>
              <a:t>(~1.8E+13 proton/s),</a:t>
            </a:r>
            <a:endParaRPr lang="en-US" sz="1900" dirty="0">
              <a:solidFill>
                <a:srgbClr val="666666"/>
              </a:solidFill>
            </a:endParaRP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666666"/>
                </a:solidFill>
              </a:rPr>
              <a:t>Moderator in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polyethylene (blue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sz="1900" dirty="0" smtClean="0">
                <a:solidFill>
                  <a:srgbClr val="666666"/>
                </a:solidFill>
              </a:rPr>
              <a:t>: </a:t>
            </a:r>
            <a:r>
              <a:rPr lang="en-US" sz="1900" dirty="0">
                <a:solidFill>
                  <a:srgbClr val="666666"/>
                </a:solidFill>
              </a:rPr>
              <a:t>30 x 30 x 40 cm3,</a:t>
            </a: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666666"/>
                </a:solidFill>
              </a:rPr>
              <a:t>Angle of detector 38 degrees,</a:t>
            </a: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666666"/>
                </a:solidFill>
              </a:rPr>
              <a:t>The distance from the target to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detector (violet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</a:t>
            </a:r>
            <a:r>
              <a:rPr lang="en-US" sz="1900" dirty="0">
                <a:solidFill>
                  <a:srgbClr val="666666"/>
                </a:solidFill>
              </a:rPr>
              <a:t>: 840 cm.</a:t>
            </a:r>
          </a:p>
          <a:p>
            <a:pPr marL="70866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/>
              <a:t>4 </a:t>
            </a:r>
            <a:r>
              <a:rPr lang="fr-FR" dirty="0" err="1"/>
              <a:t>days</a:t>
            </a:r>
            <a:r>
              <a:rPr lang="fr-FR" dirty="0"/>
              <a:t> of </a:t>
            </a:r>
            <a:r>
              <a:rPr lang="fr-FR" dirty="0" err="1"/>
              <a:t>measurements</a:t>
            </a:r>
            <a:r>
              <a:rPr lang="fr-FR" dirty="0"/>
              <a:t> at ~3 </a:t>
            </a:r>
            <a:r>
              <a:rPr lang="fr-FR" sz="2400" dirty="0">
                <a:solidFill>
                  <a:srgbClr val="FF0000"/>
                </a:solidFill>
              </a:rPr>
              <a:t>µ</a:t>
            </a:r>
            <a:r>
              <a:rPr lang="fr-FR" dirty="0" smtClean="0"/>
              <a:t>A </a:t>
            </a:r>
            <a:r>
              <a:rPr lang="fr-FR" dirty="0"/>
              <a:t>(3.6 1017 protons on Be </a:t>
            </a:r>
            <a:r>
              <a:rPr lang="fr-FR" dirty="0" err="1"/>
              <a:t>target</a:t>
            </a:r>
            <a:r>
              <a:rPr lang="fr-FR" dirty="0"/>
              <a:t>)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106497" y="3068960"/>
            <a:ext cx="9000957" cy="3339572"/>
            <a:chOff x="106497" y="3429000"/>
            <a:chExt cx="9000957" cy="3339572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 rotWithShape="1">
            <a:blip r:embed="rId3"/>
            <a:srcRect l="33359" t="40526" r="24592" b="35326"/>
            <a:stretch/>
          </p:blipFill>
          <p:spPr>
            <a:xfrm>
              <a:off x="106497" y="3429000"/>
              <a:ext cx="8513278" cy="2880320"/>
            </a:xfrm>
            <a:prstGeom prst="rect">
              <a:avLst/>
            </a:prstGeom>
          </p:spPr>
        </p:pic>
        <p:sp>
          <p:nvSpPr>
            <p:cNvPr id="8" name="TextBox 17"/>
            <p:cNvSpPr txBox="1"/>
            <p:nvPr/>
          </p:nvSpPr>
          <p:spPr>
            <a:xfrm>
              <a:off x="265485" y="6399240"/>
              <a:ext cx="2513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Proton beam 3 MeV</a:t>
              </a:r>
              <a:endParaRPr lang="fr-FR" b="1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25"/>
            <p:cNvCxnSpPr>
              <a:stCxn id="8" idx="0"/>
            </p:cNvCxnSpPr>
            <p:nvPr/>
          </p:nvCxnSpPr>
          <p:spPr>
            <a:xfrm flipV="1">
              <a:off x="1522129" y="4856213"/>
              <a:ext cx="529591" cy="15430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 rot="20823178">
              <a:off x="8380594" y="3803239"/>
              <a:ext cx="726860" cy="456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582982">
              <a:off x="2259657" y="4812126"/>
              <a:ext cx="460229" cy="40619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9873" y="4631485"/>
              <a:ext cx="2087746" cy="11490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0722735">
              <a:off x="8545462" y="3913248"/>
              <a:ext cx="444500" cy="181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Arrow Connector 22"/>
            <p:cNvCxnSpPr/>
            <p:nvPr/>
          </p:nvCxnSpPr>
          <p:spPr>
            <a:xfrm>
              <a:off x="2193374" y="4862092"/>
              <a:ext cx="321376" cy="156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 rot="1582982">
              <a:off x="2262019" y="4806247"/>
              <a:ext cx="460229" cy="406194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21023306">
              <a:off x="2505795" y="4982822"/>
              <a:ext cx="287043" cy="59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625912">
              <a:off x="2278905" y="4908524"/>
              <a:ext cx="252041" cy="92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9" name="Straight Arrow Connector 22"/>
            <p:cNvCxnSpPr>
              <a:endCxn id="18" idx="3"/>
            </p:cNvCxnSpPr>
            <p:nvPr/>
          </p:nvCxnSpPr>
          <p:spPr>
            <a:xfrm>
              <a:off x="2195736" y="4856213"/>
              <a:ext cx="321376" cy="156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 rot="20624771">
              <a:off x="8238867" y="4015442"/>
              <a:ext cx="294382" cy="189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20"/>
            <p:cNvCxnSpPr/>
            <p:nvPr/>
          </p:nvCxnSpPr>
          <p:spPr>
            <a:xfrm flipV="1">
              <a:off x="2531420" y="4077072"/>
              <a:ext cx="6026072" cy="94336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3"/>
            <p:cNvSpPr txBox="1"/>
            <p:nvPr/>
          </p:nvSpPr>
          <p:spPr>
            <a:xfrm>
              <a:off x="5130232" y="4559212"/>
              <a:ext cx="994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</a:rPr>
                <a:t>840 cm</a:t>
              </a:r>
              <a:endParaRPr lang="fr-FR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5</a:t>
            </a:r>
            <a:endParaRPr lang="fr-FR" dirty="0"/>
          </a:p>
        </p:txBody>
      </p:sp>
      <p:sp>
        <p:nvSpPr>
          <p:cNvPr id="24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</p:spTree>
    <p:extLst>
      <p:ext uri="{BB962C8B-B14F-4D97-AF65-F5344CB8AC3E}">
        <p14:creationId xmlns:p14="http://schemas.microsoft.com/office/powerpoint/2010/main" val="27104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7944" y="23990"/>
            <a:ext cx="4068112" cy="908720"/>
          </a:xfrm>
        </p:spPr>
        <p:txBody>
          <a:bodyPr/>
          <a:lstStyle/>
          <a:p>
            <a:r>
              <a:rPr lang="en-US" dirty="0" smtClean="0"/>
              <a:t>TEST Experiment with </a:t>
            </a:r>
            <a:r>
              <a:rPr lang="en-US" dirty="0"/>
              <a:t>IPHI</a:t>
            </a:r>
            <a:endParaRPr lang="en-GB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15183"/>
            <a:ext cx="4104456" cy="2523368"/>
          </a:xfrm>
          <a:prstGeom prst="rect">
            <a:avLst/>
          </a:prstGeom>
        </p:spPr>
      </p:pic>
      <p:pic>
        <p:nvPicPr>
          <p:cNvPr id="7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2376264" cy="1782198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6660232" y="1268760"/>
            <a:ext cx="2325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He detector </a:t>
            </a:r>
            <a:r>
              <a:rPr lang="en-US" b="1" dirty="0">
                <a:solidFill>
                  <a:prstClr val="black"/>
                </a:solidFill>
              </a:rPr>
              <a:t>shielded </a:t>
            </a:r>
            <a:r>
              <a:rPr lang="en-US" b="1" dirty="0" smtClean="0">
                <a:solidFill>
                  <a:prstClr val="black"/>
                </a:solidFill>
              </a:rPr>
              <a:t>with </a:t>
            </a:r>
            <a:r>
              <a:rPr lang="en-US" b="1" dirty="0">
                <a:solidFill>
                  <a:prstClr val="black"/>
                </a:solidFill>
              </a:rPr>
              <a:t>polyethylene and </a:t>
            </a:r>
            <a:r>
              <a:rPr lang="en-US" b="1" dirty="0" smtClean="0">
                <a:solidFill>
                  <a:prstClr val="black"/>
                </a:solidFill>
              </a:rPr>
              <a:t>B</a:t>
            </a:r>
            <a:r>
              <a:rPr lang="en-US" b="1" baseline="-25000" dirty="0" smtClean="0">
                <a:solidFill>
                  <a:prstClr val="black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C (8 m from the target)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2411760" y="1196752"/>
            <a:ext cx="1611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Polyethylene Moderator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1385256" y="1844824"/>
            <a:ext cx="18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Be target (inside)</a:t>
            </a:r>
            <a:endParaRPr lang="fr-FR" b="1" dirty="0">
              <a:solidFill>
                <a:prstClr val="black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996365" y="1806853"/>
            <a:ext cx="135475" cy="1838171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164049" y="2402258"/>
            <a:ext cx="679759" cy="1374609"/>
          </a:xfrm>
          <a:prstGeom prst="straightConnector1">
            <a:avLst/>
          </a:pr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\\132.166.23.33\CompactNeutronSource\Photos\Manip_Be_sur_IPHI\2016_07_05_manips_sans_PE\P1010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193620" cy="23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6</a:t>
            </a:r>
            <a:endParaRPr lang="fr-FR" dirty="0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</p:spTree>
    <p:extLst>
      <p:ext uri="{BB962C8B-B14F-4D97-AF65-F5344CB8AC3E}">
        <p14:creationId xmlns:p14="http://schemas.microsoft.com/office/powerpoint/2010/main" val="18814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282" y="52752"/>
            <a:ext cx="7056784" cy="908720"/>
          </a:xfrm>
        </p:spPr>
        <p:txBody>
          <a:bodyPr/>
          <a:lstStyle/>
          <a:p>
            <a:r>
              <a:rPr lang="en-GB" dirty="0" smtClean="0"/>
              <a:t>GOLD foils activation inside the moderator</a:t>
            </a:r>
            <a:endParaRPr lang="en-GB" dirty="0"/>
          </a:p>
        </p:txBody>
      </p:sp>
      <p:grpSp>
        <p:nvGrpSpPr>
          <p:cNvPr id="39" name="Groupe 38"/>
          <p:cNvGrpSpPr/>
          <p:nvPr/>
        </p:nvGrpSpPr>
        <p:grpSpPr>
          <a:xfrm>
            <a:off x="4211960" y="1117684"/>
            <a:ext cx="4649742" cy="3322152"/>
            <a:chOff x="4242738" y="2091960"/>
            <a:chExt cx="4649742" cy="3322152"/>
          </a:xfrm>
        </p:grpSpPr>
        <p:pic>
          <p:nvPicPr>
            <p:cNvPr id="6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091960"/>
              <a:ext cx="4608512" cy="3322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ZoneTexte 23"/>
            <p:cNvSpPr txBox="1"/>
            <p:nvPr/>
          </p:nvSpPr>
          <p:spPr>
            <a:xfrm rot="16200000">
              <a:off x="3593362" y="3559474"/>
              <a:ext cx="16065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aseline="30000" dirty="0" smtClean="0"/>
                <a:t>198</a:t>
              </a:r>
              <a:r>
                <a:rPr lang="en-GB" sz="1400" dirty="0" smtClean="0"/>
                <a:t>Au isotopes/µC</a:t>
              </a:r>
              <a:endParaRPr lang="en-GB" sz="1400" dirty="0"/>
            </a:p>
          </p:txBody>
        </p:sp>
      </p:grpSp>
      <p:sp>
        <p:nvSpPr>
          <p:cNvPr id="25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7</a:t>
            </a:r>
            <a:endParaRPr lang="fr-FR" dirty="0"/>
          </a:p>
        </p:txBody>
      </p:sp>
      <p:sp>
        <p:nvSpPr>
          <p:cNvPr id="26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pic>
        <p:nvPicPr>
          <p:cNvPr id="40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7684"/>
            <a:ext cx="345638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Espace réservé du contenu 10"/>
          <p:cNvSpPr txBox="1">
            <a:spLocks/>
          </p:cNvSpPr>
          <p:nvPr/>
        </p:nvSpPr>
        <p:spPr>
          <a:xfrm>
            <a:off x="4325198" y="4722552"/>
            <a:ext cx="4536504" cy="1070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Good agreement data &amp; GEANT4 simulation with Howard’s angular distribution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New experiment planned next July to confirm primary neutron angular distribution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607192"/>
              </p:ext>
            </p:extLst>
          </p:nvPr>
        </p:nvGraphicFramePr>
        <p:xfrm>
          <a:off x="465853" y="3752334"/>
          <a:ext cx="3514694" cy="251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Bitmap Image" r:id="rId7" imgW="8345065" imgH="5420482" progId="Paint.Picture">
                  <p:embed/>
                </p:oleObj>
              </mc:Choice>
              <mc:Fallback>
                <p:oleObj name="Bitmap Image" r:id="rId7" imgW="8345065" imgH="5420482" progId="Paint.Picture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53" y="3752334"/>
                        <a:ext cx="3514694" cy="2510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aseline="30000" dirty="0" smtClean="0"/>
              <a:t>3</a:t>
            </a:r>
            <a:r>
              <a:rPr lang="en-GB" dirty="0" smtClean="0"/>
              <a:t>He measurements: TOF @ 8.4 meters</a:t>
            </a:r>
            <a:endParaRPr lang="en-GB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025304" y="6303598"/>
            <a:ext cx="1118696" cy="365125"/>
          </a:xfrm>
        </p:spPr>
        <p:txBody>
          <a:bodyPr/>
          <a:lstStyle/>
          <a:p>
            <a:r>
              <a:rPr lang="fr-FR" dirty="0" smtClean="0"/>
              <a:t>|  PAGE 8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sp>
        <p:nvSpPr>
          <p:cNvPr id="13" name="Espace réservé du contenu 11"/>
          <p:cNvSpPr>
            <a:spLocks noGrp="1"/>
          </p:cNvSpPr>
          <p:nvPr>
            <p:ph idx="1"/>
          </p:nvPr>
        </p:nvSpPr>
        <p:spPr>
          <a:xfrm>
            <a:off x="412188" y="5195922"/>
            <a:ext cx="8172464" cy="955248"/>
          </a:xfrm>
        </p:spPr>
        <p:txBody>
          <a:bodyPr/>
          <a:lstStyle/>
          <a:p>
            <a:pPr lvl="1"/>
            <a:r>
              <a:rPr lang="fr-FR" dirty="0" smtClean="0"/>
              <a:t>Good agreement on the </a:t>
            </a:r>
            <a:r>
              <a:rPr lang="fr-FR" dirty="0" err="1" smtClean="0"/>
              <a:t>shape</a:t>
            </a:r>
            <a:r>
              <a:rPr lang="fr-FR" dirty="0" smtClean="0"/>
              <a:t> of the distribution (GEANT4 simulations)</a:t>
            </a:r>
          </a:p>
          <a:p>
            <a:pPr lvl="1"/>
            <a:r>
              <a:rPr lang="fr-FR" dirty="0" err="1" smtClean="0"/>
              <a:t>Discrepancies</a:t>
            </a:r>
            <a:r>
              <a:rPr lang="fr-FR" dirty="0" smtClean="0"/>
              <a:t> on </a:t>
            </a:r>
            <a:r>
              <a:rPr lang="fr-FR" dirty="0" err="1" smtClean="0"/>
              <a:t>absolute</a:t>
            </a:r>
            <a:r>
              <a:rPr lang="fr-FR" dirty="0" smtClean="0"/>
              <a:t> values: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explained</a:t>
            </a:r>
            <a:r>
              <a:rPr lang="fr-FR" dirty="0" smtClean="0"/>
              <a:t> by </a:t>
            </a:r>
            <a:r>
              <a:rPr lang="fr-FR" dirty="0" err="1" smtClean="0"/>
              <a:t>wrong</a:t>
            </a:r>
            <a:r>
              <a:rPr lang="fr-FR" dirty="0" smtClean="0"/>
              <a:t> </a:t>
            </a:r>
            <a:r>
              <a:rPr lang="fr-FR" dirty="0" err="1" smtClean="0"/>
              <a:t>alignment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baseline="30000" dirty="0" smtClean="0"/>
              <a:t>3</a:t>
            </a:r>
            <a:r>
              <a:rPr lang="fr-FR" dirty="0" smtClean="0"/>
              <a:t>He detector and </a:t>
            </a:r>
            <a:r>
              <a:rPr lang="fr-FR" dirty="0" err="1" smtClean="0"/>
              <a:t>collimator</a:t>
            </a:r>
            <a:r>
              <a:rPr lang="fr-FR" dirty="0" smtClean="0"/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9511"/>
            <a:ext cx="4464496" cy="35383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79511"/>
            <a:ext cx="4155202" cy="36747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5400000">
            <a:off x="8082654" y="2494201"/>
            <a:ext cx="18149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Neutron counts (</a:t>
            </a:r>
            <a:r>
              <a:rPr lang="en-GB" sz="1400" dirty="0" err="1" smtClean="0"/>
              <a:t>a.u</a:t>
            </a:r>
            <a:r>
              <a:rPr lang="en-GB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215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44624"/>
            <a:ext cx="4500160" cy="908720"/>
          </a:xfrm>
        </p:spPr>
        <p:txBody>
          <a:bodyPr/>
          <a:lstStyle/>
          <a:p>
            <a:pPr algn="ctr"/>
            <a:r>
              <a:rPr lang="en-US" dirty="0" smtClean="0"/>
              <a:t>NEUTRON flux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13774" y="1544601"/>
            <a:ext cx="4608512" cy="3479404"/>
            <a:chOff x="251520" y="1124744"/>
            <a:chExt cx="4206607" cy="340486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24744"/>
              <a:ext cx="3888432" cy="3404862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 rot="5400000">
              <a:off x="3450227" y="2256916"/>
              <a:ext cx="170802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Neutrons/cm</a:t>
              </a:r>
              <a:r>
                <a:rPr lang="en-GB" sz="1400" baseline="30000" dirty="0" smtClean="0"/>
                <a:t>2</a:t>
              </a:r>
              <a:r>
                <a:rPr lang="en-GB" sz="1400" dirty="0" smtClean="0"/>
                <a:t>/</a:t>
              </a:r>
              <a:r>
                <a:rPr lang="en-GB" sz="1400" dirty="0"/>
                <a:t>/</a:t>
              </a:r>
              <a:r>
                <a:rPr lang="en-GB" sz="1400" dirty="0" smtClean="0"/>
                <a:t>µC</a:t>
              </a:r>
              <a:endParaRPr lang="en-GB" sz="1400" dirty="0"/>
            </a:p>
          </p:txBody>
        </p:sp>
      </p:grpSp>
      <p:sp>
        <p:nvSpPr>
          <p:cNvPr id="11" name="Espace réservé du contenu 11"/>
          <p:cNvSpPr>
            <a:spLocks noGrp="1"/>
          </p:cNvSpPr>
          <p:nvPr>
            <p:ph idx="1"/>
          </p:nvPr>
        </p:nvSpPr>
        <p:spPr>
          <a:xfrm>
            <a:off x="1263014" y="5255327"/>
            <a:ext cx="6918546" cy="359063"/>
          </a:xfrm>
        </p:spPr>
        <p:txBody>
          <a:bodyPr/>
          <a:lstStyle/>
          <a:p>
            <a:pPr marL="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Exit neutrons mainly come from the bottom surface of the collimator 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dirty="0" err="1"/>
              <a:t>A.Marchix</a:t>
            </a:r>
            <a:r>
              <a:rPr lang="fr-FR" dirty="0"/>
              <a:t>, </a:t>
            </a:r>
            <a:r>
              <a:rPr lang="fr-FR" dirty="0" err="1"/>
              <a:t>Development</a:t>
            </a:r>
            <a:r>
              <a:rPr lang="fr-FR" dirty="0"/>
              <a:t> of compact </a:t>
            </a:r>
            <a:r>
              <a:rPr lang="fr-FR" dirty="0" err="1"/>
              <a:t>accelerator</a:t>
            </a:r>
            <a:r>
              <a:rPr lang="fr-FR" dirty="0"/>
              <a:t> neutron source | 23/05/2017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12696" t="23292" r="32549" b="11874"/>
          <a:stretch/>
        </p:blipFill>
        <p:spPr>
          <a:xfrm>
            <a:off x="4827698" y="1641829"/>
            <a:ext cx="4176464" cy="3284948"/>
          </a:xfrm>
          <a:prstGeom prst="rect">
            <a:avLst/>
          </a:prstGeom>
        </p:spPr>
      </p:pic>
      <p:sp>
        <p:nvSpPr>
          <p:cNvPr id="19" name="Espace réservé du contenu 11"/>
          <p:cNvSpPr txBox="1">
            <a:spLocks/>
          </p:cNvSpPr>
          <p:nvPr/>
        </p:nvSpPr>
        <p:spPr>
          <a:xfrm>
            <a:off x="1263014" y="5700722"/>
            <a:ext cx="5973282" cy="359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IPHI-NEUTRON project (50 kW) -&gt; </a:t>
            </a:r>
            <a:r>
              <a:rPr lang="en-US" smtClean="0">
                <a:solidFill>
                  <a:schemeClr val="tx1"/>
                </a:solidFill>
              </a:rPr>
              <a:t>a factor 2000 larger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7512</TotalTime>
  <Words>937</Words>
  <Application>Microsoft Office PowerPoint</Application>
  <PresentationFormat>Affichage à l'écran (4:3)</PresentationFormat>
  <Paragraphs>159</Paragraphs>
  <Slides>15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</vt:lpstr>
      <vt:lpstr>Times New Roman</vt:lpstr>
      <vt:lpstr>Wingdings</vt:lpstr>
      <vt:lpstr>Mod_powerpoint_CEA_Irfu</vt:lpstr>
      <vt:lpstr>Bitmap Image</vt:lpstr>
      <vt:lpstr>Development of compact accelerator neutron source   </vt:lpstr>
      <vt:lpstr>Scenarios for neutrons in Europe</vt:lpstr>
      <vt:lpstr>Neutron sources in France</vt:lpstr>
      <vt:lpstr>Main Challenges for CANS developments</vt:lpstr>
      <vt:lpstr>Tests AT Saclay with IPHI injector</vt:lpstr>
      <vt:lpstr>TEST Experiment with IPHI</vt:lpstr>
      <vt:lpstr>GOLD foils activation inside the moderator</vt:lpstr>
      <vt:lpstr>3He measurements: TOF @ 8.4 meters</vt:lpstr>
      <vt:lpstr>NEUTRON flux</vt:lpstr>
      <vt:lpstr>Conclusions</vt:lpstr>
      <vt:lpstr>PERSPECTIVES: SONATE </vt:lpstr>
      <vt:lpstr>Neutron production in Be(n,p)</vt:lpstr>
      <vt:lpstr>Geant4 Neutron production in 9Be(p,n)</vt:lpstr>
      <vt:lpstr>Status of Accelerator-based Neutron sources in the world</vt:lpstr>
      <vt:lpstr>DRF  Irfu DPhN LEARN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Contribution to SAMOFAR project</dc:title>
  <dc:creator>Letourneau Alain</dc:creator>
  <cp:lastModifiedBy>MARCHIX Anthony</cp:lastModifiedBy>
  <cp:revision>273</cp:revision>
  <dcterms:created xsi:type="dcterms:W3CDTF">2015-07-31T16:04:54Z</dcterms:created>
  <dcterms:modified xsi:type="dcterms:W3CDTF">2017-05-23T04:57:26Z</dcterms:modified>
</cp:coreProperties>
</file>