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3" r:id="rId3"/>
    <p:sldId id="275" r:id="rId4"/>
    <p:sldId id="282" r:id="rId5"/>
    <p:sldId id="263" r:id="rId6"/>
    <p:sldId id="283" r:id="rId7"/>
    <p:sldId id="262" r:id="rId8"/>
    <p:sldId id="277" r:id="rId9"/>
    <p:sldId id="286" r:id="rId10"/>
    <p:sldId id="284" r:id="rId11"/>
    <p:sldId id="279" r:id="rId12"/>
    <p:sldId id="287" r:id="rId13"/>
    <p:sldId id="291" r:id="rId14"/>
    <p:sldId id="276" r:id="rId15"/>
    <p:sldId id="260" r:id="rId16"/>
    <p:sldId id="292" r:id="rId17"/>
    <p:sldId id="293" r:id="rId18"/>
    <p:sldId id="294" r:id="rId19"/>
    <p:sldId id="267" r:id="rId20"/>
    <p:sldId id="289" r:id="rId21"/>
    <p:sldId id="266" r:id="rId22"/>
    <p:sldId id="265" r:id="rId23"/>
    <p:sldId id="261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808000"/>
    <a:srgbClr val="00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4" autoAdjust="0"/>
    <p:restoredTop sz="90934" autoAdjust="0"/>
  </p:normalViewPr>
  <p:slideViewPr>
    <p:cSldViewPr snapToGrid="0" showGuides="1">
      <p:cViewPr varScale="1">
        <p:scale>
          <a:sx n="109" d="100"/>
          <a:sy n="109" d="100"/>
        </p:scale>
        <p:origin x="734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0076A-C406-4846-BAE4-2B3BCD59B009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A4893-DA86-4F48-9490-E4A57BC250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7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707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44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054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276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87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196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3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1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76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04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9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4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223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11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4893-DA86-4F48-9490-E4A57BC2507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2E25A1-D3D6-40C5-970F-3F1316680AF1}" type="datetime1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59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5A312A-059B-47A3-82CB-677351378147}" type="datetime1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0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C8A55F-CE11-4642-959E-F8C756366BF4}" type="datetime1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79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413E08-37B2-4180-84C6-C69369B2E7EE}" type="datetime1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68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CCA996-6C58-4BC2-BC9E-D858A1347230}" type="datetime1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40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5A588C-BB15-4ED4-B42F-C71588162FA9}" type="datetime1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86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5339B7-7977-4AC0-A1F9-DA57391B97D2}" type="datetime1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71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08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C1B4A4-B1AF-454B-A845-A6E5CF633232}" type="datetime1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01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A507D5-DAA7-4ABB-ADDE-C867EE86D9DD}" type="datetime1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15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67874A-0EAC-4CBF-A0DF-2480FBA3A246}" type="datetime1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29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8480685" y="6374567"/>
            <a:ext cx="453453" cy="483433"/>
          </a:xfrm>
          <a:prstGeom prst="rect">
            <a:avLst/>
          </a:prstGeom>
          <a:solidFill>
            <a:srgbClr val="4B7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33532" y="712033"/>
            <a:ext cx="8810468" cy="71203"/>
          </a:xfrm>
          <a:prstGeom prst="rect">
            <a:avLst/>
          </a:prstGeom>
          <a:solidFill>
            <a:srgbClr val="4B7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024" y="168640"/>
            <a:ext cx="8225879" cy="689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8115" y="6446292"/>
            <a:ext cx="363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432" y="6446292"/>
            <a:ext cx="439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A5D90B5-108C-4E3B-BA5F-8567A487E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77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0" kern="1200">
          <a:solidFill>
            <a:srgbClr val="4B77BE"/>
          </a:solidFill>
          <a:latin typeface="+mj-lt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1662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chemeClr val="tx2"/>
                </a:solidFill>
              </a:rPr>
              <a:t>In-situ determination </a:t>
            </a:r>
            <a:r>
              <a:rPr lang="en-US" altLang="ja-JP" sz="4000" b="1" dirty="0" smtClean="0">
                <a:solidFill>
                  <a:schemeClr val="tx2"/>
                </a:solidFill>
              </a:rPr>
              <a:t/>
            </a:r>
            <a:br>
              <a:rPr lang="en-US" altLang="ja-JP" sz="4000" b="1" dirty="0" smtClean="0">
                <a:solidFill>
                  <a:schemeClr val="tx2"/>
                </a:solidFill>
              </a:rPr>
            </a:br>
            <a:r>
              <a:rPr lang="en-US" altLang="ja-JP" sz="4000" b="1" dirty="0" smtClean="0">
                <a:solidFill>
                  <a:schemeClr val="tx2"/>
                </a:solidFill>
              </a:rPr>
              <a:t>of </a:t>
            </a:r>
            <a:r>
              <a:rPr lang="en-US" altLang="ja-JP" sz="4000" b="1" dirty="0">
                <a:solidFill>
                  <a:schemeClr val="tx2"/>
                </a:solidFill>
              </a:rPr>
              <a:t>residual specific activity </a:t>
            </a:r>
            <a:r>
              <a:rPr lang="en-US" altLang="ja-JP" sz="4000" b="1" dirty="0" smtClean="0">
                <a:solidFill>
                  <a:schemeClr val="tx2"/>
                </a:solidFill>
              </a:rPr>
              <a:t/>
            </a:r>
            <a:br>
              <a:rPr lang="en-US" altLang="ja-JP" sz="4000" b="1" dirty="0" smtClean="0">
                <a:solidFill>
                  <a:schemeClr val="tx2"/>
                </a:solidFill>
              </a:rPr>
            </a:br>
            <a:r>
              <a:rPr lang="en-US" altLang="ja-JP" sz="4000" b="1" dirty="0" smtClean="0">
                <a:solidFill>
                  <a:schemeClr val="tx2"/>
                </a:solidFill>
              </a:rPr>
              <a:t>in </a:t>
            </a:r>
            <a:r>
              <a:rPr lang="en-US" altLang="ja-JP" sz="4000" b="1" dirty="0">
                <a:solidFill>
                  <a:schemeClr val="tx2"/>
                </a:solidFill>
              </a:rPr>
              <a:t>activated concrete walls </a:t>
            </a:r>
            <a:r>
              <a:rPr lang="en-US" altLang="ja-JP" sz="4000" b="1" dirty="0" smtClean="0">
                <a:solidFill>
                  <a:schemeClr val="tx2"/>
                </a:solidFill>
              </a:rPr>
              <a:t/>
            </a:r>
            <a:br>
              <a:rPr lang="en-US" altLang="ja-JP" sz="4000" b="1" dirty="0" smtClean="0">
                <a:solidFill>
                  <a:schemeClr val="tx2"/>
                </a:solidFill>
              </a:rPr>
            </a:br>
            <a:r>
              <a:rPr lang="en-US" altLang="ja-JP" sz="4000" b="1" dirty="0" smtClean="0">
                <a:solidFill>
                  <a:schemeClr val="tx2"/>
                </a:solidFill>
              </a:rPr>
              <a:t>of </a:t>
            </a:r>
            <a:r>
              <a:rPr lang="en-US" altLang="ja-JP" sz="4000" b="1" dirty="0">
                <a:solidFill>
                  <a:schemeClr val="tx2"/>
                </a:solidFill>
              </a:rPr>
              <a:t>a PET-cyclotron room</a:t>
            </a:r>
            <a:endParaRPr kumimoji="1" lang="ja-JP" altLang="en-US" sz="4000" b="1" dirty="0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3828" y="3599856"/>
            <a:ext cx="752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Hiroshi Matsumura, Akihiro Toyoda, Kazuyoshi 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Masumoto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623" y="4686468"/>
            <a:ext cx="7796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Toshiyuki </a:t>
            </a:r>
            <a:r>
              <a:rPr lang="en-US" altLang="ja-JP" sz="2000" b="1" dirty="0" err="1">
                <a:solidFill>
                  <a:schemeClr val="accent1">
                    <a:lumMod val="75000"/>
                  </a:schemeClr>
                </a:solidFill>
              </a:rPr>
              <a:t>Yagishita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, Takayuki Nakabayashi, Hiroyuki Sasaki, Kazuhiro Matsumura, Yoshiyuki </a:t>
            </a:r>
            <a:r>
              <a:rPr lang="en-US" altLang="ja-JP" sz="2000" b="1" dirty="0" err="1" smtClean="0">
                <a:solidFill>
                  <a:schemeClr val="accent1">
                    <a:lumMod val="75000"/>
                  </a:schemeClr>
                </a:solidFill>
              </a:rPr>
              <a:t>Yamaya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68830" y="5407660"/>
            <a:ext cx="511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chemeClr val="accent1">
                    <a:lumMod val="75000"/>
                  </a:schemeClr>
                </a:solidFill>
              </a:rPr>
              <a:t>Japan Environment Research Co., Ltd</a:t>
            </a:r>
            <a:r>
              <a:rPr lang="en-US" altLang="ja-JP" i="1" dirty="0" smtClean="0">
                <a:solidFill>
                  <a:schemeClr val="accent1">
                    <a:lumMod val="75000"/>
                  </a:schemeClr>
                </a:solidFill>
              </a:rPr>
              <a:t>., JAPAN</a:t>
            </a:r>
            <a:endParaRPr lang="ja-JP" altLang="ja-JP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8702" y="4052570"/>
            <a:ext cx="676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chemeClr val="accent1">
                    <a:lumMod val="75000"/>
                  </a:schemeClr>
                </a:solidFill>
              </a:rPr>
              <a:t>High Energy Accelerator Research Organization (KEK</a:t>
            </a:r>
            <a:r>
              <a:rPr lang="en-US" altLang="ja-JP" i="1" dirty="0" smtClean="0">
                <a:solidFill>
                  <a:schemeClr val="accent1">
                    <a:lumMod val="75000"/>
                  </a:schemeClr>
                </a:solidFill>
              </a:rPr>
              <a:t>), JAPAN</a:t>
            </a:r>
            <a:endParaRPr lang="ja-JP" altLang="ja-JP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96080" y="2054860"/>
            <a:ext cx="3815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u="sng" dirty="0" smtClean="0">
                <a:solidFill>
                  <a:srgbClr val="C00000"/>
                </a:solidFill>
              </a:rPr>
              <a:t>concrete walls</a:t>
            </a:r>
            <a:endParaRPr kumimoji="1" lang="ja-JP" alt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67057" y="962144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u="sng" dirty="0">
                <a:solidFill>
                  <a:srgbClr val="C00000"/>
                </a:solidFill>
              </a:rPr>
              <a:t>In-situ determination </a:t>
            </a:r>
            <a:endParaRPr lang="ja-JP" altLang="en-US" sz="4000" u="sng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90900" y="5966460"/>
            <a:ext cx="2544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Yoshiharu 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Miyazaki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60120" y="6365855"/>
            <a:ext cx="754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altLang="ja-JP" i="1" dirty="0">
                <a:solidFill>
                  <a:schemeClr val="accent1">
                    <a:lumMod val="75000"/>
                  </a:schemeClr>
                </a:solidFill>
              </a:rPr>
              <a:t>Medical and Pharmacological Research Center </a:t>
            </a:r>
            <a:r>
              <a:rPr lang="en-US" altLang="ja-JP" i="1" dirty="0" smtClean="0">
                <a:solidFill>
                  <a:schemeClr val="accent1">
                    <a:lumMod val="75000"/>
                  </a:schemeClr>
                </a:solidFill>
              </a:rPr>
              <a:t>Foundation, JAPAN</a:t>
            </a:r>
            <a:endParaRPr lang="ja-JP" altLang="ja-JP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Measured locations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50487" y="908050"/>
            <a:ext cx="5543145" cy="1085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695488" y="1958502"/>
            <a:ext cx="1098550" cy="47470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50488" y="1993900"/>
            <a:ext cx="107315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299454" y="5626100"/>
            <a:ext cx="722684" cy="977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993688" y="5645150"/>
            <a:ext cx="1701800" cy="1060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1481036" y="1919592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2067939" y="1916349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>
            <a:off x="3293624" y="1916350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/>
          <p:cNvSpPr/>
          <p:nvPr/>
        </p:nvSpPr>
        <p:spPr>
          <a:xfrm>
            <a:off x="3893495" y="1919592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4467427" y="1916350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4632797" y="2464341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4632797" y="3878094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4623070" y="4497422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4632797" y="5136205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1250818" y="2402732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1250819" y="3816486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1254062" y="4455268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1257709" y="5113506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27188" y="15875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S1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03238" y="158115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S3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711238" y="15875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S2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888788" y="156845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S5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23638" y="15748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S6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78038" y="238125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W5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52638" y="37592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W3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746288" y="438785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W2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758988" y="502285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W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1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64838" y="2311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E1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39438" y="37147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E3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33088" y="43497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E4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45788" y="5003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E5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072938" y="5594350"/>
            <a:ext cx="895350" cy="12636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111856" y="594944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Shield</a:t>
            </a:r>
          </a:p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door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2695238" y="3073400"/>
            <a:ext cx="1397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799111" y="2983518"/>
            <a:ext cx="75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2"/>
                </a:solidFill>
              </a:rPr>
              <a:t>Target</a:t>
            </a:r>
            <a:endParaRPr kumimoji="1" lang="ja-JP" altLang="en-US" sz="1600" dirty="0">
              <a:solidFill>
                <a:schemeClr val="accent2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452509" y="10765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South wall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13199" y="344981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East wall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641100" y="3480556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West wall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6071" y="3734136"/>
            <a:ext cx="890231" cy="78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1477" y="3943602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Cyclotron</a:t>
            </a:r>
            <a:endParaRPr kumimoji="1" lang="ja-JP" altLang="en-US" sz="16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953249" y="637041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North wall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29" name="楕円 28"/>
          <p:cNvSpPr/>
          <p:nvPr/>
        </p:nvSpPr>
        <p:spPr>
          <a:xfrm>
            <a:off x="1247576" y="3080426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58488" y="29908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E2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4" name="楕円 23"/>
          <p:cNvSpPr/>
          <p:nvPr/>
        </p:nvSpPr>
        <p:spPr>
          <a:xfrm>
            <a:off x="4629554" y="3174460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771688" y="311150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W</a:t>
            </a:r>
            <a:r>
              <a:rPr kumimoji="1" lang="en-US" altLang="ja-JP" b="1" dirty="0">
                <a:solidFill>
                  <a:schemeClr val="bg1"/>
                </a:solidFill>
              </a:rPr>
              <a:t>4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2696993" y="1889807"/>
            <a:ext cx="136189" cy="1562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10282" y="1010265"/>
            <a:ext cx="824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S7</a:t>
            </a:r>
            <a:r>
              <a:rPr kumimoji="1" lang="en-US" altLang="ja-JP" sz="1000" b="1" dirty="0" smtClean="0">
                <a:solidFill>
                  <a:schemeClr val="bg1"/>
                </a:solidFill>
              </a:rPr>
              <a:t>(high)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r>
              <a:rPr kumimoji="1" lang="en-US" altLang="ja-JP" b="1" dirty="0" smtClean="0">
                <a:solidFill>
                  <a:schemeClr val="bg1"/>
                </a:solidFill>
              </a:rPr>
              <a:t>S4</a:t>
            </a:r>
          </a:p>
          <a:p>
            <a:r>
              <a:rPr kumimoji="1" lang="en-US" altLang="ja-JP" b="1" dirty="0" smtClean="0">
                <a:solidFill>
                  <a:schemeClr val="bg1"/>
                </a:solidFill>
              </a:rPr>
              <a:t>S8</a:t>
            </a:r>
            <a:r>
              <a:rPr kumimoji="1" lang="en-US" altLang="ja-JP" sz="1000" b="1" dirty="0" smtClean="0">
                <a:solidFill>
                  <a:schemeClr val="bg1"/>
                </a:solidFill>
              </a:rPr>
              <a:t>(low)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33" name="楕円 32"/>
          <p:cNvSpPr/>
          <p:nvPr/>
        </p:nvSpPr>
        <p:spPr>
          <a:xfrm>
            <a:off x="3912009" y="5583541"/>
            <a:ext cx="136189" cy="1361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747666" y="5740265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N2</a:t>
            </a:r>
            <a:r>
              <a:rPr kumimoji="1" lang="en-US" altLang="ja-JP" sz="1000" b="1" dirty="0" smtClean="0">
                <a:solidFill>
                  <a:schemeClr val="bg1"/>
                </a:solidFill>
              </a:rPr>
              <a:t>(high)</a:t>
            </a:r>
          </a:p>
          <a:p>
            <a:r>
              <a:rPr kumimoji="1" lang="en-US" altLang="ja-JP" b="1" dirty="0" smtClean="0">
                <a:solidFill>
                  <a:schemeClr val="bg1"/>
                </a:solidFill>
              </a:rPr>
              <a:t>N1</a:t>
            </a: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9238" y="1648094"/>
            <a:ext cx="3660103" cy="2058808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23517" r="14287" b="3893"/>
          <a:stretch/>
        </p:blipFill>
        <p:spPr>
          <a:xfrm>
            <a:off x="6022149" y="4563944"/>
            <a:ext cx="3005033" cy="221550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67635" y="4838132"/>
            <a:ext cx="1829347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20 locations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 flipV="1">
            <a:off x="6086901" y="4258101"/>
            <a:ext cx="409433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697940" y="3855493"/>
            <a:ext cx="321434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6.5-cm-thick </a:t>
            </a:r>
            <a:r>
              <a:rPr kumimoji="1" lang="en-US" altLang="ja-JP" sz="2400" dirty="0" err="1" smtClean="0">
                <a:solidFill>
                  <a:schemeClr val="accent1">
                    <a:lumMod val="75000"/>
                  </a:schemeClr>
                </a:solidFill>
              </a:rPr>
              <a:t>Pb</a:t>
            </a:r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 shield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Specific activity distribution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581" r="68294" b="67629"/>
          <a:stretch/>
        </p:blipFill>
        <p:spPr>
          <a:xfrm>
            <a:off x="473241" y="723590"/>
            <a:ext cx="5144827" cy="4018865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966" y="1313191"/>
            <a:ext cx="3360962" cy="347477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83581" y="54337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3482" y="5273957"/>
            <a:ext cx="7204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</a:rPr>
              <a:t>Eu-152, Co-60, Cs-134, Eu-154, and </a:t>
            </a:r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Mn-54 were determined.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3480" y="5771107"/>
            <a:ext cx="4515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Major nuclides are 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</a:rPr>
              <a:t>Eu-152 and Co-60</a:t>
            </a:r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1" lang="en-US" altLang="ja-JP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2762" y="5309469"/>
            <a:ext cx="213064" cy="284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4240" y="5799224"/>
            <a:ext cx="213064" cy="284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55719" y="6324486"/>
            <a:ext cx="213064" cy="284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9522" y="6284455"/>
            <a:ext cx="6970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We could obtain detailed distributions of the specific activity.</a:t>
            </a:r>
            <a:endParaRPr kumimoji="1" lang="en-US" altLang="ja-JP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911184" y="242618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Specific activity (</a:t>
            </a:r>
            <a:r>
              <a:rPr kumimoji="1" lang="en-US" altLang="ja-JP" dirty="0" err="1"/>
              <a:t>B</a:t>
            </a:r>
            <a:r>
              <a:rPr kumimoji="1" lang="en-US" altLang="ja-JP" dirty="0" err="1" smtClean="0"/>
              <a:t>q</a:t>
            </a:r>
            <a:r>
              <a:rPr kumimoji="1" lang="en-US" altLang="ja-JP" dirty="0" smtClean="0"/>
              <a:t>/g)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1179" y="4764505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FIG.</a:t>
            </a:r>
            <a:r>
              <a:rPr kumimoji="1" lang="en-US" altLang="ja-JP" dirty="0" smtClean="0"/>
              <a:t> Distributions of specific activity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94021" y="447574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Location name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80612" y="1050758"/>
            <a:ext cx="845103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Eu-152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73705" y="1820779"/>
            <a:ext cx="814700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FF"/>
                </a:solidFill>
              </a:rPr>
              <a:t>Co-60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28211" y="1981200"/>
            <a:ext cx="845103" cy="338554"/>
          </a:xfrm>
          <a:prstGeom prst="rect">
            <a:avLst/>
          </a:prstGeom>
          <a:solidFill>
            <a:schemeClr val="bg1"/>
          </a:solidFill>
          <a:ln>
            <a:solidFill>
              <a:srgbClr val="8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808000"/>
                </a:solidFill>
              </a:rPr>
              <a:t>Cs-134</a:t>
            </a:r>
            <a:endParaRPr kumimoji="1" lang="ja-JP" altLang="en-US" sz="1600" dirty="0">
              <a:solidFill>
                <a:srgbClr val="808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00989" y="2855494"/>
            <a:ext cx="845103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FF"/>
                </a:solidFill>
              </a:rPr>
              <a:t>Eu-154</a:t>
            </a:r>
            <a:endParaRPr kumimoji="1" lang="ja-JP" altLang="en-US" sz="1600" dirty="0">
              <a:solidFill>
                <a:srgbClr val="FF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92378" y="3244334"/>
            <a:ext cx="81814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8000"/>
                </a:solidFill>
              </a:rPr>
              <a:t>Mn-54</a:t>
            </a:r>
            <a:endParaRPr kumimoji="1" lang="ja-JP" alt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Relative specific activity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67326" b="68138"/>
          <a:stretch/>
        </p:blipFill>
        <p:spPr>
          <a:xfrm>
            <a:off x="366567" y="843038"/>
            <a:ext cx="6075210" cy="411020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6200000">
            <a:off x="-1190604" y="2379271"/>
            <a:ext cx="33469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Specific activity ratio </a:t>
            </a:r>
          </a:p>
          <a:p>
            <a:pPr algn="ctr"/>
            <a:r>
              <a:rPr kumimoji="1" lang="en-US" altLang="ja-JP" dirty="0" smtClean="0"/>
              <a:t>of each nuclide for Co-60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06265" y="1703160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Eu-152/Co-60 = 1.59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0881" y="262574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808000"/>
                </a:solidFill>
              </a:rPr>
              <a:t>Cs-134/Co-60 = 0.239</a:t>
            </a:r>
            <a:endParaRPr kumimoji="1" lang="ja-JP" altLang="en-US" dirty="0">
              <a:solidFill>
                <a:srgbClr val="808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06573" y="2929186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FF"/>
                </a:solidFill>
              </a:rPr>
              <a:t>Eu-154/Co-60 = 0.165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20062" y="3251273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Mn-54/Co-60 = 0.138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09907" y="2058913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Co-60/Co-60 = 1.00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205781" y="1906665"/>
            <a:ext cx="470848" cy="1023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6194407" y="3121315"/>
            <a:ext cx="461750" cy="3414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217154" y="3200928"/>
            <a:ext cx="439003" cy="186519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6212603" y="2827889"/>
            <a:ext cx="443554" cy="109182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221703" y="2250135"/>
            <a:ext cx="434454" cy="45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81240" y="6010183"/>
            <a:ext cx="790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Although 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</a:rPr>
              <a:t>specific activity of Eu-152 was higher than Co-60, dose rate from Co-60 became higher than </a:t>
            </a:r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Eu-152.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8995" y="5095784"/>
            <a:ext cx="5370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</a:rPr>
              <a:t>activity ratio was independent of location</a:t>
            </a:r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1" lang="en-US" altLang="ja-JP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90117" y="5584058"/>
            <a:ext cx="7093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Specific activity ratio of each nuclide for Co-60 was obtained.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52762" y="5149049"/>
            <a:ext cx="213064" cy="284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54240" y="5638804"/>
            <a:ext cx="213064" cy="284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55719" y="6164066"/>
            <a:ext cx="213064" cy="284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30379" y="470033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Location name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93254" y="1397637"/>
            <a:ext cx="163992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Eu-152/Co-60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25748" y="2326105"/>
            <a:ext cx="158829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</a:rPr>
              <a:t>Co-60/Co-60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93959" y="2350169"/>
            <a:ext cx="1664306" cy="369332"/>
          </a:xfrm>
          <a:prstGeom prst="rect">
            <a:avLst/>
          </a:prstGeom>
          <a:solidFill>
            <a:schemeClr val="bg1"/>
          </a:solidFill>
          <a:ln>
            <a:solidFill>
              <a:srgbClr val="8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808000"/>
                </a:solidFill>
              </a:rPr>
              <a:t>Cs-134/Co-60</a:t>
            </a:r>
            <a:endParaRPr kumimoji="1" lang="ja-JP" altLang="en-US" dirty="0">
              <a:solidFill>
                <a:srgbClr val="808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37361" y="3577388"/>
            <a:ext cx="163148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FF"/>
                </a:solidFill>
              </a:rPr>
              <a:t>Eu-154/Co-60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26566" y="3653408"/>
            <a:ext cx="159347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8000"/>
                </a:solidFill>
              </a:rPr>
              <a:t>Mn-54/Co-60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26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Methods of specific activity determination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784" y="2874783"/>
            <a:ext cx="628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2. In-situ measurement with a Ge detector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592" y="4821936"/>
            <a:ext cx="705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3. In-situ measurement with a </a:t>
            </a:r>
            <a:r>
              <a:rPr kumimoji="1" lang="en-US" altLang="ja-JP" sz="2400" b="1" dirty="0" err="1" smtClean="0"/>
              <a:t>NaI</a:t>
            </a:r>
            <a:r>
              <a:rPr kumimoji="1" lang="en-US" altLang="ja-JP" sz="2400" b="1" dirty="0" smtClean="0"/>
              <a:t> survey meter</a:t>
            </a:r>
            <a:endParaRPr kumimoji="1"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813292" y="1350632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683005" y="1778492"/>
            <a:ext cx="1556257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46224" y="2350635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683091" y="1779253"/>
            <a:ext cx="1456841" cy="266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813292" y="5256928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36736" y="6241432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446267" y="5315061"/>
            <a:ext cx="1226949" cy="1470582"/>
            <a:chOff x="4294632" y="3486708"/>
            <a:chExt cx="2545310" cy="3050728"/>
          </a:xfrm>
        </p:grpSpPr>
        <p:sp>
          <p:nvSpPr>
            <p:cNvPr id="25" name="楕円 24"/>
            <p:cNvSpPr/>
            <p:nvPr/>
          </p:nvSpPr>
          <p:spPr>
            <a:xfrm>
              <a:off x="5903976" y="3599688"/>
              <a:ext cx="655320" cy="716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5980176" y="4300728"/>
              <a:ext cx="495300" cy="1280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丸四角形 26"/>
            <p:cNvSpPr/>
            <p:nvPr/>
          </p:nvSpPr>
          <p:spPr>
            <a:xfrm rot="16200000">
              <a:off x="5318765" y="4600251"/>
              <a:ext cx="297273" cy="7678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 rot="3406896">
              <a:off x="5829306" y="4501311"/>
              <a:ext cx="335280" cy="6461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 rot="3406896">
              <a:off x="5718482" y="5296491"/>
              <a:ext cx="335280" cy="8002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 rot="19230713">
              <a:off x="6504662" y="5219490"/>
              <a:ext cx="335280" cy="131794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19230713">
              <a:off x="5636346" y="5625162"/>
              <a:ext cx="335280" cy="7678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角丸四角形 31"/>
            <p:cNvSpPr/>
            <p:nvPr/>
          </p:nvSpPr>
          <p:spPr>
            <a:xfrm rot="17192969">
              <a:off x="6116454" y="3409880"/>
              <a:ext cx="141733" cy="892007"/>
            </a:xfrm>
            <a:prstGeom prst="roundRect">
              <a:avLst>
                <a:gd name="adj" fmla="val 70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弦 32"/>
            <p:cNvSpPr/>
            <p:nvPr/>
          </p:nvSpPr>
          <p:spPr>
            <a:xfrm rot="6336376">
              <a:off x="5802235" y="3508737"/>
              <a:ext cx="915812" cy="871754"/>
            </a:xfrm>
            <a:prstGeom prst="chord">
              <a:avLst>
                <a:gd name="adj1" fmla="val 5409945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角丸四角形 33"/>
            <p:cNvSpPr/>
            <p:nvPr/>
          </p:nvSpPr>
          <p:spPr>
            <a:xfrm rot="16927525">
              <a:off x="5262061" y="3979622"/>
              <a:ext cx="318915" cy="13480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687824" y="5065776"/>
              <a:ext cx="597408" cy="3596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4919472" y="4931664"/>
              <a:ext cx="316992" cy="73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876800" y="4931664"/>
              <a:ext cx="176784" cy="2621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4754880" y="4541520"/>
              <a:ext cx="140208" cy="524256"/>
            </a:xfrm>
            <a:custGeom>
              <a:avLst/>
              <a:gdLst>
                <a:gd name="connsiteX0" fmla="*/ 0 w 140208"/>
                <a:gd name="connsiteY0" fmla="*/ 524256 h 524256"/>
                <a:gd name="connsiteX1" fmla="*/ 6096 w 140208"/>
                <a:gd name="connsiteY1" fmla="*/ 463296 h 524256"/>
                <a:gd name="connsiteX2" fmla="*/ 30480 w 140208"/>
                <a:gd name="connsiteY2" fmla="*/ 420624 h 524256"/>
                <a:gd name="connsiteX3" fmla="*/ 48768 w 140208"/>
                <a:gd name="connsiteY3" fmla="*/ 365760 h 524256"/>
                <a:gd name="connsiteX4" fmla="*/ 54864 w 140208"/>
                <a:gd name="connsiteY4" fmla="*/ 341376 h 524256"/>
                <a:gd name="connsiteX5" fmla="*/ 115824 w 140208"/>
                <a:gd name="connsiteY5" fmla="*/ 292608 h 524256"/>
                <a:gd name="connsiteX6" fmla="*/ 128016 w 140208"/>
                <a:gd name="connsiteY6" fmla="*/ 128016 h 524256"/>
                <a:gd name="connsiteX7" fmla="*/ 134112 w 140208"/>
                <a:gd name="connsiteY7" fmla="*/ 103632 h 524256"/>
                <a:gd name="connsiteX8" fmla="*/ 140208 w 140208"/>
                <a:gd name="connsiteY8" fmla="*/ 73152 h 524256"/>
                <a:gd name="connsiteX9" fmla="*/ 115824 w 140208"/>
                <a:gd name="connsiteY9" fmla="*/ 30480 h 524256"/>
                <a:gd name="connsiteX10" fmla="*/ 91440 w 140208"/>
                <a:gd name="connsiteY10" fmla="*/ 24384 h 524256"/>
                <a:gd name="connsiteX11" fmla="*/ 60960 w 140208"/>
                <a:gd name="connsiteY11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208" h="524256">
                  <a:moveTo>
                    <a:pt x="0" y="524256"/>
                  </a:moveTo>
                  <a:cubicBezTo>
                    <a:pt x="2032" y="503936"/>
                    <a:pt x="1817" y="483264"/>
                    <a:pt x="6096" y="463296"/>
                  </a:cubicBezTo>
                  <a:cubicBezTo>
                    <a:pt x="8538" y="451898"/>
                    <a:pt x="23749" y="430720"/>
                    <a:pt x="30480" y="420624"/>
                  </a:cubicBezTo>
                  <a:cubicBezTo>
                    <a:pt x="45084" y="333000"/>
                    <a:pt x="25391" y="420307"/>
                    <a:pt x="48768" y="365760"/>
                  </a:cubicBezTo>
                  <a:cubicBezTo>
                    <a:pt x="52068" y="358059"/>
                    <a:pt x="50059" y="348240"/>
                    <a:pt x="54864" y="341376"/>
                  </a:cubicBezTo>
                  <a:cubicBezTo>
                    <a:pt x="78019" y="308298"/>
                    <a:pt x="86478" y="307281"/>
                    <a:pt x="115824" y="292608"/>
                  </a:cubicBezTo>
                  <a:cubicBezTo>
                    <a:pt x="138117" y="225730"/>
                    <a:pt x="115867" y="298095"/>
                    <a:pt x="128016" y="128016"/>
                  </a:cubicBezTo>
                  <a:cubicBezTo>
                    <a:pt x="128613" y="119659"/>
                    <a:pt x="132295" y="111811"/>
                    <a:pt x="134112" y="103632"/>
                  </a:cubicBezTo>
                  <a:cubicBezTo>
                    <a:pt x="136360" y="93518"/>
                    <a:pt x="138176" y="83312"/>
                    <a:pt x="140208" y="73152"/>
                  </a:cubicBezTo>
                  <a:cubicBezTo>
                    <a:pt x="134962" y="52169"/>
                    <a:pt x="137010" y="42586"/>
                    <a:pt x="115824" y="30480"/>
                  </a:cubicBezTo>
                  <a:cubicBezTo>
                    <a:pt x="108550" y="26323"/>
                    <a:pt x="99568" y="26416"/>
                    <a:pt x="91440" y="24384"/>
                  </a:cubicBezTo>
                  <a:cubicBezTo>
                    <a:pt x="69939" y="2883"/>
                    <a:pt x="80863" y="9951"/>
                    <a:pt x="6096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294632" y="4425696"/>
              <a:ext cx="554736" cy="2377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正方形/長方形 39"/>
          <p:cNvSpPr/>
          <p:nvPr/>
        </p:nvSpPr>
        <p:spPr>
          <a:xfrm>
            <a:off x="1813292" y="3311787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931656" y="4325755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4145012" y="1386694"/>
            <a:ext cx="2494529" cy="1448882"/>
            <a:chOff x="4572000" y="1402806"/>
            <a:chExt cx="2494529" cy="144888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6396840" y="1402806"/>
              <a:ext cx="669689" cy="1448882"/>
              <a:chOff x="3686407" y="3529380"/>
              <a:chExt cx="1410079" cy="3050728"/>
            </a:xfrm>
          </p:grpSpPr>
          <p:sp>
            <p:nvSpPr>
              <p:cNvPr id="10" name="楕円 9"/>
              <p:cNvSpPr/>
              <p:nvPr/>
            </p:nvSpPr>
            <p:spPr>
              <a:xfrm>
                <a:off x="4160520" y="3642360"/>
                <a:ext cx="655320" cy="7162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4236720" y="4343400"/>
                <a:ext cx="495300" cy="12801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 rot="19230713">
                <a:off x="3686407" y="4489152"/>
                <a:ext cx="318915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 rot="3406896">
                <a:off x="4085850" y="4543983"/>
                <a:ext cx="335280" cy="64617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 rot="3406896">
                <a:off x="3975026" y="5339163"/>
                <a:ext cx="335280" cy="80022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 rot="19230713">
                <a:off x="4761206" y="5262162"/>
                <a:ext cx="335280" cy="131794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 rot="19230713">
                <a:off x="3892890" y="5667834"/>
                <a:ext cx="335280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 rot="17192969">
                <a:off x="4372998" y="3452552"/>
                <a:ext cx="141733" cy="892007"/>
              </a:xfrm>
              <a:prstGeom prst="roundRect">
                <a:avLst>
                  <a:gd name="adj" fmla="val 70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弦 17"/>
              <p:cNvSpPr/>
              <p:nvPr/>
            </p:nvSpPr>
            <p:spPr>
              <a:xfrm rot="6336376">
                <a:off x="4058779" y="3551409"/>
                <a:ext cx="915812" cy="871754"/>
              </a:xfrm>
              <a:prstGeom prst="chord">
                <a:avLst>
                  <a:gd name="adj1" fmla="val 5409945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正方形/長方形 41"/>
            <p:cNvSpPr/>
            <p:nvPr/>
          </p:nvSpPr>
          <p:spPr>
            <a:xfrm>
              <a:off x="6074302" y="1766809"/>
              <a:ext cx="506278" cy="3254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4572000" y="2061278"/>
              <a:ext cx="1498600" cy="120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4572000" y="1805940"/>
              <a:ext cx="1529080" cy="478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/>
          <p:cNvGrpSpPr/>
          <p:nvPr/>
        </p:nvGrpSpPr>
        <p:grpSpPr>
          <a:xfrm>
            <a:off x="4871452" y="3412888"/>
            <a:ext cx="1768089" cy="1448882"/>
            <a:chOff x="5298440" y="3429000"/>
            <a:chExt cx="1768089" cy="1448882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6396840" y="3429000"/>
              <a:ext cx="669689" cy="1448882"/>
              <a:chOff x="3686407" y="3529380"/>
              <a:chExt cx="1410079" cy="3050728"/>
            </a:xfrm>
          </p:grpSpPr>
          <p:sp>
            <p:nvSpPr>
              <p:cNvPr id="58" name="楕円 57"/>
              <p:cNvSpPr/>
              <p:nvPr/>
            </p:nvSpPr>
            <p:spPr>
              <a:xfrm>
                <a:off x="4160520" y="3642360"/>
                <a:ext cx="655320" cy="7162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4236720" y="4343400"/>
                <a:ext cx="495300" cy="12801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角丸四角形 59"/>
              <p:cNvSpPr/>
              <p:nvPr/>
            </p:nvSpPr>
            <p:spPr>
              <a:xfrm rot="19230713">
                <a:off x="3686407" y="4489152"/>
                <a:ext cx="318915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角丸四角形 60"/>
              <p:cNvSpPr/>
              <p:nvPr/>
            </p:nvSpPr>
            <p:spPr>
              <a:xfrm rot="3406896">
                <a:off x="4085850" y="4543983"/>
                <a:ext cx="335280" cy="64617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 rot="3406896">
                <a:off x="3975026" y="5339163"/>
                <a:ext cx="335280" cy="80022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 rot="19230713">
                <a:off x="4761206" y="5262162"/>
                <a:ext cx="335280" cy="131794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角丸四角形 63"/>
              <p:cNvSpPr/>
              <p:nvPr/>
            </p:nvSpPr>
            <p:spPr>
              <a:xfrm rot="19230713">
                <a:off x="3892890" y="5667834"/>
                <a:ext cx="335280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角丸四角形 64"/>
              <p:cNvSpPr/>
              <p:nvPr/>
            </p:nvSpPr>
            <p:spPr>
              <a:xfrm rot="17192969">
                <a:off x="4372998" y="3452552"/>
                <a:ext cx="141733" cy="892007"/>
              </a:xfrm>
              <a:prstGeom prst="roundRect">
                <a:avLst>
                  <a:gd name="adj" fmla="val 70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弦 65"/>
              <p:cNvSpPr/>
              <p:nvPr/>
            </p:nvSpPr>
            <p:spPr>
              <a:xfrm rot="6336376">
                <a:off x="4058779" y="3551409"/>
                <a:ext cx="915812" cy="871754"/>
              </a:xfrm>
              <a:prstGeom prst="chord">
                <a:avLst>
                  <a:gd name="adj1" fmla="val 5409945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正方形/長方形 54"/>
            <p:cNvSpPr/>
            <p:nvPr/>
          </p:nvSpPr>
          <p:spPr>
            <a:xfrm>
              <a:off x="5908040" y="3793003"/>
              <a:ext cx="672540" cy="4894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298440" y="3940323"/>
              <a:ext cx="591260" cy="210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501640" y="3986043"/>
              <a:ext cx="591260" cy="1135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" name="正方形/長方形 69"/>
          <p:cNvSpPr/>
          <p:nvPr/>
        </p:nvSpPr>
        <p:spPr>
          <a:xfrm>
            <a:off x="193353" y="4781467"/>
            <a:ext cx="8757293" cy="20422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84420" y="906031"/>
            <a:ext cx="897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Off-site measurement with a Ge detector after core boring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6958" y="3732663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Require great care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837529" y="3350526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Demerit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901219" y="5372668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Merit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10484" y="5841241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Easier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14184 0.001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Measured locations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13199" y="908050"/>
            <a:ext cx="5659970" cy="5949950"/>
            <a:chOff x="213199" y="908050"/>
            <a:chExt cx="5659970" cy="5949950"/>
          </a:xfrm>
        </p:grpSpPr>
        <p:sp>
          <p:nvSpPr>
            <p:cNvPr id="6" name="正方形/長方形 5"/>
            <p:cNvSpPr/>
            <p:nvPr/>
          </p:nvSpPr>
          <p:spPr>
            <a:xfrm>
              <a:off x="250487" y="908050"/>
              <a:ext cx="5543145" cy="10858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695488" y="1958502"/>
              <a:ext cx="1098550" cy="47470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0488" y="1993900"/>
              <a:ext cx="1073150" cy="46101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299454" y="5626100"/>
              <a:ext cx="722684" cy="9779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993688" y="5645150"/>
              <a:ext cx="1701800" cy="10604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1481036" y="1919592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/>
            <p:cNvSpPr/>
            <p:nvPr/>
          </p:nvSpPr>
          <p:spPr>
            <a:xfrm>
              <a:off x="2067939" y="1916349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/>
            <p:cNvSpPr/>
            <p:nvPr/>
          </p:nvSpPr>
          <p:spPr>
            <a:xfrm>
              <a:off x="3293624" y="1916350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/>
            <p:cNvSpPr/>
            <p:nvPr/>
          </p:nvSpPr>
          <p:spPr>
            <a:xfrm>
              <a:off x="3893495" y="1919592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/>
            <p:cNvSpPr/>
            <p:nvPr/>
          </p:nvSpPr>
          <p:spPr>
            <a:xfrm>
              <a:off x="4467427" y="1916350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/>
            <p:cNvSpPr/>
            <p:nvPr/>
          </p:nvSpPr>
          <p:spPr>
            <a:xfrm>
              <a:off x="4632797" y="2464341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/>
            <p:cNvSpPr/>
            <p:nvPr/>
          </p:nvSpPr>
          <p:spPr>
            <a:xfrm>
              <a:off x="4632797" y="3878094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/>
            <p:cNvSpPr/>
            <p:nvPr/>
          </p:nvSpPr>
          <p:spPr>
            <a:xfrm>
              <a:off x="4623070" y="4497422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/>
            <p:cNvSpPr/>
            <p:nvPr/>
          </p:nvSpPr>
          <p:spPr>
            <a:xfrm>
              <a:off x="4632797" y="5136205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/>
            <p:cNvSpPr/>
            <p:nvPr/>
          </p:nvSpPr>
          <p:spPr>
            <a:xfrm>
              <a:off x="1250818" y="2402732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/>
            <p:cNvSpPr/>
            <p:nvPr/>
          </p:nvSpPr>
          <p:spPr>
            <a:xfrm>
              <a:off x="1250819" y="3816486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/>
            <p:cNvSpPr/>
            <p:nvPr/>
          </p:nvSpPr>
          <p:spPr>
            <a:xfrm>
              <a:off x="1254062" y="4455268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/>
            <p:cNvSpPr/>
            <p:nvPr/>
          </p:nvSpPr>
          <p:spPr>
            <a:xfrm>
              <a:off x="1257709" y="5113506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27188" y="1587500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S1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203238" y="1581150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S3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711238" y="1587500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S2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888788" y="1568450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S5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323638" y="1574800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S6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778038" y="238125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W5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52638" y="37592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W3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46288" y="438785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W2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758988" y="502285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bg1"/>
                  </a:solidFill>
                </a:rPr>
                <a:t>W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64838" y="23114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E1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39438" y="371475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E3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33088" y="434975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E4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45788" y="50038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E5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072938" y="5594350"/>
              <a:ext cx="895350" cy="126365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111856" y="5949442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Shield</a:t>
              </a:r>
            </a:p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door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楕円 38"/>
            <p:cNvSpPr/>
            <p:nvPr/>
          </p:nvSpPr>
          <p:spPr>
            <a:xfrm>
              <a:off x="2695238" y="3073400"/>
              <a:ext cx="139700" cy="152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799111" y="2983518"/>
              <a:ext cx="7550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accent2"/>
                  </a:solidFill>
                </a:rPr>
                <a:t>Target</a:t>
              </a:r>
              <a:endParaRPr kumimoji="1" lang="ja-JP" alt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452509" y="107652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FF00"/>
                  </a:solidFill>
                </a:rPr>
                <a:t>South wall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13199" y="3449817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FF00"/>
                  </a:solidFill>
                </a:rPr>
                <a:t>East wall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641100" y="3480556"/>
              <a:ext cx="1232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FF00"/>
                  </a:solidFill>
                </a:rPr>
                <a:t>West wall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296071" y="3734136"/>
              <a:ext cx="890231" cy="7854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211477" y="394360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Cyclotron</a:t>
              </a:r>
              <a:endParaRPr kumimoji="1" lang="ja-JP" altLang="en-US" sz="16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953249" y="6370416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FF00"/>
                  </a:solidFill>
                </a:rPr>
                <a:t>North wall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1247576" y="3080426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58488" y="299085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E2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楕円 48"/>
            <p:cNvSpPr/>
            <p:nvPr/>
          </p:nvSpPr>
          <p:spPr>
            <a:xfrm>
              <a:off x="4629554" y="3174460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771688" y="31115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W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4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楕円 50"/>
            <p:cNvSpPr/>
            <p:nvPr/>
          </p:nvSpPr>
          <p:spPr>
            <a:xfrm>
              <a:off x="2696993" y="1909363"/>
              <a:ext cx="136189" cy="136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2510282" y="1010265"/>
              <a:ext cx="8242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S7</a:t>
              </a:r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(high)</a:t>
              </a:r>
              <a:endParaRPr kumimoji="1" lang="en-US" altLang="ja-JP" b="1" dirty="0" smtClean="0">
                <a:solidFill>
                  <a:schemeClr val="bg1"/>
                </a:solidFill>
              </a:endParaRPr>
            </a:p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S4</a:t>
              </a:r>
            </a:p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S8</a:t>
              </a:r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(low)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楕円 52"/>
            <p:cNvSpPr/>
            <p:nvPr/>
          </p:nvSpPr>
          <p:spPr>
            <a:xfrm>
              <a:off x="3912009" y="5583541"/>
              <a:ext cx="136189" cy="1361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747666" y="5740265"/>
              <a:ext cx="837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N2</a:t>
              </a:r>
              <a:r>
                <a:rPr kumimoji="1" lang="en-US" altLang="ja-JP" sz="1000" b="1" dirty="0" smtClean="0">
                  <a:solidFill>
                    <a:schemeClr val="bg1"/>
                  </a:solidFill>
                </a:rPr>
                <a:t>(high)</a:t>
              </a:r>
            </a:p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N1</a:t>
              </a:r>
            </a:p>
          </p:txBody>
        </p:sp>
      </p:grp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4"/>
          <a:stretch/>
        </p:blipFill>
        <p:spPr>
          <a:xfrm>
            <a:off x="5289053" y="3842897"/>
            <a:ext cx="3729457" cy="2449142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t="23643" r="37934" b="7200"/>
          <a:stretch/>
        </p:blipFill>
        <p:spPr>
          <a:xfrm>
            <a:off x="6081144" y="891042"/>
            <a:ext cx="2531133" cy="29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Contact </a:t>
            </a:r>
            <a:r>
              <a:rPr lang="en-US" altLang="ja-JP" dirty="0"/>
              <a:t>dose rate </a:t>
            </a:r>
            <a:r>
              <a:rPr lang="en-US" altLang="ja-JP" dirty="0" smtClean="0"/>
              <a:t>vs </a:t>
            </a:r>
            <a:r>
              <a:rPr lang="en-US" altLang="ja-JP" dirty="0"/>
              <a:t>specific activity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206" t="1325" r="68164" b="68378"/>
          <a:stretch/>
        </p:blipFill>
        <p:spPr>
          <a:xfrm>
            <a:off x="1651593" y="1094544"/>
            <a:ext cx="5447039" cy="37846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41944" y="4651509"/>
            <a:ext cx="4947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Contact dose rate (</a:t>
            </a:r>
            <a:r>
              <a:rPr kumimoji="1" lang="en-US" altLang="ja-JP" dirty="0" err="1" smtClean="0"/>
              <a:t>μSv</a:t>
            </a:r>
            <a:r>
              <a:rPr kumimoji="1" lang="en-US" altLang="ja-JP" dirty="0" smtClean="0"/>
              <a:t>/h) by </a:t>
            </a:r>
            <a:r>
              <a:rPr kumimoji="1" lang="en-US" altLang="ja-JP" dirty="0" err="1" smtClean="0"/>
              <a:t>NaI</a:t>
            </a:r>
            <a:r>
              <a:rPr kumimoji="1" lang="en-US" altLang="ja-JP" dirty="0" smtClean="0"/>
              <a:t> survey meter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23992" y="2537097"/>
            <a:ext cx="31085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Co-60 specific activity (</a:t>
            </a:r>
            <a:r>
              <a:rPr kumimoji="1" lang="en-US" altLang="ja-JP" dirty="0" err="1"/>
              <a:t>B</a:t>
            </a:r>
            <a:r>
              <a:rPr kumimoji="1" lang="en-US" altLang="ja-JP" dirty="0" err="1" smtClean="0"/>
              <a:t>q</a:t>
            </a:r>
            <a:r>
              <a:rPr kumimoji="1" lang="en-US" altLang="ja-JP" dirty="0" smtClean="0"/>
              <a:t>/g)</a:t>
            </a:r>
          </a:p>
          <a:p>
            <a:pPr algn="ctr"/>
            <a:r>
              <a:rPr kumimoji="1" lang="en-US" altLang="ja-JP" dirty="0" smtClean="0"/>
              <a:t>by Ge detector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60542" y="5723949"/>
            <a:ext cx="665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Co-60 specific activity is correlated with contact dose rate by </a:t>
            </a:r>
            <a:r>
              <a:rPr kumimoji="1" lang="en-US" altLang="ja-JP" sz="2000" dirty="0" err="1" smtClean="0">
                <a:solidFill>
                  <a:schemeClr val="accent1">
                    <a:lumMod val="50000"/>
                  </a:schemeClr>
                </a:solidFill>
              </a:rPr>
              <a:t>NaI</a:t>
            </a:r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 survey meter.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7781" y="4980586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FIG. </a:t>
            </a:r>
            <a:r>
              <a:rPr kumimoji="1" lang="en-US" altLang="ja-JP" dirty="0" smtClean="0"/>
              <a:t>Correlation curve between dose rate and specific activity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270910" y="5926234"/>
            <a:ext cx="213064" cy="284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 flipV="1">
            <a:off x="4832252" y="2574393"/>
            <a:ext cx="21102" cy="18499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173458" y="2539225"/>
            <a:ext cx="2630659" cy="140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606265" y="2258843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Eu-152/Co-60 = 1.59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10881" y="2611679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808000"/>
                </a:solidFill>
              </a:rPr>
              <a:t>Cs-134/Co-60 = 0.239</a:t>
            </a:r>
            <a:endParaRPr kumimoji="1" lang="ja-JP" altLang="en-US" dirty="0">
              <a:solidFill>
                <a:srgbClr val="808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06573" y="2915121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FF"/>
                </a:solidFill>
              </a:rPr>
              <a:t>Eu-154/Co-60 = 0.165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20062" y="323720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Mn-54/Co-60 = 0.138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30990" y="4445392"/>
            <a:ext cx="259237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Measured dose </a:t>
            </a:r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rate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76886" y="2016376"/>
            <a:ext cx="1237839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Specific </a:t>
            </a:r>
          </a:p>
          <a:p>
            <a:pPr algn="ctr"/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activity</a:t>
            </a:r>
          </a:p>
          <a:p>
            <a:pPr algn="ctr"/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of Co-60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flipH="1" flipV="1">
            <a:off x="1413803" y="1638886"/>
            <a:ext cx="6288260" cy="70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7666893" y="1685781"/>
            <a:ext cx="11724" cy="22109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466445" y="3913168"/>
            <a:ext cx="2435282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Specific activity</a:t>
            </a:r>
          </a:p>
          <a:p>
            <a:pPr algn="ctr"/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of Eu-152, Cs-134,</a:t>
            </a:r>
          </a:p>
          <a:p>
            <a:pPr algn="ctr"/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Eu-154, and Mn-54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 flipV="1">
            <a:off x="1456006" y="1638886"/>
            <a:ext cx="25791" cy="3774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 animBg="1"/>
      <p:bldP spid="24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024" y="168640"/>
            <a:ext cx="8549758" cy="689547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Reproducibility of specific activity from dose rate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67918" b="67214"/>
          <a:stretch/>
        </p:blipFill>
        <p:spPr>
          <a:xfrm>
            <a:off x="1220081" y="1354965"/>
            <a:ext cx="6318924" cy="45982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-20847" y="337316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Specific activity (</a:t>
            </a:r>
            <a:r>
              <a:rPr kumimoji="1" lang="en-US" altLang="ja-JP" dirty="0" err="1"/>
              <a:t>B</a:t>
            </a:r>
            <a:r>
              <a:rPr kumimoji="1" lang="en-US" altLang="ja-JP" dirty="0" err="1" smtClean="0"/>
              <a:t>q</a:t>
            </a:r>
            <a:r>
              <a:rPr kumimoji="1" lang="en-US" altLang="ja-JP" dirty="0" smtClean="0"/>
              <a:t>/g)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4653" y="5944095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FIG.</a:t>
            </a:r>
            <a:r>
              <a:rPr kumimoji="1" lang="en-US" altLang="ja-JP" dirty="0" smtClean="0"/>
              <a:t> Distributions of specific activity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17495" y="565533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Location name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3465" y="2538970"/>
            <a:ext cx="106697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Eu-152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54251" y="2956068"/>
            <a:ext cx="107322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</a:rPr>
              <a:t>Co-60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57223" y="3385010"/>
            <a:ext cx="1063219" cy="369332"/>
          </a:xfrm>
          <a:prstGeom prst="rect">
            <a:avLst/>
          </a:prstGeom>
          <a:solidFill>
            <a:schemeClr val="bg1"/>
          </a:solidFill>
          <a:ln>
            <a:solidFill>
              <a:srgbClr val="8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808000"/>
                </a:solidFill>
              </a:rPr>
              <a:t>Cs-134</a:t>
            </a:r>
            <a:endParaRPr kumimoji="1" lang="ja-JP" altLang="en-US" dirty="0">
              <a:solidFill>
                <a:srgbClr val="808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66352" y="3792968"/>
            <a:ext cx="106680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FF"/>
                </a:solidFill>
              </a:rPr>
              <a:t>Eu-154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65488" y="4349881"/>
            <a:ext cx="107605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8000"/>
                </a:solidFill>
              </a:rPr>
              <a:t>Mn-54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7301132" y="2778869"/>
            <a:ext cx="465749" cy="27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322234" y="3896752"/>
            <a:ext cx="424175" cy="9676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265963" y="4480561"/>
            <a:ext cx="480446" cy="3934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7302855" y="3566446"/>
            <a:ext cx="443554" cy="109182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322234" y="3017521"/>
            <a:ext cx="424175" cy="10936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772219" y="2100528"/>
            <a:ext cx="1066977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TOTAL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23" name="直線コネクタ 22"/>
          <p:cNvCxnSpPr>
            <a:endCxn id="22" idx="1"/>
          </p:cNvCxnSpPr>
          <p:nvPr/>
        </p:nvCxnSpPr>
        <p:spPr>
          <a:xfrm flipV="1">
            <a:off x="7308166" y="2285194"/>
            <a:ext cx="464053" cy="176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208620" y="1012869"/>
            <a:ext cx="482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Results determined by using Ge detector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Reproducibility of specific activity from dose rate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67674" b="67214"/>
          <a:stretch/>
        </p:blipFill>
        <p:spPr>
          <a:xfrm>
            <a:off x="1212063" y="1347932"/>
            <a:ext cx="6366982" cy="45982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-19735" y="337329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Specific activity (</a:t>
            </a:r>
            <a:r>
              <a:rPr kumimoji="1" lang="en-US" altLang="ja-JP" dirty="0" err="1"/>
              <a:t>B</a:t>
            </a:r>
            <a:r>
              <a:rPr kumimoji="1" lang="en-US" altLang="ja-JP" dirty="0" err="1" smtClean="0"/>
              <a:t>q</a:t>
            </a:r>
            <a:r>
              <a:rPr kumimoji="1" lang="en-US" altLang="ja-JP" dirty="0" smtClean="0"/>
              <a:t>/g)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4653" y="5930028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FIG.</a:t>
            </a:r>
            <a:r>
              <a:rPr kumimoji="1" lang="en-US" altLang="ja-JP" dirty="0" smtClean="0"/>
              <a:t> Distributions of specific activity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17495" y="564127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Location name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3465" y="2538970"/>
            <a:ext cx="106697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Eu-152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54251" y="2956068"/>
            <a:ext cx="107322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</a:rPr>
              <a:t>Co-60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57223" y="3385010"/>
            <a:ext cx="1063219" cy="369332"/>
          </a:xfrm>
          <a:prstGeom prst="rect">
            <a:avLst/>
          </a:prstGeom>
          <a:solidFill>
            <a:schemeClr val="bg1"/>
          </a:solidFill>
          <a:ln>
            <a:solidFill>
              <a:srgbClr val="8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808000"/>
                </a:solidFill>
              </a:rPr>
              <a:t>Cs-134</a:t>
            </a:r>
            <a:endParaRPr kumimoji="1" lang="ja-JP" altLang="en-US" dirty="0">
              <a:solidFill>
                <a:srgbClr val="808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66352" y="3792968"/>
            <a:ext cx="106680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FF"/>
                </a:solidFill>
              </a:rPr>
              <a:t>Eu-154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65488" y="4349881"/>
            <a:ext cx="107605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8000"/>
                </a:solidFill>
              </a:rPr>
              <a:t>Mn-54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7301132" y="2778869"/>
            <a:ext cx="465749" cy="27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322234" y="3896752"/>
            <a:ext cx="424175" cy="9676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265963" y="4480561"/>
            <a:ext cx="480446" cy="3934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7302855" y="3566446"/>
            <a:ext cx="443554" cy="109182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322234" y="3017521"/>
            <a:ext cx="424175" cy="10936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772219" y="2100528"/>
            <a:ext cx="1066977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TOTAL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19" name="直線コネクタ 18"/>
          <p:cNvCxnSpPr>
            <a:endCxn id="18" idx="1"/>
          </p:cNvCxnSpPr>
          <p:nvPr/>
        </p:nvCxnSpPr>
        <p:spPr>
          <a:xfrm flipV="1">
            <a:off x="7308166" y="2285194"/>
            <a:ext cx="464053" cy="176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990568" y="1012869"/>
            <a:ext cx="5194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Put Co-60 results estimated from dose rates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Reproducibility of specific activity from dose rate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67511" b="67672"/>
          <a:stretch/>
        </p:blipFill>
        <p:spPr>
          <a:xfrm>
            <a:off x="1220084" y="1358948"/>
            <a:ext cx="6399086" cy="45340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-19735" y="3385011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Specific activity (</a:t>
            </a:r>
            <a:r>
              <a:rPr kumimoji="1" lang="en-US" altLang="ja-JP" dirty="0" err="1"/>
              <a:t>B</a:t>
            </a:r>
            <a:r>
              <a:rPr kumimoji="1" lang="en-US" altLang="ja-JP" dirty="0" err="1" smtClean="0"/>
              <a:t>q</a:t>
            </a:r>
            <a:r>
              <a:rPr kumimoji="1" lang="en-US" altLang="ja-JP" dirty="0" smtClean="0"/>
              <a:t>/g)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4653" y="5915960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FIG.</a:t>
            </a:r>
            <a:r>
              <a:rPr kumimoji="1" lang="en-US" altLang="ja-JP" dirty="0" smtClean="0"/>
              <a:t> Distributions of specific activity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17495" y="562720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Location name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03112" y="1012869"/>
            <a:ext cx="489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Put all results estimated from dose rates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82020" y="4431320"/>
            <a:ext cx="486864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reproduced well from dose rate!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53465" y="2538970"/>
            <a:ext cx="106697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Eu-152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54251" y="2956068"/>
            <a:ext cx="107322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</a:rPr>
              <a:t>Co-60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57223" y="3385010"/>
            <a:ext cx="1063219" cy="369332"/>
          </a:xfrm>
          <a:prstGeom prst="rect">
            <a:avLst/>
          </a:prstGeom>
          <a:solidFill>
            <a:schemeClr val="bg1"/>
          </a:solidFill>
          <a:ln>
            <a:solidFill>
              <a:srgbClr val="8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808000"/>
                </a:solidFill>
              </a:rPr>
              <a:t>Cs-134</a:t>
            </a:r>
            <a:endParaRPr kumimoji="1" lang="ja-JP" altLang="en-US" dirty="0">
              <a:solidFill>
                <a:srgbClr val="808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66352" y="3792968"/>
            <a:ext cx="106680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FF"/>
                </a:solidFill>
              </a:rPr>
              <a:t>Eu-154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65488" y="4349881"/>
            <a:ext cx="107605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8000"/>
                </a:solidFill>
              </a:rPr>
              <a:t>Mn-54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7301132" y="2778869"/>
            <a:ext cx="465749" cy="27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322234" y="3896752"/>
            <a:ext cx="424175" cy="9676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265963" y="4480561"/>
            <a:ext cx="480446" cy="3934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7302855" y="3566446"/>
            <a:ext cx="443554" cy="109182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322234" y="3017521"/>
            <a:ext cx="424175" cy="10936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772219" y="2100528"/>
            <a:ext cx="1066977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TOTAL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22" name="直線コネクタ 21"/>
          <p:cNvCxnSpPr>
            <a:endCxn id="21" idx="1"/>
          </p:cNvCxnSpPr>
          <p:nvPr/>
        </p:nvCxnSpPr>
        <p:spPr>
          <a:xfrm flipV="1">
            <a:off x="7308166" y="2285194"/>
            <a:ext cx="464053" cy="176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6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2579" y="2136338"/>
            <a:ext cx="7178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3600" dirty="0" smtClean="0"/>
              <a:t>We obtained an efficient method 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3600" dirty="0" smtClean="0"/>
              <a:t>for specific activity determination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3600" dirty="0" smtClean="0"/>
              <a:t>in concrete </a:t>
            </a:r>
            <a:r>
              <a:rPr kumimoji="1" lang="en-US" altLang="ja-JP" sz="3600" dirty="0" smtClean="0"/>
              <a:t>wall of PET cyclotron.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544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575310" y="2580186"/>
            <a:ext cx="590550" cy="2057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方体 20"/>
          <p:cNvSpPr/>
          <p:nvPr/>
        </p:nvSpPr>
        <p:spPr>
          <a:xfrm>
            <a:off x="1165860" y="1540056"/>
            <a:ext cx="3710940" cy="2899410"/>
          </a:xfrm>
          <a:prstGeom prst="cube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154430" y="1852476"/>
            <a:ext cx="3489960" cy="2438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方体 19"/>
          <p:cNvSpPr/>
          <p:nvPr/>
        </p:nvSpPr>
        <p:spPr>
          <a:xfrm>
            <a:off x="186690" y="4088946"/>
            <a:ext cx="4545330" cy="1303020"/>
          </a:xfrm>
          <a:prstGeom prst="cube">
            <a:avLst>
              <a:gd name="adj" fmla="val 7291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Typical image 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 PET-cyclotron room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84432" y="6446292"/>
            <a:ext cx="439399" cy="365125"/>
          </a:xfrm>
        </p:spPr>
        <p:txBody>
          <a:bodyPr/>
          <a:lstStyle/>
          <a:p>
            <a:fld id="{8A5D90B5-108C-4E3B-BA5F-8567A487E02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6" name="直方体 15"/>
          <p:cNvSpPr/>
          <p:nvPr/>
        </p:nvSpPr>
        <p:spPr>
          <a:xfrm>
            <a:off x="3889248" y="1953822"/>
            <a:ext cx="864870" cy="2659380"/>
          </a:xfrm>
          <a:prstGeom prst="cube">
            <a:avLst>
              <a:gd name="adj" fmla="val 6240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方体 22"/>
          <p:cNvSpPr/>
          <p:nvPr/>
        </p:nvSpPr>
        <p:spPr>
          <a:xfrm>
            <a:off x="190500" y="2919276"/>
            <a:ext cx="826770" cy="2133600"/>
          </a:xfrm>
          <a:prstGeom prst="cube">
            <a:avLst>
              <a:gd name="adj" fmla="val 1539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方体 17"/>
          <p:cNvSpPr/>
          <p:nvPr/>
        </p:nvSpPr>
        <p:spPr>
          <a:xfrm>
            <a:off x="190500" y="1681026"/>
            <a:ext cx="4552950" cy="1375410"/>
          </a:xfrm>
          <a:prstGeom prst="cube">
            <a:avLst>
              <a:gd name="adj" fmla="val 7148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柱 24"/>
          <p:cNvSpPr/>
          <p:nvPr/>
        </p:nvSpPr>
        <p:spPr>
          <a:xfrm>
            <a:off x="1629156" y="3270558"/>
            <a:ext cx="1621536" cy="1322832"/>
          </a:xfrm>
          <a:prstGeom prst="can">
            <a:avLst>
              <a:gd name="adj" fmla="val 4272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17820" y="1239066"/>
            <a:ext cx="3072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PET-cyclotron body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06292" y="2398830"/>
            <a:ext cx="3482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Concrete walls </a:t>
            </a:r>
          </a:p>
          <a:p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of PET-cyclotron room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987040" y="1642926"/>
            <a:ext cx="2316480" cy="19431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endCxn id="3" idx="1"/>
          </p:cNvCxnSpPr>
          <p:nvPr/>
        </p:nvCxnSpPr>
        <p:spPr>
          <a:xfrm flipV="1">
            <a:off x="4572000" y="2814329"/>
            <a:ext cx="534292" cy="13009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ローチャート: 直接アクセス記憶 10"/>
          <p:cNvSpPr/>
          <p:nvPr/>
        </p:nvSpPr>
        <p:spPr>
          <a:xfrm rot="10800000">
            <a:off x="1352396" y="4034596"/>
            <a:ext cx="853356" cy="237545"/>
          </a:xfrm>
          <a:prstGeom prst="flowChartMagneticDrum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/>
          <p:cNvSpPr/>
          <p:nvPr/>
        </p:nvSpPr>
        <p:spPr>
          <a:xfrm flipH="1">
            <a:off x="1231392" y="3919782"/>
            <a:ext cx="426720" cy="384048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星 7 13"/>
          <p:cNvSpPr/>
          <p:nvPr/>
        </p:nvSpPr>
        <p:spPr>
          <a:xfrm>
            <a:off x="1292352" y="3944166"/>
            <a:ext cx="310896" cy="292608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9575" y="5393211"/>
            <a:ext cx="3680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Target</a:t>
            </a:r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for RI production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1438656" y="4167616"/>
            <a:ext cx="376795" cy="12787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/>
          <p:cNvSpPr/>
          <p:nvPr/>
        </p:nvSpPr>
        <p:spPr>
          <a:xfrm>
            <a:off x="-1207008" y="1091238"/>
            <a:ext cx="5821680" cy="5736336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9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repeatCount="5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7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方体 4"/>
          <p:cNvSpPr/>
          <p:nvPr/>
        </p:nvSpPr>
        <p:spPr>
          <a:xfrm rot="10800000">
            <a:off x="435435" y="1024128"/>
            <a:ext cx="5370576" cy="4834128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Contribution from surrounding wall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直方体 3"/>
          <p:cNvSpPr/>
          <p:nvPr/>
        </p:nvSpPr>
        <p:spPr>
          <a:xfrm>
            <a:off x="435435" y="1011936"/>
            <a:ext cx="5370576" cy="4834128"/>
          </a:xfrm>
          <a:prstGeom prst="cube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953595" y="3816096"/>
            <a:ext cx="1156643" cy="1386316"/>
            <a:chOff x="4294632" y="3486708"/>
            <a:chExt cx="2545310" cy="3050728"/>
          </a:xfrm>
        </p:grpSpPr>
        <p:sp>
          <p:nvSpPr>
            <p:cNvPr id="7" name="楕円 6"/>
            <p:cNvSpPr/>
            <p:nvPr/>
          </p:nvSpPr>
          <p:spPr>
            <a:xfrm>
              <a:off x="5903976" y="3599688"/>
              <a:ext cx="655320" cy="716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5980176" y="4300728"/>
              <a:ext cx="495300" cy="1280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 rot="16200000">
              <a:off x="5318765" y="4600251"/>
              <a:ext cx="297273" cy="7678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/>
            <p:cNvSpPr/>
            <p:nvPr/>
          </p:nvSpPr>
          <p:spPr>
            <a:xfrm rot="3406896">
              <a:off x="5829306" y="4501311"/>
              <a:ext cx="335280" cy="6461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角丸四角形 10"/>
            <p:cNvSpPr/>
            <p:nvPr/>
          </p:nvSpPr>
          <p:spPr>
            <a:xfrm rot="3406896">
              <a:off x="5718482" y="5296491"/>
              <a:ext cx="335280" cy="8002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1"/>
            <p:cNvSpPr/>
            <p:nvPr/>
          </p:nvSpPr>
          <p:spPr>
            <a:xfrm rot="19230713">
              <a:off x="6504662" y="5219490"/>
              <a:ext cx="335280" cy="131794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角丸四角形 12"/>
            <p:cNvSpPr/>
            <p:nvPr/>
          </p:nvSpPr>
          <p:spPr>
            <a:xfrm rot="19230713">
              <a:off x="5636346" y="5625162"/>
              <a:ext cx="335280" cy="7678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 rot="17192969">
              <a:off x="6116454" y="3409880"/>
              <a:ext cx="141733" cy="892007"/>
            </a:xfrm>
            <a:prstGeom prst="roundRect">
              <a:avLst>
                <a:gd name="adj" fmla="val 70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弦 14"/>
            <p:cNvSpPr/>
            <p:nvPr/>
          </p:nvSpPr>
          <p:spPr>
            <a:xfrm rot="6336376">
              <a:off x="5802235" y="3508737"/>
              <a:ext cx="915812" cy="871754"/>
            </a:xfrm>
            <a:prstGeom prst="chord">
              <a:avLst>
                <a:gd name="adj1" fmla="val 5409945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 rot="16927525">
              <a:off x="5262061" y="3979622"/>
              <a:ext cx="318915" cy="13480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687824" y="5065776"/>
              <a:ext cx="597408" cy="3596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919472" y="4931664"/>
              <a:ext cx="316992" cy="73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876800" y="4931664"/>
              <a:ext cx="176784" cy="2621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4754880" y="4541520"/>
              <a:ext cx="140208" cy="524256"/>
            </a:xfrm>
            <a:custGeom>
              <a:avLst/>
              <a:gdLst>
                <a:gd name="connsiteX0" fmla="*/ 0 w 140208"/>
                <a:gd name="connsiteY0" fmla="*/ 524256 h 524256"/>
                <a:gd name="connsiteX1" fmla="*/ 6096 w 140208"/>
                <a:gd name="connsiteY1" fmla="*/ 463296 h 524256"/>
                <a:gd name="connsiteX2" fmla="*/ 30480 w 140208"/>
                <a:gd name="connsiteY2" fmla="*/ 420624 h 524256"/>
                <a:gd name="connsiteX3" fmla="*/ 48768 w 140208"/>
                <a:gd name="connsiteY3" fmla="*/ 365760 h 524256"/>
                <a:gd name="connsiteX4" fmla="*/ 54864 w 140208"/>
                <a:gd name="connsiteY4" fmla="*/ 341376 h 524256"/>
                <a:gd name="connsiteX5" fmla="*/ 115824 w 140208"/>
                <a:gd name="connsiteY5" fmla="*/ 292608 h 524256"/>
                <a:gd name="connsiteX6" fmla="*/ 128016 w 140208"/>
                <a:gd name="connsiteY6" fmla="*/ 128016 h 524256"/>
                <a:gd name="connsiteX7" fmla="*/ 134112 w 140208"/>
                <a:gd name="connsiteY7" fmla="*/ 103632 h 524256"/>
                <a:gd name="connsiteX8" fmla="*/ 140208 w 140208"/>
                <a:gd name="connsiteY8" fmla="*/ 73152 h 524256"/>
                <a:gd name="connsiteX9" fmla="*/ 115824 w 140208"/>
                <a:gd name="connsiteY9" fmla="*/ 30480 h 524256"/>
                <a:gd name="connsiteX10" fmla="*/ 91440 w 140208"/>
                <a:gd name="connsiteY10" fmla="*/ 24384 h 524256"/>
                <a:gd name="connsiteX11" fmla="*/ 60960 w 140208"/>
                <a:gd name="connsiteY11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208" h="524256">
                  <a:moveTo>
                    <a:pt x="0" y="524256"/>
                  </a:moveTo>
                  <a:cubicBezTo>
                    <a:pt x="2032" y="503936"/>
                    <a:pt x="1817" y="483264"/>
                    <a:pt x="6096" y="463296"/>
                  </a:cubicBezTo>
                  <a:cubicBezTo>
                    <a:pt x="8538" y="451898"/>
                    <a:pt x="23749" y="430720"/>
                    <a:pt x="30480" y="420624"/>
                  </a:cubicBezTo>
                  <a:cubicBezTo>
                    <a:pt x="45084" y="333000"/>
                    <a:pt x="25391" y="420307"/>
                    <a:pt x="48768" y="365760"/>
                  </a:cubicBezTo>
                  <a:cubicBezTo>
                    <a:pt x="52068" y="358059"/>
                    <a:pt x="50059" y="348240"/>
                    <a:pt x="54864" y="341376"/>
                  </a:cubicBezTo>
                  <a:cubicBezTo>
                    <a:pt x="78019" y="308298"/>
                    <a:pt x="86478" y="307281"/>
                    <a:pt x="115824" y="292608"/>
                  </a:cubicBezTo>
                  <a:cubicBezTo>
                    <a:pt x="138117" y="225730"/>
                    <a:pt x="115867" y="298095"/>
                    <a:pt x="128016" y="128016"/>
                  </a:cubicBezTo>
                  <a:cubicBezTo>
                    <a:pt x="128613" y="119659"/>
                    <a:pt x="132295" y="111811"/>
                    <a:pt x="134112" y="103632"/>
                  </a:cubicBezTo>
                  <a:cubicBezTo>
                    <a:pt x="136360" y="93518"/>
                    <a:pt x="138176" y="83312"/>
                    <a:pt x="140208" y="73152"/>
                  </a:cubicBezTo>
                  <a:cubicBezTo>
                    <a:pt x="134962" y="52169"/>
                    <a:pt x="137010" y="42586"/>
                    <a:pt x="115824" y="30480"/>
                  </a:cubicBezTo>
                  <a:cubicBezTo>
                    <a:pt x="108550" y="26323"/>
                    <a:pt x="99568" y="26416"/>
                    <a:pt x="91440" y="24384"/>
                  </a:cubicBezTo>
                  <a:cubicBezTo>
                    <a:pt x="69939" y="2883"/>
                    <a:pt x="80863" y="9951"/>
                    <a:pt x="6096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294632" y="4425696"/>
              <a:ext cx="554736" cy="2377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310" y="830131"/>
            <a:ext cx="2771050" cy="280870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62" y="2916697"/>
            <a:ext cx="2741730" cy="2942617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6413538" y="1780221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No shield</a:t>
            </a:r>
            <a:endParaRPr kumimoji="1" lang="ja-JP" altLang="en-US" sz="24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583416" y="4103091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6.5-cm thick </a:t>
            </a:r>
            <a:r>
              <a:rPr kumimoji="1" lang="en-US" altLang="ja-JP" sz="2400" b="1" dirty="0" err="1" smtClean="0"/>
              <a:t>Pb</a:t>
            </a:r>
            <a:r>
              <a:rPr kumimoji="1" lang="en-US" altLang="ja-JP" sz="2400" b="1" dirty="0" smtClean="0"/>
              <a:t> shield</a:t>
            </a:r>
            <a:endParaRPr kumimoji="1" lang="ja-JP" altLang="en-US" sz="24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54124" y="465547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~94%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331617" y="228108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~50%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楕円 33"/>
          <p:cNvSpPr/>
          <p:nvPr/>
        </p:nvSpPr>
        <p:spPr>
          <a:xfrm>
            <a:off x="932259" y="3044952"/>
            <a:ext cx="341376" cy="841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1</a:t>
            </a:r>
            <a:endParaRPr kumimoji="1" lang="ja-JP" altLang="en-US" sz="3600" dirty="0"/>
          </a:p>
        </p:txBody>
      </p:sp>
      <p:sp>
        <p:nvSpPr>
          <p:cNvPr id="35" name="楕円 34"/>
          <p:cNvSpPr/>
          <p:nvPr/>
        </p:nvSpPr>
        <p:spPr>
          <a:xfrm>
            <a:off x="5083635" y="3044952"/>
            <a:ext cx="341376" cy="84124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3</a:t>
            </a:r>
            <a:endParaRPr kumimoji="1" lang="ja-JP" altLang="en-US" sz="3600" dirty="0"/>
          </a:p>
        </p:txBody>
      </p:sp>
      <p:sp>
        <p:nvSpPr>
          <p:cNvPr id="36" name="楕円 35"/>
          <p:cNvSpPr/>
          <p:nvPr/>
        </p:nvSpPr>
        <p:spPr>
          <a:xfrm>
            <a:off x="2157555" y="3483864"/>
            <a:ext cx="835152" cy="8412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2</a:t>
            </a:r>
            <a:endParaRPr kumimoji="1" lang="ja-JP" altLang="en-US" sz="3600" dirty="0"/>
          </a:p>
        </p:txBody>
      </p:sp>
      <p:sp>
        <p:nvSpPr>
          <p:cNvPr id="37" name="楕円 36"/>
          <p:cNvSpPr/>
          <p:nvPr/>
        </p:nvSpPr>
        <p:spPr>
          <a:xfrm>
            <a:off x="3315795" y="2516124"/>
            <a:ext cx="694944" cy="679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38" name="楕円 37"/>
          <p:cNvSpPr/>
          <p:nvPr/>
        </p:nvSpPr>
        <p:spPr>
          <a:xfrm>
            <a:off x="2639139" y="1368552"/>
            <a:ext cx="835152" cy="5090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39" name="楕円 38"/>
          <p:cNvSpPr/>
          <p:nvPr/>
        </p:nvSpPr>
        <p:spPr>
          <a:xfrm>
            <a:off x="2681811" y="4940808"/>
            <a:ext cx="835152" cy="50901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5</a:t>
            </a:r>
            <a:endParaRPr kumimoji="1" lang="ja-JP" altLang="en-US" sz="3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76415" y="5970374"/>
            <a:ext cx="5429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6.5-cm thick </a:t>
            </a:r>
            <a:r>
              <a:rPr kumimoji="1" lang="en-US" altLang="ja-JP" sz="2400" dirty="0" err="1" smtClean="0"/>
              <a:t>Pb</a:t>
            </a:r>
            <a:r>
              <a:rPr kumimoji="1" lang="en-US" altLang="ja-JP" sz="2400" dirty="0" smtClean="0"/>
              <a:t> shield is important for avoiding contribution from other walls.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29899" y="5418904"/>
            <a:ext cx="360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Contribution ratio from each wall in gamma-ray counting.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05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3" y="665922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1" b="16043"/>
          <a:stretch/>
        </p:blipFill>
        <p:spPr>
          <a:xfrm>
            <a:off x="0" y="1238655"/>
            <a:ext cx="4512799" cy="249676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7" b="13867"/>
          <a:stretch/>
        </p:blipFill>
        <p:spPr>
          <a:xfrm>
            <a:off x="4636851" y="1225685"/>
            <a:ext cx="4507149" cy="251622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3"/>
          <a:stretch/>
        </p:blipFill>
        <p:spPr>
          <a:xfrm>
            <a:off x="4623881" y="4338536"/>
            <a:ext cx="4520119" cy="25194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1" b="10070"/>
          <a:stretch/>
        </p:blipFill>
        <p:spPr>
          <a:xfrm>
            <a:off x="0" y="4315838"/>
            <a:ext cx="4520119" cy="254216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7572" y="856034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石膏ボード（約</a:t>
            </a:r>
            <a:r>
              <a:rPr kumimoji="1" lang="en-US" altLang="ja-JP" dirty="0" smtClean="0"/>
              <a:t>1.5cm</a:t>
            </a:r>
            <a:r>
              <a:rPr kumimoji="1" lang="ja-JP" altLang="en-US" dirty="0" smtClean="0"/>
              <a:t>厚）切断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98206" y="85927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石膏ボードはがし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84053" y="394943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モルタルはがし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39840" y="397212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測定場所マーキング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73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836" t="10163" r="3118" b="9962"/>
          <a:stretch/>
        </p:blipFill>
        <p:spPr>
          <a:xfrm>
            <a:off x="996950" y="1391478"/>
            <a:ext cx="7550150" cy="470452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823" t="1775" r="68449" b="68610"/>
          <a:stretch/>
        </p:blipFill>
        <p:spPr>
          <a:xfrm>
            <a:off x="231913" y="768626"/>
            <a:ext cx="8574157" cy="5943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Gamma-ray spectrum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8500" y="139065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Eu-152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84850" y="17526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Co-60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10250" y="206375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Eu-154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84850" y="24257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Cs-134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22950" y="273685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Na-22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29300" y="305966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Mn-54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21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575310" y="2573512"/>
            <a:ext cx="590550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方体 20"/>
          <p:cNvSpPr/>
          <p:nvPr/>
        </p:nvSpPr>
        <p:spPr>
          <a:xfrm>
            <a:off x="1165860" y="1533382"/>
            <a:ext cx="3710940" cy="2899410"/>
          </a:xfrm>
          <a:prstGeom prst="cube">
            <a:avLst>
              <a:gd name="adj" fmla="val 50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154430" y="1845802"/>
            <a:ext cx="3489960" cy="243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方体 19"/>
          <p:cNvSpPr/>
          <p:nvPr/>
        </p:nvSpPr>
        <p:spPr>
          <a:xfrm>
            <a:off x="186690" y="4082272"/>
            <a:ext cx="4545330" cy="1303020"/>
          </a:xfrm>
          <a:prstGeom prst="cube">
            <a:avLst>
              <a:gd name="adj" fmla="val 729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Typical image of</a:t>
            </a:r>
            <a:r>
              <a:rPr lang="ja-JP" altLang="en-US" dirty="0"/>
              <a:t> </a:t>
            </a:r>
            <a:r>
              <a:rPr lang="en-US" altLang="ja-JP" dirty="0"/>
              <a:t>a PET-cyclotron room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6" name="直方体 15"/>
          <p:cNvSpPr/>
          <p:nvPr/>
        </p:nvSpPr>
        <p:spPr>
          <a:xfrm>
            <a:off x="3889248" y="1947148"/>
            <a:ext cx="864870" cy="2659380"/>
          </a:xfrm>
          <a:prstGeom prst="cube">
            <a:avLst>
              <a:gd name="adj" fmla="val 62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方体 22"/>
          <p:cNvSpPr/>
          <p:nvPr/>
        </p:nvSpPr>
        <p:spPr>
          <a:xfrm>
            <a:off x="190500" y="2912602"/>
            <a:ext cx="826770" cy="2133600"/>
          </a:xfrm>
          <a:prstGeom prst="cube">
            <a:avLst>
              <a:gd name="adj" fmla="val 153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方体 17"/>
          <p:cNvSpPr/>
          <p:nvPr/>
        </p:nvSpPr>
        <p:spPr>
          <a:xfrm>
            <a:off x="190500" y="1674352"/>
            <a:ext cx="4552950" cy="1375410"/>
          </a:xfrm>
          <a:prstGeom prst="cube">
            <a:avLst>
              <a:gd name="adj" fmla="val 714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柱 24"/>
          <p:cNvSpPr/>
          <p:nvPr/>
        </p:nvSpPr>
        <p:spPr>
          <a:xfrm>
            <a:off x="1629156" y="3263884"/>
            <a:ext cx="1621536" cy="1322832"/>
          </a:xfrm>
          <a:prstGeom prst="can">
            <a:avLst>
              <a:gd name="adj" fmla="val 4272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17820" y="1232392"/>
            <a:ext cx="3560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>PET-cyclotron body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987040" y="1636252"/>
            <a:ext cx="2316480" cy="19431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ローチャート: 直接アクセス記憶 10"/>
          <p:cNvSpPr/>
          <p:nvPr/>
        </p:nvSpPr>
        <p:spPr>
          <a:xfrm rot="10800000">
            <a:off x="1352396" y="4027922"/>
            <a:ext cx="853356" cy="237545"/>
          </a:xfrm>
          <a:prstGeom prst="flowChartMagneticDrum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/>
          <p:cNvSpPr/>
          <p:nvPr/>
        </p:nvSpPr>
        <p:spPr>
          <a:xfrm flipH="1">
            <a:off x="1231392" y="3913108"/>
            <a:ext cx="426720" cy="384048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9575" y="5393211"/>
            <a:ext cx="3680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Target</a:t>
            </a:r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for RI production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1438656" y="4167616"/>
            <a:ext cx="376795" cy="12787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38912" y="1675876"/>
            <a:ext cx="396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C00000"/>
                </a:solidFill>
              </a:rPr>
              <a:t>Activated by neutrons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07466" y="3429000"/>
            <a:ext cx="4273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/>
              <a:t>For </a:t>
            </a:r>
            <a:r>
              <a:rPr kumimoji="1" lang="en-US" altLang="ja-JP" sz="2000" dirty="0"/>
              <a:t>accelerator </a:t>
            </a:r>
            <a:r>
              <a:rPr kumimoji="1" lang="en-US" altLang="ja-JP" sz="2000" dirty="0" smtClean="0"/>
              <a:t>decommissioning, specific </a:t>
            </a:r>
            <a:r>
              <a:rPr kumimoji="1" lang="en-US" altLang="ja-JP" sz="2000" dirty="0" smtClean="0"/>
              <a:t>activity in the concrete walls has to be determined </a:t>
            </a:r>
            <a:r>
              <a:rPr kumimoji="1" lang="en-US" altLang="ja-JP" sz="2000" dirty="0"/>
              <a:t>in order to identify the contaminated </a:t>
            </a:r>
            <a:r>
              <a:rPr kumimoji="1" lang="en-US" altLang="ja-JP" sz="2000" dirty="0" smtClean="0"/>
              <a:t>part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06292" y="2392156"/>
            <a:ext cx="4037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>Concrete walls </a:t>
            </a:r>
          </a:p>
          <a:p>
            <a:r>
              <a:rPr kumimoji="1"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>of PET-cyclotron room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1" name="直線コネクタ 30"/>
          <p:cNvCxnSpPr>
            <a:endCxn id="30" idx="1"/>
          </p:cNvCxnSpPr>
          <p:nvPr/>
        </p:nvCxnSpPr>
        <p:spPr>
          <a:xfrm flipV="1">
            <a:off x="4572000" y="2869210"/>
            <a:ext cx="534292" cy="6853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647064" y="4924372"/>
            <a:ext cx="430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err="1" smtClean="0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.                        Eu-152: 0.1 </a:t>
            </a:r>
            <a:r>
              <a:rPr kumimoji="1" lang="en-US" altLang="ja-JP" sz="2000" dirty="0" err="1" smtClean="0">
                <a:solidFill>
                  <a:schemeClr val="accent1">
                    <a:lumMod val="75000"/>
                  </a:schemeClr>
                </a:solidFill>
              </a:rPr>
              <a:t>Bq</a:t>
            </a:r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/g</a:t>
            </a:r>
          </a:p>
          <a:p>
            <a:pPr algn="r"/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Co-60: 0.1 </a:t>
            </a:r>
            <a:r>
              <a:rPr kumimoji="1" lang="en-US" altLang="ja-JP" sz="2000" dirty="0" err="1" smtClean="0">
                <a:solidFill>
                  <a:schemeClr val="accent1">
                    <a:lumMod val="75000"/>
                  </a:schemeClr>
                </a:solidFill>
              </a:rPr>
              <a:t>Bq</a:t>
            </a:r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/g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027" y="5833444"/>
            <a:ext cx="8821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Purpose of this study is to establish methodology of specific activity determination in concrete walls.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10239" y="4926840"/>
            <a:ext cx="1425390" cy="70788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Clearance </a:t>
            </a:r>
          </a:p>
          <a:p>
            <a:pPr algn="ctr"/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limit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Methods of specific activity determination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420" y="906031"/>
            <a:ext cx="897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Off-site measurement with a Ge detector after core boring</a:t>
            </a:r>
            <a:endParaRPr kumimoji="1"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784" y="2874783"/>
            <a:ext cx="628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2. In-situ measurement with a Ge detector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592" y="4821936"/>
            <a:ext cx="705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3. In-situ measurement with a </a:t>
            </a:r>
            <a:r>
              <a:rPr kumimoji="1" lang="en-US" altLang="ja-JP" sz="2400" b="1" dirty="0" err="1" smtClean="0"/>
              <a:t>NaI</a:t>
            </a:r>
            <a:r>
              <a:rPr kumimoji="1" lang="en-US" altLang="ja-JP" sz="2400" b="1" dirty="0" smtClean="0"/>
              <a:t> survey meter</a:t>
            </a:r>
            <a:endParaRPr kumimoji="1"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697482" y="1386885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567195" y="1814745"/>
            <a:ext cx="1556257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30414" y="2386888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67281" y="1815506"/>
            <a:ext cx="1456841" cy="266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97482" y="5293181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20926" y="6277685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330457" y="5351314"/>
            <a:ext cx="1226949" cy="1470582"/>
            <a:chOff x="4294632" y="3486708"/>
            <a:chExt cx="2545310" cy="3050728"/>
          </a:xfrm>
        </p:grpSpPr>
        <p:sp>
          <p:nvSpPr>
            <p:cNvPr id="25" name="楕円 24"/>
            <p:cNvSpPr/>
            <p:nvPr/>
          </p:nvSpPr>
          <p:spPr>
            <a:xfrm>
              <a:off x="5903976" y="3599688"/>
              <a:ext cx="655320" cy="716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5980176" y="4300728"/>
              <a:ext cx="495300" cy="1280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丸四角形 26"/>
            <p:cNvSpPr/>
            <p:nvPr/>
          </p:nvSpPr>
          <p:spPr>
            <a:xfrm rot="16200000">
              <a:off x="5318765" y="4600251"/>
              <a:ext cx="297273" cy="7678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 rot="3406896">
              <a:off x="5829306" y="4501311"/>
              <a:ext cx="335280" cy="6461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 rot="3406896">
              <a:off x="5718482" y="5296491"/>
              <a:ext cx="335280" cy="8002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 rot="19230713">
              <a:off x="6504662" y="5219490"/>
              <a:ext cx="335280" cy="131794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19230713">
              <a:off x="5636346" y="5625162"/>
              <a:ext cx="335280" cy="7678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角丸四角形 31"/>
            <p:cNvSpPr/>
            <p:nvPr/>
          </p:nvSpPr>
          <p:spPr>
            <a:xfrm rot="17192969">
              <a:off x="6116454" y="3409880"/>
              <a:ext cx="141733" cy="892007"/>
            </a:xfrm>
            <a:prstGeom prst="roundRect">
              <a:avLst>
                <a:gd name="adj" fmla="val 70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弦 32"/>
            <p:cNvSpPr/>
            <p:nvPr/>
          </p:nvSpPr>
          <p:spPr>
            <a:xfrm rot="6336376">
              <a:off x="5802235" y="3508737"/>
              <a:ext cx="915812" cy="871754"/>
            </a:xfrm>
            <a:prstGeom prst="chord">
              <a:avLst>
                <a:gd name="adj1" fmla="val 5409945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角丸四角形 33"/>
            <p:cNvSpPr/>
            <p:nvPr/>
          </p:nvSpPr>
          <p:spPr>
            <a:xfrm rot="16927525">
              <a:off x="5262061" y="3979622"/>
              <a:ext cx="318915" cy="13480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687824" y="5065776"/>
              <a:ext cx="597408" cy="3596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4919472" y="4931664"/>
              <a:ext cx="316992" cy="73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876800" y="4931664"/>
              <a:ext cx="176784" cy="2621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4754880" y="4541520"/>
              <a:ext cx="140208" cy="524256"/>
            </a:xfrm>
            <a:custGeom>
              <a:avLst/>
              <a:gdLst>
                <a:gd name="connsiteX0" fmla="*/ 0 w 140208"/>
                <a:gd name="connsiteY0" fmla="*/ 524256 h 524256"/>
                <a:gd name="connsiteX1" fmla="*/ 6096 w 140208"/>
                <a:gd name="connsiteY1" fmla="*/ 463296 h 524256"/>
                <a:gd name="connsiteX2" fmla="*/ 30480 w 140208"/>
                <a:gd name="connsiteY2" fmla="*/ 420624 h 524256"/>
                <a:gd name="connsiteX3" fmla="*/ 48768 w 140208"/>
                <a:gd name="connsiteY3" fmla="*/ 365760 h 524256"/>
                <a:gd name="connsiteX4" fmla="*/ 54864 w 140208"/>
                <a:gd name="connsiteY4" fmla="*/ 341376 h 524256"/>
                <a:gd name="connsiteX5" fmla="*/ 115824 w 140208"/>
                <a:gd name="connsiteY5" fmla="*/ 292608 h 524256"/>
                <a:gd name="connsiteX6" fmla="*/ 128016 w 140208"/>
                <a:gd name="connsiteY6" fmla="*/ 128016 h 524256"/>
                <a:gd name="connsiteX7" fmla="*/ 134112 w 140208"/>
                <a:gd name="connsiteY7" fmla="*/ 103632 h 524256"/>
                <a:gd name="connsiteX8" fmla="*/ 140208 w 140208"/>
                <a:gd name="connsiteY8" fmla="*/ 73152 h 524256"/>
                <a:gd name="connsiteX9" fmla="*/ 115824 w 140208"/>
                <a:gd name="connsiteY9" fmla="*/ 30480 h 524256"/>
                <a:gd name="connsiteX10" fmla="*/ 91440 w 140208"/>
                <a:gd name="connsiteY10" fmla="*/ 24384 h 524256"/>
                <a:gd name="connsiteX11" fmla="*/ 60960 w 140208"/>
                <a:gd name="connsiteY11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208" h="524256">
                  <a:moveTo>
                    <a:pt x="0" y="524256"/>
                  </a:moveTo>
                  <a:cubicBezTo>
                    <a:pt x="2032" y="503936"/>
                    <a:pt x="1817" y="483264"/>
                    <a:pt x="6096" y="463296"/>
                  </a:cubicBezTo>
                  <a:cubicBezTo>
                    <a:pt x="8538" y="451898"/>
                    <a:pt x="23749" y="430720"/>
                    <a:pt x="30480" y="420624"/>
                  </a:cubicBezTo>
                  <a:cubicBezTo>
                    <a:pt x="45084" y="333000"/>
                    <a:pt x="25391" y="420307"/>
                    <a:pt x="48768" y="365760"/>
                  </a:cubicBezTo>
                  <a:cubicBezTo>
                    <a:pt x="52068" y="358059"/>
                    <a:pt x="50059" y="348240"/>
                    <a:pt x="54864" y="341376"/>
                  </a:cubicBezTo>
                  <a:cubicBezTo>
                    <a:pt x="78019" y="308298"/>
                    <a:pt x="86478" y="307281"/>
                    <a:pt x="115824" y="292608"/>
                  </a:cubicBezTo>
                  <a:cubicBezTo>
                    <a:pt x="138117" y="225730"/>
                    <a:pt x="115867" y="298095"/>
                    <a:pt x="128016" y="128016"/>
                  </a:cubicBezTo>
                  <a:cubicBezTo>
                    <a:pt x="128613" y="119659"/>
                    <a:pt x="132295" y="111811"/>
                    <a:pt x="134112" y="103632"/>
                  </a:cubicBezTo>
                  <a:cubicBezTo>
                    <a:pt x="136360" y="93518"/>
                    <a:pt x="138176" y="83312"/>
                    <a:pt x="140208" y="73152"/>
                  </a:cubicBezTo>
                  <a:cubicBezTo>
                    <a:pt x="134962" y="52169"/>
                    <a:pt x="137010" y="42586"/>
                    <a:pt x="115824" y="30480"/>
                  </a:cubicBezTo>
                  <a:cubicBezTo>
                    <a:pt x="108550" y="26323"/>
                    <a:pt x="99568" y="26416"/>
                    <a:pt x="91440" y="24384"/>
                  </a:cubicBezTo>
                  <a:cubicBezTo>
                    <a:pt x="69939" y="2883"/>
                    <a:pt x="80863" y="9951"/>
                    <a:pt x="6096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294632" y="4425696"/>
              <a:ext cx="554736" cy="2377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正方形/長方形 39"/>
          <p:cNvSpPr/>
          <p:nvPr/>
        </p:nvSpPr>
        <p:spPr>
          <a:xfrm>
            <a:off x="697482" y="3348040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15846" y="4362008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3029202" y="1422947"/>
            <a:ext cx="2494529" cy="1448882"/>
            <a:chOff x="4572000" y="1402806"/>
            <a:chExt cx="2494529" cy="144888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6396840" y="1402806"/>
              <a:ext cx="669689" cy="1448882"/>
              <a:chOff x="3686407" y="3529380"/>
              <a:chExt cx="1410079" cy="3050728"/>
            </a:xfrm>
          </p:grpSpPr>
          <p:sp>
            <p:nvSpPr>
              <p:cNvPr id="10" name="楕円 9"/>
              <p:cNvSpPr/>
              <p:nvPr/>
            </p:nvSpPr>
            <p:spPr>
              <a:xfrm>
                <a:off x="4160520" y="3642360"/>
                <a:ext cx="655320" cy="7162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4236720" y="4343400"/>
                <a:ext cx="495300" cy="12801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 rot="19230713">
                <a:off x="3686407" y="4489152"/>
                <a:ext cx="318915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 rot="3406896">
                <a:off x="4085850" y="4543983"/>
                <a:ext cx="335280" cy="64617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 rot="3406896">
                <a:off x="3975026" y="5339163"/>
                <a:ext cx="335280" cy="80022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 rot="19230713">
                <a:off x="4761206" y="5262162"/>
                <a:ext cx="335280" cy="131794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 rot="19230713">
                <a:off x="3892890" y="5667834"/>
                <a:ext cx="335280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 rot="17192969">
                <a:off x="4372998" y="3452552"/>
                <a:ext cx="141733" cy="892007"/>
              </a:xfrm>
              <a:prstGeom prst="roundRect">
                <a:avLst>
                  <a:gd name="adj" fmla="val 70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弦 17"/>
              <p:cNvSpPr/>
              <p:nvPr/>
            </p:nvSpPr>
            <p:spPr>
              <a:xfrm rot="6336376">
                <a:off x="4058779" y="3551409"/>
                <a:ext cx="915812" cy="871754"/>
              </a:xfrm>
              <a:prstGeom prst="chord">
                <a:avLst>
                  <a:gd name="adj1" fmla="val 5409945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正方形/長方形 41"/>
            <p:cNvSpPr/>
            <p:nvPr/>
          </p:nvSpPr>
          <p:spPr>
            <a:xfrm>
              <a:off x="6074302" y="1766809"/>
              <a:ext cx="506278" cy="3254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4572000" y="2061278"/>
              <a:ext cx="1498600" cy="120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4572000" y="1805940"/>
              <a:ext cx="1529080" cy="478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/>
          <p:cNvGrpSpPr/>
          <p:nvPr/>
        </p:nvGrpSpPr>
        <p:grpSpPr>
          <a:xfrm>
            <a:off x="3755642" y="3449141"/>
            <a:ext cx="1768089" cy="1448882"/>
            <a:chOff x="5298440" y="3429000"/>
            <a:chExt cx="1768089" cy="1448882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6396840" y="3429000"/>
              <a:ext cx="669689" cy="1448882"/>
              <a:chOff x="3686407" y="3529380"/>
              <a:chExt cx="1410079" cy="3050728"/>
            </a:xfrm>
          </p:grpSpPr>
          <p:sp>
            <p:nvSpPr>
              <p:cNvPr id="58" name="楕円 57"/>
              <p:cNvSpPr/>
              <p:nvPr/>
            </p:nvSpPr>
            <p:spPr>
              <a:xfrm>
                <a:off x="4160520" y="3642360"/>
                <a:ext cx="655320" cy="7162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4236720" y="4343400"/>
                <a:ext cx="495300" cy="12801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角丸四角形 59"/>
              <p:cNvSpPr/>
              <p:nvPr/>
            </p:nvSpPr>
            <p:spPr>
              <a:xfrm rot="19230713">
                <a:off x="3686407" y="4489152"/>
                <a:ext cx="318915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角丸四角形 60"/>
              <p:cNvSpPr/>
              <p:nvPr/>
            </p:nvSpPr>
            <p:spPr>
              <a:xfrm rot="3406896">
                <a:off x="4085850" y="4543983"/>
                <a:ext cx="335280" cy="64617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 rot="3406896">
                <a:off x="3975026" y="5339163"/>
                <a:ext cx="335280" cy="80022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 rot="19230713">
                <a:off x="4761206" y="5262162"/>
                <a:ext cx="335280" cy="131794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角丸四角形 63"/>
              <p:cNvSpPr/>
              <p:nvPr/>
            </p:nvSpPr>
            <p:spPr>
              <a:xfrm rot="19230713">
                <a:off x="3892890" y="5667834"/>
                <a:ext cx="335280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角丸四角形 64"/>
              <p:cNvSpPr/>
              <p:nvPr/>
            </p:nvSpPr>
            <p:spPr>
              <a:xfrm rot="17192969">
                <a:off x="4372998" y="3452552"/>
                <a:ext cx="141733" cy="892007"/>
              </a:xfrm>
              <a:prstGeom prst="roundRect">
                <a:avLst>
                  <a:gd name="adj" fmla="val 70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弦 65"/>
              <p:cNvSpPr/>
              <p:nvPr/>
            </p:nvSpPr>
            <p:spPr>
              <a:xfrm rot="6336376">
                <a:off x="4058779" y="3551409"/>
                <a:ext cx="915812" cy="871754"/>
              </a:xfrm>
              <a:prstGeom prst="chord">
                <a:avLst>
                  <a:gd name="adj1" fmla="val 5409945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正方形/長方形 54"/>
            <p:cNvSpPr/>
            <p:nvPr/>
          </p:nvSpPr>
          <p:spPr>
            <a:xfrm>
              <a:off x="5908040" y="3793003"/>
              <a:ext cx="672540" cy="4894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298440" y="3940323"/>
              <a:ext cx="591260" cy="210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501640" y="3986043"/>
              <a:ext cx="591260" cy="1135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6377877" y="1886566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Depth profile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985595" y="3875122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Activation mapping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223830" y="5718581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Easier method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-2.96296E-6 L -0.15886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6233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86 -0.00046 L 1.66667E-6 -2.962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8021 -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4185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Examination site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71628" y="2472197"/>
            <a:ext cx="5371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~15 years                                     ~2 years ago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9182" y="1536031"/>
            <a:ext cx="24299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en-US" altLang="ja-JP" sz="2000" dirty="0" smtClean="0"/>
              <a:t>Accelerator:	</a:t>
            </a:r>
          </a:p>
          <a:p>
            <a:pPr algn="r">
              <a:lnSpc>
                <a:spcPct val="150000"/>
              </a:lnSpc>
            </a:pPr>
            <a:r>
              <a:rPr kumimoji="1" lang="en-US" altLang="ja-JP" sz="2000" dirty="0" smtClean="0"/>
              <a:t>Purpose of use:</a:t>
            </a:r>
          </a:p>
          <a:p>
            <a:pPr algn="r">
              <a:lnSpc>
                <a:spcPct val="150000"/>
              </a:lnSpc>
            </a:pPr>
            <a:r>
              <a:rPr kumimoji="1" lang="en-US" altLang="ja-JP" sz="2000" dirty="0" smtClean="0"/>
              <a:t>Operation duration:</a:t>
            </a:r>
          </a:p>
          <a:p>
            <a:pPr algn="r">
              <a:lnSpc>
                <a:spcPct val="150000"/>
              </a:lnSpc>
            </a:pPr>
            <a:r>
              <a:rPr kumimoji="1" lang="en-US" altLang="ja-JP" sz="2000" dirty="0" smtClean="0"/>
              <a:t>Room size:</a:t>
            </a:r>
          </a:p>
          <a:p>
            <a:pPr algn="r">
              <a:lnSpc>
                <a:spcPct val="150000"/>
              </a:lnSpc>
            </a:pPr>
            <a:r>
              <a:rPr kumimoji="1" lang="en-US" altLang="ja-JP" sz="2000" dirty="0" smtClean="0"/>
              <a:t>Measurement: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74439" y="888517"/>
            <a:ext cx="616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kumimoji="1" lang="en-US" altLang="ja-JP" sz="2000" dirty="0">
                <a:solidFill>
                  <a:schemeClr val="accent1">
                    <a:lumMod val="75000"/>
                  </a:schemeClr>
                </a:solidFill>
              </a:rPr>
              <a:t>Medical and Pharmacological Research Center Foundation in </a:t>
            </a:r>
            <a:r>
              <a:rPr kumimoji="1" lang="en-US" altLang="ja-JP" sz="2000" dirty="0" err="1">
                <a:solidFill>
                  <a:schemeClr val="accent1">
                    <a:lumMod val="75000"/>
                  </a:schemeClr>
                </a:solidFill>
              </a:rPr>
              <a:t>Hakui</a:t>
            </a:r>
            <a:r>
              <a:rPr kumimoji="1" lang="en-US" altLang="ja-JP" sz="2000" dirty="0">
                <a:solidFill>
                  <a:schemeClr val="accent1">
                    <a:lumMod val="75000"/>
                  </a:schemeClr>
                </a:solidFill>
              </a:rPr>
              <a:t>, Ishikawa, </a:t>
            </a:r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Japan</a:t>
            </a:r>
            <a:endParaRPr kumimoji="1" lang="en-US" altLang="ja-JP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43272" y="1634144"/>
            <a:ext cx="570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12-MeV (0.1 mA) proton cyclotron (NKK/Oxford)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66589" y="2099563"/>
            <a:ext cx="5285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Production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of radiopharmaceuticals for 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PET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486710" y="785088"/>
            <a:ext cx="11079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/>
              <a:t>Facility:	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3855767"/>
            <a:ext cx="4002977" cy="300223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75" y="3852064"/>
            <a:ext cx="4018630" cy="300593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096939" y="2453703"/>
            <a:ext cx="210305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en-US" altLang="ja-JP" sz="2000" dirty="0" smtClean="0"/>
              <a:t>Operation end: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66599" y="3006136"/>
            <a:ext cx="282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5.6 m x 5.2 m x 2.7 </a:t>
            </a:r>
            <a:r>
              <a:rPr kumimoji="1" lang="en-US" altLang="ja-JP" sz="2000" dirty="0" err="1" smtClean="0">
                <a:solidFill>
                  <a:schemeClr val="accent1">
                    <a:lumMod val="75000"/>
                  </a:schemeClr>
                </a:solidFill>
              </a:rPr>
              <a:t>mH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2603" y="3469944"/>
            <a:ext cx="344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January 2017 at empty room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Methods of specific activity determination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784" y="2874783"/>
            <a:ext cx="731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2. In-situ measurement with a Ge detector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592" y="4821936"/>
            <a:ext cx="821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3. In-situ measurement with a </a:t>
            </a:r>
            <a:r>
              <a:rPr kumimoji="1" lang="en-US" altLang="ja-JP" sz="2800" b="1" dirty="0" err="1" smtClean="0"/>
              <a:t>NaI</a:t>
            </a:r>
            <a:r>
              <a:rPr kumimoji="1" lang="en-US" altLang="ja-JP" sz="2800" b="1" dirty="0" smtClean="0"/>
              <a:t> survey meter</a:t>
            </a:r>
            <a:endParaRPr kumimoji="1" lang="ja-JP" altLang="en-US" sz="28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570973" y="1366744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440686" y="1794604"/>
            <a:ext cx="1556257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03905" y="236674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440772" y="1795365"/>
            <a:ext cx="1456841" cy="266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589829" y="5273040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13273" y="6257544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222804" y="5331173"/>
            <a:ext cx="1226949" cy="1470582"/>
            <a:chOff x="4294632" y="3486708"/>
            <a:chExt cx="2545310" cy="3050728"/>
          </a:xfrm>
        </p:grpSpPr>
        <p:sp>
          <p:nvSpPr>
            <p:cNvPr id="25" name="楕円 24"/>
            <p:cNvSpPr/>
            <p:nvPr/>
          </p:nvSpPr>
          <p:spPr>
            <a:xfrm>
              <a:off x="5903976" y="3599688"/>
              <a:ext cx="655320" cy="716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5980176" y="4300728"/>
              <a:ext cx="495300" cy="1280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丸四角形 26"/>
            <p:cNvSpPr/>
            <p:nvPr/>
          </p:nvSpPr>
          <p:spPr>
            <a:xfrm rot="16200000">
              <a:off x="5318765" y="4600251"/>
              <a:ext cx="297273" cy="7678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 rot="3406896">
              <a:off x="5829306" y="4501311"/>
              <a:ext cx="335280" cy="6461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 rot="3406896">
              <a:off x="5718482" y="5296491"/>
              <a:ext cx="335280" cy="8002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 rot="19230713">
              <a:off x="6504662" y="5219490"/>
              <a:ext cx="335280" cy="131794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19230713">
              <a:off x="5636346" y="5625162"/>
              <a:ext cx="335280" cy="7678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角丸四角形 31"/>
            <p:cNvSpPr/>
            <p:nvPr/>
          </p:nvSpPr>
          <p:spPr>
            <a:xfrm rot="17192969">
              <a:off x="6116454" y="3409880"/>
              <a:ext cx="141733" cy="892007"/>
            </a:xfrm>
            <a:prstGeom prst="roundRect">
              <a:avLst>
                <a:gd name="adj" fmla="val 70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弦 32"/>
            <p:cNvSpPr/>
            <p:nvPr/>
          </p:nvSpPr>
          <p:spPr>
            <a:xfrm rot="6336376">
              <a:off x="5802235" y="3508737"/>
              <a:ext cx="915812" cy="871754"/>
            </a:xfrm>
            <a:prstGeom prst="chord">
              <a:avLst>
                <a:gd name="adj1" fmla="val 5409945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角丸四角形 33"/>
            <p:cNvSpPr/>
            <p:nvPr/>
          </p:nvSpPr>
          <p:spPr>
            <a:xfrm rot="16927525">
              <a:off x="5262061" y="3979622"/>
              <a:ext cx="318915" cy="13480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687824" y="5065776"/>
              <a:ext cx="597408" cy="3596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4919472" y="4931664"/>
              <a:ext cx="316992" cy="73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876800" y="4931664"/>
              <a:ext cx="176784" cy="2621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4754880" y="4541520"/>
              <a:ext cx="140208" cy="524256"/>
            </a:xfrm>
            <a:custGeom>
              <a:avLst/>
              <a:gdLst>
                <a:gd name="connsiteX0" fmla="*/ 0 w 140208"/>
                <a:gd name="connsiteY0" fmla="*/ 524256 h 524256"/>
                <a:gd name="connsiteX1" fmla="*/ 6096 w 140208"/>
                <a:gd name="connsiteY1" fmla="*/ 463296 h 524256"/>
                <a:gd name="connsiteX2" fmla="*/ 30480 w 140208"/>
                <a:gd name="connsiteY2" fmla="*/ 420624 h 524256"/>
                <a:gd name="connsiteX3" fmla="*/ 48768 w 140208"/>
                <a:gd name="connsiteY3" fmla="*/ 365760 h 524256"/>
                <a:gd name="connsiteX4" fmla="*/ 54864 w 140208"/>
                <a:gd name="connsiteY4" fmla="*/ 341376 h 524256"/>
                <a:gd name="connsiteX5" fmla="*/ 115824 w 140208"/>
                <a:gd name="connsiteY5" fmla="*/ 292608 h 524256"/>
                <a:gd name="connsiteX6" fmla="*/ 128016 w 140208"/>
                <a:gd name="connsiteY6" fmla="*/ 128016 h 524256"/>
                <a:gd name="connsiteX7" fmla="*/ 134112 w 140208"/>
                <a:gd name="connsiteY7" fmla="*/ 103632 h 524256"/>
                <a:gd name="connsiteX8" fmla="*/ 140208 w 140208"/>
                <a:gd name="connsiteY8" fmla="*/ 73152 h 524256"/>
                <a:gd name="connsiteX9" fmla="*/ 115824 w 140208"/>
                <a:gd name="connsiteY9" fmla="*/ 30480 h 524256"/>
                <a:gd name="connsiteX10" fmla="*/ 91440 w 140208"/>
                <a:gd name="connsiteY10" fmla="*/ 24384 h 524256"/>
                <a:gd name="connsiteX11" fmla="*/ 60960 w 140208"/>
                <a:gd name="connsiteY11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208" h="524256">
                  <a:moveTo>
                    <a:pt x="0" y="524256"/>
                  </a:moveTo>
                  <a:cubicBezTo>
                    <a:pt x="2032" y="503936"/>
                    <a:pt x="1817" y="483264"/>
                    <a:pt x="6096" y="463296"/>
                  </a:cubicBezTo>
                  <a:cubicBezTo>
                    <a:pt x="8538" y="451898"/>
                    <a:pt x="23749" y="430720"/>
                    <a:pt x="30480" y="420624"/>
                  </a:cubicBezTo>
                  <a:cubicBezTo>
                    <a:pt x="45084" y="333000"/>
                    <a:pt x="25391" y="420307"/>
                    <a:pt x="48768" y="365760"/>
                  </a:cubicBezTo>
                  <a:cubicBezTo>
                    <a:pt x="52068" y="358059"/>
                    <a:pt x="50059" y="348240"/>
                    <a:pt x="54864" y="341376"/>
                  </a:cubicBezTo>
                  <a:cubicBezTo>
                    <a:pt x="78019" y="308298"/>
                    <a:pt x="86478" y="307281"/>
                    <a:pt x="115824" y="292608"/>
                  </a:cubicBezTo>
                  <a:cubicBezTo>
                    <a:pt x="138117" y="225730"/>
                    <a:pt x="115867" y="298095"/>
                    <a:pt x="128016" y="128016"/>
                  </a:cubicBezTo>
                  <a:cubicBezTo>
                    <a:pt x="128613" y="119659"/>
                    <a:pt x="132295" y="111811"/>
                    <a:pt x="134112" y="103632"/>
                  </a:cubicBezTo>
                  <a:cubicBezTo>
                    <a:pt x="136360" y="93518"/>
                    <a:pt x="138176" y="83312"/>
                    <a:pt x="140208" y="73152"/>
                  </a:cubicBezTo>
                  <a:cubicBezTo>
                    <a:pt x="134962" y="52169"/>
                    <a:pt x="137010" y="42586"/>
                    <a:pt x="115824" y="30480"/>
                  </a:cubicBezTo>
                  <a:cubicBezTo>
                    <a:pt x="108550" y="26323"/>
                    <a:pt x="99568" y="26416"/>
                    <a:pt x="91440" y="24384"/>
                  </a:cubicBezTo>
                  <a:cubicBezTo>
                    <a:pt x="69939" y="2883"/>
                    <a:pt x="80863" y="9951"/>
                    <a:pt x="6096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294632" y="4425696"/>
              <a:ext cx="554736" cy="2377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正方形/長方形 39"/>
          <p:cNvSpPr/>
          <p:nvPr/>
        </p:nvSpPr>
        <p:spPr>
          <a:xfrm>
            <a:off x="1589828" y="3327899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708192" y="434186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3902693" y="1402806"/>
            <a:ext cx="2494529" cy="1448882"/>
            <a:chOff x="4572000" y="1402806"/>
            <a:chExt cx="2494529" cy="144888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6396840" y="1402806"/>
              <a:ext cx="669689" cy="1448882"/>
              <a:chOff x="3686407" y="3529380"/>
              <a:chExt cx="1410079" cy="3050728"/>
            </a:xfrm>
          </p:grpSpPr>
          <p:sp>
            <p:nvSpPr>
              <p:cNvPr id="10" name="楕円 9"/>
              <p:cNvSpPr/>
              <p:nvPr/>
            </p:nvSpPr>
            <p:spPr>
              <a:xfrm>
                <a:off x="4160520" y="3642360"/>
                <a:ext cx="655320" cy="7162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4236720" y="4343400"/>
                <a:ext cx="495300" cy="12801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 rot="19230713">
                <a:off x="3686407" y="4489152"/>
                <a:ext cx="318915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 rot="3406896">
                <a:off x="4085850" y="4543983"/>
                <a:ext cx="335280" cy="64617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 rot="3406896">
                <a:off x="3975026" y="5339163"/>
                <a:ext cx="335280" cy="80022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 rot="19230713">
                <a:off x="4761206" y="5262162"/>
                <a:ext cx="335280" cy="131794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 rot="19230713">
                <a:off x="3892890" y="5667834"/>
                <a:ext cx="335280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 rot="17192969">
                <a:off x="4372998" y="3452552"/>
                <a:ext cx="141733" cy="892007"/>
              </a:xfrm>
              <a:prstGeom prst="roundRect">
                <a:avLst>
                  <a:gd name="adj" fmla="val 70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弦 17"/>
              <p:cNvSpPr/>
              <p:nvPr/>
            </p:nvSpPr>
            <p:spPr>
              <a:xfrm rot="6336376">
                <a:off x="4058779" y="3551409"/>
                <a:ext cx="915812" cy="871754"/>
              </a:xfrm>
              <a:prstGeom prst="chord">
                <a:avLst>
                  <a:gd name="adj1" fmla="val 5409945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正方形/長方形 41"/>
            <p:cNvSpPr/>
            <p:nvPr/>
          </p:nvSpPr>
          <p:spPr>
            <a:xfrm>
              <a:off x="6074302" y="1766809"/>
              <a:ext cx="506278" cy="3254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4572000" y="2061278"/>
              <a:ext cx="1498600" cy="120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4572000" y="1805940"/>
              <a:ext cx="1529080" cy="478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/>
          <p:cNvGrpSpPr/>
          <p:nvPr/>
        </p:nvGrpSpPr>
        <p:grpSpPr>
          <a:xfrm>
            <a:off x="4647988" y="3429000"/>
            <a:ext cx="1768089" cy="1448882"/>
            <a:chOff x="5298440" y="3429000"/>
            <a:chExt cx="1768089" cy="1448882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6396840" y="3429000"/>
              <a:ext cx="669689" cy="1448882"/>
              <a:chOff x="3686407" y="3529380"/>
              <a:chExt cx="1410079" cy="3050728"/>
            </a:xfrm>
          </p:grpSpPr>
          <p:sp>
            <p:nvSpPr>
              <p:cNvPr id="58" name="楕円 57"/>
              <p:cNvSpPr/>
              <p:nvPr/>
            </p:nvSpPr>
            <p:spPr>
              <a:xfrm>
                <a:off x="4160520" y="3642360"/>
                <a:ext cx="655320" cy="7162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4236720" y="4343400"/>
                <a:ext cx="495300" cy="12801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角丸四角形 59"/>
              <p:cNvSpPr/>
              <p:nvPr/>
            </p:nvSpPr>
            <p:spPr>
              <a:xfrm rot="19230713">
                <a:off x="3686407" y="4489152"/>
                <a:ext cx="318915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角丸四角形 60"/>
              <p:cNvSpPr/>
              <p:nvPr/>
            </p:nvSpPr>
            <p:spPr>
              <a:xfrm rot="3406896">
                <a:off x="4085850" y="4543983"/>
                <a:ext cx="335280" cy="64617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 rot="3406896">
                <a:off x="3975026" y="5339163"/>
                <a:ext cx="335280" cy="80022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 rot="19230713">
                <a:off x="4761206" y="5262162"/>
                <a:ext cx="335280" cy="131794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角丸四角形 63"/>
              <p:cNvSpPr/>
              <p:nvPr/>
            </p:nvSpPr>
            <p:spPr>
              <a:xfrm rot="19230713">
                <a:off x="3892890" y="5667834"/>
                <a:ext cx="335280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角丸四角形 64"/>
              <p:cNvSpPr/>
              <p:nvPr/>
            </p:nvSpPr>
            <p:spPr>
              <a:xfrm rot="17192969">
                <a:off x="4372998" y="3452552"/>
                <a:ext cx="141733" cy="892007"/>
              </a:xfrm>
              <a:prstGeom prst="roundRect">
                <a:avLst>
                  <a:gd name="adj" fmla="val 70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弦 65"/>
              <p:cNvSpPr/>
              <p:nvPr/>
            </p:nvSpPr>
            <p:spPr>
              <a:xfrm rot="6336376">
                <a:off x="4058779" y="3551409"/>
                <a:ext cx="915812" cy="871754"/>
              </a:xfrm>
              <a:prstGeom prst="chord">
                <a:avLst>
                  <a:gd name="adj1" fmla="val 5409945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正方形/長方形 54"/>
            <p:cNvSpPr/>
            <p:nvPr/>
          </p:nvSpPr>
          <p:spPr>
            <a:xfrm>
              <a:off x="5908040" y="3793003"/>
              <a:ext cx="672540" cy="4894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298440" y="3940323"/>
              <a:ext cx="591260" cy="210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501640" y="3986043"/>
              <a:ext cx="591260" cy="1135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122831" y="918428"/>
            <a:ext cx="8891516" cy="20422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84420" y="906031"/>
            <a:ext cx="897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Off-site measurement with a Ge detector after core boring</a:t>
            </a:r>
            <a:endParaRPr kumimoji="1" lang="ja-JP" altLang="en-US" sz="24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719338" y="1818742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Depth </a:t>
            </a:r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profile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15885 -0.0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16232 0.000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85 -0.00047 L -4.44444E-6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Core boring locations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10911" y="908050"/>
            <a:ext cx="5543145" cy="1085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755912" y="1958502"/>
            <a:ext cx="1098550" cy="47470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10912" y="1993900"/>
            <a:ext cx="1073150" cy="4610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359878" y="5626100"/>
            <a:ext cx="722684" cy="9779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54112" y="5645150"/>
            <a:ext cx="1701800" cy="1060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472876" y="108103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92D050"/>
                </a:solidFill>
              </a:rPr>
              <a:t>CW1</a:t>
            </a:r>
            <a:endParaRPr kumimoji="1" lang="ja-JP" altLang="en-US" b="1" dirty="0">
              <a:solidFill>
                <a:srgbClr val="92D05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229197" y="302173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92D050"/>
                </a:solidFill>
              </a:rPr>
              <a:t>CW5</a:t>
            </a:r>
            <a:endParaRPr kumimoji="1" lang="ja-JP" altLang="en-US" b="1" dirty="0">
              <a:solidFill>
                <a:srgbClr val="92D05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690903" y="611594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92D050"/>
                </a:solidFill>
              </a:rPr>
              <a:t>C</a:t>
            </a:r>
            <a:r>
              <a:rPr kumimoji="1" lang="en-US" altLang="ja-JP" b="1" dirty="0" smtClean="0">
                <a:solidFill>
                  <a:srgbClr val="92D050"/>
                </a:solidFill>
              </a:rPr>
              <a:t>W2</a:t>
            </a:r>
            <a:endParaRPr kumimoji="1" lang="ja-JP" altLang="en-US" b="1" dirty="0">
              <a:solidFill>
                <a:srgbClr val="92D05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7005" y="29800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92D050"/>
                </a:solidFill>
              </a:rPr>
              <a:t>CW4</a:t>
            </a:r>
            <a:endParaRPr kumimoji="1" lang="ja-JP" altLang="en-US" b="1" dirty="0">
              <a:solidFill>
                <a:srgbClr val="92D050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133362" y="5594350"/>
            <a:ext cx="895350" cy="12636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172280" y="594944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Shield</a:t>
            </a:r>
          </a:p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door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12933" y="10765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South wall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013673" y="637041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North wall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73623" y="344981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East wall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01524" y="3480556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West wall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747230" y="1389727"/>
            <a:ext cx="153071" cy="5961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3967102" y="5646857"/>
            <a:ext cx="153071" cy="5196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825781" y="3074519"/>
            <a:ext cx="555219" cy="1722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4756628" y="3138299"/>
            <a:ext cx="555219" cy="1722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/>
          <p:cNvSpPr/>
          <p:nvPr/>
        </p:nvSpPr>
        <p:spPr>
          <a:xfrm>
            <a:off x="2755662" y="3073400"/>
            <a:ext cx="1397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859535" y="2983518"/>
            <a:ext cx="75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2"/>
                </a:solidFill>
              </a:rPr>
              <a:t>Target</a:t>
            </a:r>
            <a:endParaRPr kumimoji="1" lang="ja-JP" altLang="en-US" sz="1600" dirty="0">
              <a:solidFill>
                <a:schemeClr val="accent2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356495" y="3734136"/>
            <a:ext cx="890231" cy="785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71901" y="3943602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Cyclotron</a:t>
            </a:r>
            <a:endParaRPr kumimoji="1" lang="ja-JP" altLang="en-US" sz="1600" dirty="0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42" y="862914"/>
            <a:ext cx="2644374" cy="1983281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85" y="2937318"/>
            <a:ext cx="2652216" cy="1989162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7" y="5014928"/>
            <a:ext cx="2658420" cy="17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477072" y="1551014"/>
            <a:ext cx="1194178" cy="33573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Depth profile of the specific activity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670" r="68056" b="70857"/>
          <a:stretch/>
        </p:blipFill>
        <p:spPr>
          <a:xfrm>
            <a:off x="2149641" y="1286182"/>
            <a:ext cx="4730713" cy="38152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645756" y="1724436"/>
            <a:ext cx="86914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CW1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8887" y="1261878"/>
            <a:ext cx="299152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Constant specific activity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2910" y="961627"/>
            <a:ext cx="27528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Turned to be decrease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楕円 9"/>
          <p:cNvSpPr/>
          <p:nvPr/>
        </p:nvSpPr>
        <p:spPr>
          <a:xfrm>
            <a:off x="2347417" y="1776200"/>
            <a:ext cx="1569492" cy="2040341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9865" y="5296392"/>
            <a:ext cx="659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FIG.</a:t>
            </a:r>
            <a:r>
              <a:rPr kumimoji="1" lang="en-US" altLang="ja-JP" dirty="0" smtClean="0"/>
              <a:t> Typical example of depth profile of specific activity (CW1).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3761295" y="1376310"/>
            <a:ext cx="5489" cy="35320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916222" y="5643015"/>
            <a:ext cx="753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50000"/>
                  </a:schemeClr>
                </a:solidFill>
              </a:rPr>
              <a:t>Attainable region of gamma rays agreed with the constant region of specific activity.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053052" y="6345158"/>
            <a:ext cx="6263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C00000"/>
                </a:solidFill>
              </a:rPr>
              <a:t>Good for direct measurement at concrete surface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1090457" y="6378676"/>
            <a:ext cx="858981" cy="31172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190500" y="4053523"/>
            <a:ext cx="2684676" cy="1947227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31" idx="1"/>
          </p:cNvCxnSpPr>
          <p:nvPr/>
        </p:nvCxnSpPr>
        <p:spPr>
          <a:xfrm flipH="1" flipV="1">
            <a:off x="188536" y="5995447"/>
            <a:ext cx="727686" cy="1511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5829300" y="2571750"/>
            <a:ext cx="283603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Independent of nuclide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28097" y="503722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Concrete depth (cm)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805322" y="3148081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Specific activity (</a:t>
            </a:r>
            <a:r>
              <a:rPr kumimoji="1" lang="en-US" altLang="ja-JP" dirty="0" err="1"/>
              <a:t>B</a:t>
            </a:r>
            <a:r>
              <a:rPr kumimoji="1" lang="en-US" altLang="ja-JP" dirty="0" err="1" smtClean="0"/>
              <a:t>q</a:t>
            </a:r>
            <a:r>
              <a:rPr kumimoji="1" lang="en-US" altLang="ja-JP" dirty="0" smtClean="0"/>
              <a:t>/g)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 flipH="1">
            <a:off x="-1876567" y="2584501"/>
            <a:ext cx="1768089" cy="1448882"/>
            <a:chOff x="5298440" y="3429000"/>
            <a:chExt cx="1768089" cy="1448882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396840" y="3429000"/>
              <a:ext cx="669689" cy="1448882"/>
              <a:chOff x="3686407" y="3529380"/>
              <a:chExt cx="1410079" cy="3050728"/>
            </a:xfrm>
          </p:grpSpPr>
          <p:sp>
            <p:nvSpPr>
              <p:cNvPr id="22" name="楕円 21"/>
              <p:cNvSpPr/>
              <p:nvPr/>
            </p:nvSpPr>
            <p:spPr>
              <a:xfrm>
                <a:off x="4160520" y="3642360"/>
                <a:ext cx="655320" cy="7162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角丸四角形 22"/>
              <p:cNvSpPr/>
              <p:nvPr/>
            </p:nvSpPr>
            <p:spPr>
              <a:xfrm>
                <a:off x="4236720" y="4343400"/>
                <a:ext cx="495300" cy="12801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角丸四角形 23"/>
              <p:cNvSpPr/>
              <p:nvPr/>
            </p:nvSpPr>
            <p:spPr>
              <a:xfrm rot="19230713">
                <a:off x="3686407" y="4489152"/>
                <a:ext cx="318915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角丸四角形 24"/>
              <p:cNvSpPr/>
              <p:nvPr/>
            </p:nvSpPr>
            <p:spPr>
              <a:xfrm rot="3406896">
                <a:off x="4085850" y="4543983"/>
                <a:ext cx="335280" cy="64617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角丸四角形 25"/>
              <p:cNvSpPr/>
              <p:nvPr/>
            </p:nvSpPr>
            <p:spPr>
              <a:xfrm rot="3406896">
                <a:off x="3975026" y="5339163"/>
                <a:ext cx="335280" cy="80022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 rot="19230713">
                <a:off x="4761206" y="5262162"/>
                <a:ext cx="335280" cy="131794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角丸四角形 27"/>
              <p:cNvSpPr/>
              <p:nvPr/>
            </p:nvSpPr>
            <p:spPr>
              <a:xfrm rot="19230713">
                <a:off x="3892890" y="5667834"/>
                <a:ext cx="335280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角丸四角形 28"/>
              <p:cNvSpPr/>
              <p:nvPr/>
            </p:nvSpPr>
            <p:spPr>
              <a:xfrm rot="17192969">
                <a:off x="4372998" y="3452552"/>
                <a:ext cx="141733" cy="892007"/>
              </a:xfrm>
              <a:prstGeom prst="roundRect">
                <a:avLst>
                  <a:gd name="adj" fmla="val 70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弦 29"/>
              <p:cNvSpPr/>
              <p:nvPr/>
            </p:nvSpPr>
            <p:spPr>
              <a:xfrm rot="6336376">
                <a:off x="4058779" y="3551409"/>
                <a:ext cx="915812" cy="871754"/>
              </a:xfrm>
              <a:prstGeom prst="chord">
                <a:avLst>
                  <a:gd name="adj1" fmla="val 5409945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正方形/長方形 18"/>
            <p:cNvSpPr/>
            <p:nvPr/>
          </p:nvSpPr>
          <p:spPr>
            <a:xfrm>
              <a:off x="5908040" y="3793003"/>
              <a:ext cx="672540" cy="4894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298440" y="3940323"/>
              <a:ext cx="591260" cy="210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501640" y="3986043"/>
              <a:ext cx="591260" cy="1135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06" y="1531985"/>
            <a:ext cx="4505807" cy="356841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200524" y="1685926"/>
            <a:ext cx="4312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Efficiency was calculated by ISOCS.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28282 -0.000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31" grpId="0"/>
      <p:bldP spid="32" grpId="0"/>
      <p:bldP spid="33" grpId="0" animBg="1"/>
      <p:bldP spid="49" grpId="0" animBg="1"/>
      <p:bldP spid="49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Methods of specific activity determination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90B5-108C-4E3B-BA5F-8567A487E026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784" y="2874783"/>
            <a:ext cx="628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2. In-situ measurement with a Ge detector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592" y="4821936"/>
            <a:ext cx="705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3. In-situ measurement with a </a:t>
            </a:r>
            <a:r>
              <a:rPr kumimoji="1" lang="en-US" altLang="ja-JP" sz="2400" b="1" dirty="0" err="1" smtClean="0"/>
              <a:t>NaI</a:t>
            </a:r>
            <a:r>
              <a:rPr kumimoji="1" lang="en-US" altLang="ja-JP" sz="2400" b="1" dirty="0" smtClean="0"/>
              <a:t> survey meter</a:t>
            </a:r>
            <a:endParaRPr kumimoji="1"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306830" y="1366744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176543" y="1794604"/>
            <a:ext cx="1556257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39762" y="236674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76629" y="1795365"/>
            <a:ext cx="1456841" cy="266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1306830" y="5273040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30274" y="6257544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39805" y="5331173"/>
            <a:ext cx="1226949" cy="1470582"/>
            <a:chOff x="4294632" y="3486708"/>
            <a:chExt cx="2545310" cy="3050728"/>
          </a:xfrm>
        </p:grpSpPr>
        <p:sp>
          <p:nvSpPr>
            <p:cNvPr id="25" name="楕円 24"/>
            <p:cNvSpPr/>
            <p:nvPr/>
          </p:nvSpPr>
          <p:spPr>
            <a:xfrm>
              <a:off x="5903976" y="3599688"/>
              <a:ext cx="655320" cy="716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5980176" y="4300728"/>
              <a:ext cx="495300" cy="12801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丸四角形 26"/>
            <p:cNvSpPr/>
            <p:nvPr/>
          </p:nvSpPr>
          <p:spPr>
            <a:xfrm rot="16200000">
              <a:off x="5318765" y="4600251"/>
              <a:ext cx="297273" cy="7678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 rot="3406896">
              <a:off x="5829306" y="4501311"/>
              <a:ext cx="335280" cy="6461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 rot="3406896">
              <a:off x="5718482" y="5296491"/>
              <a:ext cx="335280" cy="8002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 rot="19230713">
              <a:off x="6504662" y="5219490"/>
              <a:ext cx="335280" cy="131794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19230713">
              <a:off x="5636346" y="5625162"/>
              <a:ext cx="335280" cy="7678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角丸四角形 31"/>
            <p:cNvSpPr/>
            <p:nvPr/>
          </p:nvSpPr>
          <p:spPr>
            <a:xfrm rot="17192969">
              <a:off x="6116454" y="3409880"/>
              <a:ext cx="141733" cy="892007"/>
            </a:xfrm>
            <a:prstGeom prst="roundRect">
              <a:avLst>
                <a:gd name="adj" fmla="val 70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弦 32"/>
            <p:cNvSpPr/>
            <p:nvPr/>
          </p:nvSpPr>
          <p:spPr>
            <a:xfrm rot="6336376">
              <a:off x="5802235" y="3508737"/>
              <a:ext cx="915812" cy="871754"/>
            </a:xfrm>
            <a:prstGeom prst="chord">
              <a:avLst>
                <a:gd name="adj1" fmla="val 5409945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角丸四角形 33"/>
            <p:cNvSpPr/>
            <p:nvPr/>
          </p:nvSpPr>
          <p:spPr>
            <a:xfrm rot="16927525">
              <a:off x="5262061" y="3979622"/>
              <a:ext cx="318915" cy="13480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687824" y="5065776"/>
              <a:ext cx="597408" cy="35966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4919472" y="4931664"/>
              <a:ext cx="316992" cy="73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876800" y="4931664"/>
              <a:ext cx="176784" cy="2621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4754880" y="4541520"/>
              <a:ext cx="140208" cy="524256"/>
            </a:xfrm>
            <a:custGeom>
              <a:avLst/>
              <a:gdLst>
                <a:gd name="connsiteX0" fmla="*/ 0 w 140208"/>
                <a:gd name="connsiteY0" fmla="*/ 524256 h 524256"/>
                <a:gd name="connsiteX1" fmla="*/ 6096 w 140208"/>
                <a:gd name="connsiteY1" fmla="*/ 463296 h 524256"/>
                <a:gd name="connsiteX2" fmla="*/ 30480 w 140208"/>
                <a:gd name="connsiteY2" fmla="*/ 420624 h 524256"/>
                <a:gd name="connsiteX3" fmla="*/ 48768 w 140208"/>
                <a:gd name="connsiteY3" fmla="*/ 365760 h 524256"/>
                <a:gd name="connsiteX4" fmla="*/ 54864 w 140208"/>
                <a:gd name="connsiteY4" fmla="*/ 341376 h 524256"/>
                <a:gd name="connsiteX5" fmla="*/ 115824 w 140208"/>
                <a:gd name="connsiteY5" fmla="*/ 292608 h 524256"/>
                <a:gd name="connsiteX6" fmla="*/ 128016 w 140208"/>
                <a:gd name="connsiteY6" fmla="*/ 128016 h 524256"/>
                <a:gd name="connsiteX7" fmla="*/ 134112 w 140208"/>
                <a:gd name="connsiteY7" fmla="*/ 103632 h 524256"/>
                <a:gd name="connsiteX8" fmla="*/ 140208 w 140208"/>
                <a:gd name="connsiteY8" fmla="*/ 73152 h 524256"/>
                <a:gd name="connsiteX9" fmla="*/ 115824 w 140208"/>
                <a:gd name="connsiteY9" fmla="*/ 30480 h 524256"/>
                <a:gd name="connsiteX10" fmla="*/ 91440 w 140208"/>
                <a:gd name="connsiteY10" fmla="*/ 24384 h 524256"/>
                <a:gd name="connsiteX11" fmla="*/ 60960 w 140208"/>
                <a:gd name="connsiteY11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208" h="524256">
                  <a:moveTo>
                    <a:pt x="0" y="524256"/>
                  </a:moveTo>
                  <a:cubicBezTo>
                    <a:pt x="2032" y="503936"/>
                    <a:pt x="1817" y="483264"/>
                    <a:pt x="6096" y="463296"/>
                  </a:cubicBezTo>
                  <a:cubicBezTo>
                    <a:pt x="8538" y="451898"/>
                    <a:pt x="23749" y="430720"/>
                    <a:pt x="30480" y="420624"/>
                  </a:cubicBezTo>
                  <a:cubicBezTo>
                    <a:pt x="45084" y="333000"/>
                    <a:pt x="25391" y="420307"/>
                    <a:pt x="48768" y="365760"/>
                  </a:cubicBezTo>
                  <a:cubicBezTo>
                    <a:pt x="52068" y="358059"/>
                    <a:pt x="50059" y="348240"/>
                    <a:pt x="54864" y="341376"/>
                  </a:cubicBezTo>
                  <a:cubicBezTo>
                    <a:pt x="78019" y="308298"/>
                    <a:pt x="86478" y="307281"/>
                    <a:pt x="115824" y="292608"/>
                  </a:cubicBezTo>
                  <a:cubicBezTo>
                    <a:pt x="138117" y="225730"/>
                    <a:pt x="115867" y="298095"/>
                    <a:pt x="128016" y="128016"/>
                  </a:cubicBezTo>
                  <a:cubicBezTo>
                    <a:pt x="128613" y="119659"/>
                    <a:pt x="132295" y="111811"/>
                    <a:pt x="134112" y="103632"/>
                  </a:cubicBezTo>
                  <a:cubicBezTo>
                    <a:pt x="136360" y="93518"/>
                    <a:pt x="138176" y="83312"/>
                    <a:pt x="140208" y="73152"/>
                  </a:cubicBezTo>
                  <a:cubicBezTo>
                    <a:pt x="134962" y="52169"/>
                    <a:pt x="137010" y="42586"/>
                    <a:pt x="115824" y="30480"/>
                  </a:cubicBezTo>
                  <a:cubicBezTo>
                    <a:pt x="108550" y="26323"/>
                    <a:pt x="99568" y="26416"/>
                    <a:pt x="91440" y="24384"/>
                  </a:cubicBezTo>
                  <a:cubicBezTo>
                    <a:pt x="69939" y="2883"/>
                    <a:pt x="80863" y="9951"/>
                    <a:pt x="6096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294632" y="4425696"/>
              <a:ext cx="554736" cy="2377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正方形/長方形 39"/>
          <p:cNvSpPr/>
          <p:nvPr/>
        </p:nvSpPr>
        <p:spPr>
          <a:xfrm>
            <a:off x="1306830" y="3327899"/>
            <a:ext cx="2331720" cy="1499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25194" y="434186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Concrete wall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3638550" y="1402806"/>
            <a:ext cx="2494529" cy="1448882"/>
            <a:chOff x="4572000" y="1402806"/>
            <a:chExt cx="2494529" cy="144888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6396840" y="1402806"/>
              <a:ext cx="669689" cy="1448882"/>
              <a:chOff x="3686407" y="3529380"/>
              <a:chExt cx="1410079" cy="3050728"/>
            </a:xfrm>
          </p:grpSpPr>
          <p:sp>
            <p:nvSpPr>
              <p:cNvPr id="10" name="楕円 9"/>
              <p:cNvSpPr/>
              <p:nvPr/>
            </p:nvSpPr>
            <p:spPr>
              <a:xfrm>
                <a:off x="4160520" y="3642360"/>
                <a:ext cx="655320" cy="7162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4236720" y="4343400"/>
                <a:ext cx="495300" cy="12801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 rot="19230713">
                <a:off x="3686407" y="4489152"/>
                <a:ext cx="318915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 rot="3406896">
                <a:off x="4085850" y="4543983"/>
                <a:ext cx="335280" cy="64617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 rot="3406896">
                <a:off x="3975026" y="5339163"/>
                <a:ext cx="335280" cy="80022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 rot="19230713">
                <a:off x="4761206" y="5262162"/>
                <a:ext cx="335280" cy="131794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 rot="19230713">
                <a:off x="3892890" y="5667834"/>
                <a:ext cx="335280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 rot="17192969">
                <a:off x="4372998" y="3452552"/>
                <a:ext cx="141733" cy="892007"/>
              </a:xfrm>
              <a:prstGeom prst="roundRect">
                <a:avLst>
                  <a:gd name="adj" fmla="val 70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弦 17"/>
              <p:cNvSpPr/>
              <p:nvPr/>
            </p:nvSpPr>
            <p:spPr>
              <a:xfrm rot="6336376">
                <a:off x="4058779" y="3551409"/>
                <a:ext cx="915812" cy="871754"/>
              </a:xfrm>
              <a:prstGeom prst="chord">
                <a:avLst>
                  <a:gd name="adj1" fmla="val 5409945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2" name="正方形/長方形 41"/>
            <p:cNvSpPr/>
            <p:nvPr/>
          </p:nvSpPr>
          <p:spPr>
            <a:xfrm>
              <a:off x="6074302" y="1766809"/>
              <a:ext cx="506278" cy="3254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4572000" y="2061278"/>
              <a:ext cx="1498600" cy="120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4572000" y="1805940"/>
              <a:ext cx="1529080" cy="478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/>
          <p:cNvGrpSpPr/>
          <p:nvPr/>
        </p:nvGrpSpPr>
        <p:grpSpPr>
          <a:xfrm>
            <a:off x="4364990" y="3429000"/>
            <a:ext cx="1768089" cy="1448882"/>
            <a:chOff x="5298440" y="3429000"/>
            <a:chExt cx="1768089" cy="1448882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6396840" y="3429000"/>
              <a:ext cx="669689" cy="1448882"/>
              <a:chOff x="3686407" y="3529380"/>
              <a:chExt cx="1410079" cy="3050728"/>
            </a:xfrm>
          </p:grpSpPr>
          <p:sp>
            <p:nvSpPr>
              <p:cNvPr id="58" name="楕円 57"/>
              <p:cNvSpPr/>
              <p:nvPr/>
            </p:nvSpPr>
            <p:spPr>
              <a:xfrm>
                <a:off x="4160520" y="3642360"/>
                <a:ext cx="655320" cy="7162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4236720" y="4343400"/>
                <a:ext cx="495300" cy="12801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角丸四角形 59"/>
              <p:cNvSpPr/>
              <p:nvPr/>
            </p:nvSpPr>
            <p:spPr>
              <a:xfrm rot="19230713">
                <a:off x="3686407" y="4489152"/>
                <a:ext cx="318915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角丸四角形 60"/>
              <p:cNvSpPr/>
              <p:nvPr/>
            </p:nvSpPr>
            <p:spPr>
              <a:xfrm rot="3406896">
                <a:off x="4085850" y="4543983"/>
                <a:ext cx="335280" cy="64617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 rot="3406896">
                <a:off x="3975026" y="5339163"/>
                <a:ext cx="335280" cy="80022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 rot="19230713">
                <a:off x="4761206" y="5262162"/>
                <a:ext cx="335280" cy="131794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角丸四角形 63"/>
              <p:cNvSpPr/>
              <p:nvPr/>
            </p:nvSpPr>
            <p:spPr>
              <a:xfrm rot="19230713">
                <a:off x="3892890" y="5667834"/>
                <a:ext cx="335280" cy="7678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角丸四角形 64"/>
              <p:cNvSpPr/>
              <p:nvPr/>
            </p:nvSpPr>
            <p:spPr>
              <a:xfrm rot="17192969">
                <a:off x="4372998" y="3452552"/>
                <a:ext cx="141733" cy="892007"/>
              </a:xfrm>
              <a:prstGeom prst="roundRect">
                <a:avLst>
                  <a:gd name="adj" fmla="val 703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弦 65"/>
              <p:cNvSpPr/>
              <p:nvPr/>
            </p:nvSpPr>
            <p:spPr>
              <a:xfrm rot="6336376">
                <a:off x="4058779" y="3551409"/>
                <a:ext cx="915812" cy="871754"/>
              </a:xfrm>
              <a:prstGeom prst="chord">
                <a:avLst>
                  <a:gd name="adj1" fmla="val 5409945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正方形/長方形 54"/>
            <p:cNvSpPr/>
            <p:nvPr/>
          </p:nvSpPr>
          <p:spPr>
            <a:xfrm>
              <a:off x="5908040" y="3793003"/>
              <a:ext cx="672540" cy="4894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298440" y="3940323"/>
              <a:ext cx="591260" cy="2100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501640" y="3986043"/>
              <a:ext cx="591260" cy="11351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" name="正方形/長方形 69"/>
          <p:cNvSpPr/>
          <p:nvPr/>
        </p:nvSpPr>
        <p:spPr>
          <a:xfrm>
            <a:off x="165156" y="2896272"/>
            <a:ext cx="8757293" cy="20422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84420" y="906031"/>
            <a:ext cx="897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1. Off-site measurement with a Ge detector after core boring</a:t>
            </a:r>
            <a:endParaRPr kumimoji="1" lang="ja-JP" altLang="en-US" sz="2400" b="1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258494" y="341947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Merit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70863" y="3852508"/>
            <a:ext cx="2581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Measurable</a:t>
            </a:r>
          </a:p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at many locations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287069" y="148590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Demerit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34125" y="1895475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Measurable </a:t>
            </a:r>
          </a:p>
          <a:p>
            <a:r>
              <a:rPr kumimoji="1"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at a few locations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8021 -0.0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theme/theme1.xml><?xml version="1.0" encoding="utf-8"?>
<a:theme xmlns:a="http://schemas.openxmlformats.org/drawingml/2006/main" name="スライド1日目_0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青基調1.potx" id="{831186D7-DE95-4C2B-90BD-E0F58BCA6DE2}" vid="{C4CD57EA-B28A-49B8-926A-FB4B616D96E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青基調1</Template>
  <TotalTime>6290</TotalTime>
  <Words>975</Words>
  <Application>Microsoft Office PowerPoint</Application>
  <PresentationFormat>画面に合わせる (4:3)</PresentationFormat>
  <Paragraphs>313</Paragraphs>
  <Slides>24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7" baseType="lpstr">
      <vt:lpstr>游ゴシック</vt:lpstr>
      <vt:lpstr>Arial</vt:lpstr>
      <vt:lpstr>スライド1日目_05</vt:lpstr>
      <vt:lpstr>In-situ determination  of residual specific activity  in activated concrete walls  of a PET-cyclotron room</vt:lpstr>
      <vt:lpstr>Typical image of a PET-cyclotron room</vt:lpstr>
      <vt:lpstr>Typical image of a PET-cyclotron room</vt:lpstr>
      <vt:lpstr>Methods of specific activity determination</vt:lpstr>
      <vt:lpstr>Examination site</vt:lpstr>
      <vt:lpstr>Methods of specific activity determination</vt:lpstr>
      <vt:lpstr>Core boring locations</vt:lpstr>
      <vt:lpstr>Depth profile of the specific activity</vt:lpstr>
      <vt:lpstr>Methods of specific activity determination</vt:lpstr>
      <vt:lpstr>Measured locations</vt:lpstr>
      <vt:lpstr>Specific activity distribution</vt:lpstr>
      <vt:lpstr>Relative specific activity</vt:lpstr>
      <vt:lpstr>Methods of specific activity determination</vt:lpstr>
      <vt:lpstr>Measured locations</vt:lpstr>
      <vt:lpstr>Contact dose rate vs specific activity</vt:lpstr>
      <vt:lpstr>Reproducibility of specific activity from dose rate</vt:lpstr>
      <vt:lpstr>Reproducibility of specific activity from dose rate</vt:lpstr>
      <vt:lpstr>Reproducibility of specific activity from dose rate</vt:lpstr>
      <vt:lpstr>Conclusion</vt:lpstr>
      <vt:lpstr>PowerPoint プレゼンテーション</vt:lpstr>
      <vt:lpstr>Contribution from surrounding wall</vt:lpstr>
      <vt:lpstr>PowerPoint プレゼンテーション</vt:lpstr>
      <vt:lpstr>PowerPoint プレゼンテーション</vt:lpstr>
      <vt:lpstr>Gamma-ray spectrum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In-situ determination  of residual specific activity  in activated concrete walls  of a PET-cyclotron room</dc:title>
  <dc:creator>Hiroshi Matsumura</dc:creator>
  <cp:lastModifiedBy>Hiroshi Matsumura</cp:lastModifiedBy>
  <cp:revision>143</cp:revision>
  <dcterms:created xsi:type="dcterms:W3CDTF">2017-05-15T09:04:58Z</dcterms:created>
  <dcterms:modified xsi:type="dcterms:W3CDTF">2017-05-24T06:20:33Z</dcterms:modified>
</cp:coreProperties>
</file>