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1"/>
  </p:sldMasterIdLst>
  <p:notesMasterIdLst>
    <p:notesMasterId r:id="rId30"/>
  </p:notesMasterIdLst>
  <p:handoutMasterIdLst>
    <p:handoutMasterId r:id="rId31"/>
  </p:handoutMasterIdLst>
  <p:sldIdLst>
    <p:sldId id="256" r:id="rId2"/>
    <p:sldId id="292" r:id="rId3"/>
    <p:sldId id="293" r:id="rId4"/>
    <p:sldId id="294" r:id="rId5"/>
    <p:sldId id="322" r:id="rId6"/>
    <p:sldId id="296" r:id="rId7"/>
    <p:sldId id="320" r:id="rId8"/>
    <p:sldId id="306" r:id="rId9"/>
    <p:sldId id="323" r:id="rId10"/>
    <p:sldId id="329" r:id="rId11"/>
    <p:sldId id="307" r:id="rId12"/>
    <p:sldId id="324" r:id="rId13"/>
    <p:sldId id="299" r:id="rId14"/>
    <p:sldId id="300" r:id="rId15"/>
    <p:sldId id="309" r:id="rId16"/>
    <p:sldId id="305" r:id="rId17"/>
    <p:sldId id="325" r:id="rId18"/>
    <p:sldId id="319" r:id="rId19"/>
    <p:sldId id="298" r:id="rId20"/>
    <p:sldId id="312" r:id="rId21"/>
    <p:sldId id="310" r:id="rId22"/>
    <p:sldId id="295" r:id="rId23"/>
    <p:sldId id="331" r:id="rId24"/>
    <p:sldId id="332" r:id="rId25"/>
    <p:sldId id="315" r:id="rId26"/>
    <p:sldId id="326" r:id="rId27"/>
    <p:sldId id="327" r:id="rId28"/>
    <p:sldId id="330" r:id="rId29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BFBFB"/>
    <a:srgbClr val="F5F5F5"/>
    <a:srgbClr val="0055A0"/>
    <a:srgbClr val="E68E36"/>
    <a:srgbClr val="0C377B"/>
    <a:srgbClr val="0B387C"/>
    <a:srgbClr val="104282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5" autoAdjust="0"/>
    <p:restoredTop sz="78564" autoAdjust="0"/>
  </p:normalViewPr>
  <p:slideViewPr>
    <p:cSldViewPr snapToGrid="0" snapToObjects="1">
      <p:cViewPr varScale="1">
        <p:scale>
          <a:sx n="65" d="100"/>
          <a:sy n="65" d="100"/>
        </p:scale>
        <p:origin x="-1070" y="-8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372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2D8508-EBF3-42CE-A3A7-22E4D20C61DE}" type="doc">
      <dgm:prSet loTypeId="urn:microsoft.com/office/officeart/2005/8/layout/vList6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0B25E754-D4CA-4695-B71E-A57168B798C4}">
      <dgm:prSet phldrT="[Text]"/>
      <dgm:spPr>
        <a:xfrm>
          <a:off x="2270" y="2118717"/>
          <a:ext cx="1896564" cy="1734343"/>
        </a:xfrm>
        <a:prstGeom prst="roundRect">
          <a:avLst/>
        </a:prstGeom>
        <a:solidFill>
          <a:srgbClr val="4BACC6">
            <a:hueOff val="-9933876"/>
            <a:satOff val="39811"/>
            <a:lumOff val="8628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n-GB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Accidental scenario</a:t>
          </a:r>
          <a:endParaRPr lang="en-GB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D6114C5-F171-4CEA-A4CE-20BF3CFBB18D}" type="parTrans" cxnId="{14C8700F-BD31-4E59-8A73-C90008717F13}">
      <dgm:prSet/>
      <dgm:spPr/>
      <dgm:t>
        <a:bodyPr/>
        <a:lstStyle/>
        <a:p>
          <a:endParaRPr lang="en-GB"/>
        </a:p>
      </dgm:t>
    </dgm:pt>
    <dgm:pt modelId="{5EF25452-646B-49EF-B3AB-9F8A762275E8}" type="sibTrans" cxnId="{14C8700F-BD31-4E59-8A73-C90008717F13}">
      <dgm:prSet/>
      <dgm:spPr/>
      <dgm:t>
        <a:bodyPr/>
        <a:lstStyle/>
        <a:p>
          <a:endParaRPr lang="en-GB"/>
        </a:p>
      </dgm:t>
    </dgm:pt>
    <dgm:pt modelId="{692CE3D4-812D-4EAF-B52C-07EF89B8D67F}">
      <dgm:prSet phldrT="[Text]" custT="1"/>
      <dgm:spPr>
        <a:xfrm>
          <a:off x="1898835" y="1909260"/>
          <a:ext cx="4593971" cy="2153257"/>
        </a:xfrm>
        <a:prstGeom prst="rightArrow">
          <a:avLst>
            <a:gd name="adj1" fmla="val 75000"/>
            <a:gd name="adj2" fmla="val 50000"/>
          </a:avLst>
        </a:prstGeom>
        <a:solidFill>
          <a:srgbClr val="4BACC6">
            <a:tint val="40000"/>
            <a:alpha val="90000"/>
            <a:hueOff val="-10740482"/>
            <a:satOff val="48253"/>
            <a:lumOff val="3317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 anchor="ctr"/>
        <a:lstStyle/>
        <a:p>
          <a:pPr algn="l"/>
          <a:r>
            <a:rPr lang="en-GB" sz="21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Full beam loss</a:t>
          </a:r>
          <a:endParaRPr lang="en-GB" sz="21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5B943B70-E92D-498F-91A1-6273D6921944}" type="parTrans" cxnId="{167B0903-70BA-44A5-B132-21A8AEB3AD12}">
      <dgm:prSet/>
      <dgm:spPr/>
      <dgm:t>
        <a:bodyPr/>
        <a:lstStyle/>
        <a:p>
          <a:endParaRPr lang="en-GB"/>
        </a:p>
      </dgm:t>
    </dgm:pt>
    <dgm:pt modelId="{E0671C70-16D4-4EA9-8537-2D99A606632E}" type="sibTrans" cxnId="{167B0903-70BA-44A5-B132-21A8AEB3AD12}">
      <dgm:prSet/>
      <dgm:spPr/>
      <dgm:t>
        <a:bodyPr/>
        <a:lstStyle/>
        <a:p>
          <a:endParaRPr lang="en-GB"/>
        </a:p>
      </dgm:t>
    </dgm:pt>
    <dgm:pt modelId="{0FC21EB8-3718-42E4-99CB-6E0CA6C275CA}">
      <dgm:prSet custT="1"/>
      <dgm:spPr>
        <a:xfrm>
          <a:off x="1898835" y="1909260"/>
          <a:ext cx="4593971" cy="2153257"/>
        </a:xfrm>
        <a:prstGeom prst="rightArrow">
          <a:avLst>
            <a:gd name="adj1" fmla="val 75000"/>
            <a:gd name="adj2" fmla="val 50000"/>
          </a:avLst>
        </a:prstGeom>
        <a:solidFill>
          <a:srgbClr val="4BACC6">
            <a:tint val="40000"/>
            <a:alpha val="90000"/>
            <a:hueOff val="-10740482"/>
            <a:satOff val="48253"/>
            <a:lumOff val="3317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/>
        <a:lstStyle/>
        <a:p>
          <a:pPr algn="l"/>
          <a:r>
            <a:rPr lang="en-GB" sz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just in front of the nearest connection</a:t>
          </a:r>
        </a:p>
      </dgm:t>
    </dgm:pt>
    <dgm:pt modelId="{FF4EE4A0-0559-4F9A-9B77-4553B98952B2}" type="parTrans" cxnId="{B5F965FB-1AF0-413A-84D0-DFF351D56D76}">
      <dgm:prSet/>
      <dgm:spPr/>
      <dgm:t>
        <a:bodyPr/>
        <a:lstStyle/>
        <a:p>
          <a:endParaRPr lang="en-GB"/>
        </a:p>
      </dgm:t>
    </dgm:pt>
    <dgm:pt modelId="{EC597A74-8072-474A-8A8B-D2258B717516}" type="sibTrans" cxnId="{B5F965FB-1AF0-413A-84D0-DFF351D56D76}">
      <dgm:prSet/>
      <dgm:spPr/>
      <dgm:t>
        <a:bodyPr/>
        <a:lstStyle/>
        <a:p>
          <a:endParaRPr lang="en-GB"/>
        </a:p>
      </dgm:t>
    </dgm:pt>
    <dgm:pt modelId="{50CA5DCB-4126-4BD7-9887-45ED3A7C5A2F}">
      <dgm:prSet custT="1"/>
      <dgm:spPr>
        <a:xfrm>
          <a:off x="1898835" y="1909260"/>
          <a:ext cx="4593971" cy="2153257"/>
        </a:xfrm>
        <a:prstGeom prst="rightArrow">
          <a:avLst>
            <a:gd name="adj1" fmla="val 75000"/>
            <a:gd name="adj2" fmla="val 50000"/>
          </a:avLst>
        </a:prstGeom>
        <a:solidFill>
          <a:srgbClr val="4BACC6">
            <a:tint val="40000"/>
            <a:alpha val="90000"/>
            <a:hueOff val="-10740482"/>
            <a:satOff val="48253"/>
            <a:lumOff val="3317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/>
        <a:lstStyle/>
        <a:p>
          <a:pPr algn="l"/>
          <a:r>
            <a:rPr lang="en-GB" sz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1 m x 10 cm x 10 cm tungsten target</a:t>
          </a:r>
        </a:p>
      </dgm:t>
    </dgm:pt>
    <dgm:pt modelId="{930889EA-CC6E-4EC8-A0C4-3A87ED2A850F}" type="parTrans" cxnId="{8F2026B0-E77E-44A2-A387-2D733FAE0153}">
      <dgm:prSet/>
      <dgm:spPr/>
      <dgm:t>
        <a:bodyPr/>
        <a:lstStyle/>
        <a:p>
          <a:endParaRPr lang="en-GB"/>
        </a:p>
      </dgm:t>
    </dgm:pt>
    <dgm:pt modelId="{5D1E4FA4-D375-4D71-B985-6FF5E999784E}" type="sibTrans" cxnId="{8F2026B0-E77E-44A2-A387-2D733FAE0153}">
      <dgm:prSet/>
      <dgm:spPr/>
      <dgm:t>
        <a:bodyPr/>
        <a:lstStyle/>
        <a:p>
          <a:endParaRPr lang="en-GB"/>
        </a:p>
      </dgm:t>
    </dgm:pt>
    <dgm:pt modelId="{812DF10B-8D85-406D-A67E-B2471C037E99}">
      <dgm:prSet custT="1"/>
      <dgm:spPr>
        <a:xfrm>
          <a:off x="1898835" y="1909260"/>
          <a:ext cx="4593971" cy="2153257"/>
        </a:xfrm>
        <a:prstGeom prst="rightArrow">
          <a:avLst>
            <a:gd name="adj1" fmla="val 75000"/>
            <a:gd name="adj2" fmla="val 50000"/>
          </a:avLst>
        </a:prstGeom>
        <a:solidFill>
          <a:srgbClr val="4BACC6">
            <a:tint val="40000"/>
            <a:alpha val="90000"/>
            <a:hueOff val="-10740482"/>
            <a:satOff val="48253"/>
            <a:lumOff val="3317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/>
        <a:lstStyle/>
        <a:p>
          <a:pPr algn="l"/>
          <a:r>
            <a:rPr lang="en-GB" sz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Beam parameters considered:</a:t>
          </a:r>
        </a:p>
      </dgm:t>
    </dgm:pt>
    <dgm:pt modelId="{2AE708EC-02BD-4404-AA92-C6E4C23C2368}" type="parTrans" cxnId="{4E94F507-01FF-4853-AC0C-729A7B9264D1}">
      <dgm:prSet/>
      <dgm:spPr/>
      <dgm:t>
        <a:bodyPr/>
        <a:lstStyle/>
        <a:p>
          <a:endParaRPr lang="en-GB"/>
        </a:p>
      </dgm:t>
    </dgm:pt>
    <dgm:pt modelId="{B8D7C8B4-D227-4261-AD90-CCABAEBC69E4}" type="sibTrans" cxnId="{4E94F507-01FF-4853-AC0C-729A7B9264D1}">
      <dgm:prSet/>
      <dgm:spPr/>
      <dgm:t>
        <a:bodyPr/>
        <a:lstStyle/>
        <a:p>
          <a:endParaRPr lang="en-GB"/>
        </a:p>
      </dgm:t>
    </dgm:pt>
    <dgm:pt modelId="{6CC82032-7EF4-4447-A922-4920291327A7}">
      <dgm:prSet custT="1"/>
      <dgm:spPr>
        <a:xfrm>
          <a:off x="1898835" y="1909260"/>
          <a:ext cx="4593971" cy="2153257"/>
        </a:xfrm>
        <a:prstGeom prst="rightArrow">
          <a:avLst>
            <a:gd name="adj1" fmla="val 75000"/>
            <a:gd name="adj2" fmla="val 50000"/>
          </a:avLst>
        </a:prstGeom>
        <a:solidFill>
          <a:srgbClr val="4BACC6">
            <a:tint val="40000"/>
            <a:alpha val="90000"/>
            <a:hueOff val="-10740482"/>
            <a:satOff val="48253"/>
            <a:lumOff val="3317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/>
        <a:lstStyle/>
        <a:p>
          <a:pPr algn="l"/>
          <a:r>
            <a:rPr lang="en-GB" sz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2808 bunches</a:t>
          </a:r>
        </a:p>
      </dgm:t>
    </dgm:pt>
    <dgm:pt modelId="{40D3168A-35BE-4AC0-AFDE-9CE7C4F5EA8A}" type="parTrans" cxnId="{442B9BB6-D648-4ABA-B44D-018524A2E1BF}">
      <dgm:prSet/>
      <dgm:spPr/>
      <dgm:t>
        <a:bodyPr/>
        <a:lstStyle/>
        <a:p>
          <a:endParaRPr lang="en-GB"/>
        </a:p>
      </dgm:t>
    </dgm:pt>
    <dgm:pt modelId="{DE207F07-FCAB-4516-9BD8-8CCF4D59973E}" type="sibTrans" cxnId="{442B9BB6-D648-4ABA-B44D-018524A2E1BF}">
      <dgm:prSet/>
      <dgm:spPr/>
      <dgm:t>
        <a:bodyPr/>
        <a:lstStyle/>
        <a:p>
          <a:endParaRPr lang="en-GB"/>
        </a:p>
      </dgm:t>
    </dgm:pt>
    <dgm:pt modelId="{B413F6B8-EA68-446C-B254-DEF5D7787BF1}">
      <dgm:prSet custT="1"/>
      <dgm:spPr>
        <a:xfrm>
          <a:off x="1898835" y="1909260"/>
          <a:ext cx="4593971" cy="2153257"/>
        </a:xfrm>
        <a:prstGeom prst="rightArrow">
          <a:avLst>
            <a:gd name="adj1" fmla="val 75000"/>
            <a:gd name="adj2" fmla="val 50000"/>
          </a:avLst>
        </a:prstGeom>
        <a:solidFill>
          <a:srgbClr val="4BACC6">
            <a:tint val="40000"/>
            <a:alpha val="90000"/>
            <a:hueOff val="-10740482"/>
            <a:satOff val="48253"/>
            <a:lumOff val="3317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/>
        <a:lstStyle/>
        <a:p>
          <a:pPr algn="l"/>
          <a:r>
            <a:rPr lang="en-GB" sz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2.2·10</a:t>
          </a:r>
          <a:r>
            <a:rPr lang="en-GB" sz="1200" baseline="30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11</a:t>
          </a:r>
          <a:r>
            <a:rPr lang="en-GB" sz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ppb</a:t>
          </a:r>
        </a:p>
      </dgm:t>
    </dgm:pt>
    <dgm:pt modelId="{5FBB8C57-E7DE-4D3B-A9F2-AC9BF47EEA92}" type="parTrans" cxnId="{94E16F97-0853-4E7E-9E79-D1FAE5A842B5}">
      <dgm:prSet/>
      <dgm:spPr/>
      <dgm:t>
        <a:bodyPr/>
        <a:lstStyle/>
        <a:p>
          <a:endParaRPr lang="en-GB"/>
        </a:p>
      </dgm:t>
    </dgm:pt>
    <dgm:pt modelId="{EA0F2E97-9F24-434F-93AC-B01F2E7F9759}" type="sibTrans" cxnId="{94E16F97-0853-4E7E-9E79-D1FAE5A842B5}">
      <dgm:prSet/>
      <dgm:spPr/>
      <dgm:t>
        <a:bodyPr/>
        <a:lstStyle/>
        <a:p>
          <a:endParaRPr lang="en-GB"/>
        </a:p>
      </dgm:t>
    </dgm:pt>
    <dgm:pt modelId="{3904A41D-263A-445C-AF1F-8EFB9D7F2AF3}" type="pres">
      <dgm:prSet presAssocID="{AE2D8508-EBF3-42CE-A3A7-22E4D20C61D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EAB5EEA7-E1B9-4F03-B64A-BBAF01A6814F}" type="pres">
      <dgm:prSet presAssocID="{0B25E754-D4CA-4695-B71E-A57168B798C4}" presName="linNode" presStyleCnt="0"/>
      <dgm:spPr/>
      <dgm:t>
        <a:bodyPr/>
        <a:lstStyle/>
        <a:p>
          <a:endParaRPr lang="en-GB"/>
        </a:p>
      </dgm:t>
    </dgm:pt>
    <dgm:pt modelId="{527A5B39-02B1-43FE-BB69-20B26F434A0F}" type="pres">
      <dgm:prSet presAssocID="{0B25E754-D4CA-4695-B71E-A57168B798C4}" presName="parentShp" presStyleLbl="node1" presStyleIdx="0" presStyleCnt="1" custScaleX="7706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GB"/>
        </a:p>
      </dgm:t>
    </dgm:pt>
    <dgm:pt modelId="{56E0C3E6-5295-4A58-822B-F4AC7EBE72B9}" type="pres">
      <dgm:prSet presAssocID="{0B25E754-D4CA-4695-B71E-A57168B798C4}" presName="childShp" presStyleLbl="bgAccFollowNode1" presStyleIdx="0" presStyleCnt="1" custScaleX="124446" custScaleY="124154">
        <dgm:presLayoutVars>
          <dgm:bulletEnabled val="1"/>
        </dgm:presLayoutVars>
      </dgm:prSet>
      <dgm:spPr>
        <a:prstGeom prst="rightArrow">
          <a:avLst>
            <a:gd name="adj1" fmla="val 75000"/>
            <a:gd name="adj2" fmla="val 50000"/>
          </a:avLst>
        </a:prstGeom>
      </dgm:spPr>
      <dgm:t>
        <a:bodyPr/>
        <a:lstStyle/>
        <a:p>
          <a:endParaRPr lang="en-GB"/>
        </a:p>
      </dgm:t>
    </dgm:pt>
  </dgm:ptLst>
  <dgm:cxnLst>
    <dgm:cxn modelId="{94E16F97-0853-4E7E-9E79-D1FAE5A842B5}" srcId="{812DF10B-8D85-406D-A67E-B2471C037E99}" destId="{B413F6B8-EA68-446C-B254-DEF5D7787BF1}" srcOrd="1" destOrd="0" parTransId="{5FBB8C57-E7DE-4D3B-A9F2-AC9BF47EEA92}" sibTransId="{EA0F2E97-9F24-434F-93AC-B01F2E7F9759}"/>
    <dgm:cxn modelId="{DC7499A8-0175-4795-AB79-21EB66AE7BFE}" type="presOf" srcId="{50CA5DCB-4126-4BD7-9887-45ED3A7C5A2F}" destId="{56E0C3E6-5295-4A58-822B-F4AC7EBE72B9}" srcOrd="0" destOrd="2" presId="urn:microsoft.com/office/officeart/2005/8/layout/vList6"/>
    <dgm:cxn modelId="{C5EAD217-621A-444E-A22B-D411DC72928B}" type="presOf" srcId="{812DF10B-8D85-406D-A67E-B2471C037E99}" destId="{56E0C3E6-5295-4A58-822B-F4AC7EBE72B9}" srcOrd="0" destOrd="3" presId="urn:microsoft.com/office/officeart/2005/8/layout/vList6"/>
    <dgm:cxn modelId="{00873A53-5630-4DE1-82BD-2BEA497DD979}" type="presOf" srcId="{B413F6B8-EA68-446C-B254-DEF5D7787BF1}" destId="{56E0C3E6-5295-4A58-822B-F4AC7EBE72B9}" srcOrd="0" destOrd="5" presId="urn:microsoft.com/office/officeart/2005/8/layout/vList6"/>
    <dgm:cxn modelId="{FBB8BF64-1557-483D-83B5-47B7BB539CCA}" type="presOf" srcId="{692CE3D4-812D-4EAF-B52C-07EF89B8D67F}" destId="{56E0C3E6-5295-4A58-822B-F4AC7EBE72B9}" srcOrd="0" destOrd="0" presId="urn:microsoft.com/office/officeart/2005/8/layout/vList6"/>
    <dgm:cxn modelId="{1F12D7BC-3D57-4822-B2BB-395FF6571CC2}" type="presOf" srcId="{AE2D8508-EBF3-42CE-A3A7-22E4D20C61DE}" destId="{3904A41D-263A-445C-AF1F-8EFB9D7F2AF3}" srcOrd="0" destOrd="0" presId="urn:microsoft.com/office/officeart/2005/8/layout/vList6"/>
    <dgm:cxn modelId="{4E94F507-01FF-4853-AC0C-729A7B9264D1}" srcId="{692CE3D4-812D-4EAF-B52C-07EF89B8D67F}" destId="{812DF10B-8D85-406D-A67E-B2471C037E99}" srcOrd="2" destOrd="0" parTransId="{2AE708EC-02BD-4404-AA92-C6E4C23C2368}" sibTransId="{B8D7C8B4-D227-4261-AD90-CCABAEBC69E4}"/>
    <dgm:cxn modelId="{14C8700F-BD31-4E59-8A73-C90008717F13}" srcId="{AE2D8508-EBF3-42CE-A3A7-22E4D20C61DE}" destId="{0B25E754-D4CA-4695-B71E-A57168B798C4}" srcOrd="0" destOrd="0" parTransId="{5D6114C5-F171-4CEA-A4CE-20BF3CFBB18D}" sibTransId="{5EF25452-646B-49EF-B3AB-9F8A762275E8}"/>
    <dgm:cxn modelId="{442B9BB6-D648-4ABA-B44D-018524A2E1BF}" srcId="{812DF10B-8D85-406D-A67E-B2471C037E99}" destId="{6CC82032-7EF4-4447-A922-4920291327A7}" srcOrd="0" destOrd="0" parTransId="{40D3168A-35BE-4AC0-AFDE-9CE7C4F5EA8A}" sibTransId="{DE207F07-FCAB-4516-9BD8-8CCF4D59973E}"/>
    <dgm:cxn modelId="{EDEDA57E-AC72-4FD5-A2A4-A52F417BE003}" type="presOf" srcId="{0B25E754-D4CA-4695-B71E-A57168B798C4}" destId="{527A5B39-02B1-43FE-BB69-20B26F434A0F}" srcOrd="0" destOrd="0" presId="urn:microsoft.com/office/officeart/2005/8/layout/vList6"/>
    <dgm:cxn modelId="{8F2026B0-E77E-44A2-A387-2D733FAE0153}" srcId="{692CE3D4-812D-4EAF-B52C-07EF89B8D67F}" destId="{50CA5DCB-4126-4BD7-9887-45ED3A7C5A2F}" srcOrd="1" destOrd="0" parTransId="{930889EA-CC6E-4EC8-A0C4-3A87ED2A850F}" sibTransId="{5D1E4FA4-D375-4D71-B985-6FF5E999784E}"/>
    <dgm:cxn modelId="{B5F965FB-1AF0-413A-84D0-DFF351D56D76}" srcId="{692CE3D4-812D-4EAF-B52C-07EF89B8D67F}" destId="{0FC21EB8-3718-42E4-99CB-6E0CA6C275CA}" srcOrd="0" destOrd="0" parTransId="{FF4EE4A0-0559-4F9A-9B77-4553B98952B2}" sibTransId="{EC597A74-8072-474A-8A8B-D2258B717516}"/>
    <dgm:cxn modelId="{167B0903-70BA-44A5-B132-21A8AEB3AD12}" srcId="{0B25E754-D4CA-4695-B71E-A57168B798C4}" destId="{692CE3D4-812D-4EAF-B52C-07EF89B8D67F}" srcOrd="0" destOrd="0" parTransId="{5B943B70-E92D-498F-91A1-6273D6921944}" sibTransId="{E0671C70-16D4-4EA9-8537-2D99A606632E}"/>
    <dgm:cxn modelId="{94C3C68C-8ACE-46BD-A3F4-776FCBD3EA53}" type="presOf" srcId="{6CC82032-7EF4-4447-A922-4920291327A7}" destId="{56E0C3E6-5295-4A58-822B-F4AC7EBE72B9}" srcOrd="0" destOrd="4" presId="urn:microsoft.com/office/officeart/2005/8/layout/vList6"/>
    <dgm:cxn modelId="{938C6DDF-46C6-4596-9E30-E43DC4DB9244}" type="presOf" srcId="{0FC21EB8-3718-42E4-99CB-6E0CA6C275CA}" destId="{56E0C3E6-5295-4A58-822B-F4AC7EBE72B9}" srcOrd="0" destOrd="1" presId="urn:microsoft.com/office/officeart/2005/8/layout/vList6"/>
    <dgm:cxn modelId="{313B23B3-DE6A-4246-A0CF-DEDE56913256}" type="presParOf" srcId="{3904A41D-263A-445C-AF1F-8EFB9D7F2AF3}" destId="{EAB5EEA7-E1B9-4F03-B64A-BBAF01A6814F}" srcOrd="0" destOrd="0" presId="urn:microsoft.com/office/officeart/2005/8/layout/vList6"/>
    <dgm:cxn modelId="{E218403D-7AFD-448B-B6AD-1DA305080171}" type="presParOf" srcId="{EAB5EEA7-E1B9-4F03-B64A-BBAF01A6814F}" destId="{527A5B39-02B1-43FE-BB69-20B26F434A0F}" srcOrd="0" destOrd="0" presId="urn:microsoft.com/office/officeart/2005/8/layout/vList6"/>
    <dgm:cxn modelId="{DCE99BDB-749A-4F16-83CB-DC03DF6CE37C}" type="presParOf" srcId="{EAB5EEA7-E1B9-4F03-B64A-BBAF01A6814F}" destId="{56E0C3E6-5295-4A58-822B-F4AC7EBE72B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F218A28-2DD4-4B31-8DF4-09456A9D4201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7B3F777-9403-4359-9F6A-85CFDC681069}">
      <dgm:prSet phldrT="[Text]"/>
      <dgm:spPr>
        <a:xfrm rot="16200000">
          <a:off x="-1084650" y="1115625"/>
          <a:ext cx="2754630" cy="523379"/>
        </a:xfrm>
        <a:prstGeom prst="rect">
          <a:avLst/>
        </a:prstGeom>
        <a:solidFill>
          <a:srgbClr val="CC00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GB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Level III</a:t>
          </a:r>
          <a:endParaRPr lang="en-GB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1BB4147A-0102-4C1C-BD71-7365BFBEE17A}" type="parTrans" cxnId="{4B67EFFB-80E2-4E2E-B1C1-E16A16556C8E}">
      <dgm:prSet/>
      <dgm:spPr/>
      <dgm:t>
        <a:bodyPr/>
        <a:lstStyle/>
        <a:p>
          <a:endParaRPr lang="en-GB"/>
        </a:p>
      </dgm:t>
    </dgm:pt>
    <dgm:pt modelId="{32014868-B27A-4ED9-B048-D67E3D26F0FB}" type="sibTrans" cxnId="{4B67EFFB-80E2-4E2E-B1C1-E16A16556C8E}">
      <dgm:prSet/>
      <dgm:spPr/>
      <dgm:t>
        <a:bodyPr/>
        <a:lstStyle/>
        <a:p>
          <a:endParaRPr lang="en-GB"/>
        </a:p>
      </dgm:t>
    </dgm:pt>
    <dgm:pt modelId="{F6B4D912-699E-4F19-B1C7-4A6508248EE6}" type="pres">
      <dgm:prSet presAssocID="{FF218A28-2DD4-4B31-8DF4-09456A9D420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73DA243-B987-4FAD-87C5-CE04EEE63AC4}" type="pres">
      <dgm:prSet presAssocID="{17B3F777-9403-4359-9F6A-85CFDC681069}" presName="root1" presStyleCnt="0"/>
      <dgm:spPr/>
    </dgm:pt>
    <dgm:pt modelId="{F88D0874-1538-4EC5-A2C4-6DF90032A3C8}" type="pres">
      <dgm:prSet presAssocID="{17B3F777-9403-4359-9F6A-85CFDC681069}" presName="LevelOneTextNode" presStyleLbl="node0" presStyleIdx="0" presStyleCnt="1" custLinFactNeighborX="2959" custLinFactNeighborY="-207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50B4F192-DD64-4E0F-86C3-88E8C40EE52D}" type="pres">
      <dgm:prSet presAssocID="{17B3F777-9403-4359-9F6A-85CFDC681069}" presName="level2hierChild" presStyleCnt="0"/>
      <dgm:spPr/>
    </dgm:pt>
  </dgm:ptLst>
  <dgm:cxnLst>
    <dgm:cxn modelId="{8847B0EE-8ECD-494A-AF73-EDE634458C65}" type="presOf" srcId="{FF218A28-2DD4-4B31-8DF4-09456A9D4201}" destId="{F6B4D912-699E-4F19-B1C7-4A6508248EE6}" srcOrd="0" destOrd="0" presId="urn:microsoft.com/office/officeart/2008/layout/HorizontalMultiLevelHierarchy"/>
    <dgm:cxn modelId="{4B67EFFB-80E2-4E2E-B1C1-E16A16556C8E}" srcId="{FF218A28-2DD4-4B31-8DF4-09456A9D4201}" destId="{17B3F777-9403-4359-9F6A-85CFDC681069}" srcOrd="0" destOrd="0" parTransId="{1BB4147A-0102-4C1C-BD71-7365BFBEE17A}" sibTransId="{32014868-B27A-4ED9-B048-D67E3D26F0FB}"/>
    <dgm:cxn modelId="{23D16748-D56C-4EBE-AF85-EE9FA2E99DF2}" type="presOf" srcId="{17B3F777-9403-4359-9F6A-85CFDC681069}" destId="{F88D0874-1538-4EC5-A2C4-6DF90032A3C8}" srcOrd="0" destOrd="0" presId="urn:microsoft.com/office/officeart/2008/layout/HorizontalMultiLevelHierarchy"/>
    <dgm:cxn modelId="{17B92285-5F65-4ED8-AEEA-F9EC34891176}" type="presParOf" srcId="{F6B4D912-699E-4F19-B1C7-4A6508248EE6}" destId="{F73DA243-B987-4FAD-87C5-CE04EEE63AC4}" srcOrd="0" destOrd="0" presId="urn:microsoft.com/office/officeart/2008/layout/HorizontalMultiLevelHierarchy"/>
    <dgm:cxn modelId="{F69788F6-C76D-462C-BCA2-3B9AA4E143E7}" type="presParOf" srcId="{F73DA243-B987-4FAD-87C5-CE04EEE63AC4}" destId="{F88D0874-1538-4EC5-A2C4-6DF90032A3C8}" srcOrd="0" destOrd="0" presId="urn:microsoft.com/office/officeart/2008/layout/HorizontalMultiLevelHierarchy"/>
    <dgm:cxn modelId="{9E09CEBB-255A-4DF7-91A5-1E2F0D52A0CB}" type="presParOf" srcId="{F73DA243-B987-4FAD-87C5-CE04EEE63AC4}" destId="{50B4F192-DD64-4E0F-86C3-88E8C40EE52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E822D98-D9D3-4C34-9CC7-7D08231B2345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EF71FE8-CF90-4A70-85C7-7EB2FAA01FD4}">
      <dgm:prSet phldrT="[Text]" custT="1"/>
      <dgm:spPr>
        <a:xfrm>
          <a:off x="58185" y="161586"/>
          <a:ext cx="1234078" cy="280712"/>
        </a:xfrm>
        <a:solidFill>
          <a:srgbClr val="0093BE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GB" sz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CERN dose objectives</a:t>
          </a:r>
          <a:endParaRPr lang="en-GB" sz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01289304-809E-4246-A56C-88E6687A477F}" type="parTrans" cxnId="{7C0CDD54-763D-4717-9885-F81B4D86BC16}">
      <dgm:prSet/>
      <dgm:spPr/>
      <dgm:t>
        <a:bodyPr/>
        <a:lstStyle/>
        <a:p>
          <a:endParaRPr lang="en-GB" sz="1200"/>
        </a:p>
      </dgm:t>
    </dgm:pt>
    <dgm:pt modelId="{947F37BD-EF4E-4EB0-BF47-8AE72FAD2DF9}" type="sibTrans" cxnId="{7C0CDD54-763D-4717-9885-F81B4D86BC16}">
      <dgm:prSet/>
      <dgm:spPr/>
      <dgm:t>
        <a:bodyPr/>
        <a:lstStyle/>
        <a:p>
          <a:endParaRPr lang="en-GB" sz="1200"/>
        </a:p>
      </dgm:t>
    </dgm:pt>
    <dgm:pt modelId="{1FA0A936-5104-421A-A045-767DE0A8E1F7}">
      <dgm:prSet phldrT="[Text]" custT="1"/>
      <dgm:spPr>
        <a:xfrm>
          <a:off x="1516833" y="176"/>
          <a:ext cx="1188001" cy="280712"/>
        </a:xfrm>
        <a:solidFill>
          <a:srgbClr val="0093BE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GB" sz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Operational Periods</a:t>
          </a:r>
          <a:endParaRPr lang="en-GB" sz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6D9FDE6A-2E51-4BF3-ABEB-B76E33F65C9C}" type="parTrans" cxnId="{DA613374-3AFD-4521-99E4-5A26540F36E9}">
      <dgm:prSet custT="1"/>
      <dgm:spPr>
        <a:xfrm rot="19457599">
          <a:off x="1266269" y="179401"/>
          <a:ext cx="276558" cy="83671"/>
        </a:xfrm>
        <a:noFill/>
        <a:ln w="25400" cap="flat" cmpd="sng" algn="ctr">
          <a:solidFill>
            <a:srgbClr val="64BC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BDBB9233-0622-414D-AA3C-715CD9BD334C}" type="sibTrans" cxnId="{DA613374-3AFD-4521-99E4-5A26540F36E9}">
      <dgm:prSet/>
      <dgm:spPr/>
      <dgm:t>
        <a:bodyPr/>
        <a:lstStyle/>
        <a:p>
          <a:endParaRPr lang="en-GB" sz="1200"/>
        </a:p>
      </dgm:t>
    </dgm:pt>
    <dgm:pt modelId="{307E0696-FEEF-4F2D-9B5A-64A7BE7A8CC8}">
      <dgm:prSet phldrT="[Text]" custT="1"/>
      <dgm:spPr>
        <a:xfrm>
          <a:off x="2929405" y="176"/>
          <a:ext cx="561424" cy="280712"/>
        </a:xfrm>
        <a:solidFill>
          <a:srgbClr val="0093BE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GB" sz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2 mSv/</a:t>
          </a:r>
          <a:r>
            <a:rPr lang="en-GB" sz="1200" dirty="0" err="1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yr</a:t>
          </a:r>
          <a:endParaRPr lang="en-GB" sz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DB9092D1-3593-46A5-9BE3-A0B212364435}" type="parTrans" cxnId="{FA31B29B-AA33-4B42-88DC-B12260C49EF7}">
      <dgm:prSet custT="1"/>
      <dgm:spPr>
        <a:xfrm>
          <a:off x="2704835" y="98697"/>
          <a:ext cx="224569" cy="83671"/>
        </a:xfrm>
        <a:noFill/>
        <a:ln w="25400" cap="flat" cmpd="sng" algn="ctr">
          <a:solidFill>
            <a:srgbClr val="64BC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FA796397-7FBF-4FB7-B8AF-58178B92555A}" type="sibTrans" cxnId="{FA31B29B-AA33-4B42-88DC-B12260C49EF7}">
      <dgm:prSet/>
      <dgm:spPr/>
      <dgm:t>
        <a:bodyPr/>
        <a:lstStyle/>
        <a:p>
          <a:endParaRPr lang="en-GB" sz="1200"/>
        </a:p>
      </dgm:t>
    </dgm:pt>
    <dgm:pt modelId="{12DDCAC3-8ADA-4A7F-A7D0-E09C1A58F6FC}">
      <dgm:prSet phldrT="[Text]" custT="1"/>
      <dgm:spPr>
        <a:xfrm>
          <a:off x="1516833" y="322995"/>
          <a:ext cx="1188001" cy="280712"/>
        </a:xfrm>
        <a:solidFill>
          <a:srgbClr val="FB963C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GB" sz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Long Shutdowns</a:t>
          </a:r>
          <a:endParaRPr lang="en-GB" sz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61CEDCE0-1AEC-423E-9628-235288036391}" type="parTrans" cxnId="{22AFA5E7-43EB-4D71-A266-D2551322FC31}">
      <dgm:prSet custT="1"/>
      <dgm:spPr>
        <a:xfrm rot="2142401">
          <a:off x="1266269" y="340811"/>
          <a:ext cx="276558" cy="83671"/>
        </a:xfrm>
        <a:noFill/>
        <a:ln w="25400" cap="flat" cmpd="sng" algn="ctr">
          <a:solidFill>
            <a:srgbClr val="64BC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8E6D5D55-3D57-425C-8BC8-8382C561DBA2}" type="sibTrans" cxnId="{22AFA5E7-43EB-4D71-A266-D2551322FC31}">
      <dgm:prSet/>
      <dgm:spPr/>
      <dgm:t>
        <a:bodyPr/>
        <a:lstStyle/>
        <a:p>
          <a:endParaRPr lang="en-GB" sz="1200"/>
        </a:p>
      </dgm:t>
    </dgm:pt>
    <dgm:pt modelId="{A81AD8D9-881D-429D-A925-C28C7FFBF62A}">
      <dgm:prSet phldrT="[Text]" custT="1"/>
      <dgm:spPr>
        <a:xfrm>
          <a:off x="2929405" y="322995"/>
          <a:ext cx="561424" cy="280712"/>
        </a:xfrm>
        <a:solidFill>
          <a:srgbClr val="FB963C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GB" sz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3 mSv/</a:t>
          </a:r>
          <a:r>
            <a:rPr lang="en-GB" sz="1200" dirty="0" err="1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yr</a:t>
          </a:r>
          <a:endParaRPr lang="en-GB" sz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FD4D30F8-110F-4C78-AB66-127B93DD7C9D}" type="parTrans" cxnId="{061FC83B-7D86-41B2-AE00-204D29911A19}">
      <dgm:prSet custT="1"/>
      <dgm:spPr>
        <a:xfrm>
          <a:off x="2704835" y="421516"/>
          <a:ext cx="224569" cy="83671"/>
        </a:xfrm>
        <a:noFill/>
        <a:ln w="25400" cap="flat" cmpd="sng" algn="ctr">
          <a:solidFill>
            <a:srgbClr val="64BC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3C30B09B-86F6-4F94-8685-088C584CF952}" type="sibTrans" cxnId="{061FC83B-7D86-41B2-AE00-204D29911A19}">
      <dgm:prSet/>
      <dgm:spPr/>
      <dgm:t>
        <a:bodyPr/>
        <a:lstStyle/>
        <a:p>
          <a:endParaRPr lang="en-GB" sz="1200"/>
        </a:p>
      </dgm:t>
    </dgm:pt>
    <dgm:pt modelId="{251EF064-BD2D-464F-9908-69368B36C60D}" type="pres">
      <dgm:prSet presAssocID="{8E822D98-D9D3-4C34-9CC7-7D08231B234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C503417-1B65-496B-B4EC-23164AF4B5C2}" type="pres">
      <dgm:prSet presAssocID="{9EF71FE8-CF90-4A70-85C7-7EB2FAA01FD4}" presName="root1" presStyleCnt="0"/>
      <dgm:spPr/>
    </dgm:pt>
    <dgm:pt modelId="{651D62C6-6D30-49C5-9CB4-D28D020D6BE3}" type="pres">
      <dgm:prSet presAssocID="{9EF71FE8-CF90-4A70-85C7-7EB2FAA01FD4}" presName="LevelOneTextNode" presStyleLbl="node0" presStyleIdx="0" presStyleCnt="1" custScaleX="219812" custLinFactNeighborX="-723" custLinFactNeighborY="0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GB"/>
        </a:p>
      </dgm:t>
    </dgm:pt>
    <dgm:pt modelId="{A90C23D2-36D5-4DDF-9753-BAAFA91AC0F6}" type="pres">
      <dgm:prSet presAssocID="{9EF71FE8-CF90-4A70-85C7-7EB2FAA01FD4}" presName="level2hierChild" presStyleCnt="0"/>
      <dgm:spPr/>
    </dgm:pt>
    <dgm:pt modelId="{7344EA0D-BC4B-44A9-AFCB-37342F0EAAAE}" type="pres">
      <dgm:prSet presAssocID="{6D9FDE6A-2E51-4BF3-ABEB-B76E33F65C9C}" presName="conn2-1" presStyleLbl="parChTrans1D2" presStyleIdx="0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276558" y="41835"/>
              </a:lnTo>
            </a:path>
          </a:pathLst>
        </a:custGeom>
      </dgm:spPr>
      <dgm:t>
        <a:bodyPr/>
        <a:lstStyle/>
        <a:p>
          <a:endParaRPr lang="en-GB"/>
        </a:p>
      </dgm:t>
    </dgm:pt>
    <dgm:pt modelId="{20A28E89-F581-499D-87A4-3535AB5AA796}" type="pres">
      <dgm:prSet presAssocID="{6D9FDE6A-2E51-4BF3-ABEB-B76E33F65C9C}" presName="connTx" presStyleLbl="parChTrans1D2" presStyleIdx="0" presStyleCnt="2"/>
      <dgm:spPr/>
      <dgm:t>
        <a:bodyPr/>
        <a:lstStyle/>
        <a:p>
          <a:endParaRPr lang="en-GB"/>
        </a:p>
      </dgm:t>
    </dgm:pt>
    <dgm:pt modelId="{32F4C8D5-E7BA-410B-93C7-8FDD44118365}" type="pres">
      <dgm:prSet presAssocID="{1FA0A936-5104-421A-A045-767DE0A8E1F7}" presName="root2" presStyleCnt="0"/>
      <dgm:spPr/>
    </dgm:pt>
    <dgm:pt modelId="{06569614-19ED-4D35-9BB7-22A4D4675AB1}" type="pres">
      <dgm:prSet presAssocID="{1FA0A936-5104-421A-A045-767DE0A8E1F7}" presName="LevelTwoTextNode" presStyleLbl="node2" presStyleIdx="0" presStyleCnt="2" custScaleX="211605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GB"/>
        </a:p>
      </dgm:t>
    </dgm:pt>
    <dgm:pt modelId="{9DEC6900-DCF0-46AD-B051-5C10F8027F03}" type="pres">
      <dgm:prSet presAssocID="{1FA0A936-5104-421A-A045-767DE0A8E1F7}" presName="level3hierChild" presStyleCnt="0"/>
      <dgm:spPr/>
    </dgm:pt>
    <dgm:pt modelId="{33755A71-6CD1-4275-9EB1-00796DD16C09}" type="pres">
      <dgm:prSet presAssocID="{DB9092D1-3593-46A5-9BE3-A0B212364435}" presName="conn2-1" presStyleLbl="parChTrans1D3" presStyleIdx="0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224569" y="41835"/>
              </a:lnTo>
            </a:path>
          </a:pathLst>
        </a:custGeom>
      </dgm:spPr>
      <dgm:t>
        <a:bodyPr/>
        <a:lstStyle/>
        <a:p>
          <a:endParaRPr lang="en-GB"/>
        </a:p>
      </dgm:t>
    </dgm:pt>
    <dgm:pt modelId="{440182B4-37E8-4B92-9F22-60AE0EF3E5B2}" type="pres">
      <dgm:prSet presAssocID="{DB9092D1-3593-46A5-9BE3-A0B212364435}" presName="connTx" presStyleLbl="parChTrans1D3" presStyleIdx="0" presStyleCnt="2"/>
      <dgm:spPr/>
      <dgm:t>
        <a:bodyPr/>
        <a:lstStyle/>
        <a:p>
          <a:endParaRPr lang="en-GB"/>
        </a:p>
      </dgm:t>
    </dgm:pt>
    <dgm:pt modelId="{B21E3DCB-251F-4C1A-9543-13142D4BA908}" type="pres">
      <dgm:prSet presAssocID="{307E0696-FEEF-4F2D-9B5A-64A7BE7A8CC8}" presName="root2" presStyleCnt="0"/>
      <dgm:spPr/>
    </dgm:pt>
    <dgm:pt modelId="{D92DE3B4-2666-4E8D-A80B-7D8CA0CD3DEF}" type="pres">
      <dgm:prSet presAssocID="{307E0696-FEEF-4F2D-9B5A-64A7BE7A8CC8}" presName="LevelTwoTextNode" presStyleLbl="node3" presStyleIdx="0" presStyleCnt="2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GB"/>
        </a:p>
      </dgm:t>
    </dgm:pt>
    <dgm:pt modelId="{45F7FBCB-7AB3-4BA6-A6BC-FA01A01B7E19}" type="pres">
      <dgm:prSet presAssocID="{307E0696-FEEF-4F2D-9B5A-64A7BE7A8CC8}" presName="level3hierChild" presStyleCnt="0"/>
      <dgm:spPr/>
    </dgm:pt>
    <dgm:pt modelId="{562C72DA-4E99-42FE-AF0C-F1394044FFDB}" type="pres">
      <dgm:prSet presAssocID="{61CEDCE0-1AEC-423E-9628-235288036391}" presName="conn2-1" presStyleLbl="parChTrans1D2" presStyleIdx="1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276558" y="41835"/>
              </a:lnTo>
            </a:path>
          </a:pathLst>
        </a:custGeom>
      </dgm:spPr>
      <dgm:t>
        <a:bodyPr/>
        <a:lstStyle/>
        <a:p>
          <a:endParaRPr lang="en-GB"/>
        </a:p>
      </dgm:t>
    </dgm:pt>
    <dgm:pt modelId="{D903F9D1-27A2-457C-B24B-1ED62FE79FB6}" type="pres">
      <dgm:prSet presAssocID="{61CEDCE0-1AEC-423E-9628-235288036391}" presName="connTx" presStyleLbl="parChTrans1D2" presStyleIdx="1" presStyleCnt="2"/>
      <dgm:spPr/>
      <dgm:t>
        <a:bodyPr/>
        <a:lstStyle/>
        <a:p>
          <a:endParaRPr lang="en-GB"/>
        </a:p>
      </dgm:t>
    </dgm:pt>
    <dgm:pt modelId="{EE8EE1DB-0972-439D-876D-3BC8E4A485D7}" type="pres">
      <dgm:prSet presAssocID="{12DDCAC3-8ADA-4A7F-A7D0-E09C1A58F6FC}" presName="root2" presStyleCnt="0"/>
      <dgm:spPr/>
    </dgm:pt>
    <dgm:pt modelId="{207DC1C4-A570-4C5D-9B84-E3C39FC02AEA}" type="pres">
      <dgm:prSet presAssocID="{12DDCAC3-8ADA-4A7F-A7D0-E09C1A58F6FC}" presName="LevelTwoTextNode" presStyleLbl="node2" presStyleIdx="1" presStyleCnt="2" custScaleX="211605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GB"/>
        </a:p>
      </dgm:t>
    </dgm:pt>
    <dgm:pt modelId="{33DD742C-BC7E-4595-BC7E-8931997F5DAD}" type="pres">
      <dgm:prSet presAssocID="{12DDCAC3-8ADA-4A7F-A7D0-E09C1A58F6FC}" presName="level3hierChild" presStyleCnt="0"/>
      <dgm:spPr/>
    </dgm:pt>
    <dgm:pt modelId="{D5648C3E-66D4-4922-B3E6-373F2F5EDE19}" type="pres">
      <dgm:prSet presAssocID="{FD4D30F8-110F-4C78-AB66-127B93DD7C9D}" presName="conn2-1" presStyleLbl="parChTrans1D3" presStyleIdx="1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224569" y="41835"/>
              </a:lnTo>
            </a:path>
          </a:pathLst>
        </a:custGeom>
      </dgm:spPr>
      <dgm:t>
        <a:bodyPr/>
        <a:lstStyle/>
        <a:p>
          <a:endParaRPr lang="en-GB"/>
        </a:p>
      </dgm:t>
    </dgm:pt>
    <dgm:pt modelId="{FB2D1BC4-8E2E-46E8-A9AF-13272A1F7125}" type="pres">
      <dgm:prSet presAssocID="{FD4D30F8-110F-4C78-AB66-127B93DD7C9D}" presName="connTx" presStyleLbl="parChTrans1D3" presStyleIdx="1" presStyleCnt="2"/>
      <dgm:spPr/>
      <dgm:t>
        <a:bodyPr/>
        <a:lstStyle/>
        <a:p>
          <a:endParaRPr lang="en-GB"/>
        </a:p>
      </dgm:t>
    </dgm:pt>
    <dgm:pt modelId="{E208407C-4E43-4DDD-916C-65A6E15EB0C7}" type="pres">
      <dgm:prSet presAssocID="{A81AD8D9-881D-429D-A925-C28C7FFBF62A}" presName="root2" presStyleCnt="0"/>
      <dgm:spPr/>
    </dgm:pt>
    <dgm:pt modelId="{1A70B4F2-4FBE-422C-859B-C37B7E38E8CC}" type="pres">
      <dgm:prSet presAssocID="{A81AD8D9-881D-429D-A925-C28C7FFBF62A}" presName="LevelTwoTextNode" presStyleLbl="node3" presStyleIdx="1" presStyleCnt="2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GB"/>
        </a:p>
      </dgm:t>
    </dgm:pt>
    <dgm:pt modelId="{26DBA46D-A93D-48F3-B84D-57960E34674C}" type="pres">
      <dgm:prSet presAssocID="{A81AD8D9-881D-429D-A925-C28C7FFBF62A}" presName="level3hierChild" presStyleCnt="0"/>
      <dgm:spPr/>
    </dgm:pt>
  </dgm:ptLst>
  <dgm:cxnLst>
    <dgm:cxn modelId="{42BE7D6F-317E-4D6E-B94A-123D0F599350}" type="presOf" srcId="{DB9092D1-3593-46A5-9BE3-A0B212364435}" destId="{33755A71-6CD1-4275-9EB1-00796DD16C09}" srcOrd="0" destOrd="0" presId="urn:microsoft.com/office/officeart/2005/8/layout/hierarchy2"/>
    <dgm:cxn modelId="{8E810527-0470-4902-AAAD-317D4C6C61E8}" type="presOf" srcId="{61CEDCE0-1AEC-423E-9628-235288036391}" destId="{D903F9D1-27A2-457C-B24B-1ED62FE79FB6}" srcOrd="1" destOrd="0" presId="urn:microsoft.com/office/officeart/2005/8/layout/hierarchy2"/>
    <dgm:cxn modelId="{21A0FEE5-DEF9-4CF6-8E7D-3AA54629B9A8}" type="presOf" srcId="{DB9092D1-3593-46A5-9BE3-A0B212364435}" destId="{440182B4-37E8-4B92-9F22-60AE0EF3E5B2}" srcOrd="1" destOrd="0" presId="urn:microsoft.com/office/officeart/2005/8/layout/hierarchy2"/>
    <dgm:cxn modelId="{42DD8431-E135-4DA0-89CE-E31014E746A0}" type="presOf" srcId="{6D9FDE6A-2E51-4BF3-ABEB-B76E33F65C9C}" destId="{7344EA0D-BC4B-44A9-AFCB-37342F0EAAAE}" srcOrd="0" destOrd="0" presId="urn:microsoft.com/office/officeart/2005/8/layout/hierarchy2"/>
    <dgm:cxn modelId="{FA31B29B-AA33-4B42-88DC-B12260C49EF7}" srcId="{1FA0A936-5104-421A-A045-767DE0A8E1F7}" destId="{307E0696-FEEF-4F2D-9B5A-64A7BE7A8CC8}" srcOrd="0" destOrd="0" parTransId="{DB9092D1-3593-46A5-9BE3-A0B212364435}" sibTransId="{FA796397-7FBF-4FB7-B8AF-58178B92555A}"/>
    <dgm:cxn modelId="{F6727683-46F7-44C9-B805-BFC6B5671FE5}" type="presOf" srcId="{307E0696-FEEF-4F2D-9B5A-64A7BE7A8CC8}" destId="{D92DE3B4-2666-4E8D-A80B-7D8CA0CD3DEF}" srcOrd="0" destOrd="0" presId="urn:microsoft.com/office/officeart/2005/8/layout/hierarchy2"/>
    <dgm:cxn modelId="{5BE65250-5A6D-460C-830D-ED309749B4FF}" type="presOf" srcId="{1FA0A936-5104-421A-A045-767DE0A8E1F7}" destId="{06569614-19ED-4D35-9BB7-22A4D4675AB1}" srcOrd="0" destOrd="0" presId="urn:microsoft.com/office/officeart/2005/8/layout/hierarchy2"/>
    <dgm:cxn modelId="{E5FA7438-9E7D-42CB-992A-31180AAA0361}" type="presOf" srcId="{A81AD8D9-881D-429D-A925-C28C7FFBF62A}" destId="{1A70B4F2-4FBE-422C-859B-C37B7E38E8CC}" srcOrd="0" destOrd="0" presId="urn:microsoft.com/office/officeart/2005/8/layout/hierarchy2"/>
    <dgm:cxn modelId="{B22B2B9E-DD3D-4F32-90DA-1BB2F95366D6}" type="presOf" srcId="{9EF71FE8-CF90-4A70-85C7-7EB2FAA01FD4}" destId="{651D62C6-6D30-49C5-9CB4-D28D020D6BE3}" srcOrd="0" destOrd="0" presId="urn:microsoft.com/office/officeart/2005/8/layout/hierarchy2"/>
    <dgm:cxn modelId="{F0D6A2A6-A58D-46B9-AA6E-A8486F415AA9}" type="presOf" srcId="{FD4D30F8-110F-4C78-AB66-127B93DD7C9D}" destId="{FB2D1BC4-8E2E-46E8-A9AF-13272A1F7125}" srcOrd="1" destOrd="0" presId="urn:microsoft.com/office/officeart/2005/8/layout/hierarchy2"/>
    <dgm:cxn modelId="{1E3FA52B-2627-4E27-95B7-46A5EF9062BB}" type="presOf" srcId="{61CEDCE0-1AEC-423E-9628-235288036391}" destId="{562C72DA-4E99-42FE-AF0C-F1394044FFDB}" srcOrd="0" destOrd="0" presId="urn:microsoft.com/office/officeart/2005/8/layout/hierarchy2"/>
    <dgm:cxn modelId="{22AFA5E7-43EB-4D71-A266-D2551322FC31}" srcId="{9EF71FE8-CF90-4A70-85C7-7EB2FAA01FD4}" destId="{12DDCAC3-8ADA-4A7F-A7D0-E09C1A58F6FC}" srcOrd="1" destOrd="0" parTransId="{61CEDCE0-1AEC-423E-9628-235288036391}" sibTransId="{8E6D5D55-3D57-425C-8BC8-8382C561DBA2}"/>
    <dgm:cxn modelId="{1F101ADE-1464-45B3-88F0-406C997C7BCF}" type="presOf" srcId="{8E822D98-D9D3-4C34-9CC7-7D08231B2345}" destId="{251EF064-BD2D-464F-9908-69368B36C60D}" srcOrd="0" destOrd="0" presId="urn:microsoft.com/office/officeart/2005/8/layout/hierarchy2"/>
    <dgm:cxn modelId="{7C0CDD54-763D-4717-9885-F81B4D86BC16}" srcId="{8E822D98-D9D3-4C34-9CC7-7D08231B2345}" destId="{9EF71FE8-CF90-4A70-85C7-7EB2FAA01FD4}" srcOrd="0" destOrd="0" parTransId="{01289304-809E-4246-A56C-88E6687A477F}" sibTransId="{947F37BD-EF4E-4EB0-BF47-8AE72FAD2DF9}"/>
    <dgm:cxn modelId="{DA613374-3AFD-4521-99E4-5A26540F36E9}" srcId="{9EF71FE8-CF90-4A70-85C7-7EB2FAA01FD4}" destId="{1FA0A936-5104-421A-A045-767DE0A8E1F7}" srcOrd="0" destOrd="0" parTransId="{6D9FDE6A-2E51-4BF3-ABEB-B76E33F65C9C}" sibTransId="{BDBB9233-0622-414D-AA3C-715CD9BD334C}"/>
    <dgm:cxn modelId="{861FECCF-9B9D-42CC-A396-556AF59E6D44}" type="presOf" srcId="{12DDCAC3-8ADA-4A7F-A7D0-E09C1A58F6FC}" destId="{207DC1C4-A570-4C5D-9B84-E3C39FC02AEA}" srcOrd="0" destOrd="0" presId="urn:microsoft.com/office/officeart/2005/8/layout/hierarchy2"/>
    <dgm:cxn modelId="{061FC83B-7D86-41B2-AE00-204D29911A19}" srcId="{12DDCAC3-8ADA-4A7F-A7D0-E09C1A58F6FC}" destId="{A81AD8D9-881D-429D-A925-C28C7FFBF62A}" srcOrd="0" destOrd="0" parTransId="{FD4D30F8-110F-4C78-AB66-127B93DD7C9D}" sibTransId="{3C30B09B-86F6-4F94-8685-088C584CF952}"/>
    <dgm:cxn modelId="{B0FB00E1-21AC-432E-9A88-06BED6E36487}" type="presOf" srcId="{FD4D30F8-110F-4C78-AB66-127B93DD7C9D}" destId="{D5648C3E-66D4-4922-B3E6-373F2F5EDE19}" srcOrd="0" destOrd="0" presId="urn:microsoft.com/office/officeart/2005/8/layout/hierarchy2"/>
    <dgm:cxn modelId="{9B82E3B4-C975-4E70-B023-83C457CC2E4C}" type="presOf" srcId="{6D9FDE6A-2E51-4BF3-ABEB-B76E33F65C9C}" destId="{20A28E89-F581-499D-87A4-3535AB5AA796}" srcOrd="1" destOrd="0" presId="urn:microsoft.com/office/officeart/2005/8/layout/hierarchy2"/>
    <dgm:cxn modelId="{97C54D28-317E-4DAF-AB7E-7B997D3F9580}" type="presParOf" srcId="{251EF064-BD2D-464F-9908-69368B36C60D}" destId="{4C503417-1B65-496B-B4EC-23164AF4B5C2}" srcOrd="0" destOrd="0" presId="urn:microsoft.com/office/officeart/2005/8/layout/hierarchy2"/>
    <dgm:cxn modelId="{921E81EC-35C0-4C8E-BE4F-9F113E57740F}" type="presParOf" srcId="{4C503417-1B65-496B-B4EC-23164AF4B5C2}" destId="{651D62C6-6D30-49C5-9CB4-D28D020D6BE3}" srcOrd="0" destOrd="0" presId="urn:microsoft.com/office/officeart/2005/8/layout/hierarchy2"/>
    <dgm:cxn modelId="{0869AB06-21B9-472D-8A5F-69CBDBDC019F}" type="presParOf" srcId="{4C503417-1B65-496B-B4EC-23164AF4B5C2}" destId="{A90C23D2-36D5-4DDF-9753-BAAFA91AC0F6}" srcOrd="1" destOrd="0" presId="urn:microsoft.com/office/officeart/2005/8/layout/hierarchy2"/>
    <dgm:cxn modelId="{F535AE96-E8F3-4E4B-A8C0-DD3A82BDF11C}" type="presParOf" srcId="{A90C23D2-36D5-4DDF-9753-BAAFA91AC0F6}" destId="{7344EA0D-BC4B-44A9-AFCB-37342F0EAAAE}" srcOrd="0" destOrd="0" presId="urn:microsoft.com/office/officeart/2005/8/layout/hierarchy2"/>
    <dgm:cxn modelId="{C4BEB872-F416-41E1-9F9E-950FBA643BD1}" type="presParOf" srcId="{7344EA0D-BC4B-44A9-AFCB-37342F0EAAAE}" destId="{20A28E89-F581-499D-87A4-3535AB5AA796}" srcOrd="0" destOrd="0" presId="urn:microsoft.com/office/officeart/2005/8/layout/hierarchy2"/>
    <dgm:cxn modelId="{71D7EA55-2AFA-4065-9400-E1CA65A4D653}" type="presParOf" srcId="{A90C23D2-36D5-4DDF-9753-BAAFA91AC0F6}" destId="{32F4C8D5-E7BA-410B-93C7-8FDD44118365}" srcOrd="1" destOrd="0" presId="urn:microsoft.com/office/officeart/2005/8/layout/hierarchy2"/>
    <dgm:cxn modelId="{C845AB91-BA02-47F3-9F03-F7530F6397DD}" type="presParOf" srcId="{32F4C8D5-E7BA-410B-93C7-8FDD44118365}" destId="{06569614-19ED-4D35-9BB7-22A4D4675AB1}" srcOrd="0" destOrd="0" presId="urn:microsoft.com/office/officeart/2005/8/layout/hierarchy2"/>
    <dgm:cxn modelId="{D59DE8D7-D9E4-4558-A837-761DFA1E4F87}" type="presParOf" srcId="{32F4C8D5-E7BA-410B-93C7-8FDD44118365}" destId="{9DEC6900-DCF0-46AD-B051-5C10F8027F03}" srcOrd="1" destOrd="0" presId="urn:microsoft.com/office/officeart/2005/8/layout/hierarchy2"/>
    <dgm:cxn modelId="{438161E5-BE00-46AC-817D-2894B54DC5CE}" type="presParOf" srcId="{9DEC6900-DCF0-46AD-B051-5C10F8027F03}" destId="{33755A71-6CD1-4275-9EB1-00796DD16C09}" srcOrd="0" destOrd="0" presId="urn:microsoft.com/office/officeart/2005/8/layout/hierarchy2"/>
    <dgm:cxn modelId="{4402E1BA-B48A-4DF8-AB08-DA712CA310AA}" type="presParOf" srcId="{33755A71-6CD1-4275-9EB1-00796DD16C09}" destId="{440182B4-37E8-4B92-9F22-60AE0EF3E5B2}" srcOrd="0" destOrd="0" presId="urn:microsoft.com/office/officeart/2005/8/layout/hierarchy2"/>
    <dgm:cxn modelId="{C8285783-009A-4DD7-8652-5B51FFDDD9AB}" type="presParOf" srcId="{9DEC6900-DCF0-46AD-B051-5C10F8027F03}" destId="{B21E3DCB-251F-4C1A-9543-13142D4BA908}" srcOrd="1" destOrd="0" presId="urn:microsoft.com/office/officeart/2005/8/layout/hierarchy2"/>
    <dgm:cxn modelId="{8CFCA014-BD1C-4D59-8FD5-B82698F4C8D2}" type="presParOf" srcId="{B21E3DCB-251F-4C1A-9543-13142D4BA908}" destId="{D92DE3B4-2666-4E8D-A80B-7D8CA0CD3DEF}" srcOrd="0" destOrd="0" presId="urn:microsoft.com/office/officeart/2005/8/layout/hierarchy2"/>
    <dgm:cxn modelId="{B9BA3030-E960-46BD-BACA-F3661FDBA102}" type="presParOf" srcId="{B21E3DCB-251F-4C1A-9543-13142D4BA908}" destId="{45F7FBCB-7AB3-4BA6-A6BC-FA01A01B7E19}" srcOrd="1" destOrd="0" presId="urn:microsoft.com/office/officeart/2005/8/layout/hierarchy2"/>
    <dgm:cxn modelId="{969158CF-23AA-445A-8308-939FBF73BC08}" type="presParOf" srcId="{A90C23D2-36D5-4DDF-9753-BAAFA91AC0F6}" destId="{562C72DA-4E99-42FE-AF0C-F1394044FFDB}" srcOrd="2" destOrd="0" presId="urn:microsoft.com/office/officeart/2005/8/layout/hierarchy2"/>
    <dgm:cxn modelId="{44E6779D-22E3-44DC-9CA0-2DA751772E3E}" type="presParOf" srcId="{562C72DA-4E99-42FE-AF0C-F1394044FFDB}" destId="{D903F9D1-27A2-457C-B24B-1ED62FE79FB6}" srcOrd="0" destOrd="0" presId="urn:microsoft.com/office/officeart/2005/8/layout/hierarchy2"/>
    <dgm:cxn modelId="{20EEEAB5-3D73-4B19-9B6E-8126675F789E}" type="presParOf" srcId="{A90C23D2-36D5-4DDF-9753-BAAFA91AC0F6}" destId="{EE8EE1DB-0972-439D-876D-3BC8E4A485D7}" srcOrd="3" destOrd="0" presId="urn:microsoft.com/office/officeart/2005/8/layout/hierarchy2"/>
    <dgm:cxn modelId="{D0697C26-A19B-45EC-AAC4-D162783379FF}" type="presParOf" srcId="{EE8EE1DB-0972-439D-876D-3BC8E4A485D7}" destId="{207DC1C4-A570-4C5D-9B84-E3C39FC02AEA}" srcOrd="0" destOrd="0" presId="urn:microsoft.com/office/officeart/2005/8/layout/hierarchy2"/>
    <dgm:cxn modelId="{26F0ADEC-2871-4E0E-AF89-A7E6BA72EDB6}" type="presParOf" srcId="{EE8EE1DB-0972-439D-876D-3BC8E4A485D7}" destId="{33DD742C-BC7E-4595-BC7E-8931997F5DAD}" srcOrd="1" destOrd="0" presId="urn:microsoft.com/office/officeart/2005/8/layout/hierarchy2"/>
    <dgm:cxn modelId="{F3997288-5D3B-4E17-92D3-32AA32FCBCA6}" type="presParOf" srcId="{33DD742C-BC7E-4595-BC7E-8931997F5DAD}" destId="{D5648C3E-66D4-4922-B3E6-373F2F5EDE19}" srcOrd="0" destOrd="0" presId="urn:microsoft.com/office/officeart/2005/8/layout/hierarchy2"/>
    <dgm:cxn modelId="{18FFFBBB-D907-4F30-B72F-7C15E79F9201}" type="presParOf" srcId="{D5648C3E-66D4-4922-B3E6-373F2F5EDE19}" destId="{FB2D1BC4-8E2E-46E8-A9AF-13272A1F7125}" srcOrd="0" destOrd="0" presId="urn:microsoft.com/office/officeart/2005/8/layout/hierarchy2"/>
    <dgm:cxn modelId="{20186839-3F75-4A63-8FAA-B5A30D4F7E27}" type="presParOf" srcId="{33DD742C-BC7E-4595-BC7E-8931997F5DAD}" destId="{E208407C-4E43-4DDD-916C-65A6E15EB0C7}" srcOrd="1" destOrd="0" presId="urn:microsoft.com/office/officeart/2005/8/layout/hierarchy2"/>
    <dgm:cxn modelId="{EE360E6D-EA9F-497C-A8A4-438A4E43A51C}" type="presParOf" srcId="{E208407C-4E43-4DDD-916C-65A6E15EB0C7}" destId="{1A70B4F2-4FBE-422C-859B-C37B7E38E8CC}" srcOrd="0" destOrd="0" presId="urn:microsoft.com/office/officeart/2005/8/layout/hierarchy2"/>
    <dgm:cxn modelId="{F8DE0457-9DD2-4080-AFF3-54528F51626D}" type="presParOf" srcId="{E208407C-4E43-4DDD-916C-65A6E15EB0C7}" destId="{26DBA46D-A93D-48F3-B84D-57960E34674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2D8508-EBF3-42CE-A3A7-22E4D20C61DE}" type="doc">
      <dgm:prSet loTypeId="urn:microsoft.com/office/officeart/2005/8/layout/vList6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9E621250-3DD3-4E41-B51D-30CB3262660A}">
      <dgm:prSet phldrT="[Text]"/>
      <dgm:spPr>
        <a:xfrm>
          <a:off x="7255" y="1482"/>
          <a:ext cx="1901265" cy="1734343"/>
        </a:xfr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n-GB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Normal proton operation</a:t>
          </a:r>
          <a:endParaRPr lang="en-GB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5213AED-CA46-409E-B39D-D575CCAEA082}" type="parTrans" cxnId="{4C1DCD7E-F521-417A-82C5-B317390286B7}">
      <dgm:prSet/>
      <dgm:spPr/>
      <dgm:t>
        <a:bodyPr/>
        <a:lstStyle/>
        <a:p>
          <a:endParaRPr lang="en-GB"/>
        </a:p>
      </dgm:t>
    </dgm:pt>
    <dgm:pt modelId="{F45CA22D-FB39-4FA2-87CB-B550B6FB1170}" type="sibTrans" cxnId="{4C1DCD7E-F521-417A-82C5-B317390286B7}">
      <dgm:prSet/>
      <dgm:spPr/>
      <dgm:t>
        <a:bodyPr/>
        <a:lstStyle/>
        <a:p>
          <a:endParaRPr lang="en-GB"/>
        </a:p>
      </dgm:t>
    </dgm:pt>
    <dgm:pt modelId="{ACE3C680-22AD-42B2-8380-784802E787BD}">
      <dgm:prSet phldrT="[Text]"/>
      <dgm:spPr>
        <a:xfrm>
          <a:off x="1908520" y="1482"/>
          <a:ext cx="4579302" cy="1734343"/>
        </a:xfrm>
        <a:solidFill>
          <a:srgbClr val="4BACC6">
            <a:tint val="40000"/>
            <a:alpha val="9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 anchor="ctr"/>
        <a:lstStyle/>
        <a:p>
          <a:pPr algn="l"/>
          <a:r>
            <a:rPr lang="en-GB" sz="21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Ultimate scenario</a:t>
          </a:r>
          <a:endParaRPr lang="en-GB" sz="21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BA44AD5B-DDC7-412F-A9B5-955CD3901CED}" type="parTrans" cxnId="{9DF4EB9D-E9AA-4F03-9DBB-EE4BC42AD7B1}">
      <dgm:prSet/>
      <dgm:spPr/>
      <dgm:t>
        <a:bodyPr/>
        <a:lstStyle/>
        <a:p>
          <a:endParaRPr lang="en-GB"/>
        </a:p>
      </dgm:t>
    </dgm:pt>
    <dgm:pt modelId="{F7FDA497-23E6-4ED8-9F69-AE6242128974}" type="sibTrans" cxnId="{9DF4EB9D-E9AA-4F03-9DBB-EE4BC42AD7B1}">
      <dgm:prSet/>
      <dgm:spPr/>
      <dgm:t>
        <a:bodyPr/>
        <a:lstStyle/>
        <a:p>
          <a:endParaRPr lang="en-GB"/>
        </a:p>
      </dgm:t>
    </dgm:pt>
    <dgm:pt modelId="{9FB3449C-EF38-45EB-801E-47B3A70EFDA4}">
      <dgm:prSet phldrT="[Text]" custT="1"/>
      <dgm:spPr>
        <a:xfrm>
          <a:off x="1908520" y="1482"/>
          <a:ext cx="4579302" cy="1734343"/>
        </a:xfrm>
        <a:solidFill>
          <a:srgbClr val="4BACC6">
            <a:tint val="40000"/>
            <a:alpha val="9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 anchor="ctr"/>
        <a:lstStyle/>
        <a:p>
          <a:pPr algn="l"/>
          <a:r>
            <a:rPr lang="en-GB" sz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Levelled luminosity 7.5·10</a:t>
          </a:r>
          <a:r>
            <a:rPr lang="en-GB" sz="1200" baseline="30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34</a:t>
          </a:r>
          <a:r>
            <a:rPr lang="en-GB" sz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cm</a:t>
          </a:r>
          <a:r>
            <a:rPr lang="en-GB" sz="1200" baseline="30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-2</a:t>
          </a:r>
          <a:r>
            <a:rPr lang="en-GB" sz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</a:t>
          </a:r>
          <a:r>
            <a:rPr lang="en-GB" sz="1200" baseline="30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-1</a:t>
          </a:r>
          <a:endParaRPr lang="en-GB" sz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02BD52C1-3EE6-43E3-96B9-3305FE8B3A6D}" type="parTrans" cxnId="{C20BCDC1-A746-42AE-A108-41B9CC1B322D}">
      <dgm:prSet/>
      <dgm:spPr/>
      <dgm:t>
        <a:bodyPr/>
        <a:lstStyle/>
        <a:p>
          <a:endParaRPr lang="en-GB"/>
        </a:p>
      </dgm:t>
    </dgm:pt>
    <dgm:pt modelId="{BF603B0D-32BE-426F-89AF-4311CFADC246}" type="sibTrans" cxnId="{C20BCDC1-A746-42AE-A108-41B9CC1B322D}">
      <dgm:prSet/>
      <dgm:spPr/>
      <dgm:t>
        <a:bodyPr/>
        <a:lstStyle/>
        <a:p>
          <a:endParaRPr lang="en-GB"/>
        </a:p>
      </dgm:t>
    </dgm:pt>
    <dgm:pt modelId="{3904A41D-263A-445C-AF1F-8EFB9D7F2AF3}" type="pres">
      <dgm:prSet presAssocID="{AE2D8508-EBF3-42CE-A3A7-22E4D20C61D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69E4B7D2-F8D8-4A0B-8FEF-C4A8CC144DF8}" type="pres">
      <dgm:prSet presAssocID="{9E621250-3DD3-4E41-B51D-30CB3262660A}" presName="linNode" presStyleCnt="0"/>
      <dgm:spPr/>
      <dgm:t>
        <a:bodyPr/>
        <a:lstStyle/>
        <a:p>
          <a:endParaRPr lang="en-GB"/>
        </a:p>
      </dgm:t>
    </dgm:pt>
    <dgm:pt modelId="{2457B78C-5A12-40EA-A606-3968FC025FFE}" type="pres">
      <dgm:prSet presAssocID="{9E621250-3DD3-4E41-B51D-30CB3262660A}" presName="parentShp" presStyleLbl="node1" presStyleIdx="0" presStyleCnt="1" custScaleX="7318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GB"/>
        </a:p>
      </dgm:t>
    </dgm:pt>
    <dgm:pt modelId="{9C33F100-3BDC-4CB5-8E6F-708AA3D68323}" type="pres">
      <dgm:prSet presAssocID="{9E621250-3DD3-4E41-B51D-30CB3262660A}" presName="childShp" presStyleLbl="bgAccFollowNode1" presStyleIdx="0" presStyleCnt="1" custScaleX="115511" custLinFactNeighborX="1776" custLinFactNeighborY="785">
        <dgm:presLayoutVars>
          <dgm:bulletEnabled val="1"/>
        </dgm:presLayoutVars>
      </dgm:prSet>
      <dgm:spPr>
        <a:prstGeom prst="rightArrow">
          <a:avLst>
            <a:gd name="adj1" fmla="val 75000"/>
            <a:gd name="adj2" fmla="val 50000"/>
          </a:avLst>
        </a:prstGeom>
      </dgm:spPr>
      <dgm:t>
        <a:bodyPr/>
        <a:lstStyle/>
        <a:p>
          <a:endParaRPr lang="en-GB"/>
        </a:p>
      </dgm:t>
    </dgm:pt>
  </dgm:ptLst>
  <dgm:cxnLst>
    <dgm:cxn modelId="{4C1DCD7E-F521-417A-82C5-B317390286B7}" srcId="{AE2D8508-EBF3-42CE-A3A7-22E4D20C61DE}" destId="{9E621250-3DD3-4E41-B51D-30CB3262660A}" srcOrd="0" destOrd="0" parTransId="{75213AED-CA46-409E-B39D-D575CCAEA082}" sibTransId="{F45CA22D-FB39-4FA2-87CB-B550B6FB1170}"/>
    <dgm:cxn modelId="{B21B282C-9304-4ABA-906F-88CBDE618274}" type="presOf" srcId="{9FB3449C-EF38-45EB-801E-47B3A70EFDA4}" destId="{9C33F100-3BDC-4CB5-8E6F-708AA3D68323}" srcOrd="0" destOrd="1" presId="urn:microsoft.com/office/officeart/2005/8/layout/vList6"/>
    <dgm:cxn modelId="{08A7D6BF-B8A0-49BB-A54A-A9CF88A44789}" type="presOf" srcId="{9E621250-3DD3-4E41-B51D-30CB3262660A}" destId="{2457B78C-5A12-40EA-A606-3968FC025FFE}" srcOrd="0" destOrd="0" presId="urn:microsoft.com/office/officeart/2005/8/layout/vList6"/>
    <dgm:cxn modelId="{A7804E73-1E6E-4FB0-879A-F781C1D2510C}" type="presOf" srcId="{AE2D8508-EBF3-42CE-A3A7-22E4D20C61DE}" destId="{3904A41D-263A-445C-AF1F-8EFB9D7F2AF3}" srcOrd="0" destOrd="0" presId="urn:microsoft.com/office/officeart/2005/8/layout/vList6"/>
    <dgm:cxn modelId="{C20BCDC1-A746-42AE-A108-41B9CC1B322D}" srcId="{ACE3C680-22AD-42B2-8380-784802E787BD}" destId="{9FB3449C-EF38-45EB-801E-47B3A70EFDA4}" srcOrd="0" destOrd="0" parTransId="{02BD52C1-3EE6-43E3-96B9-3305FE8B3A6D}" sibTransId="{BF603B0D-32BE-426F-89AF-4311CFADC246}"/>
    <dgm:cxn modelId="{8F118389-9F4A-4C0C-ABB7-56CEBC252BF0}" type="presOf" srcId="{ACE3C680-22AD-42B2-8380-784802E787BD}" destId="{9C33F100-3BDC-4CB5-8E6F-708AA3D68323}" srcOrd="0" destOrd="0" presId="urn:microsoft.com/office/officeart/2005/8/layout/vList6"/>
    <dgm:cxn modelId="{9DF4EB9D-E9AA-4F03-9DBB-EE4BC42AD7B1}" srcId="{9E621250-3DD3-4E41-B51D-30CB3262660A}" destId="{ACE3C680-22AD-42B2-8380-784802E787BD}" srcOrd="0" destOrd="0" parTransId="{BA44AD5B-DDC7-412F-A9B5-955CD3901CED}" sibTransId="{F7FDA497-23E6-4ED8-9F69-AE6242128974}"/>
    <dgm:cxn modelId="{3C505D34-F6FD-465C-8E29-EFA6CBE966B8}" type="presParOf" srcId="{3904A41D-263A-445C-AF1F-8EFB9D7F2AF3}" destId="{69E4B7D2-F8D8-4A0B-8FEF-C4A8CC144DF8}" srcOrd="0" destOrd="0" presId="urn:microsoft.com/office/officeart/2005/8/layout/vList6"/>
    <dgm:cxn modelId="{853035EE-869C-4216-BA70-D1676821156F}" type="presParOf" srcId="{69E4B7D2-F8D8-4A0B-8FEF-C4A8CC144DF8}" destId="{2457B78C-5A12-40EA-A606-3968FC025FFE}" srcOrd="0" destOrd="0" presId="urn:microsoft.com/office/officeart/2005/8/layout/vList6"/>
    <dgm:cxn modelId="{7C7E3D56-4BD9-4AA1-9A2B-727FA902D3B6}" type="presParOf" srcId="{69E4B7D2-F8D8-4A0B-8FEF-C4A8CC144DF8}" destId="{9C33F100-3BDC-4CB5-8E6F-708AA3D6832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7D04D9-0FC2-4E45-8A38-D4E3B50FB13F}" type="doc">
      <dgm:prSet loTypeId="urn:microsoft.com/office/officeart/2005/8/layout/architecture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BD2E933-9682-44FC-83D6-718BAE7D1C6A}">
      <dgm:prSet phldrT="[Text]" custT="1"/>
      <dgm:spPr>
        <a:xfrm>
          <a:off x="4505" y="876012"/>
          <a:ext cx="6442647" cy="337283"/>
        </a:xfrm>
        <a:prstGeom prst="roundRect">
          <a:avLst>
            <a:gd name="adj" fmla="val 10000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6/20 mSv/</a:t>
          </a:r>
          <a:r>
            <a:rPr lang="en-GB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yr</a:t>
          </a:r>
          <a:r>
            <a:rPr lang="en-GB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                                       1 mSv/</a:t>
          </a:r>
          <a:r>
            <a:rPr lang="en-GB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yr</a:t>
          </a:r>
          <a:r>
            <a:rPr lang="en-GB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                                       300 </a:t>
          </a:r>
          <a:r>
            <a:rPr lang="en-GB" sz="1500" dirty="0" smtClean="0">
              <a:solidFill>
                <a:sysClr val="window" lastClr="FFFFFF"/>
              </a:solidFill>
              <a:latin typeface="Symbol" panose="05050102010706020507" pitchFamily="18" charset="2"/>
              <a:ea typeface="+mn-ea"/>
              <a:cs typeface="+mn-cs"/>
            </a:rPr>
            <a:t>m</a:t>
          </a:r>
          <a:r>
            <a:rPr lang="en-GB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Sv/</a:t>
          </a:r>
          <a:r>
            <a:rPr lang="en-GB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yr</a:t>
          </a:r>
          <a:endParaRPr lang="en-GB" sz="15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A5BB693-E049-40A1-8EA3-E60D55D4663D}" type="parTrans" cxnId="{85E01498-D1E4-4E32-AB76-8C99B8FAAECC}">
      <dgm:prSet/>
      <dgm:spPr/>
      <dgm:t>
        <a:bodyPr/>
        <a:lstStyle/>
        <a:p>
          <a:endParaRPr lang="en-GB"/>
        </a:p>
      </dgm:t>
    </dgm:pt>
    <dgm:pt modelId="{C20E7882-BA9B-4798-B8F0-4869E486C757}" type="sibTrans" cxnId="{85E01498-D1E4-4E32-AB76-8C99B8FAAECC}">
      <dgm:prSet/>
      <dgm:spPr/>
      <dgm:t>
        <a:bodyPr/>
        <a:lstStyle/>
        <a:p>
          <a:endParaRPr lang="en-GB"/>
        </a:p>
      </dgm:t>
    </dgm:pt>
    <dgm:pt modelId="{88B112F6-4F60-4E5D-A687-7B49890C507A}">
      <dgm:prSet phldrT="[Text]"/>
      <dgm:spPr>
        <a:xfrm>
          <a:off x="10794" y="438350"/>
          <a:ext cx="1987054" cy="337283"/>
        </a:xfrm>
        <a:prstGeom prst="roundRect">
          <a:avLst>
            <a:gd name="adj" fmla="val 10000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Radiation Workers</a:t>
          </a:r>
          <a:endParaRPr lang="en-GB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0859128-A0A7-402A-96B5-2D908B6D28BD}" type="parTrans" cxnId="{99E353BB-D87B-4366-ABC9-8C9088D8202B}">
      <dgm:prSet/>
      <dgm:spPr/>
      <dgm:t>
        <a:bodyPr/>
        <a:lstStyle/>
        <a:p>
          <a:endParaRPr lang="en-GB"/>
        </a:p>
      </dgm:t>
    </dgm:pt>
    <dgm:pt modelId="{97D181F7-D10C-4B48-903E-3F9B142DA280}" type="sibTrans" cxnId="{99E353BB-D87B-4366-ABC9-8C9088D8202B}">
      <dgm:prSet/>
      <dgm:spPr/>
      <dgm:t>
        <a:bodyPr/>
        <a:lstStyle/>
        <a:p>
          <a:endParaRPr lang="en-GB"/>
        </a:p>
      </dgm:t>
    </dgm:pt>
    <dgm:pt modelId="{8E28E81A-63D9-4779-8405-8503C15A4ED5}">
      <dgm:prSet phldrT="[Text]"/>
      <dgm:spPr>
        <a:xfrm>
          <a:off x="2164762" y="438350"/>
          <a:ext cx="2122134" cy="337283"/>
        </a:xfrm>
        <a:prstGeom prst="roundRect">
          <a:avLst>
            <a:gd name="adj" fmla="val 10000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Other workers</a:t>
          </a:r>
          <a:endParaRPr lang="en-GB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3DD07F6-262B-4976-ABF1-1ABC15D04D52}" type="parTrans" cxnId="{380932B7-A115-43D8-B369-291E78071CA3}">
      <dgm:prSet/>
      <dgm:spPr/>
      <dgm:t>
        <a:bodyPr/>
        <a:lstStyle/>
        <a:p>
          <a:endParaRPr lang="en-GB"/>
        </a:p>
      </dgm:t>
    </dgm:pt>
    <dgm:pt modelId="{4384B741-2703-42BC-8D44-FA08A3A05C2E}" type="sibTrans" cxnId="{380932B7-A115-43D8-B369-291E78071CA3}">
      <dgm:prSet/>
      <dgm:spPr/>
      <dgm:t>
        <a:bodyPr/>
        <a:lstStyle/>
        <a:p>
          <a:endParaRPr lang="en-GB"/>
        </a:p>
      </dgm:t>
    </dgm:pt>
    <dgm:pt modelId="{14D31C57-D3E0-481C-B4D7-AD48DBBD3580}">
      <dgm:prSet phldrT="[Text]"/>
      <dgm:spPr>
        <a:xfrm>
          <a:off x="4453809" y="438350"/>
          <a:ext cx="1987054" cy="337283"/>
        </a:xfrm>
        <a:prstGeom prst="roundRect">
          <a:avLst>
            <a:gd name="adj" fmla="val 10000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Population outside CERN</a:t>
          </a:r>
          <a:endParaRPr lang="en-GB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46BFD42-89E0-45F6-A6CF-375C11E6E5DA}" type="parTrans" cxnId="{FD7DA91B-4E00-4EA3-B961-18E92FB1B895}">
      <dgm:prSet/>
      <dgm:spPr/>
      <dgm:t>
        <a:bodyPr/>
        <a:lstStyle/>
        <a:p>
          <a:endParaRPr lang="en-GB"/>
        </a:p>
      </dgm:t>
    </dgm:pt>
    <dgm:pt modelId="{230BF6BA-26E6-4943-BEEB-D7EA4D019E08}" type="sibTrans" cxnId="{FD7DA91B-4E00-4EA3-B961-18E92FB1B895}">
      <dgm:prSet/>
      <dgm:spPr/>
      <dgm:t>
        <a:bodyPr/>
        <a:lstStyle/>
        <a:p>
          <a:endParaRPr lang="en-GB"/>
        </a:p>
      </dgm:t>
    </dgm:pt>
    <dgm:pt modelId="{5FC60096-C047-49A8-933C-84AA3616D558}">
      <dgm:prSet phldrT="[Text]"/>
      <dgm:spPr>
        <a:xfrm>
          <a:off x="2164762" y="687"/>
          <a:ext cx="2122134" cy="337283"/>
        </a:xfrm>
        <a:prstGeom prst="roundRect">
          <a:avLst>
            <a:gd name="adj" fmla="val 10000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On CERN site</a:t>
          </a:r>
          <a:endParaRPr lang="en-GB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D7F9BBA-226E-4176-A492-4DBED3A05A3D}" type="parTrans" cxnId="{DF08DCB2-94C2-4AA9-AAC1-ACEF25D97D95}">
      <dgm:prSet/>
      <dgm:spPr/>
      <dgm:t>
        <a:bodyPr/>
        <a:lstStyle/>
        <a:p>
          <a:endParaRPr lang="en-GB"/>
        </a:p>
      </dgm:t>
    </dgm:pt>
    <dgm:pt modelId="{D21A2511-D6AC-48B3-8ADB-B116E807988E}" type="sibTrans" cxnId="{DF08DCB2-94C2-4AA9-AAC1-ACEF25D97D95}">
      <dgm:prSet/>
      <dgm:spPr/>
      <dgm:t>
        <a:bodyPr/>
        <a:lstStyle/>
        <a:p>
          <a:endParaRPr lang="en-GB"/>
        </a:p>
      </dgm:t>
    </dgm:pt>
    <dgm:pt modelId="{4EE3F267-B7CC-4C3E-ACCD-A1598E2DEFE3}">
      <dgm:prSet phldrT="[Text]"/>
      <dgm:spPr>
        <a:xfrm>
          <a:off x="10794" y="687"/>
          <a:ext cx="1987054" cy="337283"/>
        </a:xfrm>
        <a:prstGeom prst="roundRect">
          <a:avLst>
            <a:gd name="adj" fmla="val 10000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On CERN site</a:t>
          </a:r>
          <a:endParaRPr lang="en-GB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AF95090-57CA-4483-8349-961EFF3FC113}" type="parTrans" cxnId="{88CE4D12-1C75-454A-9DC9-2AE5D6864A75}">
      <dgm:prSet/>
      <dgm:spPr/>
      <dgm:t>
        <a:bodyPr/>
        <a:lstStyle/>
        <a:p>
          <a:endParaRPr lang="en-GB"/>
        </a:p>
      </dgm:t>
    </dgm:pt>
    <dgm:pt modelId="{D1EE95D6-93DC-4266-AAF1-C5032B9FA92E}" type="sibTrans" cxnId="{88CE4D12-1C75-454A-9DC9-2AE5D6864A75}">
      <dgm:prSet/>
      <dgm:spPr/>
      <dgm:t>
        <a:bodyPr/>
        <a:lstStyle/>
        <a:p>
          <a:endParaRPr lang="en-GB"/>
        </a:p>
      </dgm:t>
    </dgm:pt>
    <dgm:pt modelId="{D4D971CC-C47F-431B-8270-7DB1BDB97CB6}" type="pres">
      <dgm:prSet presAssocID="{8D7D04D9-0FC2-4E45-8A38-D4E3B50FB13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660E457B-B726-4D45-B405-E21BBA729305}" type="pres">
      <dgm:prSet presAssocID="{CBD2E933-9682-44FC-83D6-718BAE7D1C6A}" presName="vertOne" presStyleCnt="0"/>
      <dgm:spPr/>
    </dgm:pt>
    <dgm:pt modelId="{A5B607B6-0906-4C4B-A7FA-D2C60CD2E97E}" type="pres">
      <dgm:prSet presAssocID="{CBD2E933-9682-44FC-83D6-718BAE7D1C6A}" presName="txOne" presStyleLbl="node0" presStyleIdx="0" presStyleCnt="1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GB"/>
        </a:p>
      </dgm:t>
    </dgm:pt>
    <dgm:pt modelId="{B975A63B-F11F-45BC-ACFF-F9859FD0962F}" type="pres">
      <dgm:prSet presAssocID="{CBD2E933-9682-44FC-83D6-718BAE7D1C6A}" presName="parTransOne" presStyleCnt="0"/>
      <dgm:spPr/>
    </dgm:pt>
    <dgm:pt modelId="{114378FA-B726-4728-B50D-954F6DEB517D}" type="pres">
      <dgm:prSet presAssocID="{CBD2E933-9682-44FC-83D6-718BAE7D1C6A}" presName="horzOne" presStyleCnt="0"/>
      <dgm:spPr/>
    </dgm:pt>
    <dgm:pt modelId="{6DFDBA47-12B5-494E-B710-FD22C3534D3B}" type="pres">
      <dgm:prSet presAssocID="{88B112F6-4F60-4E5D-A687-7B49890C507A}" presName="vertTwo" presStyleCnt="0"/>
      <dgm:spPr/>
    </dgm:pt>
    <dgm:pt modelId="{F9BE131A-FE0C-4FF5-845E-12E4219FE45A}" type="pres">
      <dgm:prSet presAssocID="{88B112F6-4F60-4E5D-A687-7B49890C507A}" presName="txTwo" presStyleLbl="node2" presStyleIdx="0" presStyleCnt="3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GB"/>
        </a:p>
      </dgm:t>
    </dgm:pt>
    <dgm:pt modelId="{56A0A47B-725F-411C-B389-566285CC9C0C}" type="pres">
      <dgm:prSet presAssocID="{88B112F6-4F60-4E5D-A687-7B49890C507A}" presName="parTransTwo" presStyleCnt="0"/>
      <dgm:spPr/>
    </dgm:pt>
    <dgm:pt modelId="{7997C46B-4EFC-4F30-A1CE-9BA07E5BAE78}" type="pres">
      <dgm:prSet presAssocID="{88B112F6-4F60-4E5D-A687-7B49890C507A}" presName="horzTwo" presStyleCnt="0"/>
      <dgm:spPr/>
    </dgm:pt>
    <dgm:pt modelId="{9961BC63-A355-4088-A556-AD46B95F505C}" type="pres">
      <dgm:prSet presAssocID="{4EE3F267-B7CC-4C3E-ACCD-A1598E2DEFE3}" presName="vertThree" presStyleCnt="0"/>
      <dgm:spPr/>
    </dgm:pt>
    <dgm:pt modelId="{EC457883-2C1D-441D-AF4A-FC5225313876}" type="pres">
      <dgm:prSet presAssocID="{4EE3F267-B7CC-4C3E-ACCD-A1598E2DEFE3}" presName="txThree" presStyleLbl="node3" presStyleIdx="0" presStyleCnt="2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GB"/>
        </a:p>
      </dgm:t>
    </dgm:pt>
    <dgm:pt modelId="{3CE2FBE7-84FE-4B12-A280-64FAB047E46D}" type="pres">
      <dgm:prSet presAssocID="{4EE3F267-B7CC-4C3E-ACCD-A1598E2DEFE3}" presName="horzThree" presStyleCnt="0"/>
      <dgm:spPr/>
    </dgm:pt>
    <dgm:pt modelId="{3E2E719E-79F4-45C4-9633-83D3E7365240}" type="pres">
      <dgm:prSet presAssocID="{97D181F7-D10C-4B48-903E-3F9B142DA280}" presName="sibSpaceTwo" presStyleCnt="0"/>
      <dgm:spPr/>
    </dgm:pt>
    <dgm:pt modelId="{D6B29B28-71E0-42CD-A90D-23B5678FFBCB}" type="pres">
      <dgm:prSet presAssocID="{8E28E81A-63D9-4779-8405-8503C15A4ED5}" presName="vertTwo" presStyleCnt="0"/>
      <dgm:spPr/>
    </dgm:pt>
    <dgm:pt modelId="{2203BCA5-66DE-488E-83C0-7B125645E153}" type="pres">
      <dgm:prSet presAssocID="{8E28E81A-63D9-4779-8405-8503C15A4ED5}" presName="txTwo" presStyleLbl="node2" presStyleIdx="1" presStyleCnt="3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GB"/>
        </a:p>
      </dgm:t>
    </dgm:pt>
    <dgm:pt modelId="{F78C02A5-2D17-41EB-95F0-147897A98DC2}" type="pres">
      <dgm:prSet presAssocID="{8E28E81A-63D9-4779-8405-8503C15A4ED5}" presName="parTransTwo" presStyleCnt="0"/>
      <dgm:spPr/>
    </dgm:pt>
    <dgm:pt modelId="{A74077B0-43DF-4173-9379-93A5D4BA83F8}" type="pres">
      <dgm:prSet presAssocID="{8E28E81A-63D9-4779-8405-8503C15A4ED5}" presName="horzTwo" presStyleCnt="0"/>
      <dgm:spPr/>
    </dgm:pt>
    <dgm:pt modelId="{C309BF5F-8861-4D8F-8D05-8E78D0F8CFCD}" type="pres">
      <dgm:prSet presAssocID="{5FC60096-C047-49A8-933C-84AA3616D558}" presName="vertThree" presStyleCnt="0"/>
      <dgm:spPr/>
    </dgm:pt>
    <dgm:pt modelId="{4BF79898-48D6-4CE3-BC2E-8E746C11323C}" type="pres">
      <dgm:prSet presAssocID="{5FC60096-C047-49A8-933C-84AA3616D558}" presName="txThree" presStyleLbl="node3" presStyleIdx="1" presStyleCnt="2" custScaleX="106798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GB"/>
        </a:p>
      </dgm:t>
    </dgm:pt>
    <dgm:pt modelId="{6D59DDDC-D05C-4B56-9EDE-342E3049ECA0}" type="pres">
      <dgm:prSet presAssocID="{5FC60096-C047-49A8-933C-84AA3616D558}" presName="horzThree" presStyleCnt="0"/>
      <dgm:spPr/>
    </dgm:pt>
    <dgm:pt modelId="{7936A5D4-D696-44EE-A794-E5C6E6E7F82C}" type="pres">
      <dgm:prSet presAssocID="{4384B741-2703-42BC-8D44-FA08A3A05C2E}" presName="sibSpaceTwo" presStyleCnt="0"/>
      <dgm:spPr/>
    </dgm:pt>
    <dgm:pt modelId="{1C7A06BF-496C-4510-BEF3-8C63C615CCCB}" type="pres">
      <dgm:prSet presAssocID="{14D31C57-D3E0-481C-B4D7-AD48DBBD3580}" presName="vertTwo" presStyleCnt="0"/>
      <dgm:spPr/>
    </dgm:pt>
    <dgm:pt modelId="{DB509325-389B-4FCD-B5A2-7283A4C81E70}" type="pres">
      <dgm:prSet presAssocID="{14D31C57-D3E0-481C-B4D7-AD48DBBD3580}" presName="txTwo" presStyleLbl="node2" presStyleIdx="2" presStyleCnt="3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GB"/>
        </a:p>
      </dgm:t>
    </dgm:pt>
    <dgm:pt modelId="{20022695-21EA-4077-B047-BDE648FB37FD}" type="pres">
      <dgm:prSet presAssocID="{14D31C57-D3E0-481C-B4D7-AD48DBBD3580}" presName="horzTwo" presStyleCnt="0"/>
      <dgm:spPr/>
    </dgm:pt>
  </dgm:ptLst>
  <dgm:cxnLst>
    <dgm:cxn modelId="{F9C66823-E169-41AF-9AAD-8B387D9BE66B}" type="presOf" srcId="{8D7D04D9-0FC2-4E45-8A38-D4E3B50FB13F}" destId="{D4D971CC-C47F-431B-8270-7DB1BDB97CB6}" srcOrd="0" destOrd="0" presId="urn:microsoft.com/office/officeart/2005/8/layout/architecture"/>
    <dgm:cxn modelId="{99E353BB-D87B-4366-ABC9-8C9088D8202B}" srcId="{CBD2E933-9682-44FC-83D6-718BAE7D1C6A}" destId="{88B112F6-4F60-4E5D-A687-7B49890C507A}" srcOrd="0" destOrd="0" parTransId="{30859128-A0A7-402A-96B5-2D908B6D28BD}" sibTransId="{97D181F7-D10C-4B48-903E-3F9B142DA280}"/>
    <dgm:cxn modelId="{DF08DCB2-94C2-4AA9-AAC1-ACEF25D97D95}" srcId="{8E28E81A-63D9-4779-8405-8503C15A4ED5}" destId="{5FC60096-C047-49A8-933C-84AA3616D558}" srcOrd="0" destOrd="0" parTransId="{3D7F9BBA-226E-4176-A492-4DBED3A05A3D}" sibTransId="{D21A2511-D6AC-48B3-8ADB-B116E807988E}"/>
    <dgm:cxn modelId="{FD7DA91B-4E00-4EA3-B961-18E92FB1B895}" srcId="{CBD2E933-9682-44FC-83D6-718BAE7D1C6A}" destId="{14D31C57-D3E0-481C-B4D7-AD48DBBD3580}" srcOrd="2" destOrd="0" parTransId="{B46BFD42-89E0-45F6-A6CF-375C11E6E5DA}" sibTransId="{230BF6BA-26E6-4943-BEEB-D7EA4D019E08}"/>
    <dgm:cxn modelId="{380932B7-A115-43D8-B369-291E78071CA3}" srcId="{CBD2E933-9682-44FC-83D6-718BAE7D1C6A}" destId="{8E28E81A-63D9-4779-8405-8503C15A4ED5}" srcOrd="1" destOrd="0" parTransId="{83DD07F6-262B-4976-ABF1-1ABC15D04D52}" sibTransId="{4384B741-2703-42BC-8D44-FA08A3A05C2E}"/>
    <dgm:cxn modelId="{BE225497-A57D-4C7C-ABC4-6C28F6CD049B}" type="presOf" srcId="{CBD2E933-9682-44FC-83D6-718BAE7D1C6A}" destId="{A5B607B6-0906-4C4B-A7FA-D2C60CD2E97E}" srcOrd="0" destOrd="0" presId="urn:microsoft.com/office/officeart/2005/8/layout/architecture"/>
    <dgm:cxn modelId="{933F7AFB-B752-41EA-8140-B862C2DE15F8}" type="presOf" srcId="{14D31C57-D3E0-481C-B4D7-AD48DBBD3580}" destId="{DB509325-389B-4FCD-B5A2-7283A4C81E70}" srcOrd="0" destOrd="0" presId="urn:microsoft.com/office/officeart/2005/8/layout/architecture"/>
    <dgm:cxn modelId="{6F23D0F8-AD26-4AC8-A83D-104F8115D21F}" type="presOf" srcId="{5FC60096-C047-49A8-933C-84AA3616D558}" destId="{4BF79898-48D6-4CE3-BC2E-8E746C11323C}" srcOrd="0" destOrd="0" presId="urn:microsoft.com/office/officeart/2005/8/layout/architecture"/>
    <dgm:cxn modelId="{5D1191B3-8882-422C-856A-FFB4E43011D5}" type="presOf" srcId="{8E28E81A-63D9-4779-8405-8503C15A4ED5}" destId="{2203BCA5-66DE-488E-83C0-7B125645E153}" srcOrd="0" destOrd="0" presId="urn:microsoft.com/office/officeart/2005/8/layout/architecture"/>
    <dgm:cxn modelId="{88CE4D12-1C75-454A-9DC9-2AE5D6864A75}" srcId="{88B112F6-4F60-4E5D-A687-7B49890C507A}" destId="{4EE3F267-B7CC-4C3E-ACCD-A1598E2DEFE3}" srcOrd="0" destOrd="0" parTransId="{2AF95090-57CA-4483-8349-961EFF3FC113}" sibTransId="{D1EE95D6-93DC-4266-AAF1-C5032B9FA92E}"/>
    <dgm:cxn modelId="{85E01498-D1E4-4E32-AB76-8C99B8FAAECC}" srcId="{8D7D04D9-0FC2-4E45-8A38-D4E3B50FB13F}" destId="{CBD2E933-9682-44FC-83D6-718BAE7D1C6A}" srcOrd="0" destOrd="0" parTransId="{AA5BB693-E049-40A1-8EA3-E60D55D4663D}" sibTransId="{C20E7882-BA9B-4798-B8F0-4869E486C757}"/>
    <dgm:cxn modelId="{CA5B7C74-7C28-42CA-8E5E-3ACA0669C659}" type="presOf" srcId="{88B112F6-4F60-4E5D-A687-7B49890C507A}" destId="{F9BE131A-FE0C-4FF5-845E-12E4219FE45A}" srcOrd="0" destOrd="0" presId="urn:microsoft.com/office/officeart/2005/8/layout/architecture"/>
    <dgm:cxn modelId="{055F2FB4-D1AF-42B7-BC42-6003A87AB0F6}" type="presOf" srcId="{4EE3F267-B7CC-4C3E-ACCD-A1598E2DEFE3}" destId="{EC457883-2C1D-441D-AF4A-FC5225313876}" srcOrd="0" destOrd="0" presId="urn:microsoft.com/office/officeart/2005/8/layout/architecture"/>
    <dgm:cxn modelId="{BC5EE88E-178D-4662-958E-D30EB8056DDF}" type="presParOf" srcId="{D4D971CC-C47F-431B-8270-7DB1BDB97CB6}" destId="{660E457B-B726-4D45-B405-E21BBA729305}" srcOrd="0" destOrd="0" presId="urn:microsoft.com/office/officeart/2005/8/layout/architecture"/>
    <dgm:cxn modelId="{065FD713-DA27-40C2-9B39-E7F8214242F5}" type="presParOf" srcId="{660E457B-B726-4D45-B405-E21BBA729305}" destId="{A5B607B6-0906-4C4B-A7FA-D2C60CD2E97E}" srcOrd="0" destOrd="0" presId="urn:microsoft.com/office/officeart/2005/8/layout/architecture"/>
    <dgm:cxn modelId="{8ACA293C-B40E-4E66-A149-EF0ADA92B930}" type="presParOf" srcId="{660E457B-B726-4D45-B405-E21BBA729305}" destId="{B975A63B-F11F-45BC-ACFF-F9859FD0962F}" srcOrd="1" destOrd="0" presId="urn:microsoft.com/office/officeart/2005/8/layout/architecture"/>
    <dgm:cxn modelId="{6EF8F70C-B554-4FFE-A7CE-B193FCE14600}" type="presParOf" srcId="{660E457B-B726-4D45-B405-E21BBA729305}" destId="{114378FA-B726-4728-B50D-954F6DEB517D}" srcOrd="2" destOrd="0" presId="urn:microsoft.com/office/officeart/2005/8/layout/architecture"/>
    <dgm:cxn modelId="{D1E35F23-4561-41CB-93DC-4AB1558E5D2B}" type="presParOf" srcId="{114378FA-B726-4728-B50D-954F6DEB517D}" destId="{6DFDBA47-12B5-494E-B710-FD22C3534D3B}" srcOrd="0" destOrd="0" presId="urn:microsoft.com/office/officeart/2005/8/layout/architecture"/>
    <dgm:cxn modelId="{06F97B72-7F17-4805-8423-A6A8FD6C0D67}" type="presParOf" srcId="{6DFDBA47-12B5-494E-B710-FD22C3534D3B}" destId="{F9BE131A-FE0C-4FF5-845E-12E4219FE45A}" srcOrd="0" destOrd="0" presId="urn:microsoft.com/office/officeart/2005/8/layout/architecture"/>
    <dgm:cxn modelId="{1613D099-0D03-4892-8292-D6B97206DF99}" type="presParOf" srcId="{6DFDBA47-12B5-494E-B710-FD22C3534D3B}" destId="{56A0A47B-725F-411C-B389-566285CC9C0C}" srcOrd="1" destOrd="0" presId="urn:microsoft.com/office/officeart/2005/8/layout/architecture"/>
    <dgm:cxn modelId="{19C26B8A-EF30-42D6-8122-70AEF11022EA}" type="presParOf" srcId="{6DFDBA47-12B5-494E-B710-FD22C3534D3B}" destId="{7997C46B-4EFC-4F30-A1CE-9BA07E5BAE78}" srcOrd="2" destOrd="0" presId="urn:microsoft.com/office/officeart/2005/8/layout/architecture"/>
    <dgm:cxn modelId="{291A0B8C-C0C4-4930-8DC3-47307BCF9581}" type="presParOf" srcId="{7997C46B-4EFC-4F30-A1CE-9BA07E5BAE78}" destId="{9961BC63-A355-4088-A556-AD46B95F505C}" srcOrd="0" destOrd="0" presId="urn:microsoft.com/office/officeart/2005/8/layout/architecture"/>
    <dgm:cxn modelId="{0D14B76C-99CD-4885-BFD2-5733FA076145}" type="presParOf" srcId="{9961BC63-A355-4088-A556-AD46B95F505C}" destId="{EC457883-2C1D-441D-AF4A-FC5225313876}" srcOrd="0" destOrd="0" presId="urn:microsoft.com/office/officeart/2005/8/layout/architecture"/>
    <dgm:cxn modelId="{0208894D-E228-4369-BB74-6FEB084D58FE}" type="presParOf" srcId="{9961BC63-A355-4088-A556-AD46B95F505C}" destId="{3CE2FBE7-84FE-4B12-A280-64FAB047E46D}" srcOrd="1" destOrd="0" presId="urn:microsoft.com/office/officeart/2005/8/layout/architecture"/>
    <dgm:cxn modelId="{02E334FA-261E-46E1-B7D7-11DFC467A781}" type="presParOf" srcId="{114378FA-B726-4728-B50D-954F6DEB517D}" destId="{3E2E719E-79F4-45C4-9633-83D3E7365240}" srcOrd="1" destOrd="0" presId="urn:microsoft.com/office/officeart/2005/8/layout/architecture"/>
    <dgm:cxn modelId="{4B1CA2F0-9E45-4EDD-BC30-6698827A3C26}" type="presParOf" srcId="{114378FA-B726-4728-B50D-954F6DEB517D}" destId="{D6B29B28-71E0-42CD-A90D-23B5678FFBCB}" srcOrd="2" destOrd="0" presId="urn:microsoft.com/office/officeart/2005/8/layout/architecture"/>
    <dgm:cxn modelId="{375B98C3-1E70-40AC-A03E-A2C63E750C65}" type="presParOf" srcId="{D6B29B28-71E0-42CD-A90D-23B5678FFBCB}" destId="{2203BCA5-66DE-488E-83C0-7B125645E153}" srcOrd="0" destOrd="0" presId="urn:microsoft.com/office/officeart/2005/8/layout/architecture"/>
    <dgm:cxn modelId="{E8BD8E71-745E-45B7-8D44-B57F3C94783F}" type="presParOf" srcId="{D6B29B28-71E0-42CD-A90D-23B5678FFBCB}" destId="{F78C02A5-2D17-41EB-95F0-147897A98DC2}" srcOrd="1" destOrd="0" presId="urn:microsoft.com/office/officeart/2005/8/layout/architecture"/>
    <dgm:cxn modelId="{7571565F-A337-46B3-9AB3-CE873999518F}" type="presParOf" srcId="{D6B29B28-71E0-42CD-A90D-23B5678FFBCB}" destId="{A74077B0-43DF-4173-9379-93A5D4BA83F8}" srcOrd="2" destOrd="0" presId="urn:microsoft.com/office/officeart/2005/8/layout/architecture"/>
    <dgm:cxn modelId="{FFD17527-C7CA-4465-A04D-57ADCCAE4747}" type="presParOf" srcId="{A74077B0-43DF-4173-9379-93A5D4BA83F8}" destId="{C309BF5F-8861-4D8F-8D05-8E78D0F8CFCD}" srcOrd="0" destOrd="0" presId="urn:microsoft.com/office/officeart/2005/8/layout/architecture"/>
    <dgm:cxn modelId="{73D8E018-4E97-4BC3-8D6C-4FB86332D902}" type="presParOf" srcId="{C309BF5F-8861-4D8F-8D05-8E78D0F8CFCD}" destId="{4BF79898-48D6-4CE3-BC2E-8E746C11323C}" srcOrd="0" destOrd="0" presId="urn:microsoft.com/office/officeart/2005/8/layout/architecture"/>
    <dgm:cxn modelId="{1B3A55B1-05D5-4822-8CDF-2294A895709B}" type="presParOf" srcId="{C309BF5F-8861-4D8F-8D05-8E78D0F8CFCD}" destId="{6D59DDDC-D05C-4B56-9EDE-342E3049ECA0}" srcOrd="1" destOrd="0" presId="urn:microsoft.com/office/officeart/2005/8/layout/architecture"/>
    <dgm:cxn modelId="{9B6E2F05-495E-4991-B868-AEBEA3BCD6F5}" type="presParOf" srcId="{114378FA-B726-4728-B50D-954F6DEB517D}" destId="{7936A5D4-D696-44EE-A794-E5C6E6E7F82C}" srcOrd="3" destOrd="0" presId="urn:microsoft.com/office/officeart/2005/8/layout/architecture"/>
    <dgm:cxn modelId="{240FD450-9E66-45A0-B3C2-084B27C44FE4}" type="presParOf" srcId="{114378FA-B726-4728-B50D-954F6DEB517D}" destId="{1C7A06BF-496C-4510-BEF3-8C63C615CCCB}" srcOrd="4" destOrd="0" presId="urn:microsoft.com/office/officeart/2005/8/layout/architecture"/>
    <dgm:cxn modelId="{64B0FC24-ADC0-4F69-93F9-11434A2B7C92}" type="presParOf" srcId="{1C7A06BF-496C-4510-BEF3-8C63C615CCCB}" destId="{DB509325-389B-4FCD-B5A2-7283A4C81E70}" srcOrd="0" destOrd="0" presId="urn:microsoft.com/office/officeart/2005/8/layout/architecture"/>
    <dgm:cxn modelId="{4BA44DD4-C93C-4B8D-BFE4-99D6E466FAA4}" type="presParOf" srcId="{1C7A06BF-496C-4510-BEF3-8C63C615CCCB}" destId="{20022695-21EA-4077-B047-BDE648FB37FD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0AC415B-B0BF-4A4F-97E8-00C584AB83D5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89EAE8B-4123-4C2A-997F-5851CC23EBFB}">
      <dgm:prSet phldrT="[Text]"/>
      <dgm:spPr>
        <a:xfrm>
          <a:off x="0" y="0"/>
          <a:ext cx="6500483" cy="930479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Optimization / ALARA to be demonstrated</a:t>
          </a:r>
          <a:endParaRPr lang="en-GB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AEB9070-3668-44C1-973B-07466D5969FA}" type="parTrans" cxnId="{FBE3BB2F-08B3-4F77-81A4-9CF734C69DA5}">
      <dgm:prSet/>
      <dgm:spPr/>
      <dgm:t>
        <a:bodyPr/>
        <a:lstStyle/>
        <a:p>
          <a:endParaRPr lang="en-GB"/>
        </a:p>
      </dgm:t>
    </dgm:pt>
    <dgm:pt modelId="{0CBC2782-D85E-4112-9490-49A21671A744}" type="sibTrans" cxnId="{FBE3BB2F-08B3-4F77-81A4-9CF734C69DA5}">
      <dgm:prSet/>
      <dgm:spPr/>
      <dgm:t>
        <a:bodyPr/>
        <a:lstStyle/>
        <a:p>
          <a:endParaRPr lang="en-GB"/>
        </a:p>
      </dgm:t>
    </dgm:pt>
    <dgm:pt modelId="{A3E62322-1015-4EE8-B960-01284BF380CD}" type="pres">
      <dgm:prSet presAssocID="{E0AC415B-B0BF-4A4F-97E8-00C584AB83D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8841EE40-22CC-4C7E-94B0-992A80540748}" type="pres">
      <dgm:prSet presAssocID="{D89EAE8B-4123-4C2A-997F-5851CC23EBFB}" presName="vertOne" presStyleCnt="0"/>
      <dgm:spPr/>
    </dgm:pt>
    <dgm:pt modelId="{A9087AA5-5CE3-4253-B7BC-A3D707F466B7}" type="pres">
      <dgm:prSet presAssocID="{D89EAE8B-4123-4C2A-997F-5851CC23EBFB}" presName="txOne" presStyleLbl="node0" presStyleIdx="0" presStyleCnt="1" custLinFactNeighborY="586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GB"/>
        </a:p>
      </dgm:t>
    </dgm:pt>
    <dgm:pt modelId="{4ACCF94D-FCF8-4024-BC8C-9DD84B35DEFB}" type="pres">
      <dgm:prSet presAssocID="{D89EAE8B-4123-4C2A-997F-5851CC23EBFB}" presName="horzOne" presStyleCnt="0"/>
      <dgm:spPr/>
    </dgm:pt>
  </dgm:ptLst>
  <dgm:cxnLst>
    <dgm:cxn modelId="{FBE3BB2F-08B3-4F77-81A4-9CF734C69DA5}" srcId="{E0AC415B-B0BF-4A4F-97E8-00C584AB83D5}" destId="{D89EAE8B-4123-4C2A-997F-5851CC23EBFB}" srcOrd="0" destOrd="0" parTransId="{4AEB9070-3668-44C1-973B-07466D5969FA}" sibTransId="{0CBC2782-D85E-4112-9490-49A21671A744}"/>
    <dgm:cxn modelId="{673CF194-4744-483C-B944-28595A734602}" type="presOf" srcId="{E0AC415B-B0BF-4A4F-97E8-00C584AB83D5}" destId="{A3E62322-1015-4EE8-B960-01284BF380CD}" srcOrd="0" destOrd="0" presId="urn:microsoft.com/office/officeart/2005/8/layout/hierarchy4"/>
    <dgm:cxn modelId="{F2808B17-D18F-46BC-A771-0DE492D59415}" type="presOf" srcId="{D89EAE8B-4123-4C2A-997F-5851CC23EBFB}" destId="{A9087AA5-5CE3-4253-B7BC-A3D707F466B7}" srcOrd="0" destOrd="0" presId="urn:microsoft.com/office/officeart/2005/8/layout/hierarchy4"/>
    <dgm:cxn modelId="{549781A5-8441-4AE3-A1D3-4FDFF092A20C}" type="presParOf" srcId="{A3E62322-1015-4EE8-B960-01284BF380CD}" destId="{8841EE40-22CC-4C7E-94B0-992A80540748}" srcOrd="0" destOrd="0" presId="urn:microsoft.com/office/officeart/2005/8/layout/hierarchy4"/>
    <dgm:cxn modelId="{E55535F9-6BE2-4B61-9B2C-66A97CC725E3}" type="presParOf" srcId="{8841EE40-22CC-4C7E-94B0-992A80540748}" destId="{A9087AA5-5CE3-4253-B7BC-A3D707F466B7}" srcOrd="0" destOrd="0" presId="urn:microsoft.com/office/officeart/2005/8/layout/hierarchy4"/>
    <dgm:cxn modelId="{F5717230-5B97-413C-947C-7DB30928E8B7}" type="presParOf" srcId="{8841EE40-22CC-4C7E-94B0-992A80540748}" destId="{4ACCF94D-FCF8-4024-BC8C-9DD84B35DEF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D7D04D9-0FC2-4E45-8A38-D4E3B50FB13F}" type="doc">
      <dgm:prSet loTypeId="urn:microsoft.com/office/officeart/2005/8/layout/architecture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BD2E933-9682-44FC-83D6-718BAE7D1C6A}">
      <dgm:prSet phldrT="[Text]" custT="1"/>
      <dgm:spPr>
        <a:xfrm>
          <a:off x="0" y="0"/>
          <a:ext cx="4290877" cy="354993"/>
        </a:xfrm>
        <a:prstGeom prst="roundRect">
          <a:avLst>
            <a:gd name="adj" fmla="val 10000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On CERN site</a:t>
          </a:r>
          <a:endParaRPr lang="en-GB" sz="15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A5BB693-E049-40A1-8EA3-E60D55D4663D}" type="parTrans" cxnId="{85E01498-D1E4-4E32-AB76-8C99B8FAAECC}">
      <dgm:prSet/>
      <dgm:spPr/>
      <dgm:t>
        <a:bodyPr/>
        <a:lstStyle/>
        <a:p>
          <a:endParaRPr lang="en-GB"/>
        </a:p>
      </dgm:t>
    </dgm:pt>
    <dgm:pt modelId="{C20E7882-BA9B-4798-B8F0-4869E486C757}" type="sibTrans" cxnId="{85E01498-D1E4-4E32-AB76-8C99B8FAAECC}">
      <dgm:prSet/>
      <dgm:spPr/>
      <dgm:t>
        <a:bodyPr/>
        <a:lstStyle/>
        <a:p>
          <a:endParaRPr lang="en-GB"/>
        </a:p>
      </dgm:t>
    </dgm:pt>
    <dgm:pt modelId="{D4D971CC-C47F-431B-8270-7DB1BDB97CB6}" type="pres">
      <dgm:prSet presAssocID="{8D7D04D9-0FC2-4E45-8A38-D4E3B50FB13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660E457B-B726-4D45-B405-E21BBA729305}" type="pres">
      <dgm:prSet presAssocID="{CBD2E933-9682-44FC-83D6-718BAE7D1C6A}" presName="vertOne" presStyleCnt="0"/>
      <dgm:spPr/>
    </dgm:pt>
    <dgm:pt modelId="{A5B607B6-0906-4C4B-A7FA-D2C60CD2E97E}" type="pres">
      <dgm:prSet presAssocID="{CBD2E933-9682-44FC-83D6-718BAE7D1C6A}" presName="txOne" presStyleLbl="node0" presStyleIdx="0" presStyleCnt="1" custLinFactNeighborX="165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GB"/>
        </a:p>
      </dgm:t>
    </dgm:pt>
    <dgm:pt modelId="{114378FA-B726-4728-B50D-954F6DEB517D}" type="pres">
      <dgm:prSet presAssocID="{CBD2E933-9682-44FC-83D6-718BAE7D1C6A}" presName="horzOne" presStyleCnt="0"/>
      <dgm:spPr/>
    </dgm:pt>
  </dgm:ptLst>
  <dgm:cxnLst>
    <dgm:cxn modelId="{85E01498-D1E4-4E32-AB76-8C99B8FAAECC}" srcId="{8D7D04D9-0FC2-4E45-8A38-D4E3B50FB13F}" destId="{CBD2E933-9682-44FC-83D6-718BAE7D1C6A}" srcOrd="0" destOrd="0" parTransId="{AA5BB693-E049-40A1-8EA3-E60D55D4663D}" sibTransId="{C20E7882-BA9B-4798-B8F0-4869E486C757}"/>
    <dgm:cxn modelId="{10FC70B7-A7F2-4A2A-8711-0CAA1E6D1FC6}" type="presOf" srcId="{8D7D04D9-0FC2-4E45-8A38-D4E3B50FB13F}" destId="{D4D971CC-C47F-431B-8270-7DB1BDB97CB6}" srcOrd="0" destOrd="0" presId="urn:microsoft.com/office/officeart/2005/8/layout/architecture"/>
    <dgm:cxn modelId="{199F4F1A-6C89-4864-BE43-75FC0C579FA5}" type="presOf" srcId="{CBD2E933-9682-44FC-83D6-718BAE7D1C6A}" destId="{A5B607B6-0906-4C4B-A7FA-D2C60CD2E97E}" srcOrd="0" destOrd="0" presId="urn:microsoft.com/office/officeart/2005/8/layout/architecture"/>
    <dgm:cxn modelId="{24B607B6-094E-4DF1-A27B-2611699FB62F}" type="presParOf" srcId="{D4D971CC-C47F-431B-8270-7DB1BDB97CB6}" destId="{660E457B-B726-4D45-B405-E21BBA729305}" srcOrd="0" destOrd="0" presId="urn:microsoft.com/office/officeart/2005/8/layout/architecture"/>
    <dgm:cxn modelId="{7571C820-CFD4-40DB-9ADD-D06DF286F530}" type="presParOf" srcId="{660E457B-B726-4D45-B405-E21BBA729305}" destId="{A5B607B6-0906-4C4B-A7FA-D2C60CD2E97E}" srcOrd="0" destOrd="0" presId="urn:microsoft.com/office/officeart/2005/8/layout/architecture"/>
    <dgm:cxn modelId="{59E4B940-20E7-4C57-A7FC-4649FE49C26A}" type="presParOf" srcId="{660E457B-B726-4D45-B405-E21BBA729305}" destId="{114378FA-B726-4728-B50D-954F6DEB517D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E822D98-D9D3-4C34-9CC7-7D08231B2345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EF71FE8-CF90-4A70-85C7-7EB2FAA01FD4}">
      <dgm:prSet phldrT="[Text]" custT="1"/>
      <dgm:spPr>
        <a:xfrm>
          <a:off x="58185" y="161586"/>
          <a:ext cx="1234078" cy="280712"/>
        </a:xfrm>
        <a:solidFill>
          <a:srgbClr val="0093BE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GB" sz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CERN dose objectives</a:t>
          </a:r>
          <a:endParaRPr lang="en-GB" sz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01289304-809E-4246-A56C-88E6687A477F}" type="parTrans" cxnId="{7C0CDD54-763D-4717-9885-F81B4D86BC16}">
      <dgm:prSet/>
      <dgm:spPr/>
      <dgm:t>
        <a:bodyPr/>
        <a:lstStyle/>
        <a:p>
          <a:endParaRPr lang="en-GB" sz="1200"/>
        </a:p>
      </dgm:t>
    </dgm:pt>
    <dgm:pt modelId="{947F37BD-EF4E-4EB0-BF47-8AE72FAD2DF9}" type="sibTrans" cxnId="{7C0CDD54-763D-4717-9885-F81B4D86BC16}">
      <dgm:prSet/>
      <dgm:spPr/>
      <dgm:t>
        <a:bodyPr/>
        <a:lstStyle/>
        <a:p>
          <a:endParaRPr lang="en-GB" sz="1200"/>
        </a:p>
      </dgm:t>
    </dgm:pt>
    <dgm:pt modelId="{1FA0A936-5104-421A-A045-767DE0A8E1F7}">
      <dgm:prSet phldrT="[Text]" custT="1"/>
      <dgm:spPr>
        <a:xfrm>
          <a:off x="1516833" y="176"/>
          <a:ext cx="1188001" cy="280712"/>
        </a:xfrm>
        <a:solidFill>
          <a:srgbClr val="0093BE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GB" sz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Operational Periods</a:t>
          </a:r>
          <a:endParaRPr lang="en-GB" sz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6D9FDE6A-2E51-4BF3-ABEB-B76E33F65C9C}" type="parTrans" cxnId="{DA613374-3AFD-4521-99E4-5A26540F36E9}">
      <dgm:prSet custT="1"/>
      <dgm:spPr>
        <a:xfrm rot="19457599">
          <a:off x="1266269" y="179401"/>
          <a:ext cx="276558" cy="83671"/>
        </a:xfrm>
        <a:noFill/>
        <a:ln w="25400" cap="flat" cmpd="sng" algn="ctr">
          <a:solidFill>
            <a:srgbClr val="64BC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BDBB9233-0622-414D-AA3C-715CD9BD334C}" type="sibTrans" cxnId="{DA613374-3AFD-4521-99E4-5A26540F36E9}">
      <dgm:prSet/>
      <dgm:spPr/>
      <dgm:t>
        <a:bodyPr/>
        <a:lstStyle/>
        <a:p>
          <a:endParaRPr lang="en-GB" sz="1200"/>
        </a:p>
      </dgm:t>
    </dgm:pt>
    <dgm:pt modelId="{307E0696-FEEF-4F2D-9B5A-64A7BE7A8CC8}">
      <dgm:prSet phldrT="[Text]" custT="1"/>
      <dgm:spPr>
        <a:xfrm>
          <a:off x="2929405" y="176"/>
          <a:ext cx="561424" cy="280712"/>
        </a:xfrm>
        <a:solidFill>
          <a:srgbClr val="0093BE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GB" sz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2 mSv/</a:t>
          </a:r>
          <a:r>
            <a:rPr lang="en-GB" sz="1200" dirty="0" err="1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yr</a:t>
          </a:r>
          <a:endParaRPr lang="en-GB" sz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DB9092D1-3593-46A5-9BE3-A0B212364435}" type="parTrans" cxnId="{FA31B29B-AA33-4B42-88DC-B12260C49EF7}">
      <dgm:prSet custT="1"/>
      <dgm:spPr>
        <a:xfrm>
          <a:off x="2704835" y="98697"/>
          <a:ext cx="224569" cy="83671"/>
        </a:xfrm>
        <a:noFill/>
        <a:ln w="25400" cap="flat" cmpd="sng" algn="ctr">
          <a:solidFill>
            <a:srgbClr val="64BC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FA796397-7FBF-4FB7-B8AF-58178B92555A}" type="sibTrans" cxnId="{FA31B29B-AA33-4B42-88DC-B12260C49EF7}">
      <dgm:prSet/>
      <dgm:spPr/>
      <dgm:t>
        <a:bodyPr/>
        <a:lstStyle/>
        <a:p>
          <a:endParaRPr lang="en-GB" sz="1200"/>
        </a:p>
      </dgm:t>
    </dgm:pt>
    <dgm:pt modelId="{12DDCAC3-8ADA-4A7F-A7D0-E09C1A58F6FC}">
      <dgm:prSet phldrT="[Text]" custT="1"/>
      <dgm:spPr>
        <a:xfrm>
          <a:off x="1516833" y="322995"/>
          <a:ext cx="1188001" cy="280712"/>
        </a:xfrm>
        <a:solidFill>
          <a:srgbClr val="FB963C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GB" sz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Long Shutdowns</a:t>
          </a:r>
          <a:endParaRPr lang="en-GB" sz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61CEDCE0-1AEC-423E-9628-235288036391}" type="parTrans" cxnId="{22AFA5E7-43EB-4D71-A266-D2551322FC31}">
      <dgm:prSet custT="1"/>
      <dgm:spPr>
        <a:xfrm rot="2142401">
          <a:off x="1266269" y="340811"/>
          <a:ext cx="276558" cy="83671"/>
        </a:xfrm>
        <a:noFill/>
        <a:ln w="25400" cap="flat" cmpd="sng" algn="ctr">
          <a:solidFill>
            <a:srgbClr val="64BC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8E6D5D55-3D57-425C-8BC8-8382C561DBA2}" type="sibTrans" cxnId="{22AFA5E7-43EB-4D71-A266-D2551322FC31}">
      <dgm:prSet/>
      <dgm:spPr/>
      <dgm:t>
        <a:bodyPr/>
        <a:lstStyle/>
        <a:p>
          <a:endParaRPr lang="en-GB" sz="1200"/>
        </a:p>
      </dgm:t>
    </dgm:pt>
    <dgm:pt modelId="{A81AD8D9-881D-429D-A925-C28C7FFBF62A}">
      <dgm:prSet phldrT="[Text]" custT="1"/>
      <dgm:spPr>
        <a:xfrm>
          <a:off x="2929405" y="322995"/>
          <a:ext cx="561424" cy="280712"/>
        </a:xfrm>
        <a:solidFill>
          <a:srgbClr val="FB963C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GB" sz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3 mSv/</a:t>
          </a:r>
          <a:r>
            <a:rPr lang="en-GB" sz="1200" dirty="0" err="1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yr</a:t>
          </a:r>
          <a:endParaRPr lang="en-GB" sz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FD4D30F8-110F-4C78-AB66-127B93DD7C9D}" type="parTrans" cxnId="{061FC83B-7D86-41B2-AE00-204D29911A19}">
      <dgm:prSet custT="1"/>
      <dgm:spPr>
        <a:xfrm>
          <a:off x="2704835" y="421516"/>
          <a:ext cx="224569" cy="83671"/>
        </a:xfrm>
        <a:noFill/>
        <a:ln w="25400" cap="flat" cmpd="sng" algn="ctr">
          <a:solidFill>
            <a:srgbClr val="64BC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3C30B09B-86F6-4F94-8685-088C584CF952}" type="sibTrans" cxnId="{061FC83B-7D86-41B2-AE00-204D29911A19}">
      <dgm:prSet/>
      <dgm:spPr/>
      <dgm:t>
        <a:bodyPr/>
        <a:lstStyle/>
        <a:p>
          <a:endParaRPr lang="en-GB" sz="1200"/>
        </a:p>
      </dgm:t>
    </dgm:pt>
    <dgm:pt modelId="{251EF064-BD2D-464F-9908-69368B36C60D}" type="pres">
      <dgm:prSet presAssocID="{8E822D98-D9D3-4C34-9CC7-7D08231B234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C503417-1B65-496B-B4EC-23164AF4B5C2}" type="pres">
      <dgm:prSet presAssocID="{9EF71FE8-CF90-4A70-85C7-7EB2FAA01FD4}" presName="root1" presStyleCnt="0"/>
      <dgm:spPr/>
    </dgm:pt>
    <dgm:pt modelId="{651D62C6-6D30-49C5-9CB4-D28D020D6BE3}" type="pres">
      <dgm:prSet presAssocID="{9EF71FE8-CF90-4A70-85C7-7EB2FAA01FD4}" presName="LevelOneTextNode" presStyleLbl="node0" presStyleIdx="0" presStyleCnt="1" custScaleX="219812" custLinFactNeighborX="-723" custLinFactNeighborY="0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GB"/>
        </a:p>
      </dgm:t>
    </dgm:pt>
    <dgm:pt modelId="{A90C23D2-36D5-4DDF-9753-BAAFA91AC0F6}" type="pres">
      <dgm:prSet presAssocID="{9EF71FE8-CF90-4A70-85C7-7EB2FAA01FD4}" presName="level2hierChild" presStyleCnt="0"/>
      <dgm:spPr/>
    </dgm:pt>
    <dgm:pt modelId="{7344EA0D-BC4B-44A9-AFCB-37342F0EAAAE}" type="pres">
      <dgm:prSet presAssocID="{6D9FDE6A-2E51-4BF3-ABEB-B76E33F65C9C}" presName="conn2-1" presStyleLbl="parChTrans1D2" presStyleIdx="0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276558" y="41835"/>
              </a:lnTo>
            </a:path>
          </a:pathLst>
        </a:custGeom>
      </dgm:spPr>
      <dgm:t>
        <a:bodyPr/>
        <a:lstStyle/>
        <a:p>
          <a:endParaRPr lang="en-GB"/>
        </a:p>
      </dgm:t>
    </dgm:pt>
    <dgm:pt modelId="{20A28E89-F581-499D-87A4-3535AB5AA796}" type="pres">
      <dgm:prSet presAssocID="{6D9FDE6A-2E51-4BF3-ABEB-B76E33F65C9C}" presName="connTx" presStyleLbl="parChTrans1D2" presStyleIdx="0" presStyleCnt="2"/>
      <dgm:spPr/>
      <dgm:t>
        <a:bodyPr/>
        <a:lstStyle/>
        <a:p>
          <a:endParaRPr lang="en-GB"/>
        </a:p>
      </dgm:t>
    </dgm:pt>
    <dgm:pt modelId="{32F4C8D5-E7BA-410B-93C7-8FDD44118365}" type="pres">
      <dgm:prSet presAssocID="{1FA0A936-5104-421A-A045-767DE0A8E1F7}" presName="root2" presStyleCnt="0"/>
      <dgm:spPr/>
    </dgm:pt>
    <dgm:pt modelId="{06569614-19ED-4D35-9BB7-22A4D4675AB1}" type="pres">
      <dgm:prSet presAssocID="{1FA0A936-5104-421A-A045-767DE0A8E1F7}" presName="LevelTwoTextNode" presStyleLbl="node2" presStyleIdx="0" presStyleCnt="2" custScaleX="211605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GB"/>
        </a:p>
      </dgm:t>
    </dgm:pt>
    <dgm:pt modelId="{9DEC6900-DCF0-46AD-B051-5C10F8027F03}" type="pres">
      <dgm:prSet presAssocID="{1FA0A936-5104-421A-A045-767DE0A8E1F7}" presName="level3hierChild" presStyleCnt="0"/>
      <dgm:spPr/>
    </dgm:pt>
    <dgm:pt modelId="{33755A71-6CD1-4275-9EB1-00796DD16C09}" type="pres">
      <dgm:prSet presAssocID="{DB9092D1-3593-46A5-9BE3-A0B212364435}" presName="conn2-1" presStyleLbl="parChTrans1D3" presStyleIdx="0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224569" y="41835"/>
              </a:lnTo>
            </a:path>
          </a:pathLst>
        </a:custGeom>
      </dgm:spPr>
      <dgm:t>
        <a:bodyPr/>
        <a:lstStyle/>
        <a:p>
          <a:endParaRPr lang="en-GB"/>
        </a:p>
      </dgm:t>
    </dgm:pt>
    <dgm:pt modelId="{440182B4-37E8-4B92-9F22-60AE0EF3E5B2}" type="pres">
      <dgm:prSet presAssocID="{DB9092D1-3593-46A5-9BE3-A0B212364435}" presName="connTx" presStyleLbl="parChTrans1D3" presStyleIdx="0" presStyleCnt="2"/>
      <dgm:spPr/>
      <dgm:t>
        <a:bodyPr/>
        <a:lstStyle/>
        <a:p>
          <a:endParaRPr lang="en-GB"/>
        </a:p>
      </dgm:t>
    </dgm:pt>
    <dgm:pt modelId="{B21E3DCB-251F-4C1A-9543-13142D4BA908}" type="pres">
      <dgm:prSet presAssocID="{307E0696-FEEF-4F2D-9B5A-64A7BE7A8CC8}" presName="root2" presStyleCnt="0"/>
      <dgm:spPr/>
    </dgm:pt>
    <dgm:pt modelId="{D92DE3B4-2666-4E8D-A80B-7D8CA0CD3DEF}" type="pres">
      <dgm:prSet presAssocID="{307E0696-FEEF-4F2D-9B5A-64A7BE7A8CC8}" presName="LevelTwoTextNode" presStyleLbl="node3" presStyleIdx="0" presStyleCnt="2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GB"/>
        </a:p>
      </dgm:t>
    </dgm:pt>
    <dgm:pt modelId="{45F7FBCB-7AB3-4BA6-A6BC-FA01A01B7E19}" type="pres">
      <dgm:prSet presAssocID="{307E0696-FEEF-4F2D-9B5A-64A7BE7A8CC8}" presName="level3hierChild" presStyleCnt="0"/>
      <dgm:spPr/>
    </dgm:pt>
    <dgm:pt modelId="{562C72DA-4E99-42FE-AF0C-F1394044FFDB}" type="pres">
      <dgm:prSet presAssocID="{61CEDCE0-1AEC-423E-9628-235288036391}" presName="conn2-1" presStyleLbl="parChTrans1D2" presStyleIdx="1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276558" y="41835"/>
              </a:lnTo>
            </a:path>
          </a:pathLst>
        </a:custGeom>
      </dgm:spPr>
      <dgm:t>
        <a:bodyPr/>
        <a:lstStyle/>
        <a:p>
          <a:endParaRPr lang="en-GB"/>
        </a:p>
      </dgm:t>
    </dgm:pt>
    <dgm:pt modelId="{D903F9D1-27A2-457C-B24B-1ED62FE79FB6}" type="pres">
      <dgm:prSet presAssocID="{61CEDCE0-1AEC-423E-9628-235288036391}" presName="connTx" presStyleLbl="parChTrans1D2" presStyleIdx="1" presStyleCnt="2"/>
      <dgm:spPr/>
      <dgm:t>
        <a:bodyPr/>
        <a:lstStyle/>
        <a:p>
          <a:endParaRPr lang="en-GB"/>
        </a:p>
      </dgm:t>
    </dgm:pt>
    <dgm:pt modelId="{EE8EE1DB-0972-439D-876D-3BC8E4A485D7}" type="pres">
      <dgm:prSet presAssocID="{12DDCAC3-8ADA-4A7F-A7D0-E09C1A58F6FC}" presName="root2" presStyleCnt="0"/>
      <dgm:spPr/>
    </dgm:pt>
    <dgm:pt modelId="{207DC1C4-A570-4C5D-9B84-E3C39FC02AEA}" type="pres">
      <dgm:prSet presAssocID="{12DDCAC3-8ADA-4A7F-A7D0-E09C1A58F6FC}" presName="LevelTwoTextNode" presStyleLbl="node2" presStyleIdx="1" presStyleCnt="2" custScaleX="211605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GB"/>
        </a:p>
      </dgm:t>
    </dgm:pt>
    <dgm:pt modelId="{33DD742C-BC7E-4595-BC7E-8931997F5DAD}" type="pres">
      <dgm:prSet presAssocID="{12DDCAC3-8ADA-4A7F-A7D0-E09C1A58F6FC}" presName="level3hierChild" presStyleCnt="0"/>
      <dgm:spPr/>
    </dgm:pt>
    <dgm:pt modelId="{D5648C3E-66D4-4922-B3E6-373F2F5EDE19}" type="pres">
      <dgm:prSet presAssocID="{FD4D30F8-110F-4C78-AB66-127B93DD7C9D}" presName="conn2-1" presStyleLbl="parChTrans1D3" presStyleIdx="1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224569" y="41835"/>
              </a:lnTo>
            </a:path>
          </a:pathLst>
        </a:custGeom>
      </dgm:spPr>
      <dgm:t>
        <a:bodyPr/>
        <a:lstStyle/>
        <a:p>
          <a:endParaRPr lang="en-GB"/>
        </a:p>
      </dgm:t>
    </dgm:pt>
    <dgm:pt modelId="{FB2D1BC4-8E2E-46E8-A9AF-13272A1F7125}" type="pres">
      <dgm:prSet presAssocID="{FD4D30F8-110F-4C78-AB66-127B93DD7C9D}" presName="connTx" presStyleLbl="parChTrans1D3" presStyleIdx="1" presStyleCnt="2"/>
      <dgm:spPr/>
      <dgm:t>
        <a:bodyPr/>
        <a:lstStyle/>
        <a:p>
          <a:endParaRPr lang="en-GB"/>
        </a:p>
      </dgm:t>
    </dgm:pt>
    <dgm:pt modelId="{E208407C-4E43-4DDD-916C-65A6E15EB0C7}" type="pres">
      <dgm:prSet presAssocID="{A81AD8D9-881D-429D-A925-C28C7FFBF62A}" presName="root2" presStyleCnt="0"/>
      <dgm:spPr/>
    </dgm:pt>
    <dgm:pt modelId="{1A70B4F2-4FBE-422C-859B-C37B7E38E8CC}" type="pres">
      <dgm:prSet presAssocID="{A81AD8D9-881D-429D-A925-C28C7FFBF62A}" presName="LevelTwoTextNode" presStyleLbl="node3" presStyleIdx="1" presStyleCnt="2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GB"/>
        </a:p>
      </dgm:t>
    </dgm:pt>
    <dgm:pt modelId="{26DBA46D-A93D-48F3-B84D-57960E34674C}" type="pres">
      <dgm:prSet presAssocID="{A81AD8D9-881D-429D-A925-C28C7FFBF62A}" presName="level3hierChild" presStyleCnt="0"/>
      <dgm:spPr/>
    </dgm:pt>
  </dgm:ptLst>
  <dgm:cxnLst>
    <dgm:cxn modelId="{810A5583-3034-46C7-937E-8084076225DE}" type="presOf" srcId="{FD4D30F8-110F-4C78-AB66-127B93DD7C9D}" destId="{FB2D1BC4-8E2E-46E8-A9AF-13272A1F7125}" srcOrd="1" destOrd="0" presId="urn:microsoft.com/office/officeart/2005/8/layout/hierarchy2"/>
    <dgm:cxn modelId="{F078D444-FEDE-4148-AD6F-0B1D2E99B70A}" type="presOf" srcId="{6D9FDE6A-2E51-4BF3-ABEB-B76E33F65C9C}" destId="{7344EA0D-BC4B-44A9-AFCB-37342F0EAAAE}" srcOrd="0" destOrd="0" presId="urn:microsoft.com/office/officeart/2005/8/layout/hierarchy2"/>
    <dgm:cxn modelId="{5B807954-E58A-49C1-8986-DD5A6A75B4E4}" type="presOf" srcId="{6D9FDE6A-2E51-4BF3-ABEB-B76E33F65C9C}" destId="{20A28E89-F581-499D-87A4-3535AB5AA796}" srcOrd="1" destOrd="0" presId="urn:microsoft.com/office/officeart/2005/8/layout/hierarchy2"/>
    <dgm:cxn modelId="{FA31B29B-AA33-4B42-88DC-B12260C49EF7}" srcId="{1FA0A936-5104-421A-A045-767DE0A8E1F7}" destId="{307E0696-FEEF-4F2D-9B5A-64A7BE7A8CC8}" srcOrd="0" destOrd="0" parTransId="{DB9092D1-3593-46A5-9BE3-A0B212364435}" sibTransId="{FA796397-7FBF-4FB7-B8AF-58178B92555A}"/>
    <dgm:cxn modelId="{B0661FB2-2C51-43BA-AF3E-AF91B0D1B5A9}" type="presOf" srcId="{FD4D30F8-110F-4C78-AB66-127B93DD7C9D}" destId="{D5648C3E-66D4-4922-B3E6-373F2F5EDE19}" srcOrd="0" destOrd="0" presId="urn:microsoft.com/office/officeart/2005/8/layout/hierarchy2"/>
    <dgm:cxn modelId="{CFA9D22E-2046-4C4E-BC6A-BBC4C9293F5C}" type="presOf" srcId="{A81AD8D9-881D-429D-A925-C28C7FFBF62A}" destId="{1A70B4F2-4FBE-422C-859B-C37B7E38E8CC}" srcOrd="0" destOrd="0" presId="urn:microsoft.com/office/officeart/2005/8/layout/hierarchy2"/>
    <dgm:cxn modelId="{BC72E23E-9A0D-4078-9550-5CE9D9A1F86C}" type="presOf" srcId="{8E822D98-D9D3-4C34-9CC7-7D08231B2345}" destId="{251EF064-BD2D-464F-9908-69368B36C60D}" srcOrd="0" destOrd="0" presId="urn:microsoft.com/office/officeart/2005/8/layout/hierarchy2"/>
    <dgm:cxn modelId="{07B73F4D-7827-4C18-82FD-E88CB5F770D4}" type="presOf" srcId="{307E0696-FEEF-4F2D-9B5A-64A7BE7A8CC8}" destId="{D92DE3B4-2666-4E8D-A80B-7D8CA0CD3DEF}" srcOrd="0" destOrd="0" presId="urn:microsoft.com/office/officeart/2005/8/layout/hierarchy2"/>
    <dgm:cxn modelId="{22AFA5E7-43EB-4D71-A266-D2551322FC31}" srcId="{9EF71FE8-CF90-4A70-85C7-7EB2FAA01FD4}" destId="{12DDCAC3-8ADA-4A7F-A7D0-E09C1A58F6FC}" srcOrd="1" destOrd="0" parTransId="{61CEDCE0-1AEC-423E-9628-235288036391}" sibTransId="{8E6D5D55-3D57-425C-8BC8-8382C561DBA2}"/>
    <dgm:cxn modelId="{7C0CDD54-763D-4717-9885-F81B4D86BC16}" srcId="{8E822D98-D9D3-4C34-9CC7-7D08231B2345}" destId="{9EF71FE8-CF90-4A70-85C7-7EB2FAA01FD4}" srcOrd="0" destOrd="0" parTransId="{01289304-809E-4246-A56C-88E6687A477F}" sibTransId="{947F37BD-EF4E-4EB0-BF47-8AE72FAD2DF9}"/>
    <dgm:cxn modelId="{3BD79C00-3218-464D-ABB4-BF5F41AD86F3}" type="presOf" srcId="{DB9092D1-3593-46A5-9BE3-A0B212364435}" destId="{440182B4-37E8-4B92-9F22-60AE0EF3E5B2}" srcOrd="1" destOrd="0" presId="urn:microsoft.com/office/officeart/2005/8/layout/hierarchy2"/>
    <dgm:cxn modelId="{DA613374-3AFD-4521-99E4-5A26540F36E9}" srcId="{9EF71FE8-CF90-4A70-85C7-7EB2FAA01FD4}" destId="{1FA0A936-5104-421A-A045-767DE0A8E1F7}" srcOrd="0" destOrd="0" parTransId="{6D9FDE6A-2E51-4BF3-ABEB-B76E33F65C9C}" sibTransId="{BDBB9233-0622-414D-AA3C-715CD9BD334C}"/>
    <dgm:cxn modelId="{061FC83B-7D86-41B2-AE00-204D29911A19}" srcId="{12DDCAC3-8ADA-4A7F-A7D0-E09C1A58F6FC}" destId="{A81AD8D9-881D-429D-A925-C28C7FFBF62A}" srcOrd="0" destOrd="0" parTransId="{FD4D30F8-110F-4C78-AB66-127B93DD7C9D}" sibTransId="{3C30B09B-86F6-4F94-8685-088C584CF952}"/>
    <dgm:cxn modelId="{DD7671BA-5D4B-4D14-92A4-3442654FF85B}" type="presOf" srcId="{61CEDCE0-1AEC-423E-9628-235288036391}" destId="{562C72DA-4E99-42FE-AF0C-F1394044FFDB}" srcOrd="0" destOrd="0" presId="urn:microsoft.com/office/officeart/2005/8/layout/hierarchy2"/>
    <dgm:cxn modelId="{6F631C9E-5B68-472B-BC69-968658AB509F}" type="presOf" srcId="{12DDCAC3-8ADA-4A7F-A7D0-E09C1A58F6FC}" destId="{207DC1C4-A570-4C5D-9B84-E3C39FC02AEA}" srcOrd="0" destOrd="0" presId="urn:microsoft.com/office/officeart/2005/8/layout/hierarchy2"/>
    <dgm:cxn modelId="{51619904-75E0-4EC8-84A5-82C9B3D894EE}" type="presOf" srcId="{61CEDCE0-1AEC-423E-9628-235288036391}" destId="{D903F9D1-27A2-457C-B24B-1ED62FE79FB6}" srcOrd="1" destOrd="0" presId="urn:microsoft.com/office/officeart/2005/8/layout/hierarchy2"/>
    <dgm:cxn modelId="{B43C7AEF-14D6-4CDA-B727-241E2C43A3E9}" type="presOf" srcId="{DB9092D1-3593-46A5-9BE3-A0B212364435}" destId="{33755A71-6CD1-4275-9EB1-00796DD16C09}" srcOrd="0" destOrd="0" presId="urn:microsoft.com/office/officeart/2005/8/layout/hierarchy2"/>
    <dgm:cxn modelId="{2DC416B2-90E0-449C-8690-329796B5E6F1}" type="presOf" srcId="{1FA0A936-5104-421A-A045-767DE0A8E1F7}" destId="{06569614-19ED-4D35-9BB7-22A4D4675AB1}" srcOrd="0" destOrd="0" presId="urn:microsoft.com/office/officeart/2005/8/layout/hierarchy2"/>
    <dgm:cxn modelId="{CA951471-51CB-4361-9EA0-D1E5B1B550C3}" type="presOf" srcId="{9EF71FE8-CF90-4A70-85C7-7EB2FAA01FD4}" destId="{651D62C6-6D30-49C5-9CB4-D28D020D6BE3}" srcOrd="0" destOrd="0" presId="urn:microsoft.com/office/officeart/2005/8/layout/hierarchy2"/>
    <dgm:cxn modelId="{FA812A00-AFEE-4BA8-B088-D81C61D227AC}" type="presParOf" srcId="{251EF064-BD2D-464F-9908-69368B36C60D}" destId="{4C503417-1B65-496B-B4EC-23164AF4B5C2}" srcOrd="0" destOrd="0" presId="urn:microsoft.com/office/officeart/2005/8/layout/hierarchy2"/>
    <dgm:cxn modelId="{531FB56C-E81B-47F6-86C1-D69DE2CC8476}" type="presParOf" srcId="{4C503417-1B65-496B-B4EC-23164AF4B5C2}" destId="{651D62C6-6D30-49C5-9CB4-D28D020D6BE3}" srcOrd="0" destOrd="0" presId="urn:microsoft.com/office/officeart/2005/8/layout/hierarchy2"/>
    <dgm:cxn modelId="{40BB8D86-DB0A-42A0-BCF5-62B58C718F87}" type="presParOf" srcId="{4C503417-1B65-496B-B4EC-23164AF4B5C2}" destId="{A90C23D2-36D5-4DDF-9753-BAAFA91AC0F6}" srcOrd="1" destOrd="0" presId="urn:microsoft.com/office/officeart/2005/8/layout/hierarchy2"/>
    <dgm:cxn modelId="{E98D9E4B-41BA-4CEA-B120-DC8F6C883A17}" type="presParOf" srcId="{A90C23D2-36D5-4DDF-9753-BAAFA91AC0F6}" destId="{7344EA0D-BC4B-44A9-AFCB-37342F0EAAAE}" srcOrd="0" destOrd="0" presId="urn:microsoft.com/office/officeart/2005/8/layout/hierarchy2"/>
    <dgm:cxn modelId="{924DDD51-F8A7-4EED-9182-2A84B812D83D}" type="presParOf" srcId="{7344EA0D-BC4B-44A9-AFCB-37342F0EAAAE}" destId="{20A28E89-F581-499D-87A4-3535AB5AA796}" srcOrd="0" destOrd="0" presId="urn:microsoft.com/office/officeart/2005/8/layout/hierarchy2"/>
    <dgm:cxn modelId="{D460A22D-485B-4ADF-8653-AE552F1DA1E0}" type="presParOf" srcId="{A90C23D2-36D5-4DDF-9753-BAAFA91AC0F6}" destId="{32F4C8D5-E7BA-410B-93C7-8FDD44118365}" srcOrd="1" destOrd="0" presId="urn:microsoft.com/office/officeart/2005/8/layout/hierarchy2"/>
    <dgm:cxn modelId="{5E43FE6B-014B-4E83-B47D-7AFD80DC7CB4}" type="presParOf" srcId="{32F4C8D5-E7BA-410B-93C7-8FDD44118365}" destId="{06569614-19ED-4D35-9BB7-22A4D4675AB1}" srcOrd="0" destOrd="0" presId="urn:microsoft.com/office/officeart/2005/8/layout/hierarchy2"/>
    <dgm:cxn modelId="{4F2D4DED-9EB5-4512-A5E5-FE0A708DC175}" type="presParOf" srcId="{32F4C8D5-E7BA-410B-93C7-8FDD44118365}" destId="{9DEC6900-DCF0-46AD-B051-5C10F8027F03}" srcOrd="1" destOrd="0" presId="urn:microsoft.com/office/officeart/2005/8/layout/hierarchy2"/>
    <dgm:cxn modelId="{169D42A2-E5F6-4A16-8D0A-49E1438EE1BD}" type="presParOf" srcId="{9DEC6900-DCF0-46AD-B051-5C10F8027F03}" destId="{33755A71-6CD1-4275-9EB1-00796DD16C09}" srcOrd="0" destOrd="0" presId="urn:microsoft.com/office/officeart/2005/8/layout/hierarchy2"/>
    <dgm:cxn modelId="{0BD09206-308B-4A68-B330-256828A5B2E5}" type="presParOf" srcId="{33755A71-6CD1-4275-9EB1-00796DD16C09}" destId="{440182B4-37E8-4B92-9F22-60AE0EF3E5B2}" srcOrd="0" destOrd="0" presId="urn:microsoft.com/office/officeart/2005/8/layout/hierarchy2"/>
    <dgm:cxn modelId="{3EDB9752-ED63-41B1-A26C-58EDC335CD15}" type="presParOf" srcId="{9DEC6900-DCF0-46AD-B051-5C10F8027F03}" destId="{B21E3DCB-251F-4C1A-9543-13142D4BA908}" srcOrd="1" destOrd="0" presId="urn:microsoft.com/office/officeart/2005/8/layout/hierarchy2"/>
    <dgm:cxn modelId="{AB0E4D5C-6A3B-4301-974E-26C61790BA04}" type="presParOf" srcId="{B21E3DCB-251F-4C1A-9543-13142D4BA908}" destId="{D92DE3B4-2666-4E8D-A80B-7D8CA0CD3DEF}" srcOrd="0" destOrd="0" presId="urn:microsoft.com/office/officeart/2005/8/layout/hierarchy2"/>
    <dgm:cxn modelId="{23D5795F-05F0-46DA-BD46-C8F3BE89B2DC}" type="presParOf" srcId="{B21E3DCB-251F-4C1A-9543-13142D4BA908}" destId="{45F7FBCB-7AB3-4BA6-A6BC-FA01A01B7E19}" srcOrd="1" destOrd="0" presId="urn:microsoft.com/office/officeart/2005/8/layout/hierarchy2"/>
    <dgm:cxn modelId="{B4CB9F35-AACB-4FD1-A3E1-E7FEA30FDF97}" type="presParOf" srcId="{A90C23D2-36D5-4DDF-9753-BAAFA91AC0F6}" destId="{562C72DA-4E99-42FE-AF0C-F1394044FFDB}" srcOrd="2" destOrd="0" presId="urn:microsoft.com/office/officeart/2005/8/layout/hierarchy2"/>
    <dgm:cxn modelId="{93A9DE04-0640-4A33-AD79-319B1BE7D432}" type="presParOf" srcId="{562C72DA-4E99-42FE-AF0C-F1394044FFDB}" destId="{D903F9D1-27A2-457C-B24B-1ED62FE79FB6}" srcOrd="0" destOrd="0" presId="urn:microsoft.com/office/officeart/2005/8/layout/hierarchy2"/>
    <dgm:cxn modelId="{9BD80E94-1730-49D3-907F-2696B5360145}" type="presParOf" srcId="{A90C23D2-36D5-4DDF-9753-BAAFA91AC0F6}" destId="{EE8EE1DB-0972-439D-876D-3BC8E4A485D7}" srcOrd="3" destOrd="0" presId="urn:microsoft.com/office/officeart/2005/8/layout/hierarchy2"/>
    <dgm:cxn modelId="{0B18C747-A5DF-4047-878B-28DBD963C81F}" type="presParOf" srcId="{EE8EE1DB-0972-439D-876D-3BC8E4A485D7}" destId="{207DC1C4-A570-4C5D-9B84-E3C39FC02AEA}" srcOrd="0" destOrd="0" presId="urn:microsoft.com/office/officeart/2005/8/layout/hierarchy2"/>
    <dgm:cxn modelId="{57696514-6482-404E-A9C6-2B77BE80ED0C}" type="presParOf" srcId="{EE8EE1DB-0972-439D-876D-3BC8E4A485D7}" destId="{33DD742C-BC7E-4595-BC7E-8931997F5DAD}" srcOrd="1" destOrd="0" presId="urn:microsoft.com/office/officeart/2005/8/layout/hierarchy2"/>
    <dgm:cxn modelId="{53656A96-0C7D-4A38-B5C9-AB721AA88A0B}" type="presParOf" srcId="{33DD742C-BC7E-4595-BC7E-8931997F5DAD}" destId="{D5648C3E-66D4-4922-B3E6-373F2F5EDE19}" srcOrd="0" destOrd="0" presId="urn:microsoft.com/office/officeart/2005/8/layout/hierarchy2"/>
    <dgm:cxn modelId="{CFE009F0-4278-44BC-911D-9017C7088F1B}" type="presParOf" srcId="{D5648C3E-66D4-4922-B3E6-373F2F5EDE19}" destId="{FB2D1BC4-8E2E-46E8-A9AF-13272A1F7125}" srcOrd="0" destOrd="0" presId="urn:microsoft.com/office/officeart/2005/8/layout/hierarchy2"/>
    <dgm:cxn modelId="{121E892E-082E-4CB8-A183-B06CA060AF0F}" type="presParOf" srcId="{33DD742C-BC7E-4595-BC7E-8931997F5DAD}" destId="{E208407C-4E43-4DDD-916C-65A6E15EB0C7}" srcOrd="1" destOrd="0" presId="urn:microsoft.com/office/officeart/2005/8/layout/hierarchy2"/>
    <dgm:cxn modelId="{D5BBB3F0-78B3-42F0-A46D-09724BE14F04}" type="presParOf" srcId="{E208407C-4E43-4DDD-916C-65A6E15EB0C7}" destId="{1A70B4F2-4FBE-422C-859B-C37B7E38E8CC}" srcOrd="0" destOrd="0" presId="urn:microsoft.com/office/officeart/2005/8/layout/hierarchy2"/>
    <dgm:cxn modelId="{46E8DB1E-7599-4069-A376-86F65C403B46}" type="presParOf" srcId="{E208407C-4E43-4DDD-916C-65A6E15EB0C7}" destId="{26DBA46D-A93D-48F3-B84D-57960E34674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5B86D30-65AE-498B-9A61-AD0394A6F4B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C76696E-57B7-4F51-BF9D-7E46A22EDF54}">
      <dgm:prSet phldrT="[Text]"/>
      <dgm:spPr>
        <a:xfrm rot="16200000">
          <a:off x="-470428" y="612771"/>
          <a:ext cx="1310068" cy="366474"/>
        </a:xfrm>
        <a:prstGeom prst="rect">
          <a:avLst/>
        </a:prstGeom>
        <a:solidFill>
          <a:srgbClr val="0093BE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GB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Primary criteria</a:t>
          </a:r>
          <a:endParaRPr lang="en-GB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BE0CFFA0-ECFA-4B4E-998E-105E57AD3BB5}" type="parTrans" cxnId="{DFD01D1D-E6BA-4A11-945B-9B787768225F}">
      <dgm:prSet/>
      <dgm:spPr/>
      <dgm:t>
        <a:bodyPr/>
        <a:lstStyle/>
        <a:p>
          <a:endParaRPr lang="en-GB"/>
        </a:p>
      </dgm:t>
    </dgm:pt>
    <dgm:pt modelId="{8A86F77F-65BE-44A9-BA71-E6545F881B90}" type="sibTrans" cxnId="{DFD01D1D-E6BA-4A11-945B-9B787768225F}">
      <dgm:prSet/>
      <dgm:spPr/>
      <dgm:t>
        <a:bodyPr/>
        <a:lstStyle/>
        <a:p>
          <a:endParaRPr lang="en-GB"/>
        </a:p>
      </dgm:t>
    </dgm:pt>
    <dgm:pt modelId="{0ADB43A0-4D34-4100-A58A-285FFB3B9AB7}">
      <dgm:prSet phldrT="[Text]" custT="1"/>
      <dgm:spPr>
        <a:xfrm>
          <a:off x="608250" y="383724"/>
          <a:ext cx="1202035" cy="366474"/>
        </a:xfrm>
        <a:prstGeom prst="rect">
          <a:avLst/>
        </a:prstGeom>
        <a:solidFill>
          <a:srgbClr val="0093BE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GB" sz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Individual Dose</a:t>
          </a:r>
          <a:endParaRPr lang="en-GB" sz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2DAAFE9A-67F9-48F0-8235-BD32A1112C54}" type="parTrans" cxnId="{328BA41D-C292-4358-8446-550D009068A6}">
      <dgm:prSet/>
      <dgm:spPr>
        <a:xfrm>
          <a:off x="367843" y="566961"/>
          <a:ext cx="240407" cy="229046"/>
        </a:xfrm>
        <a:custGeom>
          <a:avLst/>
          <a:gdLst/>
          <a:ahLst/>
          <a:cxnLst/>
          <a:rect l="0" t="0" r="0" b="0"/>
          <a:pathLst>
            <a:path>
              <a:moveTo>
                <a:pt x="0" y="229046"/>
              </a:moveTo>
              <a:lnTo>
                <a:pt x="120203" y="229046"/>
              </a:lnTo>
              <a:lnTo>
                <a:pt x="120203" y="0"/>
              </a:lnTo>
              <a:lnTo>
                <a:pt x="240407" y="0"/>
              </a:lnTo>
            </a:path>
          </a:pathLst>
        </a:custGeom>
        <a:noFill/>
        <a:ln w="25400" cap="flat" cmpd="sng" algn="ctr">
          <a:solidFill>
            <a:srgbClr val="64BC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GB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ADD8E4F0-6320-4BC6-973E-E17ED87AF3C7}" type="sibTrans" cxnId="{328BA41D-C292-4358-8446-550D009068A6}">
      <dgm:prSet/>
      <dgm:spPr/>
      <dgm:t>
        <a:bodyPr/>
        <a:lstStyle/>
        <a:p>
          <a:endParaRPr lang="en-GB"/>
        </a:p>
      </dgm:t>
    </dgm:pt>
    <dgm:pt modelId="{73CFBAFE-F73E-4976-8EED-0AA2B65C616D}">
      <dgm:prSet phldrT="[Text]" custT="1"/>
      <dgm:spPr>
        <a:xfrm>
          <a:off x="608250" y="841817"/>
          <a:ext cx="1202035" cy="366474"/>
        </a:xfrm>
        <a:prstGeom prst="rect">
          <a:avLst/>
        </a:prstGeom>
        <a:solidFill>
          <a:srgbClr val="0093BE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GB" sz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Collective Dose</a:t>
          </a:r>
          <a:endParaRPr lang="en-GB" sz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6E67F1F0-855D-44A3-A975-5C5C1C4C8511}" type="parTrans" cxnId="{73D31B3E-6B7A-459A-AC4B-79051322B994}">
      <dgm:prSet/>
      <dgm:spPr>
        <a:xfrm>
          <a:off x="367843" y="796008"/>
          <a:ext cx="240407" cy="2290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0203" y="0"/>
              </a:lnTo>
              <a:lnTo>
                <a:pt x="120203" y="229046"/>
              </a:lnTo>
              <a:lnTo>
                <a:pt x="240407" y="229046"/>
              </a:lnTo>
            </a:path>
          </a:pathLst>
        </a:custGeom>
        <a:noFill/>
        <a:ln w="25400" cap="flat" cmpd="sng" algn="ctr">
          <a:solidFill>
            <a:srgbClr val="64BC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GB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FF5430E7-91CA-4536-AAC4-947B33F5B301}" type="sibTrans" cxnId="{73D31B3E-6B7A-459A-AC4B-79051322B994}">
      <dgm:prSet/>
      <dgm:spPr/>
      <dgm:t>
        <a:bodyPr/>
        <a:lstStyle/>
        <a:p>
          <a:endParaRPr lang="en-GB"/>
        </a:p>
      </dgm:t>
    </dgm:pt>
    <dgm:pt modelId="{CE498818-BCE6-4905-911B-69B63E198907}">
      <dgm:prSet phldrT="[Text]"/>
      <dgm:spPr>
        <a:xfrm rot="16200000">
          <a:off x="-497576" y="2041606"/>
          <a:ext cx="1364364" cy="366474"/>
        </a:xfrm>
        <a:prstGeom prst="rect">
          <a:avLst/>
        </a:prstGeom>
        <a:solidFill>
          <a:srgbClr val="0093BE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GB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Secondary criteria</a:t>
          </a:r>
          <a:endParaRPr lang="en-GB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61878431-75C8-4CC0-9146-173D6ED68F26}" type="parTrans" cxnId="{C6C4ECAA-8C0D-413D-9A7D-00A71CAEF54A}">
      <dgm:prSet/>
      <dgm:spPr/>
      <dgm:t>
        <a:bodyPr/>
        <a:lstStyle/>
        <a:p>
          <a:endParaRPr lang="en-GB"/>
        </a:p>
      </dgm:t>
    </dgm:pt>
    <dgm:pt modelId="{8C60EB08-3E58-4E60-9460-1B333721D82C}" type="sibTrans" cxnId="{C6C4ECAA-8C0D-413D-9A7D-00A71CAEF54A}">
      <dgm:prSet/>
      <dgm:spPr/>
      <dgm:t>
        <a:bodyPr/>
        <a:lstStyle/>
        <a:p>
          <a:endParaRPr lang="en-GB"/>
        </a:p>
      </dgm:t>
    </dgm:pt>
    <dgm:pt modelId="{22A9552D-FC28-4CF3-9907-58880C9E908A}">
      <dgm:prSet phldrT="[Text]" custT="1"/>
      <dgm:spPr>
        <a:xfrm>
          <a:off x="608250" y="1583513"/>
          <a:ext cx="1202035" cy="366474"/>
        </a:xfrm>
        <a:prstGeom prst="rect">
          <a:avLst/>
        </a:prstGeom>
        <a:solidFill>
          <a:srgbClr val="0093BE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GB" sz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Ambient dose equivalent rate</a:t>
          </a:r>
          <a:endParaRPr lang="en-GB" sz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88B87810-E5FB-4914-9825-3158AE4AE51E}" type="parTrans" cxnId="{A0E97E1A-F3AE-4C78-B1CC-7914A70789E8}">
      <dgm:prSet/>
      <dgm:spPr>
        <a:xfrm>
          <a:off x="367843" y="1766750"/>
          <a:ext cx="240407" cy="458092"/>
        </a:xfrm>
        <a:custGeom>
          <a:avLst/>
          <a:gdLst/>
          <a:ahLst/>
          <a:cxnLst/>
          <a:rect l="0" t="0" r="0" b="0"/>
          <a:pathLst>
            <a:path>
              <a:moveTo>
                <a:pt x="0" y="458092"/>
              </a:moveTo>
              <a:lnTo>
                <a:pt x="120203" y="458092"/>
              </a:lnTo>
              <a:lnTo>
                <a:pt x="120203" y="0"/>
              </a:lnTo>
              <a:lnTo>
                <a:pt x="240407" y="0"/>
              </a:lnTo>
            </a:path>
          </a:pathLst>
        </a:custGeom>
        <a:noFill/>
        <a:ln w="25400" cap="flat" cmpd="sng" algn="ctr">
          <a:solidFill>
            <a:srgbClr val="64BC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GB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14EEBD3C-90DB-4EBC-9466-5738807D93E9}" type="sibTrans" cxnId="{A0E97E1A-F3AE-4C78-B1CC-7914A70789E8}">
      <dgm:prSet/>
      <dgm:spPr/>
      <dgm:t>
        <a:bodyPr/>
        <a:lstStyle/>
        <a:p>
          <a:endParaRPr lang="en-GB"/>
        </a:p>
      </dgm:t>
    </dgm:pt>
    <dgm:pt modelId="{6C941010-53B1-4D2E-A65E-CF14721DE2D7}">
      <dgm:prSet phldrT="[Text]" custT="1"/>
      <dgm:spPr>
        <a:xfrm>
          <a:off x="608250" y="2041606"/>
          <a:ext cx="1202035" cy="366474"/>
        </a:xfrm>
        <a:prstGeom prst="rect">
          <a:avLst/>
        </a:prstGeom>
        <a:solidFill>
          <a:srgbClr val="0093BE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GB" sz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Airborne activity</a:t>
          </a:r>
          <a:endParaRPr lang="en-GB" sz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53A4B9B6-6B33-4F3C-ADE1-97B667D7A9D2}" type="parTrans" cxnId="{53917BF3-5EA7-4CF2-95AA-03A9B4DCE64F}">
      <dgm:prSet/>
      <dgm:spPr>
        <a:xfrm>
          <a:off x="367843" y="2179123"/>
          <a:ext cx="2404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0407" y="45720"/>
              </a:lnTo>
            </a:path>
          </a:pathLst>
        </a:custGeom>
        <a:noFill/>
        <a:ln w="25400" cap="flat" cmpd="sng" algn="ctr">
          <a:solidFill>
            <a:srgbClr val="64BC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GB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8E5AAD1B-3D76-48C4-B58A-B9B66C616240}" type="sibTrans" cxnId="{53917BF3-5EA7-4CF2-95AA-03A9B4DCE64F}">
      <dgm:prSet/>
      <dgm:spPr/>
      <dgm:t>
        <a:bodyPr/>
        <a:lstStyle/>
        <a:p>
          <a:endParaRPr lang="en-GB"/>
        </a:p>
      </dgm:t>
    </dgm:pt>
    <dgm:pt modelId="{0B4EC77D-84A6-40A3-B3EA-F68EAC30153E}">
      <dgm:prSet phldrT="[Text]" custT="1"/>
      <dgm:spPr>
        <a:xfrm>
          <a:off x="608250" y="2499699"/>
          <a:ext cx="1202035" cy="366474"/>
        </a:xfrm>
        <a:prstGeom prst="rect">
          <a:avLst/>
        </a:prstGeom>
        <a:solidFill>
          <a:srgbClr val="0093BE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GB" sz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Surface contamination</a:t>
          </a:r>
          <a:endParaRPr lang="en-GB" sz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12063C56-BBCF-4228-B1B3-31AE791F06EF}" type="parTrans" cxnId="{27E1BFBE-ECF2-490D-B907-FDC979412B4F}">
      <dgm:prSet/>
      <dgm:spPr>
        <a:xfrm>
          <a:off x="367843" y="2224843"/>
          <a:ext cx="240407" cy="4580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0203" y="0"/>
              </a:lnTo>
              <a:lnTo>
                <a:pt x="120203" y="458092"/>
              </a:lnTo>
              <a:lnTo>
                <a:pt x="240407" y="458092"/>
              </a:lnTo>
            </a:path>
          </a:pathLst>
        </a:custGeom>
        <a:noFill/>
        <a:ln w="25400" cap="flat" cmpd="sng" algn="ctr">
          <a:solidFill>
            <a:srgbClr val="64BC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GB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8687B409-5C15-4D75-B9E7-E67B7153826C}" type="sibTrans" cxnId="{27E1BFBE-ECF2-490D-B907-FDC979412B4F}">
      <dgm:prSet/>
      <dgm:spPr/>
      <dgm:t>
        <a:bodyPr/>
        <a:lstStyle/>
        <a:p>
          <a:endParaRPr lang="en-GB"/>
        </a:p>
      </dgm:t>
    </dgm:pt>
    <dgm:pt modelId="{C35428E5-3966-4314-9090-8AC64366195E}" type="pres">
      <dgm:prSet presAssocID="{65B86D30-65AE-498B-9A61-AD0394A6F4B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EBDBE27-C732-4EC7-8E83-FC4A1DA51356}" type="pres">
      <dgm:prSet presAssocID="{5C76696E-57B7-4F51-BF9D-7E46A22EDF54}" presName="root1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GB"/>
        </a:p>
      </dgm:t>
    </dgm:pt>
    <dgm:pt modelId="{6D33CDB9-220F-4EE2-8354-7D210FE2F27E}" type="pres">
      <dgm:prSet presAssocID="{5C76696E-57B7-4F51-BF9D-7E46A22EDF54}" presName="LevelOneTextNode" presStyleLbl="node0" presStyleIdx="0" presStyleCnt="2" custScaleY="6792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E1BD9DB9-80D6-468A-B468-D3015DF85742}" type="pres">
      <dgm:prSet presAssocID="{5C76696E-57B7-4F51-BF9D-7E46A22EDF54}" presName="level2hierChild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GB"/>
        </a:p>
      </dgm:t>
    </dgm:pt>
    <dgm:pt modelId="{B9CBE8D5-A1BB-4633-AB56-E43CDFBAE720}" type="pres">
      <dgm:prSet presAssocID="{2DAAFE9A-67F9-48F0-8235-BD32A1112C54}" presName="conn2-1" presStyleLbl="parChTrans1D2" presStyleIdx="0" presStyleCnt="5"/>
      <dgm:spPr/>
      <dgm:t>
        <a:bodyPr/>
        <a:lstStyle/>
        <a:p>
          <a:endParaRPr lang="en-GB"/>
        </a:p>
      </dgm:t>
    </dgm:pt>
    <dgm:pt modelId="{857BC71A-382A-4CBF-A4CA-EFA9EA96853B}" type="pres">
      <dgm:prSet presAssocID="{2DAAFE9A-67F9-48F0-8235-BD32A1112C54}" presName="connTx" presStyleLbl="parChTrans1D2" presStyleIdx="0" presStyleCnt="5"/>
      <dgm:spPr/>
      <dgm:t>
        <a:bodyPr/>
        <a:lstStyle/>
        <a:p>
          <a:endParaRPr lang="en-GB"/>
        </a:p>
      </dgm:t>
    </dgm:pt>
    <dgm:pt modelId="{42A65CFE-7259-43A2-8AB8-F95487D7EB60}" type="pres">
      <dgm:prSet presAssocID="{0ADB43A0-4D34-4100-A58A-285FFB3B9AB7}" presName="root2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GB"/>
        </a:p>
      </dgm:t>
    </dgm:pt>
    <dgm:pt modelId="{E7B39FB2-52FF-4539-BD80-8B3EB7044A14}" type="pres">
      <dgm:prSet presAssocID="{0ADB43A0-4D34-4100-A58A-285FFB3B9AB7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B7E66BC2-BD72-4FF7-95AE-013AA2EDA688}" type="pres">
      <dgm:prSet presAssocID="{0ADB43A0-4D34-4100-A58A-285FFB3B9AB7}" presName="level3hierChild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GB"/>
        </a:p>
      </dgm:t>
    </dgm:pt>
    <dgm:pt modelId="{FC93CD44-7A7B-4EE5-A642-05168D3C619B}" type="pres">
      <dgm:prSet presAssocID="{6E67F1F0-855D-44A3-A975-5C5C1C4C8511}" presName="conn2-1" presStyleLbl="parChTrans1D2" presStyleIdx="1" presStyleCnt="5"/>
      <dgm:spPr/>
      <dgm:t>
        <a:bodyPr/>
        <a:lstStyle/>
        <a:p>
          <a:endParaRPr lang="en-GB"/>
        </a:p>
      </dgm:t>
    </dgm:pt>
    <dgm:pt modelId="{A6C6C58E-E399-494B-AECD-12C91FE51BE5}" type="pres">
      <dgm:prSet presAssocID="{6E67F1F0-855D-44A3-A975-5C5C1C4C8511}" presName="connTx" presStyleLbl="parChTrans1D2" presStyleIdx="1" presStyleCnt="5"/>
      <dgm:spPr/>
      <dgm:t>
        <a:bodyPr/>
        <a:lstStyle/>
        <a:p>
          <a:endParaRPr lang="en-GB"/>
        </a:p>
      </dgm:t>
    </dgm:pt>
    <dgm:pt modelId="{2878EE01-053D-4237-8569-2D1173E47D9B}" type="pres">
      <dgm:prSet presAssocID="{73CFBAFE-F73E-4976-8EED-0AA2B65C616D}" presName="root2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GB"/>
        </a:p>
      </dgm:t>
    </dgm:pt>
    <dgm:pt modelId="{44E556A3-2C39-4FA1-B9D6-C6B18C4B6566}" type="pres">
      <dgm:prSet presAssocID="{73CFBAFE-F73E-4976-8EED-0AA2B65C616D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8901525-58F7-4881-AB83-EF61FFBD7CAC}" type="pres">
      <dgm:prSet presAssocID="{73CFBAFE-F73E-4976-8EED-0AA2B65C616D}" presName="level3hierChild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GB"/>
        </a:p>
      </dgm:t>
    </dgm:pt>
    <dgm:pt modelId="{77C41D14-17D4-46DF-9F63-4AE4F688D747}" type="pres">
      <dgm:prSet presAssocID="{CE498818-BCE6-4905-911B-69B63E198907}" presName="root1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GB"/>
        </a:p>
      </dgm:t>
    </dgm:pt>
    <dgm:pt modelId="{42F77465-D1B2-4EC0-BF5F-6C28E611F91A}" type="pres">
      <dgm:prSet presAssocID="{CE498818-BCE6-4905-911B-69B63E198907}" presName="LevelOneTextNode" presStyleLbl="node0" presStyleIdx="1" presStyleCnt="2" custScaleY="7073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595CC54D-8691-49F7-8C8E-2450EB195F58}" type="pres">
      <dgm:prSet presAssocID="{CE498818-BCE6-4905-911B-69B63E198907}" presName="level2hierChild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GB"/>
        </a:p>
      </dgm:t>
    </dgm:pt>
    <dgm:pt modelId="{9805BEF1-F2FE-4B1A-BB64-AF980BD48BC3}" type="pres">
      <dgm:prSet presAssocID="{88B87810-E5FB-4914-9825-3158AE4AE51E}" presName="conn2-1" presStyleLbl="parChTrans1D2" presStyleIdx="2" presStyleCnt="5"/>
      <dgm:spPr/>
      <dgm:t>
        <a:bodyPr/>
        <a:lstStyle/>
        <a:p>
          <a:endParaRPr lang="en-GB"/>
        </a:p>
      </dgm:t>
    </dgm:pt>
    <dgm:pt modelId="{42572DF2-FDF9-48CF-AF96-DB116AE94318}" type="pres">
      <dgm:prSet presAssocID="{88B87810-E5FB-4914-9825-3158AE4AE51E}" presName="connTx" presStyleLbl="parChTrans1D2" presStyleIdx="2" presStyleCnt="5"/>
      <dgm:spPr/>
      <dgm:t>
        <a:bodyPr/>
        <a:lstStyle/>
        <a:p>
          <a:endParaRPr lang="en-GB"/>
        </a:p>
      </dgm:t>
    </dgm:pt>
    <dgm:pt modelId="{01B45879-6248-4082-92BD-A645E1B474F0}" type="pres">
      <dgm:prSet presAssocID="{22A9552D-FC28-4CF3-9907-58880C9E908A}" presName="root2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GB"/>
        </a:p>
      </dgm:t>
    </dgm:pt>
    <dgm:pt modelId="{6208D278-F0D1-42BF-B58F-B197806DC218}" type="pres">
      <dgm:prSet presAssocID="{22A9552D-FC28-4CF3-9907-58880C9E908A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F9C3314B-0EDB-4A20-9C48-684C0B058D47}" type="pres">
      <dgm:prSet presAssocID="{22A9552D-FC28-4CF3-9907-58880C9E908A}" presName="level3hierChild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GB"/>
        </a:p>
      </dgm:t>
    </dgm:pt>
    <dgm:pt modelId="{C1E98C02-0E9A-483B-8B5B-5B34531B5A95}" type="pres">
      <dgm:prSet presAssocID="{53A4B9B6-6B33-4F3C-ADE1-97B667D7A9D2}" presName="conn2-1" presStyleLbl="parChTrans1D2" presStyleIdx="3" presStyleCnt="5"/>
      <dgm:spPr/>
      <dgm:t>
        <a:bodyPr/>
        <a:lstStyle/>
        <a:p>
          <a:endParaRPr lang="en-GB"/>
        </a:p>
      </dgm:t>
    </dgm:pt>
    <dgm:pt modelId="{DCCF3060-6E6C-4B6B-A3EE-7C067783A8AD}" type="pres">
      <dgm:prSet presAssocID="{53A4B9B6-6B33-4F3C-ADE1-97B667D7A9D2}" presName="connTx" presStyleLbl="parChTrans1D2" presStyleIdx="3" presStyleCnt="5"/>
      <dgm:spPr/>
      <dgm:t>
        <a:bodyPr/>
        <a:lstStyle/>
        <a:p>
          <a:endParaRPr lang="en-GB"/>
        </a:p>
      </dgm:t>
    </dgm:pt>
    <dgm:pt modelId="{1AE744B7-91A4-4529-8431-DA8BDF52CAE4}" type="pres">
      <dgm:prSet presAssocID="{6C941010-53B1-4D2E-A65E-CF14721DE2D7}" presName="root2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GB"/>
        </a:p>
      </dgm:t>
    </dgm:pt>
    <dgm:pt modelId="{7E55E13C-7D38-4846-ABB2-A3EC01705A02}" type="pres">
      <dgm:prSet presAssocID="{6C941010-53B1-4D2E-A65E-CF14721DE2D7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13406057-BE4D-4C9C-AD3A-C5B253011C01}" type="pres">
      <dgm:prSet presAssocID="{6C941010-53B1-4D2E-A65E-CF14721DE2D7}" presName="level3hierChild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GB"/>
        </a:p>
      </dgm:t>
    </dgm:pt>
    <dgm:pt modelId="{9F4461A3-8684-4428-A3F4-7C4E37481259}" type="pres">
      <dgm:prSet presAssocID="{12063C56-BBCF-4228-B1B3-31AE791F06EF}" presName="conn2-1" presStyleLbl="parChTrans1D2" presStyleIdx="4" presStyleCnt="5"/>
      <dgm:spPr/>
      <dgm:t>
        <a:bodyPr/>
        <a:lstStyle/>
        <a:p>
          <a:endParaRPr lang="en-GB"/>
        </a:p>
      </dgm:t>
    </dgm:pt>
    <dgm:pt modelId="{45AB7853-9F74-4779-8B6C-B596F1D12AA0}" type="pres">
      <dgm:prSet presAssocID="{12063C56-BBCF-4228-B1B3-31AE791F06EF}" presName="connTx" presStyleLbl="parChTrans1D2" presStyleIdx="4" presStyleCnt="5"/>
      <dgm:spPr/>
      <dgm:t>
        <a:bodyPr/>
        <a:lstStyle/>
        <a:p>
          <a:endParaRPr lang="en-GB"/>
        </a:p>
      </dgm:t>
    </dgm:pt>
    <dgm:pt modelId="{C6961458-6A2C-48CC-843A-DCA748788DB3}" type="pres">
      <dgm:prSet presAssocID="{0B4EC77D-84A6-40A3-B3EA-F68EAC30153E}" presName="root2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GB"/>
        </a:p>
      </dgm:t>
    </dgm:pt>
    <dgm:pt modelId="{01C31738-78CC-4642-AD21-03852AE70601}" type="pres">
      <dgm:prSet presAssocID="{0B4EC77D-84A6-40A3-B3EA-F68EAC30153E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ED242EC1-2700-4724-AFF8-55E45DA991A6}" type="pres">
      <dgm:prSet presAssocID="{0B4EC77D-84A6-40A3-B3EA-F68EAC30153E}" presName="level3hierChild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GB"/>
        </a:p>
      </dgm:t>
    </dgm:pt>
  </dgm:ptLst>
  <dgm:cxnLst>
    <dgm:cxn modelId="{0DA3B613-2C16-4345-BD95-3701B593FD6B}" type="presOf" srcId="{2DAAFE9A-67F9-48F0-8235-BD32A1112C54}" destId="{B9CBE8D5-A1BB-4633-AB56-E43CDFBAE720}" srcOrd="0" destOrd="0" presId="urn:microsoft.com/office/officeart/2008/layout/HorizontalMultiLevelHierarchy"/>
    <dgm:cxn modelId="{73D31B3E-6B7A-459A-AC4B-79051322B994}" srcId="{5C76696E-57B7-4F51-BF9D-7E46A22EDF54}" destId="{73CFBAFE-F73E-4976-8EED-0AA2B65C616D}" srcOrd="1" destOrd="0" parTransId="{6E67F1F0-855D-44A3-A975-5C5C1C4C8511}" sibTransId="{FF5430E7-91CA-4536-AAC4-947B33F5B301}"/>
    <dgm:cxn modelId="{71C66F9F-184E-41F6-854A-C1E6291F1D80}" type="presOf" srcId="{6E67F1F0-855D-44A3-A975-5C5C1C4C8511}" destId="{FC93CD44-7A7B-4EE5-A642-05168D3C619B}" srcOrd="0" destOrd="0" presId="urn:microsoft.com/office/officeart/2008/layout/HorizontalMultiLevelHierarchy"/>
    <dgm:cxn modelId="{3471D1A8-CDE6-419C-A97C-BA86C7A8F56B}" type="presOf" srcId="{12063C56-BBCF-4228-B1B3-31AE791F06EF}" destId="{9F4461A3-8684-4428-A3F4-7C4E37481259}" srcOrd="0" destOrd="0" presId="urn:microsoft.com/office/officeart/2008/layout/HorizontalMultiLevelHierarchy"/>
    <dgm:cxn modelId="{A0E97E1A-F3AE-4C78-B1CC-7914A70789E8}" srcId="{CE498818-BCE6-4905-911B-69B63E198907}" destId="{22A9552D-FC28-4CF3-9907-58880C9E908A}" srcOrd="0" destOrd="0" parTransId="{88B87810-E5FB-4914-9825-3158AE4AE51E}" sibTransId="{14EEBD3C-90DB-4EBC-9466-5738807D93E9}"/>
    <dgm:cxn modelId="{21B3C067-3F25-48CA-8F94-4FB15056870A}" type="presOf" srcId="{88B87810-E5FB-4914-9825-3158AE4AE51E}" destId="{42572DF2-FDF9-48CF-AF96-DB116AE94318}" srcOrd="1" destOrd="0" presId="urn:microsoft.com/office/officeart/2008/layout/HorizontalMultiLevelHierarchy"/>
    <dgm:cxn modelId="{88FBAD3B-4FBC-44B9-B919-4E8CB9DF0A7E}" type="presOf" srcId="{CE498818-BCE6-4905-911B-69B63E198907}" destId="{42F77465-D1B2-4EC0-BF5F-6C28E611F91A}" srcOrd="0" destOrd="0" presId="urn:microsoft.com/office/officeart/2008/layout/HorizontalMultiLevelHierarchy"/>
    <dgm:cxn modelId="{C6C4ECAA-8C0D-413D-9A7D-00A71CAEF54A}" srcId="{65B86D30-65AE-498B-9A61-AD0394A6F4B2}" destId="{CE498818-BCE6-4905-911B-69B63E198907}" srcOrd="1" destOrd="0" parTransId="{61878431-75C8-4CC0-9146-173D6ED68F26}" sibTransId="{8C60EB08-3E58-4E60-9460-1B333721D82C}"/>
    <dgm:cxn modelId="{D08D7603-66A8-4504-ACB3-874AEB8E38BA}" type="presOf" srcId="{6C941010-53B1-4D2E-A65E-CF14721DE2D7}" destId="{7E55E13C-7D38-4846-ABB2-A3EC01705A02}" srcOrd="0" destOrd="0" presId="urn:microsoft.com/office/officeart/2008/layout/HorizontalMultiLevelHierarchy"/>
    <dgm:cxn modelId="{C700A15E-2DAF-4669-A086-B14270CF5443}" type="presOf" srcId="{2DAAFE9A-67F9-48F0-8235-BD32A1112C54}" destId="{857BC71A-382A-4CBF-A4CA-EFA9EA96853B}" srcOrd="1" destOrd="0" presId="urn:microsoft.com/office/officeart/2008/layout/HorizontalMultiLevelHierarchy"/>
    <dgm:cxn modelId="{4F48DA3C-1FD2-4F4B-84FE-B2D4F9457C34}" type="presOf" srcId="{0B4EC77D-84A6-40A3-B3EA-F68EAC30153E}" destId="{01C31738-78CC-4642-AD21-03852AE70601}" srcOrd="0" destOrd="0" presId="urn:microsoft.com/office/officeart/2008/layout/HorizontalMultiLevelHierarchy"/>
    <dgm:cxn modelId="{7D66FABA-D66C-4DC1-AA77-19C18FF4DA3D}" type="presOf" srcId="{12063C56-BBCF-4228-B1B3-31AE791F06EF}" destId="{45AB7853-9F74-4779-8B6C-B596F1D12AA0}" srcOrd="1" destOrd="0" presId="urn:microsoft.com/office/officeart/2008/layout/HorizontalMultiLevelHierarchy"/>
    <dgm:cxn modelId="{328BA41D-C292-4358-8446-550D009068A6}" srcId="{5C76696E-57B7-4F51-BF9D-7E46A22EDF54}" destId="{0ADB43A0-4D34-4100-A58A-285FFB3B9AB7}" srcOrd="0" destOrd="0" parTransId="{2DAAFE9A-67F9-48F0-8235-BD32A1112C54}" sibTransId="{ADD8E4F0-6320-4BC6-973E-E17ED87AF3C7}"/>
    <dgm:cxn modelId="{F133E534-4FE7-4F10-B792-0E4042D9FEFD}" type="presOf" srcId="{6E67F1F0-855D-44A3-A975-5C5C1C4C8511}" destId="{A6C6C58E-E399-494B-AECD-12C91FE51BE5}" srcOrd="1" destOrd="0" presId="urn:microsoft.com/office/officeart/2008/layout/HorizontalMultiLevelHierarchy"/>
    <dgm:cxn modelId="{66347DE6-F2EE-449E-ACF4-5CFCCB41B0FD}" type="presOf" srcId="{22A9552D-FC28-4CF3-9907-58880C9E908A}" destId="{6208D278-F0D1-42BF-B58F-B197806DC218}" srcOrd="0" destOrd="0" presId="urn:microsoft.com/office/officeart/2008/layout/HorizontalMultiLevelHierarchy"/>
    <dgm:cxn modelId="{940CAF98-6260-424F-AD3A-42D5F817A28A}" type="presOf" srcId="{53A4B9B6-6B33-4F3C-ADE1-97B667D7A9D2}" destId="{DCCF3060-6E6C-4B6B-A3EE-7C067783A8AD}" srcOrd="1" destOrd="0" presId="urn:microsoft.com/office/officeart/2008/layout/HorizontalMultiLevelHierarchy"/>
    <dgm:cxn modelId="{0892FAB0-46B1-43DF-B882-15A47BE5A30A}" type="presOf" srcId="{0ADB43A0-4D34-4100-A58A-285FFB3B9AB7}" destId="{E7B39FB2-52FF-4539-BD80-8B3EB7044A14}" srcOrd="0" destOrd="0" presId="urn:microsoft.com/office/officeart/2008/layout/HorizontalMultiLevelHierarchy"/>
    <dgm:cxn modelId="{4FD86844-D67B-495D-9E8D-15C419164D01}" type="presOf" srcId="{88B87810-E5FB-4914-9825-3158AE4AE51E}" destId="{9805BEF1-F2FE-4B1A-BB64-AF980BD48BC3}" srcOrd="0" destOrd="0" presId="urn:microsoft.com/office/officeart/2008/layout/HorizontalMultiLevelHierarchy"/>
    <dgm:cxn modelId="{35C26D08-A858-4D78-BA0F-4B7A026BDAA6}" type="presOf" srcId="{73CFBAFE-F73E-4976-8EED-0AA2B65C616D}" destId="{44E556A3-2C39-4FA1-B9D6-C6B18C4B6566}" srcOrd="0" destOrd="0" presId="urn:microsoft.com/office/officeart/2008/layout/HorizontalMultiLevelHierarchy"/>
    <dgm:cxn modelId="{13F04C42-8730-49F5-BB71-70BD5194C05C}" type="presOf" srcId="{53A4B9B6-6B33-4F3C-ADE1-97B667D7A9D2}" destId="{C1E98C02-0E9A-483B-8B5B-5B34531B5A95}" srcOrd="0" destOrd="0" presId="urn:microsoft.com/office/officeart/2008/layout/HorizontalMultiLevelHierarchy"/>
    <dgm:cxn modelId="{27E1BFBE-ECF2-490D-B907-FDC979412B4F}" srcId="{CE498818-BCE6-4905-911B-69B63E198907}" destId="{0B4EC77D-84A6-40A3-B3EA-F68EAC30153E}" srcOrd="2" destOrd="0" parTransId="{12063C56-BBCF-4228-B1B3-31AE791F06EF}" sibTransId="{8687B409-5C15-4D75-B9E7-E67B7153826C}"/>
    <dgm:cxn modelId="{F1EA7C45-E592-4E51-A724-C4ED41701176}" type="presOf" srcId="{5C76696E-57B7-4F51-BF9D-7E46A22EDF54}" destId="{6D33CDB9-220F-4EE2-8354-7D210FE2F27E}" srcOrd="0" destOrd="0" presId="urn:microsoft.com/office/officeart/2008/layout/HorizontalMultiLevelHierarchy"/>
    <dgm:cxn modelId="{53917BF3-5EA7-4CF2-95AA-03A9B4DCE64F}" srcId="{CE498818-BCE6-4905-911B-69B63E198907}" destId="{6C941010-53B1-4D2E-A65E-CF14721DE2D7}" srcOrd="1" destOrd="0" parTransId="{53A4B9B6-6B33-4F3C-ADE1-97B667D7A9D2}" sibTransId="{8E5AAD1B-3D76-48C4-B58A-B9B66C616240}"/>
    <dgm:cxn modelId="{DFD01D1D-E6BA-4A11-945B-9B787768225F}" srcId="{65B86D30-65AE-498B-9A61-AD0394A6F4B2}" destId="{5C76696E-57B7-4F51-BF9D-7E46A22EDF54}" srcOrd="0" destOrd="0" parTransId="{BE0CFFA0-ECFA-4B4E-998E-105E57AD3BB5}" sibTransId="{8A86F77F-65BE-44A9-BA71-E6545F881B90}"/>
    <dgm:cxn modelId="{E30A2A76-B1E6-4DB4-9855-E25DA279B8D4}" type="presOf" srcId="{65B86D30-65AE-498B-9A61-AD0394A6F4B2}" destId="{C35428E5-3966-4314-9090-8AC64366195E}" srcOrd="0" destOrd="0" presId="urn:microsoft.com/office/officeart/2008/layout/HorizontalMultiLevelHierarchy"/>
    <dgm:cxn modelId="{83B7D546-7223-4989-A4B7-E51405CBE0C2}" type="presParOf" srcId="{C35428E5-3966-4314-9090-8AC64366195E}" destId="{5EBDBE27-C732-4EC7-8E83-FC4A1DA51356}" srcOrd="0" destOrd="0" presId="urn:microsoft.com/office/officeart/2008/layout/HorizontalMultiLevelHierarchy"/>
    <dgm:cxn modelId="{9D9308DB-07A8-40CA-9750-0F198C9F668A}" type="presParOf" srcId="{5EBDBE27-C732-4EC7-8E83-FC4A1DA51356}" destId="{6D33CDB9-220F-4EE2-8354-7D210FE2F27E}" srcOrd="0" destOrd="0" presId="urn:microsoft.com/office/officeart/2008/layout/HorizontalMultiLevelHierarchy"/>
    <dgm:cxn modelId="{D19AAAD0-9EC7-4DB6-935A-6020EFB8058C}" type="presParOf" srcId="{5EBDBE27-C732-4EC7-8E83-FC4A1DA51356}" destId="{E1BD9DB9-80D6-468A-B468-D3015DF85742}" srcOrd="1" destOrd="0" presId="urn:microsoft.com/office/officeart/2008/layout/HorizontalMultiLevelHierarchy"/>
    <dgm:cxn modelId="{F05824EA-C1C0-41B7-9FDA-ACA90AA5FB78}" type="presParOf" srcId="{E1BD9DB9-80D6-468A-B468-D3015DF85742}" destId="{B9CBE8D5-A1BB-4633-AB56-E43CDFBAE720}" srcOrd="0" destOrd="0" presId="urn:microsoft.com/office/officeart/2008/layout/HorizontalMultiLevelHierarchy"/>
    <dgm:cxn modelId="{46C98059-B8D0-470B-A0E2-4C30553AB006}" type="presParOf" srcId="{B9CBE8D5-A1BB-4633-AB56-E43CDFBAE720}" destId="{857BC71A-382A-4CBF-A4CA-EFA9EA96853B}" srcOrd="0" destOrd="0" presId="urn:microsoft.com/office/officeart/2008/layout/HorizontalMultiLevelHierarchy"/>
    <dgm:cxn modelId="{4ED06F0F-3231-41CA-9299-45716735DD74}" type="presParOf" srcId="{E1BD9DB9-80D6-468A-B468-D3015DF85742}" destId="{42A65CFE-7259-43A2-8AB8-F95487D7EB60}" srcOrd="1" destOrd="0" presId="urn:microsoft.com/office/officeart/2008/layout/HorizontalMultiLevelHierarchy"/>
    <dgm:cxn modelId="{ECBEF0DF-3E6B-4BA3-8262-C0E65E18AADB}" type="presParOf" srcId="{42A65CFE-7259-43A2-8AB8-F95487D7EB60}" destId="{E7B39FB2-52FF-4539-BD80-8B3EB7044A14}" srcOrd="0" destOrd="0" presId="urn:microsoft.com/office/officeart/2008/layout/HorizontalMultiLevelHierarchy"/>
    <dgm:cxn modelId="{A9439519-CEC1-49C7-BC0D-103DAEBBAAC5}" type="presParOf" srcId="{42A65CFE-7259-43A2-8AB8-F95487D7EB60}" destId="{B7E66BC2-BD72-4FF7-95AE-013AA2EDA688}" srcOrd="1" destOrd="0" presId="urn:microsoft.com/office/officeart/2008/layout/HorizontalMultiLevelHierarchy"/>
    <dgm:cxn modelId="{8EB2AC95-2860-44F6-9BD5-CD8DEF208708}" type="presParOf" srcId="{E1BD9DB9-80D6-468A-B468-D3015DF85742}" destId="{FC93CD44-7A7B-4EE5-A642-05168D3C619B}" srcOrd="2" destOrd="0" presId="urn:microsoft.com/office/officeart/2008/layout/HorizontalMultiLevelHierarchy"/>
    <dgm:cxn modelId="{21F239F0-B20A-4A69-9F39-1FF267662CE5}" type="presParOf" srcId="{FC93CD44-7A7B-4EE5-A642-05168D3C619B}" destId="{A6C6C58E-E399-494B-AECD-12C91FE51BE5}" srcOrd="0" destOrd="0" presId="urn:microsoft.com/office/officeart/2008/layout/HorizontalMultiLevelHierarchy"/>
    <dgm:cxn modelId="{47FA1329-8180-487F-9585-1154B80F36DF}" type="presParOf" srcId="{E1BD9DB9-80D6-468A-B468-D3015DF85742}" destId="{2878EE01-053D-4237-8569-2D1173E47D9B}" srcOrd="3" destOrd="0" presId="urn:microsoft.com/office/officeart/2008/layout/HorizontalMultiLevelHierarchy"/>
    <dgm:cxn modelId="{02F0F5AD-C479-432A-8CC5-0A6C35B002EE}" type="presParOf" srcId="{2878EE01-053D-4237-8569-2D1173E47D9B}" destId="{44E556A3-2C39-4FA1-B9D6-C6B18C4B6566}" srcOrd="0" destOrd="0" presId="urn:microsoft.com/office/officeart/2008/layout/HorizontalMultiLevelHierarchy"/>
    <dgm:cxn modelId="{CEE30DA0-D5B5-492D-B296-3DFE27525020}" type="presParOf" srcId="{2878EE01-053D-4237-8569-2D1173E47D9B}" destId="{48901525-58F7-4881-AB83-EF61FFBD7CAC}" srcOrd="1" destOrd="0" presId="urn:microsoft.com/office/officeart/2008/layout/HorizontalMultiLevelHierarchy"/>
    <dgm:cxn modelId="{A4B7830A-D14C-4B76-AC42-F31CC46BD481}" type="presParOf" srcId="{C35428E5-3966-4314-9090-8AC64366195E}" destId="{77C41D14-17D4-46DF-9F63-4AE4F688D747}" srcOrd="1" destOrd="0" presId="urn:microsoft.com/office/officeart/2008/layout/HorizontalMultiLevelHierarchy"/>
    <dgm:cxn modelId="{F90731C4-607C-46D8-BBA2-6F52EBAEAEBB}" type="presParOf" srcId="{77C41D14-17D4-46DF-9F63-4AE4F688D747}" destId="{42F77465-D1B2-4EC0-BF5F-6C28E611F91A}" srcOrd="0" destOrd="0" presId="urn:microsoft.com/office/officeart/2008/layout/HorizontalMultiLevelHierarchy"/>
    <dgm:cxn modelId="{525AD4E2-6A45-4FBC-83E4-E3CAB02DFB1B}" type="presParOf" srcId="{77C41D14-17D4-46DF-9F63-4AE4F688D747}" destId="{595CC54D-8691-49F7-8C8E-2450EB195F58}" srcOrd="1" destOrd="0" presId="urn:microsoft.com/office/officeart/2008/layout/HorizontalMultiLevelHierarchy"/>
    <dgm:cxn modelId="{32F6DC1F-ABB0-4893-8878-FA368A6DD032}" type="presParOf" srcId="{595CC54D-8691-49F7-8C8E-2450EB195F58}" destId="{9805BEF1-F2FE-4B1A-BB64-AF980BD48BC3}" srcOrd="0" destOrd="0" presId="urn:microsoft.com/office/officeart/2008/layout/HorizontalMultiLevelHierarchy"/>
    <dgm:cxn modelId="{E5FB4ED7-E925-4F40-82F9-2C5A462E9539}" type="presParOf" srcId="{9805BEF1-F2FE-4B1A-BB64-AF980BD48BC3}" destId="{42572DF2-FDF9-48CF-AF96-DB116AE94318}" srcOrd="0" destOrd="0" presId="urn:microsoft.com/office/officeart/2008/layout/HorizontalMultiLevelHierarchy"/>
    <dgm:cxn modelId="{2E92E390-23A0-4B87-9A78-1DAF15F4B9B9}" type="presParOf" srcId="{595CC54D-8691-49F7-8C8E-2450EB195F58}" destId="{01B45879-6248-4082-92BD-A645E1B474F0}" srcOrd="1" destOrd="0" presId="urn:microsoft.com/office/officeart/2008/layout/HorizontalMultiLevelHierarchy"/>
    <dgm:cxn modelId="{FEE91A6A-8ED9-424B-AA36-6C6E8195720F}" type="presParOf" srcId="{01B45879-6248-4082-92BD-A645E1B474F0}" destId="{6208D278-F0D1-42BF-B58F-B197806DC218}" srcOrd="0" destOrd="0" presId="urn:microsoft.com/office/officeart/2008/layout/HorizontalMultiLevelHierarchy"/>
    <dgm:cxn modelId="{42F050FA-85D1-4E66-935C-EE700241B753}" type="presParOf" srcId="{01B45879-6248-4082-92BD-A645E1B474F0}" destId="{F9C3314B-0EDB-4A20-9C48-684C0B058D47}" srcOrd="1" destOrd="0" presId="urn:microsoft.com/office/officeart/2008/layout/HorizontalMultiLevelHierarchy"/>
    <dgm:cxn modelId="{526A86C5-15BB-433E-B6F7-A934CFFEBD26}" type="presParOf" srcId="{595CC54D-8691-49F7-8C8E-2450EB195F58}" destId="{C1E98C02-0E9A-483B-8B5B-5B34531B5A95}" srcOrd="2" destOrd="0" presId="urn:microsoft.com/office/officeart/2008/layout/HorizontalMultiLevelHierarchy"/>
    <dgm:cxn modelId="{2754F24D-C243-4EDA-92C9-63AA3593A157}" type="presParOf" srcId="{C1E98C02-0E9A-483B-8B5B-5B34531B5A95}" destId="{DCCF3060-6E6C-4B6B-A3EE-7C067783A8AD}" srcOrd="0" destOrd="0" presId="urn:microsoft.com/office/officeart/2008/layout/HorizontalMultiLevelHierarchy"/>
    <dgm:cxn modelId="{44BD3A35-EF37-4E60-B532-3FA48EDDE765}" type="presParOf" srcId="{595CC54D-8691-49F7-8C8E-2450EB195F58}" destId="{1AE744B7-91A4-4529-8431-DA8BDF52CAE4}" srcOrd="3" destOrd="0" presId="urn:microsoft.com/office/officeart/2008/layout/HorizontalMultiLevelHierarchy"/>
    <dgm:cxn modelId="{5EC19370-7504-46F8-95FE-3D50CE916F2C}" type="presParOf" srcId="{1AE744B7-91A4-4529-8431-DA8BDF52CAE4}" destId="{7E55E13C-7D38-4846-ABB2-A3EC01705A02}" srcOrd="0" destOrd="0" presId="urn:microsoft.com/office/officeart/2008/layout/HorizontalMultiLevelHierarchy"/>
    <dgm:cxn modelId="{5DB6EF99-A9A0-4251-8E91-0B2B8DAEE993}" type="presParOf" srcId="{1AE744B7-91A4-4529-8431-DA8BDF52CAE4}" destId="{13406057-BE4D-4C9C-AD3A-C5B253011C01}" srcOrd="1" destOrd="0" presId="urn:microsoft.com/office/officeart/2008/layout/HorizontalMultiLevelHierarchy"/>
    <dgm:cxn modelId="{3E50AD6A-3CE6-4C42-A814-76CDD2B81AB8}" type="presParOf" srcId="{595CC54D-8691-49F7-8C8E-2450EB195F58}" destId="{9F4461A3-8684-4428-A3F4-7C4E37481259}" srcOrd="4" destOrd="0" presId="urn:microsoft.com/office/officeart/2008/layout/HorizontalMultiLevelHierarchy"/>
    <dgm:cxn modelId="{98587D6C-1AA4-4E1F-A78C-DB8B37C02873}" type="presParOf" srcId="{9F4461A3-8684-4428-A3F4-7C4E37481259}" destId="{45AB7853-9F74-4779-8B6C-B596F1D12AA0}" srcOrd="0" destOrd="0" presId="urn:microsoft.com/office/officeart/2008/layout/HorizontalMultiLevelHierarchy"/>
    <dgm:cxn modelId="{CB86E648-3960-47E4-9CE3-3045EB233DA7}" type="presParOf" srcId="{595CC54D-8691-49F7-8C8E-2450EB195F58}" destId="{C6961458-6A2C-48CC-843A-DCA748788DB3}" srcOrd="5" destOrd="0" presId="urn:microsoft.com/office/officeart/2008/layout/HorizontalMultiLevelHierarchy"/>
    <dgm:cxn modelId="{CBF1AF65-54B1-4391-B284-EB144CA4414F}" type="presParOf" srcId="{C6961458-6A2C-48CC-843A-DCA748788DB3}" destId="{01C31738-78CC-4642-AD21-03852AE70601}" srcOrd="0" destOrd="0" presId="urn:microsoft.com/office/officeart/2008/layout/HorizontalMultiLevelHierarchy"/>
    <dgm:cxn modelId="{9E585EA6-4AD5-4FDB-BEFC-51DE96E2D2BF}" type="presParOf" srcId="{C6961458-6A2C-48CC-843A-DCA748788DB3}" destId="{ED242EC1-2700-4724-AFF8-55E45DA991A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F218A28-2DD4-4B31-8DF4-09456A9D4201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7B3F777-9403-4359-9F6A-85CFDC681069}">
      <dgm:prSet phldrT="[Text]"/>
      <dgm:spPr>
        <a:xfrm rot="16200000">
          <a:off x="-1121345" y="1124649"/>
          <a:ext cx="2746128" cy="502401"/>
        </a:xfrm>
        <a:prstGeom prst="rect">
          <a:avLst/>
        </a:prstGeom>
        <a:solidFill>
          <a:srgbClr val="6699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GB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Level I</a:t>
          </a:r>
          <a:endParaRPr lang="en-GB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1BB4147A-0102-4C1C-BD71-7365BFBEE17A}" type="parTrans" cxnId="{4B67EFFB-80E2-4E2E-B1C1-E16A16556C8E}">
      <dgm:prSet/>
      <dgm:spPr/>
      <dgm:t>
        <a:bodyPr/>
        <a:lstStyle/>
        <a:p>
          <a:endParaRPr lang="en-GB"/>
        </a:p>
      </dgm:t>
    </dgm:pt>
    <dgm:pt modelId="{32014868-B27A-4ED9-B048-D67E3D26F0FB}" type="sibTrans" cxnId="{4B67EFFB-80E2-4E2E-B1C1-E16A16556C8E}">
      <dgm:prSet/>
      <dgm:spPr/>
      <dgm:t>
        <a:bodyPr/>
        <a:lstStyle/>
        <a:p>
          <a:endParaRPr lang="en-GB"/>
        </a:p>
      </dgm:t>
    </dgm:pt>
    <dgm:pt modelId="{F6B4D912-699E-4F19-B1C7-4A6508248EE6}" type="pres">
      <dgm:prSet presAssocID="{FF218A28-2DD4-4B31-8DF4-09456A9D420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73DA243-B987-4FAD-87C5-CE04EEE63AC4}" type="pres">
      <dgm:prSet presAssocID="{17B3F777-9403-4359-9F6A-85CFDC681069}" presName="root1" presStyleCnt="0"/>
      <dgm:spPr/>
    </dgm:pt>
    <dgm:pt modelId="{F88D0874-1538-4EC5-A2C4-6DF90032A3C8}" type="pres">
      <dgm:prSet presAssocID="{17B3F777-9403-4359-9F6A-85CFDC681069}" presName="LevelOneTextNode" presStyleLbl="node0" presStyleIdx="0" presStyleCnt="1" custScaleY="103854" custLinFactNeighborX="1189" custLinFactNeighborY="5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50B4F192-DD64-4E0F-86C3-88E8C40EE52D}" type="pres">
      <dgm:prSet presAssocID="{17B3F777-9403-4359-9F6A-85CFDC681069}" presName="level2hierChild" presStyleCnt="0"/>
      <dgm:spPr/>
    </dgm:pt>
  </dgm:ptLst>
  <dgm:cxnLst>
    <dgm:cxn modelId="{BE3006D9-9843-4D06-8697-4BF1F046E070}" type="presOf" srcId="{17B3F777-9403-4359-9F6A-85CFDC681069}" destId="{F88D0874-1538-4EC5-A2C4-6DF90032A3C8}" srcOrd="0" destOrd="0" presId="urn:microsoft.com/office/officeart/2008/layout/HorizontalMultiLevelHierarchy"/>
    <dgm:cxn modelId="{4B67EFFB-80E2-4E2E-B1C1-E16A16556C8E}" srcId="{FF218A28-2DD4-4B31-8DF4-09456A9D4201}" destId="{17B3F777-9403-4359-9F6A-85CFDC681069}" srcOrd="0" destOrd="0" parTransId="{1BB4147A-0102-4C1C-BD71-7365BFBEE17A}" sibTransId="{32014868-B27A-4ED9-B048-D67E3D26F0FB}"/>
    <dgm:cxn modelId="{84483AB1-4B6F-4F59-8A7A-B06F7E667DCA}" type="presOf" srcId="{FF218A28-2DD4-4B31-8DF4-09456A9D4201}" destId="{F6B4D912-699E-4F19-B1C7-4A6508248EE6}" srcOrd="0" destOrd="0" presId="urn:microsoft.com/office/officeart/2008/layout/HorizontalMultiLevelHierarchy"/>
    <dgm:cxn modelId="{3C875C42-BC37-43ED-968C-2667CEE80ED9}" type="presParOf" srcId="{F6B4D912-699E-4F19-B1C7-4A6508248EE6}" destId="{F73DA243-B987-4FAD-87C5-CE04EEE63AC4}" srcOrd="0" destOrd="0" presId="urn:microsoft.com/office/officeart/2008/layout/HorizontalMultiLevelHierarchy"/>
    <dgm:cxn modelId="{8F471FFA-8357-4547-BEE1-2ADDB7467571}" type="presParOf" srcId="{F73DA243-B987-4FAD-87C5-CE04EEE63AC4}" destId="{F88D0874-1538-4EC5-A2C4-6DF90032A3C8}" srcOrd="0" destOrd="0" presId="urn:microsoft.com/office/officeart/2008/layout/HorizontalMultiLevelHierarchy"/>
    <dgm:cxn modelId="{8E0684A8-CF9D-4A8A-8A4B-11137B3B4D46}" type="presParOf" srcId="{F73DA243-B987-4FAD-87C5-CE04EEE63AC4}" destId="{50B4F192-DD64-4E0F-86C3-88E8C40EE52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F218A28-2DD4-4B31-8DF4-09456A9D4201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7B3F777-9403-4359-9F6A-85CFDC681069}">
      <dgm:prSet phldrT="[Text]"/>
      <dgm:spPr>
        <a:xfrm rot="16200000">
          <a:off x="-1121734" y="1121934"/>
          <a:ext cx="2743725" cy="499868"/>
        </a:xfrm>
        <a:prstGeom prst="rect">
          <a:avLst/>
        </a:prstGeom>
        <a:solidFill>
          <a:srgbClr val="FFC0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GB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Level II</a:t>
          </a:r>
          <a:endParaRPr lang="en-GB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1BB4147A-0102-4C1C-BD71-7365BFBEE17A}" type="parTrans" cxnId="{4B67EFFB-80E2-4E2E-B1C1-E16A16556C8E}">
      <dgm:prSet/>
      <dgm:spPr/>
      <dgm:t>
        <a:bodyPr/>
        <a:lstStyle/>
        <a:p>
          <a:endParaRPr lang="en-GB"/>
        </a:p>
      </dgm:t>
    </dgm:pt>
    <dgm:pt modelId="{32014868-B27A-4ED9-B048-D67E3D26F0FB}" type="sibTrans" cxnId="{4B67EFFB-80E2-4E2E-B1C1-E16A16556C8E}">
      <dgm:prSet/>
      <dgm:spPr/>
      <dgm:t>
        <a:bodyPr/>
        <a:lstStyle/>
        <a:p>
          <a:endParaRPr lang="en-GB"/>
        </a:p>
      </dgm:t>
    </dgm:pt>
    <dgm:pt modelId="{F6B4D912-699E-4F19-B1C7-4A6508248EE6}" type="pres">
      <dgm:prSet presAssocID="{FF218A28-2DD4-4B31-8DF4-09456A9D420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73DA243-B987-4FAD-87C5-CE04EEE63AC4}" type="pres">
      <dgm:prSet presAssocID="{17B3F777-9403-4359-9F6A-85CFDC681069}" presName="root1" presStyleCnt="0"/>
      <dgm:spPr/>
    </dgm:pt>
    <dgm:pt modelId="{F88D0874-1538-4EC5-A2C4-6DF90032A3C8}" type="pres">
      <dgm:prSet presAssocID="{17B3F777-9403-4359-9F6A-85CFDC681069}" presName="LevelOneTextNode" presStyleLbl="node0" presStyleIdx="0" presStyleCnt="1" custScaleY="104289" custLinFactNeighborX="78937" custLinFactNeighborY="-207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50B4F192-DD64-4E0F-86C3-88E8C40EE52D}" type="pres">
      <dgm:prSet presAssocID="{17B3F777-9403-4359-9F6A-85CFDC681069}" presName="level2hierChild" presStyleCnt="0"/>
      <dgm:spPr/>
    </dgm:pt>
  </dgm:ptLst>
  <dgm:cxnLst>
    <dgm:cxn modelId="{8725A26D-DD9A-41C2-91FF-8279625FFDEE}" type="presOf" srcId="{17B3F777-9403-4359-9F6A-85CFDC681069}" destId="{F88D0874-1538-4EC5-A2C4-6DF90032A3C8}" srcOrd="0" destOrd="0" presId="urn:microsoft.com/office/officeart/2008/layout/HorizontalMultiLevelHierarchy"/>
    <dgm:cxn modelId="{4B67EFFB-80E2-4E2E-B1C1-E16A16556C8E}" srcId="{FF218A28-2DD4-4B31-8DF4-09456A9D4201}" destId="{17B3F777-9403-4359-9F6A-85CFDC681069}" srcOrd="0" destOrd="0" parTransId="{1BB4147A-0102-4C1C-BD71-7365BFBEE17A}" sibTransId="{32014868-B27A-4ED9-B048-D67E3D26F0FB}"/>
    <dgm:cxn modelId="{805CCACA-73EB-4DF8-AF2F-F92849C5A88A}" type="presOf" srcId="{FF218A28-2DD4-4B31-8DF4-09456A9D4201}" destId="{F6B4D912-699E-4F19-B1C7-4A6508248EE6}" srcOrd="0" destOrd="0" presId="urn:microsoft.com/office/officeart/2008/layout/HorizontalMultiLevelHierarchy"/>
    <dgm:cxn modelId="{0FD5ACB0-5539-4809-9E53-F85CE7895D10}" type="presParOf" srcId="{F6B4D912-699E-4F19-B1C7-4A6508248EE6}" destId="{F73DA243-B987-4FAD-87C5-CE04EEE63AC4}" srcOrd="0" destOrd="0" presId="urn:microsoft.com/office/officeart/2008/layout/HorizontalMultiLevelHierarchy"/>
    <dgm:cxn modelId="{F3B5C108-EBEE-413E-850C-DFD50F75DB5A}" type="presParOf" srcId="{F73DA243-B987-4FAD-87C5-CE04EEE63AC4}" destId="{F88D0874-1538-4EC5-A2C4-6DF90032A3C8}" srcOrd="0" destOrd="0" presId="urn:microsoft.com/office/officeart/2008/layout/HorizontalMultiLevelHierarchy"/>
    <dgm:cxn modelId="{A94A45AA-B0FC-432B-A080-C89EEBAE4C5D}" type="presParOf" srcId="{F73DA243-B987-4FAD-87C5-CE04EEE63AC4}" destId="{50B4F192-DD64-4E0F-86C3-88E8C40EE52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8D0874-1538-4EC5-A2C4-6DF90032A3C8}">
      <dsp:nvSpPr>
        <dsp:cNvPr id="0" name=""/>
        <dsp:cNvSpPr/>
      </dsp:nvSpPr>
      <dsp:spPr>
        <a:xfrm rot="16200000">
          <a:off x="-1084650" y="1115625"/>
          <a:ext cx="2754630" cy="523379"/>
        </a:xfrm>
        <a:prstGeom prst="rect">
          <a:avLst/>
        </a:prstGeom>
        <a:solidFill>
          <a:srgbClr val="CC00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Level III</a:t>
          </a:r>
          <a:endParaRPr lang="en-GB" sz="36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-1084650" y="1115625"/>
        <a:ext cx="2754630" cy="52337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B607B6-0906-4C4B-A7FA-D2C60CD2E97E}">
      <dsp:nvSpPr>
        <dsp:cNvPr id="0" name=""/>
        <dsp:cNvSpPr/>
      </dsp:nvSpPr>
      <dsp:spPr>
        <a:xfrm>
          <a:off x="4505" y="876012"/>
          <a:ext cx="6442648" cy="337283"/>
        </a:xfrm>
        <a:prstGeom prst="roundRect">
          <a:avLst>
            <a:gd name="adj" fmla="val 10000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6/20 mSv/</a:t>
          </a:r>
          <a:r>
            <a:rPr lang="en-GB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yr</a:t>
          </a:r>
          <a:r>
            <a:rPr lang="en-GB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                                       1 mSv/</a:t>
          </a:r>
          <a:r>
            <a:rPr lang="en-GB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yr</a:t>
          </a:r>
          <a:r>
            <a:rPr lang="en-GB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                                       300 </a:t>
          </a:r>
          <a:r>
            <a:rPr lang="en-GB" sz="1500" kern="1200" dirty="0" smtClean="0">
              <a:solidFill>
                <a:sysClr val="window" lastClr="FFFFFF"/>
              </a:solidFill>
              <a:latin typeface="Symbol" panose="05050102010706020507" pitchFamily="18" charset="2"/>
              <a:ea typeface="+mn-ea"/>
              <a:cs typeface="+mn-cs"/>
            </a:rPr>
            <a:t>m</a:t>
          </a:r>
          <a:r>
            <a:rPr lang="en-GB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Sv/</a:t>
          </a:r>
          <a:r>
            <a:rPr lang="en-GB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yr</a:t>
          </a:r>
          <a:endParaRPr lang="en-GB" sz="15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4384" y="885891"/>
        <a:ext cx="6422890" cy="317525"/>
      </dsp:txXfrm>
    </dsp:sp>
    <dsp:sp modelId="{F9BE131A-FE0C-4FF5-845E-12E4219FE45A}">
      <dsp:nvSpPr>
        <dsp:cNvPr id="0" name=""/>
        <dsp:cNvSpPr/>
      </dsp:nvSpPr>
      <dsp:spPr>
        <a:xfrm>
          <a:off x="10794" y="438350"/>
          <a:ext cx="1987055" cy="337283"/>
        </a:xfrm>
        <a:prstGeom prst="roundRect">
          <a:avLst>
            <a:gd name="adj" fmla="val 10000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Radiation Workers</a:t>
          </a:r>
          <a:endParaRPr lang="en-GB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0673" y="448229"/>
        <a:ext cx="1967297" cy="317525"/>
      </dsp:txXfrm>
    </dsp:sp>
    <dsp:sp modelId="{EC457883-2C1D-441D-AF4A-FC5225313876}">
      <dsp:nvSpPr>
        <dsp:cNvPr id="0" name=""/>
        <dsp:cNvSpPr/>
      </dsp:nvSpPr>
      <dsp:spPr>
        <a:xfrm>
          <a:off x="10794" y="687"/>
          <a:ext cx="1987055" cy="337283"/>
        </a:xfrm>
        <a:prstGeom prst="roundRect">
          <a:avLst>
            <a:gd name="adj" fmla="val 10000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On CERN site</a:t>
          </a:r>
          <a:endParaRPr lang="en-GB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0673" y="10566"/>
        <a:ext cx="1967297" cy="317525"/>
      </dsp:txXfrm>
    </dsp:sp>
    <dsp:sp modelId="{2203BCA5-66DE-488E-83C0-7B125645E153}">
      <dsp:nvSpPr>
        <dsp:cNvPr id="0" name=""/>
        <dsp:cNvSpPr/>
      </dsp:nvSpPr>
      <dsp:spPr>
        <a:xfrm>
          <a:off x="2164762" y="438350"/>
          <a:ext cx="2122135" cy="337283"/>
        </a:xfrm>
        <a:prstGeom prst="roundRect">
          <a:avLst>
            <a:gd name="adj" fmla="val 10000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Other workers</a:t>
          </a:r>
          <a:endParaRPr lang="en-GB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174641" y="448229"/>
        <a:ext cx="2102377" cy="317525"/>
      </dsp:txXfrm>
    </dsp:sp>
    <dsp:sp modelId="{4BF79898-48D6-4CE3-BC2E-8E746C11323C}">
      <dsp:nvSpPr>
        <dsp:cNvPr id="0" name=""/>
        <dsp:cNvSpPr/>
      </dsp:nvSpPr>
      <dsp:spPr>
        <a:xfrm>
          <a:off x="2164762" y="687"/>
          <a:ext cx="2122135" cy="337283"/>
        </a:xfrm>
        <a:prstGeom prst="roundRect">
          <a:avLst>
            <a:gd name="adj" fmla="val 10000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On CERN site</a:t>
          </a:r>
          <a:endParaRPr lang="en-GB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174641" y="10566"/>
        <a:ext cx="2102377" cy="317525"/>
      </dsp:txXfrm>
    </dsp:sp>
    <dsp:sp modelId="{DB509325-389B-4FCD-B5A2-7283A4C81E70}">
      <dsp:nvSpPr>
        <dsp:cNvPr id="0" name=""/>
        <dsp:cNvSpPr/>
      </dsp:nvSpPr>
      <dsp:spPr>
        <a:xfrm>
          <a:off x="4453810" y="438350"/>
          <a:ext cx="1987055" cy="337283"/>
        </a:xfrm>
        <a:prstGeom prst="roundRect">
          <a:avLst>
            <a:gd name="adj" fmla="val 10000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Population outside CERN</a:t>
          </a:r>
          <a:endParaRPr lang="en-GB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463689" y="448229"/>
        <a:ext cx="1967297" cy="3175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087AA5-5CE3-4253-B7BC-A3D707F466B7}">
      <dsp:nvSpPr>
        <dsp:cNvPr id="0" name=""/>
        <dsp:cNvSpPr/>
      </dsp:nvSpPr>
      <dsp:spPr>
        <a:xfrm>
          <a:off x="0" y="0"/>
          <a:ext cx="6500483" cy="930479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Optimization / ALARA to be demonstrated</a:t>
          </a:r>
          <a:endParaRPr lang="en-GB" sz="2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7253" y="27253"/>
        <a:ext cx="6445977" cy="8759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B607B6-0906-4C4B-A7FA-D2C60CD2E97E}">
      <dsp:nvSpPr>
        <dsp:cNvPr id="0" name=""/>
        <dsp:cNvSpPr/>
      </dsp:nvSpPr>
      <dsp:spPr>
        <a:xfrm>
          <a:off x="0" y="0"/>
          <a:ext cx="4290877" cy="354993"/>
        </a:xfrm>
        <a:prstGeom prst="roundRect">
          <a:avLst>
            <a:gd name="adj" fmla="val 10000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On CERN site</a:t>
          </a:r>
          <a:endParaRPr lang="en-GB" sz="15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0397" y="10397"/>
        <a:ext cx="4270083" cy="3341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4461A3-8684-4428-A3F4-7C4E37481259}">
      <dsp:nvSpPr>
        <dsp:cNvPr id="0" name=""/>
        <dsp:cNvSpPr/>
      </dsp:nvSpPr>
      <dsp:spPr>
        <a:xfrm>
          <a:off x="367843" y="2224843"/>
          <a:ext cx="240407" cy="4580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0203" y="0"/>
              </a:lnTo>
              <a:lnTo>
                <a:pt x="120203" y="458092"/>
              </a:lnTo>
              <a:lnTo>
                <a:pt x="240407" y="458092"/>
              </a:lnTo>
            </a:path>
          </a:pathLst>
        </a:custGeom>
        <a:noFill/>
        <a:ln w="25400" cap="flat" cmpd="sng" algn="ctr">
          <a:solidFill>
            <a:srgbClr val="64BC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sp:txBody>
      <dsp:txXfrm>
        <a:off x="475113" y="2440956"/>
        <a:ext cx="0" cy="0"/>
      </dsp:txXfrm>
    </dsp:sp>
    <dsp:sp modelId="{C1E98C02-0E9A-483B-8B5B-5B34531B5A95}">
      <dsp:nvSpPr>
        <dsp:cNvPr id="0" name=""/>
        <dsp:cNvSpPr/>
      </dsp:nvSpPr>
      <dsp:spPr>
        <a:xfrm>
          <a:off x="367843" y="2179123"/>
          <a:ext cx="2404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0407" y="45720"/>
              </a:lnTo>
            </a:path>
          </a:pathLst>
        </a:custGeom>
        <a:noFill/>
        <a:ln w="25400" cap="flat" cmpd="sng" algn="ctr">
          <a:solidFill>
            <a:srgbClr val="64BC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sp:txBody>
      <dsp:txXfrm>
        <a:off x="482036" y="2218833"/>
        <a:ext cx="0" cy="0"/>
      </dsp:txXfrm>
    </dsp:sp>
    <dsp:sp modelId="{9805BEF1-F2FE-4B1A-BB64-AF980BD48BC3}">
      <dsp:nvSpPr>
        <dsp:cNvPr id="0" name=""/>
        <dsp:cNvSpPr/>
      </dsp:nvSpPr>
      <dsp:spPr>
        <a:xfrm>
          <a:off x="367843" y="1766750"/>
          <a:ext cx="240407" cy="458092"/>
        </a:xfrm>
        <a:custGeom>
          <a:avLst/>
          <a:gdLst/>
          <a:ahLst/>
          <a:cxnLst/>
          <a:rect l="0" t="0" r="0" b="0"/>
          <a:pathLst>
            <a:path>
              <a:moveTo>
                <a:pt x="0" y="458092"/>
              </a:moveTo>
              <a:lnTo>
                <a:pt x="120203" y="458092"/>
              </a:lnTo>
              <a:lnTo>
                <a:pt x="120203" y="0"/>
              </a:lnTo>
              <a:lnTo>
                <a:pt x="240407" y="0"/>
              </a:lnTo>
            </a:path>
          </a:pathLst>
        </a:custGeom>
        <a:noFill/>
        <a:ln w="25400" cap="flat" cmpd="sng" algn="ctr">
          <a:solidFill>
            <a:srgbClr val="64BC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sp:txBody>
      <dsp:txXfrm>
        <a:off x="475113" y="1982863"/>
        <a:ext cx="0" cy="0"/>
      </dsp:txXfrm>
    </dsp:sp>
    <dsp:sp modelId="{FC93CD44-7A7B-4EE5-A642-05168D3C619B}">
      <dsp:nvSpPr>
        <dsp:cNvPr id="0" name=""/>
        <dsp:cNvSpPr/>
      </dsp:nvSpPr>
      <dsp:spPr>
        <a:xfrm>
          <a:off x="367843" y="796008"/>
          <a:ext cx="240407" cy="2290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0203" y="0"/>
              </a:lnTo>
              <a:lnTo>
                <a:pt x="120203" y="229046"/>
              </a:lnTo>
              <a:lnTo>
                <a:pt x="240407" y="229046"/>
              </a:lnTo>
            </a:path>
          </a:pathLst>
        </a:custGeom>
        <a:noFill/>
        <a:ln w="25400" cap="flat" cmpd="sng" algn="ctr">
          <a:solidFill>
            <a:srgbClr val="64BC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sp:txBody>
      <dsp:txXfrm>
        <a:off x="479745" y="902230"/>
        <a:ext cx="0" cy="0"/>
      </dsp:txXfrm>
    </dsp:sp>
    <dsp:sp modelId="{B9CBE8D5-A1BB-4633-AB56-E43CDFBAE720}">
      <dsp:nvSpPr>
        <dsp:cNvPr id="0" name=""/>
        <dsp:cNvSpPr/>
      </dsp:nvSpPr>
      <dsp:spPr>
        <a:xfrm>
          <a:off x="367843" y="566961"/>
          <a:ext cx="240407" cy="229046"/>
        </a:xfrm>
        <a:custGeom>
          <a:avLst/>
          <a:gdLst/>
          <a:ahLst/>
          <a:cxnLst/>
          <a:rect l="0" t="0" r="0" b="0"/>
          <a:pathLst>
            <a:path>
              <a:moveTo>
                <a:pt x="0" y="229046"/>
              </a:moveTo>
              <a:lnTo>
                <a:pt x="120203" y="229046"/>
              </a:lnTo>
              <a:lnTo>
                <a:pt x="120203" y="0"/>
              </a:lnTo>
              <a:lnTo>
                <a:pt x="240407" y="0"/>
              </a:lnTo>
            </a:path>
          </a:pathLst>
        </a:custGeom>
        <a:noFill/>
        <a:ln w="25400" cap="flat" cmpd="sng" algn="ctr">
          <a:solidFill>
            <a:srgbClr val="64BC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sp:txBody>
      <dsp:txXfrm>
        <a:off x="479745" y="673183"/>
        <a:ext cx="0" cy="0"/>
      </dsp:txXfrm>
    </dsp:sp>
    <dsp:sp modelId="{6D33CDB9-220F-4EE2-8354-7D210FE2F27E}">
      <dsp:nvSpPr>
        <dsp:cNvPr id="0" name=""/>
        <dsp:cNvSpPr/>
      </dsp:nvSpPr>
      <dsp:spPr>
        <a:xfrm rot="16200000">
          <a:off x="-470428" y="612771"/>
          <a:ext cx="1310068" cy="366474"/>
        </a:xfrm>
        <a:prstGeom prst="rect">
          <a:avLst/>
        </a:prstGeom>
        <a:solidFill>
          <a:srgbClr val="0093BE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Primary criteria</a:t>
          </a:r>
          <a:endParaRPr lang="en-GB" sz="13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-470428" y="612771"/>
        <a:ext cx="1310068" cy="366474"/>
      </dsp:txXfrm>
    </dsp:sp>
    <dsp:sp modelId="{E7B39FB2-52FF-4539-BD80-8B3EB7044A14}">
      <dsp:nvSpPr>
        <dsp:cNvPr id="0" name=""/>
        <dsp:cNvSpPr/>
      </dsp:nvSpPr>
      <dsp:spPr>
        <a:xfrm>
          <a:off x="608250" y="383724"/>
          <a:ext cx="1202035" cy="366474"/>
        </a:xfrm>
        <a:prstGeom prst="rect">
          <a:avLst/>
        </a:prstGeom>
        <a:solidFill>
          <a:srgbClr val="0093BE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Individual Dose</a:t>
          </a:r>
          <a:endParaRPr lang="en-GB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608250" y="383724"/>
        <a:ext cx="1202035" cy="366474"/>
      </dsp:txXfrm>
    </dsp:sp>
    <dsp:sp modelId="{44E556A3-2C39-4FA1-B9D6-C6B18C4B6566}">
      <dsp:nvSpPr>
        <dsp:cNvPr id="0" name=""/>
        <dsp:cNvSpPr/>
      </dsp:nvSpPr>
      <dsp:spPr>
        <a:xfrm>
          <a:off x="608250" y="841817"/>
          <a:ext cx="1202035" cy="366474"/>
        </a:xfrm>
        <a:prstGeom prst="rect">
          <a:avLst/>
        </a:prstGeom>
        <a:solidFill>
          <a:srgbClr val="0093BE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Collective Dose</a:t>
          </a:r>
          <a:endParaRPr lang="en-GB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608250" y="841817"/>
        <a:ext cx="1202035" cy="366474"/>
      </dsp:txXfrm>
    </dsp:sp>
    <dsp:sp modelId="{42F77465-D1B2-4EC0-BF5F-6C28E611F91A}">
      <dsp:nvSpPr>
        <dsp:cNvPr id="0" name=""/>
        <dsp:cNvSpPr/>
      </dsp:nvSpPr>
      <dsp:spPr>
        <a:xfrm rot="16200000">
          <a:off x="-497576" y="2041606"/>
          <a:ext cx="1364364" cy="366474"/>
        </a:xfrm>
        <a:prstGeom prst="rect">
          <a:avLst/>
        </a:prstGeom>
        <a:solidFill>
          <a:srgbClr val="0093BE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Secondary criteria</a:t>
          </a:r>
          <a:endParaRPr lang="en-GB" sz="13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-497576" y="2041606"/>
        <a:ext cx="1364364" cy="366474"/>
      </dsp:txXfrm>
    </dsp:sp>
    <dsp:sp modelId="{6208D278-F0D1-42BF-B58F-B197806DC218}">
      <dsp:nvSpPr>
        <dsp:cNvPr id="0" name=""/>
        <dsp:cNvSpPr/>
      </dsp:nvSpPr>
      <dsp:spPr>
        <a:xfrm>
          <a:off x="608250" y="1583513"/>
          <a:ext cx="1202035" cy="366474"/>
        </a:xfrm>
        <a:prstGeom prst="rect">
          <a:avLst/>
        </a:prstGeom>
        <a:solidFill>
          <a:srgbClr val="0093BE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Ambient dose equivalent rate</a:t>
          </a:r>
          <a:endParaRPr lang="en-GB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608250" y="1583513"/>
        <a:ext cx="1202035" cy="366474"/>
      </dsp:txXfrm>
    </dsp:sp>
    <dsp:sp modelId="{7E55E13C-7D38-4846-ABB2-A3EC01705A02}">
      <dsp:nvSpPr>
        <dsp:cNvPr id="0" name=""/>
        <dsp:cNvSpPr/>
      </dsp:nvSpPr>
      <dsp:spPr>
        <a:xfrm>
          <a:off x="608250" y="2041606"/>
          <a:ext cx="1202035" cy="366474"/>
        </a:xfrm>
        <a:prstGeom prst="rect">
          <a:avLst/>
        </a:prstGeom>
        <a:solidFill>
          <a:srgbClr val="0093BE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Airborne activity</a:t>
          </a:r>
          <a:endParaRPr lang="en-GB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608250" y="2041606"/>
        <a:ext cx="1202035" cy="366474"/>
      </dsp:txXfrm>
    </dsp:sp>
    <dsp:sp modelId="{01C31738-78CC-4642-AD21-03852AE70601}">
      <dsp:nvSpPr>
        <dsp:cNvPr id="0" name=""/>
        <dsp:cNvSpPr/>
      </dsp:nvSpPr>
      <dsp:spPr>
        <a:xfrm>
          <a:off x="608250" y="2499699"/>
          <a:ext cx="1202035" cy="366474"/>
        </a:xfrm>
        <a:prstGeom prst="rect">
          <a:avLst/>
        </a:prstGeom>
        <a:solidFill>
          <a:srgbClr val="0093BE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Surface contamination</a:t>
          </a:r>
          <a:endParaRPr lang="en-GB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608250" y="2499699"/>
        <a:ext cx="1202035" cy="36647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8D0874-1538-4EC5-A2C4-6DF90032A3C8}">
      <dsp:nvSpPr>
        <dsp:cNvPr id="0" name=""/>
        <dsp:cNvSpPr/>
      </dsp:nvSpPr>
      <dsp:spPr>
        <a:xfrm rot="16200000">
          <a:off x="-1121345" y="1124649"/>
          <a:ext cx="2746128" cy="502401"/>
        </a:xfrm>
        <a:prstGeom prst="rect">
          <a:avLst/>
        </a:prstGeom>
        <a:solidFill>
          <a:srgbClr val="6699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4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Level I</a:t>
          </a:r>
          <a:endParaRPr lang="en-GB" sz="34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-1121345" y="1124649"/>
        <a:ext cx="2746128" cy="50240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8D0874-1538-4EC5-A2C4-6DF90032A3C8}">
      <dsp:nvSpPr>
        <dsp:cNvPr id="0" name=""/>
        <dsp:cNvSpPr/>
      </dsp:nvSpPr>
      <dsp:spPr>
        <a:xfrm rot="16200000">
          <a:off x="-1121734" y="1121934"/>
          <a:ext cx="2743725" cy="499868"/>
        </a:xfrm>
        <a:prstGeom prst="rect">
          <a:avLst/>
        </a:prstGeom>
        <a:solidFill>
          <a:srgbClr val="FFC0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4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Level II</a:t>
          </a:r>
          <a:endParaRPr lang="en-GB" sz="34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-1121734" y="1121934"/>
        <a:ext cx="2743725" cy="4998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FCF7F-B4B6-4B16-98CF-60455A9D4943}" type="datetimeFigureOut">
              <a:rPr lang="en-GB" smtClean="0"/>
              <a:t>22/05/2017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D60DC5-E672-4718-9AD2-E4974081FA9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467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3917E-AABC-4F4C-8E47-987DD60BD7A1}" type="datetimeFigureOut">
              <a:rPr lang="en-GB" smtClean="0"/>
              <a:t>22/05/2017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21F87-EFBE-4171-A2A2-71EF8C0AE0B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709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727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191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112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79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610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72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4724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768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stess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here that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ActiWiz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used for convenience to get fast results for otherwise complex and lengthy calculations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450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641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200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281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317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622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063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010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678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page 1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00" y="2181663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52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pag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45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pag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 descr="logoBadgeWe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222" y="2661080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9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09600" y="1340768"/>
            <a:ext cx="10972800" cy="511256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CH" dirty="0" smtClean="0"/>
              <a:t>Click to </a:t>
            </a:r>
            <a:r>
              <a:rPr lang="fr-CH" dirty="0" err="1" smtClean="0"/>
              <a:t>edit</a:t>
            </a:r>
            <a:r>
              <a:rPr lang="fr-CH" dirty="0" smtClean="0"/>
              <a:t> Master </a:t>
            </a:r>
            <a:r>
              <a:rPr lang="fr-CH" dirty="0" err="1" smtClean="0"/>
              <a:t>text</a:t>
            </a:r>
            <a:r>
              <a:rPr lang="fr-CH" dirty="0" smtClean="0"/>
              <a:t> styles</a:t>
            </a:r>
          </a:p>
          <a:p>
            <a:pPr lvl="1"/>
            <a:r>
              <a:rPr lang="fr-CH" dirty="0" smtClean="0"/>
              <a:t>Second </a:t>
            </a:r>
            <a:r>
              <a:rPr lang="fr-CH" dirty="0" err="1" smtClean="0"/>
              <a:t>level</a:t>
            </a:r>
            <a:endParaRPr lang="fr-CH" dirty="0" smtClean="0"/>
          </a:p>
          <a:p>
            <a:pPr lvl="2"/>
            <a:r>
              <a:rPr lang="fr-CH" dirty="0" err="1" smtClean="0"/>
              <a:t>Third</a:t>
            </a:r>
            <a:r>
              <a:rPr lang="fr-CH" dirty="0" smtClean="0"/>
              <a:t> </a:t>
            </a:r>
            <a:r>
              <a:rPr lang="fr-CH" dirty="0" err="1" smtClean="0"/>
              <a:t>level</a:t>
            </a:r>
            <a:endParaRPr lang="fr-CH" dirty="0" smtClean="0"/>
          </a:p>
          <a:p>
            <a:pPr lvl="3"/>
            <a:r>
              <a:rPr lang="fr-CH" dirty="0" err="1" smtClean="0"/>
              <a:t>Fourth</a:t>
            </a:r>
            <a:r>
              <a:rPr lang="fr-CH" dirty="0" smtClean="0"/>
              <a:t> </a:t>
            </a:r>
            <a:r>
              <a:rPr lang="fr-CH" dirty="0" err="1" smtClean="0"/>
              <a:t>level</a:t>
            </a:r>
            <a:endParaRPr lang="fr-CH" dirty="0" smtClean="0"/>
          </a:p>
          <a:p>
            <a:pPr lvl="4"/>
            <a:r>
              <a:rPr lang="fr-CH" dirty="0" err="1" smtClean="0"/>
              <a:t>Fifth</a:t>
            </a:r>
            <a:r>
              <a:rPr lang="fr-CH" dirty="0" smtClean="0"/>
              <a:t> </a:t>
            </a:r>
            <a:r>
              <a:rPr lang="fr-CH" dirty="0" err="1" smtClean="0"/>
              <a:t>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1138965" y="641667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6320" y="6416677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j-lt"/>
              </a:defRPr>
            </a:lvl1pPr>
          </a:lstStyle>
          <a:p>
            <a:pPr>
              <a:defRPr/>
            </a:pPr>
            <a:r>
              <a:rPr lang="fr-FR" smtClean="0"/>
              <a:t>22th -24th May 2017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1032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j-lt"/>
              </a:defRPr>
            </a:lvl1pPr>
          </a:lstStyle>
          <a:p>
            <a:pPr algn="r">
              <a:defRPr/>
            </a:pPr>
            <a:fld id="{4610E8FC-D017-4ED1-A8C6-752EC26229DD}" type="slidenum">
              <a:rPr lang="en-US" smtClean="0"/>
              <a:pPr algn="r"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680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page 2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0734" y="2694369"/>
            <a:ext cx="117053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70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5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844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35781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076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9728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1269778"/>
            <a:ext cx="5386917" cy="468017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1269778"/>
            <a:ext cx="5389033" cy="468017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19782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2880">
          <p15:clr>
            <a:srgbClr val="FBAE40"/>
          </p15:clr>
        </p15:guide>
        <p15:guide id="0" orient="horz" pos="374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9728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5101967"/>
            <a:ext cx="5386917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193368" y="5101967"/>
            <a:ext cx="5389033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1269778"/>
            <a:ext cx="5386917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1269778"/>
            <a:ext cx="5389033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17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022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214424"/>
            <a:ext cx="3657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35562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295">
          <p15:clr>
            <a:srgbClr val="FBAE40"/>
          </p15:clr>
        </p15:guide>
        <p15:guide id="0" orient="horz" pos="216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99136" y="2028337"/>
            <a:ext cx="3481661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36028" y="2024875"/>
            <a:ext cx="7200000" cy="396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999139" y="3321393"/>
            <a:ext cx="3481659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919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0" y="6035068"/>
            <a:ext cx="12192000" cy="879260"/>
            <a:chOff x="0" y="3878"/>
            <a:chExt cx="5770" cy="451"/>
          </a:xfrm>
        </p:grpSpPr>
        <p:sp>
          <p:nvSpPr>
            <p:cNvPr id="10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0" y="3879"/>
              <a:ext cx="5760" cy="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0" y="3878"/>
              <a:ext cx="5770" cy="451"/>
            </a:xfrm>
            <a:custGeom>
              <a:avLst/>
              <a:gdLst>
                <a:gd name="T0" fmla="*/ 0 w 9826"/>
                <a:gd name="T1" fmla="*/ 0 h 758"/>
                <a:gd name="T2" fmla="*/ 0 w 9826"/>
                <a:gd name="T3" fmla="*/ 0 h 758"/>
                <a:gd name="T4" fmla="*/ 9826 w 9826"/>
                <a:gd name="T5" fmla="*/ 0 h 758"/>
                <a:gd name="T6" fmla="*/ 9826 w 9826"/>
                <a:gd name="T7" fmla="*/ 758 h 758"/>
                <a:gd name="T8" fmla="*/ 0 w 9826"/>
                <a:gd name="T9" fmla="*/ 758 h 758"/>
                <a:gd name="T10" fmla="*/ 0 w 9826"/>
                <a:gd name="T11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26" h="758">
                  <a:moveTo>
                    <a:pt x="0" y="0"/>
                  </a:moveTo>
                  <a:lnTo>
                    <a:pt x="0" y="0"/>
                  </a:lnTo>
                  <a:lnTo>
                    <a:pt x="9826" y="0"/>
                  </a:lnTo>
                  <a:lnTo>
                    <a:pt x="9826" y="758"/>
                  </a:lnTo>
                  <a:lnTo>
                    <a:pt x="0" y="7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5AA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609600" y="35781"/>
            <a:ext cx="10969139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609600" y="1062681"/>
            <a:ext cx="10969139" cy="4930347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5049521" y="6362378"/>
            <a:ext cx="1754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47" y="6009929"/>
            <a:ext cx="3338102" cy="10440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 rot="5400000">
            <a:off x="11040798" y="856735"/>
            <a:ext cx="19523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EDMS. 1810104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6265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8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2880">
          <p15:clr>
            <a:srgbClr val="F26B43"/>
          </p15:clr>
        </p15:guide>
        <p15:guide id="0" orient="horz" pos="377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2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8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7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18" Type="http://schemas.openxmlformats.org/officeDocument/2006/relationships/diagramLayout" Target="../diagrams/layout6.xml"/><Relationship Id="rId3" Type="http://schemas.openxmlformats.org/officeDocument/2006/relationships/diagramLayout" Target="../diagrams/layout3.xml"/><Relationship Id="rId21" Type="http://schemas.microsoft.com/office/2007/relationships/diagramDrawing" Target="../diagrams/drawing6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17" Type="http://schemas.openxmlformats.org/officeDocument/2006/relationships/diagramData" Target="../diagrams/data6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20" Type="http://schemas.openxmlformats.org/officeDocument/2006/relationships/diagramColors" Target="../diagrams/colors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19" Type="http://schemas.openxmlformats.org/officeDocument/2006/relationships/diagramQuickStyle" Target="../diagrams/quickStyle6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diagramLayout" Target="../diagrams/layout9.xml"/><Relationship Id="rId18" Type="http://schemas.openxmlformats.org/officeDocument/2006/relationships/diagramLayout" Target="../diagrams/layout10.xml"/><Relationship Id="rId26" Type="http://schemas.microsoft.com/office/2007/relationships/diagramDrawing" Target="../diagrams/drawing11.xml"/><Relationship Id="rId3" Type="http://schemas.openxmlformats.org/officeDocument/2006/relationships/diagramLayout" Target="../diagrams/layout7.xml"/><Relationship Id="rId21" Type="http://schemas.microsoft.com/office/2007/relationships/diagramDrawing" Target="../diagrams/drawing10.xml"/><Relationship Id="rId7" Type="http://schemas.openxmlformats.org/officeDocument/2006/relationships/diagramData" Target="../diagrams/data8.xml"/><Relationship Id="rId12" Type="http://schemas.openxmlformats.org/officeDocument/2006/relationships/diagramData" Target="../diagrams/data9.xml"/><Relationship Id="rId17" Type="http://schemas.openxmlformats.org/officeDocument/2006/relationships/diagramData" Target="../diagrams/data10.xml"/><Relationship Id="rId25" Type="http://schemas.openxmlformats.org/officeDocument/2006/relationships/diagramColors" Target="../diagrams/colors11.xml"/><Relationship Id="rId2" Type="http://schemas.openxmlformats.org/officeDocument/2006/relationships/diagramData" Target="../diagrams/data7.xml"/><Relationship Id="rId16" Type="http://schemas.microsoft.com/office/2007/relationships/diagramDrawing" Target="../diagrams/drawing9.xml"/><Relationship Id="rId20" Type="http://schemas.openxmlformats.org/officeDocument/2006/relationships/diagramColors" Target="../diagrams/colors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24" Type="http://schemas.openxmlformats.org/officeDocument/2006/relationships/diagramQuickStyle" Target="../diagrams/quickStyle11.xml"/><Relationship Id="rId5" Type="http://schemas.openxmlformats.org/officeDocument/2006/relationships/diagramColors" Target="../diagrams/colors7.xml"/><Relationship Id="rId15" Type="http://schemas.openxmlformats.org/officeDocument/2006/relationships/diagramColors" Target="../diagrams/colors9.xml"/><Relationship Id="rId23" Type="http://schemas.openxmlformats.org/officeDocument/2006/relationships/diagramLayout" Target="../diagrams/layout11.xml"/><Relationship Id="rId10" Type="http://schemas.openxmlformats.org/officeDocument/2006/relationships/diagramColors" Target="../diagrams/colors8.xml"/><Relationship Id="rId19" Type="http://schemas.openxmlformats.org/officeDocument/2006/relationships/diagramQuickStyle" Target="../diagrams/quickStyle10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Relationship Id="rId14" Type="http://schemas.openxmlformats.org/officeDocument/2006/relationships/diagramQuickStyle" Target="../diagrams/quickStyle9.xml"/><Relationship Id="rId22" Type="http://schemas.openxmlformats.org/officeDocument/2006/relationships/diagramData" Target="../diagrams/data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48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840"/>
          <a:stretch/>
        </p:blipFill>
        <p:spPr>
          <a:xfrm>
            <a:off x="418739" y="1805926"/>
            <a:ext cx="11160000" cy="31297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92394" y="1564283"/>
            <a:ext cx="6812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LS3 – IR1 Ambient dose equivalent rate – 1 month cooling time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40"/>
          <a:stretch/>
        </p:blipFill>
        <p:spPr>
          <a:xfrm rot="10800000">
            <a:off x="11274460" y="2555223"/>
            <a:ext cx="256153" cy="13738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781"/>
            <a:ext cx="10969139" cy="1265894"/>
          </a:xfrm>
        </p:spPr>
        <p:txBody>
          <a:bodyPr>
            <a:normAutofit fontScale="90000"/>
          </a:bodyPr>
          <a:lstStyle/>
          <a:p>
            <a:r>
              <a:rPr lang="en-GB" sz="4800" dirty="0"/>
              <a:t>LHC - Residual Dose Rate estimation</a:t>
            </a:r>
            <a:br>
              <a:rPr lang="en-GB" sz="4800" dirty="0"/>
            </a:br>
            <a:r>
              <a:rPr lang="en-GB" sz="4800" dirty="0"/>
              <a:t>Long Shutdown </a:t>
            </a:r>
            <a:r>
              <a:rPr lang="en-GB" sz="4800" dirty="0" smtClean="0"/>
              <a:t>3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960391" y="5114925"/>
            <a:ext cx="9810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During </a:t>
            </a:r>
            <a:r>
              <a:rPr lang="en-GB" dirty="0"/>
              <a:t>LS3 the full LSS in IR1 and IR5 will be dismantled and new equipment will be installed in order to reach the target luminosity</a:t>
            </a:r>
          </a:p>
        </p:txBody>
      </p:sp>
    </p:spTree>
    <p:extLst>
      <p:ext uri="{BB962C8B-B14F-4D97-AF65-F5344CB8AC3E}">
        <p14:creationId xmlns:p14="http://schemas.microsoft.com/office/powerpoint/2010/main" val="262460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514579" y="2550361"/>
            <a:ext cx="5969603" cy="940443"/>
          </a:xfrm>
        </p:spPr>
        <p:txBody>
          <a:bodyPr>
            <a:noAutofit/>
          </a:bodyPr>
          <a:lstStyle/>
          <a:p>
            <a:r>
              <a:rPr lang="en-GB" sz="2700" dirty="0" smtClean="0"/>
              <a:t>LHC - Residual Dose Rate estimation</a:t>
            </a:r>
            <a:br>
              <a:rPr lang="en-GB" sz="2700" dirty="0" smtClean="0"/>
            </a:br>
            <a:r>
              <a:rPr lang="en-GB" sz="2700" dirty="0" smtClean="0"/>
              <a:t>Long Shutdown 2 and  3</a:t>
            </a:r>
            <a:endParaRPr lang="en-GB" sz="27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6623" y="3338473"/>
            <a:ext cx="10655686" cy="32267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785" y="102348"/>
            <a:ext cx="10651524" cy="3226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40"/>
          <a:stretch/>
        </p:blipFill>
        <p:spPr>
          <a:xfrm>
            <a:off x="1295878" y="327258"/>
            <a:ext cx="256153" cy="13738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40"/>
          <a:stretch/>
        </p:blipFill>
        <p:spPr>
          <a:xfrm>
            <a:off x="1295878" y="3540495"/>
            <a:ext cx="256153" cy="1373855"/>
          </a:xfrm>
          <a:prstGeom prst="rect">
            <a:avLst/>
          </a:prstGeom>
        </p:spPr>
      </p:pic>
      <p:sp>
        <p:nvSpPr>
          <p:cNvPr id="3" name="Curved Down Arrow 2"/>
          <p:cNvSpPr/>
          <p:nvPr/>
        </p:nvSpPr>
        <p:spPr>
          <a:xfrm rot="4942708">
            <a:off x="2275368" y="3138935"/>
            <a:ext cx="3636334" cy="839972"/>
          </a:xfrm>
          <a:prstGeom prst="curvedDown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7556" y="3851794"/>
            <a:ext cx="2916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~ 40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50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% more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4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5">
                  <a:lumMod val="20000"/>
                  <a:lumOff val="8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LHC and HL-LHC</a:t>
            </a:r>
          </a:p>
          <a:p>
            <a:endParaRPr lang="en-GB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>
              <a:buClr>
                <a:schemeClr val="accent5">
                  <a:lumMod val="20000"/>
                  <a:lumOff val="8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RP studies (using                          ©)</a:t>
            </a:r>
          </a:p>
          <a:p>
            <a:pPr marL="1162050" lvl="1" indent="-446088">
              <a:buClr>
                <a:schemeClr val="tx2">
                  <a:lumMod val="60000"/>
                  <a:lumOff val="40000"/>
                </a:schemeClr>
              </a:buClr>
              <a:buSzPct val="70000"/>
              <a:buFont typeface="Wingdings" panose="05000000000000000000" pitchFamily="2" charset="2"/>
              <a:buChar char="q"/>
            </a:pPr>
            <a:endParaRPr lang="en-GB" sz="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1162050" lvl="1" indent="-446088">
              <a:buClr>
                <a:schemeClr val="accent5">
                  <a:lumMod val="20000"/>
                  <a:lumOff val="80000"/>
                </a:schemeClr>
              </a:buClr>
              <a:buSzPct val="70000"/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Operational scenarios</a:t>
            </a:r>
          </a:p>
          <a:p>
            <a:pPr marL="1162050" lvl="1" indent="-446088">
              <a:buClr>
                <a:schemeClr val="accent5">
                  <a:lumMod val="20000"/>
                  <a:lumOff val="80000"/>
                </a:schemeClr>
              </a:buClr>
              <a:buSzPct val="70000"/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LHC Simulation Geometry</a:t>
            </a:r>
          </a:p>
          <a:p>
            <a:pPr marL="1162050" lvl="1" indent="-446088">
              <a:buClr>
                <a:schemeClr val="accent5">
                  <a:lumMod val="20000"/>
                  <a:lumOff val="80000"/>
                </a:schemeClr>
              </a:buClr>
              <a:buSzPct val="70000"/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LHC Simulation vs. measurements</a:t>
            </a:r>
          </a:p>
          <a:p>
            <a:pPr marL="1162050" lvl="1" indent="-446088">
              <a:buClr>
                <a:schemeClr val="tx2">
                  <a:lumMod val="60000"/>
                  <a:lumOff val="40000"/>
                </a:schemeClr>
              </a:buClr>
              <a:buSzPct val="70000"/>
              <a:buFont typeface="Wingdings" panose="05000000000000000000" pitchFamily="2" charset="2"/>
              <a:buChar char="q"/>
            </a:pPr>
            <a:endParaRPr lang="en-GB" sz="1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1162050" lvl="1" indent="-446088">
              <a:buClr>
                <a:schemeClr val="accent5">
                  <a:lumMod val="20000"/>
                  <a:lumOff val="80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LHC </a:t>
            </a:r>
            <a:r>
              <a:rPr lang="en-GB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residual dose rate estimation</a:t>
            </a:r>
            <a:endParaRPr lang="en-GB" sz="2400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1162050" lvl="1" indent="-446088">
              <a:buClr>
                <a:schemeClr val="tx2">
                  <a:lumMod val="60000"/>
                  <a:lumOff val="40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HL-LHC new underground galleries</a:t>
            </a:r>
          </a:p>
          <a:p>
            <a:pPr marL="1162050" lvl="1" indent="-446088">
              <a:buClr>
                <a:schemeClr val="accent5">
                  <a:lumMod val="20000"/>
                  <a:lumOff val="80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HL-LHC </a:t>
            </a:r>
            <a:r>
              <a:rPr lang="en-GB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residual dose rate estimation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9240" y="2025705"/>
            <a:ext cx="2616276" cy="77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28163" y="2018348"/>
            <a:ext cx="2616276" cy="772599"/>
          </a:xfrm>
          <a:prstGeom prst="rect">
            <a:avLst/>
          </a:prstGeom>
          <a:solidFill>
            <a:schemeClr val="accent1">
              <a:alpha val="5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7373710" y="3814119"/>
            <a:ext cx="4818290" cy="2842054"/>
            <a:chOff x="7373710" y="3814119"/>
            <a:chExt cx="4818290" cy="28420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48200" t="15198" b="5069"/>
            <a:stretch/>
          </p:blipFill>
          <p:spPr>
            <a:xfrm>
              <a:off x="7373710" y="3814119"/>
              <a:ext cx="4818290" cy="284205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7373710" y="4434015"/>
              <a:ext cx="235206" cy="1151239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439896" y="469557"/>
            <a:ext cx="4389639" cy="3130378"/>
            <a:chOff x="7439896" y="304800"/>
            <a:chExt cx="4752104" cy="3295135"/>
          </a:xfrm>
        </p:grpSpPr>
        <p:grpSp>
          <p:nvGrpSpPr>
            <p:cNvPr id="12" name="Group 11"/>
            <p:cNvGrpSpPr/>
            <p:nvPr/>
          </p:nvGrpSpPr>
          <p:grpSpPr>
            <a:xfrm>
              <a:off x="7439896" y="304800"/>
              <a:ext cx="4752104" cy="3295135"/>
              <a:chOff x="7439896" y="304800"/>
              <a:chExt cx="4752104" cy="3295135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/>
              <a:srcRect t="9292" r="48586"/>
              <a:stretch/>
            </p:blipFill>
            <p:spPr>
              <a:xfrm>
                <a:off x="7439896" y="387178"/>
                <a:ext cx="4752104" cy="3212757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11986054" y="601362"/>
                <a:ext cx="205946" cy="634314"/>
              </a:xfrm>
              <a:prstGeom prst="rect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254313" y="304800"/>
                <a:ext cx="1243913" cy="164757"/>
              </a:xfrm>
              <a:prstGeom prst="rect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8550876" y="2253048"/>
              <a:ext cx="757882" cy="506628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283145" y="2100648"/>
              <a:ext cx="757882" cy="506628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6288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HL-LHC new underground galleries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8852" y="1612393"/>
            <a:ext cx="6212176" cy="4380635"/>
          </a:xfrm>
        </p:spPr>
        <p:txBody>
          <a:bodyPr>
            <a:normAutofit/>
          </a:bodyPr>
          <a:lstStyle/>
          <a:p>
            <a:r>
              <a:rPr lang="en-GB" dirty="0" smtClean="0"/>
              <a:t>New galleries will be excavated to locate new services</a:t>
            </a:r>
          </a:p>
          <a:p>
            <a:pPr marL="36576" indent="0">
              <a:buNone/>
              <a:tabLst>
                <a:tab pos="5651500" algn="l"/>
              </a:tabLst>
            </a:pPr>
            <a:r>
              <a:rPr lang="en-GB" dirty="0" smtClean="0"/>
              <a:t> </a:t>
            </a:r>
          </a:p>
          <a:p>
            <a:r>
              <a:rPr lang="en-GB" dirty="0" smtClean="0"/>
              <a:t>RP assessment:</a:t>
            </a:r>
          </a:p>
          <a:p>
            <a:pPr lvl="1"/>
            <a:r>
              <a:rPr lang="en-GB" sz="2000" dirty="0"/>
              <a:t>Shielding </a:t>
            </a:r>
            <a:r>
              <a:rPr lang="en-GB" sz="2000" dirty="0" smtClean="0"/>
              <a:t>requirements to access the new underground during operation</a:t>
            </a:r>
          </a:p>
          <a:p>
            <a:pPr lvl="1"/>
            <a:r>
              <a:rPr lang="en-GB" sz="2000" dirty="0"/>
              <a:t>Excavation spoils </a:t>
            </a:r>
            <a:r>
              <a:rPr lang="en-GB" sz="2000" dirty="0" smtClean="0"/>
              <a:t>activation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280" y="3288494"/>
            <a:ext cx="5670918" cy="28816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3478" y="2891999"/>
            <a:ext cx="1420859" cy="12035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623" y="5452253"/>
            <a:ext cx="1255720" cy="108154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311028" y="1202723"/>
            <a:ext cx="4010983" cy="1878227"/>
            <a:chOff x="7373710" y="3814119"/>
            <a:chExt cx="4818290" cy="284205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/>
            <a:srcRect l="48200" t="15198" b="5069"/>
            <a:stretch/>
          </p:blipFill>
          <p:spPr>
            <a:xfrm>
              <a:off x="7373710" y="3814119"/>
              <a:ext cx="4818290" cy="284205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7373710" y="4434015"/>
              <a:ext cx="235206" cy="1151239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686697" y="5100338"/>
            <a:ext cx="1423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Emergency escape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41492" y="5472240"/>
            <a:ext cx="642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6">
                    <a:lumMod val="50000"/>
                  </a:schemeClr>
                </a:solidFill>
              </a:rPr>
              <a:t>LHC</a:t>
            </a:r>
            <a:endParaRPr lang="en-GB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1776" y="4187724"/>
            <a:ext cx="642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6">
                    <a:lumMod val="50000"/>
                  </a:schemeClr>
                </a:solidFill>
              </a:rPr>
              <a:t>LHC</a:t>
            </a:r>
            <a:endParaRPr lang="en-GB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5956" y="3811561"/>
            <a:ext cx="13193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accent6">
                    <a:lumMod val="50000"/>
                  </a:schemeClr>
                </a:solidFill>
              </a:rPr>
              <a:t>Emergency escape</a:t>
            </a:r>
            <a:endParaRPr lang="en-GB" sz="1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5400000">
            <a:off x="7232470" y="3972391"/>
            <a:ext cx="13193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accent6">
                    <a:lumMod val="50000"/>
                  </a:schemeClr>
                </a:solidFill>
              </a:rPr>
              <a:t>Emergency escape</a:t>
            </a:r>
            <a:endParaRPr lang="en-GB" sz="1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825448" y="4772594"/>
            <a:ext cx="13193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accent6">
                    <a:lumMod val="50000"/>
                  </a:schemeClr>
                </a:solidFill>
              </a:rPr>
              <a:t>Emergency escape</a:t>
            </a:r>
            <a:endParaRPr lang="en-GB" sz="1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58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535458" y="2998573"/>
            <a:ext cx="3882617" cy="3204519"/>
            <a:chOff x="3671584" y="-40223"/>
            <a:chExt cx="5967004" cy="4937799"/>
          </a:xfrm>
        </p:grpSpPr>
        <p:sp>
          <p:nvSpPr>
            <p:cNvPr id="32" name="TextBox 31"/>
            <p:cNvSpPr txBox="1"/>
            <p:nvPr/>
          </p:nvSpPr>
          <p:spPr>
            <a:xfrm rot="16200000" flipH="1" flipV="1">
              <a:off x="7942608" y="1601700"/>
              <a:ext cx="2125786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GB" sz="9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Effective Dose (</a:t>
              </a:r>
              <a:r>
                <a:rPr lang="en-GB" sz="9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mSv</a:t>
              </a:r>
              <a:r>
                <a:rPr lang="en-GB" sz="9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71584" y="-40223"/>
              <a:ext cx="5967004" cy="4937799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4899652" y="1321626"/>
            <a:ext cx="1618343" cy="1079157"/>
            <a:chOff x="2976" y="2118717"/>
            <a:chExt cx="2436018" cy="173434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9" name="Rounded Rectangle 38"/>
            <p:cNvSpPr/>
            <p:nvPr/>
          </p:nvSpPr>
          <p:spPr>
            <a:xfrm>
              <a:off x="2976" y="2118717"/>
              <a:ext cx="2436018" cy="1734343"/>
            </a:xfrm>
            <a:prstGeom prst="roundRect">
              <a:avLst/>
            </a:prstGeom>
            <a:solidFill>
              <a:srgbClr val="4BACC6">
                <a:hueOff val="-9933876"/>
                <a:satOff val="39811"/>
                <a:lumOff val="8628"/>
                <a:alphaOff val="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</p:sp>
        <p:sp>
          <p:nvSpPr>
            <p:cNvPr id="40" name="Rounded Rectangle 4"/>
            <p:cNvSpPr/>
            <p:nvPr/>
          </p:nvSpPr>
          <p:spPr>
            <a:xfrm>
              <a:off x="87640" y="2203381"/>
              <a:ext cx="2266690" cy="1565015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133350" tIns="66675" rIns="133350" bIns="66675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200" b="1" kern="0" dirty="0">
                  <a:solidFill>
                    <a:prstClr val="white"/>
                  </a:solidFill>
                  <a:latin typeface="Calibri"/>
                </a:rPr>
                <a:t>Supervised Radiation Area:</a:t>
              </a:r>
            </a:p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GB" sz="2000" b="1" kern="0" dirty="0" smtClean="0">
                  <a:solidFill>
                    <a:prstClr val="white"/>
                  </a:solidFill>
                  <a:latin typeface="Calibri"/>
                </a:rPr>
                <a:t>&lt; 6 </a:t>
              </a:r>
              <a:r>
                <a:rPr lang="en-GB" sz="2000" b="1" kern="0" dirty="0" err="1" smtClean="0">
                  <a:solidFill>
                    <a:prstClr val="white"/>
                  </a:solidFill>
                  <a:latin typeface="Calibri"/>
                </a:rPr>
                <a:t>mSv</a:t>
              </a:r>
              <a:endParaRPr lang="en-GB" sz="2000" b="1" kern="0" dirty="0" smtClea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HL-LHC new underground </a:t>
            </a:r>
            <a:r>
              <a:rPr lang="en-GB" dirty="0" smtClean="0"/>
              <a:t>galleries</a:t>
            </a:r>
            <a:br>
              <a:rPr lang="en-GB" dirty="0" smtClean="0"/>
            </a:br>
            <a:r>
              <a:rPr lang="en-GB" sz="2200" dirty="0" smtClean="0"/>
              <a:t>Shielding</a:t>
            </a:r>
            <a:endParaRPr lang="en-GB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7125730" y="962205"/>
            <a:ext cx="4374292" cy="1797999"/>
            <a:chOff x="-1940663" y="2381694"/>
            <a:chExt cx="4814915" cy="198919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l="14253" r="8568"/>
            <a:stretch/>
          </p:blipFill>
          <p:spPr>
            <a:xfrm>
              <a:off x="-1940663" y="2381694"/>
              <a:ext cx="2731198" cy="198919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68570" y="3084783"/>
              <a:ext cx="2005682" cy="919364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A1100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One tungsten block 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(100cm x 10cm x 10cm) 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 front of the </a:t>
              </a:r>
              <a:r>
                <a:rPr lang="en-GB" sz="1200" kern="0" dirty="0" smtClean="0">
                  <a:solidFill>
                    <a:prstClr val="black"/>
                  </a:solidFill>
                  <a:latin typeface="Arial"/>
                </a:rPr>
                <a:t>nearest connection</a:t>
              </a:r>
              <a:endPara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-1605161" y="3704995"/>
              <a:ext cx="235759" cy="209970"/>
            </a:xfrm>
            <a:prstGeom prst="ellipse">
              <a:avLst/>
            </a:prstGeom>
            <a:noFill/>
            <a:ln w="19050" cap="flat" cmpd="sng" algn="ctr">
              <a:solidFill>
                <a:srgbClr val="CA11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8" name="Straight Arrow Connector 17"/>
            <p:cNvCxnSpPr>
              <a:stCxn id="16" idx="1"/>
              <a:endCxn id="17" idx="6"/>
            </p:cNvCxnSpPr>
            <p:nvPr/>
          </p:nvCxnSpPr>
          <p:spPr>
            <a:xfrm flipH="1">
              <a:off x="-1369402" y="3544465"/>
              <a:ext cx="2237971" cy="265515"/>
            </a:xfrm>
            <a:prstGeom prst="straightConnector1">
              <a:avLst/>
            </a:prstGeom>
            <a:noFill/>
            <a:ln w="25400" cap="flat" cmpd="sng" algn="ctr">
              <a:solidFill>
                <a:srgbClr val="CA11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aphicFrame>
        <p:nvGraphicFramePr>
          <p:cNvPr id="34" name="Diagram 33"/>
          <p:cNvGraphicFramePr/>
          <p:nvPr>
            <p:extLst>
              <p:ext uri="{D42A27DB-BD31-4B8C-83A1-F6EECF244321}">
                <p14:modId xmlns:p14="http://schemas.microsoft.com/office/powerpoint/2010/main" val="46413283"/>
              </p:ext>
            </p:extLst>
          </p:nvPr>
        </p:nvGraphicFramePr>
        <p:xfrm>
          <a:off x="189342" y="946257"/>
          <a:ext cx="4761602" cy="1829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1738467" y="3182421"/>
            <a:ext cx="8802014" cy="2781774"/>
            <a:chOff x="1969127" y="3182420"/>
            <a:chExt cx="8802014" cy="271556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42995" y="3182421"/>
              <a:ext cx="6490402" cy="2673080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>
              <a:off x="1969127" y="3182420"/>
              <a:ext cx="8802014" cy="2715561"/>
              <a:chOff x="1961897" y="3201709"/>
              <a:chExt cx="8516268" cy="2715561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4009904" y="3201709"/>
                <a:ext cx="6141994" cy="2691528"/>
                <a:chOff x="85149" y="3351981"/>
                <a:chExt cx="5444850" cy="2772031"/>
              </a:xfrm>
            </p:grpSpPr>
            <p:sp>
              <p:nvSpPr>
                <p:cNvPr id="28" name="TextBox 27"/>
                <p:cNvSpPr txBox="1"/>
                <p:nvPr/>
              </p:nvSpPr>
              <p:spPr>
                <a:xfrm rot="16200000">
                  <a:off x="-1198551" y="4635681"/>
                  <a:ext cx="2772031" cy="2046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Effective Dose (</a:t>
                  </a:r>
                  <a:r>
                    <a:rPr kumimoji="0" lang="en-GB" sz="9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mSv</a:t>
                  </a:r>
                  <a:r>
                    <a:rPr kumimoji="0" lang="en-GB" sz="9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4881999" y="3896181"/>
                  <a:ext cx="648000" cy="237736"/>
                </a:xfrm>
                <a:prstGeom prst="rect">
                  <a:avLst/>
                </a:prstGeom>
                <a:solidFill>
                  <a:srgbClr val="66FF33"/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6 mSv</a:t>
                  </a:r>
                  <a:endParaRPr kumimoji="0" lang="fr-FR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Rectangle 7"/>
              <p:cNvSpPr/>
              <p:nvPr/>
            </p:nvSpPr>
            <p:spPr>
              <a:xfrm>
                <a:off x="1961897" y="3889043"/>
                <a:ext cx="430950" cy="1536505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033816" y="3201709"/>
                <a:ext cx="6444349" cy="2715561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" name="Straight Connector 10"/>
              <p:cNvCxnSpPr>
                <a:stCxn id="9" idx="1"/>
                <a:endCxn id="8" idx="3"/>
              </p:cNvCxnSpPr>
              <p:nvPr/>
            </p:nvCxnSpPr>
            <p:spPr>
              <a:xfrm flipH="1">
                <a:off x="2392847" y="4559490"/>
                <a:ext cx="1640969" cy="9780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6" name="Straight Arrow Connector 35"/>
          <p:cNvCxnSpPr>
            <a:stCxn id="16" idx="1"/>
          </p:cNvCxnSpPr>
          <p:nvPr/>
        </p:nvCxnSpPr>
        <p:spPr>
          <a:xfrm flipH="1">
            <a:off x="8464382" y="2013214"/>
            <a:ext cx="1213502" cy="239994"/>
          </a:xfrm>
          <a:prstGeom prst="straightConnector1">
            <a:avLst/>
          </a:prstGeom>
          <a:noFill/>
          <a:ln w="25400" cap="flat" cmpd="sng" algn="ctr">
            <a:solidFill>
              <a:srgbClr val="CA11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3" name="Oval 42"/>
          <p:cNvSpPr/>
          <p:nvPr/>
        </p:nvSpPr>
        <p:spPr>
          <a:xfrm>
            <a:off x="8250195" y="2157390"/>
            <a:ext cx="214184" cy="189788"/>
          </a:xfrm>
          <a:prstGeom prst="ellipse">
            <a:avLst/>
          </a:prstGeom>
          <a:noFill/>
          <a:ln w="19050" cap="flat" cmpd="sng" algn="ctr">
            <a:solidFill>
              <a:srgbClr val="CA11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 rot="16200000">
            <a:off x="6900331" y="1393901"/>
            <a:ext cx="12192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400" dirty="0" smtClean="0">
                <a:solidFill>
                  <a:schemeClr val="accent1">
                    <a:lumMod val="10000"/>
                  </a:schemeClr>
                </a:solidFill>
              </a:rPr>
              <a:t>Escape path</a:t>
            </a:r>
            <a:endParaRPr lang="en-GB" sz="1400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26553" y="2070137"/>
            <a:ext cx="642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6">
                    <a:lumMod val="50000"/>
                  </a:schemeClr>
                </a:solidFill>
              </a:rPr>
              <a:t>LHC</a:t>
            </a:r>
            <a:endParaRPr lang="en-GB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42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4399009" y="1193278"/>
            <a:ext cx="1618343" cy="1224000"/>
            <a:chOff x="0" y="496"/>
            <a:chExt cx="2438400" cy="193476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6" name="Rounded Rectangle 35"/>
            <p:cNvSpPr/>
            <p:nvPr/>
          </p:nvSpPr>
          <p:spPr>
            <a:xfrm>
              <a:off x="0" y="496"/>
              <a:ext cx="2438400" cy="1934765"/>
            </a:xfrm>
            <a:prstGeom prst="roundRect">
              <a:avLst/>
            </a:prstGeom>
            <a:solidFill>
              <a:srgbClr val="4BACC6"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</p:sp>
        <p:sp>
          <p:nvSpPr>
            <p:cNvPr id="37" name="Rounded Rectangle 4"/>
            <p:cNvSpPr/>
            <p:nvPr/>
          </p:nvSpPr>
          <p:spPr>
            <a:xfrm>
              <a:off x="94447" y="94943"/>
              <a:ext cx="2249506" cy="1745871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133350" tIns="66675" rIns="133350" bIns="66675" numCol="1" spcCol="1270" anchor="ctr" anchorCtr="0">
              <a:noAutofit/>
            </a:bodyPr>
            <a:lstStyle/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200" b="1" kern="0" dirty="0" smtClean="0">
                  <a:solidFill>
                    <a:prstClr val="white"/>
                  </a:solidFill>
                  <a:latin typeface="Calibri"/>
                </a:rPr>
                <a:t>Supervised Radiation Area:</a:t>
              </a:r>
            </a:p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kern="0" dirty="0" smtClean="0">
                  <a:solidFill>
                    <a:prstClr val="white"/>
                  </a:solidFill>
                  <a:latin typeface="Calibri"/>
                </a:rPr>
                <a:t>&lt; 3 </a:t>
              </a:r>
              <a:r>
                <a:rPr lang="en-GB" sz="2000" b="1" kern="0" dirty="0" smtClean="0">
                  <a:solidFill>
                    <a:prstClr val="white"/>
                  </a:solidFill>
                  <a:latin typeface="Symbol" panose="05050102010706020507" pitchFamily="18" charset="2"/>
                </a:rPr>
                <a:t>m</a:t>
              </a:r>
              <a:r>
                <a:rPr lang="en-GB" sz="2000" b="1" kern="0" dirty="0" smtClean="0">
                  <a:solidFill>
                    <a:prstClr val="white"/>
                  </a:solidFill>
                  <a:latin typeface="Calibri"/>
                </a:rPr>
                <a:t>Sv/h</a:t>
              </a:r>
            </a:p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GB" sz="2000" b="1" kern="0" dirty="0" smtClean="0">
                  <a:solidFill>
                    <a:prstClr val="white"/>
                  </a:solidFill>
                  <a:latin typeface="Calibri"/>
                </a:rPr>
                <a:t>&lt; 15 </a:t>
              </a:r>
              <a:r>
                <a:rPr lang="en-GB" sz="2000" b="1" kern="0" dirty="0" smtClean="0">
                  <a:solidFill>
                    <a:prstClr val="white"/>
                  </a:solidFill>
                  <a:latin typeface="Symbol" panose="05050102010706020507" pitchFamily="18" charset="2"/>
                </a:rPr>
                <a:t>m</a:t>
              </a:r>
              <a:r>
                <a:rPr lang="en-GB" sz="2000" b="1" kern="0" dirty="0" smtClean="0">
                  <a:solidFill>
                    <a:prstClr val="white"/>
                  </a:solidFill>
                  <a:latin typeface="Calibri"/>
                </a:rPr>
                <a:t>Sv/h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HL-LHC new underground </a:t>
            </a:r>
            <a:r>
              <a:rPr lang="en-GB" dirty="0" smtClean="0"/>
              <a:t>galleries</a:t>
            </a:r>
            <a:br>
              <a:rPr lang="en-GB" dirty="0" smtClean="0"/>
            </a:br>
            <a:r>
              <a:rPr lang="en-GB" sz="2200" dirty="0" smtClean="0"/>
              <a:t>Shielding</a:t>
            </a:r>
            <a:endParaRPr lang="en-GB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34" name="Diagram 33"/>
          <p:cNvGraphicFramePr/>
          <p:nvPr>
            <p:extLst>
              <p:ext uri="{D42A27DB-BD31-4B8C-83A1-F6EECF244321}">
                <p14:modId xmlns:p14="http://schemas.microsoft.com/office/powerpoint/2010/main" val="1962744823"/>
              </p:ext>
            </p:extLst>
          </p:nvPr>
        </p:nvGraphicFramePr>
        <p:xfrm>
          <a:off x="106961" y="1045113"/>
          <a:ext cx="4399135" cy="1525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5939481" y="978107"/>
            <a:ext cx="5569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Tx/>
              <a:buChar char="→"/>
            </a:pPr>
            <a:r>
              <a:rPr lang="en-GB" sz="1600" dirty="0" smtClean="0"/>
              <a:t>The attenuation provided by the shielding walls and the concrete stairs in the UPR escape path is evaluated by the accidental case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6186617" y="1878088"/>
            <a:ext cx="2620633" cy="2235833"/>
            <a:chOff x="5076056" y="2652445"/>
            <a:chExt cx="2681798" cy="2511593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8"/>
            <a:srcRect t="1041" b="-1"/>
            <a:stretch/>
          </p:blipFill>
          <p:spPr>
            <a:xfrm>
              <a:off x="5076056" y="2652445"/>
              <a:ext cx="2450180" cy="2511593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 rot="5400000">
              <a:off x="6950251" y="3223828"/>
              <a:ext cx="1378985" cy="23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/>
              <a:r>
                <a:rPr lang="en-GB" sz="9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Effective Dose (</a:t>
              </a:r>
              <a:r>
                <a:rPr lang="en-GB" sz="9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mSv</a:t>
              </a:r>
              <a:r>
                <a:rPr lang="en-GB" sz="9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804616" y="1701784"/>
            <a:ext cx="3362670" cy="1326042"/>
            <a:chOff x="8533525" y="2483942"/>
            <a:chExt cx="3362670" cy="1326042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9"/>
            <a:srcRect r="407"/>
            <a:stretch/>
          </p:blipFill>
          <p:spPr>
            <a:xfrm>
              <a:off x="8533525" y="2613862"/>
              <a:ext cx="3164962" cy="1196122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5400000">
              <a:off x="11166170" y="2983135"/>
              <a:ext cx="12292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/>
              <a:r>
                <a:rPr lang="en-GB" sz="9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Effective Dose (</a:t>
              </a:r>
              <a:r>
                <a:rPr lang="en-GB" sz="9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mSv</a:t>
              </a:r>
              <a:r>
                <a:rPr lang="en-GB" sz="9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 rot="20818046">
            <a:off x="6960370" y="2862357"/>
            <a:ext cx="4234754" cy="991402"/>
            <a:chOff x="6643577" y="5828966"/>
            <a:chExt cx="4327210" cy="687764"/>
          </a:xfrm>
        </p:grpSpPr>
        <p:sp>
          <p:nvSpPr>
            <p:cNvPr id="53" name="Curved Up Arrow 52"/>
            <p:cNvSpPr/>
            <p:nvPr/>
          </p:nvSpPr>
          <p:spPr>
            <a:xfrm rot="21295938">
              <a:off x="6643577" y="5828966"/>
              <a:ext cx="4327210" cy="588004"/>
            </a:xfrm>
            <a:prstGeom prst="curvedUpArrow">
              <a:avLst>
                <a:gd name="adj1" fmla="val 12818"/>
                <a:gd name="adj2" fmla="val 36768"/>
                <a:gd name="adj3" fmla="val 25954"/>
              </a:avLst>
            </a:prstGeom>
            <a:gradFill rotWithShape="1">
              <a:gsLst>
                <a:gs pos="0">
                  <a:srgbClr val="64BCD9">
                    <a:tint val="100000"/>
                    <a:shade val="100000"/>
                    <a:satMod val="130000"/>
                  </a:srgbClr>
                </a:gs>
                <a:gs pos="100000">
                  <a:srgbClr val="64BCD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64BCD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395237" y="6260514"/>
              <a:ext cx="993648" cy="256216"/>
            </a:xfrm>
            <a:prstGeom prst="rect">
              <a:avLst/>
            </a:prstGeom>
            <a:solidFill>
              <a:srgbClr val="64BCD9"/>
            </a:solidFill>
            <a:ln w="25400" cap="flat" cmpd="sng" algn="ctr">
              <a:solidFill>
                <a:srgbClr val="64BCD9">
                  <a:shade val="50000"/>
                </a:srgbClr>
              </a:solidFill>
              <a:prstDash val="solid"/>
            </a:ln>
            <a:effectLst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~10</a:t>
              </a:r>
              <a:r>
                <a:rPr kumimoji="0" lang="en-GB" b="1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-8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0" y="3797315"/>
            <a:ext cx="7733310" cy="3110412"/>
            <a:chOff x="0" y="3797315"/>
            <a:chExt cx="7733310" cy="3110412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4113921"/>
              <a:ext cx="7560000" cy="279380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633496" y="3797315"/>
              <a:ext cx="6047220" cy="50783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HL-LHC Run at Ultimate intensity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Ambient Dose Equivalent– Stray radiation – Ultimate intensity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16200000">
              <a:off x="6197908" y="5372324"/>
              <a:ext cx="2793805" cy="276999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Ambient Dose Equivalent Rate (</a:t>
              </a:r>
              <a:r>
                <a:rPr kumimoji="0" lang="en-GB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Sv</a:t>
              </a:r>
              <a:r>
                <a:rPr kumimoji="0" lang="en-GB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/h)</a:t>
              </a: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8124640" y="4535913"/>
            <a:ext cx="3943792" cy="1200329"/>
          </a:xfrm>
          <a:prstGeom prst="rect">
            <a:avLst/>
          </a:prstGeom>
          <a:gradFill rotWithShape="1">
            <a:gsLst>
              <a:gs pos="0">
                <a:srgbClr val="700A00">
                  <a:tint val="50000"/>
                  <a:satMod val="300000"/>
                </a:srgbClr>
              </a:gs>
              <a:gs pos="35000">
                <a:srgbClr val="700A00">
                  <a:tint val="37000"/>
                  <a:satMod val="300000"/>
                </a:srgbClr>
              </a:gs>
              <a:gs pos="100000">
                <a:srgbClr val="700A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00A0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Max dose rate next to the tunnel wall is 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50 </a:t>
            </a:r>
            <a:r>
              <a:rPr kumimoji="0" lang="en-GB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Sv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/h</a:t>
            </a:r>
          </a:p>
          <a:p>
            <a:pPr lvl="0" defTabSz="457200"/>
            <a:r>
              <a:rPr lang="en-GB" kern="0" dirty="0" smtClean="0">
                <a:solidFill>
                  <a:prstClr val="black"/>
                </a:solidFill>
                <a:latin typeface="Arial"/>
                <a:sym typeface="Symbol" panose="05050102010706020507" pitchFamily="18" charset="2"/>
              </a:rPr>
              <a:t> In the underground gallery closest </a:t>
            </a:r>
            <a:r>
              <a:rPr lang="en-GB" kern="0" dirty="0">
                <a:solidFill>
                  <a:prstClr val="black"/>
                </a:solidFill>
                <a:sym typeface="Symbol" panose="05050102010706020507" pitchFamily="18" charset="2"/>
              </a:rPr>
              <a:t>accessible </a:t>
            </a:r>
            <a:r>
              <a:rPr lang="en-GB" kern="0" dirty="0" smtClean="0">
                <a:solidFill>
                  <a:prstClr val="black"/>
                </a:solidFill>
                <a:latin typeface="Arial"/>
                <a:sym typeface="Symbol" panose="05050102010706020507" pitchFamily="18" charset="2"/>
              </a:rPr>
              <a:t>point </a:t>
            </a:r>
            <a:r>
              <a:rPr lang="en-GB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Symbol" panose="05050102010706020507" pitchFamily="18" charset="2"/>
              </a:rPr>
              <a:t>0.5 </a:t>
            </a:r>
            <a:r>
              <a:rPr lang="en-GB" b="1" kern="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sym typeface="Symbol" panose="05050102010706020507" pitchFamily="18" charset="2"/>
              </a:rPr>
              <a:t>m</a:t>
            </a:r>
            <a:r>
              <a:rPr lang="en-GB" b="1" kern="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Symbol" panose="05050102010706020507" pitchFamily="18" charset="2"/>
              </a:rPr>
              <a:t>Sh</a:t>
            </a:r>
            <a:r>
              <a:rPr lang="en-GB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Symbol" panose="05050102010706020507" pitchFamily="18" charset="2"/>
              </a:rPr>
              <a:t>/h</a:t>
            </a: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6356" y="4410680"/>
            <a:ext cx="6514361" cy="2493399"/>
            <a:chOff x="166356" y="4410680"/>
            <a:chExt cx="6514361" cy="2493399"/>
          </a:xfrm>
        </p:grpSpPr>
        <p:grpSp>
          <p:nvGrpSpPr>
            <p:cNvPr id="9" name="Group 8"/>
            <p:cNvGrpSpPr/>
            <p:nvPr/>
          </p:nvGrpSpPr>
          <p:grpSpPr>
            <a:xfrm>
              <a:off x="166356" y="4410680"/>
              <a:ext cx="6514361" cy="2421029"/>
              <a:chOff x="166356" y="4410680"/>
              <a:chExt cx="6514361" cy="2421029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820628" y="4410680"/>
                <a:ext cx="5860089" cy="135987"/>
              </a:xfrm>
              <a:prstGeom prst="rect">
                <a:avLst/>
              </a:prstGeom>
              <a:noFill/>
              <a:ln w="12700" cap="flat" cmpd="sng" algn="ctr">
                <a:solidFill>
                  <a:srgbClr val="CA11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59" name="Straight Arrow Connector 58"/>
              <p:cNvCxnSpPr>
                <a:stCxn id="58" idx="2"/>
                <a:endCxn id="61" idx="0"/>
              </p:cNvCxnSpPr>
              <p:nvPr/>
            </p:nvCxnSpPr>
            <p:spPr>
              <a:xfrm flipH="1">
                <a:off x="3616502" y="4546667"/>
                <a:ext cx="134171" cy="150759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CA1100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grpSp>
            <p:nvGrpSpPr>
              <p:cNvPr id="60" name="Group 59"/>
              <p:cNvGrpSpPr/>
              <p:nvPr/>
            </p:nvGrpSpPr>
            <p:grpSpPr>
              <a:xfrm>
                <a:off x="166356" y="4654220"/>
                <a:ext cx="6348605" cy="2177489"/>
                <a:chOff x="811488" y="3501008"/>
                <a:chExt cx="6814374" cy="2600317"/>
              </a:xfrm>
            </p:grpSpPr>
            <p:sp>
              <p:nvSpPr>
                <p:cNvPr id="69" name="TextBox 68"/>
                <p:cNvSpPr txBox="1"/>
                <p:nvPr/>
              </p:nvSpPr>
              <p:spPr>
                <a:xfrm rot="16200000">
                  <a:off x="-141795" y="4454292"/>
                  <a:ext cx="2600316" cy="693749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Ambient Dose Equivalent Rate (</a:t>
                  </a:r>
                  <a:r>
                    <a:rPr kumimoji="0" lang="en-GB" sz="12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Sv</a:t>
                  </a:r>
                  <a:r>
                    <a:rPr kumimoji="0" lang="en-GB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/h)</a:t>
                  </a:r>
                </a:p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61" name="Picture 60"/>
                <p:cNvPicPr>
                  <a:picLocks noChangeAspect="1"/>
                </p:cNvPicPr>
                <p:nvPr/>
              </p:nvPicPr>
              <p:blipFill rotWithShape="1">
                <a:blip r:embed="rId11"/>
                <a:srcRect t="3570"/>
                <a:stretch/>
              </p:blipFill>
              <p:spPr>
                <a:xfrm>
                  <a:off x="1403648" y="3552604"/>
                  <a:ext cx="6222214" cy="2540692"/>
                </a:xfrm>
                <a:prstGeom prst="rect">
                  <a:avLst/>
                </a:prstGeom>
              </p:spPr>
            </p:pic>
            <p:sp>
              <p:nvSpPr>
                <p:cNvPr id="62" name="TextBox 61"/>
                <p:cNvSpPr txBox="1"/>
                <p:nvPr/>
              </p:nvSpPr>
              <p:spPr>
                <a:xfrm>
                  <a:off x="1234514" y="3840636"/>
                  <a:ext cx="356265" cy="246221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50</a:t>
                  </a:r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1234514" y="3501008"/>
                  <a:ext cx="356265" cy="246221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</a:t>
                  </a: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1234514" y="4262899"/>
                  <a:ext cx="356265" cy="246221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40</a:t>
                  </a: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1234514" y="4653136"/>
                  <a:ext cx="356265" cy="246221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30</a:t>
                  </a:r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1234514" y="5054987"/>
                  <a:ext cx="356265" cy="246221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</a:t>
                  </a:r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1234514" y="5415027"/>
                  <a:ext cx="356265" cy="246221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1234514" y="5775067"/>
                  <a:ext cx="356265" cy="246221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</a:t>
                  </a:r>
                </a:p>
              </p:txBody>
            </p:sp>
          </p:grpSp>
        </p:grpSp>
        <p:sp>
          <p:nvSpPr>
            <p:cNvPr id="72" name="Rectangle 71"/>
            <p:cNvSpPr/>
            <p:nvPr/>
          </p:nvSpPr>
          <p:spPr>
            <a:xfrm>
              <a:off x="166356" y="4697426"/>
              <a:ext cx="6348605" cy="22066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9449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7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771725" y="2514323"/>
            <a:ext cx="1874930" cy="3407640"/>
            <a:chOff x="5327264" y="2449812"/>
            <a:chExt cx="1874930" cy="3407640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7264" y="2449812"/>
              <a:ext cx="1874930" cy="3407640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6175925" y="3730893"/>
              <a:ext cx="648073" cy="288032"/>
            </a:xfrm>
            <a:prstGeom prst="rect">
              <a:avLst/>
            </a:prstGeom>
            <a:noFill/>
            <a:ln w="57150" cap="flat" cmpd="sng" algn="ctr">
              <a:solidFill>
                <a:srgbClr val="CA11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175925" y="4018925"/>
              <a:ext cx="648073" cy="288032"/>
            </a:xfrm>
            <a:prstGeom prst="rect">
              <a:avLst/>
            </a:prstGeom>
            <a:noFill/>
            <a:ln w="57150" cap="flat" cmpd="sng" algn="ctr">
              <a:solidFill>
                <a:srgbClr val="FB963C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179427" y="4306957"/>
              <a:ext cx="648073" cy="288032"/>
            </a:xfrm>
            <a:prstGeom prst="rect">
              <a:avLst/>
            </a:prstGeom>
            <a:noFill/>
            <a:ln w="57150" cap="flat" cmpd="sng" algn="ctr">
              <a:solidFill>
                <a:srgbClr val="005F8C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HL-LHC new underground galleries</a:t>
            </a:r>
            <a:br>
              <a:rPr lang="en-GB" dirty="0"/>
            </a:br>
            <a:r>
              <a:rPr lang="en-GB" sz="2200" dirty="0" smtClean="0"/>
              <a:t>Spoil activation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7564"/>
          <a:stretch/>
        </p:blipFill>
        <p:spPr>
          <a:xfrm>
            <a:off x="4472192" y="1286403"/>
            <a:ext cx="3632540" cy="16001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4855632"/>
                  </p:ext>
                </p:extLst>
              </p:nvPr>
            </p:nvGraphicFramePr>
            <p:xfrm>
              <a:off x="536836" y="3250501"/>
              <a:ext cx="4587100" cy="1489329"/>
            </p:xfrm>
            <a:graphic>
              <a:graphicData uri="http://schemas.openxmlformats.org/drawingml/2006/table">
                <a:tbl>
                  <a:tblPr/>
                  <a:tblGrid>
                    <a:gridCol w="688658"/>
                    <a:gridCol w="2264791"/>
                    <a:gridCol w="696912"/>
                    <a:gridCol w="936739"/>
                  </a:tblGrid>
                  <a:tr h="247650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GB" sz="1400" i="1" kern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GB" sz="1400" i="1" ker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/>
                                  <m:e>
                                    <m:f>
                                      <m:fPr>
                                        <m:ctrlPr>
                                          <a:rPr lang="en-GB" sz="1400" i="1" kern="0">
                                            <a:solidFill>
                                              <a:sysClr val="windowText" lastClr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GB" sz="1400" i="1" kern="0">
                                                <a:solidFill>
                                                  <a:sysClr val="windowText" lastClr="000000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1400" i="1" kern="0">
                                                <a:solidFill>
                                                  <a:sysClr val="windowText" lastClr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en-GB" sz="1400" i="1" kern="0">
                                                <a:solidFill>
                                                  <a:sysClr val="windowText" lastClr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GB" sz="1400" i="1" kern="0">
                                                <a:solidFill>
                                                  <a:sysClr val="windowText" lastClr="000000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1400" i="1" kern="0">
                                                <a:solidFill>
                                                  <a:sysClr val="windowText" lastClr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  <m:r>
                                              <a:rPr lang="en-GB" sz="1400" b="0" i="1" kern="0" smtClean="0">
                                                <a:solidFill>
                                                  <a:sysClr val="windowText" lastClr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en-GB" sz="1400" i="1" kern="0">
                                                <a:solidFill>
                                                  <a:sysClr val="windowText" lastClr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nary>
                              </m:oMath>
                            </m:oMathPara>
                          </a14:m>
                          <a:endParaRPr lang="en-GB" sz="1400" b="1" i="1" u="sng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3"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ctr"/>
                          <a:r>
                            <a:rPr lang="en-GB" sz="1400" b="1" i="1" u="sng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EYETS </a:t>
                          </a:r>
                          <a:r>
                            <a:rPr lang="en-GB" sz="1400" b="1" i="1" u="sng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2016-17 (~3</a:t>
                          </a:r>
                          <a:r>
                            <a:rPr lang="en-GB" sz="1400" b="1" i="1" u="sng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months cooling time)</a:t>
                          </a:r>
                          <a:endParaRPr lang="en-GB" sz="1400" b="1" i="1" u="sng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</a:tr>
                  <a:tr h="238125">
                    <a:tc rowSpan="2"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ctr"/>
                          <a:r>
                            <a:rPr lang="en-GB" sz="1400" b="1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UPR</a:t>
                          </a:r>
                          <a:endParaRPr lang="en-GB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rowSpan="2"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GB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Symbol" panose="05050102010706020507" pitchFamily="18" charset="2"/>
                            </a:rPr>
                            <a:t>g</a:t>
                          </a:r>
                          <a:r>
                            <a:rPr lang="en-GB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</a:t>
                          </a:r>
                          <a:r>
                            <a:rPr lang="en-GB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spectrometry </a:t>
                          </a:r>
                          <a:r>
                            <a:rPr lang="en-GB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measurements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GB" sz="1400" b="0" i="0" u="none" strike="noStrike" dirty="0" err="1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ActiWiz</a:t>
                          </a:r>
                          <a:r>
                            <a:rPr lang="en-GB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3 Creator©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</a:tr>
                  <a:tr h="238125"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b"/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GB" sz="1400" b="0" i="1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full</a:t>
                          </a:r>
                          <a:endParaRPr lang="en-GB" sz="14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GB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only </a:t>
                          </a:r>
                          <a:r>
                            <a:rPr lang="en-GB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Symbol" panose="05050102010706020507" pitchFamily="18" charset="2"/>
                            </a:rPr>
                            <a:t>g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238125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l" fontAlgn="b"/>
                          <a:r>
                            <a:rPr lang="en-GB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concrete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GB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1.15E-01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DEBF7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ctr"/>
                          <a:r>
                            <a:rPr lang="en-GB" sz="1400" b="0" i="1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4.96E-01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DEBF7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ctr"/>
                          <a:r>
                            <a:rPr lang="en-GB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9.70E-02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DEBF7"/>
                        </a:solidFill>
                      </a:tcPr>
                    </a:tc>
                  </a:tr>
                  <a:tr h="247650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l" fontAlgn="b"/>
                          <a:r>
                            <a:rPr lang="en-GB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soil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GB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8.17E-03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DEBF7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GB" sz="1400" b="0" i="1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1.65E-02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DEBF7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GB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5.30E-03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DEBF7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4855632"/>
                  </p:ext>
                </p:extLst>
              </p:nvPr>
            </p:nvGraphicFramePr>
            <p:xfrm>
              <a:off x="536836" y="3250501"/>
              <a:ext cx="4587100" cy="1489329"/>
            </p:xfrm>
            <a:graphic>
              <a:graphicData uri="http://schemas.openxmlformats.org/drawingml/2006/table">
                <a:tbl>
                  <a:tblPr/>
                  <a:tblGrid>
                    <a:gridCol w="688658"/>
                    <a:gridCol w="2264791"/>
                    <a:gridCol w="696912"/>
                    <a:gridCol w="936739"/>
                  </a:tblGrid>
                  <a:tr h="5273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885" t="-142529" r="-568142" b="-202299"/>
                          </a:stretch>
                        </a:blipFill>
                      </a:tcPr>
                    </a:tc>
                    <a:tc gridSpan="3"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ctr"/>
                          <a:r>
                            <a:rPr lang="en-GB" sz="1400" b="1" i="1" u="sng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EYETS </a:t>
                          </a:r>
                          <a:r>
                            <a:rPr lang="en-GB" sz="1400" b="1" i="1" u="sng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2016-17 (~3</a:t>
                          </a:r>
                          <a:r>
                            <a:rPr lang="en-GB" sz="1400" b="1" i="1" u="sng" strike="noStrike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months cooling time)</a:t>
                          </a:r>
                          <a:endParaRPr lang="en-GB" sz="1400" b="1" i="1" u="sng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</a:tr>
                  <a:tr h="238125">
                    <a:tc rowSpan="2"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ctr"/>
                          <a:r>
                            <a:rPr lang="en-GB" sz="1400" b="1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UPR</a:t>
                          </a:r>
                          <a:endParaRPr lang="en-GB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rowSpan="2"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GB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Symbol" panose="05050102010706020507" pitchFamily="18" charset="2"/>
                            </a:rPr>
                            <a:t>g</a:t>
                          </a:r>
                          <a:r>
                            <a:rPr lang="en-GB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</a:t>
                          </a:r>
                          <a:r>
                            <a:rPr lang="en-GB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spectrometry </a:t>
                          </a:r>
                          <a:r>
                            <a:rPr lang="en-GB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measurements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GB" sz="1400" b="0" i="0" u="none" strike="noStrike" dirty="0" err="1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ActiWiz</a:t>
                          </a:r>
                          <a:r>
                            <a:rPr lang="en-GB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3 Creator©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</a:tr>
                  <a:tr h="238125"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b"/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GB" sz="1400" b="0" i="1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full</a:t>
                          </a:r>
                          <a:endParaRPr lang="en-GB" sz="14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GB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only </a:t>
                          </a:r>
                          <a:r>
                            <a:rPr lang="en-GB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Symbol" panose="05050102010706020507" pitchFamily="18" charset="2"/>
                            </a:rPr>
                            <a:t>g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238125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l" fontAlgn="b"/>
                          <a:r>
                            <a:rPr lang="en-GB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concrete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GB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1.15E-01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DEBF7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ctr"/>
                          <a:r>
                            <a:rPr lang="en-GB" sz="1400" b="0" i="1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4.96E-01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DEBF7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ctr"/>
                          <a:r>
                            <a:rPr lang="en-GB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9.70E-02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DEBF7"/>
                        </a:solidFill>
                      </a:tcPr>
                    </a:tc>
                  </a:tr>
                  <a:tr h="247650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l" fontAlgn="b"/>
                          <a:r>
                            <a:rPr lang="en-GB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soil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GB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8.17E-03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DEBF7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GB" sz="1400" b="0" i="1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1.65E-02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DEBF7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GB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5.30E-03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DEBF7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954914"/>
              </p:ext>
            </p:extLst>
          </p:nvPr>
        </p:nvGraphicFramePr>
        <p:xfrm>
          <a:off x="2515367" y="4874398"/>
          <a:ext cx="1219200" cy="558165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</a:tblGrid>
              <a:tr h="19050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Ca-45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11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1100" u="none" strike="noStrike">
                          <a:solidFill>
                            <a:schemeClr val="tx1"/>
                          </a:solidFill>
                          <a:effectLst/>
                        </a:rPr>
                        <a:t>68%</a:t>
                      </a:r>
                      <a:endParaRPr lang="en-GB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1100">
                        <a:lumMod val="20000"/>
                        <a:lumOff val="80000"/>
                      </a:srgbClr>
                    </a:solidFill>
                  </a:tcPr>
                </a:tc>
              </a:tr>
              <a:tr h="1695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Na-22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11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1100" u="none" strike="noStrike">
                          <a:solidFill>
                            <a:schemeClr val="tx1"/>
                          </a:solidFill>
                          <a:effectLst/>
                        </a:rPr>
                        <a:t>28%</a:t>
                      </a:r>
                      <a:endParaRPr lang="en-GB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1100">
                        <a:lumMod val="20000"/>
                        <a:lumOff val="80000"/>
                      </a:srgbClr>
                    </a:solidFill>
                  </a:tcPr>
                </a:tc>
              </a:tr>
              <a:tr h="19050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S-35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11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2%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1100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3486264" y="4498234"/>
            <a:ext cx="674865" cy="216024"/>
          </a:xfrm>
          <a:prstGeom prst="rect">
            <a:avLst/>
          </a:prstGeom>
          <a:solidFill>
            <a:srgbClr val="CA1100">
              <a:alpha val="40000"/>
            </a:srgbClr>
          </a:solidFill>
          <a:ln w="25400" cap="flat" cmpd="sng" algn="ctr">
            <a:solidFill>
              <a:srgbClr val="CA11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9" name="Straight Arrow Connector 28"/>
          <p:cNvCxnSpPr>
            <a:stCxn id="28" idx="2"/>
            <a:endCxn id="27" idx="0"/>
          </p:cNvCxnSpPr>
          <p:nvPr/>
        </p:nvCxnSpPr>
        <p:spPr>
          <a:xfrm flipH="1">
            <a:off x="3124967" y="4714258"/>
            <a:ext cx="698730" cy="160140"/>
          </a:xfrm>
          <a:prstGeom prst="straightConnector1">
            <a:avLst/>
          </a:prstGeom>
          <a:noFill/>
          <a:ln w="25400" cap="flat" cmpd="sng" algn="ctr">
            <a:solidFill>
              <a:srgbClr val="CA11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151697"/>
              </p:ext>
            </p:extLst>
          </p:nvPr>
        </p:nvGraphicFramePr>
        <p:xfrm>
          <a:off x="3823697" y="4874398"/>
          <a:ext cx="1219200" cy="114300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</a:tblGrid>
              <a:tr h="19050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Ca-45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63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80%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63C">
                        <a:lumMod val="20000"/>
                        <a:lumOff val="80000"/>
                      </a:srgbClr>
                    </a:solidFill>
                  </a:tcPr>
                </a:tc>
              </a:tr>
              <a:tr h="19050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Na-22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63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7%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63C">
                        <a:lumMod val="20000"/>
                        <a:lumOff val="80000"/>
                      </a:srgbClr>
                    </a:solidFill>
                  </a:tcPr>
                </a:tc>
              </a:tr>
              <a:tr h="19050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Zn-65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63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3%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63C">
                        <a:lumMod val="20000"/>
                        <a:lumOff val="80000"/>
                      </a:srgbClr>
                    </a:solidFill>
                  </a:tcPr>
                </a:tc>
              </a:tr>
              <a:tr h="19050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Fe-55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63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3%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63C">
                        <a:lumMod val="20000"/>
                        <a:lumOff val="80000"/>
                      </a:srgbClr>
                    </a:solidFill>
                  </a:tcPr>
                </a:tc>
              </a:tr>
              <a:tr h="19050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S-35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63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1%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63C">
                        <a:lumMod val="20000"/>
                        <a:lumOff val="80000"/>
                      </a:srgbClr>
                    </a:solidFill>
                  </a:tcPr>
                </a:tc>
              </a:tr>
              <a:tr h="19050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Mn-54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63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1%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63C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2" name="Rectangle 31"/>
          <p:cNvSpPr/>
          <p:nvPr/>
        </p:nvSpPr>
        <p:spPr>
          <a:xfrm>
            <a:off x="3486264" y="4266025"/>
            <a:ext cx="674865" cy="216024"/>
          </a:xfrm>
          <a:prstGeom prst="rect">
            <a:avLst/>
          </a:prstGeom>
          <a:solidFill>
            <a:srgbClr val="FB963C">
              <a:alpha val="40000"/>
            </a:srgbClr>
          </a:solidFill>
          <a:ln w="25400" cap="flat" cmpd="sng" algn="ctr">
            <a:solidFill>
              <a:srgbClr val="FB963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3" name="Straight Arrow Connector 32"/>
          <p:cNvCxnSpPr>
            <a:stCxn id="32" idx="3"/>
            <a:endCxn id="31" idx="0"/>
          </p:cNvCxnSpPr>
          <p:nvPr/>
        </p:nvCxnSpPr>
        <p:spPr>
          <a:xfrm>
            <a:off x="4161129" y="4374037"/>
            <a:ext cx="272168" cy="500361"/>
          </a:xfrm>
          <a:prstGeom prst="straightConnector1">
            <a:avLst/>
          </a:prstGeom>
          <a:noFill/>
          <a:ln w="25400" cap="flat" cmpd="sng" algn="ctr">
            <a:solidFill>
              <a:srgbClr val="FB963C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0" name="TextBox 39"/>
          <p:cNvSpPr txBox="1"/>
          <p:nvPr/>
        </p:nvSpPr>
        <p:spPr>
          <a:xfrm>
            <a:off x="296563" y="4878220"/>
            <a:ext cx="208823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200" dirty="0" smtClean="0"/>
              <a:t>Ca-45 is a pure </a:t>
            </a:r>
            <a:r>
              <a:rPr lang="en-GB" sz="1200" dirty="0" smtClean="0">
                <a:latin typeface="Symbol" panose="05050102010706020507" pitchFamily="18" charset="2"/>
              </a:rPr>
              <a:t>b</a:t>
            </a:r>
            <a:r>
              <a:rPr lang="en-GB" sz="1200" dirty="0" smtClean="0"/>
              <a:t> emitter: cannot be seen with </a:t>
            </a:r>
            <a:r>
              <a:rPr lang="en-GB" sz="1200" dirty="0" smtClean="0">
                <a:latin typeface="Symbol" panose="05050102010706020507" pitchFamily="18" charset="2"/>
              </a:rPr>
              <a:t>g</a:t>
            </a:r>
            <a:r>
              <a:rPr lang="en-GB" sz="1200" dirty="0" smtClean="0"/>
              <a:t>-spec</a:t>
            </a:r>
            <a:endParaRPr lang="en-GB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1" name="Table 5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0050878"/>
                  </p:ext>
                </p:extLst>
              </p:nvPr>
            </p:nvGraphicFramePr>
            <p:xfrm>
              <a:off x="5809822" y="3739105"/>
              <a:ext cx="3886200" cy="1813179"/>
            </p:xfrm>
            <a:graphic>
              <a:graphicData uri="http://schemas.openxmlformats.org/drawingml/2006/table">
                <a:tbl>
                  <a:tblPr/>
                  <a:tblGrid>
                    <a:gridCol w="1600200"/>
                    <a:gridCol w="1181100"/>
                    <a:gridCol w="1104900"/>
                  </a:tblGrid>
                  <a:tr h="247650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GB" sz="1400" i="1" kern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GB" sz="1400" i="1" ker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/>
                                  <m:e>
                                    <m:f>
                                      <m:fPr>
                                        <m:ctrlPr>
                                          <a:rPr lang="en-GB" sz="1400" i="1" kern="0">
                                            <a:solidFill>
                                              <a:sysClr val="windowText" lastClr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GB" sz="1400" i="1" kern="0">
                                                <a:solidFill>
                                                  <a:sysClr val="windowText" lastClr="000000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1400" i="1" kern="0">
                                                <a:solidFill>
                                                  <a:sysClr val="windowText" lastClr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en-GB" sz="1400" i="1" kern="0">
                                                <a:solidFill>
                                                  <a:sysClr val="windowText" lastClr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GB" sz="1400" i="1" kern="0">
                                                <a:solidFill>
                                                  <a:sysClr val="windowText" lastClr="000000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1400" i="1" kern="0">
                                                <a:solidFill>
                                                  <a:sysClr val="windowText" lastClr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𝐿𝐿</m:t>
                                            </m:r>
                                          </m:e>
                                          <m:sub>
                                            <m:r>
                                              <a:rPr lang="en-GB" sz="1400" i="1" kern="0">
                                                <a:solidFill>
                                                  <a:sysClr val="windowText" lastClr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nary>
                              </m:oMath>
                            </m:oMathPara>
                          </a14:m>
                          <a:endParaRPr lang="en-GB" sz="1400" b="1" i="1" u="sng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ctr"/>
                          <a:r>
                            <a:rPr kumimoji="0" lang="en-GB" sz="1400" b="1" i="1" u="sng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+mn-cs"/>
                            </a:rPr>
                            <a:t>LS2</a:t>
                          </a:r>
                          <a:r>
                            <a:rPr lang="en-GB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 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accent6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</a:tr>
                  <a:tr h="238125">
                    <a:tc rowSpan="2"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ctr"/>
                          <a:r>
                            <a:rPr lang="en-GB" sz="1400" b="1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UPR</a:t>
                          </a:r>
                          <a:endParaRPr lang="en-GB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b="0" i="0" u="none" strike="noStrike" dirty="0" err="1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ActiWiz</a:t>
                          </a:r>
                          <a:r>
                            <a:rPr lang="en-GB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3 Creator©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</a:tr>
                  <a:tr h="238125"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GB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 month</a:t>
                          </a:r>
                        </a:p>
                      </a:txBody>
                      <a:tcPr marL="9525" marR="9525" marT="9525" marB="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GB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 months</a:t>
                          </a:r>
                        </a:p>
                      </a:txBody>
                      <a:tcPr marL="9525" marR="9525" marT="9525" marB="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6E0B4"/>
                        </a:solidFill>
                      </a:tcPr>
                    </a:tc>
                  </a:tr>
                  <a:tr h="266700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ctr"/>
                          <a:r>
                            <a:rPr lang="en-GB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</a:t>
                          </a:r>
                          <a:r>
                            <a:rPr lang="en-GB" sz="1400" b="1" i="0" u="none" strike="noStrike" baseline="300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st</a:t>
                          </a:r>
                          <a:r>
                            <a:rPr lang="en-GB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meter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ctr"/>
                          <a:r>
                            <a:rPr lang="en-GB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5.19E+00</a:t>
                          </a:r>
                        </a:p>
                      </a:txBody>
                      <a:tcPr marL="9525" marR="9525" marT="9525" marB="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ctr"/>
                          <a:r>
                            <a:rPr lang="en-GB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4.15E+00</a:t>
                          </a:r>
                        </a:p>
                      </a:txBody>
                      <a:tcPr marL="9525" marR="9525" marT="9525" marB="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6E0B4"/>
                        </a:solidFill>
                      </a:tcPr>
                    </a:tc>
                  </a:tr>
                  <a:tr h="266700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ctr"/>
                          <a:r>
                            <a:rPr lang="en-GB" sz="14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</a:t>
                          </a:r>
                          <a:r>
                            <a:rPr lang="en-GB" sz="1400" b="1" i="0" u="none" strike="noStrike" baseline="300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nd</a:t>
                          </a:r>
                          <a:r>
                            <a:rPr lang="en-GB" sz="14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meter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ctr"/>
                          <a:r>
                            <a:rPr lang="en-GB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3.19E-01</a:t>
                          </a:r>
                        </a:p>
                      </a:txBody>
                      <a:tcPr marL="9525" marR="9525" marT="9525" marB="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ctr"/>
                          <a:r>
                            <a:rPr lang="en-GB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2.90E-01</a:t>
                          </a:r>
                        </a:p>
                      </a:txBody>
                      <a:tcPr marL="9525" marR="9525" marT="9525" marB="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6E0B4"/>
                        </a:solidFill>
                      </a:tcPr>
                    </a:tc>
                  </a:tr>
                  <a:tr h="276225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ctr"/>
                          <a:r>
                            <a:rPr lang="en-GB" sz="14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</a:t>
                          </a:r>
                          <a:r>
                            <a:rPr lang="en-GB" sz="1400" b="1" i="0" u="none" strike="noStrike" baseline="300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rd</a:t>
                          </a:r>
                          <a:r>
                            <a:rPr lang="en-GB" sz="14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meter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ctr"/>
                          <a:r>
                            <a:rPr lang="en-GB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1.87E-02</a:t>
                          </a:r>
                        </a:p>
                      </a:txBody>
                      <a:tcPr marL="9525" marR="9525" marT="9525" marB="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ctr"/>
                          <a:r>
                            <a:rPr lang="en-GB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1.70E-02</a:t>
                          </a:r>
                        </a:p>
                      </a:txBody>
                      <a:tcPr marL="9525" marR="9525" marT="9525" marB="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6E0B4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1" name="Table 5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0050878"/>
                  </p:ext>
                </p:extLst>
              </p:nvPr>
            </p:nvGraphicFramePr>
            <p:xfrm>
              <a:off x="5809822" y="3739105"/>
              <a:ext cx="3886200" cy="1813179"/>
            </p:xfrm>
            <a:graphic>
              <a:graphicData uri="http://schemas.openxmlformats.org/drawingml/2006/table">
                <a:tbl>
                  <a:tblPr/>
                  <a:tblGrid>
                    <a:gridCol w="1600200"/>
                    <a:gridCol w="1181100"/>
                    <a:gridCol w="1104900"/>
                  </a:tblGrid>
                  <a:tr h="5273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6"/>
                          <a:stretch>
                            <a:fillRect l="-380" t="-142529" r="-143346" b="-257471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ctr"/>
                          <a:r>
                            <a:rPr kumimoji="0" lang="en-GB" sz="1400" b="1" i="1" u="sng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+mn-cs"/>
                            </a:rPr>
                            <a:t>LS2</a:t>
                          </a:r>
                          <a:r>
                            <a:rPr lang="en-GB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 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accent6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</a:tr>
                  <a:tr h="238125">
                    <a:tc rowSpan="2"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ctr"/>
                          <a:r>
                            <a:rPr lang="en-GB" sz="1400" b="1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UPR</a:t>
                          </a:r>
                          <a:endParaRPr lang="en-GB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b="0" i="0" u="none" strike="noStrike" dirty="0" err="1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ActiWiz</a:t>
                          </a:r>
                          <a:r>
                            <a:rPr lang="en-GB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3 Creator©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</a:tr>
                  <a:tr h="238125"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GB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 month</a:t>
                          </a:r>
                        </a:p>
                      </a:txBody>
                      <a:tcPr marL="9525" marR="9525" marT="9525" marB="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GB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 months</a:t>
                          </a:r>
                        </a:p>
                      </a:txBody>
                      <a:tcPr marL="9525" marR="9525" marT="9525" marB="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6E0B4"/>
                        </a:solidFill>
                      </a:tcPr>
                    </a:tc>
                  </a:tr>
                  <a:tr h="266700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ctr"/>
                          <a:r>
                            <a:rPr lang="en-GB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</a:t>
                          </a:r>
                          <a:r>
                            <a:rPr lang="en-GB" sz="1400" b="1" i="0" u="none" strike="noStrike" baseline="300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st</a:t>
                          </a:r>
                          <a:r>
                            <a:rPr lang="en-GB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meter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ctr"/>
                          <a:r>
                            <a:rPr lang="en-GB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5.19E+00</a:t>
                          </a:r>
                        </a:p>
                      </a:txBody>
                      <a:tcPr marL="9525" marR="9525" marT="9525" marB="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ctr"/>
                          <a:r>
                            <a:rPr lang="en-GB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4.15E+00</a:t>
                          </a:r>
                        </a:p>
                      </a:txBody>
                      <a:tcPr marL="9525" marR="9525" marT="9525" marB="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6E0B4"/>
                        </a:solidFill>
                      </a:tcPr>
                    </a:tc>
                  </a:tr>
                  <a:tr h="266700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ctr"/>
                          <a:r>
                            <a:rPr lang="en-GB" sz="14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</a:t>
                          </a:r>
                          <a:r>
                            <a:rPr lang="en-GB" sz="1400" b="1" i="0" u="none" strike="noStrike" baseline="300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nd</a:t>
                          </a:r>
                          <a:r>
                            <a:rPr lang="en-GB" sz="14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meter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ctr"/>
                          <a:r>
                            <a:rPr lang="en-GB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3.19E-01</a:t>
                          </a:r>
                        </a:p>
                      </a:txBody>
                      <a:tcPr marL="9525" marR="9525" marT="9525" marB="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ctr"/>
                          <a:r>
                            <a:rPr lang="en-GB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2.90E-01</a:t>
                          </a:r>
                        </a:p>
                      </a:txBody>
                      <a:tcPr marL="9525" marR="9525" marT="9525" marB="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6E0B4"/>
                        </a:solidFill>
                      </a:tcPr>
                    </a:tc>
                  </a:tr>
                  <a:tr h="276225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ctr"/>
                          <a:r>
                            <a:rPr lang="en-GB" sz="14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</a:t>
                          </a:r>
                          <a:r>
                            <a:rPr lang="en-GB" sz="1400" b="1" i="0" u="none" strike="noStrike" baseline="300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rd</a:t>
                          </a:r>
                          <a:r>
                            <a:rPr lang="en-GB" sz="14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meter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ctr"/>
                          <a:r>
                            <a:rPr lang="en-GB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1.87E-02</a:t>
                          </a:r>
                        </a:p>
                      </a:txBody>
                      <a:tcPr marL="9525" marR="9525" marT="9525" marB="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6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 fontAlgn="ctr"/>
                          <a:r>
                            <a:rPr lang="en-GB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1.70E-02</a:t>
                          </a:r>
                        </a:p>
                      </a:txBody>
                      <a:tcPr marL="9525" marR="9525" marT="9525" marB="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6E0B4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60" name="Rectangle 59"/>
          <p:cNvSpPr/>
          <p:nvPr/>
        </p:nvSpPr>
        <p:spPr>
          <a:xfrm>
            <a:off x="5818630" y="4757248"/>
            <a:ext cx="1587186" cy="252000"/>
          </a:xfrm>
          <a:prstGeom prst="rect">
            <a:avLst/>
          </a:prstGeom>
          <a:noFill/>
          <a:ln w="57150" cap="flat" cmpd="sng" algn="ctr">
            <a:solidFill>
              <a:srgbClr val="CA11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09822" y="5032916"/>
            <a:ext cx="1595994" cy="252000"/>
          </a:xfrm>
          <a:prstGeom prst="rect">
            <a:avLst/>
          </a:prstGeom>
          <a:noFill/>
          <a:ln w="57150" cap="flat" cmpd="sng" algn="ctr">
            <a:solidFill>
              <a:srgbClr val="FB963C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809822" y="5289400"/>
            <a:ext cx="1595994" cy="252000"/>
          </a:xfrm>
          <a:prstGeom prst="rect">
            <a:avLst/>
          </a:prstGeom>
          <a:noFill/>
          <a:ln w="57150" cap="flat" cmpd="sng" algn="ctr">
            <a:solidFill>
              <a:srgbClr val="005F8C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5754" y="238609"/>
            <a:ext cx="945387" cy="82543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62465" y="1064047"/>
            <a:ext cx="3995351" cy="1698197"/>
            <a:chOff x="362465" y="1064047"/>
            <a:chExt cx="3995351" cy="16981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ounded Rectangle 8"/>
                <p:cNvSpPr/>
                <p:nvPr/>
              </p:nvSpPr>
              <p:spPr>
                <a:xfrm>
                  <a:off x="362465" y="1383513"/>
                  <a:ext cx="3995351" cy="1378731"/>
                </a:xfrm>
                <a:prstGeom prst="roundRect">
                  <a:avLst/>
                </a:prstGeom>
                <a:solidFill>
                  <a:srgbClr val="FFFF00">
                    <a:alpha val="40000"/>
                  </a:srgbClr>
                </a:solidFill>
                <a:ln>
                  <a:solidFill>
                    <a:srgbClr val="0055A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/>
                  <a:r>
                    <a:rPr lang="en-GB" sz="1600" kern="0" dirty="0">
                      <a:solidFill>
                        <a:sysClr val="windowText" lastClr="000000"/>
                      </a:solidFill>
                    </a:rPr>
                    <a:t>The specific and absolute activity of a radio-nuclide exceeds the exemption </a:t>
                  </a:r>
                  <a:r>
                    <a:rPr lang="en-GB" sz="1600" kern="0" dirty="0" smtClean="0">
                      <a:solidFill>
                        <a:sysClr val="windowText" lastClr="000000"/>
                      </a:solidFill>
                    </a:rPr>
                    <a:t>limit, </a:t>
                  </a:r>
                  <a:r>
                    <a:rPr lang="en-GB" sz="1600" kern="0" dirty="0">
                      <a:solidFill>
                        <a:sysClr val="windowText" lastClr="000000"/>
                      </a:solidFill>
                    </a:rPr>
                    <a:t>which in reality means, since an object contains normally a large number of different radio-nuclides:</a:t>
                  </a:r>
                  <a14:m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GB" sz="1600" i="1" kern="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1600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GB" sz="1600" i="1" kern="0">
                                  <a:solidFill>
                                    <a:sysClr val="windowText" lastClr="00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160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GB" sz="160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160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𝐿𝐿</m:t>
                                  </m:r>
                                </m:e>
                                <m:sub>
                                  <m:r>
                                    <a:rPr lang="en-GB" sz="160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GB" sz="1600" i="1" ker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&gt;1</m:t>
                      </m:r>
                    </m:oMath>
                  </a14:m>
                  <a:endParaRPr lang="en-GB" sz="1600" kern="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Rounded 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465" y="1383513"/>
                  <a:ext cx="3995351" cy="1378731"/>
                </a:xfrm>
                <a:prstGeom prst="roundRect">
                  <a:avLst/>
                </a:prstGeom>
                <a:blipFill rotWithShape="0">
                  <a:blip r:embed="rId8"/>
                  <a:stretch>
                    <a:fillRect b="-28968"/>
                  </a:stretch>
                </a:blipFill>
                <a:ln>
                  <a:solidFill>
                    <a:srgbClr val="0055A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/>
            <p:cNvSpPr txBox="1"/>
            <p:nvPr/>
          </p:nvSpPr>
          <p:spPr>
            <a:xfrm>
              <a:off x="362465" y="1064047"/>
              <a:ext cx="39953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Is it radioactive?</a:t>
              </a:r>
              <a:endPara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104731" y="1556949"/>
            <a:ext cx="3642425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During 2016 end of the year TS some concrete wall and rock samples were taken and analysed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389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 animBg="1"/>
      <p:bldP spid="40" grpId="0" animBg="1"/>
      <p:bldP spid="60" grpId="0" animBg="1"/>
      <p:bldP spid="61" grpId="0" animBg="1"/>
      <p:bldP spid="6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5">
                  <a:lumMod val="20000"/>
                  <a:lumOff val="8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LHC and HL-LHC</a:t>
            </a:r>
          </a:p>
          <a:p>
            <a:endParaRPr lang="en-GB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>
              <a:buClr>
                <a:schemeClr val="accent5">
                  <a:lumMod val="20000"/>
                  <a:lumOff val="8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RP studies (using                          ©)</a:t>
            </a:r>
          </a:p>
          <a:p>
            <a:pPr marL="1162050" lvl="1" indent="-446088">
              <a:buClr>
                <a:schemeClr val="tx2">
                  <a:lumMod val="60000"/>
                  <a:lumOff val="40000"/>
                </a:schemeClr>
              </a:buClr>
              <a:buSzPct val="70000"/>
              <a:buFont typeface="Wingdings" panose="05000000000000000000" pitchFamily="2" charset="2"/>
              <a:buChar char="q"/>
            </a:pPr>
            <a:endParaRPr lang="en-GB" sz="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1162050" lvl="1" indent="-446088">
              <a:buClr>
                <a:schemeClr val="accent5">
                  <a:lumMod val="20000"/>
                  <a:lumOff val="80000"/>
                </a:schemeClr>
              </a:buClr>
              <a:buSzPct val="70000"/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Operational scenarios</a:t>
            </a:r>
          </a:p>
          <a:p>
            <a:pPr marL="1162050" lvl="1" indent="-446088">
              <a:buClr>
                <a:schemeClr val="accent5">
                  <a:lumMod val="20000"/>
                  <a:lumOff val="80000"/>
                </a:schemeClr>
              </a:buClr>
              <a:buSzPct val="70000"/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LHC Simulation Geometry</a:t>
            </a:r>
          </a:p>
          <a:p>
            <a:pPr marL="1162050" lvl="1" indent="-446088">
              <a:buClr>
                <a:schemeClr val="accent5">
                  <a:lumMod val="20000"/>
                  <a:lumOff val="80000"/>
                </a:schemeClr>
              </a:buClr>
              <a:buSzPct val="70000"/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LHC Simulation vs. measurements</a:t>
            </a:r>
          </a:p>
          <a:p>
            <a:pPr marL="1162050" lvl="1" indent="-446088">
              <a:buClr>
                <a:schemeClr val="tx2">
                  <a:lumMod val="60000"/>
                  <a:lumOff val="40000"/>
                </a:schemeClr>
              </a:buClr>
              <a:buSzPct val="70000"/>
              <a:buFont typeface="Wingdings" panose="05000000000000000000" pitchFamily="2" charset="2"/>
              <a:buChar char="q"/>
            </a:pPr>
            <a:endParaRPr lang="en-GB" sz="1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1162050" lvl="1" indent="-446088">
              <a:buClr>
                <a:schemeClr val="accent5">
                  <a:lumMod val="20000"/>
                  <a:lumOff val="80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LHC residual dose rate estimation</a:t>
            </a:r>
            <a:endParaRPr lang="en-GB" sz="2400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1162050" lvl="1" indent="-446088">
              <a:buClr>
                <a:schemeClr val="accent5">
                  <a:lumMod val="20000"/>
                  <a:lumOff val="80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HL-LHC new underground galleries</a:t>
            </a:r>
          </a:p>
          <a:p>
            <a:pPr marL="1162050" lvl="1" indent="-446088">
              <a:buClr>
                <a:schemeClr val="tx2">
                  <a:lumMod val="60000"/>
                  <a:lumOff val="40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HL-LHC 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residual dose rate estimation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9240" y="2025705"/>
            <a:ext cx="2616276" cy="77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28163" y="2018348"/>
            <a:ext cx="2616276" cy="772599"/>
          </a:xfrm>
          <a:prstGeom prst="rect">
            <a:avLst/>
          </a:prstGeom>
          <a:solidFill>
            <a:schemeClr val="accent1">
              <a:alpha val="5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44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HL-LHC - Simulation Geometry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0" y="987574"/>
            <a:ext cx="11520000" cy="1936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98" y="3220995"/>
            <a:ext cx="11520000" cy="2841033"/>
          </a:xfrm>
          <a:prstGeom prst="rect">
            <a:avLst/>
          </a:prstGeom>
        </p:spPr>
      </p:pic>
      <p:sp>
        <p:nvSpPr>
          <p:cNvPr id="8" name="Espace réservé du contenu 8"/>
          <p:cNvSpPr txBox="1">
            <a:spLocks/>
          </p:cNvSpPr>
          <p:nvPr/>
        </p:nvSpPr>
        <p:spPr>
          <a:xfrm>
            <a:off x="4613189" y="1237450"/>
            <a:ext cx="3762292" cy="39670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None/>
              <a:tabLst/>
              <a:defRPr/>
            </a:pPr>
            <a:r>
              <a:rPr kumimoji="0" lang="en-GB" sz="22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HL-LHC IR1 v1.3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None/>
              <a:tabLst/>
              <a:defRPr/>
            </a:pPr>
            <a:endParaRPr kumimoji="0" lang="en-GB" sz="1000" b="1" i="0" u="none" strike="noStrike" kern="1200" normalizeH="0" baseline="0" noProof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None/>
              <a:tabLst/>
              <a:defRPr/>
            </a:pPr>
            <a:endParaRPr kumimoji="0" lang="en-GB" sz="2200" b="1" i="0" u="none" strike="noStrike" kern="1200" normalizeH="0" baseline="0" noProof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None/>
              <a:tabLst/>
              <a:defRPr/>
            </a:pPr>
            <a:endParaRPr kumimoji="0" lang="en-GB" sz="2200" b="1" i="0" u="none" strike="noStrike" kern="1200" normalizeH="0" baseline="0" noProof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None/>
              <a:tabLst/>
              <a:defRPr/>
            </a:pPr>
            <a:endParaRPr kumimoji="0" lang="en-GB" sz="2200" b="1" i="0" u="none" strike="noStrike" kern="1200" normalizeH="0" baseline="0" noProof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None/>
              <a:tabLst/>
              <a:defRPr/>
            </a:pPr>
            <a:endParaRPr kumimoji="0" lang="en-GB" sz="2000" b="1" i="0" u="none" strike="noStrike" kern="1200" normalizeH="0" baseline="0" noProof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None/>
              <a:tabLst/>
              <a:defRPr/>
            </a:pPr>
            <a:r>
              <a:rPr kumimoji="0" lang="en-GB" sz="22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HL-LHC IR5 v1.3</a:t>
            </a:r>
            <a:endParaRPr kumimoji="0" lang="en-GB" sz="2200" b="1" i="0" u="none" strike="noStrike" kern="1200" normalizeH="0" baseline="0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897" y="1117062"/>
            <a:ext cx="3675877" cy="4734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7127" y="1163309"/>
            <a:ext cx="5371042" cy="4688230"/>
          </a:xfrm>
          <a:prstGeom prst="rect">
            <a:avLst/>
          </a:prstGeom>
        </p:spPr>
      </p:pic>
      <p:sp>
        <p:nvSpPr>
          <p:cNvPr id="12" name="Titre 7"/>
          <p:cNvSpPr txBox="1">
            <a:spLocks/>
          </p:cNvSpPr>
          <p:nvPr/>
        </p:nvSpPr>
        <p:spPr>
          <a:xfrm>
            <a:off x="8937723" y="225987"/>
            <a:ext cx="2962292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Simulation geometry kindly prepared by the FLUKA Team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93BE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4381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HL-LHC </a:t>
            </a:r>
            <a:r>
              <a:rPr lang="en-GB" dirty="0" smtClean="0"/>
              <a:t>– Residual Dose Rate estimation</a:t>
            </a:r>
            <a:br>
              <a:rPr lang="en-GB" dirty="0" smtClean="0"/>
            </a:br>
            <a:endParaRPr lang="en-GB" sz="27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7010" y="931483"/>
            <a:ext cx="8820000" cy="2240738"/>
            <a:chOff x="350621" y="700822"/>
            <a:chExt cx="8820000" cy="224073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621" y="886700"/>
              <a:ext cx="8820000" cy="205486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484927" y="700822"/>
              <a:ext cx="4536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HL-LHC LSS1 – LS4 1 month cooling time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67074" y="1839558"/>
              <a:ext cx="7654278" cy="72008"/>
            </a:xfrm>
            <a:prstGeom prst="rect">
              <a:avLst/>
            </a:prstGeom>
            <a:solidFill>
              <a:srgbClr val="CA1100">
                <a:alpha val="40000"/>
              </a:srgbClr>
            </a:solidFill>
            <a:ln w="19050" cap="flat" cmpd="sng" algn="ctr">
              <a:solidFill>
                <a:srgbClr val="C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9916" y="3090443"/>
            <a:ext cx="8857651" cy="2277597"/>
            <a:chOff x="253179" y="2859782"/>
            <a:chExt cx="8928000" cy="227759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t="3998"/>
            <a:stretch/>
          </p:blipFill>
          <p:spPr>
            <a:xfrm>
              <a:off x="253179" y="3074069"/>
              <a:ext cx="8928000" cy="206331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484927" y="2859782"/>
              <a:ext cx="4536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HL-LHC LSS5 – LS4 1 month cooling time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8660" y="4017926"/>
              <a:ext cx="7704856" cy="72008"/>
            </a:xfrm>
            <a:prstGeom prst="rect">
              <a:avLst/>
            </a:prstGeom>
            <a:solidFill>
              <a:srgbClr val="CA1100">
                <a:alpha val="40000"/>
              </a:srgbClr>
            </a:solidFill>
            <a:ln w="19050" cap="flat" cmpd="sng" algn="ctr">
              <a:solidFill>
                <a:srgbClr val="C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811" y="3165237"/>
            <a:ext cx="9000000" cy="3376381"/>
          </a:xfrm>
          <a:prstGeom prst="rect">
            <a:avLst/>
          </a:prstGeom>
        </p:spPr>
      </p:pic>
      <p:sp>
        <p:nvSpPr>
          <p:cNvPr id="15" name="Content Placeholder 6"/>
          <p:cNvSpPr txBox="1">
            <a:spLocks/>
          </p:cNvSpPr>
          <p:nvPr/>
        </p:nvSpPr>
        <p:spPr>
          <a:xfrm>
            <a:off x="8929816" y="1159398"/>
            <a:ext cx="2652584" cy="17567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anchor="ctr">
            <a:normAutofit fontScale="92500" lnSpcReduction="2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en-GB" sz="2200" dirty="0" smtClean="0"/>
              <a:t>The optics and the collimator settings are the same for IR1 and IR5. </a:t>
            </a:r>
          </a:p>
          <a:p>
            <a:pPr marL="36576" indent="0">
              <a:buNone/>
            </a:pPr>
            <a:r>
              <a:rPr lang="en-GB" sz="2200" dirty="0" smtClean="0"/>
              <a:t>Only difference is crossing angle plane.</a:t>
            </a:r>
          </a:p>
        </p:txBody>
      </p:sp>
    </p:spTree>
    <p:extLst>
      <p:ext uri="{BB962C8B-B14F-4D97-AF65-F5344CB8AC3E}">
        <p14:creationId xmlns:p14="http://schemas.microsoft.com/office/powerpoint/2010/main" val="43996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1262212"/>
          </a:xfrm>
        </p:spPr>
        <p:txBody>
          <a:bodyPr anchor="t">
            <a:normAutofit fontScale="90000"/>
          </a:bodyPr>
          <a:lstStyle/>
          <a:p>
            <a:r>
              <a:rPr lang="en-GB" dirty="0"/>
              <a:t>Induced activation studies for the LHC upgrade to High </a:t>
            </a:r>
            <a:r>
              <a:rPr lang="en-GB"/>
              <a:t>Luminosity </a:t>
            </a:r>
            <a:r>
              <a:rPr lang="en-GB" smtClean="0"/>
              <a:t>LHC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609599" y="3807914"/>
            <a:ext cx="6474942" cy="1085362"/>
          </a:xfrm>
        </p:spPr>
        <p:txBody>
          <a:bodyPr anchor="t">
            <a:normAutofit/>
          </a:bodyPr>
          <a:lstStyle/>
          <a:p>
            <a:r>
              <a:rPr lang="en-GB" dirty="0" smtClean="0"/>
              <a:t>Cristina ADORISIO and Stefan ROESLER, CERN, HSE/RP</a:t>
            </a:r>
          </a:p>
          <a:p>
            <a:endParaRPr lang="en-GB" dirty="0" smtClean="0"/>
          </a:p>
          <a:p>
            <a:r>
              <a:rPr lang="en-GB" dirty="0"/>
              <a:t>4th International Workshop on Accelerator Radiation Induced Activation, </a:t>
            </a:r>
            <a:r>
              <a:rPr lang="en-GB" dirty="0" smtClean="0"/>
              <a:t>ARIA'17</a:t>
            </a:r>
            <a:endParaRPr lang="en-GB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22th -24th May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422" y="4002218"/>
            <a:ext cx="3103890" cy="178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2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HL-LHC – Residual Dose Rate </a:t>
            </a:r>
            <a:r>
              <a:rPr lang="en-GB" dirty="0" smtClean="0"/>
              <a:t>estimation</a:t>
            </a:r>
            <a:br>
              <a:rPr lang="en-GB" dirty="0" smtClean="0"/>
            </a:br>
            <a:r>
              <a:rPr lang="en-GB" sz="2700" dirty="0" smtClean="0"/>
              <a:t>LS6 vs LS4 and Nominal vs Ultimate </a:t>
            </a:r>
            <a:endParaRPr lang="en-GB" sz="27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42" y="1076778"/>
            <a:ext cx="6207252" cy="2328672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775650"/>
              </p:ext>
            </p:extLst>
          </p:nvPr>
        </p:nvGraphicFramePr>
        <p:xfrm>
          <a:off x="7629408" y="3430099"/>
          <a:ext cx="2880320" cy="2743200"/>
        </p:xfrm>
        <a:graphic>
          <a:graphicData uri="http://schemas.openxmlformats.org/drawingml/2006/table">
            <a:tbl>
              <a:tblPr firstRow="1" bandRow="1"/>
              <a:tblGrid>
                <a:gridCol w="1630680"/>
                <a:gridCol w="1249640"/>
              </a:tblGrid>
              <a:tr h="480130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Cooling time</a:t>
                      </a:r>
                      <a:endParaRPr lang="en-GB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 dirty="0" smtClean="0"/>
                        <a:t>Ultimate/</a:t>
                      </a:r>
                    </a:p>
                    <a:p>
                      <a:pPr algn="ctr"/>
                      <a:r>
                        <a:rPr lang="en-GB" sz="1400" dirty="0" smtClean="0"/>
                        <a:t>Nominal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dirty="0" smtClean="0"/>
                        <a:t>1 hour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1.50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dirty="0" smtClean="0"/>
                        <a:t>1 day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1.46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dirty="0" smtClean="0"/>
                        <a:t>1 week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1.35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dirty="0" smtClean="0"/>
                        <a:t>1 month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1.30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dirty="0" smtClean="0"/>
                        <a:t>4 months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1.24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dirty="0" smtClean="0"/>
                        <a:t>1 year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1.23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5" y="1076933"/>
            <a:ext cx="6207252" cy="2328672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192049"/>
              </p:ext>
            </p:extLst>
          </p:nvPr>
        </p:nvGraphicFramePr>
        <p:xfrm>
          <a:off x="1681991" y="3430099"/>
          <a:ext cx="2880320" cy="2595880"/>
        </p:xfrm>
        <a:graphic>
          <a:graphicData uri="http://schemas.openxmlformats.org/drawingml/2006/table">
            <a:tbl>
              <a:tblPr firstRow="1" bandRow="1"/>
              <a:tblGrid>
                <a:gridCol w="1630680"/>
                <a:gridCol w="1249640"/>
              </a:tblGrid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dirty="0" smtClean="0"/>
                        <a:t>Cooling time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LS6/LS4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dirty="0" smtClean="0"/>
                        <a:t>1 hour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1.02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dirty="0" smtClean="0"/>
                        <a:t>1 day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1.03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dirty="0" smtClean="0"/>
                        <a:t>1 week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1.06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dirty="0" smtClean="0"/>
                        <a:t>1 month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1.09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dirty="0" smtClean="0"/>
                        <a:t>4 months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1.18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dirty="0" smtClean="0"/>
                        <a:t>1 year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1.29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622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 and Conclusion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37912"/>
            <a:ext cx="10969139" cy="4655116"/>
          </a:xfrm>
        </p:spPr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®"/>
            </a:pPr>
            <a:r>
              <a:rPr lang="en-GB" sz="2400" dirty="0" err="1" smtClean="0"/>
              <a:t>Fluka</a:t>
            </a:r>
            <a:r>
              <a:rPr lang="en-GB" sz="2400" dirty="0" smtClean="0"/>
              <a:t> Monte Carlo code is extensively used to perform induced activation studies for the LHC accelerator machine and its High Luminosity upgrade</a:t>
            </a:r>
          </a:p>
          <a:p>
            <a:pPr>
              <a:buFont typeface="Symbol" panose="05050102010706020507" pitchFamily="18" charset="2"/>
              <a:buChar char="®"/>
            </a:pPr>
            <a:endParaRPr lang="en-GB" sz="2400" dirty="0"/>
          </a:p>
          <a:p>
            <a:pPr>
              <a:buFont typeface="Symbol" panose="05050102010706020507" pitchFamily="18" charset="2"/>
              <a:buChar char="®"/>
            </a:pPr>
            <a:r>
              <a:rPr lang="en-GB" sz="2400" dirty="0" smtClean="0"/>
              <a:t>Simulation are performed using a very long and detailed geometry which reproduce the real accelerator environment in great detail</a:t>
            </a:r>
          </a:p>
          <a:p>
            <a:pPr marL="36576" indent="0">
              <a:buNone/>
            </a:pPr>
            <a:endParaRPr lang="en-GB" sz="2400" dirty="0"/>
          </a:p>
          <a:p>
            <a:pPr>
              <a:buFont typeface="Symbol" panose="05050102010706020507" pitchFamily="18" charset="2"/>
              <a:buChar char="®"/>
            </a:pPr>
            <a:r>
              <a:rPr lang="en-GB" sz="2400" dirty="0" smtClean="0"/>
              <a:t>Radio nuclide inventory and activity estimation are done using </a:t>
            </a:r>
            <a:r>
              <a:rPr lang="en-GB" sz="2400" dirty="0" err="1" smtClean="0"/>
              <a:t>Fluka</a:t>
            </a:r>
            <a:r>
              <a:rPr lang="en-GB" sz="2400" dirty="0" smtClean="0"/>
              <a:t> and </a:t>
            </a:r>
            <a:r>
              <a:rPr lang="en-GB" sz="2400" dirty="0" err="1" smtClean="0"/>
              <a:t>Actiwiz</a:t>
            </a:r>
            <a:r>
              <a:rPr lang="en-GB" sz="2400" dirty="0" smtClean="0"/>
              <a:t> 3 Creator code </a:t>
            </a:r>
          </a:p>
          <a:p>
            <a:pPr>
              <a:buFont typeface="Symbol" panose="05050102010706020507" pitchFamily="18" charset="2"/>
              <a:buChar char="®"/>
            </a:pPr>
            <a:endParaRPr lang="en-GB" sz="2400" dirty="0"/>
          </a:p>
          <a:p>
            <a:pPr>
              <a:buFont typeface="Symbol" panose="05050102010706020507" pitchFamily="18" charset="2"/>
              <a:buChar char="®"/>
            </a:pPr>
            <a:r>
              <a:rPr lang="en-GB" sz="2400" dirty="0"/>
              <a:t>The simulation results are continuously benchmarked with the radiation measurements performed in the LHC machine</a:t>
            </a:r>
          </a:p>
          <a:p>
            <a:pPr>
              <a:buFont typeface="Symbol" panose="05050102010706020507" pitchFamily="18" charset="2"/>
              <a:buChar char="®"/>
            </a:pPr>
            <a:endParaRPr lang="en-GB" sz="2400" dirty="0" smtClean="0"/>
          </a:p>
          <a:p>
            <a:pPr>
              <a:buFont typeface="Symbol" panose="05050102010706020507" pitchFamily="18" charset="2"/>
              <a:buChar char="®"/>
            </a:pPr>
            <a:endParaRPr lang="en-GB" sz="2400" dirty="0" smtClean="0"/>
          </a:p>
          <a:p>
            <a:pPr>
              <a:buFont typeface="Symbol" panose="05050102010706020507" pitchFamily="18" charset="2"/>
              <a:buChar char="®"/>
            </a:pPr>
            <a:endParaRPr lang="en-GB" sz="2400" dirty="0" smtClean="0"/>
          </a:p>
          <a:p>
            <a:pPr lvl="1">
              <a:buFont typeface="Symbol" panose="05050102010706020507" pitchFamily="18" charset="2"/>
              <a:buChar char="®"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45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85" y="1194483"/>
            <a:ext cx="7479957" cy="429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5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238020" y="2187558"/>
            <a:ext cx="7747571" cy="3620123"/>
            <a:chOff x="1470660" y="1115703"/>
            <a:chExt cx="8464295" cy="4772533"/>
          </a:xfrm>
        </p:grpSpPr>
        <p:grpSp>
          <p:nvGrpSpPr>
            <p:cNvPr id="5" name="Group 4"/>
            <p:cNvGrpSpPr/>
            <p:nvPr/>
          </p:nvGrpSpPr>
          <p:grpSpPr>
            <a:xfrm>
              <a:off x="1470660" y="1115703"/>
              <a:ext cx="8464295" cy="4772533"/>
              <a:chOff x="1402080" y="1160780"/>
              <a:chExt cx="8464295" cy="5059651"/>
            </a:xfrm>
          </p:grpSpPr>
          <p:graphicFrame>
            <p:nvGraphicFramePr>
              <p:cNvPr id="7" name="Diagram 6"/>
              <p:cNvGraphicFramePr/>
              <p:nvPr>
                <p:extLst>
                  <p:ext uri="{D42A27DB-BD31-4B8C-83A1-F6EECF244321}">
                    <p14:modId xmlns:p14="http://schemas.microsoft.com/office/powerpoint/2010/main" val="1327617971"/>
                  </p:ext>
                </p:extLst>
              </p:nvPr>
            </p:nvGraphicFramePr>
            <p:xfrm>
              <a:off x="1402080" y="1160780"/>
              <a:ext cx="7048500" cy="169672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graphicFrame>
            <p:nvGraphicFramePr>
              <p:cNvPr id="8" name="Diagram 7"/>
              <p:cNvGraphicFramePr/>
              <p:nvPr>
                <p:extLst>
                  <p:ext uri="{D42A27DB-BD31-4B8C-83A1-F6EECF244321}">
                    <p14:modId xmlns:p14="http://schemas.microsoft.com/office/powerpoint/2010/main" val="3609651977"/>
                  </p:ext>
                </p:extLst>
              </p:nvPr>
            </p:nvGraphicFramePr>
            <p:xfrm>
              <a:off x="1402080" y="3238500"/>
              <a:ext cx="7101840" cy="130048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  <p:sp>
            <p:nvSpPr>
              <p:cNvPr id="9" name="Rounded Rectangle 8"/>
              <p:cNvSpPr/>
              <p:nvPr/>
            </p:nvSpPr>
            <p:spPr>
              <a:xfrm>
                <a:off x="1423416" y="4998691"/>
                <a:ext cx="7027164" cy="459740"/>
              </a:xfrm>
              <a:prstGeom prst="roundRect">
                <a:avLst>
                  <a:gd name="adj" fmla="val 10000"/>
                </a:avLst>
              </a:prstGeom>
              <a:solidFill>
                <a:srgbClr val="9BBB59">
                  <a:lumMod val="75000"/>
                </a:srgbClr>
              </a:solidFill>
              <a:ln w="254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5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100 </a:t>
                </a:r>
                <a:r>
                  <a:rPr kumimoji="0" lang="en-GB" sz="15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m</a:t>
                </a:r>
                <a:r>
                  <a:rPr kumimoji="0" lang="en-GB" sz="15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Sv</a:t>
                </a:r>
                <a:r>
                  <a:rPr kumimoji="0" lang="en-GB" sz="15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/</a:t>
                </a:r>
                <a:r>
                  <a:rPr kumimoji="0" lang="en-GB" sz="15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yr</a:t>
                </a:r>
                <a:r>
                  <a:rPr kumimoji="0" lang="en-GB" sz="15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                                       10 </a:t>
                </a:r>
                <a:r>
                  <a:rPr kumimoji="0" lang="en-GB" sz="15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m</a:t>
                </a:r>
                <a:r>
                  <a:rPr kumimoji="0" lang="en-GB" sz="15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Sv/</a:t>
                </a:r>
                <a:r>
                  <a:rPr kumimoji="0" lang="en-GB" sz="15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yr</a:t>
                </a:r>
                <a:r>
                  <a:rPr kumimoji="0" lang="en-GB" sz="15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                                        10 </a:t>
                </a:r>
                <a:r>
                  <a:rPr kumimoji="0" lang="en-GB" sz="15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m</a:t>
                </a:r>
                <a:r>
                  <a:rPr kumimoji="0" lang="en-GB" sz="15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Sv/</a:t>
                </a:r>
                <a:r>
                  <a:rPr kumimoji="0" lang="en-GB" sz="15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yr</a:t>
                </a:r>
                <a:endParaRPr kumimoji="0" lang="en-GB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442960" y="2384321"/>
                <a:ext cx="883920" cy="47317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504D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</a:rPr>
                  <a:t>Limits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442960" y="4785990"/>
                <a:ext cx="1423415" cy="81730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9BBB59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</a:rPr>
                  <a:t>Optimization Thresholds</a:t>
                </a:r>
              </a:p>
            </p:txBody>
          </p:sp>
          <p:sp>
            <p:nvSpPr>
              <p:cNvPr id="12" name="Right Arrow 11"/>
              <p:cNvSpPr/>
              <p:nvPr/>
            </p:nvSpPr>
            <p:spPr>
              <a:xfrm rot="5400000">
                <a:off x="2340000" y="2857500"/>
                <a:ext cx="212700" cy="243840"/>
              </a:xfrm>
              <a:prstGeom prst="rightArrow">
                <a:avLst/>
              </a:prstGeom>
              <a:solidFill>
                <a:srgbClr val="C0504D">
                  <a:lumMod val="75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3" name="Right Arrow 12"/>
              <p:cNvSpPr/>
              <p:nvPr/>
            </p:nvSpPr>
            <p:spPr>
              <a:xfrm rot="5400000">
                <a:off x="4830648" y="2858611"/>
                <a:ext cx="212700" cy="243840"/>
              </a:xfrm>
              <a:prstGeom prst="rightArrow">
                <a:avLst/>
              </a:prstGeom>
              <a:solidFill>
                <a:srgbClr val="C0504D">
                  <a:lumMod val="75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4" name="Right Arrow 13"/>
              <p:cNvSpPr/>
              <p:nvPr/>
            </p:nvSpPr>
            <p:spPr>
              <a:xfrm rot="5400000">
                <a:off x="7407300" y="2859260"/>
                <a:ext cx="212700" cy="243840"/>
              </a:xfrm>
              <a:prstGeom prst="rightArrow">
                <a:avLst/>
              </a:prstGeom>
              <a:solidFill>
                <a:srgbClr val="C0504D">
                  <a:lumMod val="75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" name="Right Arrow 14"/>
              <p:cNvSpPr/>
              <p:nvPr/>
            </p:nvSpPr>
            <p:spPr>
              <a:xfrm rot="16200000">
                <a:off x="2340000" y="4770421"/>
                <a:ext cx="212700" cy="243840"/>
              </a:xfrm>
              <a:prstGeom prst="rightArrow">
                <a:avLst/>
              </a:prstGeom>
              <a:solidFill>
                <a:srgbClr val="9BBB59">
                  <a:lumMod val="75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6" name="Right Arrow 15"/>
              <p:cNvSpPr/>
              <p:nvPr/>
            </p:nvSpPr>
            <p:spPr>
              <a:xfrm rot="16200000">
                <a:off x="4830648" y="4770421"/>
                <a:ext cx="212700" cy="243840"/>
              </a:xfrm>
              <a:prstGeom prst="rightArrow">
                <a:avLst/>
              </a:prstGeom>
              <a:solidFill>
                <a:srgbClr val="9BBB59">
                  <a:lumMod val="75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7" name="Right Arrow 16"/>
              <p:cNvSpPr/>
              <p:nvPr/>
            </p:nvSpPr>
            <p:spPr>
              <a:xfrm rot="16200000">
                <a:off x="7407300" y="4770421"/>
                <a:ext cx="212700" cy="243840"/>
              </a:xfrm>
              <a:prstGeom prst="rightArrow">
                <a:avLst/>
              </a:prstGeom>
              <a:solidFill>
                <a:srgbClr val="9BBB59">
                  <a:lumMod val="75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8" name="Right Arrow 17"/>
              <p:cNvSpPr/>
              <p:nvPr/>
            </p:nvSpPr>
            <p:spPr>
              <a:xfrm rot="5400000">
                <a:off x="2340000" y="5450250"/>
                <a:ext cx="212700" cy="243840"/>
              </a:xfrm>
              <a:prstGeom prst="rightArrow">
                <a:avLst/>
              </a:prstGeom>
              <a:solidFill>
                <a:srgbClr val="9BBB59">
                  <a:lumMod val="75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9" name="Right Arrow 18"/>
              <p:cNvSpPr/>
              <p:nvPr/>
            </p:nvSpPr>
            <p:spPr>
              <a:xfrm rot="5400000">
                <a:off x="4830648" y="5451361"/>
                <a:ext cx="212700" cy="243840"/>
              </a:xfrm>
              <a:prstGeom prst="rightArrow">
                <a:avLst/>
              </a:prstGeom>
              <a:solidFill>
                <a:srgbClr val="9BBB59">
                  <a:lumMod val="75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0" name="Right Arrow 19"/>
              <p:cNvSpPr/>
              <p:nvPr/>
            </p:nvSpPr>
            <p:spPr>
              <a:xfrm rot="5400000">
                <a:off x="7407300" y="5452010"/>
                <a:ext cx="212700" cy="243840"/>
              </a:xfrm>
              <a:prstGeom prst="rightArrow">
                <a:avLst/>
              </a:prstGeom>
              <a:solidFill>
                <a:srgbClr val="9BBB59">
                  <a:lumMod val="75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1415796" y="5760691"/>
                <a:ext cx="7027164" cy="459740"/>
              </a:xfrm>
              <a:prstGeom prst="roundRect">
                <a:avLst>
                  <a:gd name="adj" fmla="val 10000"/>
                </a:avLst>
              </a:prstGeom>
              <a:noFill/>
              <a:ln w="31750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5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9BBB59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</a:rPr>
                  <a:t>Optimized (by definition)</a:t>
                </a:r>
              </a:p>
            </p:txBody>
          </p:sp>
        </p:grpSp>
        <p:graphicFrame>
          <p:nvGraphicFramePr>
            <p:cNvPr id="6" name="Diagram 5"/>
            <p:cNvGraphicFramePr/>
            <p:nvPr>
              <p:extLst>
                <p:ext uri="{D42A27DB-BD31-4B8C-83A1-F6EECF244321}">
                  <p14:modId xmlns:p14="http://schemas.microsoft.com/office/powerpoint/2010/main" val="273404583"/>
                </p:ext>
              </p:extLst>
            </p:nvPr>
          </p:nvGraphicFramePr>
          <p:xfrm>
            <a:off x="1491996" y="1115703"/>
            <a:ext cx="4687824" cy="468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</p:grpSp>
      <p:sp>
        <p:nvSpPr>
          <p:cNvPr id="23" name="Title 1"/>
          <p:cNvSpPr txBox="1">
            <a:spLocks/>
          </p:cNvSpPr>
          <p:nvPr/>
        </p:nvSpPr>
        <p:spPr>
          <a:xfrm rot="16200000">
            <a:off x="-1810477" y="3371125"/>
            <a:ext cx="4761471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CERN Radiation Protection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Safety Code F</a:t>
            </a:r>
            <a:b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0A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Limitation 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/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0A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Optimization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6699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4863933" y="205945"/>
            <a:ext cx="6172201" cy="628650"/>
          </a:xfrm>
          <a:prstGeom prst="rect">
            <a:avLst/>
          </a:prstGeom>
        </p:spPr>
        <p:txBody>
          <a:bodyPr vert="horz" lIns="0" tIns="0" rIns="0" bIns="0" rtlCol="0" anchor="ctr" anchorCtr="1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Optimization during operation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ALARA procedure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6699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aphicFrame>
        <p:nvGraphicFramePr>
          <p:cNvPr id="55" name="Diagram 54"/>
          <p:cNvGraphicFramePr/>
          <p:nvPr>
            <p:extLst>
              <p:ext uri="{D42A27DB-BD31-4B8C-83A1-F6EECF244321}">
                <p14:modId xmlns:p14="http://schemas.microsoft.com/office/powerpoint/2010/main" val="3686975046"/>
              </p:ext>
            </p:extLst>
          </p:nvPr>
        </p:nvGraphicFramePr>
        <p:xfrm>
          <a:off x="5758769" y="708454"/>
          <a:ext cx="4382528" cy="1103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315592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4979397" y="2021051"/>
            <a:ext cx="5941272" cy="3766233"/>
            <a:chOff x="868680" y="1348639"/>
            <a:chExt cx="7921696" cy="5021644"/>
          </a:xfrm>
        </p:grpSpPr>
        <p:grpSp>
          <p:nvGrpSpPr>
            <p:cNvPr id="32" name="Group 31"/>
            <p:cNvGrpSpPr/>
            <p:nvPr/>
          </p:nvGrpSpPr>
          <p:grpSpPr>
            <a:xfrm>
              <a:off x="868680" y="1558075"/>
              <a:ext cx="7260336" cy="4064000"/>
              <a:chOff x="914400" y="1397000"/>
              <a:chExt cx="7260336" cy="4064000"/>
            </a:xfrm>
          </p:grpSpPr>
          <p:cxnSp>
            <p:nvCxnSpPr>
              <p:cNvPr id="37" name="Straight Connector 36"/>
              <p:cNvCxnSpPr>
                <a:endCxn id="49" idx="1"/>
              </p:cNvCxnSpPr>
              <p:nvPr/>
            </p:nvCxnSpPr>
            <p:spPr>
              <a:xfrm flipV="1">
                <a:off x="3329940" y="2778281"/>
                <a:ext cx="2914111" cy="15149"/>
              </a:xfrm>
              <a:prstGeom prst="line">
                <a:avLst/>
              </a:prstGeom>
              <a:noFill/>
              <a:ln w="25400" cap="flat" cmpd="sng" algn="ctr">
                <a:solidFill>
                  <a:srgbClr val="64BCD9">
                    <a:lumMod val="50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8" name="Straight Connector 37"/>
              <p:cNvCxnSpPr/>
              <p:nvPr/>
            </p:nvCxnSpPr>
            <p:spPr>
              <a:xfrm flipV="1">
                <a:off x="3322320" y="3729148"/>
                <a:ext cx="2914110" cy="15147"/>
              </a:xfrm>
              <a:prstGeom prst="line">
                <a:avLst/>
              </a:prstGeom>
              <a:noFill/>
              <a:ln w="25400" cap="flat" cmpd="sng" algn="ctr">
                <a:solidFill>
                  <a:srgbClr val="64BCD9">
                    <a:lumMod val="50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9" name="Straight Connector 38"/>
              <p:cNvCxnSpPr/>
              <p:nvPr/>
            </p:nvCxnSpPr>
            <p:spPr>
              <a:xfrm flipV="1">
                <a:off x="3329940" y="4368728"/>
                <a:ext cx="2914110" cy="15147"/>
              </a:xfrm>
              <a:prstGeom prst="line">
                <a:avLst/>
              </a:prstGeom>
              <a:noFill/>
              <a:ln w="25400" cap="flat" cmpd="sng" algn="ctr">
                <a:solidFill>
                  <a:srgbClr val="64BCD9">
                    <a:lumMod val="50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0" name="Straight Connector 39"/>
              <p:cNvCxnSpPr/>
              <p:nvPr/>
            </p:nvCxnSpPr>
            <p:spPr>
              <a:xfrm flipV="1">
                <a:off x="3298920" y="4970603"/>
                <a:ext cx="2914110" cy="15147"/>
              </a:xfrm>
              <a:prstGeom prst="line">
                <a:avLst/>
              </a:prstGeom>
              <a:noFill/>
              <a:ln w="25400" cap="flat" cmpd="sng" algn="ctr">
                <a:solidFill>
                  <a:srgbClr val="64BCD9">
                    <a:lumMod val="50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1" name="Straight Connector 40"/>
              <p:cNvCxnSpPr>
                <a:endCxn id="48" idx="1"/>
              </p:cNvCxnSpPr>
              <p:nvPr/>
            </p:nvCxnSpPr>
            <p:spPr>
              <a:xfrm flipV="1">
                <a:off x="3329940" y="2161739"/>
                <a:ext cx="2906491" cy="10248"/>
              </a:xfrm>
              <a:prstGeom prst="line">
                <a:avLst/>
              </a:prstGeom>
              <a:noFill/>
              <a:ln w="25400" cap="flat" cmpd="sng" algn="ctr">
                <a:solidFill>
                  <a:srgbClr val="64BCD9">
                    <a:lumMod val="50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graphicFrame>
            <p:nvGraphicFramePr>
              <p:cNvPr id="42" name="Diagram 41"/>
              <p:cNvGraphicFramePr/>
              <p:nvPr>
                <p:extLst>
                  <p:ext uri="{D42A27DB-BD31-4B8C-83A1-F6EECF244321}">
                    <p14:modId xmlns:p14="http://schemas.microsoft.com/office/powerpoint/2010/main" val="2923071243"/>
                  </p:ext>
                </p:extLst>
              </p:nvPr>
            </p:nvGraphicFramePr>
            <p:xfrm>
              <a:off x="914400" y="1397000"/>
              <a:ext cx="2415540" cy="4064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graphicFrame>
            <p:nvGraphicFramePr>
              <p:cNvPr id="43" name="Diagram 42"/>
              <p:cNvGraphicFramePr/>
              <p:nvPr>
                <p:extLst>
                  <p:ext uri="{D42A27DB-BD31-4B8C-83A1-F6EECF244321}">
                    <p14:modId xmlns:p14="http://schemas.microsoft.com/office/powerpoint/2010/main" val="2928254606"/>
                  </p:ext>
                </p:extLst>
              </p:nvPr>
            </p:nvGraphicFramePr>
            <p:xfrm>
              <a:off x="3432270" y="1623060"/>
              <a:ext cx="670560" cy="366522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  <p:graphicFrame>
            <p:nvGraphicFramePr>
              <p:cNvPr id="44" name="Diagram 43"/>
              <p:cNvGraphicFramePr/>
              <p:nvPr>
                <p:extLst/>
              </p:nvPr>
            </p:nvGraphicFramePr>
            <p:xfrm>
              <a:off x="5479875" y="1630680"/>
              <a:ext cx="666750" cy="367284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2" r:lo="rId13" r:qs="rId14" r:cs="rId15"/>
              </a:graphicData>
            </a:graphic>
          </p:graphicFrame>
          <p:graphicFrame>
            <p:nvGraphicFramePr>
              <p:cNvPr id="45" name="Diagram 44"/>
              <p:cNvGraphicFramePr/>
              <p:nvPr>
                <p:extLst/>
              </p:nvPr>
            </p:nvGraphicFramePr>
            <p:xfrm>
              <a:off x="7435596" y="1607820"/>
              <a:ext cx="739140" cy="367284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7" r:lo="rId18" r:qs="rId19" r:cs="rId20"/>
              </a:graphicData>
            </a:graphic>
          </p:graphicFrame>
          <p:sp>
            <p:nvSpPr>
              <p:cNvPr id="46" name="TextBox 45"/>
              <p:cNvSpPr txBox="1"/>
              <p:nvPr/>
            </p:nvSpPr>
            <p:spPr>
              <a:xfrm>
                <a:off x="4209511" y="1977072"/>
                <a:ext cx="1192531" cy="369332"/>
              </a:xfrm>
              <a:prstGeom prst="rect">
                <a:avLst/>
              </a:prstGeom>
              <a:solidFill>
                <a:srgbClr val="0093BE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100 </a:t>
                </a:r>
                <a:r>
                  <a:rPr kumimoji="0" lang="en-GB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m</a:t>
                </a:r>
                <a:r>
                  <a:rPr kumimoji="0" lang="en-GB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Sv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217131" y="2593615"/>
                <a:ext cx="1192531" cy="369332"/>
              </a:xfrm>
              <a:prstGeom prst="rect">
                <a:avLst/>
              </a:prstGeom>
              <a:solidFill>
                <a:srgbClr val="0093BE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500 </a:t>
                </a:r>
                <a:r>
                  <a:rPr kumimoji="0" lang="en-GB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m</a:t>
                </a:r>
                <a:r>
                  <a:rPr kumimoji="0" lang="en-GB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Sv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236431" y="1977072"/>
                <a:ext cx="1192531" cy="369332"/>
              </a:xfrm>
              <a:prstGeom prst="rect">
                <a:avLst/>
              </a:prstGeom>
              <a:solidFill>
                <a:srgbClr val="0093BE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1 mSv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244051" y="2593615"/>
                <a:ext cx="1192531" cy="369332"/>
              </a:xfrm>
              <a:prstGeom prst="rect">
                <a:avLst/>
              </a:prstGeom>
              <a:solidFill>
                <a:srgbClr val="0093BE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5 mSv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221480" y="3567203"/>
                <a:ext cx="1192531" cy="369332"/>
              </a:xfrm>
              <a:prstGeom prst="rect">
                <a:avLst/>
              </a:prstGeom>
              <a:solidFill>
                <a:srgbClr val="0093BE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50 </a:t>
                </a:r>
                <a:r>
                  <a:rPr kumimoji="0" lang="en-GB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m</a:t>
                </a:r>
                <a:r>
                  <a:rPr kumimoji="0" lang="en-GB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Sv/h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4229100" y="4183745"/>
                <a:ext cx="1192531" cy="369332"/>
              </a:xfrm>
              <a:prstGeom prst="rect">
                <a:avLst/>
              </a:prstGeom>
              <a:solidFill>
                <a:srgbClr val="0093BE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5 CA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229100" y="4800288"/>
                <a:ext cx="1192531" cy="369332"/>
              </a:xfrm>
              <a:prstGeom prst="rect">
                <a:avLst/>
              </a:prstGeom>
              <a:solidFill>
                <a:srgbClr val="0093BE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10 CS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244051" y="3564644"/>
                <a:ext cx="1192531" cy="369332"/>
              </a:xfrm>
              <a:prstGeom prst="rect">
                <a:avLst/>
              </a:prstGeom>
              <a:solidFill>
                <a:srgbClr val="0093BE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2 mSv/h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251671" y="4181187"/>
                <a:ext cx="1192531" cy="369332"/>
              </a:xfrm>
              <a:prstGeom prst="rect">
                <a:avLst/>
              </a:prstGeom>
              <a:solidFill>
                <a:srgbClr val="0093BE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200 CA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6251671" y="4797729"/>
                <a:ext cx="1192531" cy="369332"/>
              </a:xfrm>
              <a:prstGeom prst="rect">
                <a:avLst/>
              </a:prstGeom>
              <a:solidFill>
                <a:srgbClr val="0093BE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100 CS</a:t>
                </a:r>
              </a:p>
            </p:txBody>
          </p:sp>
        </p:grpSp>
        <p:sp>
          <p:nvSpPr>
            <p:cNvPr id="33" name="Down Arrow 32"/>
            <p:cNvSpPr/>
            <p:nvPr/>
          </p:nvSpPr>
          <p:spPr>
            <a:xfrm>
              <a:off x="4757929" y="5470068"/>
              <a:ext cx="2016224" cy="900000"/>
            </a:xfrm>
            <a:prstGeom prst="downArrow">
              <a:avLst>
                <a:gd name="adj1" fmla="val 50000"/>
                <a:gd name="adj2" fmla="val 45666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Detailed work-and-dose planning</a:t>
              </a:r>
            </a:p>
          </p:txBody>
        </p:sp>
        <p:sp>
          <p:nvSpPr>
            <p:cNvPr id="34" name="Down Arrow 33"/>
            <p:cNvSpPr/>
            <p:nvPr/>
          </p:nvSpPr>
          <p:spPr>
            <a:xfrm>
              <a:off x="6774152" y="5454570"/>
              <a:ext cx="2016224" cy="900000"/>
            </a:xfrm>
            <a:prstGeom prst="downArrow">
              <a:avLst>
                <a:gd name="adj1" fmla="val 50000"/>
                <a:gd name="adj2" fmla="val 45666"/>
              </a:avLst>
            </a:prstGeom>
            <a:solidFill>
              <a:srgbClr val="C00000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ALARA committee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68680" y="1348639"/>
              <a:ext cx="7260336" cy="36933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64BCD9"/>
              </a:solidFill>
              <a:prstDash val="solid"/>
            </a:ln>
            <a:effectLst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ALARA categories for individual interventions</a:t>
              </a:r>
            </a:p>
          </p:txBody>
        </p:sp>
        <p:sp>
          <p:nvSpPr>
            <p:cNvPr id="36" name="Down Arrow 35"/>
            <p:cNvSpPr/>
            <p:nvPr/>
          </p:nvSpPr>
          <p:spPr>
            <a:xfrm>
              <a:off x="2645693" y="5470283"/>
              <a:ext cx="2064563" cy="900000"/>
            </a:xfrm>
            <a:prstGeom prst="downArrow">
              <a:avLst>
                <a:gd name="adj1" fmla="val 50000"/>
                <a:gd name="adj2" fmla="val 45666"/>
              </a:avLst>
            </a:prstGeom>
            <a:solidFill>
              <a:srgbClr val="669900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 </a:t>
              </a:r>
              <a:r>
                <a:rPr kumimoji="0" lang="en-GB" sz="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r>
                <a:rPr kumimoji="0" lang="en-GB" sz="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Sv</a:t>
              </a:r>
              <a:r>
                <a:rPr kumimoji="0" lang="en-GB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/ intervention</a:t>
              </a:r>
            </a:p>
          </p:txBody>
        </p:sp>
      </p:grpSp>
      <p:sp>
        <p:nvSpPr>
          <p:cNvPr id="77" name="Title 1"/>
          <p:cNvSpPr txBox="1">
            <a:spLocks/>
          </p:cNvSpPr>
          <p:nvPr/>
        </p:nvSpPr>
        <p:spPr>
          <a:xfrm>
            <a:off x="4863933" y="205945"/>
            <a:ext cx="6172201" cy="628650"/>
          </a:xfrm>
          <a:prstGeom prst="rect">
            <a:avLst/>
          </a:prstGeom>
        </p:spPr>
        <p:txBody>
          <a:bodyPr vert="horz" lIns="0" tIns="0" rIns="0" bIns="0" rtlCol="0" anchor="ctr" anchorCtr="1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Optimization during operation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ALARA procedure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6699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aphicFrame>
        <p:nvGraphicFramePr>
          <p:cNvPr id="78" name="Diagram 77"/>
          <p:cNvGraphicFramePr/>
          <p:nvPr>
            <p:extLst>
              <p:ext uri="{D42A27DB-BD31-4B8C-83A1-F6EECF244321}">
                <p14:modId xmlns:p14="http://schemas.microsoft.com/office/powerpoint/2010/main" val="3350360801"/>
              </p:ext>
            </p:extLst>
          </p:nvPr>
        </p:nvGraphicFramePr>
        <p:xfrm>
          <a:off x="5758769" y="708454"/>
          <a:ext cx="4382528" cy="1103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79" name="Title 1"/>
          <p:cNvSpPr txBox="1">
            <a:spLocks/>
          </p:cNvSpPr>
          <p:nvPr/>
        </p:nvSpPr>
        <p:spPr>
          <a:xfrm rot="16200000">
            <a:off x="-1810477" y="3371125"/>
            <a:ext cx="4761471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CERN Radiation Protection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Safety Code F</a:t>
            </a:r>
            <a:b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ALARA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6699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4468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ALARA at CERN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Interventions or group of intervention can be classified in three ALARA levels</a:t>
            </a:r>
          </a:p>
          <a:p>
            <a:r>
              <a:rPr lang="en-GB" sz="2400" dirty="0"/>
              <a:t>Level definition mainly depends on planned collective or individual doses (other criteria application depends on risk analysis)</a:t>
            </a:r>
          </a:p>
          <a:p>
            <a:r>
              <a:rPr lang="en-GB" sz="2400" dirty="0"/>
              <a:t>Graduate approval workflow depending on the </a:t>
            </a:r>
            <a:r>
              <a:rPr lang="en-GB" sz="2400" dirty="0" smtClean="0"/>
              <a:t>level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6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8284059"/>
              </p:ext>
            </p:extLst>
          </p:nvPr>
        </p:nvGraphicFramePr>
        <p:xfrm>
          <a:off x="1719710" y="3483313"/>
          <a:ext cx="8510159" cy="22504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370455"/>
                <a:gridCol w="2107256"/>
                <a:gridCol w="2088232"/>
                <a:gridCol w="1944216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>
                          <a:solidFill>
                            <a:srgbClr val="002060"/>
                          </a:solidFill>
                        </a:rPr>
                        <a:t>Level</a:t>
                      </a:r>
                      <a:r>
                        <a:rPr lang="fr-FR" sz="1400" dirty="0" smtClean="0">
                          <a:solidFill>
                            <a:srgbClr val="002060"/>
                          </a:solidFill>
                        </a:rPr>
                        <a:t> 1</a:t>
                      </a:r>
                      <a:endParaRPr lang="en-GB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>
                          <a:solidFill>
                            <a:srgbClr val="002060"/>
                          </a:solidFill>
                        </a:rPr>
                        <a:t>Level</a:t>
                      </a:r>
                      <a:r>
                        <a:rPr lang="fr-FR" sz="1400" dirty="0" smtClean="0">
                          <a:solidFill>
                            <a:srgbClr val="002060"/>
                          </a:solidFill>
                        </a:rPr>
                        <a:t> 2</a:t>
                      </a:r>
                      <a:endParaRPr lang="en-GB" sz="14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>
                          <a:solidFill>
                            <a:srgbClr val="002060"/>
                          </a:solidFill>
                        </a:rPr>
                        <a:t>Level</a:t>
                      </a:r>
                      <a:r>
                        <a:rPr lang="fr-FR" sz="1400" dirty="0" smtClean="0">
                          <a:solidFill>
                            <a:srgbClr val="002060"/>
                          </a:solidFill>
                        </a:rPr>
                        <a:t> 3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5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/>
                        <a:t>Collective dose</a:t>
                      </a:r>
                      <a:endParaRPr lang="en-GB" sz="1400" b="1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indent="0" algn="l">
                        <a:tabLst/>
                      </a:pPr>
                      <a:r>
                        <a:rPr lang="fr-FR" sz="1400" b="1" dirty="0" smtClean="0"/>
                        <a:t>                              </a:t>
                      </a:r>
                      <a:r>
                        <a:rPr lang="fr-FR" sz="1400" b="1" baseline="0" dirty="0" smtClean="0"/>
                        <a:t> </a:t>
                      </a:r>
                      <a:r>
                        <a:rPr lang="fr-FR" sz="1400" b="1" dirty="0" smtClean="0"/>
                        <a:t>0.5 </a:t>
                      </a:r>
                      <a:r>
                        <a:rPr lang="fr-FR" sz="1400" b="1" dirty="0" err="1" smtClean="0"/>
                        <a:t>man.mSv</a:t>
                      </a:r>
                      <a:r>
                        <a:rPr lang="fr-FR" sz="1400" b="1" dirty="0" smtClean="0"/>
                        <a:t>                      5 </a:t>
                      </a:r>
                      <a:r>
                        <a:rPr lang="fr-FR" sz="1400" b="1" dirty="0" err="1" smtClean="0"/>
                        <a:t>man.</a:t>
                      </a:r>
                      <a:r>
                        <a:rPr lang="fr-FR" sz="1400" b="1" baseline="0" dirty="0" err="1" smtClean="0"/>
                        <a:t>mSv</a:t>
                      </a:r>
                      <a:endParaRPr lang="en-GB" sz="14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err="1" smtClean="0"/>
                        <a:t>Individual</a:t>
                      </a:r>
                      <a:r>
                        <a:rPr lang="fr-FR" sz="1400" b="1" dirty="0" smtClean="0"/>
                        <a:t> dose</a:t>
                      </a:r>
                      <a:endParaRPr lang="en-GB" sz="1400" b="1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indent="0" algn="l"/>
                      <a:r>
                        <a:rPr lang="fr-FR" sz="1400" b="1" dirty="0" smtClean="0"/>
                        <a:t>                                   </a:t>
                      </a:r>
                      <a:r>
                        <a:rPr lang="fr-FR" sz="1400" b="1" baseline="0" dirty="0" smtClean="0"/>
                        <a:t> </a:t>
                      </a:r>
                      <a:r>
                        <a:rPr lang="fr-FR" sz="1400" b="1" dirty="0" smtClean="0"/>
                        <a:t>100 µSv</a:t>
                      </a:r>
                      <a:r>
                        <a:rPr lang="en-GB" sz="1400" b="1" baseline="0" dirty="0" smtClean="0"/>
                        <a:t>                            1</a:t>
                      </a:r>
                      <a:r>
                        <a:rPr lang="fr-FR" sz="1400" b="1" dirty="0" smtClean="0"/>
                        <a:t>000 µSv</a:t>
                      </a:r>
                      <a:endParaRPr lang="en-GB" sz="14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Dose rate</a:t>
                      </a:r>
                      <a:endParaRPr lang="en-GB" sz="14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indent="0" algn="l"/>
                      <a:r>
                        <a:rPr lang="fr-FR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                                </a:t>
                      </a:r>
                      <a:r>
                        <a:rPr lang="fr-FR" sz="14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</a:t>
                      </a:r>
                      <a:r>
                        <a:rPr lang="fr-FR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50 µSv/h</a:t>
                      </a:r>
                      <a:r>
                        <a:rPr lang="en-GB" sz="14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                          </a:t>
                      </a:r>
                      <a:r>
                        <a:rPr lang="fr-FR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 </a:t>
                      </a:r>
                      <a:r>
                        <a:rPr lang="fr-FR" sz="14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mSv</a:t>
                      </a:r>
                      <a:r>
                        <a:rPr lang="fr-FR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/h</a:t>
                      </a:r>
                      <a:endParaRPr lang="en-GB" sz="14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Atmospheric</a:t>
                      </a:r>
                      <a:r>
                        <a:rPr lang="fr-FR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contamination</a:t>
                      </a:r>
                      <a:endParaRPr lang="en-GB" sz="14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indent="0" algn="l"/>
                      <a:r>
                        <a:rPr lang="fr-FR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                                  5 CA</a:t>
                      </a:r>
                      <a:r>
                        <a:rPr lang="en-GB" sz="14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                               </a:t>
                      </a:r>
                      <a:r>
                        <a:rPr lang="fr-FR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200 CA</a:t>
                      </a:r>
                      <a:endParaRPr lang="en-GB" sz="14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Surface</a:t>
                      </a:r>
                      <a:r>
                        <a:rPr lang="fr-FR" sz="14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contamination</a:t>
                      </a:r>
                      <a:endParaRPr lang="en-GB" sz="14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indent="0" algn="l"/>
                      <a:r>
                        <a:rPr lang="fr-FR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                                 10 CS</a:t>
                      </a:r>
                      <a:r>
                        <a:rPr lang="en-GB" sz="14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                              </a:t>
                      </a:r>
                      <a:r>
                        <a:rPr lang="fr-FR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100</a:t>
                      </a:r>
                      <a:r>
                        <a:rPr lang="fr-FR" sz="14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CS</a:t>
                      </a:r>
                      <a:endParaRPr lang="en-GB" sz="14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430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HL-LHC new underground galleries</a:t>
            </a:r>
            <a:br>
              <a:rPr lang="en-GB" dirty="0"/>
            </a:br>
            <a:r>
              <a:rPr lang="en-GB" sz="2200" dirty="0" smtClean="0"/>
              <a:t>LHC Run 3 – stray radiation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2" y="1006896"/>
            <a:ext cx="7690909" cy="245299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768281" y="609247"/>
            <a:ext cx="3937686" cy="2968598"/>
            <a:chOff x="2770041" y="1008501"/>
            <a:chExt cx="4320000" cy="3437105"/>
          </a:xfrm>
        </p:grpSpPr>
        <p:pic>
          <p:nvPicPr>
            <p:cNvPr id="10" name="Picture 9"/>
            <p:cNvPicPr>
              <a:picLocks/>
            </p:cNvPicPr>
            <p:nvPr/>
          </p:nvPicPr>
          <p:blipFill rotWithShape="1">
            <a:blip r:embed="rId3"/>
            <a:srcRect t="5150"/>
            <a:stretch/>
          </p:blipFill>
          <p:spPr>
            <a:xfrm>
              <a:off x="2770041" y="1031022"/>
              <a:ext cx="4320000" cy="3414584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570291" y="1031022"/>
              <a:ext cx="1436985" cy="3132018"/>
            </a:xfrm>
            <a:prstGeom prst="rect">
              <a:avLst/>
            </a:prstGeom>
            <a:solidFill>
              <a:srgbClr val="64BCD9">
                <a:alpha val="40000"/>
              </a:srgbClr>
            </a:solidFill>
            <a:ln w="9525" cap="flat" cmpd="sng" algn="ctr">
              <a:solidFill>
                <a:srgbClr val="64BCD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RF cores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83682" y="1008501"/>
              <a:ext cx="1402455" cy="267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TAN – TCTs – TCL4</a:t>
              </a:r>
            </a:p>
          </p:txBody>
        </p:sp>
      </p:grpSp>
      <p:graphicFrame>
        <p:nvGraphicFramePr>
          <p:cNvPr id="14" name="Content Placeholder 5"/>
          <p:cNvGraphicFramePr>
            <a:graphicFrameLocks/>
          </p:cNvGraphicFramePr>
          <p:nvPr>
            <p:extLst/>
          </p:nvPr>
        </p:nvGraphicFramePr>
        <p:xfrm>
          <a:off x="207881" y="3577846"/>
          <a:ext cx="7560400" cy="2306320"/>
        </p:xfrm>
        <a:graphic>
          <a:graphicData uri="http://schemas.openxmlformats.org/drawingml/2006/table">
            <a:tbl>
              <a:tblPr firstRow="1" bandRow="1"/>
              <a:tblGrid>
                <a:gridCol w="2718486"/>
                <a:gridCol w="2248930"/>
                <a:gridCol w="2592984"/>
              </a:tblGrid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dirty="0" smtClean="0"/>
                        <a:t>Connection Points in the LHC</a:t>
                      </a:r>
                      <a:r>
                        <a:rPr lang="en-GB" sz="1600" baseline="0" dirty="0" smtClean="0"/>
                        <a:t> (distance from IP)</a:t>
                      </a:r>
                      <a:endParaRPr lang="en-GB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dirty="0" smtClean="0"/>
                        <a:t>Max ambient equivalent dose rate in the LHC (</a:t>
                      </a:r>
                      <a:r>
                        <a:rPr lang="en-GB" sz="1600" dirty="0" err="1" smtClean="0"/>
                        <a:t>Sv</a:t>
                      </a:r>
                      <a:r>
                        <a:rPr lang="en-GB" sz="1600" dirty="0" smtClean="0"/>
                        <a:t>/h)</a:t>
                      </a:r>
                      <a:endParaRPr lang="en-GB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dirty="0" smtClean="0"/>
                        <a:t>Estimated ambient dose rate</a:t>
                      </a:r>
                      <a:r>
                        <a:rPr lang="en-GB" sz="1600" baseline="0" dirty="0" smtClean="0"/>
                        <a:t> in the HL underground (</a:t>
                      </a:r>
                      <a:r>
                        <a:rPr lang="en-GB" sz="1600" baseline="0" dirty="0" err="1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GB" sz="1600" baseline="0" dirty="0" err="1" smtClean="0"/>
                        <a:t>Sv</a:t>
                      </a:r>
                      <a:r>
                        <a:rPr lang="en-GB" sz="1600" baseline="0" dirty="0" smtClean="0"/>
                        <a:t>/h)</a:t>
                      </a:r>
                      <a:endParaRPr lang="en-GB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just"/>
                      <a:r>
                        <a:rPr lang="en-GB" sz="1800" dirty="0" smtClean="0"/>
                        <a:t>UA elbow (~ 150-170 m)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2.5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2.5 x 10</a:t>
                      </a:r>
                      <a:r>
                        <a:rPr lang="en-GB" baseline="30000" dirty="0" smtClean="0"/>
                        <a:t>-1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just"/>
                      <a:r>
                        <a:rPr lang="en-GB" sz="1800" dirty="0" smtClean="0"/>
                        <a:t>UL13/17 (~ 89 m)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1.0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1.0 x 10</a:t>
                      </a:r>
                      <a:r>
                        <a:rPr lang="en-GB" baseline="30000" dirty="0" smtClean="0"/>
                        <a:t>-1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just"/>
                      <a:r>
                        <a:rPr lang="en-GB" sz="1800" dirty="0" smtClean="0"/>
                        <a:t>UPR17 	</a:t>
                      </a:r>
                      <a:r>
                        <a:rPr lang="en-GB" sz="1800" dirty="0" smtClean="0">
                          <a:sym typeface="Symbol" panose="05050102010706020507" pitchFamily="18" charset="2"/>
                        </a:rPr>
                        <a:t>(</a:t>
                      </a:r>
                      <a:r>
                        <a:rPr lang="en-GB" sz="1800" dirty="0" smtClean="0"/>
                        <a:t>~ 137 m)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1.5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1.5 x 10</a:t>
                      </a:r>
                      <a:r>
                        <a:rPr lang="en-GB" baseline="30000" dirty="0" smtClean="0"/>
                        <a:t>-2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just"/>
                      <a:r>
                        <a:rPr lang="en-GB" sz="1800" dirty="0" smtClean="0"/>
                        <a:t>UPR17 	</a:t>
                      </a:r>
                      <a:r>
                        <a:rPr lang="en-GB" sz="1800" dirty="0" smtClean="0">
                          <a:sym typeface="Symbol" panose="05050102010706020507" pitchFamily="18" charset="2"/>
                        </a:rPr>
                        <a:t>(</a:t>
                      </a:r>
                      <a:r>
                        <a:rPr lang="en-GB" sz="1800" dirty="0" smtClean="0"/>
                        <a:t>~ 184 m)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1.0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1.0 x 10</a:t>
                      </a:r>
                      <a:r>
                        <a:rPr lang="en-GB" baseline="30000" dirty="0" smtClean="0"/>
                        <a:t>-2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5" name="Title 1"/>
          <p:cNvSpPr txBox="1">
            <a:spLocks/>
          </p:cNvSpPr>
          <p:nvPr/>
        </p:nvSpPr>
        <p:spPr>
          <a:xfrm>
            <a:off x="8029640" y="3912973"/>
            <a:ext cx="3600887" cy="17628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Considering an attenuation factor 10</a:t>
            </a:r>
            <a:r>
              <a:rPr lang="en-GB" sz="2000" baseline="30000" dirty="0" smtClean="0"/>
              <a:t>-8 </a:t>
            </a:r>
            <a:r>
              <a:rPr lang="en-GB" sz="2000" dirty="0" smtClean="0"/>
              <a:t>provided by the UPR escape path (UPRs) and 10</a:t>
            </a:r>
            <a:r>
              <a:rPr lang="en-GB" sz="2000" baseline="30000" dirty="0" smtClean="0"/>
              <a:t>-7</a:t>
            </a:r>
            <a:r>
              <a:rPr lang="en-GB" sz="2000" dirty="0" smtClean="0"/>
              <a:t> provided by the ~7m of soil by the un-excavated cores</a:t>
            </a:r>
            <a:endParaRPr lang="en-GB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42213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HL-LHC new underground galleries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700" dirty="0" smtClean="0"/>
              <a:t>Escape path: </a:t>
            </a:r>
            <a:r>
              <a:rPr lang="en-GB" sz="2700" dirty="0"/>
              <a:t>Dose to personnel escaping though </a:t>
            </a:r>
            <a:r>
              <a:rPr lang="en-GB" sz="2700" dirty="0" smtClean="0"/>
              <a:t>LHC (during Run 4 - Ultimate)</a:t>
            </a:r>
            <a:endParaRPr lang="en-GB" sz="27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214185" y="1394343"/>
            <a:ext cx="8229600" cy="2591449"/>
            <a:chOff x="183418" y="3482575"/>
            <a:chExt cx="8614615" cy="25914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1217" t="4776" b="8293"/>
            <a:stretch/>
          </p:blipFill>
          <p:spPr>
            <a:xfrm>
              <a:off x="183418" y="3488664"/>
              <a:ext cx="8614615" cy="219950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8491" y="5085184"/>
              <a:ext cx="4899542" cy="98884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460838" y="3482575"/>
              <a:ext cx="2838021" cy="50783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A1100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Path length (from escape path exit to LHC</a:t>
              </a:r>
              <a:r>
                <a:rPr kumimoji="0" lang="en-GB" sz="135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tunnel exit</a:t>
              </a:r>
              <a:r>
                <a:rPr kumimoji="0" lang="en-GB" sz="13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) ~ 100 m</a:t>
              </a:r>
            </a:p>
          </p:txBody>
        </p:sp>
        <p:cxnSp>
          <p:nvCxnSpPr>
            <p:cNvPr id="18" name="Straight Arrow Connector 17"/>
            <p:cNvCxnSpPr>
              <a:stCxn id="17" idx="2"/>
            </p:cNvCxnSpPr>
            <p:nvPr/>
          </p:nvCxnSpPr>
          <p:spPr>
            <a:xfrm flipH="1">
              <a:off x="6469758" y="3990406"/>
              <a:ext cx="410091" cy="799837"/>
            </a:xfrm>
            <a:prstGeom prst="straightConnector1">
              <a:avLst/>
            </a:prstGeom>
            <a:noFill/>
            <a:ln w="25400" cap="flat" cmpd="sng" algn="ctr">
              <a:solidFill>
                <a:srgbClr val="CA11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" name="Straight Arrow Connector 18"/>
            <p:cNvCxnSpPr/>
            <p:nvPr/>
          </p:nvCxnSpPr>
          <p:spPr>
            <a:xfrm flipH="1">
              <a:off x="2195736" y="4725144"/>
              <a:ext cx="5760640" cy="288032"/>
            </a:xfrm>
            <a:prstGeom prst="straightConnector1">
              <a:avLst/>
            </a:prstGeom>
            <a:noFill/>
            <a:ln w="28575" cap="flat" cmpd="sng" algn="ctr">
              <a:solidFill>
                <a:srgbClr val="CA11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0" name="TextBox 19"/>
          <p:cNvSpPr txBox="1"/>
          <p:nvPr/>
        </p:nvSpPr>
        <p:spPr>
          <a:xfrm>
            <a:off x="397666" y="4077072"/>
            <a:ext cx="6835156" cy="141577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LHC beam dump triggered by access system (normal functioning):</a:t>
            </a:r>
          </a:p>
          <a:p>
            <a:pPr marL="1090612" marR="0" lvl="0" indent="-285750" defTabSz="4492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8C"/>
              </a:buClr>
              <a:buSzTx/>
              <a:buFont typeface="Arial" panose="020B0604020202020204" pitchFamily="34" charset="0"/>
              <a:buChar char="+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Effective Dose due to activated components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	</a:t>
            </a: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5F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8</a:t>
            </a:r>
            <a:r>
              <a:rPr kumimoji="0" lang="el-G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5F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0 μ</a:t>
            </a:r>
            <a:r>
              <a:rPr kumimoji="0" lang="en-GB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5F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Sv</a:t>
            </a: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5F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 second cooling time)</a:t>
            </a:r>
          </a:p>
          <a:p>
            <a:pPr marL="1090612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8C"/>
              </a:buClr>
              <a:buSzTx/>
              <a:buFont typeface="Arial" panose="020B0604020202020204" pitchFamily="34" charset="0"/>
              <a:buChar char="+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Committed effective dose (internal and external dose) due to exposure by activated air (estimated for envelope case of Point 7):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	</a:t>
            </a:r>
            <a:r>
              <a:rPr kumimoji="0" lang="el-G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5F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&lt; 15 μ</a:t>
            </a:r>
            <a:r>
              <a:rPr kumimoji="0" lang="en-GB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5F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Sv</a:t>
            </a:r>
            <a:endParaRPr kumimoji="0" lang="en-GB" sz="1400" b="1" i="0" u="none" strike="noStrike" kern="0" cap="none" spc="0" normalizeH="0" baseline="0" noProof="0" dirty="0" smtClean="0">
              <a:ln>
                <a:noFill/>
              </a:ln>
              <a:solidFill>
                <a:srgbClr val="005F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1682" y="5589240"/>
            <a:ext cx="6831140" cy="55399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A11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dump triggered (abnormal situation):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	</a:t>
            </a: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5F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115 </a:t>
            </a:r>
            <a:r>
              <a:rPr kumimoji="0" lang="en-GB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5F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mSv</a:t>
            </a: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5F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(average dose rate 6 </a:t>
            </a:r>
            <a:r>
              <a:rPr kumimoji="0" lang="en-GB" sz="1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/h)</a:t>
            </a:r>
            <a:endParaRPr kumimoji="0" lang="en-GB" sz="135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7639744" y="4079696"/>
          <a:ext cx="4440684" cy="1941195"/>
        </p:xfrm>
        <a:graphic>
          <a:graphicData uri="http://schemas.openxmlformats.org/drawingml/2006/table">
            <a:tbl>
              <a:tblPr/>
              <a:tblGrid>
                <a:gridCol w="342096"/>
                <a:gridCol w="800654"/>
                <a:gridCol w="1521546"/>
                <a:gridCol w="1776388"/>
              </a:tblGrid>
              <a:tr h="40957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Effective dose </a:t>
                      </a:r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GB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Sv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GB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 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 path inside the LHC, from </a:t>
                      </a:r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escape path exit to UJ (LHC tunnel exit)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1907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 m/s (4.32 km/h)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 m/s (1.8 km/h)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8E36"/>
                    </a:solidFill>
                  </a:tcPr>
                </a:tc>
              </a:tr>
              <a:tr h="209550">
                <a:tc rowSpan="6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cooling </a:t>
                      </a:r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times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second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550">
                <a:tc vMerge="1">
                  <a:txBody>
                    <a:bodyPr/>
                    <a:lstStyle/>
                    <a:p>
                      <a:pPr algn="ctr" fontAlgn="ctr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minute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minutes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hours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hours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day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143" y="1157381"/>
            <a:ext cx="1559091" cy="92964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31917" y="1348176"/>
            <a:ext cx="127822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IVPlaner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5800" y="1084262"/>
            <a:ext cx="3685010" cy="297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4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HL-LHC </a:t>
            </a:r>
            <a:r>
              <a:rPr lang="en-GB" dirty="0" smtClean="0"/>
              <a:t>– Residual Dose Rate estimation</a:t>
            </a:r>
            <a:br>
              <a:rPr lang="en-GB" dirty="0" smtClean="0"/>
            </a:br>
            <a:r>
              <a:rPr lang="en-GB" sz="2700" dirty="0" smtClean="0"/>
              <a:t>IR1 vs IR5 </a:t>
            </a:r>
            <a:endParaRPr lang="en-GB" sz="27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7010" y="931483"/>
            <a:ext cx="8820000" cy="2240738"/>
            <a:chOff x="350621" y="700822"/>
            <a:chExt cx="8820000" cy="224073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621" y="886700"/>
              <a:ext cx="8820000" cy="205486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484927" y="700822"/>
              <a:ext cx="4536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HL-LHC LSS1 – LS4 1 month cooling time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67074" y="1839558"/>
              <a:ext cx="7654278" cy="72008"/>
            </a:xfrm>
            <a:prstGeom prst="rect">
              <a:avLst/>
            </a:prstGeom>
            <a:solidFill>
              <a:srgbClr val="CA1100">
                <a:alpha val="40000"/>
              </a:srgbClr>
            </a:solidFill>
            <a:ln w="19050" cap="flat" cmpd="sng" algn="ctr">
              <a:solidFill>
                <a:srgbClr val="C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9916" y="3090443"/>
            <a:ext cx="8857651" cy="2277597"/>
            <a:chOff x="253179" y="2859782"/>
            <a:chExt cx="8928000" cy="227759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t="3998"/>
            <a:stretch/>
          </p:blipFill>
          <p:spPr>
            <a:xfrm>
              <a:off x="253179" y="3074069"/>
              <a:ext cx="8928000" cy="206331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484927" y="2859782"/>
              <a:ext cx="4536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HL-LHC LSS5 – LS4 1 month cooling time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8660" y="4017926"/>
              <a:ext cx="7704856" cy="72008"/>
            </a:xfrm>
            <a:prstGeom prst="rect">
              <a:avLst/>
            </a:prstGeom>
            <a:solidFill>
              <a:srgbClr val="CA1100">
                <a:alpha val="40000"/>
              </a:srgbClr>
            </a:solidFill>
            <a:ln w="19050" cap="flat" cmpd="sng" algn="ctr">
              <a:solidFill>
                <a:srgbClr val="C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Content Placeholder 6"/>
          <p:cNvSpPr txBox="1">
            <a:spLocks/>
          </p:cNvSpPr>
          <p:nvPr/>
        </p:nvSpPr>
        <p:spPr>
          <a:xfrm>
            <a:off x="8929816" y="1159398"/>
            <a:ext cx="2652584" cy="17567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anchor="ctr">
            <a:normAutofit fontScale="92500" lnSpcReduction="2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en-GB" sz="2200" dirty="0" smtClean="0"/>
              <a:t>The optics and the collimator settings are the same for IR1 and IR5. </a:t>
            </a:r>
          </a:p>
          <a:p>
            <a:pPr marL="36576" indent="0">
              <a:buNone/>
            </a:pPr>
            <a:r>
              <a:rPr lang="en-GB" sz="2200" dirty="0" smtClean="0"/>
              <a:t>Only difference is crossing angle plane.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811" y="3172221"/>
            <a:ext cx="9000000" cy="337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3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dirty="0" smtClean="0"/>
              <a:t>LHC and HL-LHC</a:t>
            </a:r>
          </a:p>
          <a:p>
            <a:endParaRPr lang="en-GB" dirty="0" smtClean="0"/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dirty="0" smtClean="0"/>
              <a:t>RP studies (using                          ©)</a:t>
            </a:r>
          </a:p>
          <a:p>
            <a:pPr marL="1162050" lvl="1" indent="-446088">
              <a:buClr>
                <a:schemeClr val="tx2">
                  <a:lumMod val="60000"/>
                  <a:lumOff val="40000"/>
                </a:schemeClr>
              </a:buClr>
              <a:buSzPct val="70000"/>
              <a:buFont typeface="Wingdings" panose="05000000000000000000" pitchFamily="2" charset="2"/>
              <a:buChar char="q"/>
            </a:pPr>
            <a:endParaRPr lang="en-GB" sz="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1162050" lvl="1" indent="-446088">
              <a:buClr>
                <a:schemeClr val="tx2"/>
              </a:buClr>
              <a:buSzPct val="70000"/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tx2"/>
                </a:solidFill>
              </a:rPr>
              <a:t>Operational scenario</a:t>
            </a:r>
          </a:p>
          <a:p>
            <a:pPr marL="1162050" lvl="1" indent="-446088">
              <a:buClr>
                <a:schemeClr val="tx2"/>
              </a:buClr>
              <a:buSzPct val="70000"/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tx2"/>
                </a:solidFill>
              </a:rPr>
              <a:t>LHC Simulation Geometry</a:t>
            </a:r>
          </a:p>
          <a:p>
            <a:pPr marL="1162050" lvl="1" indent="-446088">
              <a:buClr>
                <a:schemeClr val="tx2"/>
              </a:buClr>
              <a:buSzPct val="70000"/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tx2"/>
                </a:solidFill>
              </a:rPr>
              <a:t>LHC Simulation vs. measurements</a:t>
            </a:r>
          </a:p>
          <a:p>
            <a:pPr marL="1162050" lvl="1" indent="-446088">
              <a:buClr>
                <a:schemeClr val="tx2">
                  <a:lumMod val="60000"/>
                  <a:lumOff val="40000"/>
                </a:schemeClr>
              </a:buClr>
              <a:buSzPct val="70000"/>
              <a:buFont typeface="Wingdings" panose="05000000000000000000" pitchFamily="2" charset="2"/>
              <a:buChar char="q"/>
            </a:pPr>
            <a:endParaRPr lang="en-GB" sz="1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1162050" lvl="1" indent="-446088">
              <a:buSzPct val="75000"/>
              <a:buFont typeface="Wingdings" panose="05000000000000000000" pitchFamily="2" charset="2"/>
              <a:buChar char="q"/>
            </a:pPr>
            <a:r>
              <a:rPr lang="en-GB" sz="2400" dirty="0" smtClean="0"/>
              <a:t>LHC </a:t>
            </a:r>
            <a:r>
              <a:rPr lang="en-GB" sz="2400" dirty="0"/>
              <a:t>residual dose rate estimation</a:t>
            </a:r>
            <a:endParaRPr lang="en-GB" sz="2400" dirty="0" smtClean="0"/>
          </a:p>
          <a:p>
            <a:pPr marL="1162050" lvl="1" indent="-446088">
              <a:buSzPct val="75000"/>
              <a:buFont typeface="Wingdings" panose="05000000000000000000" pitchFamily="2" charset="2"/>
              <a:buChar char="q"/>
            </a:pPr>
            <a:r>
              <a:rPr lang="en-GB" sz="2400" dirty="0" smtClean="0"/>
              <a:t>HL-LHC new underground galleries</a:t>
            </a:r>
          </a:p>
          <a:p>
            <a:pPr marL="1162050" lvl="1" indent="-446088">
              <a:buSzPct val="75000"/>
              <a:buFont typeface="Wingdings" panose="05000000000000000000" pitchFamily="2" charset="2"/>
              <a:buChar char="q"/>
            </a:pPr>
            <a:r>
              <a:rPr lang="en-GB" sz="2400" dirty="0" smtClean="0"/>
              <a:t>HL-LHC </a:t>
            </a:r>
            <a:r>
              <a:rPr lang="en-GB" sz="2400" dirty="0"/>
              <a:t>residual dose rate estimation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9240" y="2025705"/>
            <a:ext cx="2616276" cy="77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14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LHC and the High Luminosity upgrade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3" descr="C:\Users\hahnel\AppData\Local\Microsoft\Windows\Temporary Internet Files\Content.Outlook\E7WP3XOL\CERN Accelerator Complex.pn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340" y="976225"/>
            <a:ext cx="5281659" cy="469964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12"/>
          <p:cNvSpPr txBox="1">
            <a:spLocks/>
          </p:cNvSpPr>
          <p:nvPr/>
        </p:nvSpPr>
        <p:spPr>
          <a:xfrm>
            <a:off x="3797643" y="1095968"/>
            <a:ext cx="3336326" cy="212365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rgbClr val="0055A0"/>
            </a:solidFill>
          </a:ln>
        </p:spPr>
        <p:txBody>
          <a:bodyPr vert="horz" wrap="square">
            <a:sp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3" indent="0" algn="ctr">
              <a:buNone/>
            </a:pP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</a:t>
            </a:r>
          </a:p>
          <a:p>
            <a:pPr marL="271463" indent="-234950"/>
            <a:r>
              <a:rPr lang="en-GB" sz="1600" dirty="0" smtClean="0"/>
              <a:t>27 km circular accelerator</a:t>
            </a:r>
          </a:p>
          <a:p>
            <a:pPr marL="271463" indent="-234950"/>
            <a:r>
              <a:rPr lang="en-GB" sz="1600" dirty="0"/>
              <a:t>8 sectors</a:t>
            </a:r>
          </a:p>
          <a:p>
            <a:pPr marL="271463" indent="-234950"/>
            <a:r>
              <a:rPr lang="en-GB" sz="1600" dirty="0" smtClean="0"/>
              <a:t>4 experiments</a:t>
            </a:r>
          </a:p>
          <a:p>
            <a:pPr marL="271463" indent="-234950"/>
            <a:r>
              <a:rPr lang="en-GB" sz="1600" dirty="0" smtClean="0"/>
              <a:t>two </a:t>
            </a:r>
            <a:r>
              <a:rPr lang="en-GB" sz="1600" dirty="0"/>
              <a:t>counter rotating beams of protons or heavy </a:t>
            </a:r>
            <a:r>
              <a:rPr lang="en-GB" sz="1600" dirty="0" smtClean="0"/>
              <a:t>ions</a:t>
            </a:r>
          </a:p>
          <a:p>
            <a:pPr marL="271463" indent="-234950"/>
            <a:r>
              <a:rPr lang="en-GB" sz="1600" dirty="0" smtClean="0"/>
              <a:t>p-p collision @ 14 </a:t>
            </a:r>
            <a:r>
              <a:rPr lang="en-GB" sz="1600" dirty="0" err="1" smtClean="0"/>
              <a:t>TeV</a:t>
            </a:r>
            <a:endParaRPr lang="en-GB" sz="1600" dirty="0" smtClean="0"/>
          </a:p>
        </p:txBody>
      </p:sp>
      <p:sp>
        <p:nvSpPr>
          <p:cNvPr id="8" name="Content Placeholder 12"/>
          <p:cNvSpPr txBox="1">
            <a:spLocks/>
          </p:cNvSpPr>
          <p:nvPr/>
        </p:nvSpPr>
        <p:spPr>
          <a:xfrm>
            <a:off x="164756" y="3773632"/>
            <a:ext cx="6409039" cy="166814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rgbClr val="0055A0"/>
            </a:solidFill>
          </a:ln>
        </p:spPr>
        <p:txBody>
          <a:bodyPr vert="horz" wrap="square">
            <a:sp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3" indent="0" algn="ctr">
              <a:buNone/>
            </a:pPr>
            <a:r>
              <a:rPr lang="en-GB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HL-LHC</a:t>
            </a:r>
            <a:endParaRPr lang="en-GB" sz="1600" dirty="0" smtClean="0"/>
          </a:p>
          <a:p>
            <a:pPr marL="36513" indent="0">
              <a:buNone/>
            </a:pPr>
            <a:r>
              <a:rPr lang="en-GB" sz="1600" dirty="0" smtClean="0"/>
              <a:t>The </a:t>
            </a:r>
            <a:r>
              <a:rPr lang="en-GB" sz="1600" dirty="0"/>
              <a:t>High-Luminosity Large Hadron Collider (HL-LHC) project aims to crank up the performance of the LHC in order to increase the potential for </a:t>
            </a:r>
            <a:r>
              <a:rPr lang="en-GB" sz="1600" dirty="0" smtClean="0"/>
              <a:t>discoveries. </a:t>
            </a:r>
          </a:p>
          <a:p>
            <a:pPr marL="36513" indent="0">
              <a:buNone/>
            </a:pPr>
            <a:r>
              <a:rPr lang="en-GB" sz="1600" dirty="0" smtClean="0"/>
              <a:t>The </a:t>
            </a:r>
            <a:r>
              <a:rPr lang="en-GB" sz="1600" dirty="0"/>
              <a:t>objective is to increase luminosity by a factor of 10 beyond the LHC’s design value.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" y="1095800"/>
            <a:ext cx="3566985" cy="258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5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5">
                  <a:lumMod val="20000"/>
                  <a:lumOff val="8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LHC and HL-LHC</a:t>
            </a:r>
          </a:p>
          <a:p>
            <a:endParaRPr lang="en-GB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>
              <a:buClr>
                <a:schemeClr val="accent5">
                  <a:lumMod val="20000"/>
                  <a:lumOff val="8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RP studies (using                          ©)</a:t>
            </a:r>
          </a:p>
          <a:p>
            <a:pPr marL="1162050" lvl="1" indent="-446088">
              <a:buClr>
                <a:schemeClr val="tx2">
                  <a:lumMod val="60000"/>
                  <a:lumOff val="40000"/>
                </a:schemeClr>
              </a:buClr>
              <a:buSzPct val="70000"/>
              <a:buFont typeface="Wingdings" panose="05000000000000000000" pitchFamily="2" charset="2"/>
              <a:buChar char="q"/>
            </a:pPr>
            <a:endParaRPr lang="en-GB" sz="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1162050" lvl="1" indent="-446088">
              <a:buClr>
                <a:schemeClr val="tx2">
                  <a:lumMod val="60000"/>
                  <a:lumOff val="40000"/>
                </a:schemeClr>
              </a:buClr>
              <a:buSzPct val="70000"/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Operational scenarios</a:t>
            </a:r>
          </a:p>
          <a:p>
            <a:pPr marL="1162050" lvl="1" indent="-446088">
              <a:buClr>
                <a:schemeClr val="tx2">
                  <a:lumMod val="60000"/>
                  <a:lumOff val="40000"/>
                </a:schemeClr>
              </a:buClr>
              <a:buSzPct val="70000"/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LHC Simulation Geometry</a:t>
            </a:r>
          </a:p>
          <a:p>
            <a:pPr marL="1162050" lvl="1" indent="-446088">
              <a:buClr>
                <a:schemeClr val="tx2">
                  <a:lumMod val="60000"/>
                  <a:lumOff val="40000"/>
                </a:schemeClr>
              </a:buClr>
              <a:buSzPct val="70000"/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LHC Simulation vs. measurements</a:t>
            </a:r>
          </a:p>
          <a:p>
            <a:pPr marL="1162050" lvl="1" indent="-446088">
              <a:buClr>
                <a:schemeClr val="tx2">
                  <a:lumMod val="60000"/>
                  <a:lumOff val="40000"/>
                </a:schemeClr>
              </a:buClr>
              <a:buSzPct val="70000"/>
              <a:buFont typeface="Wingdings" panose="05000000000000000000" pitchFamily="2" charset="2"/>
              <a:buChar char="q"/>
            </a:pPr>
            <a:endParaRPr lang="en-GB" sz="1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1162050" lvl="1" indent="-446088">
              <a:buClr>
                <a:schemeClr val="accent5">
                  <a:lumMod val="20000"/>
                  <a:lumOff val="80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LHC residual dose rate estimation</a:t>
            </a:r>
          </a:p>
          <a:p>
            <a:pPr marL="1162050" lvl="1" indent="-446088">
              <a:buClr>
                <a:schemeClr val="accent5">
                  <a:lumMod val="20000"/>
                  <a:lumOff val="80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HL-LHC new underground galleries</a:t>
            </a:r>
          </a:p>
          <a:p>
            <a:pPr marL="1162050" lvl="1" indent="-446088">
              <a:buClr>
                <a:schemeClr val="accent5">
                  <a:lumMod val="20000"/>
                  <a:lumOff val="80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HL-LHC </a:t>
            </a:r>
            <a:r>
              <a:rPr lang="en-GB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residual dose rate </a:t>
            </a:r>
            <a:r>
              <a:rPr lang="en-GB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estimation</a:t>
            </a:r>
            <a:endParaRPr lang="en-GB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9240" y="2025705"/>
            <a:ext cx="2616276" cy="77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28163" y="2018348"/>
            <a:ext cx="2616276" cy="772599"/>
          </a:xfrm>
          <a:prstGeom prst="rect">
            <a:avLst/>
          </a:prstGeom>
          <a:solidFill>
            <a:schemeClr val="accent1">
              <a:alpha val="5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17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LHC/HL-LHC Operational </a:t>
            </a:r>
            <a:r>
              <a:rPr lang="en-GB" dirty="0"/>
              <a:t>S</a:t>
            </a:r>
            <a:r>
              <a:rPr lang="en-GB" dirty="0" smtClean="0"/>
              <a:t>cenarios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580807"/>
              </p:ext>
            </p:extLst>
          </p:nvPr>
        </p:nvGraphicFramePr>
        <p:xfrm>
          <a:off x="716691" y="976224"/>
          <a:ext cx="5410202" cy="4969756"/>
        </p:xfrm>
        <a:graphic>
          <a:graphicData uri="http://schemas.openxmlformats.org/drawingml/2006/table">
            <a:tbl>
              <a:tblPr/>
              <a:tblGrid>
                <a:gridCol w="446376"/>
                <a:gridCol w="882394"/>
                <a:gridCol w="1020358"/>
                <a:gridCol w="1020358"/>
                <a:gridCol w="1020358"/>
                <a:gridCol w="1020358"/>
              </a:tblGrid>
              <a:tr h="57459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 of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(HL-)LHC Operation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Peak / levelled</a:t>
                      </a:r>
                    </a:p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luminosity</a:t>
                      </a:r>
                    </a:p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[cm</a:t>
                      </a:r>
                      <a:r>
                        <a:rPr lang="en-GB" sz="10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  <a:r>
                        <a:rPr lang="en-GB" sz="10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Integrated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luminosity </a:t>
                      </a:r>
                      <a:endParaRPr lang="en-GB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[fb</a:t>
                      </a:r>
                      <a:r>
                        <a:rPr lang="en-GB" sz="10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10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≤2012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0.8E+34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10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LS1</a:t>
                      </a: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0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6.30E+33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</a:tr>
              <a:tr h="1910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1.40E+34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030">
                <a:tc>
                  <a:txBody>
                    <a:bodyPr/>
                    <a:lstStyle/>
                    <a:p>
                      <a:pPr algn="ctr" fontAlgn="b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1.60E+34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910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1.60E+34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0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LS2</a:t>
                      </a: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 years)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0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2.0E+34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910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2.0E+34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9250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2.0E+34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10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LS3</a:t>
                      </a: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 years)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Nominal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Ultimate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Nominal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Ultimate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910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2027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5.0E+34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7.5E+34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910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2028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5.0E+34</a:t>
                      </a: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7.5E+34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910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2029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5.0E+34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7.5E+34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910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LS4</a:t>
                      </a: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 year)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910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2031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5.0E+34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7.5E+34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910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2032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5.0E+34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7.5E+34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910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2033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5.0E+34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7.5E+34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910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LS5</a:t>
                      </a: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 year)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910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2035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5.0E+34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7.5E+34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91030"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2036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5.0E+34</a:t>
                      </a: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7.5E+34</a:t>
                      </a: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91030"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2037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5.0E+34</a:t>
                      </a: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7.5E+34</a:t>
                      </a: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9103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LS6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40" marR="5640" marT="564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506679" y="3269393"/>
            <a:ext cx="1311029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~TOT</a:t>
            </a:r>
            <a:r>
              <a:rPr lang="en-US" sz="1400" dirty="0" smtClean="0"/>
              <a:t> 350 fb</a:t>
            </a:r>
            <a:r>
              <a:rPr lang="en-US" sz="1400" baseline="30000" dirty="0" smtClean="0"/>
              <a:t>-1</a:t>
            </a:r>
            <a:endParaRPr lang="en-GB" sz="1400" baseline="30000" dirty="0"/>
          </a:p>
        </p:txBody>
      </p:sp>
      <p:cxnSp>
        <p:nvCxnSpPr>
          <p:cNvPr id="8" name="Straight Arrow Connector 7"/>
          <p:cNvCxnSpPr>
            <a:endCxn id="7" idx="1"/>
          </p:cNvCxnSpPr>
          <p:nvPr/>
        </p:nvCxnSpPr>
        <p:spPr>
          <a:xfrm flipV="1">
            <a:off x="4637897" y="3423282"/>
            <a:ext cx="1868782" cy="153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27023" y="5796688"/>
            <a:ext cx="999870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TOT</a:t>
            </a:r>
            <a:r>
              <a:rPr lang="en-US" sz="1400" dirty="0" smtClean="0"/>
              <a:t> ~3050 fb</a:t>
            </a:r>
            <a:r>
              <a:rPr lang="en-US" sz="1400" baseline="30000" dirty="0" smtClean="0"/>
              <a:t>-1</a:t>
            </a:r>
            <a:endParaRPr lang="en-GB" sz="1400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4077730" y="5796688"/>
            <a:ext cx="1011193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TOT</a:t>
            </a:r>
            <a:r>
              <a:rPr lang="en-US" sz="1400" dirty="0" smtClean="0"/>
              <a:t> ~2600 fb</a:t>
            </a:r>
            <a:r>
              <a:rPr lang="en-US" sz="1400" baseline="30000" dirty="0" smtClean="0"/>
              <a:t>-1</a:t>
            </a:r>
            <a:endParaRPr lang="en-GB" sz="1400" baseline="30000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126892" y="3990671"/>
            <a:ext cx="6065107" cy="1729658"/>
          </a:xfrm>
        </p:spPr>
        <p:txBody>
          <a:bodyPr>
            <a:normAutofit/>
          </a:bodyPr>
          <a:lstStyle/>
          <a:p>
            <a:pPr marL="457200">
              <a:buFont typeface="Symbol" panose="05050102010706020507" pitchFamily="18" charset="2"/>
              <a:buChar char=""/>
            </a:pPr>
            <a:r>
              <a:rPr lang="en-GB" sz="2200" dirty="0"/>
              <a:t>3 blocks of </a:t>
            </a:r>
            <a:r>
              <a:rPr lang="en-GB" sz="2200" dirty="0" smtClean="0"/>
              <a:t>3 </a:t>
            </a:r>
            <a:r>
              <a:rPr lang="en-GB" sz="2200" dirty="0"/>
              <a:t>consecutive years of operation + 1 year Long </a:t>
            </a:r>
            <a:r>
              <a:rPr lang="en-GB" sz="2200" dirty="0" smtClean="0"/>
              <a:t>Shutdown each</a:t>
            </a:r>
            <a:endParaRPr lang="en-GB" sz="2200" dirty="0"/>
          </a:p>
          <a:p>
            <a:pPr lvl="1"/>
            <a:r>
              <a:rPr lang="en-GB" sz="2000" dirty="0" smtClean="0"/>
              <a:t>Nominal</a:t>
            </a:r>
            <a:r>
              <a:rPr lang="en-GB" sz="2000" dirty="0"/>
              <a:t>: 5.0x10</a:t>
            </a:r>
            <a:r>
              <a:rPr lang="en-GB" sz="2000" baseline="30000" dirty="0"/>
              <a:t>34</a:t>
            </a:r>
            <a:r>
              <a:rPr lang="en-GB" sz="2000" dirty="0"/>
              <a:t> – 250 fb</a:t>
            </a:r>
            <a:r>
              <a:rPr lang="en-GB" sz="2000" baseline="30000" dirty="0"/>
              <a:t>-1</a:t>
            </a:r>
            <a:r>
              <a:rPr lang="en-GB" sz="2000" dirty="0"/>
              <a:t>/y</a:t>
            </a:r>
          </a:p>
          <a:p>
            <a:pPr lvl="1"/>
            <a:r>
              <a:rPr lang="en-GB" sz="2000" dirty="0"/>
              <a:t>Ultimate: 7.5x10</a:t>
            </a:r>
            <a:r>
              <a:rPr lang="en-GB" sz="2000" baseline="30000" dirty="0"/>
              <a:t>34</a:t>
            </a:r>
            <a:r>
              <a:rPr lang="en-GB" sz="2000" dirty="0"/>
              <a:t> – 300 </a:t>
            </a:r>
            <a:r>
              <a:rPr lang="en-GB" sz="2000" dirty="0" smtClean="0"/>
              <a:t>fb</a:t>
            </a:r>
            <a:r>
              <a:rPr lang="en-GB" sz="2000" baseline="30000" dirty="0" smtClean="0"/>
              <a:t>-1</a:t>
            </a:r>
            <a:r>
              <a:rPr lang="en-GB" sz="2000" dirty="0" smtClean="0"/>
              <a:t>/y</a:t>
            </a:r>
            <a:endParaRPr lang="en-GB" sz="2000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-530094" y="4524641"/>
            <a:ext cx="2072636" cy="338554"/>
          </a:xfrm>
          <a:prstGeom prst="rect">
            <a:avLst/>
          </a:prstGeom>
          <a:solidFill>
            <a:srgbClr val="0055A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HL-LHC</a:t>
            </a:r>
            <a:endParaRPr lang="en-GB" sz="1600" baseline="30000" dirty="0"/>
          </a:p>
        </p:txBody>
      </p:sp>
      <p:sp>
        <p:nvSpPr>
          <p:cNvPr id="13" name="Content Placeholder 6"/>
          <p:cNvSpPr txBox="1">
            <a:spLocks/>
          </p:cNvSpPr>
          <p:nvPr/>
        </p:nvSpPr>
        <p:spPr>
          <a:xfrm>
            <a:off x="6968007" y="1997677"/>
            <a:ext cx="3782375" cy="11450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>
            <a:normAutofit fontScale="925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en-GB" sz="2000" dirty="0" smtClean="0"/>
              <a:t>Simulation is done considering the luminosity targets announced by the LHC Operation team</a:t>
            </a:r>
          </a:p>
        </p:txBody>
      </p:sp>
      <p:sp>
        <p:nvSpPr>
          <p:cNvPr id="9" name="Rectangle 8"/>
          <p:cNvSpPr/>
          <p:nvPr/>
        </p:nvSpPr>
        <p:spPr>
          <a:xfrm>
            <a:off x="1375719" y="1573428"/>
            <a:ext cx="3962400" cy="72000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1005016" y="1795850"/>
            <a:ext cx="53545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past</a:t>
            </a:r>
            <a:endParaRPr lang="en-GB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68007" y="976224"/>
            <a:ext cx="3782375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i="1" dirty="0">
                <a:solidFill>
                  <a:schemeClr val="accent4">
                    <a:lumMod val="75000"/>
                  </a:schemeClr>
                </a:solidFill>
              </a:rPr>
              <a:t>Luminosity gives a measure of how many collisions are happening in a particle accelerator</a:t>
            </a:r>
          </a:p>
        </p:txBody>
      </p:sp>
    </p:spTree>
    <p:extLst>
      <p:ext uri="{BB962C8B-B14F-4D97-AF65-F5344CB8AC3E}">
        <p14:creationId xmlns:p14="http://schemas.microsoft.com/office/powerpoint/2010/main" val="30510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LHC – Simulation geometry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9600" y="1062682"/>
            <a:ext cx="10969139" cy="1070918"/>
          </a:xfrm>
        </p:spPr>
        <p:txBody>
          <a:bodyPr>
            <a:normAutofit fontScale="70000" lnSpcReduction="20000"/>
          </a:bodyPr>
          <a:lstStyle/>
          <a:p>
            <a:pPr marL="36576" indent="0">
              <a:buNone/>
            </a:pPr>
            <a:r>
              <a:rPr lang="en-GB" dirty="0" smtClean="0"/>
              <a:t>Long Straight Sections in the two interaction regions, IR1 and IR5:</a:t>
            </a:r>
          </a:p>
          <a:p>
            <a:r>
              <a:rPr lang="en-GB" dirty="0" smtClean="0"/>
              <a:t>Actual machine layout</a:t>
            </a:r>
          </a:p>
          <a:p>
            <a:r>
              <a:rPr lang="en-GB" dirty="0" smtClean="0"/>
              <a:t>Real collimators settings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69" y="2128912"/>
            <a:ext cx="11880000" cy="2049028"/>
          </a:xfrm>
          <a:prstGeom prst="rect">
            <a:avLst/>
          </a:prstGeom>
        </p:spPr>
      </p:pic>
      <p:sp>
        <p:nvSpPr>
          <p:cNvPr id="11" name="Espace réservé du contenu 8"/>
          <p:cNvSpPr txBox="1">
            <a:spLocks/>
          </p:cNvSpPr>
          <p:nvPr/>
        </p:nvSpPr>
        <p:spPr>
          <a:xfrm>
            <a:off x="9678212" y="2244242"/>
            <a:ext cx="2345385" cy="4430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None/>
              <a:tabLst/>
              <a:defRPr/>
            </a:pPr>
            <a:r>
              <a:rPr kumimoji="0" lang="en-GB" sz="22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LHC IR1 LSS</a:t>
            </a:r>
          </a:p>
        </p:txBody>
      </p:sp>
      <p:sp>
        <p:nvSpPr>
          <p:cNvPr id="12" name="Titre 7"/>
          <p:cNvSpPr txBox="1">
            <a:spLocks/>
          </p:cNvSpPr>
          <p:nvPr/>
        </p:nvSpPr>
        <p:spPr>
          <a:xfrm>
            <a:off x="8517924" y="225987"/>
            <a:ext cx="3060815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Simulation geometry kindly prepared by the CERN FLUKA Team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93BE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b="15855"/>
          <a:stretch/>
        </p:blipFill>
        <p:spPr>
          <a:xfrm>
            <a:off x="137469" y="4203364"/>
            <a:ext cx="11880000" cy="1876166"/>
          </a:xfrm>
          <a:prstGeom prst="rect">
            <a:avLst/>
          </a:prstGeom>
        </p:spPr>
      </p:pic>
      <p:sp>
        <p:nvSpPr>
          <p:cNvPr id="15" name="Espace réservé du contenu 8"/>
          <p:cNvSpPr txBox="1">
            <a:spLocks/>
          </p:cNvSpPr>
          <p:nvPr/>
        </p:nvSpPr>
        <p:spPr>
          <a:xfrm>
            <a:off x="9678212" y="4340772"/>
            <a:ext cx="2345385" cy="4430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None/>
              <a:tabLst/>
              <a:defRPr/>
            </a:pPr>
            <a:r>
              <a:rPr kumimoji="0" lang="en-GB" sz="22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LHC IR5 LSS</a:t>
            </a:r>
          </a:p>
        </p:txBody>
      </p:sp>
    </p:spTree>
    <p:extLst>
      <p:ext uri="{BB962C8B-B14F-4D97-AF65-F5344CB8AC3E}">
        <p14:creationId xmlns:p14="http://schemas.microsoft.com/office/powerpoint/2010/main" val="287235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LHC – Simulation/measurement comparison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10" y="2005915"/>
            <a:ext cx="4934056" cy="3240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428368" y="1062682"/>
            <a:ext cx="11150371" cy="1070918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GB" dirty="0" smtClean="0"/>
              <a:t>During the year, simulations are performed in order to prepare the Work and Dose Planning (WDP) in advance for each Technical Stop (TS)</a:t>
            </a: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406640" y="5340155"/>
            <a:ext cx="11356489" cy="7917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en-GB" sz="2200" dirty="0" smtClean="0"/>
              <a:t>Radiation measurement, which  performed at the beginning of TS, in order to classify the area and prepare WDP for interventions, used to benchmark the simulation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885" y="2005915"/>
            <a:ext cx="4934057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5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5">
                  <a:lumMod val="20000"/>
                  <a:lumOff val="8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LHC and HL-LHC</a:t>
            </a:r>
          </a:p>
          <a:p>
            <a:endParaRPr lang="en-GB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>
              <a:buClr>
                <a:schemeClr val="accent5">
                  <a:lumMod val="20000"/>
                  <a:lumOff val="8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RP studies (using                          ©)</a:t>
            </a:r>
          </a:p>
          <a:p>
            <a:pPr marL="1162050" lvl="1" indent="-446088">
              <a:buClr>
                <a:schemeClr val="tx2">
                  <a:lumMod val="60000"/>
                  <a:lumOff val="40000"/>
                </a:schemeClr>
              </a:buClr>
              <a:buSzPct val="70000"/>
              <a:buFont typeface="Wingdings" panose="05000000000000000000" pitchFamily="2" charset="2"/>
              <a:buChar char="q"/>
            </a:pPr>
            <a:endParaRPr lang="en-GB" sz="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1162050" lvl="1" indent="-446088">
              <a:buClr>
                <a:schemeClr val="accent5">
                  <a:lumMod val="20000"/>
                  <a:lumOff val="80000"/>
                </a:schemeClr>
              </a:buClr>
              <a:buSzPct val="70000"/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Operational scenarios</a:t>
            </a:r>
          </a:p>
          <a:p>
            <a:pPr marL="1162050" lvl="1" indent="-446088">
              <a:buClr>
                <a:schemeClr val="accent5">
                  <a:lumMod val="20000"/>
                  <a:lumOff val="80000"/>
                </a:schemeClr>
              </a:buClr>
              <a:buSzPct val="70000"/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LHC Simulation Geometry</a:t>
            </a:r>
          </a:p>
          <a:p>
            <a:pPr marL="1162050" lvl="1" indent="-446088">
              <a:buClr>
                <a:schemeClr val="accent5">
                  <a:lumMod val="20000"/>
                  <a:lumOff val="80000"/>
                </a:schemeClr>
              </a:buClr>
              <a:buSzPct val="70000"/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LHC Simulation vs. measurements</a:t>
            </a:r>
          </a:p>
          <a:p>
            <a:pPr marL="1162050" lvl="1" indent="-446088">
              <a:buClr>
                <a:schemeClr val="tx2">
                  <a:lumMod val="60000"/>
                  <a:lumOff val="40000"/>
                </a:schemeClr>
              </a:buClr>
              <a:buSzPct val="70000"/>
              <a:buFont typeface="Wingdings" panose="05000000000000000000" pitchFamily="2" charset="2"/>
              <a:buChar char="q"/>
            </a:pPr>
            <a:endParaRPr lang="en-GB" sz="1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1162050" lvl="1" indent="-446088">
              <a:buClr>
                <a:schemeClr val="tx2">
                  <a:lumMod val="60000"/>
                  <a:lumOff val="40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LHC residual dose rate estimation</a:t>
            </a:r>
          </a:p>
          <a:p>
            <a:pPr marL="1162050" lvl="1" indent="-446088">
              <a:buClr>
                <a:schemeClr val="accent5">
                  <a:lumMod val="20000"/>
                  <a:lumOff val="80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HL-LHC new underground galleries</a:t>
            </a:r>
          </a:p>
          <a:p>
            <a:pPr marL="1162050" lvl="1" indent="-446088">
              <a:buClr>
                <a:schemeClr val="accent5">
                  <a:lumMod val="20000"/>
                  <a:lumOff val="80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HL-LHC residual dose rate estimation</a:t>
            </a:r>
            <a:endParaRPr lang="en-GB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22th -24th May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9240" y="2025705"/>
            <a:ext cx="2616276" cy="77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28163" y="2018348"/>
            <a:ext cx="2616276" cy="772599"/>
          </a:xfrm>
          <a:prstGeom prst="rect">
            <a:avLst/>
          </a:prstGeom>
          <a:solidFill>
            <a:schemeClr val="accent1">
              <a:alpha val="5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9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SE-theme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HSE-theme" id="{04A7B553-E2CC-4238-9049-2E53B17F13FC}" vid="{E5AE2F8E-0592-4F73-BE6A-3AC22020F3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HSE-theme</Template>
  <TotalTime>11658</TotalTime>
  <Words>1853</Words>
  <Application>Microsoft Office PowerPoint</Application>
  <PresentationFormat>Personalizzato</PresentationFormat>
  <Paragraphs>547</Paragraphs>
  <Slides>28</Slides>
  <Notes>17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29" baseType="lpstr">
      <vt:lpstr>HSE-theme</vt:lpstr>
      <vt:lpstr>Presentazione standard di PowerPoint</vt:lpstr>
      <vt:lpstr>Induced activation studies for the LHC upgrade to High Luminosity LHC</vt:lpstr>
      <vt:lpstr>Outline</vt:lpstr>
      <vt:lpstr>LHC and the High Luminosity upgrade</vt:lpstr>
      <vt:lpstr>Outline</vt:lpstr>
      <vt:lpstr>LHC/HL-LHC Operational Scenarios</vt:lpstr>
      <vt:lpstr>LHC – Simulation geometry</vt:lpstr>
      <vt:lpstr>LHC – Simulation/measurement comparison</vt:lpstr>
      <vt:lpstr>Outline</vt:lpstr>
      <vt:lpstr>LHC - Residual Dose Rate estimation Long Shutdown 3</vt:lpstr>
      <vt:lpstr>LHC - Residual Dose Rate estimation Long Shutdown 2 and  3</vt:lpstr>
      <vt:lpstr>Outline</vt:lpstr>
      <vt:lpstr>HL-LHC new underground galleries</vt:lpstr>
      <vt:lpstr>HL-LHC new underground galleries Shielding</vt:lpstr>
      <vt:lpstr>HL-LHC new underground galleries Shielding</vt:lpstr>
      <vt:lpstr>HL-LHC new underground galleries Spoil activation</vt:lpstr>
      <vt:lpstr>Outline</vt:lpstr>
      <vt:lpstr>HL-LHC - Simulation Geometry</vt:lpstr>
      <vt:lpstr>HL-LHC – Residual Dose Rate estimation </vt:lpstr>
      <vt:lpstr>HL-LHC – Residual Dose Rate estimation LS6 vs LS4 and Nominal vs Ultimate </vt:lpstr>
      <vt:lpstr>Summary and Conclusion</vt:lpstr>
      <vt:lpstr>Presentazione standard di PowerPoint</vt:lpstr>
      <vt:lpstr>Presentazione standard di PowerPoint</vt:lpstr>
      <vt:lpstr>Presentazione standard di PowerPoint</vt:lpstr>
      <vt:lpstr>ALARA at CERN</vt:lpstr>
      <vt:lpstr>HL-LHC new underground galleries LHC Run 3 – stray radiation</vt:lpstr>
      <vt:lpstr>HL-LHC new underground galleries  Escape path: Dose to personnel escaping though LHC (during Run 4 - Ultimate)</vt:lpstr>
      <vt:lpstr>HL-LHC – Residual Dose Rate estimation IR1 vs IR5 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Rachelle Decreuse-Michaud</dc:creator>
  <cp:lastModifiedBy>Cristina</cp:lastModifiedBy>
  <cp:revision>406</cp:revision>
  <cp:lastPrinted>2016-08-06T16:13:58Z</cp:lastPrinted>
  <dcterms:created xsi:type="dcterms:W3CDTF">2016-06-08T08:25:38Z</dcterms:created>
  <dcterms:modified xsi:type="dcterms:W3CDTF">2017-05-22T19:19:36Z</dcterms:modified>
</cp:coreProperties>
</file>