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1" r:id="rId3"/>
    <p:sldId id="257" r:id="rId4"/>
    <p:sldId id="286" r:id="rId5"/>
    <p:sldId id="268" r:id="rId6"/>
    <p:sldId id="273" r:id="rId7"/>
    <p:sldId id="287" r:id="rId8"/>
    <p:sldId id="274" r:id="rId9"/>
    <p:sldId id="275" r:id="rId10"/>
    <p:sldId id="276" r:id="rId11"/>
    <p:sldId id="260" r:id="rId12"/>
    <p:sldId id="262" r:id="rId13"/>
    <p:sldId id="263" r:id="rId14"/>
    <p:sldId id="288" r:id="rId15"/>
    <p:sldId id="277" r:id="rId16"/>
    <p:sldId id="281" r:id="rId17"/>
    <p:sldId id="279" r:id="rId18"/>
    <p:sldId id="282" r:id="rId19"/>
    <p:sldId id="291" r:id="rId20"/>
    <p:sldId id="292" r:id="rId21"/>
    <p:sldId id="293" r:id="rId22"/>
    <p:sldId id="280" r:id="rId23"/>
    <p:sldId id="289" r:id="rId24"/>
    <p:sldId id="283" r:id="rId25"/>
    <p:sldId id="285" r:id="rId26"/>
    <p:sldId id="266" r:id="rId27"/>
    <p:sldId id="290" r:id="rId28"/>
    <p:sldId id="264" r:id="rId29"/>
    <p:sldId id="265" r:id="rId3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1"/>
    <p:restoredTop sz="94667"/>
  </p:normalViewPr>
  <p:slideViewPr>
    <p:cSldViewPr snapToGrid="0" snapToObjects="1">
      <p:cViewPr varScale="1">
        <p:scale>
          <a:sx n="97" d="100"/>
          <a:sy n="97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1A4C3-F2E3-3A43-80C3-8F44587E2DF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76893-AD2F-4C4E-B134-3DADEB8A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4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77292-5EF6-3F4E-BF2A-E781DF3AF7C0}" type="datetimeFigureOut">
              <a:rPr lang="en-US" smtClean="0"/>
              <a:t>5/19/17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44900-14F6-F44E-A5EA-29FE0B8AA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7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9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1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55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3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9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75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73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7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1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04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53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13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86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7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42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1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8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9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4900-14F6-F44E-A5EA-29FE0B8AA7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7800" b="0" spc="-24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6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367161"/>
            <a:ext cx="8543925" cy="819355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8" y="987426"/>
            <a:ext cx="8543925" cy="337973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3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3534344"/>
          </a:xfrm>
        </p:spPr>
        <p:txBody>
          <a:bodyPr anchor="ctr"/>
          <a:lstStyle>
            <a:lvl1pPr>
              <a:defRPr sz="26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575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138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7" y="4501729"/>
            <a:ext cx="8541345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2" y="2743200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2326968"/>
            <a:ext cx="8543925" cy="2511835"/>
          </a:xfrm>
        </p:spPr>
        <p:txBody>
          <a:bodyPr anchor="b">
            <a:normAutofit/>
          </a:bodyPr>
          <a:lstStyle>
            <a:lvl1pPr>
              <a:defRPr sz="4388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1" y="1885950"/>
            <a:ext cx="2394329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8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5" y="1885950"/>
            <a:ext cx="238569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9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1" y="1885950"/>
            <a:ext cx="2382342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95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1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71475" indent="0">
              <a:buNone/>
              <a:defRPr sz="1300"/>
            </a:lvl2pPr>
            <a:lvl3pPr marL="742950" indent="0">
              <a:buNone/>
              <a:defRPr sz="1300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0" y="4297503"/>
            <a:ext cx="2381052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09" y="2256354"/>
            <a:ext cx="238105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71475" indent="0">
              <a:buNone/>
              <a:defRPr sz="1300"/>
            </a:lvl2pPr>
            <a:lvl3pPr marL="742950" indent="0">
              <a:buNone/>
              <a:defRPr sz="1300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1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71475" indent="0">
              <a:buNone/>
              <a:defRPr sz="1300"/>
            </a:lvl2pPr>
            <a:lvl3pPr marL="742950" indent="0">
              <a:buNone/>
              <a:defRPr sz="1300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7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7800" b="0" spc="-24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7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6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19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0" y="1681163"/>
            <a:ext cx="4091383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0" y="2505075"/>
            <a:ext cx="4091383" cy="3684588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3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3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4388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emf"/><Relationship Id="rId5" Type="http://schemas.openxmlformats.org/officeDocument/2006/relationships/image" Target="../media/image24.tiff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27.emf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-nds.iaea.org/spallations/)" TargetMode="External"/><Relationship Id="rId5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emf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1"/>
          <p:cNvSpPr txBox="1"/>
          <p:nvPr/>
        </p:nvSpPr>
        <p:spPr>
          <a:xfrm>
            <a:off x="-25872" y="1793700"/>
            <a:ext cx="9931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prstClr val="white"/>
                </a:solidFill>
                <a:latin typeface="Lucida Handwriting"/>
                <a:cs typeface="Lucida Handwriting"/>
              </a:rPr>
              <a:t> </a:t>
            </a:r>
            <a:r>
              <a:rPr lang="fr-FR" sz="3200" b="1" dirty="0">
                <a:solidFill>
                  <a:srgbClr val="FFFF00"/>
                </a:solidFill>
                <a:latin typeface="Chalkboard"/>
                <a:cs typeface="Chalkboard"/>
              </a:rPr>
              <a:t>Nuclide production in spallation </a:t>
            </a:r>
            <a:r>
              <a:rPr lang="fr-FR" sz="32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32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32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32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32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11" name="ZoneTexte 2"/>
          <p:cNvSpPr txBox="1"/>
          <p:nvPr/>
        </p:nvSpPr>
        <p:spPr>
          <a:xfrm>
            <a:off x="9052" y="3362039"/>
            <a:ext cx="989694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20700000"/>
              </a:lightRig>
            </a:scene3d>
            <a:sp3d prstMaterial="matte"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Apple Casual"/>
                <a:cs typeface="Apple Casual"/>
              </a:rPr>
              <a:t>Jean-Christophe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Apple Casual"/>
                <a:cs typeface="Apple Casual"/>
              </a:rPr>
              <a:t>David</a:t>
            </a:r>
          </a:p>
        </p:txBody>
      </p:sp>
      <p:sp>
        <p:nvSpPr>
          <p:cNvPr id="12" name="ZoneTexte 3"/>
          <p:cNvSpPr txBox="1"/>
          <p:nvPr/>
        </p:nvSpPr>
        <p:spPr>
          <a:xfrm>
            <a:off x="0" y="18799"/>
            <a:ext cx="9906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white"/>
                </a:solidFill>
                <a:effectLst>
                  <a:outerShdw blurRad="50800" dist="50800" dir="20220000" algn="tl" rotWithShape="0">
                    <a:srgbClr val="FFFF00">
                      <a:alpha val="43000"/>
                    </a:srgbClr>
                  </a:outerShdw>
                </a:effectLst>
                <a:latin typeface="Calibri"/>
              </a:rPr>
              <a:t>SPhN</a:t>
            </a:r>
            <a:endParaRPr lang="en-US" dirty="0" smtClean="0">
              <a:solidFill>
                <a:prstClr val="white"/>
              </a:solidFill>
              <a:effectLst>
                <a:outerShdw blurRad="50800" dist="50800" dir="20220000" algn="tl" rotWithShape="0">
                  <a:srgbClr val="FFFF00">
                    <a:alpha val="43000"/>
                  </a:srgbClr>
                </a:outerShdw>
              </a:effectLst>
              <a:latin typeface="Calibri"/>
            </a:endParaRPr>
          </a:p>
          <a:p>
            <a:pPr algn="ctr"/>
            <a:r>
              <a:rPr lang="en-US" dirty="0" smtClean="0">
                <a:solidFill>
                  <a:prstClr val="white"/>
                </a:solidFill>
                <a:effectLst>
                  <a:outerShdw blurRad="50800" dist="50800" dir="20220000" algn="tl" rotWithShape="0">
                    <a:srgbClr val="FFFF00">
                      <a:alpha val="43000"/>
                    </a:srgbClr>
                  </a:outerShdw>
                </a:effectLst>
                <a:latin typeface="Calibri"/>
              </a:rPr>
              <a:t>(Nuclear Science Division)</a:t>
            </a:r>
            <a:endParaRPr lang="en-US" dirty="0">
              <a:solidFill>
                <a:prstClr val="white"/>
              </a:solidFill>
              <a:effectLst>
                <a:outerShdw blurRad="50800" dist="50800" dir="20220000" algn="tl" rotWithShape="0">
                  <a:srgbClr val="FFFF00">
                    <a:alpha val="43000"/>
                  </a:srgbClr>
                </a:outerShdw>
              </a:effectLst>
              <a:latin typeface="Calibri"/>
            </a:endParaRPr>
          </a:p>
        </p:txBody>
      </p:sp>
      <p:pic>
        <p:nvPicPr>
          <p:cNvPr id="13" name="Image 4" descr="logoCEA2012_86x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8" y="124755"/>
            <a:ext cx="769242" cy="626127"/>
          </a:xfrm>
          <a:prstGeom prst="rect">
            <a:avLst/>
          </a:prstGeom>
        </p:spPr>
      </p:pic>
      <p:pic>
        <p:nvPicPr>
          <p:cNvPr id="14" name="Image 5" descr="logoirfu02quadr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003" y="73738"/>
            <a:ext cx="1310097" cy="591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49" y="4314825"/>
            <a:ext cx="5183102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Megapie</a:t>
            </a:r>
            <a:endParaRPr lang="en-US" sz="2000" b="1" dirty="0"/>
          </a:p>
        </p:txBody>
      </p:sp>
      <p:pic>
        <p:nvPicPr>
          <p:cNvPr id="11" name="Image 10" descr="astate2007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3233261"/>
            <a:ext cx="4343399" cy="3203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86751" y="5290406"/>
            <a:ext cx="5857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013" y="3912403"/>
            <a:ext cx="5329237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Results in 2007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/>
              <a:t>R</a:t>
            </a:r>
            <a:r>
              <a:rPr lang="en-US" sz="2000" b="1" dirty="0" smtClean="0"/>
              <a:t>elease of all elements rather well described, except astatine!</a:t>
            </a:r>
          </a:p>
          <a:p>
            <a:pPr algn="ctr"/>
            <a:endParaRPr lang="en-US" sz="1000" b="1" dirty="0" smtClean="0"/>
          </a:p>
          <a:p>
            <a:r>
              <a:rPr lang="en-US" sz="2000" b="1" dirty="0" smtClean="0"/>
              <a:t>No model able to reproduce the A distribution! 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778221" y="28970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Predictive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power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reliability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8"/>
          <p:cNvSpPr txBox="1"/>
          <p:nvPr/>
        </p:nvSpPr>
        <p:spPr>
          <a:xfrm>
            <a:off x="253903" y="618848"/>
            <a:ext cx="96520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FFFFFF"/>
                </a:solidFill>
                <a:latin typeface="Calibri"/>
              </a:rPr>
              <a:t>Volatile</a:t>
            </a:r>
          </a:p>
          <a:p>
            <a:pPr lvl="3"/>
            <a:endParaRPr lang="fr-FR" sz="2000" dirty="0">
              <a:solidFill>
                <a:srgbClr val="FFFFFF"/>
              </a:solidFill>
              <a:latin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dirty="0">
                <a:solidFill>
                  <a:srgbClr val="FFFFFF"/>
                </a:solidFill>
                <a:latin typeface="Calibri"/>
              </a:rPr>
              <a:t>An </a:t>
            </a:r>
            <a:r>
              <a:rPr lang="fr-FR" sz="2000" dirty="0" err="1">
                <a:solidFill>
                  <a:srgbClr val="FFFFFF"/>
                </a:solidFill>
                <a:latin typeface="Calibri"/>
              </a:rPr>
              <a:t>ancillary</a:t>
            </a:r>
            <a:r>
              <a:rPr lang="fr-FR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000" dirty="0" err="1">
                <a:solidFill>
                  <a:srgbClr val="FFFFFF"/>
                </a:solidFill>
                <a:latin typeface="Calibri"/>
              </a:rPr>
              <a:t>experiment</a:t>
            </a:r>
            <a:r>
              <a:rPr lang="fr-FR" sz="2000" dirty="0">
                <a:solidFill>
                  <a:srgbClr val="FFFFFF"/>
                </a:solidFill>
                <a:latin typeface="Calibri"/>
              </a:rPr>
              <a:t> @ ISOLDE: 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Volatile release from a </a:t>
            </a:r>
            <a:r>
              <a:rPr lang="en-US" sz="2000" dirty="0" err="1">
                <a:solidFill>
                  <a:srgbClr val="FFFFFF"/>
                </a:solidFill>
              </a:rPr>
              <a:t>Pb</a:t>
            </a:r>
            <a:r>
              <a:rPr lang="en-US" sz="2000" dirty="0">
                <a:solidFill>
                  <a:srgbClr val="FFFFFF"/>
                </a:solidFill>
              </a:rPr>
              <a:t>-Bi target</a:t>
            </a:r>
            <a:r>
              <a:rPr lang="fr-FR" sz="2000" dirty="0">
                <a:solidFill>
                  <a:srgbClr val="FFFFFF"/>
                </a:solidFill>
              </a:rPr>
              <a:t> (</a:t>
            </a:r>
            <a:r>
              <a:rPr lang="fr-FR" sz="2000" kern="0" dirty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rPr>
              <a:t>He, Ne, Ar, Br, Kr, Cd, I, Xe, Hg, Po and </a:t>
            </a:r>
            <a:r>
              <a:rPr lang="fr-FR" sz="2000" b="1" kern="0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At</a:t>
            </a:r>
            <a:r>
              <a:rPr lang="fr-FR" sz="2000" dirty="0">
                <a:solidFill>
                  <a:srgbClr val="FFFFFF"/>
                </a:solidFill>
              </a:rPr>
              <a:t>)</a:t>
            </a:r>
          </a:p>
          <a:p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An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interesting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case: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Astatine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release</a:t>
            </a:r>
          </a:p>
          <a:p>
            <a:endParaRPr lang="fr-FR" sz="800" dirty="0" smtClean="0">
              <a:solidFill>
                <a:srgbClr val="FFFFFF"/>
              </a:solidFill>
              <a:latin typeface="Calibri"/>
            </a:endParaRPr>
          </a:p>
          <a:p>
            <a:pPr marL="1714500" lvl="3" indent="-342900">
              <a:buFont typeface="Arial" charset="0"/>
              <a:buChar char="•"/>
            </a:pP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At volatile (more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than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Po in Pb-Bi) and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decays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into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Po</a:t>
            </a:r>
          </a:p>
          <a:p>
            <a:pPr marL="1714500" lvl="3" indent="-342900">
              <a:buFont typeface="Arial"/>
              <a:buChar char="•"/>
            </a:pP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Po: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safety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issue (</a:t>
            </a:r>
            <a:r>
              <a:rPr lang="fr-FR" sz="2000" i="1" dirty="0" smtClean="0">
                <a:solidFill>
                  <a:srgbClr val="FFFFFF"/>
                </a:solidFill>
                <a:latin typeface="Calibri"/>
              </a:rPr>
              <a:t>long-</a:t>
            </a:r>
            <a:r>
              <a:rPr lang="fr-FR" sz="2000" i="1" dirty="0" err="1" smtClean="0">
                <a:solidFill>
                  <a:srgbClr val="FFFFFF"/>
                </a:solidFill>
                <a:latin typeface="Calibri"/>
              </a:rPr>
              <a:t>lived</a:t>
            </a:r>
            <a:r>
              <a:rPr lang="fr-FR" sz="2000" i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a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emitters</a:t>
            </a:r>
            <a:r>
              <a:rPr lang="fr-FR" sz="2000" smtClean="0">
                <a:solidFill>
                  <a:srgbClr val="FFFFFF"/>
                </a:solidFill>
                <a:latin typeface="Calibri"/>
              </a:rPr>
              <a:t>)</a:t>
            </a:r>
            <a:endParaRPr lang="fr-FR" sz="20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7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6" name="ZoneTexte 18"/>
          <p:cNvSpPr txBox="1"/>
          <p:nvPr/>
        </p:nvSpPr>
        <p:spPr>
          <a:xfrm>
            <a:off x="194921" y="549694"/>
            <a:ext cx="44056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FFFF"/>
                </a:solidFill>
              </a:rPr>
              <a:t>Production </a:t>
            </a:r>
            <a:r>
              <a:rPr lang="fr-FR" sz="2000" b="1" u="sng" dirty="0" err="1" smtClean="0">
                <a:solidFill>
                  <a:srgbClr val="FFFFFF"/>
                </a:solidFill>
              </a:rPr>
              <a:t>mechanisms</a:t>
            </a:r>
            <a:r>
              <a:rPr lang="fr-FR" sz="2000" b="1" u="sng" dirty="0" smtClean="0">
                <a:solidFill>
                  <a:srgbClr val="FFFFFF"/>
                </a:solidFill>
              </a:rPr>
              <a:t> of At </a:t>
            </a:r>
            <a:r>
              <a:rPr lang="fr-FR" sz="2000" b="1" u="sng" dirty="0" err="1" smtClean="0">
                <a:solidFill>
                  <a:srgbClr val="FFFFFF"/>
                </a:solidFill>
              </a:rPr>
              <a:t>from</a:t>
            </a:r>
            <a:r>
              <a:rPr lang="fr-FR" sz="2000" b="1" u="sng" dirty="0" smtClean="0">
                <a:solidFill>
                  <a:srgbClr val="FFFFFF"/>
                </a:solidFill>
              </a:rPr>
              <a:t> Bi</a:t>
            </a:r>
          </a:p>
          <a:p>
            <a:endParaRPr lang="fr-FR" dirty="0" smtClean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	</a:t>
            </a:r>
            <a:r>
              <a:rPr lang="fr-FR" b="1" dirty="0" smtClean="0">
                <a:solidFill>
                  <a:srgbClr val="FFFFFF"/>
                </a:solidFill>
              </a:rPr>
              <a:t>Direct </a:t>
            </a:r>
            <a:r>
              <a:rPr lang="fr-FR" b="1" dirty="0" err="1" smtClean="0">
                <a:solidFill>
                  <a:srgbClr val="FFFFFF"/>
                </a:solidFill>
              </a:rPr>
              <a:t>channel</a:t>
            </a:r>
            <a:r>
              <a:rPr lang="fr-FR" b="1" dirty="0" smtClean="0">
                <a:solidFill>
                  <a:srgbClr val="FFFFFF"/>
                </a:solidFill>
              </a:rPr>
              <a:t> (</a:t>
            </a:r>
            <a:r>
              <a:rPr lang="fr-FR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p</a:t>
            </a:r>
            <a:r>
              <a:rPr lang="fr-FR" b="1" dirty="0" smtClean="0">
                <a:solidFill>
                  <a:srgbClr val="FFFFFF"/>
                </a:solidFill>
              </a:rPr>
              <a:t>- </a:t>
            </a:r>
            <a:r>
              <a:rPr lang="fr-FR" b="1" dirty="0" err="1" smtClean="0">
                <a:solidFill>
                  <a:srgbClr val="FFFFFF"/>
                </a:solidFill>
              </a:rPr>
              <a:t>emission</a:t>
            </a:r>
            <a:r>
              <a:rPr lang="fr-FR" b="1" dirty="0" smtClean="0">
                <a:solidFill>
                  <a:srgbClr val="FFFFFF"/>
                </a:solidFill>
              </a:rPr>
              <a:t>)</a:t>
            </a:r>
          </a:p>
          <a:p>
            <a:endParaRPr lang="fr-FR" b="1" dirty="0">
              <a:solidFill>
                <a:srgbClr val="FFFFFF"/>
              </a:solidFill>
            </a:endParaRPr>
          </a:p>
          <a:p>
            <a:endParaRPr lang="fr-FR" b="1" dirty="0" smtClean="0">
              <a:solidFill>
                <a:srgbClr val="FFFFFF"/>
              </a:solidFill>
            </a:endParaRPr>
          </a:p>
          <a:p>
            <a:endParaRPr lang="fr-FR" sz="800" b="1" dirty="0" smtClean="0">
              <a:solidFill>
                <a:srgbClr val="FFFFFF"/>
              </a:solidFill>
            </a:endParaRPr>
          </a:p>
          <a:p>
            <a:r>
              <a:rPr lang="fr-FR" b="1" dirty="0" smtClean="0">
                <a:solidFill>
                  <a:srgbClr val="FFFFFF"/>
                </a:solidFill>
              </a:rPr>
              <a:t>	</a:t>
            </a:r>
            <a:r>
              <a:rPr lang="fr-FR" b="1" dirty="0" err="1" smtClean="0">
                <a:solidFill>
                  <a:srgbClr val="FFFFFF"/>
                </a:solidFill>
              </a:rPr>
              <a:t>Secondary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reaction</a:t>
            </a:r>
            <a:r>
              <a:rPr lang="fr-FR" b="1" dirty="0" smtClean="0">
                <a:solidFill>
                  <a:srgbClr val="FFFFFF"/>
                </a:solidFill>
              </a:rPr>
              <a:t> (He)</a:t>
            </a:r>
            <a:endParaRPr lang="fr-FR" b="1" dirty="0">
              <a:solidFill>
                <a:srgbClr val="FFFFFF"/>
              </a:solidFill>
            </a:endParaRPr>
          </a:p>
        </p:txBody>
      </p:sp>
      <p:grpSp>
        <p:nvGrpSpPr>
          <p:cNvPr id="7" name="Grouper 19"/>
          <p:cNvGrpSpPr/>
          <p:nvPr/>
        </p:nvGrpSpPr>
        <p:grpSpPr>
          <a:xfrm>
            <a:off x="4332408" y="1109993"/>
            <a:ext cx="2659999" cy="1587462"/>
            <a:chOff x="3388681" y="2174517"/>
            <a:chExt cx="2659999" cy="1587462"/>
          </a:xfrm>
        </p:grpSpPr>
        <p:pic>
          <p:nvPicPr>
            <p:cNvPr id="8" name="Image 15" descr="a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0" t="16203" r="69207" b="71448"/>
            <a:stretch/>
          </p:blipFill>
          <p:spPr>
            <a:xfrm>
              <a:off x="3388682" y="2174517"/>
              <a:ext cx="2659998" cy="326952"/>
            </a:xfrm>
            <a:prstGeom prst="rect">
              <a:avLst/>
            </a:prstGeom>
          </p:spPr>
        </p:pic>
        <p:pic>
          <p:nvPicPr>
            <p:cNvPr id="9" name="Image 16" descr="a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76" t="16203" r="23425" b="71448"/>
            <a:stretch/>
          </p:blipFill>
          <p:spPr>
            <a:xfrm>
              <a:off x="3388681" y="2872260"/>
              <a:ext cx="2659999" cy="336138"/>
            </a:xfrm>
            <a:prstGeom prst="rect">
              <a:avLst/>
            </a:prstGeom>
          </p:spPr>
        </p:pic>
        <p:pic>
          <p:nvPicPr>
            <p:cNvPr id="10" name="Image 17" descr="a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41" t="16203" r="960" b="71448"/>
            <a:stretch/>
          </p:blipFill>
          <p:spPr>
            <a:xfrm>
              <a:off x="3388682" y="3432423"/>
              <a:ext cx="2607914" cy="329556"/>
            </a:xfrm>
            <a:prstGeom prst="rect">
              <a:avLst/>
            </a:prstGeom>
          </p:spPr>
        </p:pic>
      </p:grpSp>
      <p:sp>
        <p:nvSpPr>
          <p:cNvPr id="11" name="Accolade ouvrante 20"/>
          <p:cNvSpPr/>
          <p:nvPr/>
        </p:nvSpPr>
        <p:spPr>
          <a:xfrm>
            <a:off x="3594914" y="1779298"/>
            <a:ext cx="219223" cy="960783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Megapie</a:t>
            </a:r>
            <a:endParaRPr lang="en-US" sz="2000" b="1" dirty="0"/>
          </a:p>
        </p:txBody>
      </p:sp>
      <p:graphicFrame>
        <p:nvGraphicFramePr>
          <p:cNvPr id="13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08775"/>
              </p:ext>
            </p:extLst>
          </p:nvPr>
        </p:nvGraphicFramePr>
        <p:xfrm>
          <a:off x="1100114" y="4219527"/>
          <a:ext cx="4919198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561"/>
                <a:gridCol w="38256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INCL4.2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FFFFFF"/>
                          </a:solidFill>
                          <a:sym typeface="Wingdings" pitchFamily="-106" charset="2"/>
                        </a:rPr>
                        <a:t>n, p, </a:t>
                      </a:r>
                      <a:r>
                        <a:rPr lang="fr-FR" sz="2000" dirty="0" smtClean="0">
                          <a:solidFill>
                            <a:srgbClr val="FFFFFF"/>
                          </a:solidFill>
                          <a:latin typeface="Symbol" pitchFamily="-106" charset="2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p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Abla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FFFFFF"/>
                          </a:solidFill>
                          <a:sym typeface="Wingdings" pitchFamily="-106" charset="2"/>
                        </a:rPr>
                        <a:t>n, p, </a:t>
                      </a:r>
                      <a:r>
                        <a:rPr lang="fr-FR" sz="2000" dirty="0" smtClean="0">
                          <a:solidFill>
                            <a:srgbClr val="FFFFFF"/>
                          </a:solidFill>
                          <a:latin typeface="Symbol" pitchFamily="-106" charset="2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INCL4.6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FFFFFF"/>
                          </a:solidFill>
                          <a:sym typeface="Wingdings" pitchFamily="-106" charset="2"/>
                        </a:rPr>
                        <a:t>n, p, </a:t>
                      </a:r>
                      <a:r>
                        <a:rPr lang="fr-FR" sz="2000" dirty="0" smtClean="0">
                          <a:solidFill>
                            <a:srgbClr val="FFFFFF"/>
                          </a:solidFill>
                          <a:latin typeface="Symbol" pitchFamily="-106" charset="2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p</a:t>
                      </a:r>
                      <a:r>
                        <a:rPr lang="fr-FR" sz="2000" dirty="0" smtClean="0">
                          <a:solidFill>
                            <a:srgbClr val="FFFFFF"/>
                          </a:solidFill>
                          <a:sym typeface="Wingdings" pitchFamily="-106" charset="2"/>
                        </a:rPr>
                        <a:t>, </a:t>
                      </a:r>
                      <a:r>
                        <a:rPr lang="fr-FR" sz="2000" dirty="0" smtClean="0">
                          <a:solidFill>
                            <a:srgbClr val="F0FF04"/>
                          </a:solidFill>
                          <a:sym typeface="Wingdings" pitchFamily="-106" charset="2"/>
                        </a:rPr>
                        <a:t>d, t, </a:t>
                      </a:r>
                      <a:r>
                        <a:rPr lang="fr-FR" sz="2000" baseline="30000" dirty="0" smtClean="0">
                          <a:solidFill>
                            <a:srgbClr val="F0FF04"/>
                          </a:solidFill>
                          <a:sym typeface="Wingdings" pitchFamily="-106" charset="2"/>
                        </a:rPr>
                        <a:t>3</a:t>
                      </a:r>
                      <a:r>
                        <a:rPr lang="fr-FR" sz="2000" dirty="0" smtClean="0">
                          <a:solidFill>
                            <a:srgbClr val="F0FF04"/>
                          </a:solidFill>
                          <a:sym typeface="Wingdings" pitchFamily="-106" charset="2"/>
                        </a:rPr>
                        <a:t>He, </a:t>
                      </a:r>
                      <a:r>
                        <a:rPr lang="fr-FR" sz="2000" dirty="0" smtClean="0">
                          <a:solidFill>
                            <a:srgbClr val="F0FF04"/>
                          </a:solidFill>
                          <a:latin typeface="Symbol" pitchFamily="-106" charset="2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a </a:t>
                      </a:r>
                      <a:r>
                        <a:rPr lang="fr-FR" sz="2000" dirty="0" smtClean="0">
                          <a:solidFill>
                            <a:srgbClr val="F0FF04"/>
                          </a:solidFill>
                          <a:latin typeface="+mn-lt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 and  A ≤ 8</a:t>
                      </a:r>
                      <a:endParaRPr lang="en-US" sz="2000" dirty="0">
                        <a:solidFill>
                          <a:srgbClr val="F0FF04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Abla07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FFFFFF"/>
                          </a:solidFill>
                          <a:sym typeface="Wingdings" pitchFamily="-106" charset="2"/>
                        </a:rPr>
                        <a:t>n, p, </a:t>
                      </a:r>
                      <a:r>
                        <a:rPr lang="fr-FR" sz="2000" dirty="0" smtClean="0">
                          <a:solidFill>
                            <a:srgbClr val="F0FF04"/>
                          </a:solidFill>
                          <a:sym typeface="Wingdings" pitchFamily="-106" charset="2"/>
                        </a:rPr>
                        <a:t>d, t, </a:t>
                      </a:r>
                      <a:r>
                        <a:rPr lang="fr-FR" sz="2000" baseline="30000" dirty="0" smtClean="0">
                          <a:solidFill>
                            <a:srgbClr val="F0FF04"/>
                          </a:solidFill>
                          <a:sym typeface="Wingdings" pitchFamily="-106" charset="2"/>
                        </a:rPr>
                        <a:t>3</a:t>
                      </a:r>
                      <a:r>
                        <a:rPr lang="fr-FR" sz="2000" dirty="0" smtClean="0">
                          <a:solidFill>
                            <a:srgbClr val="F0FF04"/>
                          </a:solidFill>
                          <a:sym typeface="Wingdings" pitchFamily="-106" charset="2"/>
                        </a:rPr>
                        <a:t>He</a:t>
                      </a:r>
                      <a:r>
                        <a:rPr lang="fr-FR" sz="2000" dirty="0" smtClean="0">
                          <a:solidFill>
                            <a:srgbClr val="FFFFFF"/>
                          </a:solidFill>
                          <a:sym typeface="Wingdings" pitchFamily="-106" charset="2"/>
                        </a:rPr>
                        <a:t>, </a:t>
                      </a:r>
                      <a:r>
                        <a:rPr lang="fr-FR" sz="2000" dirty="0" smtClean="0">
                          <a:solidFill>
                            <a:srgbClr val="FFFFFF"/>
                          </a:solidFill>
                          <a:latin typeface="Symbol" pitchFamily="-106" charset="2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a </a:t>
                      </a:r>
                      <a:r>
                        <a:rPr lang="fr-FR" sz="2000" dirty="0" smtClean="0">
                          <a:solidFill>
                            <a:srgbClr val="FFFFFF"/>
                          </a:solidFill>
                          <a:latin typeface="+mn-lt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F0FF04"/>
                          </a:solidFill>
                          <a:latin typeface="+mn-lt"/>
                          <a:ea typeface="Symbol" pitchFamily="-106" charset="2"/>
                          <a:cs typeface="Symbol" pitchFamily="-106" charset="2"/>
                          <a:sym typeface="Wingdings" pitchFamily="-106" charset="2"/>
                        </a:rPr>
                        <a:t>and  IMF</a:t>
                      </a:r>
                      <a:endParaRPr lang="en-US" sz="2000" dirty="0">
                        <a:solidFill>
                          <a:srgbClr val="F0FF04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Connecteur droit 21"/>
          <p:cNvCxnSpPr/>
          <p:nvPr/>
        </p:nvCxnSpPr>
        <p:spPr>
          <a:xfrm flipV="1">
            <a:off x="1100646" y="4981309"/>
            <a:ext cx="5469414" cy="37331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23"/>
          <p:cNvSpPr/>
          <p:nvPr/>
        </p:nvSpPr>
        <p:spPr>
          <a:xfrm>
            <a:off x="3400397" y="5018640"/>
            <a:ext cx="932011" cy="371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25"/>
          <p:cNvSpPr/>
          <p:nvPr/>
        </p:nvSpPr>
        <p:spPr>
          <a:xfrm>
            <a:off x="3131277" y="5450813"/>
            <a:ext cx="858766" cy="3453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35569" y="4996038"/>
            <a:ext cx="2922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  <a:sym typeface="Wingdings"/>
              </a:rPr>
              <a:t>( and </a:t>
            </a:r>
            <a:r>
              <a:rPr lang="fr-FR" b="1" smtClean="0">
                <a:solidFill>
                  <a:srgbClr val="FFFF00"/>
                </a:solidFill>
                <a:sym typeface="Wingdings"/>
              </a:rPr>
              <a:t>pion </a:t>
            </a:r>
            <a:r>
              <a:rPr lang="fr-FR" b="1" dirty="0" err="1" smtClean="0">
                <a:solidFill>
                  <a:srgbClr val="FFFF00"/>
                </a:solidFill>
                <a:sym typeface="Wingdings"/>
              </a:rPr>
              <a:t>potential</a:t>
            </a:r>
            <a:r>
              <a:rPr lang="fr-FR" b="1" dirty="0" smtClean="0">
                <a:solidFill>
                  <a:srgbClr val="FFFF00"/>
                </a:solidFill>
                <a:sym typeface="Wingdings"/>
              </a:rPr>
              <a:t>: </a:t>
            </a:r>
            <a:r>
              <a:rPr lang="fr-FR" b="1" dirty="0" err="1" smtClean="0">
                <a:solidFill>
                  <a:srgbClr val="FFFF00"/>
                </a:solidFill>
                <a:sym typeface="Wingdings"/>
              </a:rPr>
              <a:t>V</a:t>
            </a:r>
            <a:r>
              <a:rPr lang="fr-FR" b="1" baseline="-25000" dirty="0" err="1" smtClean="0">
                <a:solidFill>
                  <a:srgbClr val="FFFF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fr-FR" b="1" dirty="0" smtClean="0">
                <a:solidFill>
                  <a:srgbClr val="FFFF00"/>
                </a:solidFill>
                <a:sym typeface="Wingdings"/>
              </a:rPr>
              <a:t>(</a:t>
            </a:r>
            <a:r>
              <a:rPr lang="fr-FR" b="1" dirty="0" err="1" smtClean="0">
                <a:solidFill>
                  <a:srgbClr val="FFFF00"/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fr-FR" b="1" dirty="0" smtClean="0">
                <a:solidFill>
                  <a:srgbClr val="FFFF00"/>
                </a:solidFill>
                <a:sym typeface="Wingdings"/>
              </a:rPr>
              <a:t>) 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522" y="3465567"/>
            <a:ext cx="44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So INCL </a:t>
            </a:r>
            <a:r>
              <a:rPr lang="en-US" sz="2000" b="1" u="sng" dirty="0" smtClean="0"/>
              <a:t>and </a:t>
            </a:r>
            <a:r>
              <a:rPr lang="en-US" sz="2000" b="1" u="sng" dirty="0" err="1" smtClean="0"/>
              <a:t>Abla</a:t>
            </a:r>
            <a:r>
              <a:rPr lang="en-US" sz="2000" b="1" u="sng" dirty="0" smtClean="0"/>
              <a:t> improved/extended</a:t>
            </a:r>
            <a:endParaRPr lang="en-US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079584" y="3892821"/>
            <a:ext cx="210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particle emitted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200275" y="3898245"/>
            <a:ext cx="1789768" cy="326577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Right Arrow 19"/>
          <p:cNvSpPr/>
          <p:nvPr/>
        </p:nvSpPr>
        <p:spPr>
          <a:xfrm>
            <a:off x="314325" y="4557713"/>
            <a:ext cx="629003" cy="893100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6825" y="5963303"/>
            <a:ext cx="4512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Benchmarks of the elementary processes</a:t>
            </a:r>
            <a:r>
              <a:rPr lang="is-IS" sz="2400" b="1" dirty="0" smtClean="0"/>
              <a:t>…</a:t>
            </a:r>
            <a:endParaRPr lang="en-US" sz="2400" b="1" dirty="0"/>
          </a:p>
        </p:txBody>
      </p:sp>
      <p:sp>
        <p:nvSpPr>
          <p:cNvPr id="23" name="Right Arrow 22"/>
          <p:cNvSpPr/>
          <p:nvPr/>
        </p:nvSpPr>
        <p:spPr>
          <a:xfrm>
            <a:off x="1965280" y="6270598"/>
            <a:ext cx="851545" cy="31113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50956" y="1088803"/>
            <a:ext cx="1087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Light At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650957" y="2012967"/>
            <a:ext cx="1087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Heavy At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778221" y="28970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Predictive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power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reliability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Megapie</a:t>
            </a:r>
            <a:endParaRPr lang="en-US" sz="2000" b="1" dirty="0"/>
          </a:p>
        </p:txBody>
      </p:sp>
      <p:pic>
        <p:nvPicPr>
          <p:cNvPr id="12" name="Image 6" descr="Fig3b.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16" y="622307"/>
            <a:ext cx="2477397" cy="350582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t="25625" r="8867" b="20834"/>
          <a:stretch/>
        </p:blipFill>
        <p:spPr>
          <a:xfrm>
            <a:off x="128590" y="1235083"/>
            <a:ext cx="3212366" cy="271571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" name="Image 4" descr="Fig9.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91" y="969357"/>
            <a:ext cx="3129701" cy="3129701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3" name="TextBox 2"/>
          <p:cNvSpPr txBox="1"/>
          <p:nvPr/>
        </p:nvSpPr>
        <p:spPr>
          <a:xfrm>
            <a:off x="257176" y="4078814"/>
            <a:ext cx="265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Direct production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Not bad for low masses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7113763" y="4382621"/>
            <a:ext cx="2096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prstClr val="white"/>
                </a:solidFill>
                <a:latin typeface="Calibri"/>
              </a:rPr>
              <a:t>At </a:t>
            </a:r>
            <a:r>
              <a:rPr lang="fr-FR" sz="2000" dirty="0" err="1">
                <a:solidFill>
                  <a:prstClr val="white"/>
                </a:solidFill>
                <a:latin typeface="Calibri"/>
              </a:rPr>
              <a:t>from</a:t>
            </a:r>
            <a:r>
              <a:rPr lang="fr-FR" sz="2000" dirty="0">
                <a:solidFill>
                  <a:prstClr val="white"/>
                </a:solidFill>
                <a:latin typeface="Calibri"/>
              </a:rPr>
              <a:t> Bi</a:t>
            </a:r>
          </a:p>
          <a:p>
            <a:pPr lvl="0"/>
            <a:endParaRPr lang="fr-FR" sz="2000" dirty="0">
              <a:solidFill>
                <a:prstClr val="white"/>
              </a:solidFill>
              <a:latin typeface="Calibri"/>
            </a:endParaRPr>
          </a:p>
          <a:p>
            <a:pPr lvl="0" algn="ctr"/>
            <a:r>
              <a:rPr lang="fr-FR" sz="2000" dirty="0">
                <a:solidFill>
                  <a:prstClr val="white"/>
                </a:solidFill>
                <a:latin typeface="Symbol" charset="2"/>
                <a:cs typeface="Symbol" charset="2"/>
              </a:rPr>
              <a:t>a</a:t>
            </a:r>
            <a:r>
              <a:rPr lang="fr-FR" sz="2000" dirty="0">
                <a:solidFill>
                  <a:prstClr val="white"/>
                </a:solidFill>
                <a:latin typeface="Calibri"/>
              </a:rPr>
              <a:t>-</a:t>
            </a:r>
            <a:r>
              <a:rPr lang="fr-FR" sz="2000" dirty="0" err="1">
                <a:solidFill>
                  <a:prstClr val="white"/>
                </a:solidFill>
                <a:latin typeface="Calibri"/>
              </a:rPr>
              <a:t>induced</a:t>
            </a:r>
            <a:r>
              <a:rPr lang="fr-FR" sz="2000" dirty="0">
                <a:solidFill>
                  <a:prstClr val="white"/>
                </a:solidFill>
                <a:latin typeface="Calibri"/>
              </a:rPr>
              <a:t>: </a:t>
            </a:r>
            <a:r>
              <a:rPr lang="fr-FR" sz="2000" dirty="0" err="1" smtClean="0">
                <a:solidFill>
                  <a:prstClr val="white"/>
                </a:solidFill>
                <a:latin typeface="Calibri"/>
              </a:rPr>
              <a:t>great</a:t>
            </a:r>
            <a:endParaRPr lang="fr-FR" sz="20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18274" y="1909427"/>
            <a:ext cx="38811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a</a:t>
            </a:r>
            <a:endParaRPr lang="en-US" sz="2400" b="1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2592" y="1364873"/>
            <a:ext cx="38811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a</a:t>
            </a:r>
            <a:endParaRPr lang="en-US" sz="2400" b="1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3" name="ZoneTexte 7"/>
          <p:cNvSpPr txBox="1"/>
          <p:nvPr/>
        </p:nvSpPr>
        <p:spPr>
          <a:xfrm>
            <a:off x="3931321" y="4382622"/>
            <a:ext cx="2217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FFFF"/>
                </a:solidFill>
              </a:rPr>
              <a:t>alpha</a:t>
            </a:r>
            <a:r>
              <a:rPr lang="fr-FR" sz="2000" dirty="0">
                <a:solidFill>
                  <a:srgbClr val="FFFFFF"/>
                </a:solidFill>
              </a:rPr>
              <a:t> </a:t>
            </a:r>
            <a:r>
              <a:rPr lang="fr-FR" sz="2000" dirty="0" smtClean="0">
                <a:solidFill>
                  <a:srgbClr val="FFFFFF"/>
                </a:solidFill>
              </a:rPr>
              <a:t>production</a:t>
            </a:r>
            <a:endParaRPr lang="fr-FR" sz="2000" dirty="0" smtClean="0">
              <a:solidFill>
                <a:srgbClr val="FFFFFF"/>
              </a:solidFill>
            </a:endParaRPr>
          </a:p>
          <a:p>
            <a:pPr algn="ctr"/>
            <a:endParaRPr lang="fr-FR" sz="2000" dirty="0">
              <a:solidFill>
                <a:srgbClr val="FFFFFF"/>
              </a:solidFill>
            </a:endParaRPr>
          </a:p>
          <a:p>
            <a:pPr algn="ctr"/>
            <a:r>
              <a:rPr lang="fr-FR" sz="2000" dirty="0" smtClean="0">
                <a:solidFill>
                  <a:srgbClr val="FFFFFF"/>
                </a:solidFill>
              </a:rPr>
              <a:t>OK</a:t>
            </a:r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78221" y="28970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Predictive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power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reliability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" name="Image 4" descr="Fig9.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5" t="4575" r="3632" b="77003"/>
          <a:stretch/>
        </p:blipFill>
        <p:spPr>
          <a:xfrm>
            <a:off x="8278090" y="941540"/>
            <a:ext cx="1449068" cy="745235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19133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Megapie</a:t>
            </a:r>
            <a:endParaRPr lang="en-US" sz="2000" b="1" dirty="0"/>
          </a:p>
        </p:txBody>
      </p:sp>
      <p:pic>
        <p:nvPicPr>
          <p:cNvPr id="9" name="Image 5" descr="isolde-bern-a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1251843"/>
            <a:ext cx="3022490" cy="3911457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2" name="TextBox 1"/>
          <p:cNvSpPr txBox="1"/>
          <p:nvPr/>
        </p:nvSpPr>
        <p:spPr>
          <a:xfrm>
            <a:off x="214311" y="543957"/>
            <a:ext cx="265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However results</a:t>
            </a:r>
          </a:p>
          <a:p>
            <a:pPr algn="ctr"/>
            <a:r>
              <a:rPr lang="en-US" sz="2000" b="1" dirty="0" smtClean="0"/>
              <a:t>remained BAD!!!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86125" y="1471636"/>
            <a:ext cx="301466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But calculation  results in the target</a:t>
            </a:r>
          </a:p>
          <a:p>
            <a:endParaRPr lang="en-US" sz="800" b="1" dirty="0"/>
          </a:p>
          <a:p>
            <a:r>
              <a:rPr lang="en-US" b="1" dirty="0" smtClean="0"/>
              <a:t>and exp. data outside</a:t>
            </a:r>
            <a:r>
              <a:rPr lang="is-IS" b="1" dirty="0" smtClean="0"/>
              <a:t>…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G</a:t>
            </a:r>
            <a:r>
              <a:rPr lang="en-US" b="1" dirty="0" smtClean="0"/>
              <a:t>enerally time release negligible (Kr, </a:t>
            </a:r>
            <a:r>
              <a:rPr lang="en-US" b="1" dirty="0" err="1" smtClean="0"/>
              <a:t>Xe</a:t>
            </a:r>
            <a:r>
              <a:rPr lang="en-US" b="1" dirty="0" smtClean="0"/>
              <a:t>, </a:t>
            </a:r>
            <a:r>
              <a:rPr lang="is-IS" b="1" dirty="0" smtClean="0"/>
              <a:t>…)</a:t>
            </a:r>
          </a:p>
          <a:p>
            <a:endParaRPr lang="is-IS" b="1" dirty="0"/>
          </a:p>
          <a:p>
            <a:r>
              <a:rPr lang="is-IS" b="1" dirty="0" smtClean="0"/>
              <a:t>What about At???</a:t>
            </a:r>
          </a:p>
          <a:p>
            <a:endParaRPr lang="is-IS" b="1" dirty="0"/>
          </a:p>
          <a:p>
            <a:r>
              <a:rPr lang="is-IS" b="1" dirty="0" smtClean="0"/>
              <a:t>If a release time included...</a:t>
            </a:r>
          </a:p>
          <a:p>
            <a:endParaRPr lang="is-IS" b="1" dirty="0"/>
          </a:p>
          <a:p>
            <a:r>
              <a:rPr lang="is-IS" sz="2400" b="1" dirty="0" smtClean="0">
                <a:solidFill>
                  <a:srgbClr val="FF5BFF"/>
                </a:solidFill>
              </a:rPr>
              <a:t>OK with T </a:t>
            </a:r>
            <a:r>
              <a:rPr lang="fr-FR" sz="2400" b="1" dirty="0" smtClean="0">
                <a:solidFill>
                  <a:srgbClr val="FF5BFF"/>
                </a:solidFill>
              </a:rPr>
              <a:t>~ 5 or 10h</a:t>
            </a:r>
            <a:endParaRPr lang="en-US" sz="2400" b="1" dirty="0" smtClean="0">
              <a:solidFill>
                <a:srgbClr val="FF5BFF"/>
              </a:solidFill>
            </a:endParaRPr>
          </a:p>
          <a:p>
            <a:endParaRPr lang="en-US" dirty="0"/>
          </a:p>
        </p:txBody>
      </p:sp>
      <p:pic>
        <p:nvPicPr>
          <p:cNvPr id="12" name="Image 5" descr="isolde-bern-at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8" y="1002115"/>
            <a:ext cx="3408431" cy="441091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3" name="Image 5" descr="isolde-bern-at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5" t="72359" r="17282" b="13490"/>
          <a:stretch/>
        </p:blipFill>
        <p:spPr>
          <a:xfrm>
            <a:off x="7772761" y="3914775"/>
            <a:ext cx="1936458" cy="90000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4" name="TextBox 13"/>
          <p:cNvSpPr txBox="1"/>
          <p:nvPr/>
        </p:nvSpPr>
        <p:spPr>
          <a:xfrm>
            <a:off x="1857365" y="5757106"/>
            <a:ext cx="5300667" cy="1046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Reliable tool	</a:t>
            </a:r>
            <a:r>
              <a:rPr lang="en-US" b="1" dirty="0" smtClean="0">
                <a:solidFill>
                  <a:schemeClr val="accent4"/>
                </a:solidFill>
                <a:sym typeface="Wingdings"/>
              </a:rPr>
              <a:t> new assumption made possible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			</a:t>
            </a:r>
            <a:r>
              <a:rPr lang="en-US" b="1" dirty="0" smtClean="0">
                <a:solidFill>
                  <a:schemeClr val="accent4"/>
                </a:solidFill>
                <a:sym typeface="Wingdings"/>
              </a:rPr>
              <a:t> new information obtained (</a:t>
            </a:r>
            <a:r>
              <a:rPr lang="en-US" b="1" dirty="0" err="1" smtClean="0">
                <a:solidFill>
                  <a:schemeClr val="accent4"/>
                </a:solidFill>
                <a:sym typeface="Wingdings"/>
              </a:rPr>
              <a:t>T</a:t>
            </a:r>
            <a:r>
              <a:rPr lang="en-US" b="1" baseline="-25000" dirty="0" err="1" smtClean="0">
                <a:solidFill>
                  <a:schemeClr val="accent4"/>
                </a:solidFill>
                <a:sym typeface="Wingdings"/>
              </a:rPr>
              <a:t>release</a:t>
            </a:r>
            <a:r>
              <a:rPr lang="en-US" b="1" dirty="0" smtClean="0">
                <a:solidFill>
                  <a:schemeClr val="accent4"/>
                </a:solidFill>
                <a:sym typeface="Wingdings"/>
              </a:rPr>
              <a:t>)</a:t>
            </a:r>
          </a:p>
          <a:p>
            <a:endParaRPr lang="en-US" sz="800" b="1" dirty="0" smtClean="0">
              <a:solidFill>
                <a:schemeClr val="accent4"/>
              </a:solidFill>
              <a:sym typeface="Wingdings"/>
            </a:endParaRPr>
          </a:p>
          <a:p>
            <a:r>
              <a:rPr lang="en-US" b="1" dirty="0">
                <a:solidFill>
                  <a:schemeClr val="accent4"/>
                </a:solidFill>
                <a:sym typeface="Wingdings"/>
              </a:rPr>
              <a:t>	</a:t>
            </a:r>
            <a:r>
              <a:rPr lang="en-US" b="1" dirty="0" smtClean="0">
                <a:solidFill>
                  <a:schemeClr val="accent4"/>
                </a:solidFill>
                <a:sym typeface="Wingdings"/>
              </a:rPr>
              <a:t>			</a:t>
            </a:r>
            <a:r>
              <a:rPr lang="is-IS" b="1" dirty="0" smtClean="0">
                <a:solidFill>
                  <a:schemeClr val="accent4"/>
                </a:solidFill>
                <a:sym typeface="Wingdings"/>
              </a:rPr>
              <a:t>… to be measured now...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78221" y="28970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Predictive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power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reliability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oneTexte 6"/>
          <p:cNvSpPr txBox="1"/>
          <p:nvPr/>
        </p:nvSpPr>
        <p:spPr>
          <a:xfrm>
            <a:off x="7851685" y="5498298"/>
            <a:ext cx="202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J.-C. David et al., EPJ A49</a:t>
            </a:r>
            <a:r>
              <a:rPr lang="fr-FR" dirty="0"/>
              <a:t>, 29 (2013)</a:t>
            </a:r>
          </a:p>
        </p:txBody>
      </p:sp>
    </p:spTree>
    <p:extLst>
      <p:ext uri="{BB962C8B-B14F-4D97-AF65-F5344CB8AC3E}">
        <p14:creationId xmlns:p14="http://schemas.microsoft.com/office/powerpoint/2010/main" val="19628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00142"/>
            <a:ext cx="990600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endParaRPr lang="fr-FR" sz="4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Feasibility</a:t>
            </a:r>
            <a:r>
              <a:rPr lang="fr-FR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fr-FR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uncertainty</a:t>
            </a:r>
            <a:r>
              <a:rPr lang="fr-FR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estimate</a:t>
            </a:r>
            <a:endParaRPr lang="fr-FR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ESS</a:t>
            </a:r>
            <a:endParaRPr lang="en-US" sz="4000" b="1" dirty="0"/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12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ESS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1492"/>
            <a:ext cx="3781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echnical Design Report (2013)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85924" y="1196946"/>
            <a:ext cx="374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tasks: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arget activity calculations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Uncertainty estimates</a:t>
            </a:r>
            <a:endParaRPr lang="en-US" dirty="0"/>
          </a:p>
        </p:txBody>
      </p:sp>
      <p:pic>
        <p:nvPicPr>
          <p:cNvPr id="9" name="Image 10" descr="ess-target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134" y="2631435"/>
            <a:ext cx="4663866" cy="3685134"/>
          </a:xfrm>
          <a:prstGeom prst="rect">
            <a:avLst/>
          </a:prstGeom>
        </p:spPr>
      </p:pic>
      <p:pic>
        <p:nvPicPr>
          <p:cNvPr id="10" name="Image 9" descr="ess-cibl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" y="2620258"/>
            <a:ext cx="4856418" cy="1586664"/>
          </a:xfrm>
          <a:prstGeom prst="rect">
            <a:avLst/>
          </a:prstGeom>
        </p:spPr>
      </p:pic>
      <p:sp>
        <p:nvSpPr>
          <p:cNvPr id="11" name="ZoneTexte 11"/>
          <p:cNvSpPr txBox="1"/>
          <p:nvPr/>
        </p:nvSpPr>
        <p:spPr>
          <a:xfrm>
            <a:off x="376283" y="4305910"/>
            <a:ext cx="224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geometry in MCNPX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1450" y="3357563"/>
            <a:ext cx="500063" cy="714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31" y="2978957"/>
            <a:ext cx="30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1364" y="15385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Feasibility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uncertainty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estimate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ESS</a:t>
            </a:r>
            <a:endParaRPr lang="en-US" sz="2000" b="1" dirty="0"/>
          </a:p>
        </p:txBody>
      </p:sp>
      <p:pic>
        <p:nvPicPr>
          <p:cNvPr id="6" name="Image 21" descr="tab1.pdf"/>
          <p:cNvPicPr>
            <a:picLocks noChangeAspect="1"/>
          </p:cNvPicPr>
          <p:nvPr/>
        </p:nvPicPr>
        <p:blipFill>
          <a:blip r:embed="rId4"/>
          <a:srcRect b="54421"/>
          <a:stretch>
            <a:fillRect/>
          </a:stretch>
        </p:blipFill>
        <p:spPr>
          <a:xfrm>
            <a:off x="157162" y="1249599"/>
            <a:ext cx="6126377" cy="2830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80" y="791790"/>
            <a:ext cx="612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Activities from </a:t>
            </a:r>
            <a:r>
              <a:rPr lang="de-DE" b="1" dirty="0"/>
              <a:t>INCL4.6-Abla07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b="1" dirty="0" smtClean="0"/>
              <a:t>CEM03</a:t>
            </a:r>
            <a:endParaRPr lang="de-DE" b="1" dirty="0"/>
          </a:p>
        </p:txBody>
      </p:sp>
      <p:sp>
        <p:nvSpPr>
          <p:cNvPr id="3" name="Rectangle 2"/>
          <p:cNvSpPr/>
          <p:nvPr/>
        </p:nvSpPr>
        <p:spPr>
          <a:xfrm>
            <a:off x="4714876" y="1328737"/>
            <a:ext cx="1443037" cy="2722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3539" y="1692649"/>
            <a:ext cx="28860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This ratio</a:t>
            </a:r>
            <a:r>
              <a:rPr lang="en-US" sz="2200" dirty="0" smtClean="0"/>
              <a:t>: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200" dirty="0"/>
              <a:t>a</a:t>
            </a:r>
            <a:r>
              <a:rPr lang="en-US" sz="2200" dirty="0" smtClean="0"/>
              <a:t> “crude” estimate of uncertainties</a:t>
            </a:r>
          </a:p>
        </p:txBody>
      </p:sp>
      <p:sp>
        <p:nvSpPr>
          <p:cNvPr id="9" name="ZoneTexte 24"/>
          <p:cNvSpPr txBox="1"/>
          <p:nvPr/>
        </p:nvSpPr>
        <p:spPr>
          <a:xfrm>
            <a:off x="303899" y="4673885"/>
            <a:ext cx="929820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Uncertainties:</a:t>
            </a:r>
          </a:p>
          <a:p>
            <a:pPr algn="ctr"/>
            <a:endParaRPr lang="en-US" sz="800" dirty="0" smtClean="0">
              <a:solidFill>
                <a:srgbClr val="FF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What are the reasons of those differences? Can they be assessed?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1364" y="15385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Feasibility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uncertainty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estimate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ESS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b="51057"/>
          <a:stretch/>
        </p:blipFill>
        <p:spPr>
          <a:xfrm>
            <a:off x="2057759" y="1846479"/>
            <a:ext cx="7219823" cy="45900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21364" y="15385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Feasibility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uncertainty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estimate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9" y="1202768"/>
            <a:ext cx="2443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Differences in Activities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1" y="1112615"/>
            <a:ext cx="30908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Differences in Contributors</a:t>
            </a:r>
          </a:p>
          <a:p>
            <a:pPr algn="ctr"/>
            <a:r>
              <a:rPr lang="en-US" dirty="0" smtClean="0"/>
              <a:t>(produced isotopes)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2686047" y="1288494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45731" y="468147"/>
            <a:ext cx="201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Method</a:t>
            </a:r>
            <a:endParaRPr lang="en-US" sz="24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5773783" y="2050869"/>
            <a:ext cx="1084217" cy="79683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ESS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45731" y="468147"/>
            <a:ext cx="201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Method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28589" y="2853605"/>
            <a:ext cx="2443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Projectile Fluxes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05464" y="2747173"/>
            <a:ext cx="24431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Elementary </a:t>
            </a:r>
            <a:r>
              <a:rPr lang="en-US" sz="2400" dirty="0" err="1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err="1" smtClean="0">
                <a:ea typeface="Symbol" charset="2"/>
                <a:cs typeface="Symbol" charset="2"/>
              </a:rPr>
              <a:t>production</a:t>
            </a:r>
            <a:endParaRPr lang="en-US" sz="24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9" name="Left Arrow 18"/>
          <p:cNvSpPr/>
          <p:nvPr/>
        </p:nvSpPr>
        <p:spPr>
          <a:xfrm rot="8496071">
            <a:off x="2696837" y="2270427"/>
            <a:ext cx="975431" cy="228955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2657087">
            <a:off x="5879763" y="2244764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21364" y="15385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Feasibility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uncertainty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estimate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589" y="1202768"/>
            <a:ext cx="2443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Differences in Activities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81401" y="1112615"/>
            <a:ext cx="30908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Differences in Contributors</a:t>
            </a:r>
          </a:p>
          <a:p>
            <a:pPr algn="ctr"/>
            <a:r>
              <a:rPr lang="en-US" dirty="0" smtClean="0"/>
              <a:t>(produced isotopes)</a:t>
            </a:r>
            <a:endParaRPr lang="en-US" dirty="0"/>
          </a:p>
        </p:txBody>
      </p:sp>
      <p:sp>
        <p:nvSpPr>
          <p:cNvPr id="27" name="Left Arrow 26"/>
          <p:cNvSpPr/>
          <p:nvPr/>
        </p:nvSpPr>
        <p:spPr>
          <a:xfrm>
            <a:off x="2686047" y="1288494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ESS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45731" y="468147"/>
            <a:ext cx="201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Method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28589" y="2853605"/>
            <a:ext cx="2443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Projectile Fluxes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464" y="4292782"/>
            <a:ext cx="264318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Mainly n and p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spectra </a:t>
            </a:r>
            <a:r>
              <a:rPr lang="fr-FR" dirty="0" smtClean="0"/>
              <a:t>~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simulated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05464" y="2747173"/>
            <a:ext cx="24431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Elementary </a:t>
            </a:r>
            <a:r>
              <a:rPr lang="en-US" sz="2400" dirty="0" err="1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err="1" smtClean="0">
                <a:ea typeface="Symbol" charset="2"/>
                <a:cs typeface="Symbol" charset="2"/>
              </a:rPr>
              <a:t>production</a:t>
            </a:r>
            <a:endParaRPr lang="en-US" sz="24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7" name="Left Arrow 16"/>
          <p:cNvSpPr/>
          <p:nvPr/>
        </p:nvSpPr>
        <p:spPr>
          <a:xfrm rot="5400000">
            <a:off x="943328" y="3612802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8496071">
            <a:off x="2696837" y="2270427"/>
            <a:ext cx="975431" cy="228955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2657087">
            <a:off x="5879763" y="2244764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21364" y="15385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Feasibility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uncertainty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estimate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589" y="1202768"/>
            <a:ext cx="2443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Differences in Activities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81401" y="1112615"/>
            <a:ext cx="30908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Differences in Contributors</a:t>
            </a:r>
          </a:p>
          <a:p>
            <a:pPr algn="ctr"/>
            <a:r>
              <a:rPr lang="en-US" dirty="0" smtClean="0"/>
              <a:t>(produced isotopes)</a:t>
            </a:r>
            <a:endParaRPr lang="en-US" dirty="0"/>
          </a:p>
        </p:txBody>
      </p:sp>
      <p:sp>
        <p:nvSpPr>
          <p:cNvPr id="27" name="Left Arrow 26"/>
          <p:cNvSpPr/>
          <p:nvPr/>
        </p:nvSpPr>
        <p:spPr>
          <a:xfrm>
            <a:off x="2686047" y="1288494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8" y="1094322"/>
            <a:ext cx="3285772" cy="1755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Introduction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1463" y="706994"/>
            <a:ext cx="96012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Spallation reactions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4 topics </a:t>
            </a:r>
            <a:r>
              <a:rPr lang="en-US" dirty="0" smtClean="0"/>
              <a:t>addressed about nuclide production</a:t>
            </a:r>
            <a:endParaRPr lang="en-US" dirty="0"/>
          </a:p>
          <a:p>
            <a:pPr marL="1200150" lvl="2" indent="-285750">
              <a:buSzPct val="70000"/>
              <a:buFont typeface="Wingdings" charset="2"/>
              <a:buChar char="Ø"/>
            </a:pPr>
            <a:r>
              <a:rPr lang="fr-FR" dirty="0" smtClean="0"/>
              <a:t>Design </a:t>
            </a:r>
            <a:r>
              <a:rPr lang="fr-FR" dirty="0"/>
              <a:t>(</a:t>
            </a:r>
            <a:r>
              <a:rPr lang="fr-FR" dirty="0" smtClean="0"/>
              <a:t>optimisation)</a:t>
            </a:r>
            <a:r>
              <a:rPr lang="fr-FR" dirty="0"/>
              <a:t>		</a:t>
            </a:r>
            <a:r>
              <a:rPr lang="fr-FR" dirty="0" smtClean="0"/>
              <a:t>			</a:t>
            </a:r>
            <a:r>
              <a:rPr lang="fr-FR" i="1" dirty="0" smtClean="0"/>
              <a:t>EURISOL </a:t>
            </a:r>
            <a:r>
              <a:rPr lang="fr-FR" i="1" dirty="0"/>
              <a:t>– </a:t>
            </a:r>
            <a:r>
              <a:rPr lang="fr-FR" i="1" dirty="0" smtClean="0"/>
              <a:t>DS</a:t>
            </a:r>
            <a:endParaRPr lang="fr-FR" i="1" dirty="0"/>
          </a:p>
          <a:p>
            <a:pPr marL="1200150" lvl="2" indent="-285750">
              <a:buSzPct val="70000"/>
              <a:buFont typeface="Wingdings" charset="2"/>
              <a:buChar char="Ø"/>
            </a:pPr>
            <a:r>
              <a:rPr lang="fr-FR" dirty="0" err="1"/>
              <a:t>Predictive</a:t>
            </a:r>
            <a:r>
              <a:rPr lang="fr-FR" dirty="0"/>
              <a:t> </a:t>
            </a:r>
            <a:r>
              <a:rPr lang="fr-FR" dirty="0" smtClean="0"/>
              <a:t>power (</a:t>
            </a:r>
            <a:r>
              <a:rPr lang="fr-FR" dirty="0" err="1" smtClean="0"/>
              <a:t>reliability</a:t>
            </a:r>
            <a:r>
              <a:rPr lang="fr-FR" dirty="0" smtClean="0"/>
              <a:t>)</a:t>
            </a:r>
            <a:r>
              <a:rPr lang="fr-FR" dirty="0"/>
              <a:t>	</a:t>
            </a:r>
            <a:r>
              <a:rPr lang="fr-FR" dirty="0" smtClean="0"/>
              <a:t>			</a:t>
            </a:r>
            <a:r>
              <a:rPr lang="fr-FR" i="1" dirty="0" err="1" smtClean="0"/>
              <a:t>Megapie</a:t>
            </a:r>
            <a:endParaRPr lang="fr-FR" i="1" dirty="0"/>
          </a:p>
          <a:p>
            <a:pPr marL="1200150" lvl="2" indent="-285750">
              <a:buSzPct val="70000"/>
              <a:buFont typeface="Wingdings" charset="2"/>
              <a:buChar char="Ø"/>
            </a:pPr>
            <a:r>
              <a:rPr lang="fr-FR" dirty="0" err="1"/>
              <a:t>Feasibility</a:t>
            </a:r>
            <a:r>
              <a:rPr lang="fr-FR" dirty="0"/>
              <a:t> (</a:t>
            </a:r>
            <a:r>
              <a:rPr lang="fr-FR" dirty="0" err="1" smtClean="0"/>
              <a:t>uncertainty</a:t>
            </a:r>
            <a:r>
              <a:rPr lang="fr-FR" dirty="0" smtClean="0"/>
              <a:t> </a:t>
            </a:r>
            <a:r>
              <a:rPr lang="fr-FR" dirty="0" err="1" smtClean="0"/>
              <a:t>estimate</a:t>
            </a:r>
            <a:r>
              <a:rPr lang="fr-FR" dirty="0" smtClean="0"/>
              <a:t>)</a:t>
            </a:r>
            <a:r>
              <a:rPr lang="fr-FR" dirty="0"/>
              <a:t>		</a:t>
            </a:r>
            <a:r>
              <a:rPr lang="fr-FR" dirty="0" smtClean="0"/>
              <a:t>	</a:t>
            </a:r>
            <a:r>
              <a:rPr lang="fr-FR" i="1" dirty="0" smtClean="0"/>
              <a:t>ESS</a:t>
            </a:r>
            <a:endParaRPr lang="fr-FR" i="1" dirty="0"/>
          </a:p>
          <a:p>
            <a:pPr marL="1200150" lvl="2" indent="-285750">
              <a:buSzPct val="70000"/>
              <a:buFont typeface="Wingdings" charset="2"/>
              <a:buChar char="Ø"/>
            </a:pPr>
            <a:r>
              <a:rPr lang="fr-FR" dirty="0" err="1"/>
              <a:t>Mitigating</a:t>
            </a: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lack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experimental</a:t>
            </a:r>
            <a:r>
              <a:rPr lang="fr-FR" dirty="0"/>
              <a:t> data	</a:t>
            </a:r>
            <a:r>
              <a:rPr lang="fr-FR" dirty="0" smtClean="0"/>
              <a:t>	</a:t>
            </a:r>
            <a:r>
              <a:rPr lang="fr-FR" i="1" dirty="0" err="1" smtClean="0"/>
              <a:t>Meteorite</a:t>
            </a:r>
            <a:r>
              <a:rPr lang="fr-FR" i="1" dirty="0" smtClean="0"/>
              <a:t> </a:t>
            </a:r>
            <a:r>
              <a:rPr lang="fr-FR" i="1" dirty="0" err="1" smtClean="0"/>
              <a:t>study</a:t>
            </a:r>
            <a:endParaRPr lang="fr-FR" i="1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Recurrent tool: INCL model (often associated to </a:t>
            </a:r>
            <a:r>
              <a:rPr lang="en-US" dirty="0" err="1" smtClean="0"/>
              <a:t>Abla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271463" y="2915184"/>
            <a:ext cx="4243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~150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MeV  &lt;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Projectile Energy  &lt;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~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GeV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914400" eaLnBrk="1" hangingPunct="1"/>
            <a:r>
              <a:rPr lang="en-US" sz="1600" kern="0" dirty="0" smtClean="0">
                <a:solidFill>
                  <a:srgbClr val="FFFFFF"/>
                </a:solidFill>
              </a:rPr>
              <a:t>  </a:t>
            </a:r>
            <a:r>
              <a:rPr lang="en-US" sz="1600" kern="0" dirty="0" smtClean="0">
                <a:solidFill>
                  <a:schemeClr val="tx1">
                    <a:lumMod val="75000"/>
                  </a:schemeClr>
                </a:solidFill>
              </a:rPr>
              <a:t>(0 </a:t>
            </a:r>
            <a:r>
              <a:rPr lang="en-US" sz="1600" kern="0" dirty="0">
                <a:solidFill>
                  <a:schemeClr val="tx1">
                    <a:lumMod val="75000"/>
                  </a:schemeClr>
                </a:solidFill>
              </a:rPr>
              <a:t>MeV  &lt;  Projectile Energy  &lt;  ~</a:t>
            </a:r>
            <a:r>
              <a:rPr lang="en-US" sz="1600" kern="0" dirty="0" smtClean="0">
                <a:solidFill>
                  <a:schemeClr val="tx1">
                    <a:lumMod val="75000"/>
                  </a:schemeClr>
                </a:solidFill>
              </a:rPr>
              <a:t>20 </a:t>
            </a:r>
            <a:r>
              <a:rPr lang="en-US" sz="1600" kern="0" dirty="0" err="1" smtClean="0">
                <a:solidFill>
                  <a:schemeClr val="tx1">
                    <a:lumMod val="75000"/>
                  </a:schemeClr>
                </a:solidFill>
              </a:rPr>
              <a:t>GeV</a:t>
            </a:r>
            <a:r>
              <a:rPr lang="en-US" sz="1600" kern="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US" sz="1600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304" y="921314"/>
            <a:ext cx="518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cem</a:t>
            </a:r>
            <a:r>
              <a:rPr lang="en-US" dirty="0"/>
              <a:t>,</a:t>
            </a:r>
            <a:r>
              <a:rPr lang="en-US" dirty="0" smtClean="0"/>
              <a:t> cascade-x, </a:t>
            </a:r>
            <a:r>
              <a:rPr lang="en-US" dirty="0"/>
              <a:t>cascade-04, </a:t>
            </a:r>
            <a:r>
              <a:rPr lang="en-US" dirty="0" smtClean="0"/>
              <a:t>cascade-</a:t>
            </a:r>
            <a:r>
              <a:rPr lang="en-US" dirty="0" err="1" smtClean="0"/>
              <a:t>asf</a:t>
            </a:r>
            <a:r>
              <a:rPr lang="en-US" dirty="0" smtClean="0"/>
              <a:t>, BIC, </a:t>
            </a:r>
            <a:r>
              <a:rPr lang="en-US" dirty="0" err="1" smtClean="0"/>
              <a:t>Bertini</a:t>
            </a:r>
            <a:r>
              <a:rPr lang="en-US" dirty="0" smtClean="0"/>
              <a:t> (geant4, </a:t>
            </a:r>
            <a:r>
              <a:rPr lang="en-US" dirty="0" err="1" smtClean="0"/>
              <a:t>mcnp</a:t>
            </a:r>
            <a:r>
              <a:rPr lang="en-US" dirty="0" smtClean="0"/>
              <a:t>, </a:t>
            </a:r>
            <a:r>
              <a:rPr lang="en-US" dirty="0" err="1" smtClean="0"/>
              <a:t>phits</a:t>
            </a:r>
            <a:r>
              <a:rPr lang="en-US" dirty="0" smtClean="0"/>
              <a:t>),  </a:t>
            </a:r>
            <a:r>
              <a:rPr lang="en-US" dirty="0" err="1" smtClean="0"/>
              <a:t>incl</a:t>
            </a:r>
            <a:r>
              <a:rPr lang="en-US" dirty="0" smtClean="0"/>
              <a:t>, </a:t>
            </a:r>
            <a:r>
              <a:rPr lang="en-US" dirty="0" err="1" smtClean="0"/>
              <a:t>isabel</a:t>
            </a:r>
            <a:r>
              <a:rPr lang="en-US" dirty="0" smtClean="0"/>
              <a:t>, jam, </a:t>
            </a:r>
            <a:r>
              <a:rPr lang="en-US" dirty="0" err="1" smtClean="0"/>
              <a:t>jqmd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8" y="2270049"/>
            <a:ext cx="482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gem, </a:t>
            </a:r>
            <a:r>
              <a:rPr lang="fr-FR" dirty="0" err="1" smtClean="0"/>
              <a:t>smm</a:t>
            </a:r>
            <a:r>
              <a:rPr lang="fr-FR" dirty="0" smtClean="0"/>
              <a:t>, </a:t>
            </a:r>
            <a:r>
              <a:rPr lang="fr-FR" dirty="0" err="1" smtClean="0"/>
              <a:t>gemini</a:t>
            </a:r>
            <a:r>
              <a:rPr lang="fr-FR" dirty="0" smtClean="0"/>
              <a:t>++, </a:t>
            </a:r>
            <a:r>
              <a:rPr lang="fr-FR" dirty="0" err="1" smtClean="0"/>
              <a:t>abla</a:t>
            </a:r>
            <a:r>
              <a:rPr lang="fr-FR" dirty="0" smtClean="0"/>
              <a:t>, </a:t>
            </a:r>
            <a:r>
              <a:rPr lang="fr-FR" dirty="0" err="1" smtClean="0"/>
              <a:t>dresner</a:t>
            </a:r>
            <a:r>
              <a:rPr lang="fr-FR" dirty="0" smtClean="0"/>
              <a:t>(+fission),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0247965">
            <a:off x="4229100" y="1385888"/>
            <a:ext cx="457204" cy="181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867226">
            <a:off x="4238620" y="2209812"/>
            <a:ext cx="457204" cy="181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ESS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45731" y="468147"/>
            <a:ext cx="201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Method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28589" y="2853605"/>
            <a:ext cx="2443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Projectile Fluxes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464" y="4292782"/>
            <a:ext cx="264318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Mainly n and p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spectra </a:t>
            </a:r>
            <a:r>
              <a:rPr lang="fr-FR" dirty="0" smtClean="0"/>
              <a:t>~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simulated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05464" y="2747173"/>
            <a:ext cx="24431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Elementary </a:t>
            </a:r>
            <a:r>
              <a:rPr lang="en-US" sz="2400" dirty="0" err="1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err="1" smtClean="0">
                <a:ea typeface="Symbol" charset="2"/>
                <a:cs typeface="Symbol" charset="2"/>
              </a:rPr>
              <a:t>production</a:t>
            </a:r>
            <a:endParaRPr lang="en-US" sz="24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0888" y="4123698"/>
            <a:ext cx="6515111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err="1" smtClean="0">
                <a:ea typeface="Symbol" charset="2"/>
                <a:cs typeface="Symbol" charset="2"/>
              </a:rPr>
              <a:t>p</a:t>
            </a:r>
            <a:r>
              <a:rPr lang="en-US" baseline="-25000" dirty="0" smtClean="0">
                <a:ea typeface="Symbol" charset="2"/>
                <a:cs typeface="Symbol" charset="2"/>
              </a:rPr>
              <a:t>-induced</a:t>
            </a:r>
            <a:r>
              <a:rPr lang="en-US" dirty="0" smtClean="0">
                <a:ea typeface="Symbol" charset="2"/>
                <a:cs typeface="Symbol" charset="2"/>
              </a:rPr>
              <a:t> : when exp. data </a:t>
            </a:r>
            <a:r>
              <a:rPr lang="en-US" dirty="0" smtClean="0">
                <a:ea typeface="Symbol" charset="2"/>
                <a:cs typeface="Symbol" charset="2"/>
                <a:sym typeface="Wingdings"/>
              </a:rPr>
              <a:t> </a:t>
            </a:r>
            <a:r>
              <a:rPr lang="en-US" sz="2400" dirty="0" err="1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30000" dirty="0" err="1" smtClean="0">
                <a:ea typeface="Symbol" charset="2"/>
                <a:cs typeface="Symbol" charset="2"/>
              </a:rPr>
              <a:t>calc</a:t>
            </a:r>
            <a:r>
              <a:rPr lang="en-US" baseline="-25000" dirty="0" smtClean="0">
                <a:ea typeface="Symbol" charset="2"/>
                <a:cs typeface="Symbol" charset="2"/>
              </a:rPr>
              <a:t> </a:t>
            </a:r>
            <a:r>
              <a:rPr lang="en-US" dirty="0" smtClean="0">
                <a:ea typeface="Symbol" charset="2"/>
                <a:cs typeface="Symbol" charset="2"/>
                <a:sym typeface="Wingdings"/>
              </a:rPr>
              <a:t>benchmarked</a:t>
            </a:r>
            <a:r>
              <a:rPr lang="en-US" dirty="0" smtClean="0">
                <a:ea typeface="Symbol" charset="2"/>
                <a:cs typeface="Symbol" charset="2"/>
                <a:sym typeface="Wingdings"/>
              </a:rPr>
              <a:t>! ratio C/M</a:t>
            </a:r>
            <a:endParaRPr lang="en-US" dirty="0" smtClean="0">
              <a:ea typeface="Symbol" charset="2"/>
              <a:cs typeface="Symbol" charset="2"/>
              <a:sym typeface="Wingdings"/>
            </a:endParaRPr>
          </a:p>
          <a:p>
            <a:endParaRPr lang="en-US" dirty="0" smtClean="0">
              <a:ea typeface="Symbol" charset="2"/>
              <a:cs typeface="Symbol" charset="2"/>
              <a:sym typeface="Wingdings"/>
            </a:endParaRPr>
          </a:p>
          <a:p>
            <a:pPr lvl="0"/>
            <a:r>
              <a:rPr lang="en-US" sz="2400" dirty="0" err="1" smtClean="0">
                <a:solidFill>
                  <a:prstClr val="white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prstClr val="white"/>
                </a:solidFill>
                <a:ea typeface="Symbol" charset="2"/>
                <a:cs typeface="Symbol" charset="2"/>
              </a:rPr>
              <a:t>n</a:t>
            </a:r>
            <a:r>
              <a:rPr lang="en-US" baseline="-25000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-induced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 :	En &lt; 25 MeV		from CINDER (database) 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  <a:sym typeface="Wingdings"/>
              </a:rPr>
              <a:t> OK</a:t>
            </a:r>
          </a:p>
          <a:p>
            <a:pPr lvl="0"/>
            <a:endParaRPr lang="en-US" sz="800" dirty="0" smtClean="0">
              <a:solidFill>
                <a:prstClr val="white"/>
              </a:solidFill>
              <a:ea typeface="Symbol" charset="2"/>
              <a:cs typeface="Symbol" charset="2"/>
              <a:sym typeface="Wingdings"/>
            </a:endParaRPr>
          </a:p>
          <a:p>
            <a:pPr lvl="0"/>
            <a:r>
              <a:rPr lang="en-US" dirty="0">
                <a:solidFill>
                  <a:prstClr val="white"/>
                </a:solidFill>
                <a:ea typeface="Symbol" charset="2"/>
                <a:cs typeface="Symbol" charset="2"/>
              </a:rPr>
              <a:t>	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	 25 &lt; En </a:t>
            </a:r>
            <a:r>
              <a:rPr lang="en-US" dirty="0">
                <a:solidFill>
                  <a:prstClr val="white"/>
                </a:solidFill>
                <a:ea typeface="Symbol" charset="2"/>
                <a:cs typeface="Symbol" charset="2"/>
              </a:rPr>
              <a:t>&lt; 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200 </a:t>
            </a:r>
            <a:r>
              <a:rPr lang="en-US" dirty="0">
                <a:solidFill>
                  <a:prstClr val="white"/>
                </a:solidFill>
                <a:ea typeface="Symbol" charset="2"/>
                <a:cs typeface="Symbol" charset="2"/>
              </a:rPr>
              <a:t>MeV	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	Few data</a:t>
            </a:r>
            <a:r>
              <a:rPr lang="is-I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… (issue)</a:t>
            </a:r>
          </a:p>
          <a:p>
            <a:pPr lvl="0"/>
            <a:endParaRPr lang="en-US" sz="800" dirty="0">
              <a:solidFill>
                <a:prstClr val="white"/>
              </a:solidFill>
              <a:ea typeface="Symbol" charset="2"/>
              <a:cs typeface="Symbol" charset="2"/>
              <a:sym typeface="Wingdings"/>
            </a:endParaRPr>
          </a:p>
          <a:p>
            <a:pPr lvl="0"/>
            <a:r>
              <a:rPr lang="en-US" dirty="0">
                <a:solidFill>
                  <a:prstClr val="white"/>
                </a:solidFill>
                <a:ea typeface="Symbol" charset="2"/>
                <a:cs typeface="Symbol" charset="2"/>
              </a:rPr>
              <a:t>		 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200 MeV </a:t>
            </a:r>
            <a:r>
              <a:rPr lang="en-US" dirty="0">
                <a:solidFill>
                  <a:prstClr val="white"/>
                </a:solidFill>
                <a:ea typeface="Symbol" charset="2"/>
                <a:cs typeface="Symbol" charset="2"/>
              </a:rPr>
              <a:t>&lt; 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En	</a:t>
            </a:r>
            <a:r>
              <a:rPr lang="en-US" dirty="0">
                <a:solidFill>
                  <a:prstClr val="white"/>
                </a:solidFill>
                <a:ea typeface="Symbol" charset="2"/>
                <a:cs typeface="Symbol" charset="2"/>
              </a:rPr>
              <a:t>	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	</a:t>
            </a:r>
            <a:r>
              <a:rPr lang="fr-FR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n = p (</a:t>
            </a:r>
            <a:r>
              <a:rPr lang="fr-FR" dirty="0" err="1" smtClean="0">
                <a:solidFill>
                  <a:prstClr val="white"/>
                </a:solidFill>
                <a:ea typeface="Symbol" charset="2"/>
                <a:cs typeface="Symbol" charset="2"/>
              </a:rPr>
              <a:t>assumed</a:t>
            </a:r>
            <a:r>
              <a:rPr lang="fr-FR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)</a:t>
            </a:r>
            <a:endParaRPr lang="is-IS" dirty="0">
              <a:solidFill>
                <a:prstClr val="white"/>
              </a:solidFill>
              <a:ea typeface="Symbol" charset="2"/>
              <a:cs typeface="Symbol" charset="2"/>
            </a:endParaRPr>
          </a:p>
        </p:txBody>
      </p:sp>
      <p:sp>
        <p:nvSpPr>
          <p:cNvPr id="17" name="Left Arrow 16"/>
          <p:cNvSpPr/>
          <p:nvPr/>
        </p:nvSpPr>
        <p:spPr>
          <a:xfrm rot="5400000">
            <a:off x="943328" y="3612802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6373533" y="3556760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8496071">
            <a:off x="2696837" y="2270427"/>
            <a:ext cx="975431" cy="228955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2657087">
            <a:off x="5879763" y="2244764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0066611">
            <a:off x="776639" y="4527676"/>
            <a:ext cx="1143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negligible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21364" y="15385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Feasibility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uncertainty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estimate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589" y="1202768"/>
            <a:ext cx="2443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Differences in Activities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81401" y="1112615"/>
            <a:ext cx="30908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Differences in Contributors</a:t>
            </a:r>
          </a:p>
          <a:p>
            <a:pPr algn="ctr"/>
            <a:r>
              <a:rPr lang="en-US" dirty="0" smtClean="0"/>
              <a:t>(produced isotopes)</a:t>
            </a:r>
            <a:endParaRPr lang="en-US" dirty="0"/>
          </a:p>
        </p:txBody>
      </p:sp>
      <p:sp>
        <p:nvSpPr>
          <p:cNvPr id="27" name="Left Arrow 26"/>
          <p:cNvSpPr/>
          <p:nvPr/>
        </p:nvSpPr>
        <p:spPr>
          <a:xfrm>
            <a:off x="2686047" y="1288494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ESS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45731" y="468147"/>
            <a:ext cx="201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Method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28589" y="2853605"/>
            <a:ext cx="2443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Projectile Fluxes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464" y="4292782"/>
            <a:ext cx="264318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Mainly n and p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spectra </a:t>
            </a:r>
            <a:r>
              <a:rPr lang="fr-FR" dirty="0" smtClean="0"/>
              <a:t>~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simulated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05464" y="2747173"/>
            <a:ext cx="24431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Elementary </a:t>
            </a:r>
            <a:r>
              <a:rPr lang="en-US" sz="2400" dirty="0" err="1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err="1" smtClean="0">
                <a:ea typeface="Symbol" charset="2"/>
                <a:cs typeface="Symbol" charset="2"/>
              </a:rPr>
              <a:t>production</a:t>
            </a:r>
            <a:endParaRPr lang="en-US" sz="24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0888" y="4123698"/>
            <a:ext cx="6515111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err="1" smtClean="0">
                <a:ea typeface="Symbol" charset="2"/>
                <a:cs typeface="Symbol" charset="2"/>
              </a:rPr>
              <a:t>p</a:t>
            </a:r>
            <a:r>
              <a:rPr lang="en-US" baseline="-25000" dirty="0" smtClean="0">
                <a:ea typeface="Symbol" charset="2"/>
                <a:cs typeface="Symbol" charset="2"/>
              </a:rPr>
              <a:t>-induced</a:t>
            </a:r>
            <a:r>
              <a:rPr lang="en-US" dirty="0" smtClean="0">
                <a:ea typeface="Symbol" charset="2"/>
                <a:cs typeface="Symbol" charset="2"/>
              </a:rPr>
              <a:t> : when exp. data </a:t>
            </a:r>
            <a:r>
              <a:rPr lang="en-US" dirty="0" smtClean="0">
                <a:ea typeface="Symbol" charset="2"/>
                <a:cs typeface="Symbol" charset="2"/>
                <a:sym typeface="Wingdings"/>
              </a:rPr>
              <a:t> </a:t>
            </a:r>
            <a:r>
              <a:rPr lang="en-US" sz="2400" dirty="0" err="1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30000" dirty="0" err="1" smtClean="0">
                <a:ea typeface="Symbol" charset="2"/>
                <a:cs typeface="Symbol" charset="2"/>
              </a:rPr>
              <a:t>calc</a:t>
            </a:r>
            <a:r>
              <a:rPr lang="en-US" baseline="-25000" dirty="0" smtClean="0">
                <a:ea typeface="Symbol" charset="2"/>
                <a:cs typeface="Symbol" charset="2"/>
              </a:rPr>
              <a:t> </a:t>
            </a:r>
            <a:r>
              <a:rPr lang="en-US" dirty="0" smtClean="0">
                <a:ea typeface="Symbol" charset="2"/>
                <a:cs typeface="Symbol" charset="2"/>
                <a:sym typeface="Wingdings"/>
              </a:rPr>
              <a:t>benchmarked</a:t>
            </a:r>
            <a:r>
              <a:rPr lang="en-US" dirty="0">
                <a:ea typeface="Symbol" charset="2"/>
                <a:cs typeface="Symbol" charset="2"/>
                <a:sym typeface="Wingdings"/>
              </a:rPr>
              <a:t>! ratio C/M</a:t>
            </a:r>
            <a:endParaRPr lang="en-US" dirty="0" smtClean="0">
              <a:ea typeface="Symbol" charset="2"/>
              <a:cs typeface="Symbol" charset="2"/>
              <a:sym typeface="Wingdings"/>
            </a:endParaRPr>
          </a:p>
          <a:p>
            <a:endParaRPr lang="en-US" dirty="0" smtClean="0">
              <a:ea typeface="Symbol" charset="2"/>
              <a:cs typeface="Symbol" charset="2"/>
              <a:sym typeface="Wingdings"/>
            </a:endParaRPr>
          </a:p>
          <a:p>
            <a:pPr lvl="0"/>
            <a:r>
              <a:rPr lang="en-US" sz="2400" dirty="0" err="1" smtClean="0">
                <a:solidFill>
                  <a:prstClr val="white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prstClr val="white"/>
                </a:solidFill>
                <a:ea typeface="Symbol" charset="2"/>
                <a:cs typeface="Symbol" charset="2"/>
              </a:rPr>
              <a:t>n</a:t>
            </a:r>
            <a:r>
              <a:rPr lang="en-US" baseline="-25000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-induced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 :	En &lt; 25 MeV		from CINDER (database) 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  <a:sym typeface="Wingdings"/>
              </a:rPr>
              <a:t> OK</a:t>
            </a:r>
          </a:p>
          <a:p>
            <a:pPr lvl="0"/>
            <a:endParaRPr lang="en-US" sz="800" dirty="0" smtClean="0">
              <a:solidFill>
                <a:prstClr val="white"/>
              </a:solidFill>
              <a:ea typeface="Symbol" charset="2"/>
              <a:cs typeface="Symbol" charset="2"/>
              <a:sym typeface="Wingdings"/>
            </a:endParaRPr>
          </a:p>
          <a:p>
            <a:pPr lvl="0"/>
            <a:r>
              <a:rPr lang="en-US" dirty="0">
                <a:solidFill>
                  <a:prstClr val="white"/>
                </a:solidFill>
                <a:ea typeface="Symbol" charset="2"/>
                <a:cs typeface="Symbol" charset="2"/>
              </a:rPr>
              <a:t>	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	 25 &lt; En </a:t>
            </a:r>
            <a:r>
              <a:rPr lang="en-US" dirty="0">
                <a:solidFill>
                  <a:prstClr val="white"/>
                </a:solidFill>
                <a:ea typeface="Symbol" charset="2"/>
                <a:cs typeface="Symbol" charset="2"/>
              </a:rPr>
              <a:t>&lt; 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200 </a:t>
            </a:r>
            <a:r>
              <a:rPr lang="en-US" dirty="0">
                <a:solidFill>
                  <a:prstClr val="white"/>
                </a:solidFill>
                <a:ea typeface="Symbol" charset="2"/>
                <a:cs typeface="Symbol" charset="2"/>
              </a:rPr>
              <a:t>MeV	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	Few data</a:t>
            </a:r>
            <a:r>
              <a:rPr lang="is-I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… (issue)</a:t>
            </a:r>
          </a:p>
          <a:p>
            <a:pPr lvl="0"/>
            <a:endParaRPr lang="en-US" sz="800" dirty="0">
              <a:solidFill>
                <a:prstClr val="white"/>
              </a:solidFill>
              <a:ea typeface="Symbol" charset="2"/>
              <a:cs typeface="Symbol" charset="2"/>
              <a:sym typeface="Wingdings"/>
            </a:endParaRPr>
          </a:p>
          <a:p>
            <a:pPr lvl="0"/>
            <a:r>
              <a:rPr lang="en-US" dirty="0">
                <a:solidFill>
                  <a:prstClr val="white"/>
                </a:solidFill>
                <a:ea typeface="Symbol" charset="2"/>
                <a:cs typeface="Symbol" charset="2"/>
              </a:rPr>
              <a:t>		 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200 MeV </a:t>
            </a:r>
            <a:r>
              <a:rPr lang="en-US" dirty="0">
                <a:solidFill>
                  <a:prstClr val="white"/>
                </a:solidFill>
                <a:ea typeface="Symbol" charset="2"/>
                <a:cs typeface="Symbol" charset="2"/>
              </a:rPr>
              <a:t>&lt; 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En	</a:t>
            </a:r>
            <a:r>
              <a:rPr lang="en-US" dirty="0">
                <a:solidFill>
                  <a:prstClr val="white"/>
                </a:solidFill>
                <a:ea typeface="Symbol" charset="2"/>
                <a:cs typeface="Symbol" charset="2"/>
              </a:rPr>
              <a:t>	</a:t>
            </a:r>
            <a:r>
              <a:rPr lang="en-US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	</a:t>
            </a:r>
            <a:r>
              <a:rPr lang="fr-FR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n = p (</a:t>
            </a:r>
            <a:r>
              <a:rPr lang="fr-FR" dirty="0" err="1" smtClean="0">
                <a:solidFill>
                  <a:prstClr val="white"/>
                </a:solidFill>
                <a:ea typeface="Symbol" charset="2"/>
                <a:cs typeface="Symbol" charset="2"/>
              </a:rPr>
              <a:t>assumed</a:t>
            </a:r>
            <a:r>
              <a:rPr lang="fr-FR" dirty="0" smtClean="0">
                <a:solidFill>
                  <a:prstClr val="white"/>
                </a:solidFill>
                <a:ea typeface="Symbol" charset="2"/>
                <a:cs typeface="Symbol" charset="2"/>
              </a:rPr>
              <a:t>)</a:t>
            </a:r>
            <a:endParaRPr lang="is-IS" dirty="0">
              <a:solidFill>
                <a:prstClr val="white"/>
              </a:solidFill>
              <a:ea typeface="Symbol" charset="2"/>
              <a:cs typeface="Symbol" charset="2"/>
            </a:endParaRPr>
          </a:p>
        </p:txBody>
      </p:sp>
      <p:sp>
        <p:nvSpPr>
          <p:cNvPr id="17" name="Left Arrow 16"/>
          <p:cNvSpPr/>
          <p:nvPr/>
        </p:nvSpPr>
        <p:spPr>
          <a:xfrm rot="5400000">
            <a:off x="943328" y="3612802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6373533" y="3556760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8496071">
            <a:off x="2696837" y="2270427"/>
            <a:ext cx="975431" cy="228955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2657087">
            <a:off x="5879763" y="2244764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0066611">
            <a:off x="776639" y="4527676"/>
            <a:ext cx="1143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negligible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0066611">
            <a:off x="8555768" y="4877557"/>
            <a:ext cx="1143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negligible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81474" y="4200394"/>
            <a:ext cx="1204801" cy="4486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54252" y="5198491"/>
            <a:ext cx="2103673" cy="4486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3771" y="5607465"/>
            <a:ext cx="2103673" cy="4486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86658" y="6322477"/>
            <a:ext cx="529781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ricky and rests on elementary exp. data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1364" y="15385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Feasibility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uncertainty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estimate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589" y="1202768"/>
            <a:ext cx="2443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Differences in Activities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81401" y="1112615"/>
            <a:ext cx="30908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Differences in Contributors</a:t>
            </a:r>
          </a:p>
          <a:p>
            <a:pPr algn="ctr"/>
            <a:r>
              <a:rPr lang="en-US" dirty="0" smtClean="0"/>
              <a:t>(produced isotopes)</a:t>
            </a:r>
            <a:endParaRPr lang="en-US" dirty="0"/>
          </a:p>
        </p:txBody>
      </p:sp>
      <p:sp>
        <p:nvSpPr>
          <p:cNvPr id="27" name="Left Arrow 26"/>
          <p:cNvSpPr/>
          <p:nvPr/>
        </p:nvSpPr>
        <p:spPr>
          <a:xfrm>
            <a:off x="2686047" y="1288494"/>
            <a:ext cx="809626" cy="21216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ESS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45731" y="468147"/>
            <a:ext cx="201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R</a:t>
            </a:r>
            <a:r>
              <a:rPr lang="en-US" sz="2400" b="1" u="sng" dirty="0" smtClean="0"/>
              <a:t>esults</a:t>
            </a:r>
            <a:endParaRPr lang="en-US" sz="24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38137" y="1433153"/>
            <a:ext cx="640556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Done for 9 years of cooling (total activity)</a:t>
            </a:r>
          </a:p>
          <a:p>
            <a:pPr marL="1200150" lvl="2" indent="-285750">
              <a:buFont typeface="Arial" charset="0"/>
              <a:buChar char="•"/>
            </a:pPr>
            <a:endParaRPr lang="en-US" sz="800" dirty="0" smtClean="0"/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primary result		8.95  </a:t>
            </a:r>
            <a:r>
              <a:rPr lang="en-US" dirty="0"/>
              <a:t>10</a:t>
            </a:r>
            <a:r>
              <a:rPr lang="en-US" baseline="30000" dirty="0"/>
              <a:t>14</a:t>
            </a:r>
            <a:r>
              <a:rPr lang="en-US" dirty="0"/>
              <a:t> </a:t>
            </a:r>
            <a:r>
              <a:rPr lang="en-US" dirty="0" err="1" smtClean="0"/>
              <a:t>Bq</a:t>
            </a:r>
            <a:endParaRPr lang="en-US" dirty="0" smtClean="0"/>
          </a:p>
          <a:p>
            <a:pPr marL="1200150" lvl="2" indent="-285750">
              <a:buFont typeface="Arial" charset="0"/>
              <a:buChar char="•"/>
            </a:pPr>
            <a:endParaRPr lang="en-US" dirty="0"/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method applied		</a:t>
            </a:r>
            <a:r>
              <a:rPr lang="en-US" dirty="0"/>
              <a:t>7.95  10</a:t>
            </a:r>
            <a:r>
              <a:rPr lang="en-US" baseline="30000" dirty="0"/>
              <a:t>14</a:t>
            </a:r>
            <a:r>
              <a:rPr lang="en-US" dirty="0"/>
              <a:t> </a:t>
            </a:r>
            <a:r>
              <a:rPr lang="en-US" dirty="0" err="1" smtClean="0"/>
              <a:t>Bq</a:t>
            </a:r>
            <a:r>
              <a:rPr lang="en-US" dirty="0" smtClean="0"/>
              <a:t>	(correction: 12%)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137" y="3017332"/>
            <a:ext cx="9215437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This method helps correcting the calculated value using exp. data (elementary processes)</a:t>
            </a:r>
          </a:p>
          <a:p>
            <a:pPr marL="285750" indent="-285750">
              <a:buFont typeface="Arial" charset="0"/>
              <a:buChar char="•"/>
            </a:pPr>
            <a:r>
              <a:rPr lang="en-US" u="sng" dirty="0" smtClean="0">
                <a:solidFill>
                  <a:schemeClr val="accent4"/>
                </a:solidFill>
              </a:rPr>
              <a:t>BUT</a:t>
            </a:r>
            <a:r>
              <a:rPr lang="en-US" dirty="0" smtClean="0">
                <a:solidFill>
                  <a:schemeClr val="accent4"/>
                </a:solidFill>
              </a:rPr>
              <a:t> does not give uncertainties!!!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From </a:t>
            </a:r>
            <a:r>
              <a:rPr lang="en-US" dirty="0">
                <a:solidFill>
                  <a:schemeClr val="accent4"/>
                </a:solidFill>
              </a:rPr>
              <a:t>GUM </a:t>
            </a:r>
            <a:r>
              <a:rPr lang="en-US" dirty="0" smtClean="0">
                <a:solidFill>
                  <a:schemeClr val="accent4"/>
                </a:solidFill>
              </a:rPr>
              <a:t>(JCGM 100:2008; http</a:t>
            </a:r>
            <a:r>
              <a:rPr lang="en-US" dirty="0">
                <a:solidFill>
                  <a:schemeClr val="accent4"/>
                </a:solidFill>
              </a:rPr>
              <a:t>://</a:t>
            </a:r>
            <a:r>
              <a:rPr lang="en-US" dirty="0" err="1" smtClean="0">
                <a:solidFill>
                  <a:schemeClr val="accent4"/>
                </a:solidFill>
              </a:rPr>
              <a:t>www.bipm.org</a:t>
            </a:r>
            <a:r>
              <a:rPr lang="en-US" dirty="0" smtClean="0">
                <a:solidFill>
                  <a:schemeClr val="accent4"/>
                </a:solidFill>
              </a:rPr>
              <a:t>/</a:t>
            </a:r>
            <a:r>
              <a:rPr lang="en-US" dirty="0" err="1" smtClean="0">
                <a:solidFill>
                  <a:schemeClr val="accent4"/>
                </a:solidFill>
              </a:rPr>
              <a:t>fr</a:t>
            </a:r>
            <a:r>
              <a:rPr lang="en-US" dirty="0" smtClean="0">
                <a:solidFill>
                  <a:schemeClr val="accent4"/>
                </a:solidFill>
              </a:rPr>
              <a:t>/publications/guides/</a:t>
            </a:r>
            <a:r>
              <a:rPr lang="en-US" dirty="0" err="1" smtClean="0">
                <a:solidFill>
                  <a:schemeClr val="accent4"/>
                </a:solidFill>
              </a:rPr>
              <a:t>gum.html</a:t>
            </a:r>
            <a:r>
              <a:rPr lang="en-US" dirty="0" smtClean="0">
                <a:solidFill>
                  <a:schemeClr val="accent4"/>
                </a:solidFill>
              </a:rPr>
              <a:t>)</a:t>
            </a:r>
          </a:p>
          <a:p>
            <a:pPr marL="1200150" lvl="2" indent="-285750">
              <a:buSzPct val="70000"/>
              <a:buFont typeface="Wingdings" charset="2"/>
              <a:buChar char="Ø"/>
            </a:pP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uncertainty: 	"parameter</a:t>
            </a:r>
            <a:r>
              <a:rPr lang="en-US" dirty="0">
                <a:solidFill>
                  <a:schemeClr val="accent4"/>
                </a:solidFill>
              </a:rPr>
              <a:t>, associated with </a:t>
            </a:r>
            <a:r>
              <a:rPr lang="en-US" dirty="0" smtClean="0">
                <a:solidFill>
                  <a:schemeClr val="accent4"/>
                </a:solidFill>
              </a:rPr>
              <a:t>the result </a:t>
            </a:r>
            <a:r>
              <a:rPr lang="en-US" dirty="0">
                <a:solidFill>
                  <a:schemeClr val="accent4"/>
                </a:solidFill>
              </a:rPr>
              <a:t>of a measurement, that </a:t>
            </a:r>
            <a:r>
              <a:rPr lang="en-US" dirty="0" smtClean="0">
                <a:solidFill>
                  <a:schemeClr val="accent4"/>
                </a:solidFill>
              </a:rPr>
              <a:t>					characterizes </a:t>
            </a:r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dirty="0" smtClean="0">
                <a:solidFill>
                  <a:schemeClr val="accent4"/>
                </a:solidFill>
              </a:rPr>
              <a:t>dispersion of </a:t>
            </a:r>
            <a:r>
              <a:rPr lang="en-US" dirty="0">
                <a:solidFill>
                  <a:schemeClr val="accent4"/>
                </a:solidFill>
              </a:rPr>
              <a:t>the values that could reasonably be </a:t>
            </a:r>
            <a:r>
              <a:rPr lang="en-US" dirty="0" smtClean="0">
                <a:solidFill>
                  <a:schemeClr val="accent4"/>
                </a:solidFill>
              </a:rPr>
              <a:t>				attributed </a:t>
            </a:r>
            <a:r>
              <a:rPr lang="en-US" dirty="0">
                <a:solidFill>
                  <a:schemeClr val="accent4"/>
                </a:solidFill>
              </a:rPr>
              <a:t>to </a:t>
            </a:r>
            <a:r>
              <a:rPr lang="en-US" dirty="0" smtClean="0">
                <a:solidFill>
                  <a:schemeClr val="accent4"/>
                </a:solidFill>
              </a:rPr>
              <a:t>the </a:t>
            </a:r>
            <a:r>
              <a:rPr lang="en-US" dirty="0" err="1" smtClean="0">
                <a:solidFill>
                  <a:schemeClr val="accent4"/>
                </a:solidFill>
              </a:rPr>
              <a:t>measurand</a:t>
            </a:r>
            <a:r>
              <a:rPr lang="en-US" dirty="0" smtClean="0">
                <a:solidFill>
                  <a:schemeClr val="accent4"/>
                </a:solidFill>
              </a:rPr>
              <a:t>”</a:t>
            </a:r>
          </a:p>
          <a:p>
            <a:pPr marL="1200150" lvl="2" indent="-285750">
              <a:buSzPct val="70000"/>
              <a:buFont typeface="Wingdings" charset="2"/>
              <a:buChar char="Ø"/>
            </a:pPr>
            <a:r>
              <a:rPr lang="en-US" dirty="0" smtClean="0">
                <a:solidFill>
                  <a:schemeClr val="accent4"/>
                </a:solidFill>
              </a:rPr>
              <a:t>error:			"</a:t>
            </a:r>
            <a:r>
              <a:rPr lang="en-US" dirty="0">
                <a:solidFill>
                  <a:schemeClr val="accent4"/>
                </a:solidFill>
              </a:rPr>
              <a:t>result of a measurement </a:t>
            </a:r>
            <a:r>
              <a:rPr lang="en-US" dirty="0" smtClean="0">
                <a:solidFill>
                  <a:schemeClr val="accent4"/>
                </a:solidFill>
              </a:rPr>
              <a:t>minus a </a:t>
            </a:r>
            <a:r>
              <a:rPr lang="en-US" dirty="0">
                <a:solidFill>
                  <a:schemeClr val="accent4"/>
                </a:solidFill>
              </a:rPr>
              <a:t>true value of the </a:t>
            </a:r>
            <a:r>
              <a:rPr lang="en-US" dirty="0" err="1" smtClean="0">
                <a:solidFill>
                  <a:schemeClr val="accent4"/>
                </a:solidFill>
              </a:rPr>
              <a:t>measurand</a:t>
            </a:r>
            <a:r>
              <a:rPr lang="en-US" dirty="0" smtClean="0">
                <a:solidFill>
                  <a:schemeClr val="accent4"/>
                </a:solidFill>
              </a:rPr>
              <a:t>”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 smtClean="0">
              <a:solidFill>
                <a:schemeClr val="accent4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Both are important/useful, but the way to assess them are different</a:t>
            </a:r>
            <a:r>
              <a:rPr lang="en-US" dirty="0" smtClean="0">
                <a:solidFill>
                  <a:schemeClr val="accent4"/>
                </a:solidFill>
              </a:rPr>
              <a:t>! And difficult!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1364" y="15385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Feasibility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uncertainty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estimate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00142"/>
            <a:ext cx="990600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endParaRPr lang="fr-FR" sz="4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Mitigating</a:t>
            </a:r>
            <a:r>
              <a:rPr lang="fr-FR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lack</a:t>
            </a:r>
            <a:r>
              <a:rPr lang="fr-FR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of </a:t>
            </a:r>
            <a:r>
              <a:rPr lang="fr-FR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exp</a:t>
            </a:r>
            <a:r>
              <a:rPr lang="fr-FR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data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Meteorites</a:t>
            </a: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771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</a:t>
            </a:r>
            <a:r>
              <a:rPr lang="en-US" sz="2000" b="1" dirty="0" smtClean="0"/>
              <a:t>eteorites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860" y="3093517"/>
            <a:ext cx="2277926" cy="3276657"/>
          </a:xfrm>
          <a:prstGeom prst="rect">
            <a:avLst/>
          </a:prstGeom>
        </p:spPr>
      </p:pic>
      <p:pic>
        <p:nvPicPr>
          <p:cNvPr id="9" name="Image 5" descr="meteo-ingo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5946" r="48976"/>
          <a:stretch/>
        </p:blipFill>
        <p:spPr>
          <a:xfrm>
            <a:off x="387761" y="2080134"/>
            <a:ext cx="2896148" cy="3299239"/>
          </a:xfrm>
          <a:prstGeom prst="rect">
            <a:avLst/>
          </a:prstGeom>
        </p:spPr>
      </p:pic>
      <p:sp>
        <p:nvSpPr>
          <p:cNvPr id="10" name="ZoneTexte 6"/>
          <p:cNvSpPr txBox="1"/>
          <p:nvPr/>
        </p:nvSpPr>
        <p:spPr>
          <a:xfrm>
            <a:off x="205255" y="867572"/>
            <a:ext cx="3078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rgbClr val="FFFFFF"/>
                </a:solidFill>
              </a:rPr>
              <a:t>« </a:t>
            </a:r>
            <a:r>
              <a:rPr lang="fr-FR" sz="1600" b="1" i="1" dirty="0" err="1" smtClean="0">
                <a:solidFill>
                  <a:srgbClr val="FFFFFF"/>
                </a:solidFill>
              </a:rPr>
              <a:t>Was</a:t>
            </a:r>
            <a:r>
              <a:rPr lang="fr-FR" sz="1600" b="1" i="1" dirty="0" smtClean="0">
                <a:solidFill>
                  <a:srgbClr val="FFFFFF"/>
                </a:solidFill>
              </a:rPr>
              <a:t> </a:t>
            </a:r>
            <a:r>
              <a:rPr lang="fr-FR" sz="1600" b="1" i="1" dirty="0" err="1">
                <a:solidFill>
                  <a:srgbClr val="FFFFFF"/>
                </a:solidFill>
              </a:rPr>
              <a:t>erzählen</a:t>
            </a:r>
            <a:r>
              <a:rPr lang="fr-FR" sz="1600" b="1" i="1" dirty="0">
                <a:solidFill>
                  <a:srgbClr val="FFFFFF"/>
                </a:solidFill>
              </a:rPr>
              <a:t> uns </a:t>
            </a:r>
            <a:r>
              <a:rPr lang="fr-FR" sz="1600" b="1" i="1" dirty="0" err="1">
                <a:solidFill>
                  <a:srgbClr val="FFFFFF"/>
                </a:solidFill>
              </a:rPr>
              <a:t>Meteorite</a:t>
            </a:r>
            <a:r>
              <a:rPr lang="fr-FR" sz="1600" b="1" i="1" dirty="0">
                <a:solidFill>
                  <a:srgbClr val="FFFFFF"/>
                </a:solidFill>
              </a:rPr>
              <a:t> </a:t>
            </a:r>
            <a:r>
              <a:rPr lang="fr-FR" sz="1600" b="1" i="1" dirty="0" err="1">
                <a:solidFill>
                  <a:srgbClr val="FFFFFF"/>
                </a:solidFill>
              </a:rPr>
              <a:t>über</a:t>
            </a:r>
            <a:r>
              <a:rPr lang="fr-FR" sz="1600" b="1" i="1" dirty="0">
                <a:solidFill>
                  <a:srgbClr val="FFFFFF"/>
                </a:solidFill>
              </a:rPr>
              <a:t> </a:t>
            </a:r>
            <a:r>
              <a:rPr lang="fr-FR" sz="1600" b="1" i="1" dirty="0" err="1">
                <a:solidFill>
                  <a:srgbClr val="FFFFFF"/>
                </a:solidFill>
              </a:rPr>
              <a:t>das</a:t>
            </a:r>
            <a:r>
              <a:rPr lang="fr-FR" sz="1600" b="1" i="1" dirty="0">
                <a:solidFill>
                  <a:srgbClr val="FFFFFF"/>
                </a:solidFill>
              </a:rPr>
              <a:t> </a:t>
            </a:r>
            <a:r>
              <a:rPr lang="fr-FR" sz="1600" b="1" i="1" dirty="0" err="1">
                <a:solidFill>
                  <a:srgbClr val="FFFFFF"/>
                </a:solidFill>
              </a:rPr>
              <a:t>frühe</a:t>
            </a:r>
            <a:r>
              <a:rPr lang="fr-FR" sz="1600" b="1" i="1" dirty="0">
                <a:solidFill>
                  <a:srgbClr val="FFFFFF"/>
                </a:solidFill>
              </a:rPr>
              <a:t> </a:t>
            </a:r>
            <a:r>
              <a:rPr lang="fr-FR" sz="1600" b="1" i="1" dirty="0" err="1">
                <a:solidFill>
                  <a:srgbClr val="FFFFFF"/>
                </a:solidFill>
              </a:rPr>
              <a:t>Sonnensystem</a:t>
            </a:r>
            <a:r>
              <a:rPr lang="fr-FR" sz="1600" b="1" i="1" dirty="0">
                <a:solidFill>
                  <a:srgbClr val="FFFFFF"/>
                </a:solidFill>
              </a:rPr>
              <a:t> </a:t>
            </a:r>
            <a:r>
              <a:rPr lang="fr-FR" sz="1600" b="1" i="1" dirty="0" smtClean="0">
                <a:solidFill>
                  <a:srgbClr val="FFFFFF"/>
                </a:solidFill>
              </a:rPr>
              <a:t>? »</a:t>
            </a:r>
          </a:p>
          <a:p>
            <a:pPr algn="ctr"/>
            <a:r>
              <a:rPr lang="fr-FR" sz="1600" dirty="0" smtClean="0">
                <a:solidFill>
                  <a:srgbClr val="FFFFFF"/>
                </a:solidFill>
              </a:rPr>
              <a:t>(Ingo </a:t>
            </a:r>
            <a:r>
              <a:rPr lang="fr-FR" sz="1600" dirty="0" err="1" smtClean="0">
                <a:solidFill>
                  <a:srgbClr val="FFFFFF"/>
                </a:solidFill>
              </a:rPr>
              <a:t>Leya</a:t>
            </a:r>
            <a:r>
              <a:rPr lang="fr-FR" sz="1600" dirty="0" smtClean="0">
                <a:solidFill>
                  <a:srgbClr val="FFFFFF"/>
                </a:solidFill>
              </a:rPr>
              <a:t> – </a:t>
            </a:r>
            <a:r>
              <a:rPr lang="fr-FR" sz="1600" dirty="0" err="1" smtClean="0">
                <a:solidFill>
                  <a:srgbClr val="FFFFFF"/>
                </a:solidFill>
              </a:rPr>
              <a:t>Univ</a:t>
            </a:r>
            <a:r>
              <a:rPr lang="fr-FR" sz="1600" dirty="0" smtClean="0">
                <a:solidFill>
                  <a:srgbClr val="FFFFFF"/>
                </a:solidFill>
              </a:rPr>
              <a:t>. </a:t>
            </a:r>
            <a:r>
              <a:rPr lang="fr-FR" sz="1600" dirty="0">
                <a:solidFill>
                  <a:srgbClr val="FFFFFF"/>
                </a:solidFill>
              </a:rPr>
              <a:t>B</a:t>
            </a:r>
            <a:r>
              <a:rPr lang="fr-FR" sz="1600" dirty="0" smtClean="0">
                <a:solidFill>
                  <a:srgbClr val="FFFFFF"/>
                </a:solidFill>
              </a:rPr>
              <a:t>ern)</a:t>
            </a:r>
            <a:r>
              <a:rPr lang="fr-FR" sz="1600" b="1" i="1" dirty="0" smtClean="0">
                <a:solidFill>
                  <a:srgbClr val="FFFFFF"/>
                </a:solidFill>
              </a:rPr>
              <a:t> 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11" name="ZoneTexte 7"/>
          <p:cNvSpPr txBox="1"/>
          <p:nvPr/>
        </p:nvSpPr>
        <p:spPr>
          <a:xfrm>
            <a:off x="1886657" y="5864098"/>
            <a:ext cx="2971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. the </a:t>
            </a:r>
            <a:r>
              <a:rPr lang="fr-FR" dirty="0" err="1" smtClean="0"/>
              <a:t>meteorite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. the GCR </a:t>
            </a:r>
            <a:r>
              <a:rPr lang="fr-FR" dirty="0" err="1" smtClean="0"/>
              <a:t>spectra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Flèche vers la droite 8"/>
          <p:cNvSpPr/>
          <p:nvPr/>
        </p:nvSpPr>
        <p:spPr>
          <a:xfrm rot="1473607">
            <a:off x="1915969" y="5660077"/>
            <a:ext cx="470204" cy="17031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ccolade fermante 9"/>
          <p:cNvSpPr/>
          <p:nvPr/>
        </p:nvSpPr>
        <p:spPr>
          <a:xfrm rot="5400000">
            <a:off x="1630132" y="4228164"/>
            <a:ext cx="397753" cy="242845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a droite 8"/>
          <p:cNvSpPr/>
          <p:nvPr/>
        </p:nvSpPr>
        <p:spPr>
          <a:xfrm rot="18319902">
            <a:off x="4162594" y="5222897"/>
            <a:ext cx="1505334" cy="37170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54" y="2177081"/>
            <a:ext cx="4179650" cy="24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Ellipse 7"/>
          <p:cNvSpPr/>
          <p:nvPr/>
        </p:nvSpPr>
        <p:spPr>
          <a:xfrm>
            <a:off x="5568272" y="3582827"/>
            <a:ext cx="820041" cy="3009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ZoneTexte 22"/>
          <p:cNvSpPr txBox="1">
            <a:spLocks noChangeArrowheads="1"/>
          </p:cNvSpPr>
          <p:nvPr/>
        </p:nvSpPr>
        <p:spPr bwMode="auto">
          <a:xfrm>
            <a:off x="4865122" y="867572"/>
            <a:ext cx="2534286" cy="107721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FF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1400" b="1" dirty="0" smtClean="0">
                <a:solidFill>
                  <a:srgbClr val="FFFFFF"/>
                </a:solidFill>
                <a:latin typeface="Calibri"/>
                <a:cs typeface="Symbol" charset="0"/>
              </a:rPr>
              <a:t> production of</a:t>
            </a:r>
          </a:p>
          <a:p>
            <a:pPr eaLnBrk="1" hangingPunct="1"/>
            <a:r>
              <a:rPr lang="en-US" sz="1400" b="1" dirty="0">
                <a:solidFill>
                  <a:srgbClr val="FFFFFF"/>
                </a:solidFill>
                <a:latin typeface="Calibri"/>
                <a:cs typeface="Symbol" charset="0"/>
              </a:rPr>
              <a:t>	</a:t>
            </a:r>
            <a:r>
              <a:rPr lang="en-US" sz="1400" b="1" dirty="0" smtClean="0">
                <a:solidFill>
                  <a:srgbClr val="FFFFFF"/>
                </a:solidFill>
                <a:latin typeface="Calibri"/>
                <a:cs typeface="Symbol" charset="0"/>
              </a:rPr>
              <a:t>isotope </a:t>
            </a:r>
            <a:r>
              <a:rPr lang="en-US" sz="1400" b="1" i="1" dirty="0" err="1" smtClean="0">
                <a:solidFill>
                  <a:srgbClr val="FFFFFF"/>
                </a:solidFill>
                <a:latin typeface="Calibri"/>
                <a:cs typeface="Symbol" charset="0"/>
              </a:rPr>
              <a:t>i</a:t>
            </a:r>
            <a:endParaRPr lang="en-US" sz="1400" b="1" i="1" dirty="0">
              <a:solidFill>
                <a:srgbClr val="FFFFFF"/>
              </a:solidFill>
              <a:latin typeface="Calibri"/>
              <a:cs typeface="Symbol" charset="0"/>
            </a:endParaRPr>
          </a:p>
          <a:p>
            <a:pPr eaLnBrk="1" hangingPunct="1"/>
            <a:r>
              <a:rPr lang="en-US" sz="1400" b="1" dirty="0" smtClean="0">
                <a:solidFill>
                  <a:srgbClr val="FFFFFF"/>
                </a:solidFill>
                <a:latin typeface="Calibri"/>
                <a:cs typeface="Symbol" charset="0"/>
              </a:rPr>
              <a:t>	with projectile </a:t>
            </a:r>
            <a:r>
              <a:rPr lang="en-US" sz="1400" b="1" i="1" dirty="0" smtClean="0">
                <a:solidFill>
                  <a:srgbClr val="FFFFFF"/>
                </a:solidFill>
                <a:latin typeface="Calibri"/>
                <a:cs typeface="Symbol" charset="0"/>
              </a:rPr>
              <a:t>k</a:t>
            </a:r>
          </a:p>
          <a:p>
            <a:pPr eaLnBrk="1" hangingPunct="1"/>
            <a:r>
              <a:rPr lang="en-US" sz="1400" b="1" dirty="0" smtClean="0">
                <a:solidFill>
                  <a:srgbClr val="FFFFFF"/>
                </a:solidFill>
                <a:latin typeface="Calibri"/>
                <a:cs typeface="Symbol" charset="0"/>
              </a:rPr>
              <a:t>	on target nucleus </a:t>
            </a:r>
            <a:r>
              <a:rPr lang="en-US" sz="1800" b="1" i="1" dirty="0" smtClean="0">
                <a:solidFill>
                  <a:srgbClr val="FFFFFF"/>
                </a:solidFill>
                <a:latin typeface="Calibri"/>
                <a:cs typeface="Symbol" charset="0"/>
              </a:rPr>
              <a:t>j</a:t>
            </a:r>
            <a:r>
              <a:rPr lang="en-US" sz="1800" dirty="0" smtClean="0">
                <a:solidFill>
                  <a:srgbClr val="FFFFFF"/>
                </a:solidFill>
                <a:latin typeface="Calibri"/>
                <a:cs typeface="Symbol" charset="0"/>
              </a:rPr>
              <a:t> 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Flèche vers la droite 11"/>
          <p:cNvSpPr/>
          <p:nvPr/>
        </p:nvSpPr>
        <p:spPr>
          <a:xfrm rot="16200000">
            <a:off x="5192830" y="2620092"/>
            <a:ext cx="1512998" cy="148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24788" y="1101117"/>
            <a:ext cx="192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 Experiments</a:t>
            </a:r>
          </a:p>
          <a:p>
            <a:r>
              <a:rPr lang="en-US" dirty="0" smtClean="0"/>
              <a:t>or</a:t>
            </a:r>
            <a:r>
              <a:rPr lang="en-US" dirty="0"/>
              <a:t>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618996" y="880778"/>
            <a:ext cx="2191756" cy="10156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2" idx="3"/>
            <a:endCxn id="44" idx="2"/>
          </p:cNvCxnSpPr>
          <p:nvPr/>
        </p:nvCxnSpPr>
        <p:spPr>
          <a:xfrm flipV="1">
            <a:off x="7399408" y="1388610"/>
            <a:ext cx="219588" cy="175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8028878" y="3263590"/>
            <a:ext cx="743415" cy="2847278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gradFill flip="none" rotWithShape="1">
              <a:gsLst>
                <a:gs pos="12000">
                  <a:schemeClr val="accent1">
                    <a:lumMod val="76000"/>
                    <a:lumOff val="24000"/>
                  </a:schemeClr>
                </a:gs>
                <a:gs pos="41000">
                  <a:schemeClr val="accent1">
                    <a:lumMod val="45000"/>
                    <a:lumOff val="55000"/>
                  </a:schemeClr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8139385" y="2779574"/>
            <a:ext cx="15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GCR spectra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430950" y="3260849"/>
            <a:ext cx="51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96295" y="3729753"/>
            <a:ext cx="51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98173" y="5243516"/>
            <a:ext cx="888154" cy="246221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spallation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19735" y="3260849"/>
            <a:ext cx="73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(87%)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31619" y="3727374"/>
            <a:ext cx="73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(12%)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48988" y="0"/>
            <a:ext cx="3190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Mitigating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lack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exp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data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</a:t>
            </a:r>
            <a:r>
              <a:rPr lang="en-US" sz="2000" b="1" dirty="0" smtClean="0"/>
              <a:t>eteorites</a:t>
            </a:r>
            <a:endParaRPr lang="en-US" sz="2000" b="1" dirty="0"/>
          </a:p>
        </p:txBody>
      </p:sp>
      <p:grpSp>
        <p:nvGrpSpPr>
          <p:cNvPr id="6" name="Grouper 15"/>
          <p:cNvGrpSpPr>
            <a:grpSpLocks/>
          </p:cNvGrpSpPr>
          <p:nvPr/>
        </p:nvGrpSpPr>
        <p:grpSpPr bwMode="auto">
          <a:xfrm>
            <a:off x="159765" y="1146199"/>
            <a:ext cx="2960688" cy="3951288"/>
            <a:chOff x="838200" y="1447800"/>
            <a:chExt cx="2960688" cy="3835400"/>
          </a:xfrm>
        </p:grpSpPr>
        <p:pic>
          <p:nvPicPr>
            <p:cNvPr id="7" name="Imag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1447800"/>
              <a:ext cx="2960688" cy="383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ZoneTexte 12"/>
            <p:cNvSpPr txBox="1">
              <a:spLocks noChangeArrowheads="1"/>
            </p:cNvSpPr>
            <p:nvPr/>
          </p:nvSpPr>
          <p:spPr bwMode="auto">
            <a:xfrm>
              <a:off x="1371600" y="2101334"/>
              <a:ext cx="150396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 err="1"/>
                <a:t>p+Fe</a:t>
              </a:r>
              <a:r>
                <a:rPr lang="en-US" b="1" dirty="0"/>
                <a:t> </a:t>
              </a:r>
              <a:r>
                <a:rPr lang="fr-FR" b="1" dirty="0" err="1">
                  <a:sym typeface="Wingdings" pitchFamily="32" charset="2"/>
                </a:rPr>
                <a:t></a:t>
              </a:r>
              <a:r>
                <a:rPr lang="en-US" b="1" baseline="30000" dirty="0"/>
                <a:t>36</a:t>
              </a:r>
              <a:r>
                <a:rPr lang="en-US" b="1" dirty="0"/>
                <a:t>Cl</a:t>
              </a:r>
            </a:p>
          </p:txBody>
        </p:sp>
      </p:grpSp>
      <p:pic>
        <p:nvPicPr>
          <p:cNvPr id="10" name="Image 5" descr="fexa-0.pdf"/>
          <p:cNvPicPr>
            <a:picLocks noChangeAspect="1"/>
          </p:cNvPicPr>
          <p:nvPr/>
        </p:nvPicPr>
        <p:blipFill rotWithShape="1">
          <a:blip r:embed="rId5"/>
          <a:srcRect l="51515" t="-196"/>
          <a:stretch/>
        </p:blipFill>
        <p:spPr>
          <a:xfrm>
            <a:off x="3514725" y="1146199"/>
            <a:ext cx="2966488" cy="3894798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1" name="Imag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1475" y="1146198"/>
            <a:ext cx="2994307" cy="390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4831777" y="2009726"/>
            <a:ext cx="1503960" cy="380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b="1" dirty="0" err="1" smtClean="0"/>
              <a:t>+Fe</a:t>
            </a:r>
            <a:r>
              <a:rPr lang="en-US" b="1" dirty="0" smtClean="0"/>
              <a:t> </a:t>
            </a:r>
            <a:r>
              <a:rPr lang="fr-FR" b="1" dirty="0" smtClean="0">
                <a:sym typeface="Wingdings" pitchFamily="32" charset="2"/>
              </a:rPr>
              <a:t></a:t>
            </a:r>
            <a:r>
              <a:rPr lang="en-US" b="1" baseline="30000" dirty="0" smtClean="0">
                <a:sym typeface="Wingdings" pitchFamily="32" charset="2"/>
              </a:rPr>
              <a:t>57</a:t>
            </a:r>
            <a:r>
              <a:rPr lang="en-US" b="1" dirty="0" smtClean="0"/>
              <a:t>Co</a:t>
            </a:r>
            <a:endParaRPr lang="en-US" b="1" dirty="0"/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789588" y="3513318"/>
            <a:ext cx="164317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/>
              <a:t>N</a:t>
            </a:r>
            <a:r>
              <a:rPr lang="en-US" b="1" smtClean="0"/>
              <a:t>+Fe</a:t>
            </a:r>
            <a:r>
              <a:rPr lang="en-US" b="1" dirty="0" smtClean="0"/>
              <a:t> </a:t>
            </a:r>
            <a:r>
              <a:rPr lang="fr-FR" b="1" dirty="0" smtClean="0">
                <a:sym typeface="Wingdings" pitchFamily="32" charset="2"/>
              </a:rPr>
              <a:t></a:t>
            </a:r>
            <a:r>
              <a:rPr lang="en-US" b="1" baseline="30000" dirty="0" smtClean="0">
                <a:sym typeface="Wingdings" pitchFamily="32" charset="2"/>
              </a:rPr>
              <a:t>54</a:t>
            </a:r>
            <a:r>
              <a:rPr lang="en-US" b="1" dirty="0" smtClean="0">
                <a:sym typeface="Wingdings" pitchFamily="32" charset="2"/>
              </a:rPr>
              <a:t>Mn</a:t>
            </a:r>
            <a:endParaRPr lang="en-US" b="1" dirty="0"/>
          </a:p>
        </p:txBody>
      </p:sp>
      <p:sp>
        <p:nvSpPr>
          <p:cNvPr id="14" name="ZoneTexte 12"/>
          <p:cNvSpPr txBox="1">
            <a:spLocks noChangeArrowheads="1"/>
          </p:cNvSpPr>
          <p:nvPr/>
        </p:nvSpPr>
        <p:spPr bwMode="auto">
          <a:xfrm>
            <a:off x="7212073" y="2494777"/>
            <a:ext cx="213131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ym typeface="Wingdings" pitchFamily="32" charset="2"/>
              </a:rPr>
              <a:t>n</a:t>
            </a:r>
            <a:endParaRPr lang="en-US" sz="1600" b="1" dirty="0"/>
          </a:p>
        </p:txBody>
      </p:sp>
      <p:sp>
        <p:nvSpPr>
          <p:cNvPr id="15" name="ZoneTexte 12"/>
          <p:cNvSpPr txBox="1">
            <a:spLocks noChangeArrowheads="1"/>
          </p:cNvSpPr>
          <p:nvPr/>
        </p:nvSpPr>
        <p:spPr bwMode="auto">
          <a:xfrm>
            <a:off x="7232698" y="4152844"/>
            <a:ext cx="213131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ym typeface="Wingdings" pitchFamily="32" charset="2"/>
              </a:rPr>
              <a:t>p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67163" y="400106"/>
            <a:ext cx="197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smtClean="0"/>
              <a:t>INCL</a:t>
            </a:r>
            <a:r>
              <a:rPr lang="en-US" sz="2400" b="1" u="sng" dirty="0" smtClean="0"/>
              <a:t> </a:t>
            </a:r>
            <a:r>
              <a:rPr lang="en-US" sz="2400" b="1" u="sng" smtClean="0"/>
              <a:t>Results</a:t>
            </a:r>
            <a:endParaRPr lang="en-US" sz="2400" b="1" u="sng" dirty="0"/>
          </a:p>
        </p:txBody>
      </p:sp>
      <p:sp>
        <p:nvSpPr>
          <p:cNvPr id="18" name="ZoneTexte 12"/>
          <p:cNvSpPr txBox="1">
            <a:spLocks noChangeArrowheads="1"/>
          </p:cNvSpPr>
          <p:nvPr/>
        </p:nvSpPr>
        <p:spPr bwMode="auto">
          <a:xfrm>
            <a:off x="1185863" y="884204"/>
            <a:ext cx="70079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sym typeface="Wingdings" pitchFamily="32" charset="2"/>
              </a:rPr>
              <a:t>proton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9" name="ZoneTexte 12"/>
          <p:cNvSpPr txBox="1">
            <a:spLocks noChangeArrowheads="1"/>
          </p:cNvSpPr>
          <p:nvPr/>
        </p:nvSpPr>
        <p:spPr bwMode="auto">
          <a:xfrm>
            <a:off x="4570567" y="899977"/>
            <a:ext cx="70079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sym typeface="Wingdings" pitchFamily="32" charset="2"/>
              </a:rPr>
              <a:t>alpha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0" name="ZoneTexte 12"/>
          <p:cNvSpPr txBox="1">
            <a:spLocks noChangeArrowheads="1"/>
          </p:cNvSpPr>
          <p:nvPr/>
        </p:nvSpPr>
        <p:spPr bwMode="auto">
          <a:xfrm>
            <a:off x="7868231" y="887987"/>
            <a:ext cx="78999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sym typeface="Wingdings" pitchFamily="32" charset="2"/>
              </a:rPr>
              <a:t>neutron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1" name="ZoneTexte 12"/>
          <p:cNvSpPr txBox="1">
            <a:spLocks noChangeArrowheads="1"/>
          </p:cNvSpPr>
          <p:nvPr/>
        </p:nvSpPr>
        <p:spPr bwMode="auto">
          <a:xfrm>
            <a:off x="7382972" y="566427"/>
            <a:ext cx="1760511" cy="24622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smtClean="0">
                <a:solidFill>
                  <a:schemeClr val="accent1"/>
                </a:solidFill>
                <a:sym typeface="Wingdings" pitchFamily="32" charset="2"/>
              </a:rPr>
              <a:t>secondary reactions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5" y="5229225"/>
            <a:ext cx="275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INCL4.6-Abla07 significantly improved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20526" y="5229224"/>
            <a:ext cx="275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INCL4.6 reliable with</a:t>
            </a:r>
          </a:p>
          <a:p>
            <a:pPr algn="ctr"/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smtClean="0"/>
              <a:t>-induced reactions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21475" y="5229223"/>
            <a:ext cx="318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INCL4.6 covers a large range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60172" y="6078069"/>
            <a:ext cx="452435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Improving residual nucleus calculations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can play a role in topics like meteorite study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48988" y="0"/>
            <a:ext cx="3190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Mitigating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lack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exp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data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5481" y="4152844"/>
            <a:ext cx="108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=2p+2n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Conclusion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745382"/>
            <a:ext cx="9906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Nuclide </a:t>
            </a:r>
            <a:r>
              <a:rPr lang="en-US" dirty="0"/>
              <a:t>production </a:t>
            </a:r>
            <a:r>
              <a:rPr lang="en-US" dirty="0" smtClean="0"/>
              <a:t>simulation in </a:t>
            </a:r>
            <a:r>
              <a:rPr lang="en-US" dirty="0"/>
              <a:t>spallation </a:t>
            </a:r>
            <a:r>
              <a:rPr lang="en-US" dirty="0" smtClean="0"/>
              <a:t>reactions</a:t>
            </a:r>
          </a:p>
          <a:p>
            <a:r>
              <a:rPr lang="en-US" dirty="0"/>
              <a:t> </a:t>
            </a:r>
            <a:r>
              <a:rPr lang="en-US" dirty="0" smtClean="0"/>
              <a:t>      can be done by numerous models in several</a:t>
            </a:r>
          </a:p>
          <a:p>
            <a:r>
              <a:rPr lang="en-US" dirty="0"/>
              <a:t> </a:t>
            </a:r>
            <a:r>
              <a:rPr lang="en-US" dirty="0" smtClean="0"/>
              <a:t>      transport codes (from J.-C. David </a:t>
            </a:r>
            <a:r>
              <a:rPr lang="is-IS" dirty="0" smtClean="0"/>
              <a:t>EPJ A51, 68 (2015)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For the last 20 years significant improvements</a:t>
            </a:r>
          </a:p>
          <a:p>
            <a:r>
              <a:rPr lang="en-US" dirty="0"/>
              <a:t>	</a:t>
            </a:r>
            <a:r>
              <a:rPr lang="en-US" dirty="0" smtClean="0"/>
              <a:t>done in nuclide production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Reliability/uncertainties-errors is still a difficult question</a:t>
            </a:r>
          </a:p>
          <a:p>
            <a:r>
              <a:rPr lang="en-US" dirty="0" smtClean="0"/>
              <a:t>      	 </a:t>
            </a:r>
            <a:r>
              <a:rPr lang="en-US" dirty="0" smtClean="0">
                <a:sym typeface="Wingdings"/>
              </a:rPr>
              <a:t> benchmarks are necessary</a:t>
            </a:r>
            <a:endParaRPr lang="en-US" dirty="0">
              <a:sym typeface="Wingdings"/>
            </a:endParaRPr>
          </a:p>
          <a:p>
            <a:pPr marL="1200150" lvl="2" indent="-285750">
              <a:buSzPct val="70000"/>
              <a:buFont typeface="Wingdings" charset="2"/>
              <a:buChar char="Ø"/>
            </a:pPr>
            <a:r>
              <a:rPr lang="en-US" dirty="0" smtClean="0">
                <a:sym typeface="Wingdings"/>
              </a:rPr>
              <a:t>already done</a:t>
            </a:r>
          </a:p>
          <a:p>
            <a:pPr marL="2114550" lvl="4" indent="-285750">
              <a:buSzPct val="70000"/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by transport code developers</a:t>
            </a:r>
          </a:p>
          <a:p>
            <a:pPr marL="2114550" lvl="4" indent="-285750">
              <a:buSzPct val="70000"/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as project (e.g. </a:t>
            </a:r>
            <a:r>
              <a:rPr lang="en-US" dirty="0" smtClean="0"/>
              <a:t>IAEA benchmark (2010) </a:t>
            </a:r>
            <a:r>
              <a:rPr lang="en-US" dirty="0" smtClean="0">
                <a:hlinkClick r:id="rId4"/>
              </a:rPr>
              <a:t> https://www-nds.iaea.org/spallations/</a:t>
            </a:r>
            <a:r>
              <a:rPr lang="en-US" dirty="0" smtClean="0"/>
              <a:t> )</a:t>
            </a:r>
          </a:p>
          <a:p>
            <a:pPr marL="1200150" lvl="2" indent="-285750">
              <a:buSzPct val="70000"/>
              <a:buFont typeface="Wingdings" charset="2"/>
              <a:buChar char="Ø"/>
            </a:pPr>
            <a:r>
              <a:rPr lang="en-US" dirty="0" smtClean="0"/>
              <a:t>to be done (new ones</a:t>
            </a:r>
            <a:r>
              <a:rPr lang="is-IS" dirty="0" smtClean="0"/>
              <a:t>…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30" y="471483"/>
            <a:ext cx="4487218" cy="33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Outlook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838146"/>
            <a:ext cx="990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ome models give “good” results, BUT improvements and extensions are still needed!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u="sng" dirty="0" smtClean="0"/>
              <a:t>e.g. in INCL model </a:t>
            </a:r>
            <a:r>
              <a:rPr lang="en-US" dirty="0" smtClean="0"/>
              <a:t>(since the last IAEA Benchmark) </a:t>
            </a:r>
            <a:endParaRPr lang="en-US" dirty="0"/>
          </a:p>
          <a:p>
            <a:endParaRPr lang="en-US" dirty="0" smtClean="0"/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Clusters (as projectiles and emitted particles)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/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Extension toward low and high energies (</a:t>
            </a:r>
            <a:r>
              <a:rPr lang="fr-FR" dirty="0" err="1" smtClean="0"/>
              <a:t>smooth</a:t>
            </a:r>
            <a:r>
              <a:rPr lang="fr-FR" dirty="0" smtClean="0"/>
              <a:t> transition over a large </a:t>
            </a:r>
            <a:r>
              <a:rPr lang="fr-FR" dirty="0" err="1"/>
              <a:t>e</a:t>
            </a:r>
            <a:r>
              <a:rPr lang="fr-FR" dirty="0" err="1" smtClean="0"/>
              <a:t>nergy</a:t>
            </a:r>
            <a:r>
              <a:rPr lang="fr-FR" dirty="0" smtClean="0"/>
              <a:t>  range</a:t>
            </a:r>
            <a:r>
              <a:rPr lang="en-US" dirty="0" smtClean="0"/>
              <a:t>)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/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Specific cases </a:t>
            </a:r>
            <a:r>
              <a:rPr lang="en-US" dirty="0"/>
              <a:t>(</a:t>
            </a:r>
            <a:r>
              <a:rPr lang="en-US" dirty="0" smtClean="0"/>
              <a:t> (p,2p), (p, </a:t>
            </a:r>
            <a:r>
              <a:rPr lang="en-US" dirty="0" err="1" smtClean="0"/>
              <a:t>pn</a:t>
            </a:r>
            <a:r>
              <a:rPr lang="en-US" dirty="0" smtClean="0"/>
              <a:t>) reactions)   --- D. </a:t>
            </a:r>
            <a:r>
              <a:rPr lang="en-US" dirty="0" err="1" smtClean="0"/>
              <a:t>Mancusi</a:t>
            </a:r>
            <a:r>
              <a:rPr lang="en-US" dirty="0" smtClean="0"/>
              <a:t> / J.L. Rodriguez-Sanchez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/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Uncertainties (</a:t>
            </a:r>
            <a:r>
              <a:rPr lang="en-US" dirty="0"/>
              <a:t>B</a:t>
            </a:r>
            <a:r>
              <a:rPr lang="en-US" dirty="0" smtClean="0"/>
              <a:t>ayesian method)   --- G. Schnabel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/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Strangeness (</a:t>
            </a:r>
            <a:r>
              <a:rPr lang="en-US" dirty="0" err="1" smtClean="0"/>
              <a:t>Hypernucleus</a:t>
            </a:r>
            <a:r>
              <a:rPr lang="en-US" dirty="0" smtClean="0"/>
              <a:t>)   --- J. </a:t>
            </a:r>
            <a:r>
              <a:rPr lang="en-US" dirty="0" err="1" smtClean="0"/>
              <a:t>Hirtz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128749"/>
            <a:ext cx="990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u="sng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INCL team</a:t>
            </a:r>
          </a:p>
          <a:p>
            <a:pPr lvl="0" algn="ctr">
              <a:defRPr/>
            </a:pPr>
            <a:endParaRPr lang="en-US" sz="28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A. </a:t>
            </a:r>
            <a:r>
              <a:rPr lang="en-US" sz="2800" b="1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Boudard</a:t>
            </a:r>
            <a:r>
              <a:rPr lang="en-US" sz="28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J. </a:t>
            </a:r>
            <a:r>
              <a:rPr lang="en-US" sz="2800" b="1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Cugnon</a:t>
            </a:r>
            <a:r>
              <a:rPr lang="en-US" sz="28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J. </a:t>
            </a:r>
            <a:r>
              <a:rPr lang="en-US" sz="2800" b="1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Hirtz</a:t>
            </a:r>
            <a:r>
              <a:rPr lang="en-US" sz="28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S. </a:t>
            </a:r>
            <a:r>
              <a:rPr lang="en-US" sz="2800" b="1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Leray</a:t>
            </a:r>
            <a:r>
              <a:rPr lang="en-US" sz="28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D</a:t>
            </a:r>
            <a:r>
              <a:rPr lang="en-US" sz="28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800" b="1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Mancusi</a:t>
            </a:r>
            <a:r>
              <a:rPr lang="en-US" sz="28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lvl="0" algn="ctr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A. </a:t>
            </a:r>
            <a:r>
              <a:rPr lang="en-US" sz="2800" b="1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Marchix</a:t>
            </a:r>
            <a:r>
              <a:rPr lang="en-US" sz="28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J.L. Rodriguez-Sanchez, G. Schnabel</a:t>
            </a:r>
            <a:endParaRPr lang="en-US" sz="28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7" name="ZoneTexte 13"/>
          <p:cNvSpPr txBox="1">
            <a:spLocks noChangeArrowheads="1"/>
          </p:cNvSpPr>
          <p:nvPr/>
        </p:nvSpPr>
        <p:spPr bwMode="auto">
          <a:xfrm>
            <a:off x="14431" y="1517455"/>
            <a:ext cx="989156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Handwriting - Dakota"/>
                <a:ea typeface="ＭＳ Ｐゴシック" pitchFamily="-106" charset="-128"/>
                <a:cs typeface="Handwriting - Dakota"/>
              </a:rPr>
              <a:t>Thank you!</a:t>
            </a:r>
          </a:p>
          <a:p>
            <a:pPr algn="ctr">
              <a:defRPr/>
            </a:pPr>
            <a:endParaRPr lang="en-US" sz="4000" b="1" dirty="0">
              <a:solidFill>
                <a:srgbClr val="C0504D">
                  <a:lumMod val="60000"/>
                  <a:lumOff val="40000"/>
                </a:srgbClr>
              </a:solidFill>
              <a:latin typeface="Handwriting - Dakota"/>
              <a:ea typeface="ＭＳ Ｐゴシック" pitchFamily="-106" charset="-128"/>
              <a:cs typeface="Handwriting - Dakota"/>
            </a:endParaRPr>
          </a:p>
          <a:p>
            <a:pPr algn="ctr">
              <a:defRPr/>
            </a:pPr>
            <a:r>
              <a:rPr lang="en-US" sz="8000" b="1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Handwriting - Dakota"/>
                <a:ea typeface="ＭＳ Ｐゴシック" pitchFamily="-106" charset="-128"/>
                <a:cs typeface="Handwriting - Dakota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5563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00142"/>
            <a:ext cx="990600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endParaRPr lang="fr-FR" sz="4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Design </a:t>
            </a:r>
            <a:r>
              <a:rPr lang="fr-FR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and optimisation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EURISOL-DS</a:t>
            </a: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83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EURISOL-DS</a:t>
            </a:r>
            <a:endParaRPr lang="en-US" sz="2000" b="1" dirty="0"/>
          </a:p>
        </p:txBody>
      </p:sp>
      <p:pic>
        <p:nvPicPr>
          <p:cNvPr id="41" name="Image 7" descr="eurisol-schem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312" y="432066"/>
            <a:ext cx="6012688" cy="4252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492"/>
            <a:ext cx="37816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/>
              <a:t>EUropean</a:t>
            </a:r>
            <a:r>
              <a:rPr lang="en-US" dirty="0"/>
              <a:t> </a:t>
            </a:r>
            <a:r>
              <a:rPr lang="en-US" dirty="0" smtClean="0"/>
              <a:t>Isotope Separation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On-Line Radioactive Ion Beam </a:t>
            </a:r>
            <a:r>
              <a:rPr lang="en-US" dirty="0" smtClean="0"/>
              <a:t>Facility</a:t>
            </a:r>
          </a:p>
          <a:p>
            <a:pPr algn="ctr"/>
            <a:r>
              <a:rPr lang="en-US" dirty="0" smtClean="0"/>
              <a:t>Design Study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44127" y="3077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Design 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and optimisation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EURISOL-DS</a:t>
            </a:r>
            <a:endParaRPr lang="en-US" sz="2000" b="1" dirty="0"/>
          </a:p>
        </p:txBody>
      </p:sp>
      <p:pic>
        <p:nvPicPr>
          <p:cNvPr id="41" name="Image 7" descr="eurisol-scheme.pdf"/>
          <p:cNvPicPr>
            <a:picLocks noChangeAspect="1"/>
          </p:cNvPicPr>
          <p:nvPr/>
        </p:nvPicPr>
        <p:blipFill rotWithShape="1">
          <a:blip r:embed="rId4"/>
          <a:srcRect l="71168" t="10670" r="8396" b="64131"/>
          <a:stretch/>
        </p:blipFill>
        <p:spPr>
          <a:xfrm>
            <a:off x="8172450" y="885824"/>
            <a:ext cx="1228725" cy="10715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200025" y="1585913"/>
            <a:ext cx="97012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One of our tasks (direct target)</a:t>
            </a:r>
          </a:p>
          <a:p>
            <a:endParaRPr lang="en-US" dirty="0"/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P</a:t>
            </a:r>
            <a:r>
              <a:rPr lang="en-US" sz="2000" dirty="0" smtClean="0">
                <a:solidFill>
                  <a:srgbClr val="FFFFFF"/>
                </a:solidFill>
              </a:rPr>
              <a:t>roduction rate of				using INCL4.2-Abla and CEM2k (MCNPX)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W</a:t>
            </a:r>
            <a:r>
              <a:rPr lang="en-US" sz="2000" dirty="0" smtClean="0">
                <a:solidFill>
                  <a:srgbClr val="FFFFFF"/>
                </a:solidFill>
              </a:rPr>
              <a:t>hich isotopes in			</a:t>
            </a:r>
            <a:r>
              <a:rPr lang="en-US" sz="2000" dirty="0">
                <a:solidFill>
                  <a:srgbClr val="FFFFFF"/>
                </a:solidFill>
              </a:rPr>
              <a:t>	</a:t>
            </a:r>
            <a:r>
              <a:rPr lang="en-US" sz="2000" dirty="0" smtClean="0">
                <a:solidFill>
                  <a:srgbClr val="FFFFFF"/>
                </a:solidFill>
              </a:rPr>
              <a:t>Be</a:t>
            </a:r>
            <a:r>
              <a:rPr lang="en-US" sz="2000" dirty="0">
                <a:solidFill>
                  <a:srgbClr val="FFFFFF"/>
                </a:solidFill>
              </a:rPr>
              <a:t>, Li, Mg, </a:t>
            </a:r>
            <a:r>
              <a:rPr lang="en-US" sz="2000" dirty="0" err="1">
                <a:solidFill>
                  <a:srgbClr val="FFFFFF"/>
                </a:solidFill>
              </a:rPr>
              <a:t>Ar</a:t>
            </a:r>
            <a:r>
              <a:rPr lang="en-US" sz="2000" dirty="0">
                <a:solidFill>
                  <a:srgbClr val="FFFFFF"/>
                </a:solidFill>
              </a:rPr>
              <a:t>, Ne, Ni, Ga, Kr, Sn, Hg, </a:t>
            </a:r>
            <a:r>
              <a:rPr lang="en-US" sz="2000" dirty="0" smtClean="0">
                <a:solidFill>
                  <a:srgbClr val="FFFFFF"/>
                </a:solidFill>
              </a:rPr>
              <a:t>Fr (</a:t>
            </a:r>
            <a:r>
              <a:rPr lang="en-US" sz="2000" dirty="0" err="1" smtClean="0">
                <a:solidFill>
                  <a:srgbClr val="FFFFFF"/>
                </a:solidFill>
              </a:rPr>
              <a:t>NuPPECC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Which target material of			Table below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Which size						(considering a cylinder)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dirty="0" smtClean="0"/>
          </a:p>
        </p:txBody>
      </p:sp>
      <p:sp>
        <p:nvSpPr>
          <p:cNvPr id="2" name="Oval 1"/>
          <p:cNvSpPr/>
          <p:nvPr/>
        </p:nvSpPr>
        <p:spPr>
          <a:xfrm>
            <a:off x="8172450" y="1100138"/>
            <a:ext cx="542925" cy="85724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29413" y="1328738"/>
            <a:ext cx="1457325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direct target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43912" y="471543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fission target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871917" y="3105776"/>
            <a:ext cx="271462" cy="6143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73566" y="3966287"/>
            <a:ext cx="9164975" cy="2100459"/>
            <a:chOff x="573566" y="4297591"/>
            <a:chExt cx="9164975" cy="2100459"/>
          </a:xfrm>
        </p:grpSpPr>
        <p:pic>
          <p:nvPicPr>
            <p:cNvPr id="12" name="Image 17" descr="tab-chab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792" y="4297591"/>
              <a:ext cx="9144000" cy="210045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85792" y="4352166"/>
              <a:ext cx="9143999" cy="510083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3566" y="4901216"/>
              <a:ext cx="9143999" cy="407383"/>
            </a:xfrm>
            <a:prstGeom prst="rect">
              <a:avLst/>
            </a:prstGeom>
            <a:noFill/>
            <a:ln w="19050">
              <a:solidFill>
                <a:srgbClr val="4FD31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542" y="5370175"/>
              <a:ext cx="9143999" cy="896990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110037" y="5744999"/>
              <a:ext cx="817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</a:t>
              </a:r>
              <a:r>
                <a:rPr lang="en-US" dirty="0" err="1" smtClean="0">
                  <a:solidFill>
                    <a:schemeClr val="bg1"/>
                  </a:solidFill>
                </a:rPr>
                <a:t>GeV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7"/>
            <p:cNvSpPr txBox="1"/>
            <p:nvPr/>
          </p:nvSpPr>
          <p:spPr>
            <a:xfrm>
              <a:off x="1110037" y="4862249"/>
              <a:ext cx="817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(cm)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ZoneTexte 29"/>
            <p:cNvSpPr txBox="1"/>
            <p:nvPr/>
          </p:nvSpPr>
          <p:spPr>
            <a:xfrm>
              <a:off x="1101036" y="5983683"/>
              <a:ext cx="817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(kW)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30"/>
            <p:cNvSpPr txBox="1"/>
            <p:nvPr/>
          </p:nvSpPr>
          <p:spPr>
            <a:xfrm>
              <a:off x="1109318" y="4555292"/>
              <a:ext cx="1016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(g/cm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10678" y="6231540"/>
            <a:ext cx="39319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320 </a:t>
            </a:r>
            <a:r>
              <a:rPr lang="en-US" sz="3200" b="1" dirty="0" smtClean="0"/>
              <a:t>configurations!!!</a:t>
            </a:r>
            <a:endParaRPr lang="en-US" sz="3200" b="1" dirty="0"/>
          </a:p>
        </p:txBody>
      </p:sp>
      <p:sp>
        <p:nvSpPr>
          <p:cNvPr id="26" name="Rectangle 25"/>
          <p:cNvSpPr/>
          <p:nvPr/>
        </p:nvSpPr>
        <p:spPr>
          <a:xfrm>
            <a:off x="7344127" y="3077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Design 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and optimisation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71492"/>
            <a:ext cx="37816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/>
              <a:t>EUropean</a:t>
            </a:r>
            <a:r>
              <a:rPr lang="en-US" dirty="0"/>
              <a:t> </a:t>
            </a:r>
            <a:r>
              <a:rPr lang="en-US" dirty="0" smtClean="0"/>
              <a:t>Isotope Separation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On-Line Radioactive Ion Beam </a:t>
            </a:r>
            <a:r>
              <a:rPr lang="en-US" dirty="0" smtClean="0"/>
              <a:t>Facility</a:t>
            </a:r>
          </a:p>
          <a:p>
            <a:pPr algn="ctr"/>
            <a:r>
              <a:rPr lang="en-US" dirty="0" smtClean="0"/>
              <a:t>Design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EURISOL-DS</a:t>
            </a:r>
            <a:endParaRPr lang="en-US" sz="2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0025" y="535289"/>
            <a:ext cx="7886992" cy="3027873"/>
            <a:chOff x="200025" y="2112295"/>
            <a:chExt cx="7886992" cy="3027873"/>
          </a:xfrm>
        </p:grpSpPr>
        <p:pic>
          <p:nvPicPr>
            <p:cNvPr id="11" name="Image 12" descr="fig-tabfinal-chab.pdf"/>
            <p:cNvPicPr>
              <a:picLocks noChangeAspect="1"/>
            </p:cNvPicPr>
            <p:nvPr/>
          </p:nvPicPr>
          <p:blipFill rotWithShape="1">
            <a:blip r:embed="rId4"/>
            <a:srcRect t="15680" r="10191" b="37961"/>
            <a:stretch/>
          </p:blipFill>
          <p:spPr>
            <a:xfrm>
              <a:off x="200025" y="2504130"/>
              <a:ext cx="7886992" cy="263603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0025" y="2112295"/>
              <a:ext cx="193354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Example of results</a:t>
              </a:r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14538" y="5241986"/>
            <a:ext cx="5041377" cy="1631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T</a:t>
            </a:r>
            <a:r>
              <a:rPr lang="en-US" sz="2000" dirty="0" smtClean="0">
                <a:solidFill>
                  <a:schemeClr val="accent4"/>
                </a:solidFill>
              </a:rPr>
              <a:t>hanks to fast/benchmarked codes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	</a:t>
            </a:r>
            <a:r>
              <a:rPr lang="en-US" sz="2000" dirty="0" smtClean="0">
                <a:solidFill>
                  <a:schemeClr val="accent4"/>
                </a:solidFill>
              </a:rPr>
              <a:t>	Exotic physics cases can be studied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	</a:t>
            </a:r>
            <a:r>
              <a:rPr lang="en-US" sz="2000" dirty="0" smtClean="0">
                <a:solidFill>
                  <a:schemeClr val="accent4"/>
                </a:solidFill>
              </a:rPr>
              <a:t>	in Safe facilities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	</a:t>
            </a:r>
            <a:r>
              <a:rPr lang="en-US" sz="2000" dirty="0" smtClean="0">
                <a:solidFill>
                  <a:schemeClr val="accent4"/>
                </a:solidFill>
              </a:rPr>
              <a:t>	for a given budget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	</a:t>
            </a:r>
            <a:r>
              <a:rPr lang="en-US" sz="2000" dirty="0" smtClean="0">
                <a:solidFill>
                  <a:schemeClr val="accent4"/>
                </a:solidFill>
              </a:rPr>
              <a:t>(The best compromises can be obtained)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0757" y="1190452"/>
            <a:ext cx="205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S. Chabod et al., EPJ A45, 131 (2010)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44127" y="3077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Design 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and optimisation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5" y="3670536"/>
            <a:ext cx="9516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With comments, for future works (models evolve)</a:t>
            </a:r>
          </a:p>
          <a:p>
            <a:r>
              <a:rPr lang="en-US" dirty="0" smtClean="0"/>
              <a:t>R1: Nuclei from a </a:t>
            </a:r>
            <a:r>
              <a:rPr lang="en-US" dirty="0"/>
              <a:t>long evaporation </a:t>
            </a:r>
            <a:r>
              <a:rPr lang="en-US" dirty="0" smtClean="0"/>
              <a:t>process:</a:t>
            </a:r>
          </a:p>
          <a:p>
            <a:r>
              <a:rPr lang="en-US" dirty="0"/>
              <a:t>	</a:t>
            </a:r>
            <a:r>
              <a:rPr lang="en-US" dirty="0" smtClean="0"/>
              <a:t>	overestimated </a:t>
            </a:r>
            <a:r>
              <a:rPr lang="en-US" dirty="0"/>
              <a:t>by </a:t>
            </a:r>
            <a:r>
              <a:rPr lang="en-US" dirty="0" smtClean="0"/>
              <a:t>CEM2k</a:t>
            </a:r>
          </a:p>
          <a:p>
            <a:r>
              <a:rPr lang="en-US" dirty="0"/>
              <a:t>	</a:t>
            </a:r>
            <a:r>
              <a:rPr lang="en-US" dirty="0" smtClean="0"/>
              <a:t>	underestimated </a:t>
            </a:r>
            <a:r>
              <a:rPr lang="en-US" dirty="0"/>
              <a:t>by </a:t>
            </a:r>
            <a:r>
              <a:rPr lang="en-US" dirty="0" smtClean="0"/>
              <a:t>INCL4.2/ABLA </a:t>
            </a:r>
          </a:p>
          <a:p>
            <a:r>
              <a:rPr lang="en-US" dirty="0" smtClean="0"/>
              <a:t>R3: A </a:t>
            </a:r>
            <a:r>
              <a:rPr lang="en-US" dirty="0"/>
              <a:t>specific benchmark should be done for light </a:t>
            </a:r>
            <a:r>
              <a:rPr lang="en-US" dirty="0" smtClean="0"/>
              <a:t>targets </a:t>
            </a:r>
            <a:r>
              <a:rPr lang="en-US" dirty="0"/>
              <a:t>to disentangle between both models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00142"/>
            <a:ext cx="990600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endParaRPr lang="fr-FR" sz="4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Predictive</a:t>
            </a:r>
            <a:r>
              <a:rPr lang="fr-FR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power and </a:t>
            </a:r>
            <a:r>
              <a:rPr lang="fr-FR" sz="4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reliability</a:t>
            </a:r>
            <a:endParaRPr lang="fr-FR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 err="1"/>
              <a:t>Megapie</a:t>
            </a:r>
            <a:endParaRPr lang="en-US" sz="4000" b="1" dirty="0"/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477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Megapie</a:t>
            </a:r>
            <a:endParaRPr lang="en-US" sz="2000" b="1" dirty="0"/>
          </a:p>
        </p:txBody>
      </p:sp>
      <p:pic>
        <p:nvPicPr>
          <p:cNvPr id="8" name="Image 5" descr="fig-mega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188" y="1136868"/>
            <a:ext cx="3315468" cy="3761457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2302" y="661959"/>
            <a:ext cx="4798542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Liquid</a:t>
            </a:r>
            <a:r>
              <a:rPr lang="fr-FR" sz="2000" dirty="0" smtClean="0"/>
              <a:t> Pb-Bi </a:t>
            </a:r>
            <a:r>
              <a:rPr lang="fr-FR" sz="2000" dirty="0" err="1" smtClean="0"/>
              <a:t>target</a:t>
            </a:r>
            <a:r>
              <a:rPr lang="fr-FR" sz="2000" dirty="0" smtClean="0"/>
              <a:t> Prototype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/>
              <a:t> </a:t>
            </a:r>
            <a:r>
              <a:rPr lang="fr-FR" sz="2000" dirty="0" err="1" smtClean="0"/>
              <a:t>Irradiated</a:t>
            </a:r>
            <a:r>
              <a:rPr lang="fr-FR" sz="2000" dirty="0" smtClean="0"/>
              <a:t> at SINQ </a:t>
            </a:r>
            <a:r>
              <a:rPr lang="fr-FR" sz="2000" dirty="0"/>
              <a:t>(PSI)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 smtClean="0"/>
              <a:t> 4 </a:t>
            </a:r>
            <a:r>
              <a:rPr lang="fr-FR" sz="2000" dirty="0" err="1" smtClean="0"/>
              <a:t>months</a:t>
            </a:r>
            <a:r>
              <a:rPr lang="fr-FR" sz="2000" dirty="0" smtClean="0"/>
              <a:t> in 2006</a:t>
            </a:r>
            <a:endParaRPr lang="fr-FR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/>
              <a:t> </a:t>
            </a:r>
            <a:r>
              <a:rPr lang="fr-FR" sz="2000" dirty="0" smtClean="0"/>
              <a:t>Proton - 575 </a:t>
            </a:r>
            <a:r>
              <a:rPr lang="fr-FR" sz="2000" dirty="0"/>
              <a:t>MeV and 1.4 mA (~0.8 MW)</a:t>
            </a:r>
          </a:p>
        </p:txBody>
      </p:sp>
      <p:pic>
        <p:nvPicPr>
          <p:cNvPr id="10" name="Picture 10" descr="cy4"/>
          <p:cNvPicPr>
            <a:picLocks noChangeAspect="1" noChangeArrowheads="1"/>
          </p:cNvPicPr>
          <p:nvPr/>
        </p:nvPicPr>
        <p:blipFill>
          <a:blip r:embed="rId5"/>
          <a:srcRect l="47095" t="42392" r="47095" b="17596"/>
          <a:stretch>
            <a:fillRect/>
          </a:stretch>
        </p:blipFill>
        <p:spPr bwMode="auto">
          <a:xfrm>
            <a:off x="8629660" y="741363"/>
            <a:ext cx="1157288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1"/>
          <p:cNvCxnSpPr/>
          <p:nvPr/>
        </p:nvCxnSpPr>
        <p:spPr>
          <a:xfrm rot="16200000" flipH="1">
            <a:off x="6752502" y="4376886"/>
            <a:ext cx="2057397" cy="1814511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3"/>
          <p:cNvCxnSpPr/>
          <p:nvPr/>
        </p:nvCxnSpPr>
        <p:spPr>
          <a:xfrm rot="5400000" flipH="1" flipV="1">
            <a:off x="6765212" y="908894"/>
            <a:ext cx="2099563" cy="1717470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2302" y="3134202"/>
            <a:ext cx="9701212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en-US" dirty="0" smtClean="0">
                <a:effectLst/>
              </a:rPr>
              <a:t>One of our tasks</a:t>
            </a:r>
          </a:p>
          <a:p>
            <a:endParaRPr lang="en-US" dirty="0">
              <a:effectLst/>
            </a:endParaRP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effectLst/>
              </a:rPr>
              <a:t> E</a:t>
            </a:r>
            <a:r>
              <a:rPr lang="en-US" sz="2000" dirty="0" smtClean="0">
                <a:solidFill>
                  <a:srgbClr val="FFFFFF"/>
                </a:solidFill>
                <a:effectLst/>
              </a:rPr>
              <a:t>stimate of residual	nucleus production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effectLst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effectLst/>
                <a:sym typeface="Wingdings"/>
              </a:rPr>
              <a:t> Safety (Activation, </a:t>
            </a:r>
            <a:r>
              <a:rPr lang="en-US" sz="2000" b="1" dirty="0" smtClean="0">
                <a:solidFill>
                  <a:srgbClr val="FFFF00"/>
                </a:solidFill>
                <a:effectLst/>
                <a:sym typeface="Wingdings"/>
              </a:rPr>
              <a:t>volatiles</a:t>
            </a:r>
            <a:r>
              <a:rPr lang="en-US" sz="2000" dirty="0" smtClean="0">
                <a:solidFill>
                  <a:srgbClr val="FFFFFF"/>
                </a:solidFill>
                <a:effectLst/>
                <a:sym typeface="Wingdings"/>
              </a:rPr>
              <a:t>)</a:t>
            </a:r>
            <a:r>
              <a:rPr lang="en-US" sz="2000" dirty="0" smtClean="0">
                <a:solidFill>
                  <a:srgbClr val="FFFFFF"/>
                </a:solidFill>
                <a:effectLst/>
              </a:rPr>
              <a:t>				</a:t>
            </a:r>
            <a:endParaRPr lang="en-US" dirty="0" smtClean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78221" y="28970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Predictive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power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reliability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5400000" flipH="1">
            <a:off x="6669951" y="5117464"/>
            <a:ext cx="555458" cy="184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5580" y="5466946"/>
            <a:ext cx="28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9524"/>
          <a:stretch/>
        </p:blipFill>
        <p:spPr>
          <a:xfrm>
            <a:off x="0" y="6015037"/>
            <a:ext cx="1886657" cy="842963"/>
          </a:xfrm>
          <a:prstGeom prst="rect">
            <a:avLst/>
          </a:prstGeom>
        </p:spPr>
      </p:pic>
      <p:sp>
        <p:nvSpPr>
          <p:cNvPr id="5" name="ZoneTexte 1"/>
          <p:cNvSpPr txBox="1"/>
          <p:nvPr/>
        </p:nvSpPr>
        <p:spPr>
          <a:xfrm>
            <a:off x="7158038" y="6436518"/>
            <a:ext cx="2747962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Nuclide 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production in spallation </a:t>
            </a:r>
            <a:r>
              <a:rPr lang="fr-FR" sz="10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reactions</a:t>
            </a:r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:</a:t>
            </a:r>
          </a:p>
          <a:p>
            <a:pPr algn="ctr"/>
            <a:r>
              <a:rPr lang="fr-FR" sz="1000" b="1" dirty="0" smtClean="0">
                <a:solidFill>
                  <a:srgbClr val="FFFF00"/>
                </a:solidFill>
                <a:latin typeface="Chalkboard"/>
                <a:cs typeface="Chalkboard"/>
              </a:rPr>
              <a:t>How </a:t>
            </a:r>
            <a:r>
              <a:rPr lang="fr-FR" sz="1000" b="1" dirty="0" err="1">
                <a:solidFill>
                  <a:srgbClr val="FFFF00"/>
                </a:solidFill>
                <a:latin typeface="Chalkboard"/>
                <a:cs typeface="Chalkboard"/>
              </a:rPr>
              <a:t>useful</a:t>
            </a:r>
            <a:r>
              <a:rPr lang="fr-FR" sz="1000" b="1" dirty="0">
                <a:solidFill>
                  <a:srgbClr val="FFFF00"/>
                </a:solidFill>
                <a:latin typeface="Chalkboard"/>
                <a:cs typeface="Chalkboard"/>
              </a:rPr>
              <a:t> are the simulations?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4"/>
            <a:ext cx="9906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Megapie</a:t>
            </a:r>
            <a:endParaRPr lang="en-US" sz="2000" b="1" dirty="0"/>
          </a:p>
        </p:txBody>
      </p:sp>
      <p:grpSp>
        <p:nvGrpSpPr>
          <p:cNvPr id="21" name="Grouper 9"/>
          <p:cNvGrpSpPr/>
          <p:nvPr/>
        </p:nvGrpSpPr>
        <p:grpSpPr>
          <a:xfrm>
            <a:off x="617316" y="3364618"/>
            <a:ext cx="8423061" cy="3025324"/>
            <a:chOff x="617316" y="2834554"/>
            <a:chExt cx="8423061" cy="3025324"/>
          </a:xfrm>
        </p:grpSpPr>
        <p:pic>
          <p:nvPicPr>
            <p:cNvPr id="23" name="Imag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256" y="2834554"/>
              <a:ext cx="3772121" cy="302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ZoneTexte 5"/>
            <p:cNvSpPr txBox="1"/>
            <p:nvPr/>
          </p:nvSpPr>
          <p:spPr>
            <a:xfrm>
              <a:off x="617316" y="3006016"/>
              <a:ext cx="428752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sng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Target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-110" charset="2"/>
                <a:buChar char="Ø"/>
                <a:tabLst/>
                <a:defRPr/>
              </a:pPr>
              <a:r>
                <a:rPr kumimoji="0" lang="fr-FR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Liquid</a:t>
              </a: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Pb-Bi in Ta </a:t>
              </a:r>
              <a:r>
                <a:rPr kumimoji="0" lang="fr-F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cylinder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	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(</a:t>
              </a: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L=20 cm, r=1 cm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)</a:t>
              </a: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sng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Projectile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-110" charset="2"/>
                <a:buChar char="Ø"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Proton </a:t>
              </a:r>
              <a:r>
                <a:rPr kumimoji="0" lang="fr-FR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beam</a:t>
              </a: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: 1.0 and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1.4 </a:t>
              </a:r>
              <a:r>
                <a:rPr kumimoji="0" lang="fr-F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rPr>
                <a:t>GeV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5" name="Flèche vers la gauche 6"/>
            <p:cNvSpPr/>
            <p:nvPr/>
          </p:nvSpPr>
          <p:spPr>
            <a:xfrm>
              <a:off x="8046973" y="4652688"/>
              <a:ext cx="729256" cy="100599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6" name="ZoneTexte 7"/>
            <p:cNvSpPr txBox="1"/>
            <p:nvPr/>
          </p:nvSpPr>
          <p:spPr>
            <a:xfrm>
              <a:off x="8210533" y="4757946"/>
              <a:ext cx="82984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proton</a:t>
              </a:r>
            </a:p>
          </p:txBody>
        </p:sp>
      </p:grpSp>
      <p:sp>
        <p:nvSpPr>
          <p:cNvPr id="27" name="ZoneTexte 8"/>
          <p:cNvSpPr txBox="1"/>
          <p:nvPr/>
        </p:nvSpPr>
        <p:spPr>
          <a:xfrm>
            <a:off x="253903" y="618848"/>
            <a:ext cx="96520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FFFFFF"/>
                </a:solidFill>
                <a:latin typeface="Calibri"/>
              </a:rPr>
              <a:t>Volatile</a:t>
            </a:r>
          </a:p>
          <a:p>
            <a:pPr lvl="3"/>
            <a:endParaRPr lang="fr-FR" sz="2000" dirty="0">
              <a:solidFill>
                <a:srgbClr val="FFFFFF"/>
              </a:solidFill>
              <a:latin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dirty="0">
                <a:solidFill>
                  <a:srgbClr val="FFFFFF"/>
                </a:solidFill>
                <a:latin typeface="Calibri"/>
              </a:rPr>
              <a:t>An </a:t>
            </a:r>
            <a:r>
              <a:rPr lang="fr-FR" sz="2000" dirty="0" err="1">
                <a:solidFill>
                  <a:srgbClr val="FFFFFF"/>
                </a:solidFill>
                <a:latin typeface="Calibri"/>
              </a:rPr>
              <a:t>ancillary</a:t>
            </a:r>
            <a:r>
              <a:rPr lang="fr-FR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000" dirty="0" err="1">
                <a:solidFill>
                  <a:srgbClr val="FFFFFF"/>
                </a:solidFill>
                <a:latin typeface="Calibri"/>
              </a:rPr>
              <a:t>experiment</a:t>
            </a:r>
            <a:r>
              <a:rPr lang="fr-FR" sz="2000" dirty="0">
                <a:solidFill>
                  <a:srgbClr val="FFFFFF"/>
                </a:solidFill>
                <a:latin typeface="Calibri"/>
              </a:rPr>
              <a:t> @ ISOLDE: 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Volatile release from a </a:t>
            </a:r>
            <a:r>
              <a:rPr lang="en-US" sz="2000" dirty="0" err="1">
                <a:solidFill>
                  <a:srgbClr val="FFFFFF"/>
                </a:solidFill>
              </a:rPr>
              <a:t>Pb</a:t>
            </a:r>
            <a:r>
              <a:rPr lang="en-US" sz="2000" dirty="0">
                <a:solidFill>
                  <a:srgbClr val="FFFFFF"/>
                </a:solidFill>
              </a:rPr>
              <a:t>-Bi target</a:t>
            </a:r>
            <a:r>
              <a:rPr lang="fr-FR" sz="2000" dirty="0">
                <a:solidFill>
                  <a:srgbClr val="FFFFFF"/>
                </a:solidFill>
              </a:rPr>
              <a:t> (</a:t>
            </a:r>
            <a:r>
              <a:rPr lang="fr-FR" sz="2000" kern="0" dirty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rPr>
              <a:t>He, Ne, Ar, Br, Kr, Cd, I, Xe, Hg, Po and </a:t>
            </a:r>
            <a:r>
              <a:rPr lang="fr-FR" sz="2000" kern="0" dirty="0">
                <a:ea typeface="ＭＳ Ｐゴシック" pitchFamily="-110" charset="-128"/>
                <a:cs typeface="ＭＳ Ｐゴシック" pitchFamily="-110" charset="-128"/>
              </a:rPr>
              <a:t>At</a:t>
            </a:r>
            <a:r>
              <a:rPr lang="fr-FR" sz="2000" dirty="0">
                <a:solidFill>
                  <a:srgbClr val="FFFFFF"/>
                </a:solidFill>
              </a:rPr>
              <a:t>)</a:t>
            </a:r>
          </a:p>
          <a:p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8221" y="28970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Predictive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power and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reliability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Profondeur</Template>
  <TotalTime>1944</TotalTime>
  <Words>1344</Words>
  <Application>Microsoft Macintosh PowerPoint</Application>
  <PresentationFormat>A4 Paper (210x297 mm)</PresentationFormat>
  <Paragraphs>444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Apple Casual</vt:lpstr>
      <vt:lpstr>Calibri</vt:lpstr>
      <vt:lpstr>Chalkboard</vt:lpstr>
      <vt:lpstr>Corbel</vt:lpstr>
      <vt:lpstr>Handwriting - Dakota</vt:lpstr>
      <vt:lpstr>Lucida Handwriting</vt:lpstr>
      <vt:lpstr>ＭＳ Ｐゴシック</vt:lpstr>
      <vt:lpstr>Symbol</vt:lpstr>
      <vt:lpstr>Wingdings</vt:lpstr>
      <vt:lpstr>Arial</vt:lpstr>
      <vt:lpstr>TF10001006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101</cp:revision>
  <cp:lastPrinted>2017-05-12T07:00:11Z</cp:lastPrinted>
  <dcterms:created xsi:type="dcterms:W3CDTF">2017-05-09T11:54:45Z</dcterms:created>
  <dcterms:modified xsi:type="dcterms:W3CDTF">2017-05-19T09:20:15Z</dcterms:modified>
</cp:coreProperties>
</file>