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xlsx" ContentType="application/vnd.openxmlformats-officedocument.spreadsheetml.shee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805" r:id="rId2"/>
    <p:sldMasterId id="2147483904" r:id="rId3"/>
    <p:sldMasterId id="2147484136" r:id="rId4"/>
    <p:sldMasterId id="2147484173" r:id="rId5"/>
    <p:sldMasterId id="2147484184" r:id="rId6"/>
    <p:sldMasterId id="2147484227" r:id="rId7"/>
    <p:sldMasterId id="2147484237" r:id="rId8"/>
    <p:sldMasterId id="2147484254" r:id="rId9"/>
    <p:sldMasterId id="2147484304" r:id="rId10"/>
    <p:sldMasterId id="2147484357" r:id="rId11"/>
    <p:sldMasterId id="2147484374" r:id="rId12"/>
    <p:sldMasterId id="2147484379" r:id="rId13"/>
  </p:sldMasterIdLst>
  <p:notesMasterIdLst>
    <p:notesMasterId r:id="rId44"/>
  </p:notesMasterIdLst>
  <p:handoutMasterIdLst>
    <p:handoutMasterId r:id="rId45"/>
  </p:handoutMasterIdLst>
  <p:sldIdLst>
    <p:sldId id="605" r:id="rId14"/>
    <p:sldId id="678" r:id="rId15"/>
    <p:sldId id="683" r:id="rId16"/>
    <p:sldId id="615" r:id="rId17"/>
    <p:sldId id="669" r:id="rId18"/>
    <p:sldId id="723" r:id="rId19"/>
    <p:sldId id="726" r:id="rId20"/>
    <p:sldId id="715" r:id="rId21"/>
    <p:sldId id="756" r:id="rId22"/>
    <p:sldId id="757" r:id="rId23"/>
    <p:sldId id="758" r:id="rId24"/>
    <p:sldId id="700" r:id="rId25"/>
    <p:sldId id="759" r:id="rId26"/>
    <p:sldId id="760" r:id="rId27"/>
    <p:sldId id="762" r:id="rId28"/>
    <p:sldId id="763" r:id="rId29"/>
    <p:sldId id="764" r:id="rId30"/>
    <p:sldId id="765" r:id="rId31"/>
    <p:sldId id="767" r:id="rId32"/>
    <p:sldId id="741" r:id="rId33"/>
    <p:sldId id="742" r:id="rId34"/>
    <p:sldId id="691" r:id="rId35"/>
    <p:sldId id="692" r:id="rId36"/>
    <p:sldId id="768" r:id="rId37"/>
    <p:sldId id="769" r:id="rId38"/>
    <p:sldId id="770" r:id="rId39"/>
    <p:sldId id="771" r:id="rId40"/>
    <p:sldId id="772" r:id="rId41"/>
    <p:sldId id="773" r:id="rId42"/>
    <p:sldId id="774" r:id="rId43"/>
  </p:sldIdLst>
  <p:sldSz cx="9906000" cy="6858000" type="A4"/>
  <p:notesSz cx="9144000" cy="6858000"/>
  <p:defaultTextStyle>
    <a:defPPr>
      <a:defRPr lang="sv-SE"/>
    </a:defPPr>
    <a:lvl1pPr marL="0" algn="l" defTabSz="455512" rtl="0" eaLnBrk="1" latinLnBrk="0" hangingPunct="1">
      <a:defRPr sz="1800" kern="1200">
        <a:solidFill>
          <a:schemeClr val="tx1"/>
        </a:solidFill>
        <a:latin typeface="+mn-lt"/>
        <a:ea typeface="+mn-ea"/>
        <a:cs typeface="+mn-cs"/>
      </a:defRPr>
    </a:lvl1pPr>
    <a:lvl2pPr marL="455512" algn="l" defTabSz="455512" rtl="0" eaLnBrk="1" latinLnBrk="0" hangingPunct="1">
      <a:defRPr sz="1800" kern="1200">
        <a:solidFill>
          <a:schemeClr val="tx1"/>
        </a:solidFill>
        <a:latin typeface="+mn-lt"/>
        <a:ea typeface="+mn-ea"/>
        <a:cs typeface="+mn-cs"/>
      </a:defRPr>
    </a:lvl2pPr>
    <a:lvl3pPr marL="911027" algn="l" defTabSz="455512" rtl="0" eaLnBrk="1" latinLnBrk="0" hangingPunct="1">
      <a:defRPr sz="1800" kern="1200">
        <a:solidFill>
          <a:schemeClr val="tx1"/>
        </a:solidFill>
        <a:latin typeface="+mn-lt"/>
        <a:ea typeface="+mn-ea"/>
        <a:cs typeface="+mn-cs"/>
      </a:defRPr>
    </a:lvl3pPr>
    <a:lvl4pPr marL="1366542" algn="l" defTabSz="455512" rtl="0" eaLnBrk="1" latinLnBrk="0" hangingPunct="1">
      <a:defRPr sz="1800" kern="1200">
        <a:solidFill>
          <a:schemeClr val="tx1"/>
        </a:solidFill>
        <a:latin typeface="+mn-lt"/>
        <a:ea typeface="+mn-ea"/>
        <a:cs typeface="+mn-cs"/>
      </a:defRPr>
    </a:lvl4pPr>
    <a:lvl5pPr marL="1822061" algn="l" defTabSz="455512" rtl="0" eaLnBrk="1" latinLnBrk="0" hangingPunct="1">
      <a:defRPr sz="1800" kern="1200">
        <a:solidFill>
          <a:schemeClr val="tx1"/>
        </a:solidFill>
        <a:latin typeface="+mn-lt"/>
        <a:ea typeface="+mn-ea"/>
        <a:cs typeface="+mn-cs"/>
      </a:defRPr>
    </a:lvl5pPr>
    <a:lvl6pPr marL="2277583" algn="l" defTabSz="455512" rtl="0" eaLnBrk="1" latinLnBrk="0" hangingPunct="1">
      <a:defRPr sz="1800" kern="1200">
        <a:solidFill>
          <a:schemeClr val="tx1"/>
        </a:solidFill>
        <a:latin typeface="+mn-lt"/>
        <a:ea typeface="+mn-ea"/>
        <a:cs typeface="+mn-cs"/>
      </a:defRPr>
    </a:lvl6pPr>
    <a:lvl7pPr marL="2733098" algn="l" defTabSz="455512" rtl="0" eaLnBrk="1" latinLnBrk="0" hangingPunct="1">
      <a:defRPr sz="1800" kern="1200">
        <a:solidFill>
          <a:schemeClr val="tx1"/>
        </a:solidFill>
        <a:latin typeface="+mn-lt"/>
        <a:ea typeface="+mn-ea"/>
        <a:cs typeface="+mn-cs"/>
      </a:defRPr>
    </a:lvl7pPr>
    <a:lvl8pPr marL="3188620" algn="l" defTabSz="455512" rtl="0" eaLnBrk="1" latinLnBrk="0" hangingPunct="1">
      <a:defRPr sz="1800" kern="1200">
        <a:solidFill>
          <a:schemeClr val="tx1"/>
        </a:solidFill>
        <a:latin typeface="+mn-lt"/>
        <a:ea typeface="+mn-ea"/>
        <a:cs typeface="+mn-cs"/>
      </a:defRPr>
    </a:lvl8pPr>
    <a:lvl9pPr marL="3644137" algn="l" defTabSz="45551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09FD3"/>
    <a:srgbClr val="23B8F7"/>
    <a:srgbClr val="20A9E2"/>
    <a:srgbClr val="20A7DF"/>
    <a:srgbClr val="1E9FD4"/>
    <a:srgbClr val="1C95C8"/>
    <a:srgbClr val="135FAB"/>
    <a:srgbClr val="FDCC25"/>
    <a:srgbClr val="0C288E"/>
    <a:srgbClr val="0824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4" autoAdjust="0"/>
    <p:restoredTop sz="99518" autoAdjust="0"/>
  </p:normalViewPr>
  <p:slideViewPr>
    <p:cSldViewPr snapToGrid="0" snapToObjects="1">
      <p:cViewPr>
        <p:scale>
          <a:sx n="100" d="100"/>
          <a:sy n="100" d="100"/>
        </p:scale>
        <p:origin x="-1376" y="-104"/>
      </p:cViewPr>
      <p:guideLst>
        <p:guide orient="horz" pos="3806"/>
        <p:guide orient="horz" pos="229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gabornemeth:Documents:GN:Work:UPDATE:P6%20report:P6%20IK%20Status%20v20160401%20based%20on%2001Apr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009732172926"/>
          <c:y val="0.176198885818216"/>
          <c:w val="0.606218222365191"/>
          <c:h val="0.804615104229393"/>
        </c:manualLayout>
      </c:layout>
      <c:pieChart>
        <c:varyColors val="1"/>
        <c:ser>
          <c:idx val="0"/>
          <c:order val="0"/>
          <c:tx>
            <c:strRef>
              <c:f>Sheet1!$B$1</c:f>
              <c:strCache>
                <c:ptCount val="1"/>
                <c:pt idx="0">
                  <c:v>Percentage</c:v>
                </c:pt>
              </c:strCache>
            </c:strRef>
          </c:tx>
          <c:spPr>
            <a:ln w="6350" cmpd="sng">
              <a:solidFill>
                <a:srgbClr val="FFFFFF"/>
              </a:solidFill>
            </a:ln>
          </c:spPr>
          <c:dPt>
            <c:idx val="0"/>
            <c:bubble3D val="0"/>
            <c:spPr>
              <a:solidFill>
                <a:srgbClr val="1394CA"/>
              </a:solidFill>
              <a:ln w="6350" cmpd="sng">
                <a:solidFill>
                  <a:srgbClr val="FFFFFF"/>
                </a:solidFill>
              </a:ln>
            </c:spPr>
          </c:dPt>
          <c:dPt>
            <c:idx val="1"/>
            <c:bubble3D val="0"/>
            <c:spPr>
              <a:solidFill>
                <a:srgbClr val="DADA02"/>
              </a:solidFill>
              <a:ln w="6350" cmpd="sng">
                <a:solidFill>
                  <a:srgbClr val="FFFFFF"/>
                </a:solidFill>
              </a:ln>
            </c:spPr>
          </c:dPt>
          <c:dPt>
            <c:idx val="2"/>
            <c:bubble3D val="0"/>
            <c:spPr>
              <a:solidFill>
                <a:srgbClr val="E86F28"/>
              </a:solidFill>
              <a:ln w="6350" cmpd="sng">
                <a:solidFill>
                  <a:srgbClr val="FFFFFF"/>
                </a:solidFill>
              </a:ln>
            </c:spPr>
          </c:dPt>
          <c:dPt>
            <c:idx val="3"/>
            <c:bubble3D val="0"/>
            <c:spPr>
              <a:solidFill>
                <a:srgbClr val="8F2285"/>
              </a:solidFill>
              <a:ln w="6350" cmpd="sng">
                <a:solidFill>
                  <a:srgbClr val="FFFFFF"/>
                </a:solidFill>
              </a:ln>
            </c:spPr>
          </c:dPt>
          <c:dPt>
            <c:idx val="4"/>
            <c:bubble3D val="0"/>
            <c:spPr>
              <a:solidFill>
                <a:srgbClr val="F3B028"/>
              </a:solidFill>
              <a:ln w="6350" cmpd="sng">
                <a:solidFill>
                  <a:srgbClr val="FFFFFF"/>
                </a:solidFill>
              </a:ln>
            </c:spPr>
          </c:dPt>
          <c:dPt>
            <c:idx val="5"/>
            <c:bubble3D val="0"/>
            <c:spPr>
              <a:solidFill>
                <a:srgbClr val="B72626"/>
              </a:solidFill>
              <a:ln w="6350" cmpd="sng">
                <a:solidFill>
                  <a:srgbClr val="FFFFFF"/>
                </a:solidFill>
              </a:ln>
            </c:spPr>
          </c:dPt>
          <c:dPt>
            <c:idx val="6"/>
            <c:bubble3D val="0"/>
            <c:spPr>
              <a:solidFill>
                <a:srgbClr val="7E5B1B"/>
              </a:solidFill>
              <a:ln w="6350" cmpd="sng">
                <a:solidFill>
                  <a:srgbClr val="FFFFFF"/>
                </a:solidFill>
              </a:ln>
            </c:spPr>
          </c:dPt>
          <c:dPt>
            <c:idx val="7"/>
            <c:bubble3D val="0"/>
            <c:spPr>
              <a:solidFill>
                <a:srgbClr val="415809"/>
              </a:solidFill>
              <a:ln w="6350" cmpd="sng">
                <a:solidFill>
                  <a:srgbClr val="FFFFFF"/>
                </a:solidFill>
              </a:ln>
            </c:spPr>
          </c:dPt>
          <c:dPt>
            <c:idx val="8"/>
            <c:bubble3D val="0"/>
            <c:spPr>
              <a:solidFill>
                <a:srgbClr val="BD4721"/>
              </a:solidFill>
              <a:ln w="6350" cmpd="sng">
                <a:solidFill>
                  <a:srgbClr val="FFFFFF"/>
                </a:solidFill>
              </a:ln>
            </c:spPr>
          </c:dPt>
          <c:dPt>
            <c:idx val="9"/>
            <c:bubble3D val="0"/>
            <c:spPr>
              <a:solidFill>
                <a:srgbClr val="4E155B"/>
              </a:solidFill>
              <a:ln w="6350" cmpd="sng">
                <a:solidFill>
                  <a:srgbClr val="FFFFFF"/>
                </a:solidFill>
              </a:ln>
            </c:spPr>
          </c:dPt>
          <c:dPt>
            <c:idx val="11"/>
            <c:bubble3D val="0"/>
            <c:spPr>
              <a:solidFill>
                <a:srgbClr val="BC7A24"/>
              </a:solidFill>
              <a:ln w="6350" cmpd="sng">
                <a:solidFill>
                  <a:srgbClr val="FFFFFF"/>
                </a:solidFill>
              </a:ln>
            </c:spPr>
          </c:dPt>
          <c:dPt>
            <c:idx val="13"/>
            <c:bubble3D val="0"/>
            <c:spPr>
              <a:solidFill>
                <a:schemeClr val="bg1">
                  <a:lumMod val="50000"/>
                </a:schemeClr>
              </a:solidFill>
              <a:ln w="6350" cmpd="sng">
                <a:solidFill>
                  <a:srgbClr val="FFFFFF"/>
                </a:solidFill>
              </a:ln>
            </c:spPr>
          </c:dPt>
          <c:dLbls>
            <c:dLbl>
              <c:idx val="7"/>
              <c:layout>
                <c:manualLayout>
                  <c:x val="-0.0395715835495403"/>
                  <c:y val="0.00453433481920804"/>
                </c:manualLayout>
              </c:layout>
              <c:dLblPos val="bestFit"/>
              <c:showLegendKey val="0"/>
              <c:showVal val="0"/>
              <c:showCatName val="1"/>
              <c:showSerName val="0"/>
              <c:showPercent val="0"/>
              <c:showBubbleSize val="0"/>
            </c:dLbl>
            <c:dLbl>
              <c:idx val="9"/>
              <c:layout>
                <c:manualLayout>
                  <c:x val="-0.00552507678763057"/>
                  <c:y val="-0.00494599290045797"/>
                </c:manualLayout>
              </c:layout>
              <c:dLblPos val="bestFit"/>
              <c:showLegendKey val="0"/>
              <c:showVal val="0"/>
              <c:showCatName val="1"/>
              <c:showSerName val="0"/>
              <c:showPercent val="0"/>
              <c:showBubbleSize val="0"/>
            </c:dLbl>
            <c:dLbl>
              <c:idx val="10"/>
              <c:layout>
                <c:manualLayout>
                  <c:x val="-0.0639983016592927"/>
                  <c:y val="-0.0690160563918589"/>
                </c:manualLayout>
              </c:layout>
              <c:dLblPos val="bestFit"/>
              <c:showLegendKey val="0"/>
              <c:showVal val="0"/>
              <c:showCatName val="1"/>
              <c:showSerName val="0"/>
              <c:showPercent val="0"/>
              <c:showBubbleSize val="0"/>
            </c:dLbl>
            <c:dLbl>
              <c:idx val="12"/>
              <c:layout>
                <c:manualLayout>
                  <c:x val="0.10901377119714"/>
                  <c:y val="-0.077570941130739"/>
                </c:manualLayout>
              </c:layout>
              <c:dLblPos val="bestFit"/>
              <c:showLegendKey val="0"/>
              <c:showVal val="0"/>
              <c:showCatName val="1"/>
              <c:showSerName val="0"/>
              <c:showPercent val="0"/>
              <c:showBubbleSize val="0"/>
            </c:dLbl>
            <c:dLbl>
              <c:idx val="13"/>
              <c:layout>
                <c:manualLayout>
                  <c:x val="0.0932478461989071"/>
                  <c:y val="-0.0110093239063834"/>
                </c:manualLayout>
              </c:layout>
              <c:dLblPos val="bestFit"/>
              <c:showLegendKey val="0"/>
              <c:showVal val="0"/>
              <c:showCatName val="1"/>
              <c:showSerName val="0"/>
              <c:showPercent val="0"/>
              <c:showBubbleSize val="0"/>
            </c:dLbl>
            <c:dLbl>
              <c:idx val="14"/>
              <c:layout>
                <c:manualLayout>
                  <c:x val="0.240135250123724"/>
                  <c:y val="0.0109547286079849"/>
                </c:manualLayout>
              </c:layout>
              <c:dLblPos val="bestFit"/>
              <c:showLegendKey val="0"/>
              <c:showVal val="0"/>
              <c:showCatName val="1"/>
              <c:showSerName val="0"/>
              <c:showPercent val="0"/>
              <c:showBubbleSize val="0"/>
            </c:dLbl>
            <c:txPr>
              <a:bodyPr/>
              <a:lstStyle/>
              <a:p>
                <a:pPr>
                  <a:defRPr sz="1050">
                    <a:latin typeface="Helvetica"/>
                    <a:cs typeface="Helvetica"/>
                  </a:defRPr>
                </a:pPr>
                <a:endParaRPr lang="en-US"/>
              </a:p>
            </c:txPr>
            <c:dLblPos val="bestFit"/>
            <c:showLegendKey val="0"/>
            <c:showVal val="0"/>
            <c:showCatName val="1"/>
            <c:showSerName val="0"/>
            <c:showPercent val="0"/>
            <c:showBubbleSize val="0"/>
            <c:showLeaderLines val="1"/>
          </c:dLbls>
          <c:cat>
            <c:strRef>
              <c:f>Sheet1!$A$2:$A$16</c:f>
              <c:strCache>
                <c:ptCount val="15"/>
                <c:pt idx="0">
                  <c:v>Sweden</c:v>
                </c:pt>
                <c:pt idx="1">
                  <c:v>Denmark</c:v>
                </c:pt>
                <c:pt idx="2">
                  <c:v>Germany</c:v>
                </c:pt>
                <c:pt idx="3">
                  <c:v>United Kingdom</c:v>
                </c:pt>
                <c:pt idx="4">
                  <c:v>France</c:v>
                </c:pt>
                <c:pt idx="5">
                  <c:v>Italy</c:v>
                </c:pt>
                <c:pt idx="6">
                  <c:v>Spain</c:v>
                </c:pt>
                <c:pt idx="7">
                  <c:v>Switzerland</c:v>
                </c:pt>
                <c:pt idx="8">
                  <c:v>Norway</c:v>
                </c:pt>
                <c:pt idx="9">
                  <c:v>Poland</c:v>
                </c:pt>
                <c:pt idx="10">
                  <c:v>Czech Republic</c:v>
                </c:pt>
                <c:pt idx="11">
                  <c:v>Hungary</c:v>
                </c:pt>
                <c:pt idx="12">
                  <c:v>Lithuania</c:v>
                </c:pt>
                <c:pt idx="13">
                  <c:v>Estonia</c:v>
                </c:pt>
                <c:pt idx="14">
                  <c:v>To be determined</c:v>
                </c:pt>
              </c:strCache>
            </c:strRef>
          </c:cat>
          <c:val>
            <c:numRef>
              <c:f>Sheet1!$B$2:$B$16</c:f>
              <c:numCache>
                <c:formatCode>General</c:formatCode>
                <c:ptCount val="15"/>
                <c:pt idx="0">
                  <c:v>35.0</c:v>
                </c:pt>
                <c:pt idx="1">
                  <c:v>12.5</c:v>
                </c:pt>
                <c:pt idx="2">
                  <c:v>11.0</c:v>
                </c:pt>
                <c:pt idx="3">
                  <c:v>10.0</c:v>
                </c:pt>
                <c:pt idx="4">
                  <c:v>8.0</c:v>
                </c:pt>
                <c:pt idx="5">
                  <c:v>6.0</c:v>
                </c:pt>
                <c:pt idx="6">
                  <c:v>5.0</c:v>
                </c:pt>
                <c:pt idx="7">
                  <c:v>3.5</c:v>
                </c:pt>
                <c:pt idx="8">
                  <c:v>2.5</c:v>
                </c:pt>
                <c:pt idx="9">
                  <c:v>2.0</c:v>
                </c:pt>
                <c:pt idx="10">
                  <c:v>2.0</c:v>
                </c:pt>
                <c:pt idx="11">
                  <c:v>0.95</c:v>
                </c:pt>
                <c:pt idx="12">
                  <c:v>0.45</c:v>
                </c:pt>
                <c:pt idx="13">
                  <c:v>0.25</c:v>
                </c:pt>
                <c:pt idx="14">
                  <c:v>0.75</c:v>
                </c:pt>
              </c:numCache>
            </c:numRef>
          </c:val>
        </c:ser>
        <c:dLbls>
          <c:dLblPos val="bestFit"/>
          <c:showLegendKey val="0"/>
          <c:showVal val="0"/>
          <c:showCatName val="1"/>
          <c:showSerName val="0"/>
          <c:showPercent val="0"/>
          <c:showBubbleSize val="0"/>
          <c:showLeaderLines val="1"/>
        </c:dLbls>
        <c:firstSliceAng val="0"/>
      </c:pieChart>
      <c:spPr>
        <a:ln w="6350" cmpd="sng">
          <a:solidFill>
            <a:srgbClr val="FFFFFF"/>
          </a:solidFill>
        </a:ln>
      </c:spPr>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65049065836468"/>
          <c:y val="0.132166053187073"/>
          <c:w val="0.872247484215988"/>
          <c:h val="0.764151022693385"/>
        </c:manualLayout>
      </c:layout>
      <c:areaChart>
        <c:grouping val="stacked"/>
        <c:varyColors val="0"/>
        <c:ser>
          <c:idx val="0"/>
          <c:order val="0"/>
          <c:tx>
            <c:strRef>
              <c:f>'Pivot By projects &amp; years (cum)'!$A$23</c:f>
              <c:strCache>
                <c:ptCount val="1"/>
                <c:pt idx="0">
                  <c:v>In-kind Agreed &amp; Planned Total Budget</c:v>
                </c:pt>
              </c:strCache>
            </c:strRef>
          </c:tx>
          <c:spPr>
            <a:solidFill>
              <a:schemeClr val="accent4">
                <a:lumMod val="60000"/>
                <a:lumOff val="40000"/>
              </a:schemeClr>
            </a:solidFill>
            <a:ln>
              <a:solidFill>
                <a:schemeClr val="accent4">
                  <a:lumMod val="60000"/>
                  <a:lumOff val="40000"/>
                </a:schemeClr>
              </a:solidFill>
            </a:ln>
          </c:spPr>
          <c:cat>
            <c:numRef>
              <c:f>'Pivot By projects &amp; years (cum)'!$D$1:$P$1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'Pivot By projects &amp; years (cum)'!$D$23:$P$23</c:f>
              <c:numCache>
                <c:formatCode>[$€-2]\ #\ #,#00"M"</c:formatCode>
                <c:ptCount val="13"/>
                <c:pt idx="1">
                  <c:v>2.718087000000001</c:v>
                </c:pt>
                <c:pt idx="2">
                  <c:v>13.742261</c:v>
                </c:pt>
                <c:pt idx="3">
                  <c:v>94.72090999999998</c:v>
                </c:pt>
                <c:pt idx="4">
                  <c:v>234.381641</c:v>
                </c:pt>
                <c:pt idx="5">
                  <c:v>363.219104</c:v>
                </c:pt>
                <c:pt idx="6">
                  <c:v>427.2061339999985</c:v>
                </c:pt>
                <c:pt idx="7">
                  <c:v>468.69895</c:v>
                </c:pt>
                <c:pt idx="8">
                  <c:v>494.645794</c:v>
                </c:pt>
                <c:pt idx="9">
                  <c:v>519.6508229999994</c:v>
                </c:pt>
                <c:pt idx="10">
                  <c:v>533.039134</c:v>
                </c:pt>
                <c:pt idx="11">
                  <c:v>540.724583</c:v>
                </c:pt>
                <c:pt idx="12">
                  <c:v>544.908953</c:v>
                </c:pt>
              </c:numCache>
            </c:numRef>
          </c:val>
        </c:ser>
        <c:ser>
          <c:idx val="1"/>
          <c:order val="1"/>
          <c:tx>
            <c:strRef>
              <c:f>'Pivot By projects &amp; years (cum)'!$A$33</c:f>
              <c:strCache>
                <c:ptCount val="1"/>
                <c:pt idx="0">
                  <c:v>In-Kind identified as possible Total Budget</c:v>
                </c:pt>
              </c:strCache>
            </c:strRef>
          </c:tx>
          <c:spPr>
            <a:solidFill>
              <a:schemeClr val="accent3">
                <a:lumMod val="60000"/>
                <a:lumOff val="40000"/>
              </a:schemeClr>
            </a:solidFill>
            <a:ln>
              <a:solidFill>
                <a:schemeClr val="tx2">
                  <a:lumMod val="40000"/>
                  <a:lumOff val="60000"/>
                </a:schemeClr>
              </a:solidFill>
            </a:ln>
          </c:spPr>
          <c:cat>
            <c:numRef>
              <c:f>'Pivot By projects &amp; years (cum)'!$D$1:$P$1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'Pivot By projects &amp; years (cum)'!$D$33:$P$33</c:f>
              <c:numCache>
                <c:formatCode>[$€-2]\ #\ #,#00"M"</c:formatCode>
                <c:ptCount val="13"/>
                <c:pt idx="1">
                  <c:v>0.0</c:v>
                </c:pt>
                <c:pt idx="2">
                  <c:v>0.552871</c:v>
                </c:pt>
                <c:pt idx="3">
                  <c:v>6.049497</c:v>
                </c:pt>
                <c:pt idx="4">
                  <c:v>45.557236</c:v>
                </c:pt>
                <c:pt idx="5">
                  <c:v>90.591495</c:v>
                </c:pt>
                <c:pt idx="6">
                  <c:v>114.935275</c:v>
                </c:pt>
                <c:pt idx="7">
                  <c:v>117.862422</c:v>
                </c:pt>
                <c:pt idx="8">
                  <c:v>119.931181</c:v>
                </c:pt>
                <c:pt idx="9">
                  <c:v>120.879947</c:v>
                </c:pt>
                <c:pt idx="10">
                  <c:v>121.032201</c:v>
                </c:pt>
                <c:pt idx="11">
                  <c:v>121.163958</c:v>
                </c:pt>
                <c:pt idx="12">
                  <c:v>121.271958</c:v>
                </c:pt>
              </c:numCache>
            </c:numRef>
          </c:val>
        </c:ser>
        <c:dLbls>
          <c:showLegendKey val="0"/>
          <c:showVal val="0"/>
          <c:showCatName val="0"/>
          <c:showSerName val="0"/>
          <c:showPercent val="0"/>
          <c:showBubbleSize val="0"/>
        </c:dLbls>
        <c:axId val="2133261640"/>
        <c:axId val="2133264680"/>
      </c:areaChart>
      <c:lineChart>
        <c:grouping val="stacked"/>
        <c:varyColors val="0"/>
        <c:ser>
          <c:idx val="2"/>
          <c:order val="2"/>
          <c:tx>
            <c:strRef>
              <c:f>'Pivot By projects &amp; years (cum)'!$A$39</c:f>
              <c:strCache>
                <c:ptCount val="1"/>
                <c:pt idx="0">
                  <c:v>Accelerator, Target, ICS and NSS Total Budget</c:v>
                </c:pt>
              </c:strCache>
            </c:strRef>
          </c:tx>
          <c:spPr>
            <a:ln>
              <a:solidFill>
                <a:sysClr val="windowText" lastClr="000000"/>
              </a:solidFill>
            </a:ln>
          </c:spPr>
          <c:marker>
            <c:symbol val="none"/>
          </c:marker>
          <c:cat>
            <c:numRef>
              <c:f>'Pivot By projects &amp; years (cum)'!$D$1:$P$1</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'Pivot By projects &amp; years (cum)'!$D$39:$P$39</c:f>
              <c:numCache>
                <c:formatCode>[$€-2]\ #\ #,#00"M"</c:formatCode>
                <c:ptCount val="13"/>
                <c:pt idx="0">
                  <c:v>6.466014717508965</c:v>
                </c:pt>
                <c:pt idx="1">
                  <c:v>68.65554906264985</c:v>
                </c:pt>
                <c:pt idx="2">
                  <c:v>160.0625490626501</c:v>
                </c:pt>
                <c:pt idx="3">
                  <c:v>362.0235490626486</c:v>
                </c:pt>
                <c:pt idx="4">
                  <c:v>616.3405490626502</c:v>
                </c:pt>
                <c:pt idx="5">
                  <c:v>839.340774531325</c:v>
                </c:pt>
                <c:pt idx="6">
                  <c:v>956.3409999999983</c:v>
                </c:pt>
                <c:pt idx="7">
                  <c:v>1002.091</c:v>
                </c:pt>
                <c:pt idx="8">
                  <c:v>1039.735</c:v>
                </c:pt>
                <c:pt idx="9">
                  <c:v>1066.176</c:v>
                </c:pt>
                <c:pt idx="10">
                  <c:v>1079.522</c:v>
                </c:pt>
                <c:pt idx="11">
                  <c:v>1086.228</c:v>
                </c:pt>
                <c:pt idx="12">
                  <c:v>1088.463</c:v>
                </c:pt>
              </c:numCache>
            </c:numRef>
          </c:val>
          <c:smooth val="0"/>
        </c:ser>
        <c:dLbls>
          <c:showLegendKey val="0"/>
          <c:showVal val="0"/>
          <c:showCatName val="0"/>
          <c:showSerName val="0"/>
          <c:showPercent val="0"/>
          <c:showBubbleSize val="0"/>
        </c:dLbls>
        <c:marker val="1"/>
        <c:smooth val="0"/>
        <c:axId val="2133239672"/>
        <c:axId val="2133256024"/>
      </c:lineChart>
      <c:catAx>
        <c:axId val="2133261640"/>
        <c:scaling>
          <c:orientation val="minMax"/>
        </c:scaling>
        <c:delete val="0"/>
        <c:axPos val="b"/>
        <c:numFmt formatCode="General" sourceLinked="1"/>
        <c:majorTickMark val="out"/>
        <c:minorTickMark val="none"/>
        <c:tickLblPos val="nextTo"/>
        <c:crossAx val="2133264680"/>
        <c:crosses val="autoZero"/>
        <c:auto val="1"/>
        <c:lblAlgn val="ctr"/>
        <c:lblOffset val="100"/>
        <c:noMultiLvlLbl val="0"/>
      </c:catAx>
      <c:valAx>
        <c:axId val="2133264680"/>
        <c:scaling>
          <c:orientation val="minMax"/>
          <c:max val="1400.0"/>
        </c:scaling>
        <c:delete val="0"/>
        <c:axPos val="l"/>
        <c:majorGridlines/>
        <c:numFmt formatCode="#,##0\ [$€-42E]&quot;M&quot;" sourceLinked="0"/>
        <c:majorTickMark val="out"/>
        <c:minorTickMark val="none"/>
        <c:tickLblPos val="nextTo"/>
        <c:crossAx val="2133261640"/>
        <c:crosses val="autoZero"/>
        <c:crossBetween val="between"/>
      </c:valAx>
      <c:valAx>
        <c:axId val="2133256024"/>
        <c:scaling>
          <c:orientation val="minMax"/>
          <c:max val="1400.0"/>
        </c:scaling>
        <c:delete val="0"/>
        <c:axPos val="r"/>
        <c:numFmt formatCode="#,##0\ &quot;€M&quot;" sourceLinked="0"/>
        <c:majorTickMark val="out"/>
        <c:minorTickMark val="none"/>
        <c:tickLblPos val="nextTo"/>
        <c:crossAx val="2133239672"/>
        <c:crosses val="max"/>
        <c:crossBetween val="between"/>
      </c:valAx>
      <c:catAx>
        <c:axId val="2133239672"/>
        <c:scaling>
          <c:orientation val="minMax"/>
        </c:scaling>
        <c:delete val="1"/>
        <c:axPos val="b"/>
        <c:numFmt formatCode="General" sourceLinked="1"/>
        <c:majorTickMark val="out"/>
        <c:minorTickMark val="none"/>
        <c:tickLblPos val="nextTo"/>
        <c:crossAx val="2133256024"/>
        <c:crosses val="autoZero"/>
        <c:auto val="1"/>
        <c:lblAlgn val="ctr"/>
        <c:lblOffset val="100"/>
        <c:noMultiLvlLbl val="0"/>
      </c:catAx>
    </c:plotArea>
    <c:legend>
      <c:legendPos val="r"/>
      <c:layout>
        <c:manualLayout>
          <c:xMode val="edge"/>
          <c:yMode val="edge"/>
          <c:x val="0.0981766543833743"/>
          <c:y val="0.119491291903239"/>
          <c:w val="0.437385724964668"/>
          <c:h val="0.251363335360399"/>
        </c:manualLayout>
      </c:layout>
      <c:overlay val="0"/>
      <c:txPr>
        <a:bodyPr/>
        <a:lstStyle/>
        <a:p>
          <a:pPr>
            <a:defRPr sz="1400"/>
          </a:pPr>
          <a:endParaRPr lang="en-US"/>
        </a:p>
      </c:txPr>
    </c:legend>
    <c:plotVisOnly val="1"/>
    <c:dispBlanksAs val="gap"/>
    <c:showDLblsOverMax val="0"/>
  </c:chart>
  <c:txPr>
    <a:bodyPr/>
    <a:lstStyle/>
    <a:p>
      <a:pPr algn="ctr">
        <a:defRPr lang="en-US" sz="1200" b="1" i="0" u="none" strike="noStrike" kern="1200" baseline="0">
          <a:solidFill>
            <a:sysClr val="windowText" lastClr="000000"/>
          </a:solidFill>
          <a:latin typeface="+mn-lt"/>
          <a:ea typeface="+mn-ea"/>
          <a:cs typeface="+mn-cs"/>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5A3AE58-0CB7-2B49-BC2B-99543F812727}" type="datetimeFigureOut">
              <a:rPr lang="sv-SE" smtClean="0"/>
              <a:t>2016-06-22</a:t>
            </a:fld>
            <a:endParaRPr lang="sv-SE"/>
          </a:p>
        </p:txBody>
      </p:sp>
      <p:sp>
        <p:nvSpPr>
          <p:cNvPr id="4" name="Platshållare för sidfo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4441830-0E87-9D46-A15F-C0C0B780FA23}" type="datetimeFigureOut">
              <a:rPr lang="sv-SE" smtClean="0"/>
              <a:t>2016-06-22</a:t>
            </a:fld>
            <a:endParaRPr lang="sv-SE"/>
          </a:p>
        </p:txBody>
      </p:sp>
      <p:sp>
        <p:nvSpPr>
          <p:cNvPr id="4" name="Platshållare för bildobjekt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5512" rtl="0" eaLnBrk="1" latinLnBrk="0" hangingPunct="1">
      <a:defRPr sz="1200" kern="1200">
        <a:solidFill>
          <a:schemeClr val="tx1"/>
        </a:solidFill>
        <a:latin typeface="+mn-lt"/>
        <a:ea typeface="+mn-ea"/>
        <a:cs typeface="+mn-cs"/>
      </a:defRPr>
    </a:lvl1pPr>
    <a:lvl2pPr marL="455512" algn="l" defTabSz="455512" rtl="0" eaLnBrk="1" latinLnBrk="0" hangingPunct="1">
      <a:defRPr sz="1200" kern="1200">
        <a:solidFill>
          <a:schemeClr val="tx1"/>
        </a:solidFill>
        <a:latin typeface="+mn-lt"/>
        <a:ea typeface="+mn-ea"/>
        <a:cs typeface="+mn-cs"/>
      </a:defRPr>
    </a:lvl2pPr>
    <a:lvl3pPr marL="911027" algn="l" defTabSz="455512" rtl="0" eaLnBrk="1" latinLnBrk="0" hangingPunct="1">
      <a:defRPr sz="1200" kern="1200">
        <a:solidFill>
          <a:schemeClr val="tx1"/>
        </a:solidFill>
        <a:latin typeface="+mn-lt"/>
        <a:ea typeface="+mn-ea"/>
        <a:cs typeface="+mn-cs"/>
      </a:defRPr>
    </a:lvl3pPr>
    <a:lvl4pPr marL="1366542" algn="l" defTabSz="455512" rtl="0" eaLnBrk="1" latinLnBrk="0" hangingPunct="1">
      <a:defRPr sz="1200" kern="1200">
        <a:solidFill>
          <a:schemeClr val="tx1"/>
        </a:solidFill>
        <a:latin typeface="+mn-lt"/>
        <a:ea typeface="+mn-ea"/>
        <a:cs typeface="+mn-cs"/>
      </a:defRPr>
    </a:lvl4pPr>
    <a:lvl5pPr marL="1822061" algn="l" defTabSz="455512" rtl="0" eaLnBrk="1" latinLnBrk="0" hangingPunct="1">
      <a:defRPr sz="1200" kern="1200">
        <a:solidFill>
          <a:schemeClr val="tx1"/>
        </a:solidFill>
        <a:latin typeface="+mn-lt"/>
        <a:ea typeface="+mn-ea"/>
        <a:cs typeface="+mn-cs"/>
      </a:defRPr>
    </a:lvl5pPr>
    <a:lvl6pPr marL="2277583" algn="l" defTabSz="455512" rtl="0" eaLnBrk="1" latinLnBrk="0" hangingPunct="1">
      <a:defRPr sz="1200" kern="1200">
        <a:solidFill>
          <a:schemeClr val="tx1"/>
        </a:solidFill>
        <a:latin typeface="+mn-lt"/>
        <a:ea typeface="+mn-ea"/>
        <a:cs typeface="+mn-cs"/>
      </a:defRPr>
    </a:lvl6pPr>
    <a:lvl7pPr marL="2733098" algn="l" defTabSz="455512" rtl="0" eaLnBrk="1" latinLnBrk="0" hangingPunct="1">
      <a:defRPr sz="1200" kern="1200">
        <a:solidFill>
          <a:schemeClr val="tx1"/>
        </a:solidFill>
        <a:latin typeface="+mn-lt"/>
        <a:ea typeface="+mn-ea"/>
        <a:cs typeface="+mn-cs"/>
      </a:defRPr>
    </a:lvl7pPr>
    <a:lvl8pPr marL="3188620" algn="l" defTabSz="455512" rtl="0" eaLnBrk="1" latinLnBrk="0" hangingPunct="1">
      <a:defRPr sz="1200" kern="1200">
        <a:solidFill>
          <a:schemeClr val="tx1"/>
        </a:solidFill>
        <a:latin typeface="+mn-lt"/>
        <a:ea typeface="+mn-ea"/>
        <a:cs typeface="+mn-cs"/>
      </a:defRPr>
    </a:lvl8pPr>
    <a:lvl9pPr marL="3644137" algn="l" defTabSz="4555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r>
              <a:rPr lang="en-US" b="1" dirty="0" smtClean="0"/>
              <a:t>Founding</a:t>
            </a:r>
            <a:r>
              <a:rPr lang="en-US" b="1" baseline="0" dirty="0" smtClean="0"/>
              <a:t> Members</a:t>
            </a:r>
          </a:p>
          <a:p>
            <a:r>
              <a:rPr lang="en-US" dirty="0" smtClean="0"/>
              <a:t>Czech Republic</a:t>
            </a:r>
          </a:p>
          <a:p>
            <a:r>
              <a:rPr lang="en-US" dirty="0" smtClean="0"/>
              <a:t>Denmark</a:t>
            </a:r>
          </a:p>
          <a:p>
            <a:r>
              <a:rPr lang="en-US" dirty="0" smtClean="0"/>
              <a:t>Germany</a:t>
            </a:r>
          </a:p>
          <a:p>
            <a:r>
              <a:rPr lang="en-US" dirty="0" smtClean="0"/>
              <a:t>Estonia</a:t>
            </a:r>
          </a:p>
          <a:p>
            <a:r>
              <a:rPr lang="en-US" dirty="0" smtClean="0"/>
              <a:t>France</a:t>
            </a:r>
          </a:p>
          <a:p>
            <a:r>
              <a:rPr lang="en-US" dirty="0" smtClean="0"/>
              <a:t>Italy</a:t>
            </a:r>
          </a:p>
          <a:p>
            <a:r>
              <a:rPr lang="en-US" dirty="0" smtClean="0"/>
              <a:t>Hungary</a:t>
            </a:r>
          </a:p>
          <a:p>
            <a:r>
              <a:rPr lang="en-US" dirty="0" smtClean="0"/>
              <a:t>Norway</a:t>
            </a:r>
          </a:p>
          <a:p>
            <a:r>
              <a:rPr lang="en-US" dirty="0" smtClean="0"/>
              <a:t>Poland</a:t>
            </a:r>
          </a:p>
          <a:p>
            <a:r>
              <a:rPr lang="en-US" dirty="0" smtClean="0"/>
              <a:t>Sweden</a:t>
            </a:r>
          </a:p>
          <a:p>
            <a:r>
              <a:rPr lang="en-US" dirty="0" smtClean="0"/>
              <a:t>Switzerland</a:t>
            </a:r>
          </a:p>
          <a:p>
            <a:endParaRPr lang="en-US" dirty="0" smtClean="0"/>
          </a:p>
          <a:p>
            <a:r>
              <a:rPr lang="en-US" b="1" dirty="0" smtClean="0"/>
              <a:t>Founding observers</a:t>
            </a:r>
          </a:p>
          <a:p>
            <a:r>
              <a:rPr lang="en-US" dirty="0" smtClean="0"/>
              <a:t>Belgium</a:t>
            </a:r>
          </a:p>
          <a:p>
            <a:r>
              <a:rPr lang="en-US" dirty="0" smtClean="0"/>
              <a:t>Spain</a:t>
            </a:r>
          </a:p>
          <a:p>
            <a:r>
              <a:rPr lang="en-US" dirty="0" smtClean="0"/>
              <a:t>Netherlands</a:t>
            </a:r>
          </a:p>
          <a:p>
            <a:r>
              <a:rPr lang="en-US" dirty="0" smtClean="0"/>
              <a:t>United</a:t>
            </a:r>
            <a:r>
              <a:rPr lang="en-US" baseline="0" dirty="0" smtClean="0"/>
              <a:t> Kingdom</a:t>
            </a:r>
          </a:p>
          <a:p>
            <a:r>
              <a:rPr lang="en-US" baseline="0" dirty="0" smtClean="0"/>
              <a:t>Ireland</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2</a:t>
            </a:fld>
            <a:endParaRPr lang="sv-SE" dirty="0">
              <a:solidFill>
                <a:prstClr val="black"/>
              </a:solidFill>
              <a:latin typeface="Calibri"/>
            </a:endParaRPr>
          </a:p>
        </p:txBody>
      </p:sp>
    </p:spTree>
    <p:extLst>
      <p:ext uri="{BB962C8B-B14F-4D97-AF65-F5344CB8AC3E}">
        <p14:creationId xmlns:p14="http://schemas.microsoft.com/office/powerpoint/2010/main" val="1696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r>
              <a:rPr lang="en-US" smtClean="0"/>
              <a:t>Schedule</a:t>
            </a:r>
            <a:r>
              <a:rPr lang="en-US" baseline="0" smtClean="0"/>
              <a:t> variance = Earned – Schedule</a:t>
            </a:r>
          </a:p>
          <a:p>
            <a:r>
              <a:rPr lang="en-US" baseline="0" smtClean="0"/>
              <a:t>Cost Variance = Actuals - Earned</a:t>
            </a:r>
            <a:endParaRPr lang="en-US" smtClean="0"/>
          </a:p>
          <a:p>
            <a:endParaRPr lang="en-US" smtClean="0"/>
          </a:p>
          <a:p>
            <a:r>
              <a:rPr lang="en-US" smtClean="0"/>
              <a:t>SPI = Earned/Scheduled</a:t>
            </a:r>
          </a:p>
          <a:p>
            <a:r>
              <a:rPr lang="en-US" smtClean="0"/>
              <a:t>CPI</a:t>
            </a:r>
            <a:r>
              <a:rPr lang="en-US" baseline="0" smtClean="0"/>
              <a:t> = Earned/Actuals</a:t>
            </a:r>
          </a:p>
          <a:p>
            <a:endParaRPr lang="en-US" smtClean="0"/>
          </a:p>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9</a:t>
            </a:fld>
            <a:endParaRPr lang="sv-SE">
              <a:solidFill>
                <a:prstClr val="black"/>
              </a:solidFill>
              <a:latin typeface="Calibri"/>
            </a:endParaRPr>
          </a:p>
        </p:txBody>
      </p:sp>
    </p:spTree>
    <p:extLst>
      <p:ext uri="{BB962C8B-B14F-4D97-AF65-F5344CB8AC3E}">
        <p14:creationId xmlns:p14="http://schemas.microsoft.com/office/powerpoint/2010/main" val="238596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r>
              <a:rPr lang="en-US" smtClean="0"/>
              <a:t>Schedule</a:t>
            </a:r>
            <a:r>
              <a:rPr lang="en-US" baseline="0" smtClean="0"/>
              <a:t> variance = Earned – Schedule</a:t>
            </a:r>
          </a:p>
          <a:p>
            <a:r>
              <a:rPr lang="en-US" baseline="0" smtClean="0"/>
              <a:t>Cost Variance = Actuals - Earned</a:t>
            </a:r>
            <a:endParaRPr lang="en-US" smtClean="0"/>
          </a:p>
          <a:p>
            <a:endParaRPr lang="en-US" smtClean="0"/>
          </a:p>
          <a:p>
            <a:r>
              <a:rPr lang="en-US" smtClean="0"/>
              <a:t>SPI = Earned/Scheduled</a:t>
            </a:r>
          </a:p>
          <a:p>
            <a:r>
              <a:rPr lang="en-US" smtClean="0"/>
              <a:t>CPI</a:t>
            </a:r>
            <a:r>
              <a:rPr lang="en-US" baseline="0" smtClean="0"/>
              <a:t> = Earned/Actuals</a:t>
            </a:r>
          </a:p>
          <a:p>
            <a:endParaRPr lang="en-US" smtClean="0"/>
          </a:p>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10</a:t>
            </a:fld>
            <a:endParaRPr lang="sv-SE">
              <a:solidFill>
                <a:prstClr val="black"/>
              </a:solidFill>
              <a:latin typeface="Calibri"/>
            </a:endParaRPr>
          </a:p>
        </p:txBody>
      </p:sp>
    </p:spTree>
    <p:extLst>
      <p:ext uri="{BB962C8B-B14F-4D97-AF65-F5344CB8AC3E}">
        <p14:creationId xmlns:p14="http://schemas.microsoft.com/office/powerpoint/2010/main" val="238596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6338" cy="2571750"/>
          </a:xfrm>
        </p:spPr>
      </p:sp>
      <p:sp>
        <p:nvSpPr>
          <p:cNvPr id="3" name="Notes Placeholder 2"/>
          <p:cNvSpPr>
            <a:spLocks noGrp="1"/>
          </p:cNvSpPr>
          <p:nvPr>
            <p:ph type="body" idx="1"/>
          </p:nvPr>
        </p:nvSpPr>
        <p:spPr/>
        <p:txBody>
          <a:bodyPr/>
          <a:lstStyle/>
          <a:p>
            <a:r>
              <a:rPr lang="en-US" smtClean="0"/>
              <a:t>Schedule</a:t>
            </a:r>
            <a:r>
              <a:rPr lang="en-US" baseline="0" smtClean="0"/>
              <a:t> variance = Earned – Schedule</a:t>
            </a:r>
          </a:p>
          <a:p>
            <a:r>
              <a:rPr lang="en-US" baseline="0" smtClean="0"/>
              <a:t>Cost Variance = Actuals - Earned</a:t>
            </a:r>
            <a:endParaRPr lang="en-US" smtClean="0"/>
          </a:p>
          <a:p>
            <a:endParaRPr lang="en-US" smtClean="0"/>
          </a:p>
          <a:p>
            <a:r>
              <a:rPr lang="en-US" smtClean="0"/>
              <a:t>SPI = Earned/Scheduled</a:t>
            </a:r>
          </a:p>
          <a:p>
            <a:r>
              <a:rPr lang="en-US" smtClean="0"/>
              <a:t>CPI</a:t>
            </a:r>
            <a:r>
              <a:rPr lang="en-US" baseline="0" smtClean="0"/>
              <a:t> = Earned/Actuals</a:t>
            </a:r>
          </a:p>
          <a:p>
            <a:endParaRPr lang="en-US" smtClean="0"/>
          </a:p>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11</a:t>
            </a:fld>
            <a:endParaRPr lang="sv-SE">
              <a:solidFill>
                <a:prstClr val="black"/>
              </a:solidFill>
              <a:latin typeface="Calibri"/>
            </a:endParaRPr>
          </a:p>
        </p:txBody>
      </p:sp>
    </p:spTree>
    <p:extLst>
      <p:ext uri="{BB962C8B-B14F-4D97-AF65-F5344CB8AC3E}">
        <p14:creationId xmlns:p14="http://schemas.microsoft.com/office/powerpoint/2010/main" val="238596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12</a:t>
            </a:fld>
            <a:endParaRPr lang="sv-SE">
              <a:solidFill>
                <a:prstClr val="black"/>
              </a:solidFill>
              <a:latin typeface="Calibri"/>
            </a:endParaRPr>
          </a:p>
        </p:txBody>
      </p:sp>
    </p:spTree>
    <p:extLst>
      <p:ext uri="{BB962C8B-B14F-4D97-AF65-F5344CB8AC3E}">
        <p14:creationId xmlns:p14="http://schemas.microsoft.com/office/powerpoint/2010/main" val="35109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17</a:t>
            </a:fld>
            <a:endParaRPr lang="sv-SE" dirty="0">
              <a:solidFill>
                <a:prstClr val="black"/>
              </a:solidFill>
              <a:latin typeface="Calibri"/>
            </a:endParaRPr>
          </a:p>
        </p:txBody>
      </p:sp>
    </p:spTree>
    <p:extLst>
      <p:ext uri="{BB962C8B-B14F-4D97-AF65-F5344CB8AC3E}">
        <p14:creationId xmlns:p14="http://schemas.microsoft.com/office/powerpoint/2010/main" val="175230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512" indent="0" algn="ctr">
              <a:buNone/>
              <a:defRPr>
                <a:solidFill>
                  <a:schemeClr val="tx1">
                    <a:tint val="75000"/>
                  </a:schemeClr>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95300" y="1600201"/>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035550" y="1600201"/>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8384" y="260649"/>
            <a:ext cx="1473145" cy="727507"/>
          </a:xfrm>
          <a:prstGeom prst="rect">
            <a:avLst/>
          </a:prstGeom>
        </p:spPr>
      </p:pic>
    </p:spTree>
    <p:extLst>
      <p:ext uri="{BB962C8B-B14F-4D97-AF65-F5344CB8AC3E}">
        <p14:creationId xmlns:p14="http://schemas.microsoft.com/office/powerpoint/2010/main" val="651129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Tree>
    <p:extLst>
      <p:ext uri="{BB962C8B-B14F-4D97-AF65-F5344CB8AC3E}">
        <p14:creationId xmlns:p14="http://schemas.microsoft.com/office/powerpoint/2010/main" val="137535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96"/>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96"/>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512" indent="0" algn="ctr">
              <a:buNone/>
              <a:defRPr>
                <a:solidFill>
                  <a:schemeClr val="tx1">
                    <a:tint val="75000"/>
                  </a:schemeClr>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410642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01955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120"/>
            <a:ext cx="8420100" cy="1362076"/>
          </a:xfr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3"/>
            <a:ext cx="8420100" cy="1500187"/>
          </a:xfrm>
        </p:spPr>
        <p:txBody>
          <a:bodyPr anchor="b"/>
          <a:lstStyle>
            <a:lvl1pPr marL="0" indent="0">
              <a:buNone/>
              <a:defRPr sz="2000">
                <a:solidFill>
                  <a:schemeClr val="tx1">
                    <a:tint val="75000"/>
                  </a:schemeClr>
                </a:solidFill>
              </a:defRPr>
            </a:lvl1pPr>
            <a:lvl2pPr marL="455512" indent="0">
              <a:buNone/>
              <a:defRPr sz="1800">
                <a:solidFill>
                  <a:schemeClr val="tx1">
                    <a:tint val="75000"/>
                  </a:schemeClr>
                </a:solidFill>
              </a:defRPr>
            </a:lvl2pPr>
            <a:lvl3pPr marL="911027" indent="0">
              <a:buNone/>
              <a:defRPr sz="1600">
                <a:solidFill>
                  <a:schemeClr val="tx1">
                    <a:tint val="75000"/>
                  </a:schemeClr>
                </a:solidFill>
              </a:defRPr>
            </a:lvl3pPr>
            <a:lvl4pPr marL="1366542" indent="0">
              <a:buNone/>
              <a:defRPr sz="1400">
                <a:solidFill>
                  <a:schemeClr val="tx1">
                    <a:tint val="75000"/>
                  </a:schemeClr>
                </a:solidFill>
              </a:defRPr>
            </a:lvl4pPr>
            <a:lvl5pPr marL="1822061" indent="0">
              <a:buNone/>
              <a:defRPr sz="1400">
                <a:solidFill>
                  <a:schemeClr val="tx1">
                    <a:tint val="75000"/>
                  </a:schemeClr>
                </a:solidFill>
              </a:defRPr>
            </a:lvl5pPr>
            <a:lvl6pPr marL="2277583" indent="0">
              <a:buNone/>
              <a:defRPr sz="1400">
                <a:solidFill>
                  <a:schemeClr val="tx1">
                    <a:tint val="75000"/>
                  </a:schemeClr>
                </a:solidFill>
              </a:defRPr>
            </a:lvl6pPr>
            <a:lvl7pPr marL="2733098" indent="0">
              <a:buNone/>
              <a:defRPr sz="1400">
                <a:solidFill>
                  <a:schemeClr val="tx1">
                    <a:tint val="75000"/>
                  </a:schemeClr>
                </a:solidFill>
              </a:defRPr>
            </a:lvl7pPr>
            <a:lvl8pPr marL="3188620" indent="0">
              <a:buNone/>
              <a:defRPr sz="1400">
                <a:solidFill>
                  <a:schemeClr val="tx1">
                    <a:tint val="75000"/>
                  </a:schemeClr>
                </a:solidFill>
              </a:defRPr>
            </a:lvl8pPr>
            <a:lvl9pPr marL="3644137"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281681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66405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6"/>
            <a:ext cx="437687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6"/>
            <a:ext cx="437859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8"/>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60091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95526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27903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2"/>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455"/>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37487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3"/>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512" indent="0">
              <a:buNone/>
              <a:defRPr sz="2800"/>
            </a:lvl2pPr>
            <a:lvl3pPr marL="911027" indent="0">
              <a:buNone/>
              <a:defRPr sz="2400"/>
            </a:lvl3pPr>
            <a:lvl4pPr marL="1366542" indent="0">
              <a:buNone/>
              <a:defRPr sz="2000"/>
            </a:lvl4pPr>
            <a:lvl5pPr marL="1822061" indent="0">
              <a:buNone/>
              <a:defRPr sz="2000"/>
            </a:lvl5pPr>
            <a:lvl6pPr marL="2277583" indent="0">
              <a:buNone/>
              <a:defRPr sz="2000"/>
            </a:lvl6pPr>
            <a:lvl7pPr marL="2733098" indent="0">
              <a:buNone/>
              <a:defRPr sz="2000"/>
            </a:lvl7pPr>
            <a:lvl8pPr marL="3188620" indent="0">
              <a:buNone/>
              <a:defRPr sz="2000"/>
            </a:lvl8pPr>
            <a:lvl9pPr marL="3644137" indent="0">
              <a:buNone/>
              <a:defRPr sz="2000"/>
            </a:lvl9pPr>
          </a:lstStyle>
          <a:p>
            <a:endParaRPr lang="sv-SE"/>
          </a:p>
        </p:txBody>
      </p:sp>
      <p:sp>
        <p:nvSpPr>
          <p:cNvPr id="4" name="Platshållare för text 3"/>
          <p:cNvSpPr>
            <a:spLocks noGrp="1"/>
          </p:cNvSpPr>
          <p:nvPr>
            <p:ph type="body" sz="half" idx="2"/>
          </p:nvPr>
        </p:nvSpPr>
        <p:spPr>
          <a:xfrm>
            <a:off x="1941645" y="5367341"/>
            <a:ext cx="5943600" cy="804862"/>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603806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409509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90"/>
            <a:ext cx="222885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90"/>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517514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642971" y="345"/>
            <a:ext cx="6242843" cy="1441451"/>
          </a:xfrm>
        </p:spPr>
        <p:txBody>
          <a:bodyPr/>
          <a:lstStyle/>
          <a:p>
            <a:r>
              <a:rPr lang="sv-SE" smtClean="0"/>
              <a:t>Klicka här för att ändra format</a:t>
            </a:r>
            <a:endParaRPr lang="sv-SE"/>
          </a:p>
        </p:txBody>
      </p:sp>
      <p:cxnSp>
        <p:nvCxnSpPr>
          <p:cNvPr id="3"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55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642978" y="1955805"/>
            <a:ext cx="5164189" cy="3780620"/>
          </a:xfrm>
        </p:spPr>
        <p:txBody>
          <a:bodyPr lIns="0" tIns="0" rIns="0" bIns="0">
            <a:noAutofit/>
          </a:bodyPr>
          <a:lstStyle>
            <a:lvl1pPr marL="341631" indent="-341631" algn="l">
              <a:lnSpc>
                <a:spcPct val="90000"/>
              </a:lnSpc>
              <a:buFont typeface="Arial"/>
              <a:buChar char="•"/>
              <a:defRPr sz="2400">
                <a:solidFill>
                  <a:schemeClr val="bg1"/>
                </a:solidFill>
              </a:defRPr>
            </a:lvl1pPr>
            <a:lvl2pPr marL="455512" indent="0" algn="ctr">
              <a:buNone/>
              <a:defRPr>
                <a:solidFill>
                  <a:schemeClr val="tx1">
                    <a:tint val="75000"/>
                  </a:schemeClr>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642971" y="345"/>
            <a:ext cx="6242843" cy="1441451"/>
          </a:xfrm>
        </p:spPr>
        <p:txBody>
          <a:bodyPr/>
          <a:lstStyle/>
          <a:p>
            <a:r>
              <a:rPr lang="sv-SE" smtClean="0"/>
              <a:t>Klicka här för att ändra format</a:t>
            </a:r>
            <a:endParaRPr lang="sv-SE"/>
          </a:p>
        </p:txBody>
      </p:sp>
      <p:sp>
        <p:nvSpPr>
          <p:cNvPr id="6" name="Rektangel med rundade hörn 5"/>
          <p:cNvSpPr/>
          <p:nvPr userDrawn="1"/>
        </p:nvSpPr>
        <p:spPr>
          <a:xfrm>
            <a:off x="6723017" y="1955805"/>
            <a:ext cx="2685627"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103" tIns="45556" rIns="91103" bIns="45556" rtlCol="0" anchor="ctr"/>
          <a:lstStyle/>
          <a:p>
            <a:pPr algn="ctr"/>
            <a:endParaRPr lang="sv-SE">
              <a:solidFill>
                <a:prstClr val="white"/>
              </a:solidFill>
              <a:latin typeface="Calibri"/>
            </a:endParaRPr>
          </a:p>
        </p:txBody>
      </p:sp>
      <p:cxnSp>
        <p:nvCxnSpPr>
          <p:cNvPr id="7"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681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8" y="1955805"/>
            <a:ext cx="5164189" cy="3780620"/>
          </a:xfrm>
        </p:spPr>
        <p:txBody>
          <a:bodyPr lIns="0" tIns="0" rIns="0" bIns="0">
            <a:noAutofit/>
          </a:bodyPr>
          <a:lstStyle>
            <a:lvl1pPr marL="395433" marR="0" indent="-341631" algn="l" defTabSz="455512"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5610" marR="0" indent="-233144" algn="l" defTabSz="455512"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642971" y="345"/>
            <a:ext cx="6242843"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900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8" y="1955805"/>
            <a:ext cx="5164189" cy="3780620"/>
          </a:xfrm>
        </p:spPr>
        <p:txBody>
          <a:bodyPr lIns="0" tIns="0" rIns="0" bIns="0">
            <a:noAutofit/>
          </a:bodyPr>
          <a:lstStyle>
            <a:lvl1pPr marL="395433" marR="0" indent="-341631" algn="l" defTabSz="455512"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5610" marR="0" indent="-233144" algn="l" defTabSz="455512"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642971" y="345"/>
            <a:ext cx="6242843"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33284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7156" y="304"/>
            <a:ext cx="657304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17669" y="1964948"/>
            <a:ext cx="7081099" cy="4038982"/>
          </a:xfrm>
        </p:spPr>
        <p:txBody>
          <a:bodyPr/>
          <a:lstStyle>
            <a:lvl1pPr marL="0" indent="0">
              <a:buNone/>
              <a:defRPr/>
            </a:lvl1pPr>
            <a:lvl2pPr marL="455512" indent="0">
              <a:buNone/>
              <a:defRPr/>
            </a:lvl2pPr>
            <a:lvl3pPr marL="911027" indent="0">
              <a:buNone/>
              <a:defRPr/>
            </a:lvl3pPr>
            <a:lvl4pPr marL="1366542" indent="0">
              <a:buNone/>
              <a:defRPr/>
            </a:lvl4pPr>
            <a:lvl5pPr marL="1822061"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328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018"/>
            <a:ext cx="8420100" cy="1362076"/>
          </a:xfrm>
          <a:prstGeom prst="rect">
            <a:avLst/>
          </a:prstGeo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3"/>
            <a:ext cx="8420100" cy="1500187"/>
          </a:xfrm>
        </p:spPr>
        <p:txBody>
          <a:bodyPr anchor="b"/>
          <a:lstStyle>
            <a:lvl1pPr marL="0" indent="0">
              <a:buNone/>
              <a:defRPr sz="2000">
                <a:solidFill>
                  <a:schemeClr val="tx1">
                    <a:tint val="75000"/>
                  </a:schemeClr>
                </a:solidFill>
              </a:defRPr>
            </a:lvl1pPr>
            <a:lvl2pPr marL="455512" indent="0">
              <a:buNone/>
              <a:defRPr sz="1800">
                <a:solidFill>
                  <a:schemeClr val="tx1">
                    <a:tint val="75000"/>
                  </a:schemeClr>
                </a:solidFill>
              </a:defRPr>
            </a:lvl2pPr>
            <a:lvl3pPr marL="911027" indent="0">
              <a:buNone/>
              <a:defRPr sz="1600">
                <a:solidFill>
                  <a:schemeClr val="tx1">
                    <a:tint val="75000"/>
                  </a:schemeClr>
                </a:solidFill>
              </a:defRPr>
            </a:lvl3pPr>
            <a:lvl4pPr marL="1366542" indent="0">
              <a:buNone/>
              <a:defRPr sz="1400">
                <a:solidFill>
                  <a:schemeClr val="tx1">
                    <a:tint val="75000"/>
                  </a:schemeClr>
                </a:solidFill>
              </a:defRPr>
            </a:lvl4pPr>
            <a:lvl5pPr marL="1822061" indent="0">
              <a:buNone/>
              <a:defRPr sz="1400">
                <a:solidFill>
                  <a:schemeClr val="tx1">
                    <a:tint val="75000"/>
                  </a:schemeClr>
                </a:solidFill>
              </a:defRPr>
            </a:lvl5pPr>
            <a:lvl6pPr marL="2277583" indent="0">
              <a:buNone/>
              <a:defRPr sz="1400">
                <a:solidFill>
                  <a:schemeClr val="tx1">
                    <a:tint val="75000"/>
                  </a:schemeClr>
                </a:solidFill>
              </a:defRPr>
            </a:lvl6pPr>
            <a:lvl7pPr marL="2733098" indent="0">
              <a:buNone/>
              <a:defRPr sz="1400">
                <a:solidFill>
                  <a:schemeClr val="tx1">
                    <a:tint val="75000"/>
                  </a:schemeClr>
                </a:solidFill>
              </a:defRPr>
            </a:lvl7pPr>
            <a:lvl8pPr marL="3188620" indent="0">
              <a:buNone/>
              <a:defRPr sz="1400">
                <a:solidFill>
                  <a:schemeClr val="tx1">
                    <a:tint val="75000"/>
                  </a:schemeClr>
                </a:solidFill>
              </a:defRPr>
            </a:lvl8pPr>
            <a:lvl9pPr marL="3644137"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37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27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126"/>
            <a:ext cx="8420100" cy="1362076"/>
          </a:xfr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3"/>
            <a:ext cx="8420100" cy="1500187"/>
          </a:xfrm>
        </p:spPr>
        <p:txBody>
          <a:bodyPr anchor="b"/>
          <a:lstStyle>
            <a:lvl1pPr marL="0" indent="0">
              <a:buNone/>
              <a:defRPr sz="2000">
                <a:solidFill>
                  <a:schemeClr val="tx1">
                    <a:tint val="75000"/>
                  </a:schemeClr>
                </a:solidFill>
              </a:defRPr>
            </a:lvl1pPr>
            <a:lvl2pPr marL="455512" indent="0">
              <a:buNone/>
              <a:defRPr sz="1800">
                <a:solidFill>
                  <a:schemeClr val="tx1">
                    <a:tint val="75000"/>
                  </a:schemeClr>
                </a:solidFill>
              </a:defRPr>
            </a:lvl2pPr>
            <a:lvl3pPr marL="911027" indent="0">
              <a:buNone/>
              <a:defRPr sz="1600">
                <a:solidFill>
                  <a:schemeClr val="tx1">
                    <a:tint val="75000"/>
                  </a:schemeClr>
                </a:solidFill>
              </a:defRPr>
            </a:lvl3pPr>
            <a:lvl4pPr marL="1366542" indent="0">
              <a:buNone/>
              <a:defRPr sz="1400">
                <a:solidFill>
                  <a:schemeClr val="tx1">
                    <a:tint val="75000"/>
                  </a:schemeClr>
                </a:solidFill>
              </a:defRPr>
            </a:lvl4pPr>
            <a:lvl5pPr marL="1822061" indent="0">
              <a:buNone/>
              <a:defRPr sz="1400">
                <a:solidFill>
                  <a:schemeClr val="tx1">
                    <a:tint val="75000"/>
                  </a:schemeClr>
                </a:solidFill>
              </a:defRPr>
            </a:lvl5pPr>
            <a:lvl6pPr marL="2277583" indent="0">
              <a:buNone/>
              <a:defRPr sz="1400">
                <a:solidFill>
                  <a:schemeClr val="tx1">
                    <a:tint val="75000"/>
                  </a:schemeClr>
                </a:solidFill>
              </a:defRPr>
            </a:lvl6pPr>
            <a:lvl7pPr marL="2733098" indent="0">
              <a:buNone/>
              <a:defRPr sz="1400">
                <a:solidFill>
                  <a:schemeClr val="tx1">
                    <a:tint val="75000"/>
                  </a:schemeClr>
                </a:solidFill>
              </a:defRPr>
            </a:lvl7pPr>
            <a:lvl8pPr marL="3188620" indent="0">
              <a:buNone/>
              <a:defRPr sz="1400">
                <a:solidFill>
                  <a:schemeClr val="tx1">
                    <a:tint val="75000"/>
                  </a:schemeClr>
                </a:solidFill>
              </a:defRPr>
            </a:lvl8pPr>
            <a:lvl9pPr marL="3644137"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2016-06-22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6"/>
            <a:ext cx="437687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6"/>
            <a:ext cx="437859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8"/>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2016-06-22</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732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2016-06-22</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73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2016-06-22</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723124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2"/>
            <a:ext cx="3259006"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35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780136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3"/>
            <a:ext cx="59436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512" indent="0">
              <a:buNone/>
              <a:defRPr sz="2800"/>
            </a:lvl2pPr>
            <a:lvl3pPr marL="911027" indent="0">
              <a:buNone/>
              <a:defRPr sz="2400"/>
            </a:lvl3pPr>
            <a:lvl4pPr marL="1366542" indent="0">
              <a:buNone/>
              <a:defRPr sz="2000"/>
            </a:lvl4pPr>
            <a:lvl5pPr marL="1822061" indent="0">
              <a:buNone/>
              <a:defRPr sz="2000"/>
            </a:lvl5pPr>
            <a:lvl6pPr marL="2277583" indent="0">
              <a:buNone/>
              <a:defRPr sz="2000"/>
            </a:lvl6pPr>
            <a:lvl7pPr marL="2733098" indent="0">
              <a:buNone/>
              <a:defRPr sz="2000"/>
            </a:lvl7pPr>
            <a:lvl8pPr marL="3188620" indent="0">
              <a:buNone/>
              <a:defRPr sz="2000"/>
            </a:lvl8pPr>
            <a:lvl9pPr marL="3644137" indent="0">
              <a:buNone/>
              <a:defRPr sz="2000"/>
            </a:lvl9pPr>
          </a:lstStyle>
          <a:p>
            <a:endParaRPr lang="sv-SE"/>
          </a:p>
        </p:txBody>
      </p:sp>
      <p:sp>
        <p:nvSpPr>
          <p:cNvPr id="4" name="Platshållare för text 3"/>
          <p:cNvSpPr>
            <a:spLocks noGrp="1"/>
          </p:cNvSpPr>
          <p:nvPr>
            <p:ph type="body" sz="half" idx="2"/>
          </p:nvPr>
        </p:nvSpPr>
        <p:spPr>
          <a:xfrm>
            <a:off x="1941645" y="5367341"/>
            <a:ext cx="5943600" cy="804862"/>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568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022577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988"/>
            <a:ext cx="222885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988"/>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185689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50"/>
            <a:ext cx="9906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103" tIns="45556" rIns="91103" bIns="45556"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7986" y="362809"/>
            <a:ext cx="1872000" cy="924480"/>
          </a:xfrm>
          <a:prstGeom prst="rect">
            <a:avLst/>
          </a:prstGeom>
        </p:spPr>
      </p:pic>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512" indent="0" algn="ctr">
              <a:buNone/>
              <a:defRPr>
                <a:solidFill>
                  <a:schemeClr val="tx1">
                    <a:tint val="75000"/>
                  </a:schemeClr>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74191" y="130727"/>
            <a:ext cx="6814257" cy="1470025"/>
          </a:xfrm>
          <a:prstGeom prst="rect">
            <a:avLst/>
          </a:prstGeom>
          <a:noFill/>
        </p:spPr>
        <p:txBody>
          <a:bodyPr>
            <a:normAutofit/>
          </a:bodyPr>
          <a:lstStyle>
            <a:lvl1pPr algn="l">
              <a:defRPr sz="39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4079093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642971" y="375"/>
            <a:ext cx="6242843" cy="1441451"/>
          </a:xfrm>
        </p:spPr>
        <p:txBody>
          <a:bodyPr/>
          <a:lstStyle/>
          <a:p>
            <a:r>
              <a:rPr lang="sv-SE" smtClean="0"/>
              <a:t>Klicka här för att ändra format</a:t>
            </a:r>
            <a:endParaRPr lang="sv-SE"/>
          </a:p>
        </p:txBody>
      </p:sp>
      <p:cxnSp>
        <p:nvCxnSpPr>
          <p:cNvPr id="3"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923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642978" y="1955805"/>
            <a:ext cx="5164189" cy="3780620"/>
          </a:xfrm>
        </p:spPr>
        <p:txBody>
          <a:bodyPr lIns="0" tIns="0" rIns="0" bIns="0">
            <a:noAutofit/>
          </a:bodyPr>
          <a:lstStyle>
            <a:lvl1pPr marL="341631" indent="-341631" algn="l">
              <a:lnSpc>
                <a:spcPct val="90000"/>
              </a:lnSpc>
              <a:buFont typeface="Arial"/>
              <a:buChar char="•"/>
              <a:defRPr sz="2400">
                <a:solidFill>
                  <a:schemeClr val="bg1"/>
                </a:solidFill>
              </a:defRPr>
            </a:lvl1pPr>
            <a:lvl2pPr marL="455512" indent="0" algn="ctr">
              <a:buNone/>
              <a:defRPr>
                <a:solidFill>
                  <a:schemeClr val="tx1">
                    <a:tint val="75000"/>
                  </a:schemeClr>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642971" y="375"/>
            <a:ext cx="6242843" cy="1441451"/>
          </a:xfrm>
        </p:spPr>
        <p:txBody>
          <a:bodyPr/>
          <a:lstStyle/>
          <a:p>
            <a:r>
              <a:rPr lang="sv-SE" smtClean="0"/>
              <a:t>Klicka här för att ändra format</a:t>
            </a:r>
            <a:endParaRPr lang="sv-SE"/>
          </a:p>
        </p:txBody>
      </p:sp>
      <p:sp>
        <p:nvSpPr>
          <p:cNvPr id="6" name="Rektangel med rundade hörn 5"/>
          <p:cNvSpPr/>
          <p:nvPr userDrawn="1"/>
        </p:nvSpPr>
        <p:spPr>
          <a:xfrm>
            <a:off x="6723017" y="1955805"/>
            <a:ext cx="2685627"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103" tIns="45556" rIns="91103" bIns="45556" rtlCol="0" anchor="ctr"/>
          <a:lstStyle/>
          <a:p>
            <a:pPr algn="ctr"/>
            <a:endParaRPr lang="sv-SE">
              <a:solidFill>
                <a:prstClr val="white"/>
              </a:solidFill>
              <a:latin typeface="Calibri"/>
            </a:endParaRPr>
          </a:p>
        </p:txBody>
      </p:sp>
      <p:cxnSp>
        <p:nvCxnSpPr>
          <p:cNvPr id="7"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90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2016-06-22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8" y="1955805"/>
            <a:ext cx="5164189" cy="3780620"/>
          </a:xfrm>
        </p:spPr>
        <p:txBody>
          <a:bodyPr lIns="0" tIns="0" rIns="0" bIns="0">
            <a:noAutofit/>
          </a:bodyPr>
          <a:lstStyle>
            <a:lvl1pPr marL="395433" marR="0" indent="-341631" algn="l" defTabSz="455512"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5610" marR="0" indent="-233144" algn="l" defTabSz="455512"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642971" y="375"/>
            <a:ext cx="6242843"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12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8" y="1955805"/>
            <a:ext cx="5164189" cy="3780620"/>
          </a:xfrm>
        </p:spPr>
        <p:txBody>
          <a:bodyPr lIns="0" tIns="0" rIns="0" bIns="0">
            <a:noAutofit/>
          </a:bodyPr>
          <a:lstStyle>
            <a:lvl1pPr marL="395433" marR="0" indent="-341631" algn="l" defTabSz="455512"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5610" marR="0" indent="-233144" algn="l" defTabSz="455512"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642971" y="375"/>
            <a:ext cx="6242843"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27196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7156" y="334"/>
            <a:ext cx="657304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17669" y="1964948"/>
            <a:ext cx="7081099" cy="4038982"/>
          </a:xfrm>
        </p:spPr>
        <p:txBody>
          <a:bodyPr/>
          <a:lstStyle>
            <a:lvl1pPr marL="0" indent="0">
              <a:buNone/>
              <a:defRPr/>
            </a:lvl1pPr>
            <a:lvl2pPr marL="455512" indent="0">
              <a:buNone/>
              <a:defRPr/>
            </a:lvl2pPr>
            <a:lvl3pPr marL="911027" indent="0">
              <a:buNone/>
              <a:defRPr/>
            </a:lvl3pPr>
            <a:lvl4pPr marL="1366542" indent="0">
              <a:buNone/>
              <a:defRPr/>
            </a:lvl4pPr>
            <a:lvl5pPr marL="1822061"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019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8" y="4407048"/>
            <a:ext cx="8420100" cy="1362076"/>
          </a:xfrm>
          <a:prstGeom prst="rect">
            <a:avLst/>
          </a:prstGeom>
        </p:spPr>
        <p:txBody>
          <a:bodyPr anchor="t"/>
          <a:lstStyle>
            <a:lvl1pPr algn="l">
              <a:defRPr sz="39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8" y="2906723"/>
            <a:ext cx="8420100" cy="1500187"/>
          </a:xfrm>
        </p:spPr>
        <p:txBody>
          <a:bodyPr anchor="b"/>
          <a:lstStyle>
            <a:lvl1pPr marL="0" indent="0">
              <a:buNone/>
              <a:defRPr sz="2000">
                <a:solidFill>
                  <a:schemeClr val="tx1">
                    <a:tint val="75000"/>
                  </a:schemeClr>
                </a:solidFill>
              </a:defRPr>
            </a:lvl1pPr>
            <a:lvl2pPr marL="455512" indent="0">
              <a:buNone/>
              <a:defRPr sz="1800">
                <a:solidFill>
                  <a:schemeClr val="tx1">
                    <a:tint val="75000"/>
                  </a:schemeClr>
                </a:solidFill>
              </a:defRPr>
            </a:lvl2pPr>
            <a:lvl3pPr marL="911027" indent="0">
              <a:buNone/>
              <a:defRPr sz="1600">
                <a:solidFill>
                  <a:schemeClr val="tx1">
                    <a:tint val="75000"/>
                  </a:schemeClr>
                </a:solidFill>
              </a:defRPr>
            </a:lvl3pPr>
            <a:lvl4pPr marL="1366542" indent="0">
              <a:buNone/>
              <a:defRPr sz="1400">
                <a:solidFill>
                  <a:schemeClr val="tx1">
                    <a:tint val="75000"/>
                  </a:schemeClr>
                </a:solidFill>
              </a:defRPr>
            </a:lvl4pPr>
            <a:lvl5pPr marL="1822061" indent="0">
              <a:buNone/>
              <a:defRPr sz="1400">
                <a:solidFill>
                  <a:schemeClr val="tx1">
                    <a:tint val="75000"/>
                  </a:schemeClr>
                </a:solidFill>
              </a:defRPr>
            </a:lvl5pPr>
            <a:lvl6pPr marL="2277583" indent="0">
              <a:buNone/>
              <a:defRPr sz="1400">
                <a:solidFill>
                  <a:schemeClr val="tx1">
                    <a:tint val="75000"/>
                  </a:schemeClr>
                </a:solidFill>
              </a:defRPr>
            </a:lvl6pPr>
            <a:lvl7pPr marL="2733098" indent="0">
              <a:buNone/>
              <a:defRPr sz="1400">
                <a:solidFill>
                  <a:schemeClr val="tx1">
                    <a:tint val="75000"/>
                  </a:schemeClr>
                </a:solidFill>
              </a:defRPr>
            </a:lvl7pPr>
            <a:lvl8pPr marL="3188620" indent="0">
              <a:buNone/>
              <a:defRPr sz="1400">
                <a:solidFill>
                  <a:schemeClr val="tx1">
                    <a:tint val="75000"/>
                  </a:schemeClr>
                </a:solidFill>
              </a:defRPr>
            </a:lvl8pPr>
            <a:lvl9pPr marL="3644137"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260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541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6"/>
            <a:ext cx="437687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6"/>
            <a:ext cx="437859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8"/>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latin typeface="Calibri"/>
              </a:rPr>
              <a:pPr/>
              <a:t>2016-06-22</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237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latin typeface="Calibri"/>
              </a:rPr>
              <a:pPr/>
              <a:t>2016-06-22</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818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latin typeface="Calibri"/>
              </a:rPr>
              <a:pPr/>
              <a:t>2016-06-22</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463582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2"/>
            <a:ext cx="3259006"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383"/>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780572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3"/>
            <a:ext cx="59436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512" indent="0">
              <a:buNone/>
              <a:defRPr sz="2800"/>
            </a:lvl2pPr>
            <a:lvl3pPr marL="911027" indent="0">
              <a:buNone/>
              <a:defRPr sz="2400"/>
            </a:lvl3pPr>
            <a:lvl4pPr marL="1366542" indent="0">
              <a:buNone/>
              <a:defRPr sz="2000"/>
            </a:lvl4pPr>
            <a:lvl5pPr marL="1822061" indent="0">
              <a:buNone/>
              <a:defRPr sz="2000"/>
            </a:lvl5pPr>
            <a:lvl6pPr marL="2277583" indent="0">
              <a:buNone/>
              <a:defRPr sz="2000"/>
            </a:lvl6pPr>
            <a:lvl7pPr marL="2733098" indent="0">
              <a:buNone/>
              <a:defRPr sz="2000"/>
            </a:lvl7pPr>
            <a:lvl8pPr marL="3188620" indent="0">
              <a:buNone/>
              <a:defRPr sz="2000"/>
            </a:lvl8pPr>
            <a:lvl9pPr marL="3644137" indent="0">
              <a:buNone/>
              <a:defRPr sz="2000"/>
            </a:lvl9pPr>
          </a:lstStyle>
          <a:p>
            <a:endParaRPr lang="sv-SE"/>
          </a:p>
        </p:txBody>
      </p:sp>
      <p:sp>
        <p:nvSpPr>
          <p:cNvPr id="4" name="Platshållare för text 3"/>
          <p:cNvSpPr>
            <a:spLocks noGrp="1"/>
          </p:cNvSpPr>
          <p:nvPr>
            <p:ph type="body" sz="half" idx="2"/>
          </p:nvPr>
        </p:nvSpPr>
        <p:spPr>
          <a:xfrm>
            <a:off x="1941645" y="5367341"/>
            <a:ext cx="5943600" cy="804862"/>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2" y="1452400"/>
            <a:ext cx="10504428"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02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3" y="1535116"/>
            <a:ext cx="437687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3" y="2174878"/>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5" y="1535116"/>
            <a:ext cx="4378590" cy="639762"/>
          </a:xfrm>
        </p:spPr>
        <p:txBody>
          <a:bodyPr anchor="b"/>
          <a:lstStyle>
            <a:lvl1pPr marL="0" indent="0">
              <a:buNone/>
              <a:defRPr sz="2400" b="1"/>
            </a:lvl1pPr>
            <a:lvl2pPr marL="455512" indent="0">
              <a:buNone/>
              <a:defRPr sz="2000" b="1"/>
            </a:lvl2pPr>
            <a:lvl3pPr marL="911027" indent="0">
              <a:buNone/>
              <a:defRPr sz="1800" b="1"/>
            </a:lvl3pPr>
            <a:lvl4pPr marL="1366542" indent="0">
              <a:buNone/>
              <a:defRPr sz="1600" b="1"/>
            </a:lvl4pPr>
            <a:lvl5pPr marL="1822061" indent="0">
              <a:buNone/>
              <a:defRPr sz="1600" b="1"/>
            </a:lvl5pPr>
            <a:lvl6pPr marL="2277583" indent="0">
              <a:buNone/>
              <a:defRPr sz="1600" b="1"/>
            </a:lvl6pPr>
            <a:lvl7pPr marL="2733098" indent="0">
              <a:buNone/>
              <a:defRPr sz="1600" b="1"/>
            </a:lvl7pPr>
            <a:lvl8pPr marL="3188620" indent="0">
              <a:buNone/>
              <a:defRPr sz="1600" b="1"/>
            </a:lvl8pPr>
            <a:lvl9pPr marL="3644137"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5" y="2174878"/>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2016-06-22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2482131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5018"/>
            <a:ext cx="222885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5018"/>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932140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80"/>
            <a:ext cx="9906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103" tIns="45556" rIns="91103" bIns="45556"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77986" y="362809"/>
            <a:ext cx="1872000" cy="924480"/>
          </a:xfrm>
          <a:prstGeom prst="rect">
            <a:avLst/>
          </a:prstGeom>
        </p:spPr>
      </p:pic>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5512" indent="0" algn="ctr">
              <a:buNone/>
              <a:defRPr>
                <a:solidFill>
                  <a:schemeClr val="tx1">
                    <a:tint val="75000"/>
                  </a:schemeClr>
                </a:solidFill>
              </a:defRPr>
            </a:lvl2pPr>
            <a:lvl3pPr marL="911027" indent="0" algn="ctr">
              <a:buNone/>
              <a:defRPr>
                <a:solidFill>
                  <a:schemeClr val="tx1">
                    <a:tint val="75000"/>
                  </a:schemeClr>
                </a:solidFill>
              </a:defRPr>
            </a:lvl3pPr>
            <a:lvl4pPr marL="1366542" indent="0" algn="ctr">
              <a:buNone/>
              <a:defRPr>
                <a:solidFill>
                  <a:schemeClr val="tx1">
                    <a:tint val="75000"/>
                  </a:schemeClr>
                </a:solidFill>
              </a:defRPr>
            </a:lvl4pPr>
            <a:lvl5pPr marL="1822061" indent="0" algn="ctr">
              <a:buNone/>
              <a:defRPr>
                <a:solidFill>
                  <a:schemeClr val="tx1">
                    <a:tint val="75000"/>
                  </a:schemeClr>
                </a:solidFill>
              </a:defRPr>
            </a:lvl5pPr>
            <a:lvl6pPr marL="2277583" indent="0" algn="ctr">
              <a:buNone/>
              <a:defRPr>
                <a:solidFill>
                  <a:schemeClr val="tx1">
                    <a:tint val="75000"/>
                  </a:schemeClr>
                </a:solidFill>
              </a:defRPr>
            </a:lvl6pPr>
            <a:lvl7pPr marL="2733098" indent="0" algn="ctr">
              <a:buNone/>
              <a:defRPr>
                <a:solidFill>
                  <a:schemeClr val="tx1">
                    <a:tint val="75000"/>
                  </a:schemeClr>
                </a:solidFill>
              </a:defRPr>
            </a:lvl7pPr>
            <a:lvl8pPr marL="3188620" indent="0" algn="ctr">
              <a:buNone/>
              <a:defRPr>
                <a:solidFill>
                  <a:schemeClr val="tx1">
                    <a:tint val="75000"/>
                  </a:schemeClr>
                </a:solidFill>
              </a:defRPr>
            </a:lvl8pPr>
            <a:lvl9pPr marL="3644137"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74207" y="130727"/>
            <a:ext cx="6814257" cy="1470025"/>
          </a:xfrm>
          <a:prstGeom prst="rect">
            <a:avLst/>
          </a:prstGeom>
          <a:noFill/>
        </p:spPr>
        <p:txBody>
          <a:bodyPr>
            <a:normAutofit/>
          </a:bodyPr>
          <a:lstStyle>
            <a:lvl1pPr algn="l">
              <a:defRPr sz="39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99058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73"/>
            <a:ext cx="8420100" cy="1470025"/>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Helvetica"/>
                <a:cs typeface="Helvetica"/>
              </a:defRPr>
            </a:lvl1pPr>
            <a:lvl2pPr marL="514156" indent="0" algn="ctr">
              <a:buNone/>
              <a:defRPr>
                <a:solidFill>
                  <a:schemeClr val="tx1">
                    <a:tint val="75000"/>
                  </a:schemeClr>
                </a:solidFill>
              </a:defRPr>
            </a:lvl2pPr>
            <a:lvl3pPr marL="1028311" indent="0" algn="ctr">
              <a:buNone/>
              <a:defRPr>
                <a:solidFill>
                  <a:schemeClr val="tx1">
                    <a:tint val="75000"/>
                  </a:schemeClr>
                </a:solidFill>
              </a:defRPr>
            </a:lvl3pPr>
            <a:lvl4pPr marL="1542483" indent="0" algn="ctr">
              <a:buNone/>
              <a:defRPr>
                <a:solidFill>
                  <a:schemeClr val="tx1">
                    <a:tint val="75000"/>
                  </a:schemeClr>
                </a:solidFill>
              </a:defRPr>
            </a:lvl4pPr>
            <a:lvl5pPr marL="2056638" indent="0" algn="ctr">
              <a:buNone/>
              <a:defRPr>
                <a:solidFill>
                  <a:schemeClr val="tx1">
                    <a:tint val="75000"/>
                  </a:schemeClr>
                </a:solidFill>
              </a:defRPr>
            </a:lvl5pPr>
            <a:lvl6pPr marL="2570811" indent="0" algn="ctr">
              <a:buNone/>
              <a:defRPr>
                <a:solidFill>
                  <a:schemeClr val="tx1">
                    <a:tint val="75000"/>
                  </a:schemeClr>
                </a:solidFill>
              </a:defRPr>
            </a:lvl6pPr>
            <a:lvl7pPr marL="3084967" indent="0" algn="ctr">
              <a:buNone/>
              <a:defRPr>
                <a:solidFill>
                  <a:schemeClr val="tx1">
                    <a:tint val="75000"/>
                  </a:schemeClr>
                </a:solidFill>
              </a:defRPr>
            </a:lvl7pPr>
            <a:lvl8pPr marL="3599132" indent="0" algn="ctr">
              <a:buNone/>
              <a:defRPr>
                <a:solidFill>
                  <a:schemeClr val="tx1">
                    <a:tint val="75000"/>
                  </a:schemeClr>
                </a:solidFill>
              </a:defRPr>
            </a:lvl8pPr>
            <a:lvl9pPr marL="4113294"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solidFill>
                  <a:prstClr val="black">
                    <a:tint val="75000"/>
                  </a:prstClr>
                </a:solidFill>
              </a:rPr>
              <a:pPr/>
              <a:t>2016-06-22</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73"/>
            <a:ext cx="8420100" cy="1470025"/>
          </a:xfrm>
        </p:spPr>
        <p:txBody>
          <a:bodyPr/>
          <a:lstStyle>
            <a:lvl1pPr>
              <a:defRPr>
                <a:latin typeface="Helvetica"/>
                <a:cs typeface="Helvetica"/>
              </a:defRPr>
            </a:lvl1pPr>
          </a:lstStyle>
          <a:p>
            <a:r>
              <a:rPr lang="en-US"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Helvetica"/>
                <a:cs typeface="Helvetica"/>
              </a:defRPr>
            </a:lvl1pPr>
            <a:lvl2pPr marL="514156" indent="0" algn="ctr">
              <a:buNone/>
              <a:defRPr>
                <a:solidFill>
                  <a:schemeClr val="tx1">
                    <a:tint val="75000"/>
                  </a:schemeClr>
                </a:solidFill>
              </a:defRPr>
            </a:lvl2pPr>
            <a:lvl3pPr marL="1028311" indent="0" algn="ctr">
              <a:buNone/>
              <a:defRPr>
                <a:solidFill>
                  <a:schemeClr val="tx1">
                    <a:tint val="75000"/>
                  </a:schemeClr>
                </a:solidFill>
              </a:defRPr>
            </a:lvl3pPr>
            <a:lvl4pPr marL="1542483" indent="0" algn="ctr">
              <a:buNone/>
              <a:defRPr>
                <a:solidFill>
                  <a:schemeClr val="tx1">
                    <a:tint val="75000"/>
                  </a:schemeClr>
                </a:solidFill>
              </a:defRPr>
            </a:lvl4pPr>
            <a:lvl5pPr marL="2056638" indent="0" algn="ctr">
              <a:buNone/>
              <a:defRPr>
                <a:solidFill>
                  <a:schemeClr val="tx1">
                    <a:tint val="75000"/>
                  </a:schemeClr>
                </a:solidFill>
              </a:defRPr>
            </a:lvl5pPr>
            <a:lvl6pPr marL="2570811" indent="0" algn="ctr">
              <a:buNone/>
              <a:defRPr>
                <a:solidFill>
                  <a:schemeClr val="tx1">
                    <a:tint val="75000"/>
                  </a:schemeClr>
                </a:solidFill>
              </a:defRPr>
            </a:lvl6pPr>
            <a:lvl7pPr marL="3084967" indent="0" algn="ctr">
              <a:buNone/>
              <a:defRPr>
                <a:solidFill>
                  <a:schemeClr val="tx1">
                    <a:tint val="75000"/>
                  </a:schemeClr>
                </a:solidFill>
              </a:defRPr>
            </a:lvl7pPr>
            <a:lvl8pPr marL="3599132" indent="0" algn="ctr">
              <a:buNone/>
              <a:defRPr>
                <a:solidFill>
                  <a:schemeClr val="tx1">
                    <a:tint val="75000"/>
                  </a:schemeClr>
                </a:solidFill>
              </a:defRPr>
            </a:lvl8pPr>
            <a:lvl9pPr marL="4113294"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5ED7AC81-318B-4D49-A602-9E30227C87EC}" type="datetime1">
              <a:rPr lang="sv-SE" smtClean="0">
                <a:solidFill>
                  <a:prstClr val="black">
                    <a:tint val="75000"/>
                  </a:prstClr>
                </a:solidFill>
              </a:rPr>
              <a:pPr/>
              <a:t>2016-06-22</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8173" y="260651"/>
            <a:ext cx="1486592" cy="886060"/>
          </a:xfrm>
          <a:prstGeom prst="rect">
            <a:avLst/>
          </a:prstGeom>
        </p:spPr>
      </p:pic>
    </p:spTree>
    <p:extLst>
      <p:ext uri="{BB962C8B-B14F-4D97-AF65-F5344CB8AC3E}">
        <p14:creationId xmlns:p14="http://schemas.microsoft.com/office/powerpoint/2010/main" val="1207865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184"/>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831" tIns="51418" rIns="102831" bIns="51418" rtlCol="0" anchor="ctr"/>
          <a:lstStyle/>
          <a:p>
            <a:pPr algn="ctr" defTabSz="1028311"/>
            <a:endParaRPr lang="sv-SE" sz="2000"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lvl1pPr>
              <a:defRPr>
                <a:latin typeface="Helvetica"/>
                <a:cs typeface="Helvetica"/>
              </a:defRPr>
            </a:lvl1pPr>
          </a:lstStyle>
          <a:p>
            <a:fld id="{6EB99CB0-346B-43FA-9EE6-F90C3F3BC0BA}" type="datetime1">
              <a:rPr lang="sv-SE" smtClean="0">
                <a:solidFill>
                  <a:prstClr val="black">
                    <a:tint val="75000"/>
                  </a:prstClr>
                </a:solidFill>
              </a:rPr>
              <a:pPr/>
              <a:t>2016-06-22</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184"/>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831" tIns="51418" rIns="102831" bIns="51418" rtlCol="0" anchor="ctr"/>
          <a:lstStyle/>
          <a:p>
            <a:pPr algn="ctr" defTabSz="1028311"/>
            <a:endParaRPr lang="sv-SE" sz="2000" dirty="0">
              <a:solidFill>
                <a:srgbClr val="0094CA"/>
              </a:solidFill>
              <a:latin typeface="Helvetica"/>
              <a:cs typeface="Helvetica"/>
            </a:endParaRPr>
          </a:p>
        </p:txBody>
      </p:sp>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3200">
                <a:latin typeface="Helvetica"/>
                <a:cs typeface="Helvetica"/>
              </a:defRPr>
            </a:lvl1pPr>
            <a:lvl2pPr>
              <a:defRPr sz="2700">
                <a:latin typeface="Helvetica"/>
                <a:cs typeface="Helvetica"/>
              </a:defRPr>
            </a:lvl2pPr>
            <a:lvl3pPr>
              <a:defRPr sz="2300">
                <a:latin typeface="Helvetica"/>
                <a:cs typeface="Helvetica"/>
              </a:defRPr>
            </a:lvl3pPr>
            <a:lvl4pPr>
              <a:defRPr sz="2000">
                <a:latin typeface="Helvetica"/>
                <a:cs typeface="Helvetica"/>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3200">
                <a:latin typeface="Helvetica"/>
                <a:cs typeface="Helvetica"/>
              </a:defRPr>
            </a:lvl1pPr>
            <a:lvl2pPr>
              <a:defRPr sz="2700">
                <a:latin typeface="Helvetica"/>
                <a:cs typeface="Helvetica"/>
              </a:defRPr>
            </a:lvl2pPr>
            <a:lvl3pPr>
              <a:defRPr sz="2300">
                <a:latin typeface="Helvetica"/>
                <a:cs typeface="Helvetica"/>
              </a:defRPr>
            </a:lvl3pPr>
            <a:lvl4pPr>
              <a:defRPr sz="2000">
                <a:latin typeface="Helvetica"/>
                <a:cs typeface="Helvetica"/>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latin typeface="Helvetica"/>
                <a:cs typeface="Helvetica"/>
              </a:defRPr>
            </a:lvl1pPr>
          </a:lstStyle>
          <a:p>
            <a:fld id="{42E66B7F-8271-49DA-A25A-F4BB9F476347}" type="datetime1">
              <a:rPr lang="sv-SE" smtClean="0">
                <a:solidFill>
                  <a:prstClr val="black">
                    <a:tint val="75000"/>
                  </a:prstClr>
                </a:solidFill>
              </a:rPr>
              <a:pPr/>
              <a:t>2016-06-22</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10"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smtClean="0"/>
              <a:t>Click to edit Master title style</a:t>
            </a:r>
            <a:endParaRPr lang="sv-SE"/>
          </a:p>
        </p:txBody>
      </p:sp>
      <p:sp>
        <p:nvSpPr>
          <p:cNvPr id="3" name="Text Placeholder 2"/>
          <p:cNvSpPr>
            <a:spLocks noGrp="1"/>
          </p:cNvSpPr>
          <p:nvPr>
            <p:ph type="body" idx="1"/>
          </p:nvPr>
        </p:nvSpPr>
        <p:spPr>
          <a:xfrm>
            <a:off x="495300" y="1535117"/>
            <a:ext cx="4376870" cy="639763"/>
          </a:xfrm>
        </p:spPr>
        <p:txBody>
          <a:bodyPr anchor="b"/>
          <a:lstStyle>
            <a:lvl1pPr marL="0" indent="0">
              <a:buNone/>
              <a:defRPr sz="2700" b="1">
                <a:latin typeface="Helvetica"/>
                <a:cs typeface="Helvetica"/>
              </a:defRPr>
            </a:lvl1pPr>
            <a:lvl2pPr marL="514156" indent="0">
              <a:buNone/>
              <a:defRPr sz="2300" b="1"/>
            </a:lvl2pPr>
            <a:lvl3pPr marL="1028311" indent="0">
              <a:buNone/>
              <a:defRPr sz="2000" b="1"/>
            </a:lvl3pPr>
            <a:lvl4pPr marL="1542483" indent="0">
              <a:buNone/>
              <a:defRPr sz="1800" b="1"/>
            </a:lvl4pPr>
            <a:lvl5pPr marL="2056638" indent="0">
              <a:buNone/>
              <a:defRPr sz="1800" b="1"/>
            </a:lvl5pPr>
            <a:lvl6pPr marL="2570811" indent="0">
              <a:buNone/>
              <a:defRPr sz="1800" b="1"/>
            </a:lvl6pPr>
            <a:lvl7pPr marL="3084967" indent="0">
              <a:buNone/>
              <a:defRPr sz="1800" b="1"/>
            </a:lvl7pPr>
            <a:lvl8pPr marL="3599132" indent="0">
              <a:buNone/>
              <a:defRPr sz="1800" b="1"/>
            </a:lvl8pPr>
            <a:lvl9pPr marL="411329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700">
                <a:latin typeface="Helvetica"/>
                <a:cs typeface="Helvetica"/>
              </a:defRPr>
            </a:lvl1pPr>
            <a:lvl2pPr>
              <a:defRPr sz="23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5032119" y="1535117"/>
            <a:ext cx="4378590" cy="639763"/>
          </a:xfrm>
        </p:spPr>
        <p:txBody>
          <a:bodyPr anchor="b"/>
          <a:lstStyle>
            <a:lvl1pPr marL="0" indent="0">
              <a:buNone/>
              <a:defRPr sz="2700" b="1">
                <a:latin typeface="Helvetica"/>
                <a:cs typeface="Helvetica"/>
              </a:defRPr>
            </a:lvl1pPr>
            <a:lvl2pPr marL="514156" indent="0">
              <a:buNone/>
              <a:defRPr sz="2300" b="1"/>
            </a:lvl2pPr>
            <a:lvl3pPr marL="1028311" indent="0">
              <a:buNone/>
              <a:defRPr sz="2000" b="1"/>
            </a:lvl3pPr>
            <a:lvl4pPr marL="1542483" indent="0">
              <a:buNone/>
              <a:defRPr sz="1800" b="1"/>
            </a:lvl4pPr>
            <a:lvl5pPr marL="2056638" indent="0">
              <a:buNone/>
              <a:defRPr sz="1800" b="1"/>
            </a:lvl5pPr>
            <a:lvl6pPr marL="2570811" indent="0">
              <a:buNone/>
              <a:defRPr sz="1800" b="1"/>
            </a:lvl6pPr>
            <a:lvl7pPr marL="3084967" indent="0">
              <a:buNone/>
              <a:defRPr sz="1800" b="1"/>
            </a:lvl7pPr>
            <a:lvl8pPr marL="3599132" indent="0">
              <a:buNone/>
              <a:defRPr sz="1800" b="1"/>
            </a:lvl8pPr>
            <a:lvl9pPr marL="411329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032119" y="2174875"/>
            <a:ext cx="4378590" cy="3951288"/>
          </a:xfrm>
        </p:spPr>
        <p:txBody>
          <a:bodyPr/>
          <a:lstStyle>
            <a:lvl1pPr>
              <a:defRPr sz="2700">
                <a:latin typeface="Helvetica"/>
                <a:cs typeface="Helvetica"/>
              </a:defRPr>
            </a:lvl1pPr>
            <a:lvl2pPr>
              <a:defRPr sz="23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lvl1pPr>
              <a:defRPr>
                <a:latin typeface="Helvetica"/>
                <a:cs typeface="Helvetica"/>
              </a:defRPr>
            </a:lvl1pPr>
          </a:lstStyle>
          <a:p>
            <a:fld id="{3C7D23FA-05C4-4CC1-B281-2F815585BC1C}" type="datetime1">
              <a:rPr lang="sv-SE" smtClean="0">
                <a:solidFill>
                  <a:prstClr val="black">
                    <a:tint val="75000"/>
                  </a:prstClr>
                </a:solidFill>
              </a:rPr>
              <a:pPr/>
              <a:t>2016-06-22</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Helvetica"/>
                <a:cs typeface="Helvetica"/>
              </a:defRPr>
            </a:lvl1p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Helvetica"/>
                <a:cs typeface="Helvetica"/>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184"/>
            <a:ext cx="9906000" cy="1434355"/>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831" tIns="51418" rIns="102831" bIns="51418" rtlCol="0" anchor="ctr"/>
          <a:lstStyle/>
          <a:p>
            <a:pPr algn="ctr" defTabSz="1028311"/>
            <a:endParaRPr lang="sv-SE" sz="2000" dirty="0">
              <a:solidFill>
                <a:srgbClr val="0094CA"/>
              </a:solidFill>
              <a:latin typeface="Helvetica"/>
              <a:cs typeface="Helvetica"/>
            </a:endParaRPr>
          </a:p>
        </p:txBody>
      </p:sp>
      <p:pic>
        <p:nvPicPr>
          <p:cNvPr id="11"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51362" y="260651"/>
            <a:ext cx="1560173" cy="886060"/>
          </a:xfrm>
          <a:prstGeom prst="rect">
            <a:avLst/>
          </a:prstGeom>
        </p:spPr>
      </p:pic>
    </p:spTree>
    <p:extLst>
      <p:ext uri="{BB962C8B-B14F-4D97-AF65-F5344CB8AC3E}">
        <p14:creationId xmlns:p14="http://schemas.microsoft.com/office/powerpoint/2010/main" val="1249740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6"/>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14470" indent="0" algn="ctr">
              <a:buNone/>
              <a:defRPr>
                <a:solidFill>
                  <a:schemeClr val="tx1">
                    <a:tint val="75000"/>
                  </a:schemeClr>
                </a:solidFill>
              </a:defRPr>
            </a:lvl2pPr>
            <a:lvl3pPr marL="1028943" indent="0" algn="ctr">
              <a:buNone/>
              <a:defRPr>
                <a:solidFill>
                  <a:schemeClr val="tx1">
                    <a:tint val="75000"/>
                  </a:schemeClr>
                </a:solidFill>
              </a:defRPr>
            </a:lvl3pPr>
            <a:lvl4pPr marL="1543425" indent="0" algn="ctr">
              <a:buNone/>
              <a:defRPr>
                <a:solidFill>
                  <a:schemeClr val="tx1">
                    <a:tint val="75000"/>
                  </a:schemeClr>
                </a:solidFill>
              </a:defRPr>
            </a:lvl4pPr>
            <a:lvl5pPr marL="2057895" indent="0" algn="ctr">
              <a:buNone/>
              <a:defRPr>
                <a:solidFill>
                  <a:schemeClr val="tx1">
                    <a:tint val="75000"/>
                  </a:schemeClr>
                </a:solidFill>
              </a:defRPr>
            </a:lvl5pPr>
            <a:lvl6pPr marL="2572382" indent="0" algn="ctr">
              <a:buNone/>
              <a:defRPr>
                <a:solidFill>
                  <a:schemeClr val="tx1">
                    <a:tint val="75000"/>
                  </a:schemeClr>
                </a:solidFill>
              </a:defRPr>
            </a:lvl6pPr>
            <a:lvl7pPr marL="3086852" indent="0" algn="ctr">
              <a:buNone/>
              <a:defRPr>
                <a:solidFill>
                  <a:schemeClr val="tx1">
                    <a:tint val="75000"/>
                  </a:schemeClr>
                </a:solidFill>
              </a:defRPr>
            </a:lvl7pPr>
            <a:lvl8pPr marL="3601331" indent="0" algn="ctr">
              <a:buNone/>
              <a:defRPr>
                <a:solidFill>
                  <a:schemeClr val="tx1">
                    <a:tint val="75000"/>
                  </a:schemeClr>
                </a:solidFill>
              </a:defRPr>
            </a:lvl8pPr>
            <a:lvl9pPr marL="4115807"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336" y="260651"/>
            <a:ext cx="1794199"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894" tIns="51449" rIns="102894" bIns="51449" rtlCol="0" anchor="ctr"/>
          <a:lstStyle/>
          <a:p>
            <a:pPr algn="ctr" defTabSz="1028943"/>
            <a:endParaRPr lang="sv-SE" sz="2000"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844" y="319534"/>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2016-06-22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894" tIns="51449" rIns="102894" bIns="51449" rtlCol="0" anchor="ctr"/>
          <a:lstStyle/>
          <a:p>
            <a:pPr algn="ctr" defTabSz="1028943"/>
            <a:endParaRPr lang="sv-SE" sz="2000"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3200">
                <a:solidFill>
                  <a:schemeClr val="tx1"/>
                </a:solidFill>
              </a:defRPr>
            </a:lvl1pPr>
            <a:lvl2pPr>
              <a:defRPr sz="2700">
                <a:solidFill>
                  <a:schemeClr val="tx1"/>
                </a:solidFill>
              </a:defRPr>
            </a:lvl2pPr>
            <a:lvl3pPr>
              <a:defRPr sz="2300">
                <a:solidFill>
                  <a:schemeClr val="tx1"/>
                </a:solidFill>
              </a:defRPr>
            </a:lvl3pPr>
            <a:lvl4pPr>
              <a:defRPr sz="2000">
                <a:solidFill>
                  <a:schemeClr val="tx1"/>
                </a:solidFill>
              </a:defRPr>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3200">
                <a:solidFill>
                  <a:schemeClr val="tx1"/>
                </a:solidFill>
              </a:defRPr>
            </a:lvl1pPr>
            <a:lvl2pPr>
              <a:defRPr sz="2700">
                <a:solidFill>
                  <a:schemeClr val="tx1"/>
                </a:solidFill>
              </a:defRPr>
            </a:lvl2pPr>
            <a:lvl3pPr>
              <a:defRPr sz="2300">
                <a:solidFill>
                  <a:schemeClr val="tx1"/>
                </a:solidFill>
              </a:defRPr>
            </a:lvl3pPr>
            <a:lvl4pPr>
              <a:defRPr sz="2000">
                <a:solidFill>
                  <a:schemeClr val="tx1"/>
                </a:solidFill>
              </a:defRPr>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8387" y="260836"/>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95300" y="1535116"/>
            <a:ext cx="4376870" cy="639762"/>
          </a:xfrm>
        </p:spPr>
        <p:txBody>
          <a:bodyPr anchor="b"/>
          <a:lstStyle>
            <a:lvl1pPr marL="0" indent="0">
              <a:buNone/>
              <a:defRPr sz="2700" b="1"/>
            </a:lvl1pPr>
            <a:lvl2pPr marL="514470" indent="0">
              <a:buNone/>
              <a:defRPr sz="2300" b="1"/>
            </a:lvl2pPr>
            <a:lvl3pPr marL="1028943" indent="0">
              <a:buNone/>
              <a:defRPr sz="2000" b="1"/>
            </a:lvl3pPr>
            <a:lvl4pPr marL="1543425" indent="0">
              <a:buNone/>
              <a:defRPr sz="1800" b="1"/>
            </a:lvl4pPr>
            <a:lvl5pPr marL="2057895" indent="0">
              <a:buNone/>
              <a:defRPr sz="1800" b="1"/>
            </a:lvl5pPr>
            <a:lvl6pPr marL="2572382" indent="0">
              <a:buNone/>
              <a:defRPr sz="1800" b="1"/>
            </a:lvl6pPr>
            <a:lvl7pPr marL="3086852" indent="0">
              <a:buNone/>
              <a:defRPr sz="1800" b="1"/>
            </a:lvl7pPr>
            <a:lvl8pPr marL="3601331" indent="0">
              <a:buNone/>
              <a:defRPr sz="1800" b="1"/>
            </a:lvl8pPr>
            <a:lvl9pPr marL="4115807" indent="0">
              <a:buNone/>
              <a:defRPr sz="1800" b="1"/>
            </a:lvl9pPr>
          </a:lstStyle>
          <a:p>
            <a:pPr lvl="0"/>
            <a:r>
              <a:rPr lang="sv-SE"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032119" y="1535116"/>
            <a:ext cx="4378590" cy="639762"/>
          </a:xfrm>
        </p:spPr>
        <p:txBody>
          <a:bodyPr anchor="b"/>
          <a:lstStyle>
            <a:lvl1pPr marL="0" indent="0">
              <a:buNone/>
              <a:defRPr sz="2700" b="1"/>
            </a:lvl1pPr>
            <a:lvl2pPr marL="514470" indent="0">
              <a:buNone/>
              <a:defRPr sz="2300" b="1"/>
            </a:lvl2pPr>
            <a:lvl3pPr marL="1028943" indent="0">
              <a:buNone/>
              <a:defRPr sz="2000" b="1"/>
            </a:lvl3pPr>
            <a:lvl4pPr marL="1543425" indent="0">
              <a:buNone/>
              <a:defRPr sz="1800" b="1"/>
            </a:lvl4pPr>
            <a:lvl5pPr marL="2057895" indent="0">
              <a:buNone/>
              <a:defRPr sz="1800" b="1"/>
            </a:lvl5pPr>
            <a:lvl6pPr marL="2572382" indent="0">
              <a:buNone/>
              <a:defRPr sz="1800" b="1"/>
            </a:lvl6pPr>
            <a:lvl7pPr marL="3086852" indent="0">
              <a:buNone/>
              <a:defRPr sz="1800" b="1"/>
            </a:lvl7pPr>
            <a:lvl8pPr marL="3601331" indent="0">
              <a:buNone/>
              <a:defRPr sz="1800" b="1"/>
            </a:lvl8pPr>
            <a:lvl9pPr marL="4115807" indent="0">
              <a:buNone/>
              <a:defRPr sz="1800" b="1"/>
            </a:lvl9pPr>
          </a:lstStyle>
          <a:p>
            <a:pPr lvl="0"/>
            <a:r>
              <a:rPr lang="sv-SE" smtClean="0"/>
              <a:t>Click to edit Master text styles</a:t>
            </a:r>
          </a:p>
        </p:txBody>
      </p:sp>
      <p:sp>
        <p:nvSpPr>
          <p:cNvPr id="6" name="Content Placeholder 5"/>
          <p:cNvSpPr>
            <a:spLocks noGrp="1"/>
          </p:cNvSpPr>
          <p:nvPr>
            <p:ph sz="quarter" idx="4"/>
          </p:nvPr>
        </p:nvSpPr>
        <p:spPr>
          <a:xfrm>
            <a:off x="5032119" y="2174875"/>
            <a:ext cx="437859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894" tIns="51449" rIns="102894" bIns="51449" rtlCol="0" anchor="ctr"/>
          <a:lstStyle/>
          <a:p>
            <a:pPr algn="ctr" defTabSz="1028943"/>
            <a:endParaRPr lang="sv-SE" sz="2000" dirty="0">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72"/>
            <a:ext cx="84201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255" indent="0" algn="ctr">
              <a:buNone/>
              <a:defRPr>
                <a:solidFill>
                  <a:schemeClr val="tx1">
                    <a:tint val="75000"/>
                  </a:schemeClr>
                </a:solidFill>
              </a:defRPr>
            </a:lvl2pPr>
            <a:lvl3pPr marL="912514" indent="0" algn="ctr">
              <a:buNone/>
              <a:defRPr>
                <a:solidFill>
                  <a:schemeClr val="tx1">
                    <a:tint val="75000"/>
                  </a:schemeClr>
                </a:solidFill>
              </a:defRPr>
            </a:lvl3pPr>
            <a:lvl4pPr marL="1368772" indent="0" algn="ctr">
              <a:buNone/>
              <a:defRPr>
                <a:solidFill>
                  <a:schemeClr val="tx1">
                    <a:tint val="75000"/>
                  </a:schemeClr>
                </a:solidFill>
              </a:defRPr>
            </a:lvl4pPr>
            <a:lvl5pPr marL="1825029" indent="0" algn="ctr">
              <a:buNone/>
              <a:defRPr>
                <a:solidFill>
                  <a:schemeClr val="tx1">
                    <a:tint val="75000"/>
                  </a:schemeClr>
                </a:solidFill>
              </a:defRPr>
            </a:lvl5pPr>
            <a:lvl6pPr marL="2281290" indent="0" algn="ctr">
              <a:buNone/>
              <a:defRPr>
                <a:solidFill>
                  <a:schemeClr val="tx1">
                    <a:tint val="75000"/>
                  </a:schemeClr>
                </a:solidFill>
              </a:defRPr>
            </a:lvl6pPr>
            <a:lvl7pPr marL="2737549" indent="0" algn="ctr">
              <a:buNone/>
              <a:defRPr>
                <a:solidFill>
                  <a:schemeClr val="tx1">
                    <a:tint val="75000"/>
                  </a:schemeClr>
                </a:solidFill>
              </a:defRPr>
            </a:lvl7pPr>
            <a:lvl8pPr marL="3193809" indent="0" algn="ctr">
              <a:buNone/>
              <a:defRPr>
                <a:solidFill>
                  <a:schemeClr val="tx1">
                    <a:tint val="75000"/>
                  </a:schemeClr>
                </a:solidFill>
              </a:defRPr>
            </a:lvl8pPr>
            <a:lvl9pPr marL="3650068"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7336" y="260687"/>
            <a:ext cx="1794199"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14103"/>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252" tIns="45629" rIns="91252" bIns="45629" rtlCol="0" anchor="ctr"/>
          <a:lstStyle/>
          <a:p>
            <a:pPr algn="ctr" defTabSz="912514"/>
            <a:endParaRPr lang="sv-SE">
              <a:solidFill>
                <a:srgbClr val="0094CA"/>
              </a:solidFill>
              <a:latin typeface="Calibri"/>
            </a:endParaRPr>
          </a:p>
        </p:txBody>
      </p:sp>
      <p:sp>
        <p:nvSpPr>
          <p:cNvPr id="2" name="Title 1"/>
          <p:cNvSpPr>
            <a:spLocks noGrp="1"/>
          </p:cNvSpPr>
          <p:nvPr>
            <p:ph type="title"/>
          </p:nvPr>
        </p:nvSpPr>
        <p:spPr>
          <a:xfrm>
            <a:off x="194471" y="116632"/>
            <a:ext cx="7734064" cy="1143000"/>
          </a:xfrm>
        </p:spPr>
        <p:txBody>
          <a:bodyPr/>
          <a:lstStyle/>
          <a:p>
            <a:r>
              <a:rPr lang="en-US" dirty="0" smtClean="0"/>
              <a:t>Click to edit Master title style</a:t>
            </a:r>
            <a:endParaRPr lang="sv-S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6844" y="319534"/>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252" tIns="45629" rIns="91252" bIns="45629" rtlCol="0" anchor="ctr"/>
          <a:lstStyle/>
          <a:p>
            <a:pPr algn="ctr" defTabSz="912514"/>
            <a:endParaRPr lang="sv-SE">
              <a:solidFill>
                <a:srgbClr val="0094CA"/>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8387" y="260764"/>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95300" y="1535116"/>
            <a:ext cx="4376870" cy="639762"/>
          </a:xfrm>
        </p:spPr>
        <p:txBody>
          <a:bodyPr anchor="b"/>
          <a:lstStyle>
            <a:lvl1pPr marL="0" indent="0">
              <a:buNone/>
              <a:defRPr sz="2400" b="1"/>
            </a:lvl1pPr>
            <a:lvl2pPr marL="456255" indent="0">
              <a:buNone/>
              <a:defRPr sz="2000" b="1"/>
            </a:lvl2pPr>
            <a:lvl3pPr marL="912514" indent="0">
              <a:buNone/>
              <a:defRPr sz="1800" b="1"/>
            </a:lvl3pPr>
            <a:lvl4pPr marL="1368772" indent="0">
              <a:buNone/>
              <a:defRPr sz="1600" b="1"/>
            </a:lvl4pPr>
            <a:lvl5pPr marL="1825029" indent="0">
              <a:buNone/>
              <a:defRPr sz="1600" b="1"/>
            </a:lvl5pPr>
            <a:lvl6pPr marL="2281290" indent="0">
              <a:buNone/>
              <a:defRPr sz="1600" b="1"/>
            </a:lvl6pPr>
            <a:lvl7pPr marL="2737549" indent="0">
              <a:buNone/>
              <a:defRPr sz="1600" b="1"/>
            </a:lvl7pPr>
            <a:lvl8pPr marL="3193809" indent="0">
              <a:buNone/>
              <a:defRPr sz="1600" b="1"/>
            </a:lvl8pPr>
            <a:lvl9pPr marL="365006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5032115" y="1535116"/>
            <a:ext cx="4378590" cy="639762"/>
          </a:xfrm>
        </p:spPr>
        <p:txBody>
          <a:bodyPr anchor="b"/>
          <a:lstStyle>
            <a:lvl1pPr marL="0" indent="0">
              <a:buNone/>
              <a:defRPr sz="2400" b="1"/>
            </a:lvl1pPr>
            <a:lvl2pPr marL="456255" indent="0">
              <a:buNone/>
              <a:defRPr sz="2000" b="1"/>
            </a:lvl2pPr>
            <a:lvl3pPr marL="912514" indent="0">
              <a:buNone/>
              <a:defRPr sz="1800" b="1"/>
            </a:lvl3pPr>
            <a:lvl4pPr marL="1368772" indent="0">
              <a:buNone/>
              <a:defRPr sz="1600" b="1"/>
            </a:lvl4pPr>
            <a:lvl5pPr marL="1825029" indent="0">
              <a:buNone/>
              <a:defRPr sz="1600" b="1"/>
            </a:lvl5pPr>
            <a:lvl6pPr marL="2281290" indent="0">
              <a:buNone/>
              <a:defRPr sz="1600" b="1"/>
            </a:lvl6pPr>
            <a:lvl7pPr marL="2737549" indent="0">
              <a:buNone/>
              <a:defRPr sz="1600" b="1"/>
            </a:lvl7pPr>
            <a:lvl8pPr marL="3193809" indent="0">
              <a:buNone/>
              <a:defRPr sz="1600" b="1"/>
            </a:lvl8pPr>
            <a:lvl9pPr marL="365006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
        <p:nvSpPr>
          <p:cNvPr id="10"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252" tIns="45629" rIns="91252" bIns="45629" rtlCol="0" anchor="ctr"/>
          <a:lstStyle/>
          <a:p>
            <a:pPr algn="ctr" defTabSz="912514"/>
            <a:endParaRPr lang="sv-SE">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8"/>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255" indent="0" algn="ctr">
              <a:buNone/>
              <a:defRPr>
                <a:solidFill>
                  <a:schemeClr val="tx1">
                    <a:tint val="75000"/>
                  </a:schemeClr>
                </a:solidFill>
              </a:defRPr>
            </a:lvl2pPr>
            <a:lvl3pPr marL="912514" indent="0" algn="ctr">
              <a:buNone/>
              <a:defRPr>
                <a:solidFill>
                  <a:schemeClr val="tx1">
                    <a:tint val="75000"/>
                  </a:schemeClr>
                </a:solidFill>
              </a:defRPr>
            </a:lvl3pPr>
            <a:lvl4pPr marL="1368772" indent="0" algn="ctr">
              <a:buNone/>
              <a:defRPr>
                <a:solidFill>
                  <a:schemeClr val="tx1">
                    <a:tint val="75000"/>
                  </a:schemeClr>
                </a:solidFill>
              </a:defRPr>
            </a:lvl4pPr>
            <a:lvl5pPr marL="1825029" indent="0" algn="ctr">
              <a:buNone/>
              <a:defRPr>
                <a:solidFill>
                  <a:schemeClr val="tx1">
                    <a:tint val="75000"/>
                  </a:schemeClr>
                </a:solidFill>
              </a:defRPr>
            </a:lvl5pPr>
            <a:lvl6pPr marL="2281290" indent="0" algn="ctr">
              <a:buNone/>
              <a:defRPr>
                <a:solidFill>
                  <a:schemeClr val="tx1">
                    <a:tint val="75000"/>
                  </a:schemeClr>
                </a:solidFill>
              </a:defRPr>
            </a:lvl6pPr>
            <a:lvl7pPr marL="2737549" indent="0" algn="ctr">
              <a:buNone/>
              <a:defRPr>
                <a:solidFill>
                  <a:schemeClr val="tx1">
                    <a:tint val="75000"/>
                  </a:schemeClr>
                </a:solidFill>
              </a:defRPr>
            </a:lvl7pPr>
            <a:lvl8pPr marL="3193809" indent="0" algn="ctr">
              <a:buNone/>
              <a:defRPr>
                <a:solidFill>
                  <a:schemeClr val="tx1">
                    <a:tint val="75000"/>
                  </a:schemeClr>
                </a:solidFill>
              </a:defRPr>
            </a:lvl8pPr>
            <a:lvl9pPr marL="3650068"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336" y="260651"/>
            <a:ext cx="1794199"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252" tIns="45629" rIns="91252" bIns="45629" rtlCol="0" anchor="ctr"/>
          <a:lstStyle/>
          <a:p>
            <a:pPr algn="ctr" defTabSz="91251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844" y="319534"/>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252" tIns="45629" rIns="91252" bIns="45629" rtlCol="0" anchor="ctr"/>
          <a:lstStyle/>
          <a:p>
            <a:pPr algn="ctr" defTabSz="912514"/>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8387" y="260734"/>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95300" y="1535116"/>
            <a:ext cx="4376870" cy="639762"/>
          </a:xfrm>
        </p:spPr>
        <p:txBody>
          <a:bodyPr anchor="b"/>
          <a:lstStyle>
            <a:lvl1pPr marL="0" indent="0">
              <a:buNone/>
              <a:defRPr sz="2400" b="1"/>
            </a:lvl1pPr>
            <a:lvl2pPr marL="456255" indent="0">
              <a:buNone/>
              <a:defRPr sz="2000" b="1"/>
            </a:lvl2pPr>
            <a:lvl3pPr marL="912514" indent="0">
              <a:buNone/>
              <a:defRPr sz="1800" b="1"/>
            </a:lvl3pPr>
            <a:lvl4pPr marL="1368772" indent="0">
              <a:buNone/>
              <a:defRPr sz="1600" b="1"/>
            </a:lvl4pPr>
            <a:lvl5pPr marL="1825029" indent="0">
              <a:buNone/>
              <a:defRPr sz="1600" b="1"/>
            </a:lvl5pPr>
            <a:lvl6pPr marL="2281290" indent="0">
              <a:buNone/>
              <a:defRPr sz="1600" b="1"/>
            </a:lvl6pPr>
            <a:lvl7pPr marL="2737549" indent="0">
              <a:buNone/>
              <a:defRPr sz="1600" b="1"/>
            </a:lvl7pPr>
            <a:lvl8pPr marL="3193809" indent="0">
              <a:buNone/>
              <a:defRPr sz="1600" b="1"/>
            </a:lvl8pPr>
            <a:lvl9pPr marL="3650068"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032115" y="1535116"/>
            <a:ext cx="4378590" cy="639762"/>
          </a:xfrm>
        </p:spPr>
        <p:txBody>
          <a:bodyPr anchor="b"/>
          <a:lstStyle>
            <a:lvl1pPr marL="0" indent="0">
              <a:buNone/>
              <a:defRPr sz="2400" b="1"/>
            </a:lvl1pPr>
            <a:lvl2pPr marL="456255" indent="0">
              <a:buNone/>
              <a:defRPr sz="2000" b="1"/>
            </a:lvl2pPr>
            <a:lvl3pPr marL="912514" indent="0">
              <a:buNone/>
              <a:defRPr sz="1800" b="1"/>
            </a:lvl3pPr>
            <a:lvl4pPr marL="1368772" indent="0">
              <a:buNone/>
              <a:defRPr sz="1600" b="1"/>
            </a:lvl4pPr>
            <a:lvl5pPr marL="1825029" indent="0">
              <a:buNone/>
              <a:defRPr sz="1600" b="1"/>
            </a:lvl5pPr>
            <a:lvl6pPr marL="2281290" indent="0">
              <a:buNone/>
              <a:defRPr sz="1600" b="1"/>
            </a:lvl6pPr>
            <a:lvl7pPr marL="2737549" indent="0">
              <a:buNone/>
              <a:defRPr sz="1600" b="1"/>
            </a:lvl7pPr>
            <a:lvl8pPr marL="3193809" indent="0">
              <a:buNone/>
              <a:defRPr sz="1600" b="1"/>
            </a:lvl8pPr>
            <a:lvl9pPr marL="3650068"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252" tIns="45629" rIns="91252" bIns="45629" rtlCol="0" anchor="ctr"/>
          <a:lstStyle/>
          <a:p>
            <a:pPr algn="ctr" defTabSz="912514"/>
            <a:endParaRPr lang="sv-SE" dirty="0">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2016-06-22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4"/>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6920" indent="0" algn="ctr">
              <a:buNone/>
              <a:defRPr>
                <a:solidFill>
                  <a:schemeClr val="tx1">
                    <a:tint val="75000"/>
                  </a:schemeClr>
                </a:solidFill>
              </a:defRPr>
            </a:lvl2pPr>
            <a:lvl3pPr marL="913842" indent="0" algn="ctr">
              <a:buNone/>
              <a:defRPr>
                <a:solidFill>
                  <a:schemeClr val="tx1">
                    <a:tint val="75000"/>
                  </a:schemeClr>
                </a:solidFill>
              </a:defRPr>
            </a:lvl3pPr>
            <a:lvl4pPr marL="1370762" indent="0" algn="ctr">
              <a:buNone/>
              <a:defRPr>
                <a:solidFill>
                  <a:schemeClr val="tx1">
                    <a:tint val="75000"/>
                  </a:schemeClr>
                </a:solidFill>
              </a:defRPr>
            </a:lvl4pPr>
            <a:lvl5pPr marL="1827682" indent="0" algn="ctr">
              <a:buNone/>
              <a:defRPr>
                <a:solidFill>
                  <a:schemeClr val="tx1">
                    <a:tint val="75000"/>
                  </a:schemeClr>
                </a:solidFill>
              </a:defRPr>
            </a:lvl5pPr>
            <a:lvl6pPr marL="2284604" indent="0" algn="ctr">
              <a:buNone/>
              <a:defRPr>
                <a:solidFill>
                  <a:schemeClr val="tx1">
                    <a:tint val="75000"/>
                  </a:schemeClr>
                </a:solidFill>
              </a:defRPr>
            </a:lvl6pPr>
            <a:lvl7pPr marL="2741525" indent="0" algn="ctr">
              <a:buNone/>
              <a:defRPr>
                <a:solidFill>
                  <a:schemeClr val="tx1">
                    <a:tint val="75000"/>
                  </a:schemeClr>
                </a:solidFill>
              </a:defRPr>
            </a:lvl7pPr>
            <a:lvl8pPr marL="3198446" indent="0" algn="ctr">
              <a:buNone/>
              <a:defRPr>
                <a:solidFill>
                  <a:schemeClr val="tx1">
                    <a:tint val="75000"/>
                  </a:schemeClr>
                </a:solidFill>
              </a:defRPr>
            </a:lvl8pPr>
            <a:lvl9pPr marL="3655367"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336" y="260657"/>
            <a:ext cx="1794199" cy="886060"/>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913842"/>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844" y="319534"/>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913842"/>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8387" y="260717"/>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95300" y="1535116"/>
            <a:ext cx="4376870" cy="639762"/>
          </a:xfrm>
        </p:spPr>
        <p:txBody>
          <a:bodyPr anchor="b"/>
          <a:lstStyle>
            <a:lvl1pPr marL="0" indent="0">
              <a:buNone/>
              <a:defRPr sz="2400" b="1"/>
            </a:lvl1pPr>
            <a:lvl2pPr marL="456920" indent="0">
              <a:buNone/>
              <a:defRPr sz="2000" b="1"/>
            </a:lvl2pPr>
            <a:lvl3pPr marL="913842" indent="0">
              <a:buNone/>
              <a:defRPr sz="1800" b="1"/>
            </a:lvl3pPr>
            <a:lvl4pPr marL="1370762" indent="0">
              <a:buNone/>
              <a:defRPr sz="1600" b="1"/>
            </a:lvl4pPr>
            <a:lvl5pPr marL="1827682" indent="0">
              <a:buNone/>
              <a:defRPr sz="1600" b="1"/>
            </a:lvl5pPr>
            <a:lvl6pPr marL="2284604" indent="0">
              <a:buNone/>
              <a:defRPr sz="1600" b="1"/>
            </a:lvl6pPr>
            <a:lvl7pPr marL="2741525" indent="0">
              <a:buNone/>
              <a:defRPr sz="1600" b="1"/>
            </a:lvl7pPr>
            <a:lvl8pPr marL="3198446" indent="0">
              <a:buNone/>
              <a:defRPr sz="1600" b="1"/>
            </a:lvl8pPr>
            <a:lvl9pPr marL="3655367"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032115" y="1535116"/>
            <a:ext cx="4378590" cy="639762"/>
          </a:xfrm>
        </p:spPr>
        <p:txBody>
          <a:bodyPr anchor="b"/>
          <a:lstStyle>
            <a:lvl1pPr marL="0" indent="0">
              <a:buNone/>
              <a:defRPr sz="2400" b="1"/>
            </a:lvl1pPr>
            <a:lvl2pPr marL="456920" indent="0">
              <a:buNone/>
              <a:defRPr sz="2000" b="1"/>
            </a:lvl2pPr>
            <a:lvl3pPr marL="913842" indent="0">
              <a:buNone/>
              <a:defRPr sz="1800" b="1"/>
            </a:lvl3pPr>
            <a:lvl4pPr marL="1370762" indent="0">
              <a:buNone/>
              <a:defRPr sz="1600" b="1"/>
            </a:lvl4pPr>
            <a:lvl5pPr marL="1827682" indent="0">
              <a:buNone/>
              <a:defRPr sz="1600" b="1"/>
            </a:lvl5pPr>
            <a:lvl6pPr marL="2284604" indent="0">
              <a:buNone/>
              <a:defRPr sz="1600" b="1"/>
            </a:lvl6pPr>
            <a:lvl7pPr marL="2741525" indent="0">
              <a:buNone/>
              <a:defRPr sz="1600" b="1"/>
            </a:lvl7pPr>
            <a:lvl8pPr marL="3198446" indent="0">
              <a:buNone/>
              <a:defRPr sz="1600" b="1"/>
            </a:lvl8pPr>
            <a:lvl9pPr marL="3655367"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384" tIns="45693" rIns="91384" bIns="45693" rtlCol="0" anchor="ctr"/>
          <a:lstStyle/>
          <a:p>
            <a:pPr algn="ctr" defTabSz="913842"/>
            <a:endParaRPr lang="sv-SE" dirty="0">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67"/>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5" indent="0" algn="ctr">
              <a:buNone/>
              <a:defRPr>
                <a:solidFill>
                  <a:schemeClr val="tx1">
                    <a:tint val="75000"/>
                  </a:schemeClr>
                </a:solidFill>
              </a:defRPr>
            </a:lvl3pPr>
            <a:lvl4pPr marL="1371441" indent="0" algn="ctr">
              <a:buNone/>
              <a:defRPr>
                <a:solidFill>
                  <a:schemeClr val="tx1">
                    <a:tint val="75000"/>
                  </a:schemeClr>
                </a:solidFill>
              </a:defRPr>
            </a:lvl4pPr>
            <a:lvl5pPr marL="1828590" indent="0" algn="ctr">
              <a:buNone/>
              <a:defRPr>
                <a:solidFill>
                  <a:schemeClr val="tx1">
                    <a:tint val="75000"/>
                  </a:schemeClr>
                </a:solidFill>
              </a:defRPr>
            </a:lvl5pPr>
            <a:lvl6pPr marL="2285736" indent="0" algn="ctr">
              <a:buNone/>
              <a:defRPr>
                <a:solidFill>
                  <a:schemeClr val="tx1">
                    <a:tint val="75000"/>
                  </a:schemeClr>
                </a:solidFill>
              </a:defRPr>
            </a:lvl6pPr>
            <a:lvl7pPr marL="2742885" indent="0" algn="ctr">
              <a:buNone/>
              <a:defRPr>
                <a:solidFill>
                  <a:schemeClr val="tx1">
                    <a:tint val="75000"/>
                  </a:schemeClr>
                </a:solidFill>
              </a:defRPr>
            </a:lvl7pPr>
            <a:lvl8pPr marL="3200031" indent="0" algn="ctr">
              <a:buNone/>
              <a:defRPr>
                <a:solidFill>
                  <a:schemeClr val="tx1">
                    <a:tint val="75000"/>
                  </a:schemeClr>
                </a:solidFill>
              </a:defRPr>
            </a:lvl8pPr>
            <a:lvl9pPr marL="3657179"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7336" y="260690"/>
            <a:ext cx="1794199"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defTabSz="914295"/>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6844" y="319530"/>
            <a:ext cx="1484687"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defTabSz="914295"/>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38387" y="260690"/>
            <a:ext cx="1473145"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48" indent="0">
              <a:buNone/>
              <a:defRPr sz="2000" b="1"/>
            </a:lvl2pPr>
            <a:lvl3pPr marL="914295" indent="0">
              <a:buNone/>
              <a:defRPr sz="1800" b="1"/>
            </a:lvl3pPr>
            <a:lvl4pPr marL="1371441" indent="0">
              <a:buNone/>
              <a:defRPr sz="1600" b="1"/>
            </a:lvl4pPr>
            <a:lvl5pPr marL="1828590" indent="0">
              <a:buNone/>
              <a:defRPr sz="1600" b="1"/>
            </a:lvl5pPr>
            <a:lvl6pPr marL="2285736" indent="0">
              <a:buNone/>
              <a:defRPr sz="1600" b="1"/>
            </a:lvl6pPr>
            <a:lvl7pPr marL="2742885" indent="0">
              <a:buNone/>
              <a:defRPr sz="1600" b="1"/>
            </a:lvl7pPr>
            <a:lvl8pPr marL="3200031" indent="0">
              <a:buNone/>
              <a:defRPr sz="1600" b="1"/>
            </a:lvl8pPr>
            <a:lvl9pPr marL="3657179"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148" indent="0">
              <a:buNone/>
              <a:defRPr sz="2000" b="1"/>
            </a:lvl2pPr>
            <a:lvl3pPr marL="914295" indent="0">
              <a:buNone/>
              <a:defRPr sz="1800" b="1"/>
            </a:lvl3pPr>
            <a:lvl4pPr marL="1371441" indent="0">
              <a:buNone/>
              <a:defRPr sz="1600" b="1"/>
            </a:lvl4pPr>
            <a:lvl5pPr marL="1828590" indent="0">
              <a:buNone/>
              <a:defRPr sz="1600" b="1"/>
            </a:lvl5pPr>
            <a:lvl6pPr marL="2285736" indent="0">
              <a:buNone/>
              <a:defRPr sz="1600" b="1"/>
            </a:lvl6pPr>
            <a:lvl7pPr marL="2742885" indent="0">
              <a:buNone/>
              <a:defRPr sz="1600" b="1"/>
            </a:lvl7pPr>
            <a:lvl8pPr marL="3200031" indent="0">
              <a:buNone/>
              <a:defRPr sz="1600" b="1"/>
            </a:lvl8pPr>
            <a:lvl9pPr marL="3657179"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defTabSz="914295"/>
            <a:endParaRPr lang="sv-SE" dirty="0">
              <a:solidFill>
                <a:srgbClr val="0094CA"/>
              </a:solidFill>
              <a:latin typeface="Calibri"/>
            </a:endParaRPr>
          </a:p>
        </p:txBody>
      </p:sp>
    </p:spTree>
    <p:extLst>
      <p:ext uri="{BB962C8B-B14F-4D97-AF65-F5344CB8AC3E}">
        <p14:creationId xmlns:p14="http://schemas.microsoft.com/office/powerpoint/2010/main" val="1249740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642971" y="-1"/>
            <a:ext cx="6242843" cy="1441451"/>
          </a:xfrm>
        </p:spPr>
        <p:txBody>
          <a:bodyPr/>
          <a:lstStyle/>
          <a:p>
            <a:r>
              <a:rPr lang="sv-SE" smtClean="0"/>
              <a:t>Klicka här för att ändra format</a:t>
            </a:r>
            <a:endParaRPr lang="sv-SE"/>
          </a:p>
        </p:txBody>
      </p:sp>
      <p:cxnSp>
        <p:nvCxnSpPr>
          <p:cNvPr id="3"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72067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642973" y="1955801"/>
            <a:ext cx="5164189"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2" name="Rubrik 1"/>
          <p:cNvSpPr>
            <a:spLocks noGrp="1"/>
          </p:cNvSpPr>
          <p:nvPr>
            <p:ph type="title"/>
          </p:nvPr>
        </p:nvSpPr>
        <p:spPr>
          <a:xfrm>
            <a:off x="642971" y="-1"/>
            <a:ext cx="6242843" cy="1441451"/>
          </a:xfrm>
        </p:spPr>
        <p:txBody>
          <a:bodyPr/>
          <a:lstStyle/>
          <a:p>
            <a:r>
              <a:rPr lang="sv-SE" smtClean="0"/>
              <a:t>Klicka här för att ändra format</a:t>
            </a:r>
            <a:endParaRPr lang="sv-SE"/>
          </a:p>
        </p:txBody>
      </p:sp>
      <p:sp>
        <p:nvSpPr>
          <p:cNvPr id="6" name="Rektangel med rundade hörn 5"/>
          <p:cNvSpPr/>
          <p:nvPr userDrawn="1"/>
        </p:nvSpPr>
        <p:spPr>
          <a:xfrm>
            <a:off x="6723012" y="1955801"/>
            <a:ext cx="2685627" cy="2479040"/>
          </a:xfrm>
          <a:prstGeom prst="round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prstClr val="white"/>
              </a:solidFill>
              <a:latin typeface="Calibri"/>
            </a:endParaRPr>
          </a:p>
        </p:txBody>
      </p:sp>
      <p:cxnSp>
        <p:nvCxnSpPr>
          <p:cNvPr id="7" name="Rak 5"/>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33135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9" y="273052"/>
            <a:ext cx="3259006"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9" y="273461"/>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9" y="1435104"/>
            <a:ext cx="3259006" cy="4691063"/>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2016-06-22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3" y="1955801"/>
            <a:ext cx="5164189"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642971" y="-1"/>
            <a:ext cx="6242843"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966699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642973" y="1955801"/>
            <a:ext cx="5164189"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p>
          <a:p>
            <a:pPr lvl="1"/>
            <a:r>
              <a:rPr lang="sv-SE" smtClean="0"/>
              <a:t>Test sub bullet</a:t>
            </a:r>
          </a:p>
        </p:txBody>
      </p:sp>
      <p:sp>
        <p:nvSpPr>
          <p:cNvPr id="2" name="Rubrik 1"/>
          <p:cNvSpPr>
            <a:spLocks noGrp="1"/>
          </p:cNvSpPr>
          <p:nvPr>
            <p:ph type="title" hasCustomPrompt="1"/>
          </p:nvPr>
        </p:nvSpPr>
        <p:spPr>
          <a:xfrm>
            <a:off x="642971" y="-1"/>
            <a:ext cx="6242843"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006961"/>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7156" y="1"/>
            <a:ext cx="6573045"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617493" y="1964946"/>
            <a:ext cx="7081099" cy="4038981"/>
          </a:xfrm>
        </p:spPr>
        <p:txBody>
          <a:bodyPr/>
          <a:lstStyle>
            <a:lvl1pPr marL="0" indent="0">
              <a:buNone/>
            </a:lvl1pPr>
            <a:lvl2pPr marL="457200" indent="0">
              <a:buNone/>
            </a:lvl2pPr>
            <a:lvl3pPr marL="914400" indent="0">
              <a:buNone/>
            </a:lvl3pPr>
            <a:lvl4pPr marL="1371600" indent="0">
              <a:buNone/>
            </a:lvl4pPr>
            <a:lvl5pPr marL="1828800" indent="0">
              <a:buNon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2673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878056"/>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207148"/>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latin typeface="Calibri"/>
              </a:rPr>
              <a:pPr/>
              <a:t>2016-06-22</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204472"/>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latin typeface="Calibri"/>
              </a:rPr>
              <a:pPr/>
              <a:t>2016-06-22</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83175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latin typeface="Calibri"/>
              </a:rPr>
              <a:pPr/>
              <a:t>2016-06-22</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788724580"/>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006"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14436983"/>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0"/>
            <a:ext cx="59436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latin typeface="Calibri"/>
              </a:rPr>
              <a:pPr/>
              <a:t>2016-06-22</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53246" y="1452399"/>
            <a:ext cx="10504427"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66175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645" y="4800603"/>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645" y="612775"/>
            <a:ext cx="5943600" cy="4114800"/>
          </a:xfrm>
        </p:spPr>
        <p:txBody>
          <a:bodyPr/>
          <a:lstStyle>
            <a:lvl1pPr marL="0" indent="0">
              <a:buNone/>
              <a:defRPr sz="3200"/>
            </a:lvl1pPr>
            <a:lvl2pPr marL="455512" indent="0">
              <a:buNone/>
              <a:defRPr sz="2800"/>
            </a:lvl2pPr>
            <a:lvl3pPr marL="911027" indent="0">
              <a:buNone/>
              <a:defRPr sz="2400"/>
            </a:lvl3pPr>
            <a:lvl4pPr marL="1366542" indent="0">
              <a:buNone/>
              <a:defRPr sz="2000"/>
            </a:lvl4pPr>
            <a:lvl5pPr marL="1822061" indent="0">
              <a:buNone/>
              <a:defRPr sz="2000"/>
            </a:lvl5pPr>
            <a:lvl6pPr marL="2277583" indent="0">
              <a:buNone/>
              <a:defRPr sz="2000"/>
            </a:lvl6pPr>
            <a:lvl7pPr marL="2733098" indent="0">
              <a:buNone/>
              <a:defRPr sz="2000"/>
            </a:lvl7pPr>
            <a:lvl8pPr marL="3188620" indent="0">
              <a:buNone/>
              <a:defRPr sz="2000"/>
            </a:lvl8pPr>
            <a:lvl9pPr marL="3644137" indent="0">
              <a:buNone/>
              <a:defRPr sz="2000"/>
            </a:lvl9pPr>
          </a:lstStyle>
          <a:p>
            <a:endParaRPr lang="sv-SE"/>
          </a:p>
        </p:txBody>
      </p:sp>
      <p:sp>
        <p:nvSpPr>
          <p:cNvPr id="4" name="Platshållare för text 3"/>
          <p:cNvSpPr>
            <a:spLocks noGrp="1"/>
          </p:cNvSpPr>
          <p:nvPr>
            <p:ph type="body" sz="half" idx="2"/>
          </p:nvPr>
        </p:nvSpPr>
        <p:spPr>
          <a:xfrm>
            <a:off x="1941645" y="5367341"/>
            <a:ext cx="5943600" cy="804862"/>
          </a:xfrm>
        </p:spPr>
        <p:txBody>
          <a:bodyPr/>
          <a:lstStyle>
            <a:lvl1pPr marL="0" indent="0">
              <a:buNone/>
              <a:defRPr sz="1400"/>
            </a:lvl1pPr>
            <a:lvl2pPr marL="455512" indent="0">
              <a:buNone/>
              <a:defRPr sz="1200"/>
            </a:lvl2pPr>
            <a:lvl3pPr marL="911027" indent="0">
              <a:buNone/>
              <a:defRPr sz="1000"/>
            </a:lvl3pPr>
            <a:lvl4pPr marL="1366542" indent="0">
              <a:buNone/>
              <a:defRPr sz="900"/>
            </a:lvl4pPr>
            <a:lvl5pPr marL="1822061" indent="0">
              <a:buNone/>
              <a:defRPr sz="900"/>
            </a:lvl5pPr>
            <a:lvl6pPr marL="2277583" indent="0">
              <a:buNone/>
              <a:defRPr sz="900"/>
            </a:lvl6pPr>
            <a:lvl7pPr marL="2733098" indent="0">
              <a:buNone/>
              <a:defRPr sz="900"/>
            </a:lvl7pPr>
            <a:lvl8pPr marL="3188620" indent="0">
              <a:buNone/>
              <a:defRPr sz="900"/>
            </a:lvl8pPr>
            <a:lvl9pPr marL="3644137"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2016-06-22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50015011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181850" y="274639"/>
            <a:ext cx="222885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95300" y="274639"/>
            <a:ext cx="652145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554753813"/>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1"/>
            <a:ext cx="9906000" cy="16827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p:blipFill>
        <p:spPr>
          <a:xfrm>
            <a:off x="7477986" y="362809"/>
            <a:ext cx="1872000" cy="924480"/>
          </a:xfrm>
          <a:prstGeom prst="rect">
            <a:avLst/>
          </a:prstGeom>
        </p:spPr>
      </p:pic>
      <p:sp>
        <p:nvSpPr>
          <p:cNvPr id="3" name="Underrubri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latin typeface="Calibri"/>
              </a:rPr>
              <a:pPr/>
              <a:t>2016-06-22</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73983" y="130719"/>
            <a:ext cx="6814257" cy="1470025"/>
          </a:xfrm>
          <a:prstGeom prst="rect">
            <a:avLst/>
          </a:prstGeom>
          <a:noFill/>
        </p:spPr>
        <p:txBody>
          <a:bodyPr>
            <a:normAutofit/>
          </a:bodyPr>
          <a:lstStyle>
            <a:lvl1pPr algn="l">
              <a:defRPr sz="4000">
                <a:solidFill>
                  <a:srgbClr val="0094CA"/>
                </a:solidFill>
              </a:defRPr>
            </a:lvl1pPr>
          </a:lstStyle>
          <a:p>
            <a:r>
              <a:rPr lang="sv-SE" smtClean="0"/>
              <a:t>Klicka här för att ändra format</a:t>
            </a:r>
            <a:endParaRPr lang="sv-SE"/>
          </a:p>
        </p:txBody>
      </p:sp>
    </p:spTree>
    <p:extLst>
      <p:ext uri="{BB962C8B-B14F-4D97-AF65-F5344CB8AC3E}">
        <p14:creationId xmlns:p14="http://schemas.microsoft.com/office/powerpoint/2010/main" val="283993549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latin typeface="Calibri"/>
              </a:rPr>
              <a:pPr/>
              <a:t>2016-06-22</a:t>
            </a:fld>
            <a:endParaRPr lang="sv-SE">
              <a:latin typeface="Calibri"/>
            </a:endParaRPr>
          </a:p>
        </p:txBody>
      </p:sp>
      <p:sp>
        <p:nvSpPr>
          <p:cNvPr id="5" name="Footer Placeholder 4"/>
          <p:cNvSpPr>
            <a:spLocks noGrp="1"/>
          </p:cNvSpPr>
          <p:nvPr>
            <p:ph type="ftr" sz="quarter" idx="11"/>
          </p:nvPr>
        </p:nvSpPr>
        <p:spPr/>
        <p:txBody>
          <a:bodyPr/>
          <a:lstStyle/>
          <a:p>
            <a:endParaRPr lang="sv-SE">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99787028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fr-FR"/>
              <a:t>Modifiez le style du titre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sv-SE"/>
          </a:p>
        </p:txBody>
      </p:sp>
      <p:sp>
        <p:nvSpPr>
          <p:cNvPr id="4" name="Date Placeholder 3"/>
          <p:cNvSpPr>
            <a:spLocks noGrp="1"/>
          </p:cNvSpPr>
          <p:nvPr>
            <p:ph type="dt" sz="half" idx="10"/>
          </p:nvPr>
        </p:nvSpPr>
        <p:spPr/>
        <p:txBody>
          <a:bodyPr/>
          <a:lstStyle/>
          <a:p>
            <a:fld id="{139088A9-59B3-054C-A135-BA80C0027277}" type="datetime1">
              <a:rPr lang="en-US"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330" y="260649"/>
            <a:ext cx="1794199" cy="886059"/>
          </a:xfrm>
          <a:prstGeom prst="rect">
            <a:avLst/>
          </a:prstGeom>
        </p:spPr>
      </p:pic>
    </p:spTree>
    <p:extLst>
      <p:ext uri="{BB962C8B-B14F-4D97-AF65-F5344CB8AC3E}">
        <p14:creationId xmlns:p14="http://schemas.microsoft.com/office/powerpoint/2010/main" val="42270997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ktangel 6"/>
          <p:cNvSpPr/>
          <p:nvPr/>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fr-FR"/>
              <a:t>Modifiez le style du titre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sv-SE" dirty="0"/>
          </a:p>
        </p:txBody>
      </p:sp>
      <p:sp>
        <p:nvSpPr>
          <p:cNvPr id="4" name="Date Placeholder 3"/>
          <p:cNvSpPr>
            <a:spLocks noGrp="1"/>
          </p:cNvSpPr>
          <p:nvPr>
            <p:ph type="dt" sz="half" idx="10"/>
          </p:nvPr>
        </p:nvSpPr>
        <p:spPr/>
        <p:txBody>
          <a:bodyPr/>
          <a:lstStyle/>
          <a:p>
            <a:fld id="{61A0595F-AF3F-744E-9375-3C11D37F6C5F}" type="datetime1">
              <a:rPr lang="en-US"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842" y="319530"/>
            <a:ext cx="1484687" cy="733206"/>
          </a:xfrm>
          <a:prstGeom prst="rect">
            <a:avLst/>
          </a:prstGeom>
        </p:spPr>
      </p:pic>
    </p:spTree>
    <p:extLst>
      <p:ext uri="{BB962C8B-B14F-4D97-AF65-F5344CB8AC3E}">
        <p14:creationId xmlns:p14="http://schemas.microsoft.com/office/powerpoint/2010/main" val="41343399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ktangel 6"/>
          <p:cNvSpPr/>
          <p:nvPr/>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fr-FR"/>
              <a:t>Modifiez le style du titre</a:t>
            </a:r>
            <a:endParaRPr lang="sv-SE"/>
          </a:p>
        </p:txBody>
      </p:sp>
      <p:sp>
        <p:nvSpPr>
          <p:cNvPr id="3" name="Content Placeholder 2"/>
          <p:cNvSpPr>
            <a:spLocks noGrp="1"/>
          </p:cNvSpPr>
          <p:nvPr>
            <p:ph sz="half" idx="1"/>
          </p:nvPr>
        </p:nvSpPr>
        <p:spPr>
          <a:xfrm>
            <a:off x="495300" y="1600201"/>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Content Placeholder 3"/>
          <p:cNvSpPr>
            <a:spLocks noGrp="1"/>
          </p:cNvSpPr>
          <p:nvPr>
            <p:ph sz="half" idx="2"/>
          </p:nvPr>
        </p:nvSpPr>
        <p:spPr>
          <a:xfrm>
            <a:off x="5035550" y="1600201"/>
            <a:ext cx="437515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Date Placeholder 4"/>
          <p:cNvSpPr>
            <a:spLocks noGrp="1"/>
          </p:cNvSpPr>
          <p:nvPr>
            <p:ph type="dt" sz="half" idx="10"/>
          </p:nvPr>
        </p:nvSpPr>
        <p:spPr/>
        <p:txBody>
          <a:bodyPr/>
          <a:lstStyle/>
          <a:p>
            <a:fld id="{7BAAD4DB-4F10-4745-A369-6FE7490EA78C}" type="datetime1">
              <a:rPr lang="en-US"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384" y="260649"/>
            <a:ext cx="1473145" cy="727507"/>
          </a:xfrm>
          <a:prstGeom prst="rect">
            <a:avLst/>
          </a:prstGeom>
        </p:spPr>
      </p:pic>
    </p:spTree>
    <p:extLst>
      <p:ext uri="{BB962C8B-B14F-4D97-AF65-F5344CB8AC3E}">
        <p14:creationId xmlns:p14="http://schemas.microsoft.com/office/powerpoint/2010/main" val="30335577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sv-S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sv-SE"/>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sv-SE"/>
          </a:p>
        </p:txBody>
      </p:sp>
      <p:sp>
        <p:nvSpPr>
          <p:cNvPr id="7" name="Date Placeholder 6"/>
          <p:cNvSpPr>
            <a:spLocks noGrp="1"/>
          </p:cNvSpPr>
          <p:nvPr>
            <p:ph type="dt" sz="half" idx="10"/>
          </p:nvPr>
        </p:nvSpPr>
        <p:spPr/>
        <p:txBody>
          <a:bodyPr/>
          <a:lstStyle/>
          <a:p>
            <a:fld id="{675ED028-3807-8644-BFDD-A0CE044A6236}" type="datetime1">
              <a:rPr lang="en-US"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Tree>
    <p:extLst>
      <p:ext uri="{BB962C8B-B14F-4D97-AF65-F5344CB8AC3E}">
        <p14:creationId xmlns:p14="http://schemas.microsoft.com/office/powerpoint/2010/main" val="39675910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7330" y="260649"/>
            <a:ext cx="1794199" cy="886059"/>
          </a:xfrm>
          <a:prstGeom prst="rect">
            <a:avLst/>
          </a:prstGeom>
        </p:spPr>
      </p:pic>
    </p:spTree>
    <p:extLst>
      <p:ext uri="{BB962C8B-B14F-4D97-AF65-F5344CB8AC3E}">
        <p14:creationId xmlns:p14="http://schemas.microsoft.com/office/powerpoint/2010/main" val="7151928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2016-06-22</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6842" y="319530"/>
            <a:ext cx="1484687" cy="733206"/>
          </a:xfrm>
          <a:prstGeom prst="rect">
            <a:avLst/>
          </a:prstGeom>
        </p:spPr>
      </p:pic>
    </p:spTree>
    <p:extLst>
      <p:ext uri="{BB962C8B-B14F-4D97-AF65-F5344CB8AC3E}">
        <p14:creationId xmlns:p14="http://schemas.microsoft.com/office/powerpoint/2010/main" val="1778539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theme" Target="../theme/theme10.xml"/><Relationship Id="rId1" Type="http://schemas.openxmlformats.org/officeDocument/2006/relationships/slideLayout" Target="../slideLayouts/slideLayout74.xml"/><Relationship Id="rId2"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slideLayout" Target="../slideLayouts/slideLayout92.xml"/><Relationship Id="rId16" Type="http://schemas.openxmlformats.org/officeDocument/2006/relationships/slideLayout" Target="../slideLayouts/slideLayout93.xml"/><Relationship Id="rId17" Type="http://schemas.openxmlformats.org/officeDocument/2006/relationships/theme" Target="../theme/theme11.xml"/><Relationship Id="rId18" Type="http://schemas.openxmlformats.org/officeDocument/2006/relationships/image" Target="../media/image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theme" Target="../theme/theme12.xml"/><Relationship Id="rId1" Type="http://schemas.openxmlformats.org/officeDocument/2006/relationships/slideLayout" Target="../slideLayouts/slideLayout94.xml"/><Relationship Id="rId2"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theme" Target="../theme/theme13.xml"/><Relationship Id="rId1" Type="http://schemas.openxmlformats.org/officeDocument/2006/relationships/slideLayout" Target="../slideLayouts/slideLayout98.xml"/><Relationship Id="rId2"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theme" Target="../theme/theme3.xml"/><Relationship Id="rId17"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slideLayout" Target="../slideLayouts/slideLayout52.xml"/><Relationship Id="rId16" Type="http://schemas.openxmlformats.org/officeDocument/2006/relationships/theme" Target="../theme/theme4.xml"/><Relationship Id="rId17"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theme" Target="../theme/theme5.xml"/><Relationship Id="rId1" Type="http://schemas.openxmlformats.org/officeDocument/2006/relationships/slideLayout" Target="../slideLayouts/slideLayout53.xml"/><Relationship Id="rId2"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theme" Target="../theme/theme7.xml"/><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theme" Target="../theme/theme8.xml"/><Relationship Id="rId1" Type="http://schemas.openxmlformats.org/officeDocument/2006/relationships/slideLayout" Target="../slideLayouts/slideLayout66.xml"/><Relationship Id="rId2"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theme" Target="../theme/theme9.xml"/><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103" tIns="45556" rIns="91103" bIns="45556"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103" tIns="45556" rIns="91103" bIns="45556"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808"/>
            <a:ext cx="2311400" cy="365125"/>
          </a:xfrm>
          <a:prstGeom prst="rect">
            <a:avLst/>
          </a:prstGeom>
        </p:spPr>
        <p:txBody>
          <a:bodyPr vert="horz" lIns="91103" tIns="45556" rIns="91103" bIns="45556" rtlCol="0" anchor="ctr"/>
          <a:lstStyle>
            <a:lvl1pPr algn="l">
              <a:defRPr sz="1200">
                <a:solidFill>
                  <a:schemeClr val="tx1">
                    <a:tint val="75000"/>
                  </a:schemeClr>
                </a:solidFill>
              </a:defRPr>
            </a:lvl1pPr>
          </a:lstStyle>
          <a:p>
            <a:fld id="{49A5678A-D05F-FD42-9890-CCECCD9C8C54}" type="datetimeFigureOut">
              <a:rPr lang="sv-SE" smtClean="0"/>
              <a:t>2016-06-22</a:t>
            </a:fld>
            <a:endParaRPr lang="sv-SE"/>
          </a:p>
        </p:txBody>
      </p:sp>
      <p:sp>
        <p:nvSpPr>
          <p:cNvPr id="5" name="Platshållare för sidfot 4"/>
          <p:cNvSpPr>
            <a:spLocks noGrp="1"/>
          </p:cNvSpPr>
          <p:nvPr>
            <p:ph type="ftr" sz="quarter" idx="3"/>
          </p:nvPr>
        </p:nvSpPr>
        <p:spPr>
          <a:xfrm>
            <a:off x="3384550" y="6356808"/>
            <a:ext cx="3136900" cy="365125"/>
          </a:xfrm>
          <a:prstGeom prst="rect">
            <a:avLst/>
          </a:prstGeom>
        </p:spPr>
        <p:txBody>
          <a:bodyPr vert="horz" lIns="91103" tIns="45556" rIns="91103" bIns="45556"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099300" y="6356808"/>
            <a:ext cx="2311400" cy="365125"/>
          </a:xfrm>
          <a:prstGeom prst="rect">
            <a:avLst/>
          </a:prstGeom>
        </p:spPr>
        <p:txBody>
          <a:bodyPr vert="horz" lIns="91103" tIns="45556" rIns="91103" bIns="45556"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5512" rtl="0" eaLnBrk="1" latinLnBrk="0" hangingPunct="1">
        <a:spcBef>
          <a:spcPct val="0"/>
        </a:spcBef>
        <a:buNone/>
        <a:defRPr sz="4400" kern="1200">
          <a:solidFill>
            <a:schemeClr val="tx1"/>
          </a:solidFill>
          <a:latin typeface="+mj-lt"/>
          <a:ea typeface="+mj-ea"/>
          <a:cs typeface="+mj-cs"/>
        </a:defRPr>
      </a:lvl1pPr>
    </p:titleStyle>
    <p:bodyStyle>
      <a:lvl1pPr marL="341631" indent="-341631" algn="l" defTabSz="455512" rtl="0" eaLnBrk="1" latinLnBrk="0" hangingPunct="1">
        <a:spcBef>
          <a:spcPct val="20000"/>
        </a:spcBef>
        <a:buFont typeface="Arial"/>
        <a:buChar char="•"/>
        <a:defRPr sz="3200" kern="1200">
          <a:solidFill>
            <a:schemeClr val="tx1"/>
          </a:solidFill>
          <a:latin typeface="+mn-lt"/>
          <a:ea typeface="+mn-ea"/>
          <a:cs typeface="+mn-cs"/>
        </a:defRPr>
      </a:lvl1pPr>
      <a:lvl2pPr marL="740214" indent="-284688" algn="l" defTabSz="455512" rtl="0" eaLnBrk="1" latinLnBrk="0" hangingPunct="1">
        <a:spcBef>
          <a:spcPct val="20000"/>
        </a:spcBef>
        <a:buFont typeface="Arial"/>
        <a:buChar char="–"/>
        <a:defRPr sz="2800" kern="1200">
          <a:solidFill>
            <a:schemeClr val="tx1"/>
          </a:solidFill>
          <a:latin typeface="+mn-lt"/>
          <a:ea typeface="+mn-ea"/>
          <a:cs typeface="+mn-cs"/>
        </a:defRPr>
      </a:lvl2pPr>
      <a:lvl3pPr marL="1138767" indent="-227753" algn="l" defTabSz="455512" rtl="0" eaLnBrk="1" latinLnBrk="0" hangingPunct="1">
        <a:spcBef>
          <a:spcPct val="20000"/>
        </a:spcBef>
        <a:buFont typeface="Arial"/>
        <a:buChar char="•"/>
        <a:defRPr sz="2400" kern="1200">
          <a:solidFill>
            <a:schemeClr val="tx1"/>
          </a:solidFill>
          <a:latin typeface="+mn-lt"/>
          <a:ea typeface="+mn-ea"/>
          <a:cs typeface="+mn-cs"/>
        </a:defRPr>
      </a:lvl3pPr>
      <a:lvl4pPr marL="1594303" indent="-227753" algn="l" defTabSz="455512" rtl="0" eaLnBrk="1" latinLnBrk="0" hangingPunct="1">
        <a:spcBef>
          <a:spcPct val="20000"/>
        </a:spcBef>
        <a:buFont typeface="Arial"/>
        <a:buChar char="–"/>
        <a:defRPr sz="2000" kern="1200">
          <a:solidFill>
            <a:schemeClr val="tx1"/>
          </a:solidFill>
          <a:latin typeface="+mn-lt"/>
          <a:ea typeface="+mn-ea"/>
          <a:cs typeface="+mn-cs"/>
        </a:defRPr>
      </a:lvl4pPr>
      <a:lvl5pPr marL="2049825" indent="-227753" algn="l" defTabSz="455512" rtl="0" eaLnBrk="1" latinLnBrk="0" hangingPunct="1">
        <a:spcBef>
          <a:spcPct val="20000"/>
        </a:spcBef>
        <a:buFont typeface="Arial"/>
        <a:buChar char="»"/>
        <a:defRPr sz="2000" kern="1200">
          <a:solidFill>
            <a:schemeClr val="tx1"/>
          </a:solidFill>
          <a:latin typeface="+mn-lt"/>
          <a:ea typeface="+mn-ea"/>
          <a:cs typeface="+mn-cs"/>
        </a:defRPr>
      </a:lvl5pPr>
      <a:lvl6pPr marL="2505338" indent="-227753" algn="l" defTabSz="455512" rtl="0" eaLnBrk="1" latinLnBrk="0" hangingPunct="1">
        <a:spcBef>
          <a:spcPct val="20000"/>
        </a:spcBef>
        <a:buFont typeface="Arial"/>
        <a:buChar char="•"/>
        <a:defRPr sz="2000" kern="1200">
          <a:solidFill>
            <a:schemeClr val="tx1"/>
          </a:solidFill>
          <a:latin typeface="+mn-lt"/>
          <a:ea typeface="+mn-ea"/>
          <a:cs typeface="+mn-cs"/>
        </a:defRPr>
      </a:lvl6pPr>
      <a:lvl7pPr marL="2960854" indent="-227753" algn="l" defTabSz="455512" rtl="0" eaLnBrk="1" latinLnBrk="0" hangingPunct="1">
        <a:spcBef>
          <a:spcPct val="20000"/>
        </a:spcBef>
        <a:buFont typeface="Arial"/>
        <a:buChar char="•"/>
        <a:defRPr sz="2000" kern="1200">
          <a:solidFill>
            <a:schemeClr val="tx1"/>
          </a:solidFill>
          <a:latin typeface="+mn-lt"/>
          <a:ea typeface="+mn-ea"/>
          <a:cs typeface="+mn-cs"/>
        </a:defRPr>
      </a:lvl7pPr>
      <a:lvl8pPr marL="3416376" indent="-227753" algn="l" defTabSz="455512" rtl="0" eaLnBrk="1" latinLnBrk="0" hangingPunct="1">
        <a:spcBef>
          <a:spcPct val="20000"/>
        </a:spcBef>
        <a:buFont typeface="Arial"/>
        <a:buChar char="•"/>
        <a:defRPr sz="2000" kern="1200">
          <a:solidFill>
            <a:schemeClr val="tx1"/>
          </a:solidFill>
          <a:latin typeface="+mn-lt"/>
          <a:ea typeface="+mn-ea"/>
          <a:cs typeface="+mn-cs"/>
        </a:defRPr>
      </a:lvl8pPr>
      <a:lvl9pPr marL="3871890" indent="-227753" algn="l" defTabSz="4555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512" rtl="0" eaLnBrk="1" latinLnBrk="0" hangingPunct="1">
        <a:defRPr sz="1800" kern="1200">
          <a:solidFill>
            <a:schemeClr val="tx1"/>
          </a:solidFill>
          <a:latin typeface="+mn-lt"/>
          <a:ea typeface="+mn-ea"/>
          <a:cs typeface="+mn-cs"/>
        </a:defRPr>
      </a:lvl1pPr>
      <a:lvl2pPr marL="455512" algn="l" defTabSz="455512" rtl="0" eaLnBrk="1" latinLnBrk="0" hangingPunct="1">
        <a:defRPr sz="1800" kern="1200">
          <a:solidFill>
            <a:schemeClr val="tx1"/>
          </a:solidFill>
          <a:latin typeface="+mn-lt"/>
          <a:ea typeface="+mn-ea"/>
          <a:cs typeface="+mn-cs"/>
        </a:defRPr>
      </a:lvl2pPr>
      <a:lvl3pPr marL="911027" algn="l" defTabSz="455512" rtl="0" eaLnBrk="1" latinLnBrk="0" hangingPunct="1">
        <a:defRPr sz="1800" kern="1200">
          <a:solidFill>
            <a:schemeClr val="tx1"/>
          </a:solidFill>
          <a:latin typeface="+mn-lt"/>
          <a:ea typeface="+mn-ea"/>
          <a:cs typeface="+mn-cs"/>
        </a:defRPr>
      </a:lvl3pPr>
      <a:lvl4pPr marL="1366542" algn="l" defTabSz="455512" rtl="0" eaLnBrk="1" latinLnBrk="0" hangingPunct="1">
        <a:defRPr sz="1800" kern="1200">
          <a:solidFill>
            <a:schemeClr val="tx1"/>
          </a:solidFill>
          <a:latin typeface="+mn-lt"/>
          <a:ea typeface="+mn-ea"/>
          <a:cs typeface="+mn-cs"/>
        </a:defRPr>
      </a:lvl4pPr>
      <a:lvl5pPr marL="1822061" algn="l" defTabSz="455512" rtl="0" eaLnBrk="1" latinLnBrk="0" hangingPunct="1">
        <a:defRPr sz="1800" kern="1200">
          <a:solidFill>
            <a:schemeClr val="tx1"/>
          </a:solidFill>
          <a:latin typeface="+mn-lt"/>
          <a:ea typeface="+mn-ea"/>
          <a:cs typeface="+mn-cs"/>
        </a:defRPr>
      </a:lvl5pPr>
      <a:lvl6pPr marL="2277583" algn="l" defTabSz="455512" rtl="0" eaLnBrk="1" latinLnBrk="0" hangingPunct="1">
        <a:defRPr sz="1800" kern="1200">
          <a:solidFill>
            <a:schemeClr val="tx1"/>
          </a:solidFill>
          <a:latin typeface="+mn-lt"/>
          <a:ea typeface="+mn-ea"/>
          <a:cs typeface="+mn-cs"/>
        </a:defRPr>
      </a:lvl6pPr>
      <a:lvl7pPr marL="2733098" algn="l" defTabSz="455512" rtl="0" eaLnBrk="1" latinLnBrk="0" hangingPunct="1">
        <a:defRPr sz="1800" kern="1200">
          <a:solidFill>
            <a:schemeClr val="tx1"/>
          </a:solidFill>
          <a:latin typeface="+mn-lt"/>
          <a:ea typeface="+mn-ea"/>
          <a:cs typeface="+mn-cs"/>
        </a:defRPr>
      </a:lvl7pPr>
      <a:lvl8pPr marL="3188620" algn="l" defTabSz="455512" rtl="0" eaLnBrk="1" latinLnBrk="0" hangingPunct="1">
        <a:defRPr sz="1800" kern="1200">
          <a:solidFill>
            <a:schemeClr val="tx1"/>
          </a:solidFill>
          <a:latin typeface="+mn-lt"/>
          <a:ea typeface="+mn-ea"/>
          <a:cs typeface="+mn-cs"/>
        </a:defRPr>
      </a:lvl8pPr>
      <a:lvl9pPr marL="3644137" algn="l" defTabSz="45551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429" tIns="45714" rIns="91429" bIns="45714"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389"/>
            <a:ext cx="23114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pPr defTabSz="914295"/>
            <a:fld id="{7103233B-D569-4A6E-878F-CDE152514C47}" type="datetime1">
              <a:rPr lang="sv-SE" smtClean="0">
                <a:solidFill>
                  <a:prstClr val="black">
                    <a:tint val="75000"/>
                  </a:prstClr>
                </a:solidFill>
                <a:latin typeface="Calibri"/>
              </a:rPr>
              <a:pPr defTabSz="914295"/>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89"/>
            <a:ext cx="31369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pPr defTabSz="914295"/>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89"/>
            <a:ext cx="23114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pPr defTabSz="914295"/>
            <a:fld id="{551115BC-487E-4422-894C-CB7CD3E79223}" type="slidenum">
              <a:rPr lang="sv-SE" smtClean="0">
                <a:solidFill>
                  <a:prstClr val="black">
                    <a:tint val="75000"/>
                  </a:prstClr>
                </a:solidFill>
                <a:latin typeface="Calibri"/>
              </a:rPr>
              <a:pPr defTabSz="914295"/>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Lst>
  <p:hf hdr="0" ftr="0" dt="0"/>
  <p:txStyles>
    <p:titleStyle>
      <a:lvl1pPr algn="l" defTabSz="914295" rtl="0" eaLnBrk="1" latinLnBrk="0" hangingPunct="1">
        <a:spcBef>
          <a:spcPct val="0"/>
        </a:spcBef>
        <a:buNone/>
        <a:defRPr sz="3200" kern="1200" baseline="0">
          <a:solidFill>
            <a:schemeClr val="bg1"/>
          </a:solidFill>
          <a:latin typeface="+mj-lt"/>
          <a:ea typeface="+mj-ea"/>
          <a:cs typeface="+mj-cs"/>
        </a:defRPr>
      </a:lvl1pPr>
    </p:titleStyle>
    <p:bodyStyle>
      <a:lvl1pPr marL="342861" indent="-342861" algn="l" defTabSz="914295"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66" indent="-285717" algn="l" defTabSz="914295"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68" indent="-228573" algn="l" defTabSz="914295"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16" indent="-228573" algn="l" defTabSz="914295"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163" indent="-228573" algn="l" defTabSz="9142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9" indent="-228573" algn="l" defTabSz="9142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8" indent="-228573" algn="l" defTabSz="9142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04" indent="-228573" algn="l" defTabSz="9142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3" indent="-228573" algn="l" defTabSz="9142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1"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6"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1"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42971" y="1964946"/>
            <a:ext cx="70810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rgbClr val="0094CA"/>
                </a:solidFill>
              </a:defRPr>
            </a:lvl1pPr>
          </a:lstStyle>
          <a:p>
            <a:pPr defTabSz="457200"/>
            <a:fld id="{536FF277-5E8C-C849-958D-3EBBE89D3841}" type="datetime1">
              <a:rPr lang="sv-SE" smtClean="0">
                <a:latin typeface="Calibri"/>
              </a:rPr>
              <a:pPr defTabSz="457200"/>
              <a:t>2016-06-22</a:t>
            </a:fld>
            <a:endParaRPr lang="sv-SE">
              <a:latin typeface="Calibri"/>
            </a:endParaRPr>
          </a:p>
        </p:txBody>
      </p:sp>
      <p:sp>
        <p:nvSpPr>
          <p:cNvPr id="5" name="Platshållare för sidfo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rgbClr val="0094CA"/>
                </a:solidFill>
              </a:defRPr>
            </a:lvl1pPr>
          </a:lstStyle>
          <a:p>
            <a:pPr defTabSz="457200"/>
            <a:endParaRPr lang="sv-SE">
              <a:latin typeface="Calibri"/>
            </a:endParaRPr>
          </a:p>
        </p:txBody>
      </p:sp>
      <p:sp>
        <p:nvSpPr>
          <p:cNvPr id="6" name="Platshållare för bild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rgbClr val="0094CA"/>
                </a:solidFill>
              </a:defRPr>
            </a:lvl1pPr>
          </a:lstStyle>
          <a:p>
            <a:pPr defTabSz="457200"/>
            <a:fld id="{038C62C7-F79B-CD4A-A5DF-5683BBEC4A65}" type="slidenum">
              <a:rPr lang="sv-SE" smtClean="0">
                <a:latin typeface="Calibri"/>
              </a:rPr>
              <a:pPr defTabSz="457200"/>
              <a:t>‹#›</a:t>
            </a:fld>
            <a:endParaRPr lang="sv-SE">
              <a:latin typeface="Calibri"/>
            </a:endParaRPr>
          </a:p>
        </p:txBody>
      </p:sp>
      <p:sp>
        <p:nvSpPr>
          <p:cNvPr id="7" name="Rektangel 6"/>
          <p:cNvSpPr/>
          <p:nvPr userDrawn="1"/>
        </p:nvSpPr>
        <p:spPr>
          <a:xfrm>
            <a:off x="0" y="0"/>
            <a:ext cx="9906000" cy="1434354"/>
          </a:xfrm>
          <a:prstGeom prst="rect">
            <a:avLst/>
          </a:prstGeom>
          <a:solidFill>
            <a:srgbClr val="0094CA"/>
          </a:solidFill>
          <a:ln>
            <a:noFill/>
          </a:ln>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srgbClr val="0094CA"/>
              </a:solidFill>
              <a:latin typeface="Calibri"/>
            </a:endParaRPr>
          </a:p>
        </p:txBody>
      </p:sp>
      <p:pic>
        <p:nvPicPr>
          <p:cNvPr id="8" name="Bildobjekt 7" descr="ESS-vit-logga.png"/>
          <p:cNvPicPr>
            <a:picLocks noChangeAspect="1"/>
          </p:cNvPicPr>
          <p:nvPr userDrawn="1"/>
        </p:nvPicPr>
        <p:blipFill>
          <a:blip r:embed="rId18">
            <a:extLst>
              <a:ext uri="{28A0092B-C50C-407E-A947-70E740481C1C}">
                <a14:useLocalDpi xmlns:a14="http://schemas.microsoft.com/office/drawing/2010/main" val="0"/>
              </a:ext>
            </a:extLst>
          </a:blip>
          <a:stretch/>
        </p:blipFill>
        <p:spPr>
          <a:xfrm>
            <a:off x="7937555" y="378760"/>
            <a:ext cx="1473145" cy="727507"/>
          </a:xfrm>
          <a:prstGeom prst="rect">
            <a:avLst/>
          </a:prstGeom>
        </p:spPr>
      </p:pic>
      <p:sp>
        <p:nvSpPr>
          <p:cNvPr id="11" name="Platshållare för rubrik 10"/>
          <p:cNvSpPr>
            <a:spLocks noGrp="1"/>
          </p:cNvSpPr>
          <p:nvPr>
            <p:ph type="title"/>
          </p:nvPr>
        </p:nvSpPr>
        <p:spPr>
          <a:xfrm>
            <a:off x="642971" y="-1"/>
            <a:ext cx="6242843"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4029332254"/>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Lst>
  <p:transition xmlns:p14="http://schemas.microsoft.com/office/powerpoint/2010/main"/>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440" tIns="45720" rIns="91440" bIns="45720" rtlCol="0" anchor="ctr">
            <a:normAutofit/>
          </a:bodyPr>
          <a:lstStyle/>
          <a:p>
            <a:r>
              <a:rPr lang="fr-FR"/>
              <a:t>Modifiez le style du titre</a:t>
            </a:r>
            <a:endParaRPr lang="sv-SE"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9FEB55C-D8CD-7E46-BF9E-E3D79B425EB0}" type="datetime1">
              <a:rPr lang="en-US" smtClean="0">
                <a:solidFill>
                  <a:prstClr val="black">
                    <a:tint val="75000"/>
                  </a:prstClr>
                </a:solidFill>
                <a:latin typeface="Calibri"/>
              </a:rPr>
              <a:pPr defTabSz="914400"/>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594763262"/>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Lst>
  <p:hf sldNum="0"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103233B-D569-4A6E-878F-CDE152514C47}" type="datetime1">
              <a:rPr lang="sv-SE" smtClean="0">
                <a:solidFill>
                  <a:prstClr val="black">
                    <a:tint val="75000"/>
                  </a:prstClr>
                </a:solidFill>
                <a:latin typeface="Calibri"/>
              </a:rPr>
              <a:pPr defTabSz="914400"/>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230070948"/>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300" y="274638"/>
            <a:ext cx="8915400" cy="1143000"/>
          </a:xfrm>
          <a:prstGeom prst="rect">
            <a:avLst/>
          </a:prstGeom>
        </p:spPr>
        <p:txBody>
          <a:bodyPr vert="horz" lIns="91103" tIns="45556" rIns="91103" bIns="45556"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95300" y="1600206"/>
            <a:ext cx="8915400" cy="4525963"/>
          </a:xfrm>
          <a:prstGeom prst="rect">
            <a:avLst/>
          </a:prstGeom>
        </p:spPr>
        <p:txBody>
          <a:bodyPr vert="horz" lIns="91103" tIns="45556" rIns="91103" bIns="45556"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802"/>
            <a:ext cx="2311400" cy="365125"/>
          </a:xfrm>
          <a:prstGeom prst="rect">
            <a:avLst/>
          </a:prstGeom>
        </p:spPr>
        <p:txBody>
          <a:bodyPr vert="horz" lIns="91103" tIns="45556" rIns="91103" bIns="45556" rtlCol="0" anchor="ctr"/>
          <a:lstStyle>
            <a:lvl1pPr algn="l">
              <a:defRPr sz="1200">
                <a:solidFill>
                  <a:schemeClr val="tx1">
                    <a:tint val="75000"/>
                  </a:schemeClr>
                </a:solidFill>
              </a:defRPr>
            </a:lvl1pPr>
          </a:lstStyle>
          <a:p>
            <a:fld id="{49A5678A-D05F-FD42-9890-CCECCD9C8C54}" type="datetimeFigureOut">
              <a:rPr lang="sv-SE" smtClean="0">
                <a:solidFill>
                  <a:prstClr val="black">
                    <a:tint val="75000"/>
                  </a:prstClr>
                </a:solidFill>
                <a:latin typeface="Calibri"/>
              </a:rPr>
              <a:pPr/>
              <a:t>2016-06-22</a:t>
            </a:fld>
            <a:endParaRPr lang="sv-SE">
              <a:solidFill>
                <a:prstClr val="black">
                  <a:tint val="75000"/>
                </a:prstClr>
              </a:solidFill>
              <a:latin typeface="Calibri"/>
            </a:endParaRPr>
          </a:p>
        </p:txBody>
      </p:sp>
      <p:sp>
        <p:nvSpPr>
          <p:cNvPr id="5" name="Platshållare för sidfot 4"/>
          <p:cNvSpPr>
            <a:spLocks noGrp="1"/>
          </p:cNvSpPr>
          <p:nvPr>
            <p:ph type="ftr" sz="quarter" idx="3"/>
          </p:nvPr>
        </p:nvSpPr>
        <p:spPr>
          <a:xfrm>
            <a:off x="3384550" y="6356802"/>
            <a:ext cx="3136900" cy="365125"/>
          </a:xfrm>
          <a:prstGeom prst="rect">
            <a:avLst/>
          </a:prstGeom>
        </p:spPr>
        <p:txBody>
          <a:bodyPr vert="horz" lIns="91103" tIns="45556" rIns="91103" bIns="45556" rtlCol="0" anchor="ctr"/>
          <a:lstStyle>
            <a:lvl1pPr algn="ctr">
              <a:defRPr sz="1200">
                <a:solidFill>
                  <a:schemeClr val="tx1">
                    <a:tint val="75000"/>
                  </a:schemeClr>
                </a:solidFill>
              </a:defRPr>
            </a:lvl1pPr>
          </a:lstStyle>
          <a:p>
            <a:endParaRPr lang="sv-SE">
              <a:solidFill>
                <a:prstClr val="black">
                  <a:tint val="75000"/>
                </a:prstClr>
              </a:solidFill>
              <a:latin typeface="Calibri"/>
            </a:endParaRPr>
          </a:p>
        </p:txBody>
      </p:sp>
      <p:sp>
        <p:nvSpPr>
          <p:cNvPr id="6" name="Platshållare för bildnummer 5"/>
          <p:cNvSpPr>
            <a:spLocks noGrp="1"/>
          </p:cNvSpPr>
          <p:nvPr>
            <p:ph type="sldNum" sz="quarter" idx="4"/>
          </p:nvPr>
        </p:nvSpPr>
        <p:spPr>
          <a:xfrm>
            <a:off x="7099300" y="6356802"/>
            <a:ext cx="2311400" cy="365125"/>
          </a:xfrm>
          <a:prstGeom prst="rect">
            <a:avLst/>
          </a:prstGeom>
        </p:spPr>
        <p:txBody>
          <a:bodyPr vert="horz" lIns="91103" tIns="45556" rIns="91103" bIns="45556" rtlCol="0" anchor="ctr"/>
          <a:lstStyle>
            <a:lvl1pPr algn="r">
              <a:defRPr sz="1200">
                <a:solidFill>
                  <a:schemeClr val="tx1">
                    <a:tint val="75000"/>
                  </a:schemeClr>
                </a:solidFill>
              </a:defRPr>
            </a:lvl1pPr>
          </a:lstStyle>
          <a:p>
            <a:fld id="{276797C7-3D02-2A4F-97AD-9EB2A99A67F0}"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71037889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55512" rtl="0" eaLnBrk="1" latinLnBrk="0" hangingPunct="1">
        <a:spcBef>
          <a:spcPct val="0"/>
        </a:spcBef>
        <a:buNone/>
        <a:defRPr sz="4400" kern="1200">
          <a:solidFill>
            <a:schemeClr val="tx1"/>
          </a:solidFill>
          <a:latin typeface="+mj-lt"/>
          <a:ea typeface="+mj-ea"/>
          <a:cs typeface="+mj-cs"/>
        </a:defRPr>
      </a:lvl1pPr>
    </p:titleStyle>
    <p:bodyStyle>
      <a:lvl1pPr marL="341631" indent="-341631" algn="l" defTabSz="455512" rtl="0" eaLnBrk="1" latinLnBrk="0" hangingPunct="1">
        <a:spcBef>
          <a:spcPct val="20000"/>
        </a:spcBef>
        <a:buFont typeface="Arial"/>
        <a:buChar char="•"/>
        <a:defRPr sz="3200" kern="1200">
          <a:solidFill>
            <a:schemeClr val="tx1"/>
          </a:solidFill>
          <a:latin typeface="+mn-lt"/>
          <a:ea typeface="+mn-ea"/>
          <a:cs typeface="+mn-cs"/>
        </a:defRPr>
      </a:lvl1pPr>
      <a:lvl2pPr marL="740214" indent="-284688" algn="l" defTabSz="455512" rtl="0" eaLnBrk="1" latinLnBrk="0" hangingPunct="1">
        <a:spcBef>
          <a:spcPct val="20000"/>
        </a:spcBef>
        <a:buFont typeface="Arial"/>
        <a:buChar char="–"/>
        <a:defRPr sz="2800" kern="1200">
          <a:solidFill>
            <a:schemeClr val="tx1"/>
          </a:solidFill>
          <a:latin typeface="+mn-lt"/>
          <a:ea typeface="+mn-ea"/>
          <a:cs typeface="+mn-cs"/>
        </a:defRPr>
      </a:lvl2pPr>
      <a:lvl3pPr marL="1138767" indent="-227753" algn="l" defTabSz="455512" rtl="0" eaLnBrk="1" latinLnBrk="0" hangingPunct="1">
        <a:spcBef>
          <a:spcPct val="20000"/>
        </a:spcBef>
        <a:buFont typeface="Arial"/>
        <a:buChar char="•"/>
        <a:defRPr sz="2400" kern="1200">
          <a:solidFill>
            <a:schemeClr val="tx1"/>
          </a:solidFill>
          <a:latin typeface="+mn-lt"/>
          <a:ea typeface="+mn-ea"/>
          <a:cs typeface="+mn-cs"/>
        </a:defRPr>
      </a:lvl3pPr>
      <a:lvl4pPr marL="1594303" indent="-227753" algn="l" defTabSz="455512" rtl="0" eaLnBrk="1" latinLnBrk="0" hangingPunct="1">
        <a:spcBef>
          <a:spcPct val="20000"/>
        </a:spcBef>
        <a:buFont typeface="Arial"/>
        <a:buChar char="–"/>
        <a:defRPr sz="2000" kern="1200">
          <a:solidFill>
            <a:schemeClr val="tx1"/>
          </a:solidFill>
          <a:latin typeface="+mn-lt"/>
          <a:ea typeface="+mn-ea"/>
          <a:cs typeface="+mn-cs"/>
        </a:defRPr>
      </a:lvl4pPr>
      <a:lvl5pPr marL="2049825" indent="-227753" algn="l" defTabSz="455512" rtl="0" eaLnBrk="1" latinLnBrk="0" hangingPunct="1">
        <a:spcBef>
          <a:spcPct val="20000"/>
        </a:spcBef>
        <a:buFont typeface="Arial"/>
        <a:buChar char="»"/>
        <a:defRPr sz="2000" kern="1200">
          <a:solidFill>
            <a:schemeClr val="tx1"/>
          </a:solidFill>
          <a:latin typeface="+mn-lt"/>
          <a:ea typeface="+mn-ea"/>
          <a:cs typeface="+mn-cs"/>
        </a:defRPr>
      </a:lvl5pPr>
      <a:lvl6pPr marL="2505338" indent="-227753" algn="l" defTabSz="455512" rtl="0" eaLnBrk="1" latinLnBrk="0" hangingPunct="1">
        <a:spcBef>
          <a:spcPct val="20000"/>
        </a:spcBef>
        <a:buFont typeface="Arial"/>
        <a:buChar char="•"/>
        <a:defRPr sz="2000" kern="1200">
          <a:solidFill>
            <a:schemeClr val="tx1"/>
          </a:solidFill>
          <a:latin typeface="+mn-lt"/>
          <a:ea typeface="+mn-ea"/>
          <a:cs typeface="+mn-cs"/>
        </a:defRPr>
      </a:lvl6pPr>
      <a:lvl7pPr marL="2960854" indent="-227753" algn="l" defTabSz="455512" rtl="0" eaLnBrk="1" latinLnBrk="0" hangingPunct="1">
        <a:spcBef>
          <a:spcPct val="20000"/>
        </a:spcBef>
        <a:buFont typeface="Arial"/>
        <a:buChar char="•"/>
        <a:defRPr sz="2000" kern="1200">
          <a:solidFill>
            <a:schemeClr val="tx1"/>
          </a:solidFill>
          <a:latin typeface="+mn-lt"/>
          <a:ea typeface="+mn-ea"/>
          <a:cs typeface="+mn-cs"/>
        </a:defRPr>
      </a:lvl7pPr>
      <a:lvl8pPr marL="3416376" indent="-227753" algn="l" defTabSz="455512" rtl="0" eaLnBrk="1" latinLnBrk="0" hangingPunct="1">
        <a:spcBef>
          <a:spcPct val="20000"/>
        </a:spcBef>
        <a:buFont typeface="Arial"/>
        <a:buChar char="•"/>
        <a:defRPr sz="2000" kern="1200">
          <a:solidFill>
            <a:schemeClr val="tx1"/>
          </a:solidFill>
          <a:latin typeface="+mn-lt"/>
          <a:ea typeface="+mn-ea"/>
          <a:cs typeface="+mn-cs"/>
        </a:defRPr>
      </a:lvl8pPr>
      <a:lvl9pPr marL="3871890" indent="-227753" algn="l" defTabSz="4555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512" rtl="0" eaLnBrk="1" latinLnBrk="0" hangingPunct="1">
        <a:defRPr sz="1800" kern="1200">
          <a:solidFill>
            <a:schemeClr val="tx1"/>
          </a:solidFill>
          <a:latin typeface="+mn-lt"/>
          <a:ea typeface="+mn-ea"/>
          <a:cs typeface="+mn-cs"/>
        </a:defRPr>
      </a:lvl1pPr>
      <a:lvl2pPr marL="455512" algn="l" defTabSz="455512" rtl="0" eaLnBrk="1" latinLnBrk="0" hangingPunct="1">
        <a:defRPr sz="1800" kern="1200">
          <a:solidFill>
            <a:schemeClr val="tx1"/>
          </a:solidFill>
          <a:latin typeface="+mn-lt"/>
          <a:ea typeface="+mn-ea"/>
          <a:cs typeface="+mn-cs"/>
        </a:defRPr>
      </a:lvl2pPr>
      <a:lvl3pPr marL="911027" algn="l" defTabSz="455512" rtl="0" eaLnBrk="1" latinLnBrk="0" hangingPunct="1">
        <a:defRPr sz="1800" kern="1200">
          <a:solidFill>
            <a:schemeClr val="tx1"/>
          </a:solidFill>
          <a:latin typeface="+mn-lt"/>
          <a:ea typeface="+mn-ea"/>
          <a:cs typeface="+mn-cs"/>
        </a:defRPr>
      </a:lvl3pPr>
      <a:lvl4pPr marL="1366542" algn="l" defTabSz="455512" rtl="0" eaLnBrk="1" latinLnBrk="0" hangingPunct="1">
        <a:defRPr sz="1800" kern="1200">
          <a:solidFill>
            <a:schemeClr val="tx1"/>
          </a:solidFill>
          <a:latin typeface="+mn-lt"/>
          <a:ea typeface="+mn-ea"/>
          <a:cs typeface="+mn-cs"/>
        </a:defRPr>
      </a:lvl4pPr>
      <a:lvl5pPr marL="1822061" algn="l" defTabSz="455512" rtl="0" eaLnBrk="1" latinLnBrk="0" hangingPunct="1">
        <a:defRPr sz="1800" kern="1200">
          <a:solidFill>
            <a:schemeClr val="tx1"/>
          </a:solidFill>
          <a:latin typeface="+mn-lt"/>
          <a:ea typeface="+mn-ea"/>
          <a:cs typeface="+mn-cs"/>
        </a:defRPr>
      </a:lvl5pPr>
      <a:lvl6pPr marL="2277583" algn="l" defTabSz="455512" rtl="0" eaLnBrk="1" latinLnBrk="0" hangingPunct="1">
        <a:defRPr sz="1800" kern="1200">
          <a:solidFill>
            <a:schemeClr val="tx1"/>
          </a:solidFill>
          <a:latin typeface="+mn-lt"/>
          <a:ea typeface="+mn-ea"/>
          <a:cs typeface="+mn-cs"/>
        </a:defRPr>
      </a:lvl6pPr>
      <a:lvl7pPr marL="2733098" algn="l" defTabSz="455512" rtl="0" eaLnBrk="1" latinLnBrk="0" hangingPunct="1">
        <a:defRPr sz="1800" kern="1200">
          <a:solidFill>
            <a:schemeClr val="tx1"/>
          </a:solidFill>
          <a:latin typeface="+mn-lt"/>
          <a:ea typeface="+mn-ea"/>
          <a:cs typeface="+mn-cs"/>
        </a:defRPr>
      </a:lvl7pPr>
      <a:lvl8pPr marL="3188620" algn="l" defTabSz="455512" rtl="0" eaLnBrk="1" latinLnBrk="0" hangingPunct="1">
        <a:defRPr sz="1800" kern="1200">
          <a:solidFill>
            <a:schemeClr val="tx1"/>
          </a:solidFill>
          <a:latin typeface="+mn-lt"/>
          <a:ea typeface="+mn-ea"/>
          <a:cs typeface="+mn-cs"/>
        </a:defRPr>
      </a:lvl8pPr>
      <a:lvl9pPr marL="3644137" algn="l" defTabSz="4555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43181" y="1964948"/>
            <a:ext cx="7081099" cy="4038982"/>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700"/>
            <a:ext cx="2311400" cy="365125"/>
          </a:xfrm>
          <a:prstGeom prst="rect">
            <a:avLst/>
          </a:prstGeom>
        </p:spPr>
        <p:txBody>
          <a:bodyPr vert="horz" lIns="91103" tIns="45556" rIns="91103" bIns="45556" rtlCol="0" anchor="ctr"/>
          <a:lstStyle>
            <a:lvl1pPr algn="l">
              <a:defRPr sz="1200">
                <a:solidFill>
                  <a:srgbClr val="0094CA"/>
                </a:solidFill>
              </a:defRPr>
            </a:lvl1pPr>
          </a:lstStyle>
          <a:p>
            <a:fld id="{8F5C681F-1FB5-764D-BC0F-BB7944416E1E}"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3"/>
          </p:nvPr>
        </p:nvSpPr>
        <p:spPr>
          <a:xfrm>
            <a:off x="3384550" y="6356700"/>
            <a:ext cx="3136900" cy="365125"/>
          </a:xfrm>
          <a:prstGeom prst="rect">
            <a:avLst/>
          </a:prstGeom>
        </p:spPr>
        <p:txBody>
          <a:bodyPr vert="horz" lIns="91103" tIns="45556" rIns="91103" bIns="45556" rtlCol="0" anchor="ctr"/>
          <a:lstStyle>
            <a:lvl1pPr algn="ctr">
              <a:defRPr sz="1200">
                <a:solidFill>
                  <a:srgbClr val="0094CA"/>
                </a:solidFill>
              </a:defRPr>
            </a:lvl1pPr>
          </a:lstStyle>
          <a:p>
            <a:endParaRPr lang="sv-SE">
              <a:latin typeface="Calibri"/>
            </a:endParaRPr>
          </a:p>
        </p:txBody>
      </p:sp>
      <p:sp>
        <p:nvSpPr>
          <p:cNvPr id="6" name="Platshållare för bildnummer 5"/>
          <p:cNvSpPr>
            <a:spLocks noGrp="1"/>
          </p:cNvSpPr>
          <p:nvPr>
            <p:ph type="sldNum" sz="quarter" idx="4"/>
          </p:nvPr>
        </p:nvSpPr>
        <p:spPr>
          <a:xfrm>
            <a:off x="7099300" y="6356700"/>
            <a:ext cx="2311400" cy="365125"/>
          </a:xfrm>
          <a:prstGeom prst="rect">
            <a:avLst/>
          </a:prstGeom>
        </p:spPr>
        <p:txBody>
          <a:bodyPr vert="horz" lIns="91103" tIns="45556" rIns="91103" bIns="45556"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103" tIns="45556" rIns="91103" bIns="45556"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937561" y="379060"/>
            <a:ext cx="1473146" cy="727507"/>
          </a:xfrm>
          <a:prstGeom prst="rect">
            <a:avLst/>
          </a:prstGeom>
        </p:spPr>
      </p:pic>
      <p:sp>
        <p:nvSpPr>
          <p:cNvPr id="11" name="Platshållare för rubrik 10"/>
          <p:cNvSpPr>
            <a:spLocks noGrp="1"/>
          </p:cNvSpPr>
          <p:nvPr>
            <p:ph type="title"/>
          </p:nvPr>
        </p:nvSpPr>
        <p:spPr>
          <a:xfrm>
            <a:off x="642971" y="345"/>
            <a:ext cx="6242843"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65127143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Lst>
  <p:hf sldNum="0" hdr="0" ftr="0" dt="0"/>
  <p:txStyles>
    <p:titleStyle>
      <a:lvl1pPr algn="l" defTabSz="455512" rtl="0" eaLnBrk="1" latinLnBrk="0" hangingPunct="1">
        <a:spcBef>
          <a:spcPct val="0"/>
        </a:spcBef>
        <a:buNone/>
        <a:defRPr sz="2800" kern="1200">
          <a:solidFill>
            <a:schemeClr val="bg1"/>
          </a:solidFill>
          <a:latin typeface="+mj-lt"/>
          <a:ea typeface="+mj-ea"/>
          <a:cs typeface="+mj-cs"/>
        </a:defRPr>
      </a:lvl1pPr>
    </p:titleStyle>
    <p:bodyStyle>
      <a:lvl1pPr marL="0" indent="0" algn="l" defTabSz="455512"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5512" indent="0" algn="l" defTabSz="455512" rtl="0" eaLnBrk="1" latinLnBrk="0" hangingPunct="1">
        <a:spcBef>
          <a:spcPct val="20000"/>
        </a:spcBef>
        <a:buFont typeface="Wingdings" charset="2"/>
        <a:buNone/>
        <a:defRPr sz="2000" kern="1200">
          <a:solidFill>
            <a:srgbClr val="0094CA"/>
          </a:solidFill>
          <a:latin typeface="+mn-lt"/>
          <a:ea typeface="+mn-ea"/>
          <a:cs typeface="+mn-cs"/>
        </a:defRPr>
      </a:lvl2pPr>
      <a:lvl3pPr marL="911027" indent="0" algn="l" defTabSz="455512" rtl="0" eaLnBrk="1" latinLnBrk="0" hangingPunct="1">
        <a:spcBef>
          <a:spcPct val="20000"/>
        </a:spcBef>
        <a:buFont typeface="Wingdings" charset="2"/>
        <a:buNone/>
        <a:defRPr sz="2000" kern="1200">
          <a:solidFill>
            <a:srgbClr val="0094CA"/>
          </a:solidFill>
          <a:latin typeface="+mn-lt"/>
          <a:ea typeface="+mn-ea"/>
          <a:cs typeface="+mn-cs"/>
        </a:defRPr>
      </a:lvl3pPr>
      <a:lvl4pPr marL="1366542" indent="0" algn="l" defTabSz="455512" rtl="0" eaLnBrk="1" latinLnBrk="0" hangingPunct="1">
        <a:spcBef>
          <a:spcPct val="20000"/>
        </a:spcBef>
        <a:buFont typeface="Wingdings" charset="2"/>
        <a:buNone/>
        <a:defRPr sz="2000" kern="1200">
          <a:solidFill>
            <a:srgbClr val="0094CA"/>
          </a:solidFill>
          <a:latin typeface="+mn-lt"/>
          <a:ea typeface="+mn-ea"/>
          <a:cs typeface="+mn-cs"/>
        </a:defRPr>
      </a:lvl4pPr>
      <a:lvl5pPr marL="1822061" indent="0" algn="l" defTabSz="455512" rtl="0" eaLnBrk="1" latinLnBrk="0" hangingPunct="1">
        <a:spcBef>
          <a:spcPct val="20000"/>
        </a:spcBef>
        <a:buFont typeface="Wingdings" charset="2"/>
        <a:buNone/>
        <a:defRPr sz="2000" kern="1200">
          <a:solidFill>
            <a:srgbClr val="0094CA"/>
          </a:solidFill>
          <a:latin typeface="+mn-lt"/>
          <a:ea typeface="+mn-ea"/>
          <a:cs typeface="+mn-cs"/>
        </a:defRPr>
      </a:lvl5pPr>
      <a:lvl6pPr marL="2505338" indent="-227753" algn="l" defTabSz="455512" rtl="0" eaLnBrk="1" latinLnBrk="0" hangingPunct="1">
        <a:spcBef>
          <a:spcPct val="20000"/>
        </a:spcBef>
        <a:buFont typeface="Arial"/>
        <a:buChar char="•"/>
        <a:defRPr sz="2000" kern="1200">
          <a:solidFill>
            <a:schemeClr val="tx1"/>
          </a:solidFill>
          <a:latin typeface="+mn-lt"/>
          <a:ea typeface="+mn-ea"/>
          <a:cs typeface="+mn-cs"/>
        </a:defRPr>
      </a:lvl6pPr>
      <a:lvl7pPr marL="2960854" indent="-227753" algn="l" defTabSz="455512" rtl="0" eaLnBrk="1" latinLnBrk="0" hangingPunct="1">
        <a:spcBef>
          <a:spcPct val="20000"/>
        </a:spcBef>
        <a:buFont typeface="Arial"/>
        <a:buChar char="•"/>
        <a:defRPr sz="2000" kern="1200">
          <a:solidFill>
            <a:schemeClr val="tx1"/>
          </a:solidFill>
          <a:latin typeface="+mn-lt"/>
          <a:ea typeface="+mn-ea"/>
          <a:cs typeface="+mn-cs"/>
        </a:defRPr>
      </a:lvl7pPr>
      <a:lvl8pPr marL="3416376" indent="-227753" algn="l" defTabSz="455512" rtl="0" eaLnBrk="1" latinLnBrk="0" hangingPunct="1">
        <a:spcBef>
          <a:spcPct val="20000"/>
        </a:spcBef>
        <a:buFont typeface="Arial"/>
        <a:buChar char="•"/>
        <a:defRPr sz="2000" kern="1200">
          <a:solidFill>
            <a:schemeClr val="tx1"/>
          </a:solidFill>
          <a:latin typeface="+mn-lt"/>
          <a:ea typeface="+mn-ea"/>
          <a:cs typeface="+mn-cs"/>
        </a:defRPr>
      </a:lvl8pPr>
      <a:lvl9pPr marL="3871890" indent="-227753" algn="l" defTabSz="4555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512" rtl="0" eaLnBrk="1" latinLnBrk="0" hangingPunct="1">
        <a:defRPr sz="1800" kern="1200">
          <a:solidFill>
            <a:schemeClr val="tx1"/>
          </a:solidFill>
          <a:latin typeface="+mn-lt"/>
          <a:ea typeface="+mn-ea"/>
          <a:cs typeface="+mn-cs"/>
        </a:defRPr>
      </a:lvl1pPr>
      <a:lvl2pPr marL="455512" algn="l" defTabSz="455512" rtl="0" eaLnBrk="1" latinLnBrk="0" hangingPunct="1">
        <a:defRPr sz="1800" kern="1200">
          <a:solidFill>
            <a:schemeClr val="tx1"/>
          </a:solidFill>
          <a:latin typeface="+mn-lt"/>
          <a:ea typeface="+mn-ea"/>
          <a:cs typeface="+mn-cs"/>
        </a:defRPr>
      </a:lvl2pPr>
      <a:lvl3pPr marL="911027" algn="l" defTabSz="455512" rtl="0" eaLnBrk="1" latinLnBrk="0" hangingPunct="1">
        <a:defRPr sz="1800" kern="1200">
          <a:solidFill>
            <a:schemeClr val="tx1"/>
          </a:solidFill>
          <a:latin typeface="+mn-lt"/>
          <a:ea typeface="+mn-ea"/>
          <a:cs typeface="+mn-cs"/>
        </a:defRPr>
      </a:lvl3pPr>
      <a:lvl4pPr marL="1366542" algn="l" defTabSz="455512" rtl="0" eaLnBrk="1" latinLnBrk="0" hangingPunct="1">
        <a:defRPr sz="1800" kern="1200">
          <a:solidFill>
            <a:schemeClr val="tx1"/>
          </a:solidFill>
          <a:latin typeface="+mn-lt"/>
          <a:ea typeface="+mn-ea"/>
          <a:cs typeface="+mn-cs"/>
        </a:defRPr>
      </a:lvl4pPr>
      <a:lvl5pPr marL="1822061" algn="l" defTabSz="455512" rtl="0" eaLnBrk="1" latinLnBrk="0" hangingPunct="1">
        <a:defRPr sz="1800" kern="1200">
          <a:solidFill>
            <a:schemeClr val="tx1"/>
          </a:solidFill>
          <a:latin typeface="+mn-lt"/>
          <a:ea typeface="+mn-ea"/>
          <a:cs typeface="+mn-cs"/>
        </a:defRPr>
      </a:lvl5pPr>
      <a:lvl6pPr marL="2277583" algn="l" defTabSz="455512" rtl="0" eaLnBrk="1" latinLnBrk="0" hangingPunct="1">
        <a:defRPr sz="1800" kern="1200">
          <a:solidFill>
            <a:schemeClr val="tx1"/>
          </a:solidFill>
          <a:latin typeface="+mn-lt"/>
          <a:ea typeface="+mn-ea"/>
          <a:cs typeface="+mn-cs"/>
        </a:defRPr>
      </a:lvl6pPr>
      <a:lvl7pPr marL="2733098" algn="l" defTabSz="455512" rtl="0" eaLnBrk="1" latinLnBrk="0" hangingPunct="1">
        <a:defRPr sz="1800" kern="1200">
          <a:solidFill>
            <a:schemeClr val="tx1"/>
          </a:solidFill>
          <a:latin typeface="+mn-lt"/>
          <a:ea typeface="+mn-ea"/>
          <a:cs typeface="+mn-cs"/>
        </a:defRPr>
      </a:lvl7pPr>
      <a:lvl8pPr marL="3188620" algn="l" defTabSz="455512" rtl="0" eaLnBrk="1" latinLnBrk="0" hangingPunct="1">
        <a:defRPr sz="1800" kern="1200">
          <a:solidFill>
            <a:schemeClr val="tx1"/>
          </a:solidFill>
          <a:latin typeface="+mn-lt"/>
          <a:ea typeface="+mn-ea"/>
          <a:cs typeface="+mn-cs"/>
        </a:defRPr>
      </a:lvl8pPr>
      <a:lvl9pPr marL="3644137" algn="l" defTabSz="45551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43197" y="1964948"/>
            <a:ext cx="7081099" cy="4038982"/>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95303" y="6356730"/>
            <a:ext cx="2311400" cy="365125"/>
          </a:xfrm>
          <a:prstGeom prst="rect">
            <a:avLst/>
          </a:prstGeom>
        </p:spPr>
        <p:txBody>
          <a:bodyPr vert="horz" lIns="91103" tIns="45556" rIns="91103" bIns="45556" rtlCol="0" anchor="ctr"/>
          <a:lstStyle>
            <a:lvl1pPr algn="l">
              <a:defRPr sz="1200">
                <a:solidFill>
                  <a:srgbClr val="0094CA"/>
                </a:solidFill>
              </a:defRPr>
            </a:lvl1pPr>
          </a:lstStyle>
          <a:p>
            <a:fld id="{8F5C681F-1FB5-764D-BC0F-BB7944416E1E}" type="datetime1">
              <a:rPr lang="en-US" smtClean="0">
                <a:latin typeface="Calibri"/>
              </a:rPr>
              <a:pPr/>
              <a:t>2016-06-22</a:t>
            </a:fld>
            <a:endParaRPr lang="sv-SE">
              <a:latin typeface="Calibri"/>
            </a:endParaRPr>
          </a:p>
        </p:txBody>
      </p:sp>
      <p:sp>
        <p:nvSpPr>
          <p:cNvPr id="5" name="Platshållare för sidfot 4"/>
          <p:cNvSpPr>
            <a:spLocks noGrp="1"/>
          </p:cNvSpPr>
          <p:nvPr>
            <p:ph type="ftr" sz="quarter" idx="3"/>
          </p:nvPr>
        </p:nvSpPr>
        <p:spPr>
          <a:xfrm>
            <a:off x="3384550" y="6356730"/>
            <a:ext cx="3136900" cy="365125"/>
          </a:xfrm>
          <a:prstGeom prst="rect">
            <a:avLst/>
          </a:prstGeom>
        </p:spPr>
        <p:txBody>
          <a:bodyPr vert="horz" lIns="91103" tIns="45556" rIns="91103" bIns="45556" rtlCol="0" anchor="ctr"/>
          <a:lstStyle>
            <a:lvl1pPr algn="ctr">
              <a:defRPr sz="1200">
                <a:solidFill>
                  <a:srgbClr val="0094CA"/>
                </a:solidFill>
              </a:defRPr>
            </a:lvl1pPr>
          </a:lstStyle>
          <a:p>
            <a:endParaRPr lang="sv-SE">
              <a:latin typeface="Calibri"/>
            </a:endParaRPr>
          </a:p>
        </p:txBody>
      </p:sp>
      <p:sp>
        <p:nvSpPr>
          <p:cNvPr id="6" name="Platshållare för bildnummer 5"/>
          <p:cNvSpPr>
            <a:spLocks noGrp="1"/>
          </p:cNvSpPr>
          <p:nvPr>
            <p:ph type="sldNum" sz="quarter" idx="4"/>
          </p:nvPr>
        </p:nvSpPr>
        <p:spPr>
          <a:xfrm>
            <a:off x="7099300" y="6356730"/>
            <a:ext cx="2311400" cy="365125"/>
          </a:xfrm>
          <a:prstGeom prst="rect">
            <a:avLst/>
          </a:prstGeom>
        </p:spPr>
        <p:txBody>
          <a:bodyPr vert="horz" lIns="91103" tIns="45556" rIns="91103" bIns="45556"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4"/>
            <a:ext cx="9906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103" tIns="45556" rIns="91103" bIns="45556"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937561" y="379090"/>
            <a:ext cx="1473146" cy="727507"/>
          </a:xfrm>
          <a:prstGeom prst="rect">
            <a:avLst/>
          </a:prstGeom>
        </p:spPr>
      </p:pic>
      <p:sp>
        <p:nvSpPr>
          <p:cNvPr id="11" name="Platshållare för rubrik 10"/>
          <p:cNvSpPr>
            <a:spLocks noGrp="1"/>
          </p:cNvSpPr>
          <p:nvPr>
            <p:ph type="title"/>
          </p:nvPr>
        </p:nvSpPr>
        <p:spPr>
          <a:xfrm>
            <a:off x="642971" y="375"/>
            <a:ext cx="6242843"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94281356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Lst>
  <p:hf sldNum="0" hdr="0" ftr="0" dt="0"/>
  <p:txStyles>
    <p:titleStyle>
      <a:lvl1pPr algn="l" defTabSz="455512" rtl="0" eaLnBrk="1" latinLnBrk="0" hangingPunct="1">
        <a:spcBef>
          <a:spcPct val="0"/>
        </a:spcBef>
        <a:buNone/>
        <a:defRPr sz="2800" kern="1200">
          <a:solidFill>
            <a:schemeClr val="bg1"/>
          </a:solidFill>
          <a:latin typeface="+mj-lt"/>
          <a:ea typeface="+mj-ea"/>
          <a:cs typeface="+mj-cs"/>
        </a:defRPr>
      </a:lvl1pPr>
    </p:titleStyle>
    <p:bodyStyle>
      <a:lvl1pPr marL="0" indent="0" algn="l" defTabSz="455512"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5512" indent="0" algn="l" defTabSz="455512" rtl="0" eaLnBrk="1" latinLnBrk="0" hangingPunct="1">
        <a:spcBef>
          <a:spcPct val="20000"/>
        </a:spcBef>
        <a:buFont typeface="Wingdings" charset="2"/>
        <a:buNone/>
        <a:defRPr sz="2000" kern="1200">
          <a:solidFill>
            <a:srgbClr val="0094CA"/>
          </a:solidFill>
          <a:latin typeface="+mn-lt"/>
          <a:ea typeface="+mn-ea"/>
          <a:cs typeface="+mn-cs"/>
        </a:defRPr>
      </a:lvl2pPr>
      <a:lvl3pPr marL="911027" indent="0" algn="l" defTabSz="455512" rtl="0" eaLnBrk="1" latinLnBrk="0" hangingPunct="1">
        <a:spcBef>
          <a:spcPct val="20000"/>
        </a:spcBef>
        <a:buFont typeface="Wingdings" charset="2"/>
        <a:buNone/>
        <a:defRPr sz="2000" kern="1200">
          <a:solidFill>
            <a:srgbClr val="0094CA"/>
          </a:solidFill>
          <a:latin typeface="+mn-lt"/>
          <a:ea typeface="+mn-ea"/>
          <a:cs typeface="+mn-cs"/>
        </a:defRPr>
      </a:lvl3pPr>
      <a:lvl4pPr marL="1366542" indent="0" algn="l" defTabSz="455512" rtl="0" eaLnBrk="1" latinLnBrk="0" hangingPunct="1">
        <a:spcBef>
          <a:spcPct val="20000"/>
        </a:spcBef>
        <a:buFont typeface="Wingdings" charset="2"/>
        <a:buNone/>
        <a:defRPr sz="2000" kern="1200">
          <a:solidFill>
            <a:srgbClr val="0094CA"/>
          </a:solidFill>
          <a:latin typeface="+mn-lt"/>
          <a:ea typeface="+mn-ea"/>
          <a:cs typeface="+mn-cs"/>
        </a:defRPr>
      </a:lvl4pPr>
      <a:lvl5pPr marL="1822061" indent="0" algn="l" defTabSz="455512" rtl="0" eaLnBrk="1" latinLnBrk="0" hangingPunct="1">
        <a:spcBef>
          <a:spcPct val="20000"/>
        </a:spcBef>
        <a:buFont typeface="Wingdings" charset="2"/>
        <a:buNone/>
        <a:defRPr sz="2000" kern="1200">
          <a:solidFill>
            <a:srgbClr val="0094CA"/>
          </a:solidFill>
          <a:latin typeface="+mn-lt"/>
          <a:ea typeface="+mn-ea"/>
          <a:cs typeface="+mn-cs"/>
        </a:defRPr>
      </a:lvl5pPr>
      <a:lvl6pPr marL="2505338" indent="-227753" algn="l" defTabSz="455512" rtl="0" eaLnBrk="1" latinLnBrk="0" hangingPunct="1">
        <a:spcBef>
          <a:spcPct val="20000"/>
        </a:spcBef>
        <a:buFont typeface="Arial"/>
        <a:buChar char="•"/>
        <a:defRPr sz="2000" kern="1200">
          <a:solidFill>
            <a:schemeClr val="tx1"/>
          </a:solidFill>
          <a:latin typeface="+mn-lt"/>
          <a:ea typeface="+mn-ea"/>
          <a:cs typeface="+mn-cs"/>
        </a:defRPr>
      </a:lvl6pPr>
      <a:lvl7pPr marL="2960854" indent="-227753" algn="l" defTabSz="455512" rtl="0" eaLnBrk="1" latinLnBrk="0" hangingPunct="1">
        <a:spcBef>
          <a:spcPct val="20000"/>
        </a:spcBef>
        <a:buFont typeface="Arial"/>
        <a:buChar char="•"/>
        <a:defRPr sz="2000" kern="1200">
          <a:solidFill>
            <a:schemeClr val="tx1"/>
          </a:solidFill>
          <a:latin typeface="+mn-lt"/>
          <a:ea typeface="+mn-ea"/>
          <a:cs typeface="+mn-cs"/>
        </a:defRPr>
      </a:lvl7pPr>
      <a:lvl8pPr marL="3416376" indent="-227753" algn="l" defTabSz="455512" rtl="0" eaLnBrk="1" latinLnBrk="0" hangingPunct="1">
        <a:spcBef>
          <a:spcPct val="20000"/>
        </a:spcBef>
        <a:buFont typeface="Arial"/>
        <a:buChar char="•"/>
        <a:defRPr sz="2000" kern="1200">
          <a:solidFill>
            <a:schemeClr val="tx1"/>
          </a:solidFill>
          <a:latin typeface="+mn-lt"/>
          <a:ea typeface="+mn-ea"/>
          <a:cs typeface="+mn-cs"/>
        </a:defRPr>
      </a:lvl8pPr>
      <a:lvl9pPr marL="3871890" indent="-227753" algn="l" defTabSz="4555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5512" rtl="0" eaLnBrk="1" latinLnBrk="0" hangingPunct="1">
        <a:defRPr sz="1800" kern="1200">
          <a:solidFill>
            <a:schemeClr val="tx1"/>
          </a:solidFill>
          <a:latin typeface="+mn-lt"/>
          <a:ea typeface="+mn-ea"/>
          <a:cs typeface="+mn-cs"/>
        </a:defRPr>
      </a:lvl1pPr>
      <a:lvl2pPr marL="455512" algn="l" defTabSz="455512" rtl="0" eaLnBrk="1" latinLnBrk="0" hangingPunct="1">
        <a:defRPr sz="1800" kern="1200">
          <a:solidFill>
            <a:schemeClr val="tx1"/>
          </a:solidFill>
          <a:latin typeface="+mn-lt"/>
          <a:ea typeface="+mn-ea"/>
          <a:cs typeface="+mn-cs"/>
        </a:defRPr>
      </a:lvl2pPr>
      <a:lvl3pPr marL="911027" algn="l" defTabSz="455512" rtl="0" eaLnBrk="1" latinLnBrk="0" hangingPunct="1">
        <a:defRPr sz="1800" kern="1200">
          <a:solidFill>
            <a:schemeClr val="tx1"/>
          </a:solidFill>
          <a:latin typeface="+mn-lt"/>
          <a:ea typeface="+mn-ea"/>
          <a:cs typeface="+mn-cs"/>
        </a:defRPr>
      </a:lvl3pPr>
      <a:lvl4pPr marL="1366542" algn="l" defTabSz="455512" rtl="0" eaLnBrk="1" latinLnBrk="0" hangingPunct="1">
        <a:defRPr sz="1800" kern="1200">
          <a:solidFill>
            <a:schemeClr val="tx1"/>
          </a:solidFill>
          <a:latin typeface="+mn-lt"/>
          <a:ea typeface="+mn-ea"/>
          <a:cs typeface="+mn-cs"/>
        </a:defRPr>
      </a:lvl4pPr>
      <a:lvl5pPr marL="1822061" algn="l" defTabSz="455512" rtl="0" eaLnBrk="1" latinLnBrk="0" hangingPunct="1">
        <a:defRPr sz="1800" kern="1200">
          <a:solidFill>
            <a:schemeClr val="tx1"/>
          </a:solidFill>
          <a:latin typeface="+mn-lt"/>
          <a:ea typeface="+mn-ea"/>
          <a:cs typeface="+mn-cs"/>
        </a:defRPr>
      </a:lvl5pPr>
      <a:lvl6pPr marL="2277583" algn="l" defTabSz="455512" rtl="0" eaLnBrk="1" latinLnBrk="0" hangingPunct="1">
        <a:defRPr sz="1800" kern="1200">
          <a:solidFill>
            <a:schemeClr val="tx1"/>
          </a:solidFill>
          <a:latin typeface="+mn-lt"/>
          <a:ea typeface="+mn-ea"/>
          <a:cs typeface="+mn-cs"/>
        </a:defRPr>
      </a:lvl6pPr>
      <a:lvl7pPr marL="2733098" algn="l" defTabSz="455512" rtl="0" eaLnBrk="1" latinLnBrk="0" hangingPunct="1">
        <a:defRPr sz="1800" kern="1200">
          <a:solidFill>
            <a:schemeClr val="tx1"/>
          </a:solidFill>
          <a:latin typeface="+mn-lt"/>
          <a:ea typeface="+mn-ea"/>
          <a:cs typeface="+mn-cs"/>
        </a:defRPr>
      </a:lvl7pPr>
      <a:lvl8pPr marL="3188620" algn="l" defTabSz="455512" rtl="0" eaLnBrk="1" latinLnBrk="0" hangingPunct="1">
        <a:defRPr sz="1800" kern="1200">
          <a:solidFill>
            <a:schemeClr val="tx1"/>
          </a:solidFill>
          <a:latin typeface="+mn-lt"/>
          <a:ea typeface="+mn-ea"/>
          <a:cs typeface="+mn-cs"/>
        </a:defRPr>
      </a:lvl8pPr>
      <a:lvl9pPr marL="3644137" algn="l" defTabSz="45551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7734064" cy="1143000"/>
          </a:xfrm>
          <a:prstGeom prst="rect">
            <a:avLst/>
          </a:prstGeom>
        </p:spPr>
        <p:txBody>
          <a:bodyPr vert="horz" lIns="102831" tIns="51418" rIns="102831" bIns="51418"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102831" tIns="51418" rIns="102831" bIns="514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599"/>
            <a:ext cx="2311400" cy="365125"/>
          </a:xfrm>
          <a:prstGeom prst="rect">
            <a:avLst/>
          </a:prstGeom>
        </p:spPr>
        <p:txBody>
          <a:bodyPr vert="horz" lIns="102831" tIns="51418" rIns="102831" bIns="51418" rtlCol="0" anchor="ctr"/>
          <a:lstStyle>
            <a:lvl1pPr algn="l">
              <a:defRPr sz="1400">
                <a:solidFill>
                  <a:schemeClr val="tx1">
                    <a:tint val="75000"/>
                  </a:schemeClr>
                </a:solidFill>
              </a:defRPr>
            </a:lvl1pPr>
          </a:lstStyle>
          <a:p>
            <a:pPr defTabSz="1028311"/>
            <a:fld id="{7103233B-D569-4A6E-878F-CDE152514C47}" type="datetime1">
              <a:rPr lang="sv-SE" smtClean="0">
                <a:solidFill>
                  <a:prstClr val="black">
                    <a:tint val="75000"/>
                  </a:prstClr>
                </a:solidFill>
                <a:latin typeface="Calibri"/>
              </a:rPr>
              <a:pPr defTabSz="1028311"/>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599"/>
            <a:ext cx="3136900" cy="365125"/>
          </a:xfrm>
          <a:prstGeom prst="rect">
            <a:avLst/>
          </a:prstGeom>
        </p:spPr>
        <p:txBody>
          <a:bodyPr vert="horz" lIns="102831" tIns="51418" rIns="102831" bIns="51418" rtlCol="0" anchor="ctr"/>
          <a:lstStyle>
            <a:lvl1pPr algn="ctr">
              <a:defRPr sz="1400">
                <a:solidFill>
                  <a:schemeClr val="tx1">
                    <a:tint val="75000"/>
                  </a:schemeClr>
                </a:solidFill>
              </a:defRPr>
            </a:lvl1pPr>
          </a:lstStyle>
          <a:p>
            <a:pPr defTabSz="1028311"/>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599"/>
            <a:ext cx="2311400" cy="365125"/>
          </a:xfrm>
          <a:prstGeom prst="rect">
            <a:avLst/>
          </a:prstGeom>
        </p:spPr>
        <p:txBody>
          <a:bodyPr vert="horz" lIns="102831" tIns="51418" rIns="102831" bIns="51418" rtlCol="0" anchor="ctr"/>
          <a:lstStyle>
            <a:lvl1pPr algn="r">
              <a:defRPr sz="1400">
                <a:solidFill>
                  <a:schemeClr val="tx1">
                    <a:tint val="75000"/>
                  </a:schemeClr>
                </a:solidFill>
              </a:defRPr>
            </a:lvl1pPr>
          </a:lstStyle>
          <a:p>
            <a:pPr defTabSz="1028311"/>
            <a:fld id="{551115BC-487E-4422-894C-CB7CD3E79223}" type="slidenum">
              <a:rPr lang="sv-SE" smtClean="0">
                <a:solidFill>
                  <a:prstClr val="black">
                    <a:tint val="75000"/>
                  </a:prstClr>
                </a:solidFill>
                <a:latin typeface="Calibri"/>
              </a:rPr>
              <a:pPr defTabSz="1028311"/>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Lst>
  <p:hf hdr="0" ftr="0" dt="0"/>
  <p:txStyles>
    <p:titleStyle>
      <a:lvl1pPr algn="l" defTabSz="1028311" rtl="0" eaLnBrk="1" latinLnBrk="0" hangingPunct="1">
        <a:spcBef>
          <a:spcPct val="0"/>
        </a:spcBef>
        <a:buNone/>
        <a:defRPr sz="3600" kern="1200" baseline="0">
          <a:solidFill>
            <a:schemeClr val="bg1"/>
          </a:solidFill>
          <a:latin typeface="+mj-lt"/>
          <a:ea typeface="+mj-ea"/>
          <a:cs typeface="+mj-cs"/>
        </a:defRPr>
      </a:lvl1pPr>
    </p:titleStyle>
    <p:bodyStyle>
      <a:lvl1pPr marL="385627" indent="-385627" algn="l" defTabSz="1028311" rtl="0" eaLnBrk="1" latinLnBrk="0" hangingPunct="1">
        <a:spcBef>
          <a:spcPct val="20000"/>
        </a:spcBef>
        <a:buFont typeface="Arial" panose="020B0604020202020204" pitchFamily="34" charset="0"/>
        <a:buChar char="•"/>
        <a:defRPr sz="3200" kern="1200" baseline="0">
          <a:solidFill>
            <a:schemeClr val="bg1">
              <a:lumMod val="50000"/>
            </a:schemeClr>
          </a:solidFill>
          <a:latin typeface="+mn-lt"/>
          <a:ea typeface="+mn-ea"/>
          <a:cs typeface="+mn-cs"/>
        </a:defRPr>
      </a:lvl1pPr>
      <a:lvl2pPr marL="835516" indent="-321351" algn="l" defTabSz="1028311"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5407" indent="-257085" algn="l" defTabSz="1028311"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799567" indent="-257085" algn="l" defTabSz="1028311"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2313748" indent="-257085" algn="l" defTabSz="102831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27889" indent="-257085" algn="l" defTabSz="102831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2071" indent="-257085" algn="l" defTabSz="102831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6215" indent="-257085" algn="l" defTabSz="102831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0377" indent="-257085" algn="l" defTabSz="102831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v-SE"/>
      </a:defPPr>
      <a:lvl1pPr marL="0" algn="l" defTabSz="1028311" rtl="0" eaLnBrk="1" latinLnBrk="0" hangingPunct="1">
        <a:defRPr sz="2000" kern="1200">
          <a:solidFill>
            <a:schemeClr val="tx1"/>
          </a:solidFill>
          <a:latin typeface="+mn-lt"/>
          <a:ea typeface="+mn-ea"/>
          <a:cs typeface="+mn-cs"/>
        </a:defRPr>
      </a:lvl1pPr>
      <a:lvl2pPr marL="514156" algn="l" defTabSz="1028311" rtl="0" eaLnBrk="1" latinLnBrk="0" hangingPunct="1">
        <a:defRPr sz="2000" kern="1200">
          <a:solidFill>
            <a:schemeClr val="tx1"/>
          </a:solidFill>
          <a:latin typeface="+mn-lt"/>
          <a:ea typeface="+mn-ea"/>
          <a:cs typeface="+mn-cs"/>
        </a:defRPr>
      </a:lvl2pPr>
      <a:lvl3pPr marL="1028311" algn="l" defTabSz="1028311" rtl="0" eaLnBrk="1" latinLnBrk="0" hangingPunct="1">
        <a:defRPr sz="2000" kern="1200">
          <a:solidFill>
            <a:schemeClr val="tx1"/>
          </a:solidFill>
          <a:latin typeface="+mn-lt"/>
          <a:ea typeface="+mn-ea"/>
          <a:cs typeface="+mn-cs"/>
        </a:defRPr>
      </a:lvl3pPr>
      <a:lvl4pPr marL="1542483" algn="l" defTabSz="1028311" rtl="0" eaLnBrk="1" latinLnBrk="0" hangingPunct="1">
        <a:defRPr sz="2000" kern="1200">
          <a:solidFill>
            <a:schemeClr val="tx1"/>
          </a:solidFill>
          <a:latin typeface="+mn-lt"/>
          <a:ea typeface="+mn-ea"/>
          <a:cs typeface="+mn-cs"/>
        </a:defRPr>
      </a:lvl4pPr>
      <a:lvl5pPr marL="2056638" algn="l" defTabSz="1028311" rtl="0" eaLnBrk="1" latinLnBrk="0" hangingPunct="1">
        <a:defRPr sz="2000" kern="1200">
          <a:solidFill>
            <a:schemeClr val="tx1"/>
          </a:solidFill>
          <a:latin typeface="+mn-lt"/>
          <a:ea typeface="+mn-ea"/>
          <a:cs typeface="+mn-cs"/>
        </a:defRPr>
      </a:lvl5pPr>
      <a:lvl6pPr marL="2570811" algn="l" defTabSz="1028311" rtl="0" eaLnBrk="1" latinLnBrk="0" hangingPunct="1">
        <a:defRPr sz="2000" kern="1200">
          <a:solidFill>
            <a:schemeClr val="tx1"/>
          </a:solidFill>
          <a:latin typeface="+mn-lt"/>
          <a:ea typeface="+mn-ea"/>
          <a:cs typeface="+mn-cs"/>
        </a:defRPr>
      </a:lvl6pPr>
      <a:lvl7pPr marL="3084967" algn="l" defTabSz="1028311" rtl="0" eaLnBrk="1" latinLnBrk="0" hangingPunct="1">
        <a:defRPr sz="2000" kern="1200">
          <a:solidFill>
            <a:schemeClr val="tx1"/>
          </a:solidFill>
          <a:latin typeface="+mn-lt"/>
          <a:ea typeface="+mn-ea"/>
          <a:cs typeface="+mn-cs"/>
        </a:defRPr>
      </a:lvl7pPr>
      <a:lvl8pPr marL="3599132" algn="l" defTabSz="1028311" rtl="0" eaLnBrk="1" latinLnBrk="0" hangingPunct="1">
        <a:defRPr sz="2000" kern="1200">
          <a:solidFill>
            <a:schemeClr val="tx1"/>
          </a:solidFill>
          <a:latin typeface="+mn-lt"/>
          <a:ea typeface="+mn-ea"/>
          <a:cs typeface="+mn-cs"/>
        </a:defRPr>
      </a:lvl8pPr>
      <a:lvl9pPr marL="4113294" algn="l" defTabSz="1028311"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102894" tIns="51449" rIns="102894" bIns="51449"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102894" tIns="51449" rIns="102894" bIns="514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581"/>
            <a:ext cx="2311400" cy="365125"/>
          </a:xfrm>
          <a:prstGeom prst="rect">
            <a:avLst/>
          </a:prstGeom>
        </p:spPr>
        <p:txBody>
          <a:bodyPr vert="horz" lIns="102894" tIns="51449" rIns="102894" bIns="51449" rtlCol="0" anchor="ctr"/>
          <a:lstStyle>
            <a:lvl1pPr algn="l">
              <a:defRPr sz="1400">
                <a:solidFill>
                  <a:schemeClr val="tx1">
                    <a:tint val="75000"/>
                  </a:schemeClr>
                </a:solidFill>
              </a:defRPr>
            </a:lvl1pPr>
          </a:lstStyle>
          <a:p>
            <a:pPr defTabSz="1028943"/>
            <a:fld id="{7103233B-D569-4A6E-878F-CDE152514C47}" type="datetime1">
              <a:rPr lang="sv-SE" smtClean="0">
                <a:solidFill>
                  <a:prstClr val="black">
                    <a:tint val="75000"/>
                  </a:prstClr>
                </a:solidFill>
                <a:latin typeface="Calibri"/>
              </a:rPr>
              <a:pPr defTabSz="1028943"/>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581"/>
            <a:ext cx="3136900" cy="365125"/>
          </a:xfrm>
          <a:prstGeom prst="rect">
            <a:avLst/>
          </a:prstGeom>
        </p:spPr>
        <p:txBody>
          <a:bodyPr vert="horz" lIns="102894" tIns="51449" rIns="102894" bIns="51449" rtlCol="0" anchor="ctr"/>
          <a:lstStyle>
            <a:lvl1pPr algn="ctr">
              <a:defRPr sz="1400">
                <a:solidFill>
                  <a:schemeClr val="tx1">
                    <a:tint val="75000"/>
                  </a:schemeClr>
                </a:solidFill>
              </a:defRPr>
            </a:lvl1pPr>
          </a:lstStyle>
          <a:p>
            <a:pPr defTabSz="1028943"/>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581"/>
            <a:ext cx="2311400" cy="365125"/>
          </a:xfrm>
          <a:prstGeom prst="rect">
            <a:avLst/>
          </a:prstGeom>
        </p:spPr>
        <p:txBody>
          <a:bodyPr vert="horz" lIns="102894" tIns="51449" rIns="102894" bIns="51449" rtlCol="0" anchor="ctr"/>
          <a:lstStyle>
            <a:lvl1pPr algn="r">
              <a:defRPr sz="1400">
                <a:solidFill>
                  <a:schemeClr val="tx1">
                    <a:tint val="75000"/>
                  </a:schemeClr>
                </a:solidFill>
              </a:defRPr>
            </a:lvl1pPr>
          </a:lstStyle>
          <a:p>
            <a:pPr defTabSz="1028943"/>
            <a:fld id="{551115BC-487E-4422-894C-CB7CD3E79223}" type="slidenum">
              <a:rPr lang="sv-SE" smtClean="0">
                <a:solidFill>
                  <a:prstClr val="black">
                    <a:tint val="75000"/>
                  </a:prstClr>
                </a:solidFill>
                <a:latin typeface="Calibri"/>
              </a:rPr>
              <a:pPr defTabSz="1028943"/>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Lst>
  <p:hf hdr="0" ftr="0" dt="0"/>
  <p:txStyles>
    <p:titleStyle>
      <a:lvl1pPr algn="l" defTabSz="1028943" rtl="0" eaLnBrk="1" latinLnBrk="0" hangingPunct="1">
        <a:spcBef>
          <a:spcPct val="0"/>
        </a:spcBef>
        <a:buNone/>
        <a:defRPr sz="3600" kern="1200" baseline="0">
          <a:solidFill>
            <a:schemeClr val="bg1"/>
          </a:solidFill>
          <a:latin typeface="+mj-lt"/>
          <a:ea typeface="+mj-ea"/>
          <a:cs typeface="+mj-cs"/>
        </a:defRPr>
      </a:lvl1pPr>
    </p:titleStyle>
    <p:bodyStyle>
      <a:lvl1pPr marL="385861" indent="-385861" algn="l" defTabSz="1028943" rtl="0" eaLnBrk="1" latinLnBrk="0" hangingPunct="1">
        <a:spcBef>
          <a:spcPct val="20000"/>
        </a:spcBef>
        <a:buFont typeface="Arial" panose="020B0604020202020204" pitchFamily="34" charset="0"/>
        <a:buChar char="•"/>
        <a:defRPr sz="3200" kern="1200" baseline="0">
          <a:solidFill>
            <a:schemeClr val="bg1">
              <a:lumMod val="50000"/>
            </a:schemeClr>
          </a:solidFill>
          <a:latin typeface="+mn-lt"/>
          <a:ea typeface="+mn-ea"/>
          <a:cs typeface="+mn-cs"/>
        </a:defRPr>
      </a:lvl1pPr>
      <a:lvl2pPr marL="836026" indent="-321547" algn="l" defTabSz="1028943"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6192" indent="-257241" algn="l" defTabSz="1028943"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800667" indent="-257241" algn="l" defTabSz="1028943"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4pPr>
      <a:lvl5pPr marL="2315156" indent="-257241" algn="l" defTabSz="10289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29616" indent="-257241" algn="l" defTabSz="10289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44111" indent="-257241" algn="l" defTabSz="10289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58571" indent="-257241" algn="l" defTabSz="10289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73049" indent="-257241" algn="l" defTabSz="102894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v-SE"/>
      </a:defPPr>
      <a:lvl1pPr marL="0" algn="l" defTabSz="1028943" rtl="0" eaLnBrk="1" latinLnBrk="0" hangingPunct="1">
        <a:defRPr sz="2000" kern="1200">
          <a:solidFill>
            <a:schemeClr val="tx1"/>
          </a:solidFill>
          <a:latin typeface="+mn-lt"/>
          <a:ea typeface="+mn-ea"/>
          <a:cs typeface="+mn-cs"/>
        </a:defRPr>
      </a:lvl1pPr>
      <a:lvl2pPr marL="514470" algn="l" defTabSz="1028943" rtl="0" eaLnBrk="1" latinLnBrk="0" hangingPunct="1">
        <a:defRPr sz="2000" kern="1200">
          <a:solidFill>
            <a:schemeClr val="tx1"/>
          </a:solidFill>
          <a:latin typeface="+mn-lt"/>
          <a:ea typeface="+mn-ea"/>
          <a:cs typeface="+mn-cs"/>
        </a:defRPr>
      </a:lvl2pPr>
      <a:lvl3pPr marL="1028943" algn="l" defTabSz="1028943" rtl="0" eaLnBrk="1" latinLnBrk="0" hangingPunct="1">
        <a:defRPr sz="2000" kern="1200">
          <a:solidFill>
            <a:schemeClr val="tx1"/>
          </a:solidFill>
          <a:latin typeface="+mn-lt"/>
          <a:ea typeface="+mn-ea"/>
          <a:cs typeface="+mn-cs"/>
        </a:defRPr>
      </a:lvl3pPr>
      <a:lvl4pPr marL="1543425" algn="l" defTabSz="1028943" rtl="0" eaLnBrk="1" latinLnBrk="0" hangingPunct="1">
        <a:defRPr sz="2000" kern="1200">
          <a:solidFill>
            <a:schemeClr val="tx1"/>
          </a:solidFill>
          <a:latin typeface="+mn-lt"/>
          <a:ea typeface="+mn-ea"/>
          <a:cs typeface="+mn-cs"/>
        </a:defRPr>
      </a:lvl4pPr>
      <a:lvl5pPr marL="2057895" algn="l" defTabSz="1028943" rtl="0" eaLnBrk="1" latinLnBrk="0" hangingPunct="1">
        <a:defRPr sz="2000" kern="1200">
          <a:solidFill>
            <a:schemeClr val="tx1"/>
          </a:solidFill>
          <a:latin typeface="+mn-lt"/>
          <a:ea typeface="+mn-ea"/>
          <a:cs typeface="+mn-cs"/>
        </a:defRPr>
      </a:lvl5pPr>
      <a:lvl6pPr marL="2572382" algn="l" defTabSz="1028943" rtl="0" eaLnBrk="1" latinLnBrk="0" hangingPunct="1">
        <a:defRPr sz="2000" kern="1200">
          <a:solidFill>
            <a:schemeClr val="tx1"/>
          </a:solidFill>
          <a:latin typeface="+mn-lt"/>
          <a:ea typeface="+mn-ea"/>
          <a:cs typeface="+mn-cs"/>
        </a:defRPr>
      </a:lvl6pPr>
      <a:lvl7pPr marL="3086852" algn="l" defTabSz="1028943" rtl="0" eaLnBrk="1" latinLnBrk="0" hangingPunct="1">
        <a:defRPr sz="2000" kern="1200">
          <a:solidFill>
            <a:schemeClr val="tx1"/>
          </a:solidFill>
          <a:latin typeface="+mn-lt"/>
          <a:ea typeface="+mn-ea"/>
          <a:cs typeface="+mn-cs"/>
        </a:defRPr>
      </a:lvl7pPr>
      <a:lvl8pPr marL="3601331" algn="l" defTabSz="1028943" rtl="0" eaLnBrk="1" latinLnBrk="0" hangingPunct="1">
        <a:defRPr sz="2000" kern="1200">
          <a:solidFill>
            <a:schemeClr val="tx1"/>
          </a:solidFill>
          <a:latin typeface="+mn-lt"/>
          <a:ea typeface="+mn-ea"/>
          <a:cs typeface="+mn-cs"/>
        </a:defRPr>
      </a:lvl8pPr>
      <a:lvl9pPr marL="4115807" algn="l" defTabSz="1028943"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506" y="260648"/>
            <a:ext cx="7734064" cy="1143000"/>
          </a:xfrm>
          <a:prstGeom prst="rect">
            <a:avLst/>
          </a:prstGeom>
        </p:spPr>
        <p:txBody>
          <a:bodyPr vert="horz" lIns="91252" tIns="45629" rIns="91252" bIns="45629"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91252" tIns="45629" rIns="91252" bIns="456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497"/>
            <a:ext cx="2311400" cy="365125"/>
          </a:xfrm>
          <a:prstGeom prst="rect">
            <a:avLst/>
          </a:prstGeom>
        </p:spPr>
        <p:txBody>
          <a:bodyPr vert="horz" lIns="91252" tIns="45629" rIns="91252" bIns="45629" rtlCol="0" anchor="ctr"/>
          <a:lstStyle>
            <a:lvl1pPr algn="l">
              <a:defRPr sz="1200">
                <a:solidFill>
                  <a:schemeClr val="tx1">
                    <a:tint val="75000"/>
                  </a:schemeClr>
                </a:solidFill>
              </a:defRPr>
            </a:lvl1pPr>
          </a:lstStyle>
          <a:p>
            <a:pPr defTabSz="912514"/>
            <a:fld id="{7103233B-D569-4A6E-878F-CDE152514C47}" type="datetime1">
              <a:rPr lang="sv-SE" smtClean="0">
                <a:solidFill>
                  <a:prstClr val="black">
                    <a:tint val="75000"/>
                  </a:prstClr>
                </a:solidFill>
                <a:latin typeface="Calibri"/>
              </a:rPr>
              <a:pPr defTabSz="912514"/>
              <a:t>2016-06-22</a:t>
            </a:fld>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384550" y="6356497"/>
            <a:ext cx="3136900" cy="365125"/>
          </a:xfrm>
          <a:prstGeom prst="rect">
            <a:avLst/>
          </a:prstGeom>
        </p:spPr>
        <p:txBody>
          <a:bodyPr vert="horz" lIns="91252" tIns="45629" rIns="91252" bIns="45629" rtlCol="0" anchor="ctr"/>
          <a:lstStyle>
            <a:lvl1pPr algn="ctr">
              <a:defRPr sz="1200">
                <a:solidFill>
                  <a:schemeClr val="tx1">
                    <a:tint val="75000"/>
                  </a:schemeClr>
                </a:solidFill>
              </a:defRPr>
            </a:lvl1pPr>
          </a:lstStyle>
          <a:p>
            <a:pPr defTabSz="912514"/>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7634155" y="6525492"/>
            <a:ext cx="2311400" cy="365125"/>
          </a:xfrm>
          <a:prstGeom prst="rect">
            <a:avLst/>
          </a:prstGeom>
        </p:spPr>
        <p:txBody>
          <a:bodyPr vert="horz" lIns="91252" tIns="45629" rIns="91252" bIns="45629" rtlCol="0" anchor="ctr"/>
          <a:lstStyle>
            <a:lvl1pPr algn="r">
              <a:defRPr sz="1400" b="1" i="0">
                <a:solidFill>
                  <a:schemeClr val="tx1">
                    <a:tint val="75000"/>
                  </a:schemeClr>
                </a:solidFill>
              </a:defRPr>
            </a:lvl1pPr>
          </a:lstStyle>
          <a:p>
            <a:pPr defTabSz="912514"/>
            <a:fld id="{551115BC-487E-4422-894C-CB7CD3E79223}" type="slidenum">
              <a:rPr lang="sv-SE" smtClean="0">
                <a:solidFill>
                  <a:prstClr val="black">
                    <a:tint val="75000"/>
                  </a:prstClr>
                </a:solidFill>
                <a:latin typeface="Calibri"/>
              </a:rPr>
              <a:pPr defTabSz="912514"/>
              <a:t>‹#›</a:t>
            </a:fld>
            <a:endParaRPr lang="sv-SE">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Lst>
  <p:hf hdr="0" ftr="0" dt="0"/>
  <p:txStyles>
    <p:titleStyle>
      <a:lvl1pPr algn="l" defTabSz="912514" rtl="0" eaLnBrk="1" latinLnBrk="0" hangingPunct="1">
        <a:spcBef>
          <a:spcPct val="0"/>
        </a:spcBef>
        <a:buNone/>
        <a:defRPr sz="3200" kern="1200" baseline="0">
          <a:solidFill>
            <a:schemeClr val="bg1"/>
          </a:solidFill>
          <a:latin typeface="+mj-lt"/>
          <a:ea typeface="+mj-ea"/>
          <a:cs typeface="+mj-cs"/>
        </a:defRPr>
      </a:lvl1pPr>
    </p:titleStyle>
    <p:bodyStyle>
      <a:lvl1pPr marL="342194" indent="-342194" algn="l" defTabSz="912514"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1417" indent="-285156" algn="l" defTabSz="912514"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0629" indent="-228122" algn="l" defTabSz="912514"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6898" indent="-228122" algn="l" defTabSz="912514"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3163"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420"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681"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939"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195"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2514" rtl="0" eaLnBrk="1" latinLnBrk="0" hangingPunct="1">
        <a:defRPr sz="1800" kern="1200">
          <a:solidFill>
            <a:schemeClr val="tx1"/>
          </a:solidFill>
          <a:latin typeface="+mn-lt"/>
          <a:ea typeface="+mn-ea"/>
          <a:cs typeface="+mn-cs"/>
        </a:defRPr>
      </a:lvl1pPr>
      <a:lvl2pPr marL="456255" algn="l" defTabSz="912514" rtl="0" eaLnBrk="1" latinLnBrk="0" hangingPunct="1">
        <a:defRPr sz="1800" kern="1200">
          <a:solidFill>
            <a:schemeClr val="tx1"/>
          </a:solidFill>
          <a:latin typeface="+mn-lt"/>
          <a:ea typeface="+mn-ea"/>
          <a:cs typeface="+mn-cs"/>
        </a:defRPr>
      </a:lvl2pPr>
      <a:lvl3pPr marL="912514" algn="l" defTabSz="912514" rtl="0" eaLnBrk="1" latinLnBrk="0" hangingPunct="1">
        <a:defRPr sz="1800" kern="1200">
          <a:solidFill>
            <a:schemeClr val="tx1"/>
          </a:solidFill>
          <a:latin typeface="+mn-lt"/>
          <a:ea typeface="+mn-ea"/>
          <a:cs typeface="+mn-cs"/>
        </a:defRPr>
      </a:lvl3pPr>
      <a:lvl4pPr marL="1368772" algn="l" defTabSz="912514" rtl="0" eaLnBrk="1" latinLnBrk="0" hangingPunct="1">
        <a:defRPr sz="1800" kern="1200">
          <a:solidFill>
            <a:schemeClr val="tx1"/>
          </a:solidFill>
          <a:latin typeface="+mn-lt"/>
          <a:ea typeface="+mn-ea"/>
          <a:cs typeface="+mn-cs"/>
        </a:defRPr>
      </a:lvl4pPr>
      <a:lvl5pPr marL="1825029" algn="l" defTabSz="912514" rtl="0" eaLnBrk="1" latinLnBrk="0" hangingPunct="1">
        <a:defRPr sz="1800" kern="1200">
          <a:solidFill>
            <a:schemeClr val="tx1"/>
          </a:solidFill>
          <a:latin typeface="+mn-lt"/>
          <a:ea typeface="+mn-ea"/>
          <a:cs typeface="+mn-cs"/>
        </a:defRPr>
      </a:lvl5pPr>
      <a:lvl6pPr marL="2281290" algn="l" defTabSz="912514" rtl="0" eaLnBrk="1" latinLnBrk="0" hangingPunct="1">
        <a:defRPr sz="1800" kern="1200">
          <a:solidFill>
            <a:schemeClr val="tx1"/>
          </a:solidFill>
          <a:latin typeface="+mn-lt"/>
          <a:ea typeface="+mn-ea"/>
          <a:cs typeface="+mn-cs"/>
        </a:defRPr>
      </a:lvl6pPr>
      <a:lvl7pPr marL="2737549" algn="l" defTabSz="912514" rtl="0" eaLnBrk="1" latinLnBrk="0" hangingPunct="1">
        <a:defRPr sz="1800" kern="1200">
          <a:solidFill>
            <a:schemeClr val="tx1"/>
          </a:solidFill>
          <a:latin typeface="+mn-lt"/>
          <a:ea typeface="+mn-ea"/>
          <a:cs typeface="+mn-cs"/>
        </a:defRPr>
      </a:lvl7pPr>
      <a:lvl8pPr marL="3193809" algn="l" defTabSz="912514" rtl="0" eaLnBrk="1" latinLnBrk="0" hangingPunct="1">
        <a:defRPr sz="1800" kern="1200">
          <a:solidFill>
            <a:schemeClr val="tx1"/>
          </a:solidFill>
          <a:latin typeface="+mn-lt"/>
          <a:ea typeface="+mn-ea"/>
          <a:cs typeface="+mn-cs"/>
        </a:defRPr>
      </a:lvl8pPr>
      <a:lvl9pPr marL="3650068" algn="l" defTabSz="91251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252" tIns="45629" rIns="91252" bIns="45629"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91252" tIns="45629" rIns="91252" bIns="456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464"/>
            <a:ext cx="2311400" cy="365125"/>
          </a:xfrm>
          <a:prstGeom prst="rect">
            <a:avLst/>
          </a:prstGeom>
        </p:spPr>
        <p:txBody>
          <a:bodyPr vert="horz" lIns="91252" tIns="45629" rIns="91252" bIns="45629" rtlCol="0" anchor="ctr"/>
          <a:lstStyle>
            <a:lvl1pPr algn="l">
              <a:defRPr sz="1200">
                <a:solidFill>
                  <a:schemeClr val="tx1">
                    <a:tint val="75000"/>
                  </a:schemeClr>
                </a:solidFill>
              </a:defRPr>
            </a:lvl1pPr>
          </a:lstStyle>
          <a:p>
            <a:pPr defTabSz="912514"/>
            <a:fld id="{7103233B-D569-4A6E-878F-CDE152514C47}" type="datetime1">
              <a:rPr lang="sv-SE" smtClean="0">
                <a:solidFill>
                  <a:prstClr val="black">
                    <a:tint val="75000"/>
                  </a:prstClr>
                </a:solidFill>
                <a:latin typeface="Calibri"/>
              </a:rPr>
              <a:pPr defTabSz="912514"/>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464"/>
            <a:ext cx="3136900" cy="365125"/>
          </a:xfrm>
          <a:prstGeom prst="rect">
            <a:avLst/>
          </a:prstGeom>
        </p:spPr>
        <p:txBody>
          <a:bodyPr vert="horz" lIns="91252" tIns="45629" rIns="91252" bIns="45629" rtlCol="0" anchor="ctr"/>
          <a:lstStyle>
            <a:lvl1pPr algn="ctr">
              <a:defRPr sz="1200">
                <a:solidFill>
                  <a:schemeClr val="tx1">
                    <a:tint val="75000"/>
                  </a:schemeClr>
                </a:solidFill>
              </a:defRPr>
            </a:lvl1pPr>
          </a:lstStyle>
          <a:p>
            <a:pPr defTabSz="912514"/>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464"/>
            <a:ext cx="2311400" cy="365125"/>
          </a:xfrm>
          <a:prstGeom prst="rect">
            <a:avLst/>
          </a:prstGeom>
        </p:spPr>
        <p:txBody>
          <a:bodyPr vert="horz" lIns="91252" tIns="45629" rIns="91252" bIns="45629" rtlCol="0" anchor="ctr"/>
          <a:lstStyle>
            <a:lvl1pPr algn="r">
              <a:defRPr sz="1200">
                <a:solidFill>
                  <a:schemeClr val="tx1">
                    <a:tint val="75000"/>
                  </a:schemeClr>
                </a:solidFill>
              </a:defRPr>
            </a:lvl1pPr>
          </a:lstStyle>
          <a:p>
            <a:pPr defTabSz="912514"/>
            <a:fld id="{551115BC-487E-4422-894C-CB7CD3E79223}" type="slidenum">
              <a:rPr lang="sv-SE" smtClean="0">
                <a:solidFill>
                  <a:prstClr val="black">
                    <a:tint val="75000"/>
                  </a:prstClr>
                </a:solidFill>
                <a:latin typeface="Calibri"/>
              </a:rPr>
              <a:pPr defTabSz="912514"/>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Lst>
  <p:hf hdr="0" ftr="0" dt="0"/>
  <p:txStyles>
    <p:titleStyle>
      <a:lvl1pPr algn="l" defTabSz="912514" rtl="0" eaLnBrk="1" latinLnBrk="0" hangingPunct="1">
        <a:spcBef>
          <a:spcPct val="0"/>
        </a:spcBef>
        <a:buNone/>
        <a:defRPr sz="3200" kern="1200" baseline="0">
          <a:solidFill>
            <a:schemeClr val="bg1"/>
          </a:solidFill>
          <a:latin typeface="+mj-lt"/>
          <a:ea typeface="+mj-ea"/>
          <a:cs typeface="+mj-cs"/>
        </a:defRPr>
      </a:lvl1pPr>
    </p:titleStyle>
    <p:bodyStyle>
      <a:lvl1pPr marL="342194" indent="-342194" algn="l" defTabSz="912514"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1417" indent="-285156" algn="l" defTabSz="912514"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0629" indent="-228122" algn="l" defTabSz="912514"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6898" indent="-228122" algn="l" defTabSz="912514"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3163"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420"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681"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939"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195" indent="-228122" algn="l" defTabSz="91251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2514" rtl="0" eaLnBrk="1" latinLnBrk="0" hangingPunct="1">
        <a:defRPr sz="1800" kern="1200">
          <a:solidFill>
            <a:schemeClr val="tx1"/>
          </a:solidFill>
          <a:latin typeface="+mn-lt"/>
          <a:ea typeface="+mn-ea"/>
          <a:cs typeface="+mn-cs"/>
        </a:defRPr>
      </a:lvl1pPr>
      <a:lvl2pPr marL="456255" algn="l" defTabSz="912514" rtl="0" eaLnBrk="1" latinLnBrk="0" hangingPunct="1">
        <a:defRPr sz="1800" kern="1200">
          <a:solidFill>
            <a:schemeClr val="tx1"/>
          </a:solidFill>
          <a:latin typeface="+mn-lt"/>
          <a:ea typeface="+mn-ea"/>
          <a:cs typeface="+mn-cs"/>
        </a:defRPr>
      </a:lvl2pPr>
      <a:lvl3pPr marL="912514" algn="l" defTabSz="912514" rtl="0" eaLnBrk="1" latinLnBrk="0" hangingPunct="1">
        <a:defRPr sz="1800" kern="1200">
          <a:solidFill>
            <a:schemeClr val="tx1"/>
          </a:solidFill>
          <a:latin typeface="+mn-lt"/>
          <a:ea typeface="+mn-ea"/>
          <a:cs typeface="+mn-cs"/>
        </a:defRPr>
      </a:lvl3pPr>
      <a:lvl4pPr marL="1368772" algn="l" defTabSz="912514" rtl="0" eaLnBrk="1" latinLnBrk="0" hangingPunct="1">
        <a:defRPr sz="1800" kern="1200">
          <a:solidFill>
            <a:schemeClr val="tx1"/>
          </a:solidFill>
          <a:latin typeface="+mn-lt"/>
          <a:ea typeface="+mn-ea"/>
          <a:cs typeface="+mn-cs"/>
        </a:defRPr>
      </a:lvl4pPr>
      <a:lvl5pPr marL="1825029" algn="l" defTabSz="912514" rtl="0" eaLnBrk="1" latinLnBrk="0" hangingPunct="1">
        <a:defRPr sz="1800" kern="1200">
          <a:solidFill>
            <a:schemeClr val="tx1"/>
          </a:solidFill>
          <a:latin typeface="+mn-lt"/>
          <a:ea typeface="+mn-ea"/>
          <a:cs typeface="+mn-cs"/>
        </a:defRPr>
      </a:lvl5pPr>
      <a:lvl6pPr marL="2281290" algn="l" defTabSz="912514" rtl="0" eaLnBrk="1" latinLnBrk="0" hangingPunct="1">
        <a:defRPr sz="1800" kern="1200">
          <a:solidFill>
            <a:schemeClr val="tx1"/>
          </a:solidFill>
          <a:latin typeface="+mn-lt"/>
          <a:ea typeface="+mn-ea"/>
          <a:cs typeface="+mn-cs"/>
        </a:defRPr>
      </a:lvl6pPr>
      <a:lvl7pPr marL="2737549" algn="l" defTabSz="912514" rtl="0" eaLnBrk="1" latinLnBrk="0" hangingPunct="1">
        <a:defRPr sz="1800" kern="1200">
          <a:solidFill>
            <a:schemeClr val="tx1"/>
          </a:solidFill>
          <a:latin typeface="+mn-lt"/>
          <a:ea typeface="+mn-ea"/>
          <a:cs typeface="+mn-cs"/>
        </a:defRPr>
      </a:lvl7pPr>
      <a:lvl8pPr marL="3193809" algn="l" defTabSz="912514" rtl="0" eaLnBrk="1" latinLnBrk="0" hangingPunct="1">
        <a:defRPr sz="1800" kern="1200">
          <a:solidFill>
            <a:schemeClr val="tx1"/>
          </a:solidFill>
          <a:latin typeface="+mn-lt"/>
          <a:ea typeface="+mn-ea"/>
          <a:cs typeface="+mn-cs"/>
        </a:defRPr>
      </a:lvl8pPr>
      <a:lvl9pPr marL="3650068" algn="l" defTabSz="91251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7734064" cy="1143000"/>
          </a:xfrm>
          <a:prstGeom prst="rect">
            <a:avLst/>
          </a:prstGeom>
        </p:spPr>
        <p:txBody>
          <a:bodyPr vert="horz" lIns="91384" tIns="45693" rIns="91384" bIns="45693"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95300" y="1600206"/>
            <a:ext cx="8915400" cy="4525963"/>
          </a:xfrm>
          <a:prstGeom prst="rect">
            <a:avLst/>
          </a:prstGeom>
        </p:spPr>
        <p:txBody>
          <a:bodyPr vert="horz" lIns="91384" tIns="45693" rIns="91384" bIns="4569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95300" y="6356429"/>
            <a:ext cx="2311400" cy="365125"/>
          </a:xfrm>
          <a:prstGeom prst="rect">
            <a:avLst/>
          </a:prstGeom>
        </p:spPr>
        <p:txBody>
          <a:bodyPr vert="horz" lIns="91384" tIns="45693" rIns="91384" bIns="45693" rtlCol="0" anchor="ctr"/>
          <a:lstStyle>
            <a:lvl1pPr algn="l">
              <a:defRPr sz="1200">
                <a:solidFill>
                  <a:schemeClr val="tx1">
                    <a:tint val="75000"/>
                  </a:schemeClr>
                </a:solidFill>
              </a:defRPr>
            </a:lvl1pPr>
          </a:lstStyle>
          <a:p>
            <a:pPr defTabSz="913842"/>
            <a:fld id="{7103233B-D569-4A6E-878F-CDE152514C47}" type="datetime1">
              <a:rPr lang="sv-SE" smtClean="0">
                <a:solidFill>
                  <a:prstClr val="black">
                    <a:tint val="75000"/>
                  </a:prstClr>
                </a:solidFill>
                <a:latin typeface="Calibri"/>
              </a:rPr>
              <a:pPr defTabSz="913842"/>
              <a:t>2016-06-22</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384550" y="6356429"/>
            <a:ext cx="3136900" cy="365125"/>
          </a:xfrm>
          <a:prstGeom prst="rect">
            <a:avLst/>
          </a:prstGeom>
        </p:spPr>
        <p:txBody>
          <a:bodyPr vert="horz" lIns="91384" tIns="45693" rIns="91384" bIns="45693" rtlCol="0" anchor="ctr"/>
          <a:lstStyle>
            <a:lvl1pPr algn="ctr">
              <a:defRPr sz="1200">
                <a:solidFill>
                  <a:schemeClr val="tx1">
                    <a:tint val="75000"/>
                  </a:schemeClr>
                </a:solidFill>
              </a:defRPr>
            </a:lvl1pPr>
          </a:lstStyle>
          <a:p>
            <a:pPr defTabSz="913842"/>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429"/>
            <a:ext cx="2311400" cy="365125"/>
          </a:xfrm>
          <a:prstGeom prst="rect">
            <a:avLst/>
          </a:prstGeom>
        </p:spPr>
        <p:txBody>
          <a:bodyPr vert="horz" lIns="91384" tIns="45693" rIns="91384" bIns="45693" rtlCol="0" anchor="ctr"/>
          <a:lstStyle>
            <a:lvl1pPr algn="r">
              <a:defRPr sz="1200">
                <a:solidFill>
                  <a:schemeClr val="tx1">
                    <a:tint val="75000"/>
                  </a:schemeClr>
                </a:solidFill>
              </a:defRPr>
            </a:lvl1pPr>
          </a:lstStyle>
          <a:p>
            <a:pPr defTabSz="913842"/>
            <a:fld id="{551115BC-487E-4422-894C-CB7CD3E79223}" type="slidenum">
              <a:rPr lang="sv-SE" smtClean="0">
                <a:solidFill>
                  <a:prstClr val="black">
                    <a:tint val="75000"/>
                  </a:prstClr>
                </a:solidFill>
                <a:latin typeface="Calibri"/>
              </a:rPr>
              <a:pPr defTabSz="913842"/>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Lst>
  <p:hf hdr="0" ftr="0" dt="0"/>
  <p:txStyles>
    <p:titleStyle>
      <a:lvl1pPr algn="l" defTabSz="913842" rtl="0" eaLnBrk="1" latinLnBrk="0" hangingPunct="1">
        <a:spcBef>
          <a:spcPct val="0"/>
        </a:spcBef>
        <a:buNone/>
        <a:defRPr sz="3200" kern="1200" baseline="0">
          <a:solidFill>
            <a:schemeClr val="bg1"/>
          </a:solidFill>
          <a:latin typeface="+mj-lt"/>
          <a:ea typeface="+mj-ea"/>
          <a:cs typeface="+mj-cs"/>
        </a:defRPr>
      </a:lvl1pPr>
    </p:titleStyle>
    <p:bodyStyle>
      <a:lvl1pPr marL="342692" indent="-342692" algn="l" defTabSz="913842"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495" indent="-285574" algn="l" defTabSz="913842"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300" indent="-228457" algn="l" defTabSz="913842"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9222" indent="-228457" algn="l" defTabSz="913842"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6142" indent="-228457" algn="l" defTabSz="9138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064" indent="-228457" algn="l" defTabSz="9138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985" indent="-228457" algn="l" defTabSz="9138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906" indent="-228457" algn="l" defTabSz="9138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826" indent="-228457" algn="l" defTabSz="9138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3842" rtl="0" eaLnBrk="1" latinLnBrk="0" hangingPunct="1">
        <a:defRPr sz="1800" kern="1200">
          <a:solidFill>
            <a:schemeClr val="tx1"/>
          </a:solidFill>
          <a:latin typeface="+mn-lt"/>
          <a:ea typeface="+mn-ea"/>
          <a:cs typeface="+mn-cs"/>
        </a:defRPr>
      </a:lvl1pPr>
      <a:lvl2pPr marL="456920"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2" algn="l" defTabSz="913842" rtl="0" eaLnBrk="1" latinLnBrk="0" hangingPunct="1">
        <a:defRPr sz="1800" kern="1200">
          <a:solidFill>
            <a:schemeClr val="tx1"/>
          </a:solidFill>
          <a:latin typeface="+mn-lt"/>
          <a:ea typeface="+mn-ea"/>
          <a:cs typeface="+mn-cs"/>
        </a:defRPr>
      </a:lvl4pPr>
      <a:lvl5pPr marL="1827682" algn="l" defTabSz="913842" rtl="0" eaLnBrk="1" latinLnBrk="0" hangingPunct="1">
        <a:defRPr sz="1800" kern="1200">
          <a:solidFill>
            <a:schemeClr val="tx1"/>
          </a:solidFill>
          <a:latin typeface="+mn-lt"/>
          <a:ea typeface="+mn-ea"/>
          <a:cs typeface="+mn-cs"/>
        </a:defRPr>
      </a:lvl5pPr>
      <a:lvl6pPr marL="2284604" algn="l" defTabSz="913842" rtl="0" eaLnBrk="1" latinLnBrk="0" hangingPunct="1">
        <a:defRPr sz="1800" kern="1200">
          <a:solidFill>
            <a:schemeClr val="tx1"/>
          </a:solidFill>
          <a:latin typeface="+mn-lt"/>
          <a:ea typeface="+mn-ea"/>
          <a:cs typeface="+mn-cs"/>
        </a:defRPr>
      </a:lvl6pPr>
      <a:lvl7pPr marL="2741525" algn="l" defTabSz="913842" rtl="0" eaLnBrk="1" latinLnBrk="0" hangingPunct="1">
        <a:defRPr sz="1800" kern="1200">
          <a:solidFill>
            <a:schemeClr val="tx1"/>
          </a:solidFill>
          <a:latin typeface="+mn-lt"/>
          <a:ea typeface="+mn-ea"/>
          <a:cs typeface="+mn-cs"/>
        </a:defRPr>
      </a:lvl7pPr>
      <a:lvl8pPr marL="3198446" algn="l" defTabSz="913842" rtl="0" eaLnBrk="1" latinLnBrk="0" hangingPunct="1">
        <a:defRPr sz="1800" kern="1200">
          <a:solidFill>
            <a:schemeClr val="tx1"/>
          </a:solidFill>
          <a:latin typeface="+mn-lt"/>
          <a:ea typeface="+mn-ea"/>
          <a:cs typeface="+mn-cs"/>
        </a:defRPr>
      </a:lvl8pPr>
      <a:lvl9pPr marL="3655367" algn="l" defTabSz="9138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8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png"/><Relationship Id="rId1" Type="http://schemas.openxmlformats.org/officeDocument/2006/relationships/slideLayout" Target="../slideLayouts/slideLayout8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4.png"/><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6.png"/><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4.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8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5342" y="408941"/>
            <a:ext cx="2256367" cy="1114297"/>
          </a:xfrm>
          <a:prstGeom prst="rect">
            <a:avLst/>
          </a:prstGeom>
        </p:spPr>
      </p:pic>
      <p:sp>
        <p:nvSpPr>
          <p:cNvPr id="7" name="textruta 6"/>
          <p:cNvSpPr txBox="1"/>
          <p:nvPr/>
        </p:nvSpPr>
        <p:spPr>
          <a:xfrm>
            <a:off x="0" y="2121532"/>
            <a:ext cx="9906000" cy="646000"/>
          </a:xfrm>
          <a:prstGeom prst="rect">
            <a:avLst/>
          </a:prstGeom>
          <a:noFill/>
        </p:spPr>
        <p:txBody>
          <a:bodyPr wrap="square" lIns="91103" tIns="45556" rIns="91103" bIns="45556" rtlCol="0">
            <a:spAutoFit/>
          </a:bodyPr>
          <a:lstStyle/>
          <a:p>
            <a:pPr algn="ctr"/>
            <a:r>
              <a:rPr lang="en-GB" sz="3600" b="1" dirty="0">
                <a:solidFill>
                  <a:srgbClr val="FFFFFF"/>
                </a:solidFill>
                <a:latin typeface="Calibri"/>
              </a:rPr>
              <a:t>European Spallation </a:t>
            </a:r>
            <a:r>
              <a:rPr lang="en-GB" sz="3600" b="1" dirty="0" smtClean="0">
                <a:solidFill>
                  <a:srgbClr val="FFFFFF"/>
                </a:solidFill>
                <a:latin typeface="Calibri"/>
              </a:rPr>
              <a:t>Source Update</a:t>
            </a:r>
            <a:endParaRPr lang="en-GB" sz="3600" b="1" dirty="0">
              <a:solidFill>
                <a:srgbClr val="FFFFFF"/>
              </a:solidFill>
              <a:latin typeface="Calibri"/>
            </a:endParaRPr>
          </a:p>
        </p:txBody>
      </p:sp>
      <p:sp>
        <p:nvSpPr>
          <p:cNvPr id="4" name="textruta 3"/>
          <p:cNvSpPr txBox="1"/>
          <p:nvPr/>
        </p:nvSpPr>
        <p:spPr>
          <a:xfrm>
            <a:off x="0" y="3065577"/>
            <a:ext cx="9906000" cy="2985101"/>
          </a:xfrm>
          <a:prstGeom prst="rect">
            <a:avLst/>
          </a:prstGeom>
          <a:noFill/>
        </p:spPr>
        <p:txBody>
          <a:bodyPr wrap="square" lIns="91103" tIns="45556" rIns="91103" bIns="45556" rtlCol="0">
            <a:spAutoFit/>
          </a:bodyPr>
          <a:lstStyle/>
          <a:p>
            <a:pPr algn="ctr"/>
            <a:r>
              <a:rPr lang="en-GB" sz="2400" dirty="0" smtClean="0">
                <a:solidFill>
                  <a:prstClr val="white"/>
                </a:solidFill>
              </a:rPr>
              <a:t>Instruments Collaboration Board</a:t>
            </a:r>
            <a:endParaRPr lang="en-GB" sz="2400" dirty="0" smtClean="0">
              <a:solidFill>
                <a:prstClr val="white"/>
              </a:solidFill>
            </a:endParaRPr>
          </a:p>
          <a:p>
            <a:pPr algn="ctr"/>
            <a:r>
              <a:rPr lang="en-GB" sz="2000" dirty="0" smtClean="0">
                <a:solidFill>
                  <a:prstClr val="white"/>
                </a:solidFill>
              </a:rPr>
              <a:t>22</a:t>
            </a:r>
            <a:r>
              <a:rPr lang="en-GB" sz="2000" dirty="0" smtClean="0">
                <a:solidFill>
                  <a:prstClr val="white"/>
                </a:solidFill>
              </a:rPr>
              <a:t> </a:t>
            </a:r>
            <a:r>
              <a:rPr lang="en-GB" sz="2000" dirty="0" smtClean="0">
                <a:solidFill>
                  <a:prstClr val="white"/>
                </a:solidFill>
                <a:latin typeface="Calibri"/>
              </a:rPr>
              <a:t>June </a:t>
            </a:r>
            <a:r>
              <a:rPr lang="en-GB" sz="2000" dirty="0">
                <a:solidFill>
                  <a:prstClr val="white"/>
                </a:solidFill>
                <a:latin typeface="Calibri"/>
              </a:rPr>
              <a:t>2016</a:t>
            </a:r>
          </a:p>
          <a:p>
            <a:pPr algn="ctr"/>
            <a:endParaRPr lang="en-GB" sz="2400" dirty="0" smtClean="0">
              <a:solidFill>
                <a:srgbClr val="FFFFFF"/>
              </a:solidFill>
              <a:latin typeface="Calibri"/>
            </a:endParaRPr>
          </a:p>
          <a:p>
            <a:pPr algn="ctr"/>
            <a:endParaRPr lang="en-GB" sz="2400" dirty="0">
              <a:solidFill>
                <a:srgbClr val="FFFFFF"/>
              </a:solidFill>
              <a:latin typeface="Calibri"/>
            </a:endParaRPr>
          </a:p>
          <a:p>
            <a:pPr algn="ctr"/>
            <a:endParaRPr lang="en-GB" sz="2400" dirty="0">
              <a:solidFill>
                <a:srgbClr val="FFFFFF"/>
              </a:solidFill>
              <a:latin typeface="Calibri"/>
            </a:endParaRPr>
          </a:p>
          <a:p>
            <a:pPr algn="ctr"/>
            <a:r>
              <a:rPr lang="en-GB" sz="2400" dirty="0">
                <a:solidFill>
                  <a:srgbClr val="FFFFFF"/>
                </a:solidFill>
                <a:latin typeface="Calibri"/>
              </a:rPr>
              <a:t>James H. Yeck</a:t>
            </a:r>
          </a:p>
          <a:p>
            <a:pPr algn="ctr"/>
            <a:r>
              <a:rPr lang="en-GB" sz="2400" dirty="0">
                <a:solidFill>
                  <a:srgbClr val="FFFFFF"/>
                </a:solidFill>
                <a:latin typeface="Calibri"/>
              </a:rPr>
              <a:t>Director General</a:t>
            </a:r>
          </a:p>
          <a:p>
            <a:pPr algn="ctr"/>
            <a:r>
              <a:rPr lang="en-GB" sz="2400" dirty="0">
                <a:solidFill>
                  <a:srgbClr val="FFFFFF"/>
                </a:solidFill>
                <a:latin typeface="Calibri"/>
              </a:rPr>
              <a:t>European Spallation Source ERIC</a:t>
            </a:r>
            <a:endParaRPr lang="en-GB" dirty="0" smtClean="0">
              <a:solidFill>
                <a:srgbClr val="FFFFFF"/>
              </a:solidFill>
              <a:latin typeface="Calibri"/>
            </a:endParaRPr>
          </a:p>
        </p:txBody>
      </p:sp>
    </p:spTree>
    <p:extLst>
      <p:ext uri="{BB962C8B-B14F-4D97-AF65-F5344CB8AC3E}">
        <p14:creationId xmlns:p14="http://schemas.microsoft.com/office/powerpoint/2010/main" val="1825547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Contingency Tracking</a:t>
            </a:r>
            <a:endParaRPr lang="en-AU"/>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10</a:t>
            </a:fld>
            <a:endParaRPr lang="sv-SE">
              <a:latin typeface="Calibri"/>
            </a:endParaRPr>
          </a:p>
        </p:txBody>
      </p:sp>
      <p:pic>
        <p:nvPicPr>
          <p:cNvPr id="3" name="Picture 2" descr="&lt;CH229&gt;"/>
          <p:cNvPicPr/>
          <p:nvPr/>
        </p:nvPicPr>
        <p:blipFill>
          <a:blip r:embed="rId3">
            <a:extLst>
              <a:ext uri="{28A0092B-C50C-407E-A947-70E740481C1C}">
                <a14:useLocalDpi xmlns:a14="http://schemas.microsoft.com/office/drawing/2010/main" val="0"/>
              </a:ext>
            </a:extLst>
          </a:blip>
          <a:stretch/>
        </p:blipFill>
        <p:spPr>
          <a:xfrm>
            <a:off x="171978" y="1533032"/>
            <a:ext cx="9575802" cy="4807582"/>
          </a:xfrm>
          <a:prstGeom prst="rect">
            <a:avLst/>
          </a:prstGeom>
        </p:spPr>
      </p:pic>
      <p:pic>
        <p:nvPicPr>
          <p:cNvPr id="5" name="Picture 4" descr="&lt;TX322&gt;"/>
          <p:cNvPicPr/>
          <p:nvPr/>
        </p:nvPicPr>
        <p:blipFill>
          <a:blip r:embed="rId4">
            <a:extLst>
              <a:ext uri="{28A0092B-C50C-407E-A947-70E740481C1C}">
                <a14:useLocalDpi xmlns:a14="http://schemas.microsoft.com/office/drawing/2010/main" val="0"/>
              </a:ext>
            </a:extLst>
          </a:blip>
          <a:stretch/>
        </p:blipFill>
        <p:spPr>
          <a:xfrm>
            <a:off x="1004358" y="6381753"/>
            <a:ext cx="7496426" cy="352661"/>
          </a:xfrm>
          <a:prstGeom prst="rect">
            <a:avLst/>
          </a:prstGeom>
        </p:spPr>
      </p:pic>
    </p:spTree>
    <p:extLst>
      <p:ext uri="{BB962C8B-B14F-4D97-AF65-F5344CB8AC3E}">
        <p14:creationId xmlns:p14="http://schemas.microsoft.com/office/powerpoint/2010/main" val="3431010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Level 2 Cost Baseline Tracking</a:t>
            </a:r>
            <a:endParaRPr lang="en-AU"/>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11</a:t>
            </a:fld>
            <a:endParaRPr lang="sv-SE">
              <a:latin typeface="Calibri"/>
            </a:endParaRPr>
          </a:p>
        </p:txBody>
      </p:sp>
      <p:pic>
        <p:nvPicPr>
          <p:cNvPr id="6" name="Picture 5" descr="&lt;CH276&gt;"/>
          <p:cNvPicPr/>
          <p:nvPr/>
        </p:nvPicPr>
        <p:blipFill>
          <a:blip r:embed="rId3">
            <a:extLst>
              <a:ext uri="{28A0092B-C50C-407E-A947-70E740481C1C}">
                <a14:useLocalDpi xmlns:a14="http://schemas.microsoft.com/office/drawing/2010/main" val="0"/>
              </a:ext>
            </a:extLst>
          </a:blip>
          <a:stretch/>
        </p:blipFill>
        <p:spPr>
          <a:xfrm>
            <a:off x="921326" y="6165853"/>
            <a:ext cx="470643" cy="426243"/>
          </a:xfrm>
          <a:prstGeom prst="rect">
            <a:avLst/>
          </a:prstGeom>
        </p:spPr>
      </p:pic>
      <p:pic>
        <p:nvPicPr>
          <p:cNvPr id="7" name="Picture 6" descr="&lt;CH275&gt;"/>
          <p:cNvPicPr/>
          <p:nvPr/>
        </p:nvPicPr>
        <p:blipFill>
          <a:blip r:embed="rId4">
            <a:extLst>
              <a:ext uri="{28A0092B-C50C-407E-A947-70E740481C1C}">
                <a14:useLocalDpi xmlns:a14="http://schemas.microsoft.com/office/drawing/2010/main" val="0"/>
              </a:ext>
            </a:extLst>
          </a:blip>
          <a:stretch/>
        </p:blipFill>
        <p:spPr>
          <a:xfrm>
            <a:off x="1921195" y="6165853"/>
            <a:ext cx="470643" cy="426243"/>
          </a:xfrm>
          <a:prstGeom prst="rect">
            <a:avLst/>
          </a:prstGeom>
        </p:spPr>
      </p:pic>
      <p:pic>
        <p:nvPicPr>
          <p:cNvPr id="8" name="Picture 7" descr="&lt;CH274&gt;"/>
          <p:cNvPicPr/>
          <p:nvPr/>
        </p:nvPicPr>
        <p:blipFill>
          <a:blip r:embed="rId5">
            <a:extLst>
              <a:ext uri="{28A0092B-C50C-407E-A947-70E740481C1C}">
                <a14:useLocalDpi xmlns:a14="http://schemas.microsoft.com/office/drawing/2010/main" val="0"/>
              </a:ext>
            </a:extLst>
          </a:blip>
          <a:stretch/>
        </p:blipFill>
        <p:spPr>
          <a:xfrm>
            <a:off x="2921064" y="6165853"/>
            <a:ext cx="470643" cy="426243"/>
          </a:xfrm>
          <a:prstGeom prst="rect">
            <a:avLst/>
          </a:prstGeom>
        </p:spPr>
      </p:pic>
      <p:pic>
        <p:nvPicPr>
          <p:cNvPr id="9" name="Picture 8" descr="&lt;CH273&gt;"/>
          <p:cNvPicPr/>
          <p:nvPr/>
        </p:nvPicPr>
        <p:blipFill>
          <a:blip r:embed="rId6">
            <a:extLst>
              <a:ext uri="{28A0092B-C50C-407E-A947-70E740481C1C}">
                <a14:useLocalDpi xmlns:a14="http://schemas.microsoft.com/office/drawing/2010/main" val="0"/>
              </a:ext>
            </a:extLst>
          </a:blip>
          <a:stretch/>
        </p:blipFill>
        <p:spPr>
          <a:xfrm>
            <a:off x="3920933" y="6165853"/>
            <a:ext cx="470643" cy="426243"/>
          </a:xfrm>
          <a:prstGeom prst="rect">
            <a:avLst/>
          </a:prstGeom>
        </p:spPr>
      </p:pic>
      <p:pic>
        <p:nvPicPr>
          <p:cNvPr id="10" name="Picture 9" descr="&lt;CH272&gt;"/>
          <p:cNvPicPr/>
          <p:nvPr/>
        </p:nvPicPr>
        <p:blipFill>
          <a:blip r:embed="rId7">
            <a:extLst>
              <a:ext uri="{28A0092B-C50C-407E-A947-70E740481C1C}">
                <a14:useLocalDpi xmlns:a14="http://schemas.microsoft.com/office/drawing/2010/main" val="0"/>
              </a:ext>
            </a:extLst>
          </a:blip>
          <a:stretch/>
        </p:blipFill>
        <p:spPr>
          <a:xfrm>
            <a:off x="4920802" y="6165853"/>
            <a:ext cx="470643" cy="426243"/>
          </a:xfrm>
          <a:prstGeom prst="rect">
            <a:avLst/>
          </a:prstGeom>
        </p:spPr>
      </p:pic>
      <p:pic>
        <p:nvPicPr>
          <p:cNvPr id="11" name="Picture 10" descr="&lt;CH271&gt;"/>
          <p:cNvPicPr/>
          <p:nvPr/>
        </p:nvPicPr>
        <p:blipFill>
          <a:blip r:embed="rId8">
            <a:extLst>
              <a:ext uri="{28A0092B-C50C-407E-A947-70E740481C1C}">
                <a14:useLocalDpi xmlns:a14="http://schemas.microsoft.com/office/drawing/2010/main" val="0"/>
              </a:ext>
            </a:extLst>
          </a:blip>
          <a:stretch/>
        </p:blipFill>
        <p:spPr>
          <a:xfrm>
            <a:off x="5920671" y="6165853"/>
            <a:ext cx="470643" cy="426243"/>
          </a:xfrm>
          <a:prstGeom prst="rect">
            <a:avLst/>
          </a:prstGeom>
        </p:spPr>
      </p:pic>
      <p:pic>
        <p:nvPicPr>
          <p:cNvPr id="12" name="Picture 11" descr="&lt;CH270&gt;"/>
          <p:cNvPicPr/>
          <p:nvPr/>
        </p:nvPicPr>
        <p:blipFill>
          <a:blip r:embed="rId9">
            <a:extLst>
              <a:ext uri="{28A0092B-C50C-407E-A947-70E740481C1C}">
                <a14:useLocalDpi xmlns:a14="http://schemas.microsoft.com/office/drawing/2010/main" val="0"/>
              </a:ext>
            </a:extLst>
          </a:blip>
          <a:stretch/>
        </p:blipFill>
        <p:spPr>
          <a:xfrm>
            <a:off x="6920538" y="6165853"/>
            <a:ext cx="470643" cy="426243"/>
          </a:xfrm>
          <a:prstGeom prst="rect">
            <a:avLst/>
          </a:prstGeom>
        </p:spPr>
      </p:pic>
      <p:pic>
        <p:nvPicPr>
          <p:cNvPr id="13" name="Picture 12" descr="&lt;TX309&gt;"/>
          <p:cNvPicPr/>
          <p:nvPr/>
        </p:nvPicPr>
        <p:blipFill>
          <a:blip r:embed="rId10">
            <a:extLst>
              <a:ext uri="{28A0092B-C50C-407E-A947-70E740481C1C}">
                <a14:useLocalDpi xmlns:a14="http://schemas.microsoft.com/office/drawing/2010/main" val="0"/>
              </a:ext>
            </a:extLst>
          </a:blip>
          <a:stretch/>
        </p:blipFill>
        <p:spPr>
          <a:xfrm>
            <a:off x="921135" y="6552000"/>
            <a:ext cx="452883" cy="204924"/>
          </a:xfrm>
          <a:prstGeom prst="rect">
            <a:avLst/>
          </a:prstGeom>
        </p:spPr>
      </p:pic>
      <p:pic>
        <p:nvPicPr>
          <p:cNvPr id="14" name="Picture 13" descr="&lt;TX315&gt;"/>
          <p:cNvPicPr/>
          <p:nvPr/>
        </p:nvPicPr>
        <p:blipFill>
          <a:blip r:embed="rId11">
            <a:extLst>
              <a:ext uri="{28A0092B-C50C-407E-A947-70E740481C1C}">
                <a14:useLocalDpi xmlns:a14="http://schemas.microsoft.com/office/drawing/2010/main" val="0"/>
              </a:ext>
            </a:extLst>
          </a:blip>
          <a:stretch/>
        </p:blipFill>
        <p:spPr>
          <a:xfrm>
            <a:off x="1922116" y="6552000"/>
            <a:ext cx="452883" cy="204924"/>
          </a:xfrm>
          <a:prstGeom prst="rect">
            <a:avLst/>
          </a:prstGeom>
        </p:spPr>
      </p:pic>
      <p:pic>
        <p:nvPicPr>
          <p:cNvPr id="15" name="Picture 14" descr="&lt;TX316&gt;"/>
          <p:cNvPicPr/>
          <p:nvPr/>
        </p:nvPicPr>
        <p:blipFill>
          <a:blip r:embed="rId12">
            <a:extLst>
              <a:ext uri="{28A0092B-C50C-407E-A947-70E740481C1C}">
                <a14:useLocalDpi xmlns:a14="http://schemas.microsoft.com/office/drawing/2010/main" val="0"/>
              </a:ext>
            </a:extLst>
          </a:blip>
          <a:stretch/>
        </p:blipFill>
        <p:spPr>
          <a:xfrm>
            <a:off x="2923100" y="6552000"/>
            <a:ext cx="452883" cy="204924"/>
          </a:xfrm>
          <a:prstGeom prst="rect">
            <a:avLst/>
          </a:prstGeom>
        </p:spPr>
      </p:pic>
      <p:pic>
        <p:nvPicPr>
          <p:cNvPr id="16" name="Picture 15" descr="&lt;TX317&gt;"/>
          <p:cNvPicPr/>
          <p:nvPr/>
        </p:nvPicPr>
        <p:blipFill>
          <a:blip r:embed="rId13">
            <a:extLst>
              <a:ext uri="{28A0092B-C50C-407E-A947-70E740481C1C}">
                <a14:useLocalDpi xmlns:a14="http://schemas.microsoft.com/office/drawing/2010/main" val="0"/>
              </a:ext>
            </a:extLst>
          </a:blip>
          <a:stretch/>
        </p:blipFill>
        <p:spPr>
          <a:xfrm>
            <a:off x="3924081" y="6552000"/>
            <a:ext cx="452883" cy="204924"/>
          </a:xfrm>
          <a:prstGeom prst="rect">
            <a:avLst/>
          </a:prstGeom>
        </p:spPr>
      </p:pic>
      <p:pic>
        <p:nvPicPr>
          <p:cNvPr id="17" name="Picture 16" descr="&lt;TX318&gt;"/>
          <p:cNvPicPr/>
          <p:nvPr/>
        </p:nvPicPr>
        <p:blipFill>
          <a:blip r:embed="rId14">
            <a:extLst>
              <a:ext uri="{28A0092B-C50C-407E-A947-70E740481C1C}">
                <a14:useLocalDpi xmlns:a14="http://schemas.microsoft.com/office/drawing/2010/main" val="0"/>
              </a:ext>
            </a:extLst>
          </a:blip>
          <a:stretch/>
        </p:blipFill>
        <p:spPr>
          <a:xfrm>
            <a:off x="4925064" y="6552000"/>
            <a:ext cx="452883" cy="204924"/>
          </a:xfrm>
          <a:prstGeom prst="rect">
            <a:avLst/>
          </a:prstGeom>
        </p:spPr>
      </p:pic>
      <p:pic>
        <p:nvPicPr>
          <p:cNvPr id="18" name="Picture 17" descr="&lt;TX319&gt;"/>
          <p:cNvPicPr/>
          <p:nvPr/>
        </p:nvPicPr>
        <p:blipFill>
          <a:blip r:embed="rId15">
            <a:extLst>
              <a:ext uri="{28A0092B-C50C-407E-A947-70E740481C1C}">
                <a14:useLocalDpi xmlns:a14="http://schemas.microsoft.com/office/drawing/2010/main" val="0"/>
              </a:ext>
            </a:extLst>
          </a:blip>
          <a:stretch/>
        </p:blipFill>
        <p:spPr>
          <a:xfrm>
            <a:off x="5926048" y="6552000"/>
            <a:ext cx="452883" cy="204924"/>
          </a:xfrm>
          <a:prstGeom prst="rect">
            <a:avLst/>
          </a:prstGeom>
        </p:spPr>
      </p:pic>
      <p:pic>
        <p:nvPicPr>
          <p:cNvPr id="19" name="Picture 18" descr="&lt;TX320&gt;"/>
          <p:cNvPicPr/>
          <p:nvPr/>
        </p:nvPicPr>
        <p:blipFill>
          <a:blip r:embed="rId16">
            <a:extLst>
              <a:ext uri="{28A0092B-C50C-407E-A947-70E740481C1C}">
                <a14:useLocalDpi xmlns:a14="http://schemas.microsoft.com/office/drawing/2010/main" val="0"/>
              </a:ext>
            </a:extLst>
          </a:blip>
          <a:stretch/>
        </p:blipFill>
        <p:spPr>
          <a:xfrm>
            <a:off x="6927033" y="6552000"/>
            <a:ext cx="452883" cy="204924"/>
          </a:xfrm>
          <a:prstGeom prst="rect">
            <a:avLst/>
          </a:prstGeom>
        </p:spPr>
      </p:pic>
      <p:pic>
        <p:nvPicPr>
          <p:cNvPr id="20" name="Picture 19" descr="&lt;CH230&gt;"/>
          <p:cNvPicPr/>
          <p:nvPr/>
        </p:nvPicPr>
        <p:blipFill>
          <a:blip r:embed="rId17">
            <a:extLst>
              <a:ext uri="{28A0092B-C50C-407E-A947-70E740481C1C}">
                <a14:useLocalDpi xmlns:a14="http://schemas.microsoft.com/office/drawing/2010/main" val="0"/>
              </a:ext>
            </a:extLst>
          </a:blip>
          <a:stretch/>
        </p:blipFill>
        <p:spPr>
          <a:xfrm>
            <a:off x="26459" y="1452457"/>
            <a:ext cx="9823735" cy="4728288"/>
          </a:xfrm>
          <a:prstGeom prst="rect">
            <a:avLst/>
          </a:prstGeom>
        </p:spPr>
      </p:pic>
      <p:pic>
        <p:nvPicPr>
          <p:cNvPr id="21" name="Picture 20" descr="&lt;TX314&gt;"/>
          <p:cNvPicPr/>
          <p:nvPr/>
        </p:nvPicPr>
        <p:blipFill>
          <a:blip r:embed="rId18">
            <a:extLst>
              <a:ext uri="{28A0092B-C50C-407E-A947-70E740481C1C}">
                <a14:useLocalDpi xmlns:a14="http://schemas.microsoft.com/office/drawing/2010/main" val="0"/>
              </a:ext>
            </a:extLst>
          </a:blip>
          <a:stretch/>
        </p:blipFill>
        <p:spPr>
          <a:xfrm>
            <a:off x="1" y="6202640"/>
            <a:ext cx="990739" cy="352474"/>
          </a:xfrm>
          <a:prstGeom prst="rect">
            <a:avLst/>
          </a:prstGeom>
        </p:spPr>
      </p:pic>
    </p:spTree>
    <p:extLst>
      <p:ext uri="{BB962C8B-B14F-4D97-AF65-F5344CB8AC3E}">
        <p14:creationId xmlns:p14="http://schemas.microsoft.com/office/powerpoint/2010/main" val="1400899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97768"/>
            <a:ext cx="7734064" cy="1143000"/>
          </a:xfrm>
        </p:spPr>
        <p:txBody>
          <a:bodyPr/>
          <a:lstStyle/>
          <a:p>
            <a:r>
              <a:rPr lang="en-US" dirty="0" smtClean="0"/>
              <a:t>In-kind </a:t>
            </a:r>
            <a:r>
              <a:rPr lang="en-US" dirty="0"/>
              <a:t>s</a:t>
            </a:r>
            <a:r>
              <a:rPr lang="en-US" dirty="0" smtClean="0"/>
              <a:t>tatus and plans</a:t>
            </a:r>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graphicFrame>
        <p:nvGraphicFramePr>
          <p:cNvPr id="9" name="Chart 8"/>
          <p:cNvGraphicFramePr>
            <a:graphicFrameLocks/>
          </p:cNvGraphicFramePr>
          <p:nvPr>
            <p:extLst>
              <p:ext uri="{D42A27DB-BD31-4B8C-83A1-F6EECF244321}">
                <p14:modId xmlns:p14="http://schemas.microsoft.com/office/powerpoint/2010/main" val="1544284794"/>
              </p:ext>
            </p:extLst>
          </p:nvPr>
        </p:nvGraphicFramePr>
        <p:xfrm>
          <a:off x="194471" y="1484787"/>
          <a:ext cx="9301117"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006581" y="4238634"/>
            <a:ext cx="630773" cy="276815"/>
          </a:xfrm>
          <a:prstGeom prst="rect">
            <a:avLst/>
          </a:prstGeom>
          <a:solidFill>
            <a:schemeClr val="bg1"/>
          </a:solidFill>
          <a:ln>
            <a:solidFill>
              <a:schemeClr val="tx1"/>
            </a:solidFill>
          </a:ln>
        </p:spPr>
        <p:txBody>
          <a:bodyPr wrap="none" lIns="91252" tIns="45629" rIns="91252" bIns="45629" rtlCol="0">
            <a:spAutoFit/>
          </a:bodyPr>
          <a:lstStyle/>
          <a:p>
            <a:pPr defTabSz="912514"/>
            <a:r>
              <a:rPr lang="en-US" sz="1200" b="1" dirty="0">
                <a:solidFill>
                  <a:srgbClr val="4F81BD">
                    <a:lumMod val="75000"/>
                  </a:srgbClr>
                </a:solidFill>
                <a:latin typeface="Calibri"/>
              </a:rPr>
              <a:t>€675M</a:t>
            </a:r>
          </a:p>
        </p:txBody>
      </p:sp>
      <p:sp>
        <p:nvSpPr>
          <p:cNvPr id="7" name="TextBox 6"/>
          <p:cNvSpPr txBox="1"/>
          <p:nvPr/>
        </p:nvSpPr>
        <p:spPr>
          <a:xfrm>
            <a:off x="8006581" y="4653247"/>
            <a:ext cx="630773" cy="276815"/>
          </a:xfrm>
          <a:prstGeom prst="rect">
            <a:avLst/>
          </a:prstGeom>
          <a:solidFill>
            <a:srgbClr val="FFFFFF"/>
          </a:solidFill>
          <a:ln>
            <a:solidFill>
              <a:srgbClr val="000000"/>
            </a:solidFill>
          </a:ln>
        </p:spPr>
        <p:txBody>
          <a:bodyPr wrap="none" lIns="91252" tIns="45629" rIns="91252" bIns="45629" rtlCol="0">
            <a:spAutoFit/>
          </a:bodyPr>
          <a:lstStyle/>
          <a:p>
            <a:pPr defTabSz="912514"/>
            <a:r>
              <a:rPr lang="en-US" sz="1200" b="1" dirty="0">
                <a:solidFill>
                  <a:srgbClr val="376092"/>
                </a:solidFill>
                <a:latin typeface="Calibri"/>
              </a:rPr>
              <a:t>€</a:t>
            </a:r>
            <a:r>
              <a:rPr lang="en-US" sz="1200" b="1" dirty="0" smtClean="0">
                <a:solidFill>
                  <a:srgbClr val="376092"/>
                </a:solidFill>
                <a:latin typeface="Calibri"/>
              </a:rPr>
              <a:t>545M</a:t>
            </a:r>
            <a:endParaRPr lang="en-US" sz="1200" b="1" dirty="0">
              <a:solidFill>
                <a:srgbClr val="376092"/>
              </a:solidFill>
              <a:latin typeface="Calibri"/>
            </a:endParaRPr>
          </a:p>
        </p:txBody>
      </p:sp>
      <p:cxnSp>
        <p:nvCxnSpPr>
          <p:cNvPr id="6" name="Straight Connector 5"/>
          <p:cNvCxnSpPr/>
          <p:nvPr/>
        </p:nvCxnSpPr>
        <p:spPr>
          <a:xfrm>
            <a:off x="974558" y="4149080"/>
            <a:ext cx="772285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421105" y="3645038"/>
            <a:ext cx="1922943" cy="338370"/>
          </a:xfrm>
          <a:prstGeom prst="rect">
            <a:avLst/>
          </a:prstGeom>
          <a:noFill/>
          <a:ln>
            <a:noFill/>
          </a:ln>
        </p:spPr>
        <p:txBody>
          <a:bodyPr wrap="none" lIns="91252" tIns="45629" rIns="91252" bIns="45629" rtlCol="0">
            <a:spAutoFit/>
          </a:bodyPr>
          <a:lstStyle/>
          <a:p>
            <a:pPr defTabSz="912514"/>
            <a:r>
              <a:rPr lang="en-US" sz="1600" b="1" dirty="0">
                <a:solidFill>
                  <a:srgbClr val="C0504D"/>
                </a:solidFill>
                <a:latin typeface="Calibri"/>
              </a:rPr>
              <a:t>Stretch Goal 747 M</a:t>
            </a:r>
            <a:r>
              <a:rPr lang="en-US" sz="1600" b="1" dirty="0">
                <a:solidFill>
                  <a:srgbClr val="C0504D"/>
                </a:solidFill>
              </a:rPr>
              <a:t>€</a:t>
            </a:r>
            <a:endParaRPr lang="en-US" sz="1600" b="1" dirty="0">
              <a:solidFill>
                <a:srgbClr val="C0504D"/>
              </a:solidFill>
              <a:latin typeface="Calibri"/>
            </a:endParaRPr>
          </a:p>
        </p:txBody>
      </p:sp>
    </p:spTree>
    <p:extLst>
      <p:ext uri="{BB962C8B-B14F-4D97-AF65-F5344CB8AC3E}">
        <p14:creationId xmlns:p14="http://schemas.microsoft.com/office/powerpoint/2010/main" val="27576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construction site highlights</a:t>
            </a:r>
            <a:endParaRPr lang="en-US" dirty="0"/>
          </a:p>
        </p:txBody>
      </p:sp>
      <p:pic>
        <p:nvPicPr>
          <p:cNvPr id="5" name="Picture 4"/>
          <p:cNvPicPr>
            <a:picLocks noChangeAspect="1"/>
          </p:cNvPicPr>
          <p:nvPr/>
        </p:nvPicPr>
        <p:blipFill>
          <a:blip r:embed="rId2"/>
          <a:stretch>
            <a:fillRect/>
          </a:stretch>
        </p:blipFill>
        <p:spPr>
          <a:xfrm>
            <a:off x="394188" y="3945100"/>
            <a:ext cx="4119941" cy="2780602"/>
          </a:xfrm>
          <a:prstGeom prst="rect">
            <a:avLst/>
          </a:prstGeom>
        </p:spPr>
      </p:pic>
      <p:sp>
        <p:nvSpPr>
          <p:cNvPr id="6" name="TextBox 5"/>
          <p:cNvSpPr txBox="1"/>
          <p:nvPr/>
        </p:nvSpPr>
        <p:spPr>
          <a:xfrm>
            <a:off x="4657432" y="4878213"/>
            <a:ext cx="5273649" cy="1015663"/>
          </a:xfrm>
          <a:prstGeom prst="rect">
            <a:avLst/>
          </a:prstGeom>
          <a:noFill/>
        </p:spPr>
        <p:txBody>
          <a:bodyPr wrap="square" rtlCol="0">
            <a:spAutoFit/>
          </a:bodyPr>
          <a:lstStyle/>
          <a:p>
            <a:pPr algn="ctr" defTabSz="914400"/>
            <a:r>
              <a:rPr lang="en-US" sz="2000" dirty="0" smtClean="0">
                <a:solidFill>
                  <a:prstClr val="black"/>
                </a:solidFill>
                <a:latin typeface="Calibri"/>
              </a:rPr>
              <a:t>Completed all 62 large-diameter bored piles that provide earthquake resistance for the target monolith and active cells </a:t>
            </a:r>
            <a:r>
              <a:rPr lang="en-US" sz="2000" dirty="0">
                <a:solidFill>
                  <a:prstClr val="black"/>
                </a:solidFill>
                <a:latin typeface="Calibri"/>
              </a:rPr>
              <a:t>(</a:t>
            </a:r>
            <a:r>
              <a:rPr lang="en-US" sz="2000" dirty="0" smtClean="0">
                <a:solidFill>
                  <a:prstClr val="black"/>
                </a:solidFill>
                <a:latin typeface="Calibri"/>
              </a:rPr>
              <a:t>May)</a:t>
            </a:r>
            <a:endParaRPr lang="en-US" sz="2000" dirty="0">
              <a:solidFill>
                <a:prstClr val="black"/>
              </a:solidFill>
              <a:latin typeface="Calibri"/>
            </a:endParaRPr>
          </a:p>
        </p:txBody>
      </p:sp>
      <p:sp>
        <p:nvSpPr>
          <p:cNvPr id="7" name="TextBox 6"/>
          <p:cNvSpPr txBox="1"/>
          <p:nvPr/>
        </p:nvSpPr>
        <p:spPr>
          <a:xfrm>
            <a:off x="428938" y="1888002"/>
            <a:ext cx="4354108" cy="707886"/>
          </a:xfrm>
          <a:prstGeom prst="rect">
            <a:avLst/>
          </a:prstGeom>
          <a:noFill/>
        </p:spPr>
        <p:txBody>
          <a:bodyPr wrap="square" rtlCol="0">
            <a:spAutoFit/>
          </a:bodyPr>
          <a:lstStyle/>
          <a:p>
            <a:pPr algn="ctr" defTabSz="914400"/>
            <a:r>
              <a:rPr lang="en-US" sz="2000" dirty="0" smtClean="0">
                <a:solidFill>
                  <a:prstClr val="black"/>
                </a:solidFill>
                <a:latin typeface="Calibri"/>
              </a:rPr>
              <a:t>Completed 535 m long accelerator tunnel structure (April)</a:t>
            </a:r>
            <a:endParaRPr lang="en-US" sz="2000" dirty="0">
              <a:solidFill>
                <a:prstClr val="black"/>
              </a:solidFill>
              <a:latin typeface="Calibri"/>
            </a:endParaRPr>
          </a:p>
        </p:txBody>
      </p:sp>
      <p:pic>
        <p:nvPicPr>
          <p:cNvPr id="8" name="Picture 7" descr="Screen Shot 2016-05-29 at 7.35.23 AM.png"/>
          <p:cNvPicPr>
            <a:picLocks noChangeAspect="1"/>
          </p:cNvPicPr>
          <p:nvPr/>
        </p:nvPicPr>
        <p:blipFill rotWithShape="1">
          <a:blip r:embed="rId3" cstate="print">
            <a:extLst>
              <a:ext uri="{28A0092B-C50C-407E-A947-70E740481C1C}">
                <a14:useLocalDpi xmlns:a14="http://schemas.microsoft.com/office/drawing/2010/main" val="0"/>
              </a:ext>
            </a:extLst>
          </a:blip>
          <a:srcRect l="31062" t="21777" r="27123" b="36172"/>
          <a:stretch/>
        </p:blipFill>
        <p:spPr>
          <a:xfrm>
            <a:off x="4659917" y="1513212"/>
            <a:ext cx="4497181" cy="2609190"/>
          </a:xfrm>
          <a:prstGeom prst="rect">
            <a:avLst/>
          </a:prstGeom>
        </p:spPr>
      </p:pic>
    </p:spTree>
    <p:extLst>
      <p:ext uri="{BB962C8B-B14F-4D97-AF65-F5344CB8AC3E}">
        <p14:creationId xmlns:p14="http://schemas.microsoft.com/office/powerpoint/2010/main" val="10181079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t>
            </a:r>
            <a:r>
              <a:rPr lang="en-US" dirty="0"/>
              <a:t>f</a:t>
            </a:r>
            <a:r>
              <a:rPr lang="en-US" dirty="0" smtClean="0"/>
              <a:t>acilities context</a:t>
            </a:r>
            <a:endParaRPr lang="en-US" dirty="0"/>
          </a:p>
        </p:txBody>
      </p:sp>
      <p:sp>
        <p:nvSpPr>
          <p:cNvPr id="3" name="Content Placeholder 2"/>
          <p:cNvSpPr>
            <a:spLocks noGrp="1"/>
          </p:cNvSpPr>
          <p:nvPr>
            <p:ph idx="1"/>
          </p:nvPr>
        </p:nvSpPr>
        <p:spPr>
          <a:xfrm>
            <a:off x="495300" y="1600200"/>
            <a:ext cx="9001638" cy="4844750"/>
          </a:xfrm>
        </p:spPr>
        <p:txBody>
          <a:bodyPr>
            <a:normAutofit fontScale="92500" lnSpcReduction="10000"/>
          </a:bodyPr>
          <a:lstStyle/>
          <a:p>
            <a:r>
              <a:rPr lang="en-US" dirty="0" smtClean="0"/>
              <a:t>Construction:</a:t>
            </a:r>
          </a:p>
          <a:p>
            <a:pPr lvl="1"/>
            <a:r>
              <a:rPr lang="en-US" dirty="0" smtClean="0"/>
              <a:t>CF </a:t>
            </a:r>
            <a:r>
              <a:rPr lang="en-US" dirty="0"/>
              <a:t>construction </a:t>
            </a:r>
            <a:r>
              <a:rPr lang="en-US" dirty="0" smtClean="0"/>
              <a:t>started in </a:t>
            </a:r>
            <a:r>
              <a:rPr lang="en-US" dirty="0"/>
              <a:t>2014 when the facility requirements and design were still under </a:t>
            </a:r>
            <a:r>
              <a:rPr lang="en-US" dirty="0" smtClean="0"/>
              <a:t>development</a:t>
            </a:r>
          </a:p>
          <a:p>
            <a:pPr lvl="2"/>
            <a:r>
              <a:rPr lang="en-US" dirty="0" smtClean="0"/>
              <a:t>Biggest challenge for joint ESS </a:t>
            </a:r>
            <a:r>
              <a:rPr lang="en-US" dirty="0"/>
              <a:t>and Skanska </a:t>
            </a:r>
            <a:r>
              <a:rPr lang="en-US" dirty="0" smtClean="0"/>
              <a:t>team </a:t>
            </a:r>
            <a:r>
              <a:rPr lang="en-US" dirty="0"/>
              <a:t>continues to </a:t>
            </a:r>
            <a:r>
              <a:rPr lang="en-US" dirty="0" smtClean="0"/>
              <a:t>be delivery </a:t>
            </a:r>
            <a:r>
              <a:rPr lang="en-US" dirty="0"/>
              <a:t>of stable requirements to the D</a:t>
            </a:r>
            <a:r>
              <a:rPr lang="en-US" dirty="0" smtClean="0"/>
              <a:t>etailed </a:t>
            </a:r>
            <a:r>
              <a:rPr lang="en-US" dirty="0"/>
              <a:t>D</a:t>
            </a:r>
            <a:r>
              <a:rPr lang="en-US" dirty="0" smtClean="0"/>
              <a:t>esign </a:t>
            </a:r>
            <a:r>
              <a:rPr lang="en-US" dirty="0"/>
              <a:t>T</a:t>
            </a:r>
            <a:r>
              <a:rPr lang="en-US" dirty="0" smtClean="0"/>
              <a:t>eam</a:t>
            </a:r>
            <a:r>
              <a:rPr lang="en-US" dirty="0"/>
              <a:t> </a:t>
            </a:r>
          </a:p>
          <a:p>
            <a:pPr lvl="1"/>
            <a:r>
              <a:rPr lang="en-US" dirty="0" smtClean="0"/>
              <a:t>Expect final CF cost to be within 10</a:t>
            </a:r>
            <a:r>
              <a:rPr lang="en-US" dirty="0"/>
              <a:t>% of </a:t>
            </a:r>
            <a:r>
              <a:rPr lang="en-US" dirty="0" smtClean="0"/>
              <a:t>Nov 2013 baseline</a:t>
            </a:r>
          </a:p>
          <a:p>
            <a:pPr lvl="2"/>
            <a:r>
              <a:rPr lang="en-US" dirty="0" smtClean="0"/>
              <a:t>Maintaining schedule is essential to controlling costs</a:t>
            </a:r>
          </a:p>
          <a:p>
            <a:r>
              <a:rPr lang="en-US" dirty="0" smtClean="0"/>
              <a:t>Contract:</a:t>
            </a:r>
          </a:p>
          <a:p>
            <a:pPr lvl="1"/>
            <a:r>
              <a:rPr lang="en-US" dirty="0" smtClean="0"/>
              <a:t>Skanska work governed by cost </a:t>
            </a:r>
            <a:r>
              <a:rPr lang="en-US" dirty="0"/>
              <a:t>plus fixed fee </a:t>
            </a:r>
            <a:r>
              <a:rPr lang="en-US" dirty="0" smtClean="0"/>
              <a:t>contract with Target </a:t>
            </a:r>
            <a:r>
              <a:rPr lang="en-US" dirty="0"/>
              <a:t>Prices </a:t>
            </a:r>
            <a:r>
              <a:rPr lang="en-US" dirty="0" smtClean="0"/>
              <a:t>negotiated </a:t>
            </a:r>
            <a:r>
              <a:rPr lang="en-US" dirty="0"/>
              <a:t>as </a:t>
            </a:r>
            <a:r>
              <a:rPr lang="en-US" dirty="0" smtClean="0"/>
              <a:t>substantial design work is completed</a:t>
            </a:r>
            <a:endParaRPr lang="en-US" dirty="0"/>
          </a:p>
          <a:p>
            <a:pPr lvl="1"/>
            <a:r>
              <a:rPr lang="en-US" dirty="0" smtClean="0"/>
              <a:t>Target </a:t>
            </a:r>
            <a:r>
              <a:rPr lang="en-US" dirty="0"/>
              <a:t>Prices provide </a:t>
            </a:r>
            <a:r>
              <a:rPr lang="en-US" dirty="0" smtClean="0"/>
              <a:t>performance </a:t>
            </a:r>
            <a:r>
              <a:rPr lang="en-US" dirty="0"/>
              <a:t>incentive </a:t>
            </a:r>
            <a:r>
              <a:rPr lang="en-US" dirty="0" smtClean="0"/>
              <a:t>--&gt; cost savings or increases relative to </a:t>
            </a:r>
            <a:r>
              <a:rPr lang="en-US" dirty="0"/>
              <a:t>the </a:t>
            </a:r>
            <a:r>
              <a:rPr lang="en-US" dirty="0" smtClean="0"/>
              <a:t>Target </a:t>
            </a:r>
            <a:r>
              <a:rPr lang="en-US" dirty="0"/>
              <a:t>Price are </a:t>
            </a:r>
            <a:r>
              <a:rPr lang="en-US" dirty="0" smtClean="0"/>
              <a:t>shared</a:t>
            </a:r>
          </a:p>
          <a:p>
            <a:pPr lvl="1"/>
            <a:r>
              <a:rPr lang="en-US" dirty="0" smtClean="0"/>
              <a:t>The next, </a:t>
            </a:r>
            <a:r>
              <a:rPr lang="en-US" dirty="0"/>
              <a:t>and </a:t>
            </a:r>
            <a:r>
              <a:rPr lang="en-US" dirty="0" smtClean="0"/>
              <a:t>final, </a:t>
            </a:r>
            <a:r>
              <a:rPr lang="en-US" dirty="0"/>
              <a:t>Target Price will be negotiated by the end of October </a:t>
            </a:r>
            <a:r>
              <a:rPr lang="en-US" dirty="0" smtClean="0"/>
              <a:t>and </a:t>
            </a:r>
            <a:r>
              <a:rPr lang="en-US" dirty="0"/>
              <a:t>finalized before the end of the calendar </a:t>
            </a:r>
            <a:r>
              <a:rPr lang="en-US" dirty="0" smtClean="0"/>
              <a:t>year</a:t>
            </a:r>
          </a:p>
          <a:p>
            <a:endParaRPr lang="en-US" dirty="0"/>
          </a:p>
          <a:p>
            <a:endParaRPr lang="en-US" dirty="0"/>
          </a:p>
        </p:txBody>
      </p:sp>
    </p:spTree>
    <p:extLst>
      <p:ext uri="{BB962C8B-B14F-4D97-AF65-F5344CB8AC3E}">
        <p14:creationId xmlns:p14="http://schemas.microsoft.com/office/powerpoint/2010/main" val="17126880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Actively managing CF costs to meet requirements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014778"/>
              </p:ext>
            </p:extLst>
          </p:nvPr>
        </p:nvGraphicFramePr>
        <p:xfrm>
          <a:off x="456879" y="2201214"/>
          <a:ext cx="9120201" cy="2108200"/>
        </p:xfrm>
        <a:graphic>
          <a:graphicData uri="http://schemas.openxmlformats.org/drawingml/2006/table">
            <a:tbl>
              <a:tblPr firstRow="1" bandRow="1">
                <a:tableStyleId>{5C22544A-7EE6-4342-B048-85BDC9FD1C3A}</a:tableStyleId>
              </a:tblPr>
              <a:tblGrid>
                <a:gridCol w="2067624"/>
                <a:gridCol w="1135358"/>
                <a:gridCol w="1188787"/>
                <a:gridCol w="4728432"/>
              </a:tblGrid>
              <a:tr h="370840">
                <a:tc>
                  <a:txBody>
                    <a:bodyPr/>
                    <a:lstStyle/>
                    <a:p>
                      <a:pPr algn="ctr"/>
                      <a:endParaRPr lang="en-US" sz="1600" dirty="0" smtClean="0"/>
                    </a:p>
                  </a:txBody>
                  <a:tcPr marL="99060" marR="99060"/>
                </a:tc>
                <a:tc>
                  <a:txBody>
                    <a:bodyPr/>
                    <a:lstStyle/>
                    <a:p>
                      <a:pPr algn="ctr"/>
                      <a:r>
                        <a:rPr lang="en-US" sz="1600" dirty="0" smtClean="0"/>
                        <a:t>Nov 2013</a:t>
                      </a:r>
                      <a:endParaRPr lang="en-US" sz="1600" dirty="0"/>
                    </a:p>
                  </a:txBody>
                  <a:tcPr marL="99060" marR="99060"/>
                </a:tc>
                <a:tc>
                  <a:txBody>
                    <a:bodyPr/>
                    <a:lstStyle/>
                    <a:p>
                      <a:pPr algn="ctr"/>
                      <a:r>
                        <a:rPr lang="en-US" sz="1600" dirty="0" smtClean="0"/>
                        <a:t>Current</a:t>
                      </a:r>
                      <a:endParaRPr lang="en-US" sz="1600" dirty="0"/>
                    </a:p>
                  </a:txBody>
                  <a:tcPr marL="99060" marR="99060"/>
                </a:tc>
                <a:tc>
                  <a:txBody>
                    <a:bodyPr/>
                    <a:lstStyle/>
                    <a:p>
                      <a:pPr algn="ctr"/>
                      <a:r>
                        <a:rPr lang="en-US" sz="1600" dirty="0" smtClean="0"/>
                        <a:t>Explanation of change</a:t>
                      </a:r>
                      <a:endParaRPr lang="en-US" sz="1600" dirty="0"/>
                    </a:p>
                  </a:txBody>
                  <a:tcPr marL="99060" marR="99060"/>
                </a:tc>
              </a:tr>
              <a:tr h="370840">
                <a:tc>
                  <a:txBody>
                    <a:bodyPr/>
                    <a:lstStyle/>
                    <a:p>
                      <a:r>
                        <a:rPr lang="en-US" sz="1600" dirty="0" smtClean="0"/>
                        <a:t>Baseline</a:t>
                      </a:r>
                      <a:endParaRPr lang="en-US" sz="1600" dirty="0"/>
                    </a:p>
                  </a:txBody>
                  <a:tcPr marL="99060" marR="99060" anchor="ctr"/>
                </a:tc>
                <a:tc>
                  <a:txBody>
                    <a:bodyPr/>
                    <a:lstStyle/>
                    <a:p>
                      <a:pPr algn="ctr"/>
                      <a:r>
                        <a:rPr lang="en-US" sz="1600" dirty="0" smtClean="0"/>
                        <a:t>532 M€</a:t>
                      </a:r>
                      <a:endParaRPr lang="en-US" sz="1600" dirty="0"/>
                    </a:p>
                  </a:txBody>
                  <a:tcPr marL="99060" marR="99060" anchor="ctr"/>
                </a:tc>
                <a:tc>
                  <a:txBody>
                    <a:bodyPr/>
                    <a:lstStyle/>
                    <a:p>
                      <a:pPr algn="ctr"/>
                      <a:r>
                        <a:rPr lang="en-US" sz="1600" dirty="0" smtClean="0"/>
                        <a:t>575 M€</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Includes indexation</a:t>
                      </a:r>
                      <a:r>
                        <a:rPr lang="en-US" sz="1600" baseline="0" dirty="0" smtClean="0"/>
                        <a:t> (27 M€) and scope increases</a:t>
                      </a:r>
                      <a:r>
                        <a:rPr lang="en-US" sz="1600" dirty="0" smtClean="0"/>
                        <a:t> (15 M€,</a:t>
                      </a:r>
                      <a:r>
                        <a:rPr lang="en-US" sz="1600" baseline="0" dirty="0" smtClean="0"/>
                        <a:t> pending final approval of host states)</a:t>
                      </a:r>
                      <a:endParaRPr lang="en-US" sz="1600" dirty="0" smtClean="0"/>
                    </a:p>
                  </a:txBody>
                  <a:tcPr marL="99060" marR="9906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Remaining Contingency</a:t>
                      </a:r>
                    </a:p>
                  </a:txBody>
                  <a:tcPr marL="99060" marR="99060" anchor="ctr">
                    <a:lnB w="12700" cap="flat" cmpd="sng" algn="ctr">
                      <a:noFill/>
                      <a:prstDash val="solid"/>
                      <a:round/>
                      <a:headEnd type="none" w="med" len="med"/>
                      <a:tailEnd type="none" w="med" len="med"/>
                    </a:lnB>
                  </a:tcPr>
                </a:tc>
                <a:tc>
                  <a:txBody>
                    <a:bodyPr/>
                    <a:lstStyle/>
                    <a:p>
                      <a:pPr algn="ctr"/>
                      <a:r>
                        <a:rPr lang="en-US" sz="1600" dirty="0" smtClean="0"/>
                        <a:t>50 M€</a:t>
                      </a:r>
                      <a:endParaRPr lang="en-US" sz="1600" dirty="0"/>
                    </a:p>
                  </a:txBody>
                  <a:tcPr marL="99060" marR="99060" anchor="ctr">
                    <a:lnB w="12700" cap="flat" cmpd="sng" algn="ctr">
                      <a:noFill/>
                      <a:prstDash val="solid"/>
                      <a:round/>
                      <a:headEnd type="none" w="med" len="med"/>
                      <a:tailEnd type="none" w="med" len="med"/>
                    </a:lnB>
                  </a:tcPr>
                </a:tc>
                <a:tc>
                  <a:txBody>
                    <a:bodyPr/>
                    <a:lstStyle/>
                    <a:p>
                      <a:pPr algn="ctr"/>
                      <a:r>
                        <a:rPr lang="en-US" sz="1600" dirty="0" smtClean="0"/>
                        <a:t>35 M€</a:t>
                      </a:r>
                      <a:endParaRPr lang="en-US" sz="1600" dirty="0"/>
                    </a:p>
                  </a:txBody>
                  <a:tcPr marL="99060" marR="99060" anchor="ct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Evaluated and approved following established change control </a:t>
                      </a:r>
                      <a:r>
                        <a:rPr lang="en-US" sz="1600" dirty="0" smtClean="0"/>
                        <a:t>process, final approval with host countries</a:t>
                      </a:r>
                      <a:endParaRPr lang="en-US" sz="1600" dirty="0" smtClean="0"/>
                    </a:p>
                  </a:txBody>
                  <a:tcPr marL="99060" marR="99060" anchor="ctr">
                    <a:lnB w="12700" cap="flat" cmpd="sng" algn="ctr">
                      <a:no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Contingency as % of Remaining Work</a:t>
                      </a:r>
                    </a:p>
                  </a:txBody>
                  <a:tcPr marL="99060" marR="990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9%</a:t>
                      </a:r>
                      <a:endParaRPr lang="en-US" sz="1600" dirty="0"/>
                    </a:p>
                  </a:txBody>
                  <a:tcPr marL="99060" marR="990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~10%</a:t>
                      </a:r>
                      <a:endParaRPr lang="en-US" sz="1600" dirty="0"/>
                    </a:p>
                  </a:txBody>
                  <a:tcPr marL="99060" marR="990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Approximately</a:t>
                      </a:r>
                      <a:r>
                        <a:rPr lang="en-US" sz="1600" baseline="0" dirty="0" smtClean="0"/>
                        <a:t> 55% of </a:t>
                      </a:r>
                      <a:r>
                        <a:rPr lang="en-US" sz="1600" dirty="0" smtClean="0"/>
                        <a:t>CF work scope is locked into a Target</a:t>
                      </a:r>
                      <a:r>
                        <a:rPr lang="en-US" sz="1600" baseline="0" dirty="0" smtClean="0"/>
                        <a:t> Cost and CF project is </a:t>
                      </a:r>
                      <a:r>
                        <a:rPr lang="en-US" sz="1600" dirty="0" smtClean="0"/>
                        <a:t>30% complete</a:t>
                      </a:r>
                    </a:p>
                  </a:txBody>
                  <a:tcPr marL="99060" marR="9906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694150018"/>
              </p:ext>
            </p:extLst>
          </p:nvPr>
        </p:nvGraphicFramePr>
        <p:xfrm>
          <a:off x="548293" y="5062121"/>
          <a:ext cx="9056328" cy="1355947"/>
        </p:xfrm>
        <a:graphic>
          <a:graphicData uri="http://schemas.openxmlformats.org/drawingml/2006/table">
            <a:tbl>
              <a:tblPr firstRow="1" bandRow="1">
                <a:tableStyleId>{5C22544A-7EE6-4342-B048-85BDC9FD1C3A}</a:tableStyleId>
              </a:tblPr>
              <a:tblGrid>
                <a:gridCol w="3347351"/>
                <a:gridCol w="751548"/>
                <a:gridCol w="495742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Scope Contingency Items</a:t>
                      </a:r>
                      <a:endParaRPr lang="en-US" sz="1600" dirty="0" smtClean="0"/>
                    </a:p>
                  </a:txBody>
                  <a:tcPr marL="99060" marR="99060"/>
                </a:tc>
                <a:tc>
                  <a:txBody>
                    <a:bodyPr/>
                    <a:lstStyle/>
                    <a:p>
                      <a:pPr algn="ctr"/>
                      <a:r>
                        <a:rPr lang="en-US" sz="1600" dirty="0" smtClean="0"/>
                        <a:t>M€</a:t>
                      </a:r>
                      <a:endParaRPr lang="en-US" sz="1600" dirty="0"/>
                    </a:p>
                  </a:txBody>
                  <a:tcPr marL="99060" marR="99060"/>
                </a:tc>
                <a:tc>
                  <a:txBody>
                    <a:bodyPr/>
                    <a:lstStyle/>
                    <a:p>
                      <a:pPr algn="ctr"/>
                      <a:r>
                        <a:rPr lang="en-US" sz="1600" dirty="0" smtClean="0"/>
                        <a:t>Comment</a:t>
                      </a:r>
                      <a:endParaRPr lang="en-US" sz="1600" dirty="0"/>
                    </a:p>
                  </a:txBody>
                  <a:tcPr marL="99060" marR="99060"/>
                </a:tc>
              </a:tr>
              <a:tr h="614267">
                <a:tc>
                  <a:txBody>
                    <a:bodyPr/>
                    <a:lstStyle/>
                    <a:p>
                      <a:r>
                        <a:rPr lang="en-US" sz="1600" dirty="0" smtClean="0"/>
                        <a:t>Outsourcing</a:t>
                      </a:r>
                      <a:r>
                        <a:rPr lang="en-US" sz="1600" baseline="0" dirty="0" smtClean="0"/>
                        <a:t> Central Utility Building</a:t>
                      </a:r>
                      <a:endParaRPr lang="en-US" sz="1600" dirty="0"/>
                    </a:p>
                  </a:txBody>
                  <a:tcPr marL="99060" marR="99060" anchor="ctr"/>
                </a:tc>
                <a:tc>
                  <a:txBody>
                    <a:bodyPr/>
                    <a:lstStyle/>
                    <a:p>
                      <a:pPr algn="ctr"/>
                      <a:r>
                        <a:rPr lang="en-US" sz="1600" dirty="0" smtClean="0"/>
                        <a:t>8</a:t>
                      </a:r>
                      <a:endParaRPr lang="en-US" sz="1600" dirty="0"/>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Pursuing options for</a:t>
                      </a:r>
                      <a:r>
                        <a:rPr lang="en-US" sz="1600" baseline="0" dirty="0" smtClean="0"/>
                        <a:t> </a:t>
                      </a:r>
                      <a:r>
                        <a:rPr lang="en-US" sz="1600" dirty="0" smtClean="0"/>
                        <a:t>this item, very likely</a:t>
                      </a:r>
                    </a:p>
                  </a:txBody>
                  <a:tcPr marL="99060" marR="9906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Logistics Building</a:t>
                      </a:r>
                      <a:endParaRPr lang="en-US" sz="1600" dirty="0" smtClean="0"/>
                    </a:p>
                  </a:txBody>
                  <a:tcPr marL="99060" marR="99060" anchor="ctr"/>
                </a:tc>
                <a:tc>
                  <a:txBody>
                    <a:bodyPr/>
                    <a:lstStyle/>
                    <a:p>
                      <a:pPr algn="ctr"/>
                      <a:r>
                        <a:rPr lang="en-US" sz="1600" dirty="0" smtClean="0"/>
                        <a:t>7</a:t>
                      </a:r>
                      <a:endParaRPr lang="en-US" sz="1600" dirty="0"/>
                    </a:p>
                  </a:txBody>
                  <a:tcPr marL="99060" marR="99060" anchor="ctr"/>
                </a:tc>
                <a:tc>
                  <a:txBody>
                    <a:bodyPr/>
                    <a:lstStyle/>
                    <a:p>
                      <a:r>
                        <a:rPr lang="en-US" sz="1600" dirty="0" smtClean="0"/>
                        <a:t>May </a:t>
                      </a:r>
                      <a:r>
                        <a:rPr lang="en-US" sz="1600" baseline="0" dirty="0" smtClean="0"/>
                        <a:t>remove</a:t>
                      </a:r>
                      <a:r>
                        <a:rPr lang="en-US" sz="1600" dirty="0" smtClean="0"/>
                        <a:t> for now;</a:t>
                      </a:r>
                      <a:r>
                        <a:rPr lang="en-US" sz="1600" baseline="0" dirty="0" smtClean="0"/>
                        <a:t> and add back later if possible</a:t>
                      </a:r>
                      <a:endParaRPr lang="en-US" sz="1600" dirty="0"/>
                    </a:p>
                  </a:txBody>
                  <a:tcPr marL="99060" marR="99060" anchor="ctr"/>
                </a:tc>
              </a:tr>
            </a:tbl>
          </a:graphicData>
        </a:graphic>
      </p:graphicFrame>
      <p:sp>
        <p:nvSpPr>
          <p:cNvPr id="7" name="TextBox 6"/>
          <p:cNvSpPr txBox="1"/>
          <p:nvPr/>
        </p:nvSpPr>
        <p:spPr>
          <a:xfrm>
            <a:off x="1502722" y="4597314"/>
            <a:ext cx="7160935" cy="369332"/>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p>
            <a:pPr algn="ctr" defTabSz="914400"/>
            <a:r>
              <a:rPr lang="en-US" dirty="0" smtClean="0">
                <a:solidFill>
                  <a:prstClr val="white"/>
                </a:solidFill>
                <a:latin typeface="Calibri"/>
              </a:rPr>
              <a:t>Pursuing scope contingency items to create additional margin against risks </a:t>
            </a:r>
            <a:endParaRPr lang="en-US" dirty="0">
              <a:solidFill>
                <a:prstClr val="white"/>
              </a:solidFill>
              <a:latin typeface="Calibri"/>
            </a:endParaRPr>
          </a:p>
        </p:txBody>
      </p:sp>
      <p:sp>
        <p:nvSpPr>
          <p:cNvPr id="8" name="TextBox 7"/>
          <p:cNvSpPr txBox="1"/>
          <p:nvPr/>
        </p:nvSpPr>
        <p:spPr>
          <a:xfrm>
            <a:off x="992185" y="1757084"/>
            <a:ext cx="7990363"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defTabSz="914400"/>
            <a:r>
              <a:rPr lang="en-US" dirty="0" smtClean="0">
                <a:solidFill>
                  <a:prstClr val="white"/>
                </a:solidFill>
                <a:latin typeface="Calibri"/>
              </a:rPr>
              <a:t>Contingency is low at ~10%, but remains nearly constant as a fraction of costs to go</a:t>
            </a:r>
            <a:endParaRPr lang="en-US" dirty="0">
              <a:solidFill>
                <a:prstClr val="white"/>
              </a:solidFill>
              <a:latin typeface="Calibri"/>
            </a:endParaRPr>
          </a:p>
        </p:txBody>
      </p:sp>
    </p:spTree>
    <p:extLst>
      <p:ext uri="{BB962C8B-B14F-4D97-AF65-F5344CB8AC3E}">
        <p14:creationId xmlns:p14="http://schemas.microsoft.com/office/powerpoint/2010/main" val="16218478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six </a:t>
            </a:r>
            <a:r>
              <a:rPr lang="en-US" dirty="0"/>
              <a:t>m</a:t>
            </a:r>
            <a:r>
              <a:rPr lang="en-US" dirty="0" smtClean="0"/>
              <a:t>onths</a:t>
            </a:r>
            <a:endParaRPr lang="en-US" dirty="0"/>
          </a:p>
        </p:txBody>
      </p:sp>
      <p:sp>
        <p:nvSpPr>
          <p:cNvPr id="3" name="Content Placeholder 2"/>
          <p:cNvSpPr>
            <a:spLocks noGrp="1"/>
          </p:cNvSpPr>
          <p:nvPr>
            <p:ph idx="1"/>
          </p:nvPr>
        </p:nvSpPr>
        <p:spPr>
          <a:xfrm>
            <a:off x="495299" y="1600201"/>
            <a:ext cx="9197640" cy="2399214"/>
          </a:xfrm>
        </p:spPr>
        <p:txBody>
          <a:bodyPr>
            <a:normAutofit fontScale="62500" lnSpcReduction="20000"/>
          </a:bodyPr>
          <a:lstStyle/>
          <a:p>
            <a:pPr>
              <a:spcBef>
                <a:spcPts val="1200"/>
              </a:spcBef>
            </a:pPr>
            <a:r>
              <a:rPr lang="en-US" dirty="0" smtClean="0"/>
              <a:t>Finalize parallel works plan with CF and Target Division to minimize schedule delays</a:t>
            </a:r>
          </a:p>
          <a:p>
            <a:pPr>
              <a:spcBef>
                <a:spcPts val="1200"/>
              </a:spcBef>
            </a:pPr>
            <a:r>
              <a:rPr lang="en-US" dirty="0" smtClean="0"/>
              <a:t>Negotiate final Target Price for C101 conventional construction contract</a:t>
            </a:r>
          </a:p>
          <a:p>
            <a:pPr>
              <a:spcBef>
                <a:spcPts val="1200"/>
              </a:spcBef>
            </a:pPr>
            <a:r>
              <a:rPr lang="en-US" dirty="0" smtClean="0"/>
              <a:t>Execute staged Detailed Design of Target &amp; Instrument Halls </a:t>
            </a:r>
          </a:p>
          <a:p>
            <a:pPr>
              <a:spcBef>
                <a:spcPts val="1200"/>
              </a:spcBef>
            </a:pPr>
            <a:r>
              <a:rPr lang="en-US" dirty="0" smtClean="0"/>
              <a:t>Prepare accelerator buildings for partial access for installation by Accelerator Division</a:t>
            </a:r>
          </a:p>
          <a:p>
            <a:pPr>
              <a:spcBef>
                <a:spcPts val="1200"/>
              </a:spcBef>
            </a:pPr>
            <a:r>
              <a:rPr lang="en-US" dirty="0" smtClean="0"/>
              <a:t>Establish site rules and processes for access and work on site by other divisions</a:t>
            </a:r>
          </a:p>
          <a:p>
            <a:pPr>
              <a:spcBef>
                <a:spcPts val="1200"/>
              </a:spcBef>
            </a:pPr>
            <a:r>
              <a:rPr lang="en-US" dirty="0" smtClean="0"/>
              <a:t>Start process of handing over buildings from C101 to ESS during construction</a:t>
            </a:r>
          </a:p>
        </p:txBody>
      </p:sp>
      <p:sp>
        <p:nvSpPr>
          <p:cNvPr id="4" name="Slide Number Placeholder 3"/>
          <p:cNvSpPr>
            <a:spLocks noGrp="1"/>
          </p:cNvSpPr>
          <p:nvPr>
            <p:ph type="sldNum" sz="quarter" idx="12"/>
          </p:nvPr>
        </p:nvSpPr>
        <p:spPr/>
        <p:txBody>
          <a:bodyPr/>
          <a:lstStyle/>
          <a:p>
            <a:fld id="{038C62C7-F79B-CD4A-A5DF-5683BBEC4A65}" type="slidenum">
              <a:rPr lang="sv-SE" smtClean="0">
                <a:solidFill>
                  <a:prstClr val="black">
                    <a:tint val="75000"/>
                  </a:prstClr>
                </a:solidFill>
                <a:latin typeface="Calibri"/>
              </a:rPr>
              <a:pPr/>
              <a:t>16</a:t>
            </a:fld>
            <a:endParaRPr lang="sv-SE">
              <a:solidFill>
                <a:prstClr val="black">
                  <a:tint val="75000"/>
                </a:prstClr>
              </a:solidFill>
              <a:latin typeface="Calibri"/>
            </a:endParaRPr>
          </a:p>
        </p:txBody>
      </p:sp>
      <p:pic>
        <p:nvPicPr>
          <p:cNvPr id="9" name="Picture 8" descr="Screen Shot 2016-05-30 at 4.22.45 PM.png"/>
          <p:cNvPicPr>
            <a:picLocks noChangeAspect="1"/>
          </p:cNvPicPr>
          <p:nvPr/>
        </p:nvPicPr>
        <p:blipFill rotWithShape="1">
          <a:blip r:embed="rId2" cstate="print">
            <a:extLst>
              <a:ext uri="{28A0092B-C50C-407E-A947-70E740481C1C}">
                <a14:useLocalDpi xmlns:a14="http://schemas.microsoft.com/office/drawing/2010/main" val="0"/>
              </a:ext>
            </a:extLst>
          </a:blip>
          <a:srcRect l="2124" t="11634" r="74265" b="62077"/>
          <a:stretch/>
        </p:blipFill>
        <p:spPr>
          <a:xfrm>
            <a:off x="1124952" y="4059838"/>
            <a:ext cx="3819245" cy="2207985"/>
          </a:xfrm>
          <a:prstGeom prst="rect">
            <a:avLst/>
          </a:prstGeom>
        </p:spPr>
      </p:pic>
      <p:sp>
        <p:nvSpPr>
          <p:cNvPr id="10" name="TextBox 9"/>
          <p:cNvSpPr txBox="1"/>
          <p:nvPr/>
        </p:nvSpPr>
        <p:spPr>
          <a:xfrm>
            <a:off x="1149233" y="6222996"/>
            <a:ext cx="3366744" cy="523220"/>
          </a:xfrm>
          <a:prstGeom prst="rect">
            <a:avLst/>
          </a:prstGeom>
          <a:noFill/>
        </p:spPr>
        <p:txBody>
          <a:bodyPr wrap="square" rtlCol="0">
            <a:spAutoFit/>
          </a:bodyPr>
          <a:lstStyle/>
          <a:p>
            <a:pPr algn="ctr" defTabSz="914400"/>
            <a:r>
              <a:rPr lang="en-US" sz="1400" dirty="0">
                <a:solidFill>
                  <a:prstClr val="black"/>
                </a:solidFill>
                <a:latin typeface="Calibri"/>
              </a:rPr>
              <a:t>Prefab steel and concrete erection in the Central Utility </a:t>
            </a:r>
            <a:r>
              <a:rPr lang="en-US" sz="1400" dirty="0" smtClean="0">
                <a:solidFill>
                  <a:prstClr val="black"/>
                </a:solidFill>
                <a:latin typeface="Calibri"/>
              </a:rPr>
              <a:t>Building</a:t>
            </a:r>
            <a:r>
              <a:rPr lang="en-US" sz="1400" dirty="0">
                <a:solidFill>
                  <a:prstClr val="black"/>
                </a:solidFill>
                <a:latin typeface="Calibri"/>
              </a:rPr>
              <a:t> </a:t>
            </a:r>
            <a:r>
              <a:rPr lang="en-US" sz="1400" dirty="0" smtClean="0">
                <a:solidFill>
                  <a:prstClr val="black"/>
                </a:solidFill>
                <a:latin typeface="Calibri"/>
              </a:rPr>
              <a:t>(H01)</a:t>
            </a:r>
            <a:endParaRPr lang="en-US" sz="1400" dirty="0">
              <a:solidFill>
                <a:prstClr val="black"/>
              </a:solidFill>
              <a:latin typeface="Calibri"/>
            </a:endParaRPr>
          </a:p>
        </p:txBody>
      </p:sp>
      <p:pic>
        <p:nvPicPr>
          <p:cNvPr id="11" name="Picture 10" descr="Screen Shot 2016-05-30 at 4.27.21 PM.png"/>
          <p:cNvPicPr>
            <a:picLocks noChangeAspect="1"/>
          </p:cNvPicPr>
          <p:nvPr/>
        </p:nvPicPr>
        <p:blipFill rotWithShape="1">
          <a:blip r:embed="rId3" cstate="print">
            <a:extLst>
              <a:ext uri="{28A0092B-C50C-407E-A947-70E740481C1C}">
                <a14:useLocalDpi xmlns:a14="http://schemas.microsoft.com/office/drawing/2010/main" val="0"/>
              </a:ext>
            </a:extLst>
          </a:blip>
          <a:srcRect l="63726" t="52448" r="21895" b="29252"/>
          <a:stretch/>
        </p:blipFill>
        <p:spPr>
          <a:xfrm>
            <a:off x="5435241" y="3966792"/>
            <a:ext cx="3572422" cy="2360800"/>
          </a:xfrm>
          <a:prstGeom prst="rect">
            <a:avLst/>
          </a:prstGeom>
        </p:spPr>
      </p:pic>
      <p:sp>
        <p:nvSpPr>
          <p:cNvPr id="12" name="TextBox 11"/>
          <p:cNvSpPr txBox="1"/>
          <p:nvPr/>
        </p:nvSpPr>
        <p:spPr>
          <a:xfrm>
            <a:off x="5705662" y="6242125"/>
            <a:ext cx="3261521" cy="523220"/>
          </a:xfrm>
          <a:prstGeom prst="rect">
            <a:avLst/>
          </a:prstGeom>
          <a:noFill/>
        </p:spPr>
        <p:txBody>
          <a:bodyPr wrap="square" rtlCol="0">
            <a:spAutoFit/>
          </a:bodyPr>
          <a:lstStyle/>
          <a:p>
            <a:pPr algn="ctr" defTabSz="914400"/>
            <a:r>
              <a:rPr lang="en-US" sz="1400" dirty="0" smtClean="0">
                <a:solidFill>
                  <a:prstClr val="black"/>
                </a:solidFill>
                <a:latin typeface="Calibri"/>
              </a:rPr>
              <a:t>Bottom slab cast in Experimental Hall 3 (“long guide hall”, E01)</a:t>
            </a:r>
            <a:endParaRPr lang="en-US" sz="1400" dirty="0">
              <a:solidFill>
                <a:prstClr val="black"/>
              </a:solidFill>
              <a:latin typeface="Calibri"/>
            </a:endParaRPr>
          </a:p>
        </p:txBody>
      </p:sp>
    </p:spTree>
    <p:extLst>
      <p:ext uri="{BB962C8B-B14F-4D97-AF65-F5344CB8AC3E}">
        <p14:creationId xmlns:p14="http://schemas.microsoft.com/office/powerpoint/2010/main" val="13280919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a:t>
            </a:r>
            <a:r>
              <a:rPr lang="en-US" sz="2800" baseline="30000" dirty="0" smtClean="0"/>
              <a:t>nd</a:t>
            </a:r>
            <a:r>
              <a:rPr lang="en-US" sz="2800" dirty="0" smtClean="0"/>
              <a:t> License submittal seeks permission to install machine and commission its first stage</a:t>
            </a:r>
            <a:endParaRPr lang="en-US"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17</a:t>
            </a:fld>
            <a:endParaRPr lang="sv-SE" dirty="0">
              <a:solidFill>
                <a:prstClr val="black">
                  <a:tint val="75000"/>
                </a:prstClr>
              </a:solidFill>
              <a:latin typeface="Calibri"/>
            </a:endParaRPr>
          </a:p>
        </p:txBody>
      </p:sp>
      <p:sp>
        <p:nvSpPr>
          <p:cNvPr id="5" name="Rectangle 4"/>
          <p:cNvSpPr/>
          <p:nvPr/>
        </p:nvSpPr>
        <p:spPr>
          <a:xfrm>
            <a:off x="234026" y="3452516"/>
            <a:ext cx="9399495" cy="648072"/>
          </a:xfrm>
          <a:prstGeom prst="rect">
            <a:avLst/>
          </a:prstGeom>
          <a:gradFill>
            <a:gsLst>
              <a:gs pos="18000">
                <a:schemeClr val="accent2">
                  <a:lumMod val="40000"/>
                  <a:lumOff val="60000"/>
                </a:schemeClr>
              </a:gs>
              <a:gs pos="88000">
                <a:schemeClr val="accent5">
                  <a:lumMod val="40000"/>
                  <a:lumOff val="60000"/>
                </a:schemeClr>
              </a:gs>
            </a:gsLst>
            <a:lin ang="6600000" scaled="0"/>
          </a:gra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914400"/>
            <a:endParaRPr lang="en-US">
              <a:solidFill>
                <a:srgbClr val="000000"/>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14685442"/>
              </p:ext>
            </p:extLst>
          </p:nvPr>
        </p:nvGraphicFramePr>
        <p:xfrm>
          <a:off x="242333" y="3452516"/>
          <a:ext cx="9399496" cy="648072"/>
        </p:xfrm>
        <a:graphic>
          <a:graphicData uri="http://schemas.openxmlformats.org/drawingml/2006/table">
            <a:tbl>
              <a:tblPr/>
              <a:tblGrid>
                <a:gridCol w="1174937"/>
                <a:gridCol w="1174937"/>
                <a:gridCol w="1174937"/>
                <a:gridCol w="1174937"/>
                <a:gridCol w="1174937"/>
                <a:gridCol w="1174937"/>
                <a:gridCol w="1174937"/>
                <a:gridCol w="1174937"/>
              </a:tblGrid>
              <a:tr h="648072">
                <a:tc>
                  <a:txBody>
                    <a:bodyPr/>
                    <a:lstStyle/>
                    <a:p>
                      <a:pPr algn="ctr" fontAlgn="ctr"/>
                      <a:r>
                        <a:rPr lang="en-US" sz="1800" b="0" i="0" u="none" strike="noStrike" dirty="0">
                          <a:solidFill>
                            <a:srgbClr val="000000"/>
                          </a:solidFill>
                          <a:effectLst/>
                          <a:latin typeface="Calibri"/>
                        </a:rPr>
                        <a:t>2016</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2017</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2018</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2019</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2020</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a:rPr>
                        <a:t>2021</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a:rPr>
                        <a:t>2022</a:t>
                      </a: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Calibri"/>
                        </a:rPr>
                        <a:t>2023</a:t>
                      </a:r>
                      <a:endParaRPr lang="en-US" sz="1800" b="0" i="0" u="none" strike="noStrike" dirty="0">
                        <a:solidFill>
                          <a:srgbClr val="000000"/>
                        </a:solidFill>
                        <a:effectLst/>
                        <a:latin typeface="Calibri"/>
                      </a:endParaRPr>
                    </a:p>
                  </a:txBody>
                  <a:tcPr marL="13758" marR="13758"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39555" y="4365105"/>
            <a:ext cx="1482165" cy="652926"/>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Submit 2</a:t>
            </a:r>
            <a:r>
              <a:rPr lang="en-US" sz="1200" baseline="30000" dirty="0">
                <a:solidFill>
                  <a:prstClr val="black"/>
                </a:solidFill>
                <a:latin typeface="Calibri"/>
              </a:rPr>
              <a:t>nd</a:t>
            </a:r>
            <a:r>
              <a:rPr lang="en-US" sz="1200" dirty="0">
                <a:solidFill>
                  <a:prstClr val="black"/>
                </a:solidFill>
                <a:latin typeface="Calibri"/>
              </a:rPr>
              <a:t> License application to SSM</a:t>
            </a:r>
          </a:p>
        </p:txBody>
      </p:sp>
      <p:sp>
        <p:nvSpPr>
          <p:cNvPr id="8" name="TextBox 7"/>
          <p:cNvSpPr txBox="1"/>
          <p:nvPr/>
        </p:nvSpPr>
        <p:spPr>
          <a:xfrm>
            <a:off x="1208584" y="4365108"/>
            <a:ext cx="1482165" cy="461665"/>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2</a:t>
            </a:r>
            <a:r>
              <a:rPr lang="en-US" sz="1200" baseline="30000" dirty="0">
                <a:solidFill>
                  <a:prstClr val="black"/>
                </a:solidFill>
                <a:latin typeface="Calibri"/>
              </a:rPr>
              <a:t>nd</a:t>
            </a:r>
            <a:r>
              <a:rPr lang="en-US" sz="1200" dirty="0">
                <a:solidFill>
                  <a:prstClr val="black"/>
                </a:solidFill>
                <a:latin typeface="Calibri"/>
              </a:rPr>
              <a:t> License approved</a:t>
            </a:r>
          </a:p>
        </p:txBody>
      </p:sp>
      <p:sp>
        <p:nvSpPr>
          <p:cNvPr id="9" name="TextBox 8"/>
          <p:cNvSpPr txBox="1"/>
          <p:nvPr/>
        </p:nvSpPr>
        <p:spPr>
          <a:xfrm>
            <a:off x="2456721" y="4365105"/>
            <a:ext cx="1482165" cy="652926"/>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Submit 3</a:t>
            </a:r>
            <a:r>
              <a:rPr lang="en-US" sz="1200" baseline="30000" dirty="0">
                <a:solidFill>
                  <a:prstClr val="black"/>
                </a:solidFill>
                <a:latin typeface="Calibri"/>
              </a:rPr>
              <a:t>rd</a:t>
            </a:r>
            <a:r>
              <a:rPr lang="en-US" sz="1200" dirty="0">
                <a:solidFill>
                  <a:prstClr val="black"/>
                </a:solidFill>
                <a:latin typeface="Calibri"/>
              </a:rPr>
              <a:t> License application to SSM</a:t>
            </a:r>
          </a:p>
        </p:txBody>
      </p:sp>
      <p:sp>
        <p:nvSpPr>
          <p:cNvPr id="10" name="TextBox 9"/>
          <p:cNvSpPr txBox="1"/>
          <p:nvPr/>
        </p:nvSpPr>
        <p:spPr>
          <a:xfrm>
            <a:off x="3704860" y="4365108"/>
            <a:ext cx="1482165" cy="461665"/>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3</a:t>
            </a:r>
            <a:r>
              <a:rPr lang="en-US" sz="1200" baseline="30000" dirty="0">
                <a:solidFill>
                  <a:prstClr val="black"/>
                </a:solidFill>
                <a:latin typeface="Calibri"/>
              </a:rPr>
              <a:t>rd </a:t>
            </a:r>
            <a:r>
              <a:rPr lang="en-US" sz="1200" dirty="0">
                <a:solidFill>
                  <a:prstClr val="black"/>
                </a:solidFill>
                <a:latin typeface="Calibri"/>
              </a:rPr>
              <a:t>License approved</a:t>
            </a:r>
          </a:p>
        </p:txBody>
      </p:sp>
      <p:sp>
        <p:nvSpPr>
          <p:cNvPr id="11" name="TextBox 10"/>
          <p:cNvSpPr txBox="1"/>
          <p:nvPr/>
        </p:nvSpPr>
        <p:spPr>
          <a:xfrm>
            <a:off x="5031007" y="4365104"/>
            <a:ext cx="1482165" cy="652926"/>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Submit 4</a:t>
            </a:r>
            <a:r>
              <a:rPr lang="en-US" sz="1200" baseline="30000" dirty="0">
                <a:solidFill>
                  <a:prstClr val="black"/>
                </a:solidFill>
                <a:latin typeface="Calibri"/>
              </a:rPr>
              <a:t>th</a:t>
            </a:r>
            <a:r>
              <a:rPr lang="en-US" sz="1200" dirty="0">
                <a:solidFill>
                  <a:prstClr val="black"/>
                </a:solidFill>
                <a:latin typeface="Calibri"/>
              </a:rPr>
              <a:t> License application to SSM</a:t>
            </a:r>
          </a:p>
        </p:txBody>
      </p:sp>
      <p:sp>
        <p:nvSpPr>
          <p:cNvPr id="12" name="TextBox 11"/>
          <p:cNvSpPr txBox="1"/>
          <p:nvPr/>
        </p:nvSpPr>
        <p:spPr>
          <a:xfrm>
            <a:off x="7995338" y="4365107"/>
            <a:ext cx="1598627" cy="461655"/>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a:t>
            </a:r>
            <a:r>
              <a:rPr lang="en-US" sz="1200" dirty="0" smtClean="0">
                <a:solidFill>
                  <a:prstClr val="black"/>
                </a:solidFill>
                <a:latin typeface="Calibri"/>
              </a:rPr>
              <a:t>Start User Program</a:t>
            </a:r>
            <a:endParaRPr lang="en-US" sz="1200" dirty="0">
              <a:solidFill>
                <a:prstClr val="black"/>
              </a:solidFill>
              <a:latin typeface="Calibri"/>
            </a:endParaRPr>
          </a:p>
        </p:txBody>
      </p:sp>
      <p:sp>
        <p:nvSpPr>
          <p:cNvPr id="13" name="TextBox 12"/>
          <p:cNvSpPr txBox="1"/>
          <p:nvPr/>
        </p:nvSpPr>
        <p:spPr>
          <a:xfrm>
            <a:off x="6357156" y="4365107"/>
            <a:ext cx="1482165" cy="461665"/>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4</a:t>
            </a:r>
            <a:r>
              <a:rPr lang="en-US" sz="1200" baseline="30000" dirty="0">
                <a:solidFill>
                  <a:prstClr val="black"/>
                </a:solidFill>
                <a:latin typeface="Calibri"/>
              </a:rPr>
              <a:t>th </a:t>
            </a:r>
            <a:r>
              <a:rPr lang="en-US" sz="1200" dirty="0">
                <a:solidFill>
                  <a:prstClr val="black"/>
                </a:solidFill>
                <a:latin typeface="Calibri"/>
              </a:rPr>
              <a:t>License approved</a:t>
            </a:r>
          </a:p>
        </p:txBody>
      </p:sp>
      <p:sp>
        <p:nvSpPr>
          <p:cNvPr id="14" name="TextBox 13"/>
          <p:cNvSpPr txBox="1"/>
          <p:nvPr/>
        </p:nvSpPr>
        <p:spPr>
          <a:xfrm>
            <a:off x="350490" y="5085186"/>
            <a:ext cx="2028225" cy="738654"/>
          </a:xfrm>
          <a:prstGeom prst="rect">
            <a:avLst/>
          </a:prstGeom>
          <a:noFill/>
          <a:ln>
            <a:solidFill>
              <a:srgbClr val="4F81BD"/>
            </a:solidFill>
          </a:ln>
        </p:spPr>
        <p:txBody>
          <a:bodyPr wrap="square" lIns="91429" tIns="45715" rIns="91429" bIns="45715" rtlCol="0">
            <a:spAutoFit/>
          </a:bodyPr>
          <a:lstStyle/>
          <a:p>
            <a:pPr algn="ctr" defTabSz="914400"/>
            <a:r>
              <a:rPr lang="en-US" sz="1400" i="1" dirty="0">
                <a:solidFill>
                  <a:prstClr val="black"/>
                </a:solidFill>
                <a:latin typeface="Calibri"/>
              </a:rPr>
              <a:t>Goal: Permission to install and commission first stage of accelerator</a:t>
            </a:r>
          </a:p>
        </p:txBody>
      </p:sp>
      <p:sp>
        <p:nvSpPr>
          <p:cNvPr id="15" name="TextBox 14"/>
          <p:cNvSpPr txBox="1"/>
          <p:nvPr/>
        </p:nvSpPr>
        <p:spPr>
          <a:xfrm>
            <a:off x="2612740" y="5085185"/>
            <a:ext cx="2496277" cy="523210"/>
          </a:xfrm>
          <a:prstGeom prst="rect">
            <a:avLst/>
          </a:prstGeom>
          <a:noFill/>
          <a:ln>
            <a:solidFill>
              <a:srgbClr val="4F81BD"/>
            </a:solidFill>
          </a:ln>
        </p:spPr>
        <p:txBody>
          <a:bodyPr wrap="square" lIns="91429" tIns="45715" rIns="91429" bIns="45715" rtlCol="0">
            <a:spAutoFit/>
          </a:bodyPr>
          <a:lstStyle/>
          <a:p>
            <a:pPr algn="ctr" defTabSz="914400"/>
            <a:r>
              <a:rPr lang="en-US" sz="1400" i="1" dirty="0">
                <a:solidFill>
                  <a:prstClr val="black"/>
                </a:solidFill>
                <a:latin typeface="Calibri"/>
              </a:rPr>
              <a:t>Goal: Permission to commission beam on Target</a:t>
            </a:r>
          </a:p>
        </p:txBody>
      </p:sp>
      <p:sp>
        <p:nvSpPr>
          <p:cNvPr id="16" name="TextBox 15"/>
          <p:cNvSpPr txBox="1"/>
          <p:nvPr/>
        </p:nvSpPr>
        <p:spPr>
          <a:xfrm>
            <a:off x="5265036" y="5085185"/>
            <a:ext cx="2028225" cy="523210"/>
          </a:xfrm>
          <a:prstGeom prst="rect">
            <a:avLst/>
          </a:prstGeom>
          <a:noFill/>
          <a:ln>
            <a:solidFill>
              <a:srgbClr val="4F81BD"/>
            </a:solidFill>
          </a:ln>
        </p:spPr>
        <p:txBody>
          <a:bodyPr wrap="square" lIns="91429" tIns="45715" rIns="91429" bIns="45715" rtlCol="0">
            <a:spAutoFit/>
          </a:bodyPr>
          <a:lstStyle/>
          <a:p>
            <a:pPr algn="ctr" defTabSz="914400"/>
            <a:r>
              <a:rPr lang="en-US" sz="1400" i="1" dirty="0">
                <a:solidFill>
                  <a:prstClr val="black"/>
                </a:solidFill>
                <a:latin typeface="Calibri"/>
              </a:rPr>
              <a:t>Goal: Permission for routine operation</a:t>
            </a:r>
          </a:p>
        </p:txBody>
      </p:sp>
      <p:sp>
        <p:nvSpPr>
          <p:cNvPr id="17" name="TextBox 16"/>
          <p:cNvSpPr txBox="1"/>
          <p:nvPr/>
        </p:nvSpPr>
        <p:spPr>
          <a:xfrm>
            <a:off x="7761312" y="4869160"/>
            <a:ext cx="2028225" cy="738654"/>
          </a:xfrm>
          <a:prstGeom prst="rect">
            <a:avLst/>
          </a:prstGeom>
          <a:noFill/>
          <a:ln>
            <a:solidFill>
              <a:srgbClr val="4F81BD"/>
            </a:solidFill>
          </a:ln>
        </p:spPr>
        <p:txBody>
          <a:bodyPr wrap="square" lIns="91429" tIns="45715" rIns="91429" bIns="45715" rtlCol="0">
            <a:spAutoFit/>
          </a:bodyPr>
          <a:lstStyle/>
          <a:p>
            <a:pPr algn="ctr" defTabSz="914400"/>
            <a:r>
              <a:rPr lang="en-US" sz="1400" i="1" dirty="0">
                <a:solidFill>
                  <a:prstClr val="black"/>
                </a:solidFill>
                <a:latin typeface="Calibri"/>
              </a:rPr>
              <a:t>Goal: Infrastructure and processes for User Program operational</a:t>
            </a:r>
          </a:p>
        </p:txBody>
      </p:sp>
      <p:sp>
        <p:nvSpPr>
          <p:cNvPr id="18" name="TextBox 17"/>
          <p:cNvSpPr txBox="1"/>
          <p:nvPr/>
        </p:nvSpPr>
        <p:spPr>
          <a:xfrm>
            <a:off x="2378714" y="2780932"/>
            <a:ext cx="1950217" cy="461665"/>
          </a:xfrm>
          <a:prstGeom prst="rect">
            <a:avLst/>
          </a:prstGeom>
          <a:noFill/>
        </p:spPr>
        <p:txBody>
          <a:bodyPr wrap="square" lIns="91429" tIns="45715" rIns="91429" bIns="45715" rtlCol="0">
            <a:spAutoFit/>
          </a:bodyPr>
          <a:lstStyle/>
          <a:p>
            <a:pPr algn="ctr" defTabSz="914400"/>
            <a:r>
              <a:rPr lang="en-US" sz="1200" dirty="0">
                <a:solidFill>
                  <a:prstClr val="black"/>
                </a:solidFill>
                <a:latin typeface="Calibri"/>
              </a:rPr>
              <a:t>MS: Accelerator Readiness Reviews 1 - 6</a:t>
            </a:r>
          </a:p>
        </p:txBody>
      </p:sp>
      <p:sp>
        <p:nvSpPr>
          <p:cNvPr id="19" name="TextBox 18"/>
          <p:cNvSpPr txBox="1"/>
          <p:nvPr/>
        </p:nvSpPr>
        <p:spPr>
          <a:xfrm>
            <a:off x="4172913" y="2779181"/>
            <a:ext cx="1950217" cy="646321"/>
          </a:xfrm>
          <a:prstGeom prst="rect">
            <a:avLst/>
          </a:prstGeom>
          <a:noFill/>
        </p:spPr>
        <p:txBody>
          <a:bodyPr wrap="square" lIns="91429" tIns="45715" rIns="91429" bIns="45715" rtlCol="0">
            <a:spAutoFit/>
          </a:bodyPr>
          <a:lstStyle/>
          <a:p>
            <a:pPr algn="ctr" defTabSz="914400"/>
            <a:r>
              <a:rPr lang="en-US" sz="1200" dirty="0" smtClean="0">
                <a:solidFill>
                  <a:prstClr val="black"/>
                </a:solidFill>
                <a:latin typeface="Calibri"/>
              </a:rPr>
              <a:t>MS</a:t>
            </a:r>
            <a:r>
              <a:rPr lang="en-US" sz="1200" dirty="0">
                <a:solidFill>
                  <a:prstClr val="black"/>
                </a:solidFill>
                <a:latin typeface="Calibri"/>
              </a:rPr>
              <a:t>: Machine ready for first beam on Target</a:t>
            </a:r>
          </a:p>
          <a:p>
            <a:pPr algn="ctr" defTabSz="914400"/>
            <a:endParaRPr lang="en-US" sz="1200" dirty="0">
              <a:solidFill>
                <a:prstClr val="black"/>
              </a:solidFill>
              <a:latin typeface="Calibri"/>
            </a:endParaRPr>
          </a:p>
        </p:txBody>
      </p:sp>
      <p:sp>
        <p:nvSpPr>
          <p:cNvPr id="21" name="TextBox 20"/>
          <p:cNvSpPr txBox="1"/>
          <p:nvPr/>
        </p:nvSpPr>
        <p:spPr>
          <a:xfrm>
            <a:off x="1676636" y="2042274"/>
            <a:ext cx="2574286" cy="738654"/>
          </a:xfrm>
          <a:prstGeom prst="rect">
            <a:avLst/>
          </a:prstGeom>
          <a:noFill/>
          <a:ln>
            <a:solidFill>
              <a:srgbClr val="4F81BD"/>
            </a:solidFill>
          </a:ln>
        </p:spPr>
        <p:txBody>
          <a:bodyPr wrap="square" lIns="91429" tIns="45715" rIns="91429" bIns="45715" rtlCol="0">
            <a:spAutoFit/>
          </a:bodyPr>
          <a:lstStyle/>
          <a:p>
            <a:pPr algn="ctr" defTabSz="914400"/>
            <a:r>
              <a:rPr lang="en-US" sz="1400" i="1" dirty="0">
                <a:solidFill>
                  <a:prstClr val="black"/>
                </a:solidFill>
                <a:latin typeface="Calibri"/>
              </a:rPr>
              <a:t>Goal: Bring facility online in 6 steps (including Target and Instrument Bunker in 6th </a:t>
            </a:r>
            <a:r>
              <a:rPr lang="en-US" sz="1400" i="1" dirty="0" smtClean="0">
                <a:solidFill>
                  <a:prstClr val="black"/>
                </a:solidFill>
                <a:latin typeface="Calibri"/>
              </a:rPr>
              <a:t>step)</a:t>
            </a:r>
            <a:endParaRPr lang="en-US" sz="1400" i="1" dirty="0">
              <a:solidFill>
                <a:prstClr val="black"/>
              </a:solidFill>
              <a:latin typeface="Calibri"/>
            </a:endParaRPr>
          </a:p>
        </p:txBody>
      </p:sp>
      <p:sp>
        <p:nvSpPr>
          <p:cNvPr id="22" name="TextBox 21"/>
          <p:cNvSpPr txBox="1"/>
          <p:nvPr/>
        </p:nvSpPr>
        <p:spPr>
          <a:xfrm>
            <a:off x="4484949" y="2042274"/>
            <a:ext cx="2184243" cy="738654"/>
          </a:xfrm>
          <a:prstGeom prst="rect">
            <a:avLst/>
          </a:prstGeom>
          <a:noFill/>
          <a:ln>
            <a:solidFill>
              <a:srgbClr val="4F81BD"/>
            </a:solidFill>
          </a:ln>
        </p:spPr>
        <p:txBody>
          <a:bodyPr wrap="square" lIns="91429" tIns="45715" rIns="91429" bIns="45715" rtlCol="0">
            <a:spAutoFit/>
          </a:bodyPr>
          <a:lstStyle/>
          <a:p>
            <a:pPr algn="ctr" defTabSz="914400"/>
            <a:r>
              <a:rPr lang="en-US" sz="1400" i="1" dirty="0">
                <a:solidFill>
                  <a:prstClr val="black"/>
                </a:solidFill>
                <a:latin typeface="Calibri"/>
              </a:rPr>
              <a:t>Goal: Verify </a:t>
            </a:r>
            <a:r>
              <a:rPr lang="en-US" sz="1400" i="1" dirty="0" smtClean="0">
                <a:solidFill>
                  <a:prstClr val="black"/>
                </a:solidFill>
                <a:latin typeface="Calibri"/>
              </a:rPr>
              <a:t>machine and neutron </a:t>
            </a:r>
            <a:r>
              <a:rPr lang="en-US" sz="1400" i="1" dirty="0">
                <a:solidFill>
                  <a:prstClr val="black"/>
                </a:solidFill>
                <a:latin typeface="Calibri"/>
              </a:rPr>
              <a:t>production performance</a:t>
            </a:r>
          </a:p>
        </p:txBody>
      </p:sp>
      <p:cxnSp>
        <p:nvCxnSpPr>
          <p:cNvPr id="25" name="Straight Arrow Connector 24"/>
          <p:cNvCxnSpPr/>
          <p:nvPr/>
        </p:nvCxnSpPr>
        <p:spPr>
          <a:xfrm flipH="1" flipV="1">
            <a:off x="740531"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5109019"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4016896"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2846766"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988671"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6357156"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381463" y="3201947"/>
            <a:ext cx="117013" cy="227057"/>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36" name="Right Brace 35"/>
          <p:cNvSpPr/>
          <p:nvPr/>
        </p:nvSpPr>
        <p:spPr>
          <a:xfrm rot="16200000">
            <a:off x="3269528" y="2462894"/>
            <a:ext cx="216024" cy="1716191"/>
          </a:xfrm>
          <a:prstGeom prst="rightBrace">
            <a:avLst/>
          </a:prstGeom>
        </p:spPr>
        <p:style>
          <a:lnRef idx="2">
            <a:schemeClr val="accent1"/>
          </a:lnRef>
          <a:fillRef idx="0">
            <a:schemeClr val="accent1"/>
          </a:fillRef>
          <a:effectRef idx="1">
            <a:schemeClr val="accent1"/>
          </a:effectRef>
          <a:fontRef idx="minor">
            <a:schemeClr val="tx1"/>
          </a:fontRef>
        </p:style>
        <p:txBody>
          <a:bodyPr lIns="91429" tIns="45715" rIns="91429" bIns="45715" rtlCol="0" anchor="ctr"/>
          <a:lstStyle/>
          <a:p>
            <a:pPr algn="ctr" defTabSz="914400"/>
            <a:endParaRPr lang="en-US">
              <a:solidFill>
                <a:prstClr val="black"/>
              </a:solidFill>
              <a:latin typeface="Calibri"/>
            </a:endParaRPr>
          </a:p>
        </p:txBody>
      </p:sp>
      <p:cxnSp>
        <p:nvCxnSpPr>
          <p:cNvPr id="33" name="Straight Arrow Connector 32"/>
          <p:cNvCxnSpPr/>
          <p:nvPr/>
        </p:nvCxnSpPr>
        <p:spPr>
          <a:xfrm flipV="1">
            <a:off x="9087461" y="4149080"/>
            <a:ext cx="156017"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56723" y="6309320"/>
            <a:ext cx="4301678" cy="338554"/>
          </a:xfrm>
          <a:prstGeom prst="rect">
            <a:avLst/>
          </a:prstGeom>
          <a:noFill/>
        </p:spPr>
        <p:txBody>
          <a:bodyPr wrap="none" rtlCol="0">
            <a:spAutoFit/>
          </a:bodyPr>
          <a:lstStyle/>
          <a:p>
            <a:pPr defTabSz="914400"/>
            <a:r>
              <a:rPr lang="en-US" sz="1600" dirty="0" smtClean="0">
                <a:solidFill>
                  <a:prstClr val="black"/>
                </a:solidFill>
                <a:latin typeface="Calibri"/>
              </a:rPr>
              <a:t>SSM = Swedish Nuclear Authority = ESS Regulator</a:t>
            </a:r>
            <a:endParaRPr lang="en-US" sz="1600" dirty="0">
              <a:solidFill>
                <a:prstClr val="black"/>
              </a:solidFill>
              <a:latin typeface="Calibri"/>
            </a:endParaRPr>
          </a:p>
        </p:txBody>
      </p:sp>
      <p:sp>
        <p:nvSpPr>
          <p:cNvPr id="3" name="Oval 2"/>
          <p:cNvSpPr/>
          <p:nvPr/>
        </p:nvSpPr>
        <p:spPr>
          <a:xfrm>
            <a:off x="2" y="3471961"/>
            <a:ext cx="2650857" cy="280786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3517811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2</a:t>
            </a:r>
            <a:r>
              <a:rPr lang="en-US" baseline="30000" dirty="0" smtClean="0"/>
              <a:t>nd</a:t>
            </a:r>
            <a:r>
              <a:rPr lang="en-US" dirty="0" smtClean="0"/>
              <a:t> license </a:t>
            </a:r>
            <a:r>
              <a:rPr lang="en-US" dirty="0"/>
              <a:t>a</a:t>
            </a:r>
            <a:r>
              <a:rPr lang="en-US" dirty="0" smtClean="0"/>
              <a:t>pplication</a:t>
            </a:r>
            <a:endParaRPr lang="en-US" dirty="0"/>
          </a:p>
        </p:txBody>
      </p:sp>
      <p:sp>
        <p:nvSpPr>
          <p:cNvPr id="3" name="Content Placeholder 2"/>
          <p:cNvSpPr>
            <a:spLocks noGrp="1"/>
          </p:cNvSpPr>
          <p:nvPr>
            <p:ph idx="1"/>
          </p:nvPr>
        </p:nvSpPr>
        <p:spPr>
          <a:xfrm>
            <a:off x="353787" y="1532924"/>
            <a:ext cx="5655842" cy="5100073"/>
          </a:xfrm>
        </p:spPr>
        <p:txBody>
          <a:bodyPr>
            <a:normAutofit lnSpcReduction="10000"/>
          </a:bodyPr>
          <a:lstStyle/>
          <a:p>
            <a:r>
              <a:rPr lang="en-US" sz="2400" dirty="0" smtClean="0"/>
              <a:t>Preliminary Safety Analysis Report + other documents presented to Swedish regulator (SSM) on May 3</a:t>
            </a:r>
          </a:p>
          <a:p>
            <a:pPr lvl="1"/>
            <a:r>
              <a:rPr lang="en-US" sz="2000" dirty="0" smtClean="0"/>
              <a:t>Includes </a:t>
            </a:r>
            <a:r>
              <a:rPr lang="en-US" sz="2000" dirty="0"/>
              <a:t>~</a:t>
            </a:r>
            <a:r>
              <a:rPr lang="en-US" sz="2000" dirty="0" smtClean="0"/>
              <a:t> 250 ESS-generated reference documents; &gt; 10 000 pages</a:t>
            </a:r>
          </a:p>
          <a:p>
            <a:pPr lvl="1"/>
            <a:r>
              <a:rPr lang="en-US" sz="2000" dirty="0" smtClean="0"/>
              <a:t>SSM expressed appreciation for submitting the licensing package on time</a:t>
            </a:r>
          </a:p>
          <a:p>
            <a:endParaRPr lang="en-US" sz="2400" dirty="0" smtClean="0"/>
          </a:p>
          <a:p>
            <a:r>
              <a:rPr lang="en-US" sz="2400" dirty="0" smtClean="0"/>
              <a:t>Series of meetings will be held with SSM over the next few months to discuss details</a:t>
            </a:r>
          </a:p>
          <a:p>
            <a:pPr lvl="1"/>
            <a:r>
              <a:rPr lang="en-US" sz="2000" dirty="0" smtClean="0"/>
              <a:t>Meeting on releases during highly unlikely events held on 16 May with SSM and SSM + local officials on 27 May</a:t>
            </a:r>
          </a:p>
        </p:txBody>
      </p:sp>
      <p:pic>
        <p:nvPicPr>
          <p:cNvPr id="5" name="Picture 4" descr="Screen Shot 2016-06-03 at 7.52.59 AM.png"/>
          <p:cNvPicPr>
            <a:picLocks noChangeAspect="1"/>
          </p:cNvPicPr>
          <p:nvPr/>
        </p:nvPicPr>
        <p:blipFill rotWithShape="1">
          <a:blip r:embed="rId2">
            <a:extLst>
              <a:ext uri="{28A0092B-C50C-407E-A947-70E740481C1C}">
                <a14:useLocalDpi xmlns:a14="http://schemas.microsoft.com/office/drawing/2010/main" val="0"/>
              </a:ext>
            </a:extLst>
          </a:blip>
          <a:srcRect l="4145" r="11395"/>
          <a:stretch/>
        </p:blipFill>
        <p:spPr>
          <a:xfrm>
            <a:off x="6215294" y="1861677"/>
            <a:ext cx="3522071" cy="3242524"/>
          </a:xfrm>
          <a:prstGeom prst="rect">
            <a:avLst/>
          </a:prstGeom>
        </p:spPr>
      </p:pic>
    </p:spTree>
    <p:extLst>
      <p:ext uri="{BB962C8B-B14F-4D97-AF65-F5344CB8AC3E}">
        <p14:creationId xmlns:p14="http://schemas.microsoft.com/office/powerpoint/2010/main" val="3187098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72" y="249980"/>
            <a:ext cx="7734064" cy="1143000"/>
          </a:xfrm>
        </p:spPr>
        <p:txBody>
          <a:bodyPr/>
          <a:lstStyle/>
          <a:p>
            <a:r>
              <a:rPr lang="en-US" dirty="0" smtClean="0"/>
              <a:t>CF and </a:t>
            </a:r>
            <a:r>
              <a:rPr lang="en-US" dirty="0"/>
              <a:t>l</a:t>
            </a:r>
            <a:r>
              <a:rPr lang="en-US" dirty="0" smtClean="0"/>
              <a:t>icensing summary</a:t>
            </a:r>
            <a:endParaRPr lang="en-US" dirty="0"/>
          </a:p>
        </p:txBody>
      </p:sp>
      <p:sp>
        <p:nvSpPr>
          <p:cNvPr id="3" name="Content Placeholder 2"/>
          <p:cNvSpPr>
            <a:spLocks noGrp="1"/>
          </p:cNvSpPr>
          <p:nvPr>
            <p:ph idx="1"/>
          </p:nvPr>
        </p:nvSpPr>
        <p:spPr>
          <a:xfrm>
            <a:off x="495300" y="1600200"/>
            <a:ext cx="8915400" cy="4897177"/>
          </a:xfrm>
        </p:spPr>
        <p:txBody>
          <a:bodyPr>
            <a:normAutofit fontScale="92500" lnSpcReduction="20000"/>
          </a:bodyPr>
          <a:lstStyle/>
          <a:p>
            <a:pPr>
              <a:spcBef>
                <a:spcPts val="1224"/>
              </a:spcBef>
            </a:pPr>
            <a:r>
              <a:rPr lang="en-US" dirty="0"/>
              <a:t>CF 30% complete today with final Target Cost to be set by end of year</a:t>
            </a:r>
          </a:p>
          <a:p>
            <a:pPr>
              <a:spcBef>
                <a:spcPts val="1224"/>
              </a:spcBef>
            </a:pPr>
            <a:r>
              <a:rPr lang="en-US" dirty="0" smtClean="0"/>
              <a:t>Schedule </a:t>
            </a:r>
            <a:r>
              <a:rPr lang="en-US" dirty="0"/>
              <a:t>remains challenging with project-wide effort to resolve issues to hold major delivery milestones</a:t>
            </a:r>
          </a:p>
          <a:p>
            <a:pPr>
              <a:spcBef>
                <a:spcPts val="1224"/>
              </a:spcBef>
            </a:pPr>
            <a:r>
              <a:rPr lang="en-US" dirty="0" smtClean="0"/>
              <a:t>Expect </a:t>
            </a:r>
            <a:r>
              <a:rPr lang="en-US" dirty="0"/>
              <a:t>CF cost to land within 10% of November 2013 baseline, working with hosts on risk coverage</a:t>
            </a:r>
          </a:p>
          <a:p>
            <a:pPr>
              <a:spcBef>
                <a:spcPts val="1224"/>
              </a:spcBef>
            </a:pPr>
            <a:r>
              <a:rPr lang="en-US" dirty="0" smtClean="0"/>
              <a:t>2nd </a:t>
            </a:r>
            <a:r>
              <a:rPr lang="en-US" dirty="0"/>
              <a:t>license application submitted on schedule, a major critical path item</a:t>
            </a:r>
          </a:p>
          <a:p>
            <a:pPr>
              <a:spcBef>
                <a:spcPts val="1224"/>
              </a:spcBef>
            </a:pPr>
            <a:r>
              <a:rPr lang="en-US" dirty="0" smtClean="0"/>
              <a:t>Good </a:t>
            </a:r>
            <a:r>
              <a:rPr lang="en-US" dirty="0"/>
              <a:t>relationship with the Swedish </a:t>
            </a:r>
            <a:r>
              <a:rPr lang="en-US"/>
              <a:t>Radiation </a:t>
            </a:r>
            <a:r>
              <a:rPr lang="en-US" smtClean="0"/>
              <a:t>Authority; </a:t>
            </a:r>
            <a:r>
              <a:rPr lang="en-US" dirty="0"/>
              <a:t>working proactively to identify and resolve critical issues</a:t>
            </a:r>
          </a:p>
          <a:p>
            <a:pPr>
              <a:spcBef>
                <a:spcPts val="1224"/>
              </a:spcBef>
            </a:pPr>
            <a:r>
              <a:rPr lang="en-US" dirty="0" smtClean="0"/>
              <a:t>Reviewing </a:t>
            </a:r>
            <a:r>
              <a:rPr lang="en-US" dirty="0"/>
              <a:t>lessons learned on both CF and licensing to strengthen future plans</a:t>
            </a:r>
          </a:p>
          <a:p>
            <a:endParaRPr lang="en-US" dirty="0"/>
          </a:p>
        </p:txBody>
      </p:sp>
    </p:spTree>
    <p:extLst>
      <p:ext uri="{BB962C8B-B14F-4D97-AF65-F5344CB8AC3E}">
        <p14:creationId xmlns:p14="http://schemas.microsoft.com/office/powerpoint/2010/main" val="24917135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506047650"/>
              </p:ext>
            </p:extLst>
          </p:nvPr>
        </p:nvGraphicFramePr>
        <p:xfrm>
          <a:off x="740532" y="1268761"/>
          <a:ext cx="3744416" cy="5067840"/>
        </p:xfrm>
        <a:graphic>
          <a:graphicData uri="http://schemas.openxmlformats.org/drawingml/2006/table">
            <a:tbl>
              <a:tblPr>
                <a:tableStyleId>{2D5ABB26-0587-4C30-8999-92F81FD0307C}</a:tableStyleId>
              </a:tblPr>
              <a:tblGrid>
                <a:gridCol w="2724028"/>
                <a:gridCol w="738192"/>
                <a:gridCol w="282196"/>
              </a:tblGrid>
              <a:tr h="271764">
                <a:tc>
                  <a:txBody>
                    <a:bodyPr/>
                    <a:lstStyle/>
                    <a:p>
                      <a:pPr>
                        <a:lnSpc>
                          <a:spcPct val="50000"/>
                        </a:lnSpc>
                      </a:pPr>
                      <a:r>
                        <a:rPr lang="en-US" sz="1200" b="1" kern="900" dirty="0" smtClean="0">
                          <a:solidFill>
                            <a:srgbClr val="0000FF"/>
                          </a:solidFill>
                          <a:latin typeface="Helvetica"/>
                          <a:cs typeface="Helvetica"/>
                        </a:rPr>
                        <a:t>CURRENT</a:t>
                      </a:r>
                    </a:p>
                  </a:txBody>
                  <a:tcPr marL="93316" marR="93316" marT="43069" marB="43069">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a:solidFill>
                          <a:schemeClr val="tx1"/>
                        </a:solidFill>
                        <a:latin typeface="Helvetica"/>
                        <a:cs typeface="Helvetica"/>
                      </a:endParaRPr>
                    </a:p>
                  </a:txBody>
                  <a:tcPr marL="93316" marR="93316"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a:solidFill>
                          <a:schemeClr val="tx1"/>
                        </a:solidFill>
                        <a:latin typeface="Helvetica"/>
                        <a:cs typeface="Helvetica"/>
                      </a:endParaRPr>
                    </a:p>
                  </a:txBody>
                  <a:tcPr marL="93316" marR="93316"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Sweden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35.0 %</a:t>
                      </a:r>
                      <a:endParaRPr lang="en-US" sz="1200" b="1" kern="900" dirty="0">
                        <a:solidFill>
                          <a:schemeClr val="tx1"/>
                        </a:solidFill>
                        <a:latin typeface="Helvetica"/>
                        <a:cs typeface="Helvetica"/>
                      </a:endParaRPr>
                    </a:p>
                  </a:txBody>
                  <a:tcPr marL="93316" marR="93316"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Denmark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12.5 %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Germany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11.0 %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2924">
                <a:tc>
                  <a:txBody>
                    <a:bodyPr/>
                    <a:lstStyle/>
                    <a:p>
                      <a:pPr>
                        <a:lnSpc>
                          <a:spcPct val="50000"/>
                        </a:lnSpc>
                      </a:pPr>
                      <a:r>
                        <a:rPr lang="en-US" sz="1200" b="1" kern="900" dirty="0" smtClean="0">
                          <a:solidFill>
                            <a:schemeClr val="tx1"/>
                          </a:solidFill>
                          <a:latin typeface="Helvetica"/>
                          <a:cs typeface="Helvetica"/>
                        </a:rPr>
                        <a:t>United Kingdom </a:t>
                      </a:r>
                      <a:r>
                        <a:rPr lang="en-US" sz="1200" b="0" kern="900" dirty="0" smtClean="0">
                          <a:solidFill>
                            <a:schemeClr val="tx1"/>
                          </a:solidFill>
                          <a:latin typeface="Helvetica"/>
                          <a:cs typeface="Helvetica"/>
                        </a:rPr>
                        <a:t>(member)</a:t>
                      </a:r>
                      <a:endParaRPr lang="en-US" sz="1200" b="0"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10.0 %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France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8.0 %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Italy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6.0 %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Spain </a:t>
                      </a:r>
                      <a:r>
                        <a:rPr lang="en-US" sz="1200" b="0" kern="900" dirty="0" smtClean="0">
                          <a:solidFill>
                            <a:schemeClr val="tx1"/>
                          </a:solidFill>
                          <a:latin typeface="Helvetica"/>
                          <a:cs typeface="Helvetica"/>
                        </a:rPr>
                        <a:t>(founding observer)*</a:t>
                      </a:r>
                      <a:endParaRPr lang="en-US" sz="1200" b="0"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5.0 %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Switzerland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3.5 %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Norway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2.5 %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Poland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2.0 %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Czech Republic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2.0 %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u="none" kern="900" dirty="0" smtClean="0">
                          <a:solidFill>
                            <a:schemeClr val="tx1"/>
                          </a:solidFill>
                          <a:latin typeface="Helvetica"/>
                          <a:cs typeface="Helvetica"/>
                        </a:rPr>
                        <a:t>Hungary </a:t>
                      </a:r>
                      <a:r>
                        <a:rPr lang="en-US" sz="1200" b="0" kern="900" dirty="0" smtClean="0">
                          <a:solidFill>
                            <a:schemeClr val="tx1"/>
                          </a:solidFill>
                          <a:latin typeface="Helvetica"/>
                          <a:cs typeface="Helvetica"/>
                        </a:rPr>
                        <a:t>(member)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0.95 %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a:lnSpc>
                          <a:spcPct val="50000"/>
                        </a:lnSpc>
                      </a:pPr>
                      <a:r>
                        <a:rPr lang="en-US" sz="1200" b="1" kern="900" dirty="0" smtClean="0">
                          <a:solidFill>
                            <a:schemeClr val="tx1"/>
                          </a:solidFill>
                          <a:latin typeface="Helvetica"/>
                          <a:cs typeface="Helvetica"/>
                        </a:rPr>
                        <a:t>Lithuania </a:t>
                      </a:r>
                      <a:r>
                        <a:rPr lang="en-US" sz="1200" b="0" kern="900" dirty="0" smtClean="0">
                          <a:solidFill>
                            <a:schemeClr val="tx1"/>
                          </a:solidFill>
                          <a:latin typeface="Helvetica"/>
                          <a:cs typeface="Helvetica"/>
                        </a:rPr>
                        <a:t>(future</a:t>
                      </a:r>
                      <a:r>
                        <a:rPr lang="en-US" sz="1200" b="0" kern="900" baseline="0" dirty="0" smtClean="0">
                          <a:solidFill>
                            <a:schemeClr val="tx1"/>
                          </a:solidFill>
                          <a:latin typeface="Helvetica"/>
                          <a:cs typeface="Helvetica"/>
                        </a:rPr>
                        <a:t> member)</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0.45 %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Estonia </a:t>
                      </a:r>
                      <a:r>
                        <a:rPr lang="en-US" sz="1200" b="0" kern="900" dirty="0" smtClean="0">
                          <a:solidFill>
                            <a:schemeClr val="tx1"/>
                          </a:solidFill>
                          <a:latin typeface="Helvetica"/>
                          <a:cs typeface="Helvetica"/>
                        </a:rPr>
                        <a:t>(member)</a:t>
                      </a: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0.25 %</a:t>
                      </a: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54444">
                <a:tc>
                  <a:txBody>
                    <a:bodyPr/>
                    <a:lstStyle/>
                    <a:p>
                      <a:pPr marL="0" marR="0" indent="0" algn="r"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Total (</a:t>
                      </a:r>
                      <a:r>
                        <a:rPr lang="en-US" sz="1200" b="1" kern="900" smtClean="0">
                          <a:solidFill>
                            <a:schemeClr val="tx1"/>
                          </a:solidFill>
                          <a:latin typeface="Helvetica"/>
                          <a:cs typeface="Helvetica"/>
                        </a:rPr>
                        <a:t>minus </a:t>
                      </a:r>
                      <a:r>
                        <a:rPr lang="en-US" sz="1200" b="1" kern="900" baseline="0" smtClean="0">
                          <a:solidFill>
                            <a:schemeClr val="tx1"/>
                          </a:solidFill>
                          <a:latin typeface="Helvetica"/>
                          <a:cs typeface="Helvetica"/>
                        </a:rPr>
                        <a:t>preconstruction*) </a:t>
                      </a: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1" kern="900" dirty="0" smtClean="0">
                          <a:solidFill>
                            <a:schemeClr val="tx1"/>
                          </a:solidFill>
                          <a:latin typeface="Helvetica"/>
                          <a:cs typeface="Helvetica"/>
                        </a:rPr>
                        <a:t>~97</a:t>
                      </a:r>
                      <a:r>
                        <a:rPr lang="en-US" sz="1200" b="1" kern="900" baseline="0" dirty="0" smtClean="0">
                          <a:solidFill>
                            <a:schemeClr val="tx1"/>
                          </a:solidFill>
                          <a:latin typeface="Helvetica"/>
                          <a:cs typeface="Helvetica"/>
                        </a:rPr>
                        <a:t> %</a:t>
                      </a: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9018">
                <a:tc>
                  <a:txBody>
                    <a:bodyPr/>
                    <a:lstStyle/>
                    <a:p>
                      <a:pPr marL="0" marR="0" indent="0" algn="l" defTabSz="457119" rtl="0" eaLnBrk="1" fontAlgn="auto" latinLnBrk="0" hangingPunct="1">
                        <a:lnSpc>
                          <a:spcPct val="50000"/>
                        </a:lnSpc>
                        <a:spcBef>
                          <a:spcPts val="0"/>
                        </a:spcBef>
                        <a:spcAft>
                          <a:spcPts val="0"/>
                        </a:spcAft>
                        <a:buClrTx/>
                        <a:buSzTx/>
                        <a:buFontTx/>
                        <a:buNone/>
                        <a:tabLst/>
                        <a:defRPr/>
                      </a:pPr>
                      <a:endParaRPr lang="en-US" sz="1200" b="1" kern="900" dirty="0" smtClean="0">
                        <a:solidFill>
                          <a:srgbClr val="0000FF"/>
                        </a:solidFill>
                        <a:latin typeface="Helvetica"/>
                        <a:cs typeface="Helvetica"/>
                      </a:endParaRPr>
                    </a:p>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rgbClr val="0000FF"/>
                          </a:solidFill>
                          <a:latin typeface="Helvetica"/>
                          <a:cs typeface="Helvetica"/>
                        </a:rPr>
                        <a:t>FUTURE</a:t>
                      </a: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1002">
                <a:tc>
                  <a:txBody>
                    <a:bodyPr/>
                    <a:lstStyle/>
                    <a:p>
                      <a:pPr marL="0" marR="0" indent="0" algn="r" defTabSz="457119" rtl="0" eaLnBrk="1" fontAlgn="auto" latinLnBrk="0" hangingPunct="1">
                        <a:lnSpc>
                          <a:spcPct val="50000"/>
                        </a:lnSpc>
                        <a:spcBef>
                          <a:spcPts val="0"/>
                        </a:spcBef>
                        <a:spcAft>
                          <a:spcPts val="0"/>
                        </a:spcAft>
                        <a:buClrTx/>
                        <a:buSzTx/>
                        <a:buFontTx/>
                        <a:buNone/>
                        <a:tabLst/>
                        <a:defRPr/>
                      </a:pPr>
                      <a:endParaRPr lang="en-US" sz="7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Belgium </a:t>
                      </a:r>
                      <a:r>
                        <a:rPr lang="en-US" sz="1200" b="0" kern="900" dirty="0" smtClean="0">
                          <a:solidFill>
                            <a:schemeClr val="tx1"/>
                          </a:solidFill>
                          <a:latin typeface="Helvetica"/>
                          <a:cs typeface="Helvetica"/>
                        </a:rPr>
                        <a:t>(founding observer)</a:t>
                      </a: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Netherlands </a:t>
                      </a:r>
                      <a:r>
                        <a:rPr lang="en-US" sz="1200" b="0" kern="900" dirty="0" smtClean="0">
                          <a:solidFill>
                            <a:schemeClr val="tx1"/>
                          </a:solidFill>
                          <a:latin typeface="Helvetica"/>
                          <a:cs typeface="Helvetica"/>
                        </a:rPr>
                        <a:t>(founding observer)</a:t>
                      </a: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3492">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Greece </a:t>
                      </a:r>
                      <a:r>
                        <a:rPr lang="en-US" sz="1200" b="0" kern="900" dirty="0" smtClean="0">
                          <a:solidFill>
                            <a:schemeClr val="tx1"/>
                          </a:solidFill>
                          <a:latin typeface="Helvetica"/>
                          <a:cs typeface="Helvetica"/>
                        </a:rPr>
                        <a:t>(future observer) </a:t>
                      </a: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r>
                        <a:rPr lang="en-US" sz="1200" b="0" i="1" kern="900" dirty="0" smtClean="0">
                          <a:solidFill>
                            <a:schemeClr val="tx1"/>
                          </a:solidFill>
                          <a:latin typeface="Helvetica"/>
                          <a:cs typeface="Helvetica"/>
                        </a:rPr>
                        <a:t> </a:t>
                      </a:r>
                      <a:endParaRPr lang="en-US" sz="1200" b="0" i="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700" b="0" i="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717">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Turkey </a:t>
                      </a:r>
                      <a:r>
                        <a:rPr lang="en-US" sz="1200" b="0" kern="900" dirty="0" smtClean="0">
                          <a:solidFill>
                            <a:schemeClr val="tx1"/>
                          </a:solidFill>
                          <a:latin typeface="Helvetica"/>
                          <a:cs typeface="Helvetica"/>
                        </a:rPr>
                        <a:t>(future observer) </a:t>
                      </a: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9724">
                <a:tc>
                  <a:txBody>
                    <a:bodyPr/>
                    <a:lstStyle/>
                    <a:p>
                      <a:pPr marL="0" marR="0" indent="0" algn="l" defTabSz="457119" rtl="0" eaLnBrk="1" fontAlgn="auto" latinLnBrk="0" hangingPunct="1">
                        <a:lnSpc>
                          <a:spcPct val="50000"/>
                        </a:lnSpc>
                        <a:spcBef>
                          <a:spcPts val="0"/>
                        </a:spcBef>
                        <a:spcAft>
                          <a:spcPts val="0"/>
                        </a:spcAft>
                        <a:buClrTx/>
                        <a:buSzTx/>
                        <a:buFontTx/>
                        <a:buNone/>
                        <a:tabLst/>
                        <a:defRPr/>
                      </a:pPr>
                      <a:r>
                        <a:rPr lang="en-US" sz="1200" b="1" kern="900" dirty="0" smtClean="0">
                          <a:solidFill>
                            <a:schemeClr val="tx1"/>
                          </a:solidFill>
                          <a:latin typeface="Helvetica"/>
                          <a:cs typeface="Helvetica"/>
                        </a:rPr>
                        <a:t>Latvia,</a:t>
                      </a:r>
                      <a:r>
                        <a:rPr lang="en-US" sz="1200" b="1" kern="900" baseline="0" dirty="0" smtClean="0">
                          <a:solidFill>
                            <a:schemeClr val="tx1"/>
                          </a:solidFill>
                          <a:latin typeface="Helvetica"/>
                          <a:cs typeface="Helvetica"/>
                        </a:rPr>
                        <a:t> Portugal, Finland</a:t>
                      </a:r>
                      <a:endParaRPr lang="en-US" sz="1200" b="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r>
                        <a:rPr lang="en-US" sz="1200" b="0" i="1" kern="900" dirty="0" err="1" smtClean="0">
                          <a:solidFill>
                            <a:schemeClr val="tx1"/>
                          </a:solidFill>
                          <a:latin typeface="Helvetica"/>
                          <a:cs typeface="Helvetica"/>
                        </a:rPr>
                        <a:t>tbd</a:t>
                      </a:r>
                      <a:endParaRPr lang="en-US" sz="1200" b="0" i="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50000"/>
                        </a:lnSpc>
                      </a:pPr>
                      <a:endParaRPr lang="en-US" sz="1200" b="0" i="1" kern="900" dirty="0" smtClean="0">
                        <a:solidFill>
                          <a:schemeClr val="tx1"/>
                        </a:solidFill>
                        <a:latin typeface="Helvetica"/>
                        <a:cs typeface="Helvetica"/>
                      </a:endParaRPr>
                    </a:p>
                  </a:txBody>
                  <a:tcPr marL="93316" marR="93316" marT="43069" marB="43069">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2</a:t>
            </a:fld>
            <a:endParaRPr lang="sv-SE" dirty="0">
              <a:solidFill>
                <a:prstClr val="black">
                  <a:tint val="75000"/>
                </a:prstClr>
              </a:solidFill>
            </a:endParaRPr>
          </a:p>
        </p:txBody>
      </p:sp>
      <p:sp>
        <p:nvSpPr>
          <p:cNvPr id="9" name="Title 1"/>
          <p:cNvSpPr txBox="1">
            <a:spLocks/>
          </p:cNvSpPr>
          <p:nvPr/>
        </p:nvSpPr>
        <p:spPr>
          <a:xfrm>
            <a:off x="495300" y="39350"/>
            <a:ext cx="7734064" cy="1143000"/>
          </a:xfrm>
          <a:prstGeom prst="rect">
            <a:avLst/>
          </a:prstGeom>
        </p:spPr>
        <p:txBody>
          <a:bodyPr vert="horz" lIns="102823" tIns="51414" rIns="102823" bIns="51414"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dirty="0" smtClean="0">
                <a:solidFill>
                  <a:srgbClr val="1394CA"/>
                </a:solidFill>
              </a:rPr>
              <a:t>Construction investment</a:t>
            </a:r>
            <a:endParaRPr lang="en-US" dirty="0">
              <a:solidFill>
                <a:srgbClr val="1394CA"/>
              </a:solidFill>
            </a:endParaRPr>
          </a:p>
        </p:txBody>
      </p:sp>
      <p:graphicFrame>
        <p:nvGraphicFramePr>
          <p:cNvPr id="8" name="Chart 7"/>
          <p:cNvGraphicFramePr/>
          <p:nvPr>
            <p:extLst>
              <p:ext uri="{D42A27DB-BD31-4B8C-83A1-F6EECF244321}">
                <p14:modId xmlns:p14="http://schemas.microsoft.com/office/powerpoint/2010/main" val="762332712"/>
              </p:ext>
            </p:extLst>
          </p:nvPr>
        </p:nvGraphicFramePr>
        <p:xfrm>
          <a:off x="3626883" y="1182351"/>
          <a:ext cx="6948629" cy="5238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366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a:t>
            </a:r>
            <a:r>
              <a:rPr lang="en-US" dirty="0"/>
              <a:t>c</a:t>
            </a:r>
            <a:r>
              <a:rPr lang="en-US" dirty="0" smtClean="0"/>
              <a:t>ampus offices, labs, and workshops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20</a:t>
            </a:fld>
            <a:endParaRPr lang="sv-SE" dirty="0">
              <a:solidFill>
                <a:prstClr val="black">
                  <a:tint val="75000"/>
                </a:prstClr>
              </a:solidFill>
              <a:latin typeface="Calibri"/>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877" y="1557338"/>
            <a:ext cx="10977170" cy="5164152"/>
          </a:xfrm>
          <a:prstGeom prst="rect">
            <a:avLst/>
          </a:prstGeom>
        </p:spPr>
      </p:pic>
    </p:spTree>
    <p:extLst>
      <p:ext uri="{BB962C8B-B14F-4D97-AF65-F5344CB8AC3E}">
        <p14:creationId xmlns:p14="http://schemas.microsoft.com/office/powerpoint/2010/main" val="20969644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71" y="1578020"/>
            <a:ext cx="9410700" cy="5257797"/>
          </a:xfrm>
        </p:spPr>
        <p:txBody>
          <a:bodyPr>
            <a:noAutofit/>
          </a:bodyPr>
          <a:lstStyle/>
          <a:p>
            <a:pPr>
              <a:lnSpc>
                <a:spcPct val="110000"/>
              </a:lnSpc>
            </a:pPr>
            <a:r>
              <a:rPr lang="en-US" sz="1900" dirty="0">
                <a:solidFill>
                  <a:srgbClr val="000000"/>
                </a:solidFill>
              </a:rPr>
              <a:t>Investment </a:t>
            </a:r>
            <a:r>
              <a:rPr lang="en-US" sz="1900" dirty="0" smtClean="0">
                <a:solidFill>
                  <a:srgbClr val="000000"/>
                </a:solidFill>
              </a:rPr>
              <a:t>value</a:t>
            </a:r>
            <a:r>
              <a:rPr lang="en-US" sz="1900" dirty="0">
                <a:solidFill>
                  <a:srgbClr val="000000"/>
                </a:solidFill>
              </a:rPr>
              <a:t> </a:t>
            </a:r>
            <a:r>
              <a:rPr lang="en-US" sz="1900" dirty="0" smtClean="0">
                <a:solidFill>
                  <a:srgbClr val="000000"/>
                </a:solidFill>
              </a:rPr>
              <a:t>of ~€50M</a:t>
            </a:r>
            <a:r>
              <a:rPr lang="en-US" sz="1900" dirty="0">
                <a:solidFill>
                  <a:srgbClr val="000000"/>
                </a:solidFill>
              </a:rPr>
              <a:t> </a:t>
            </a:r>
            <a:r>
              <a:rPr lang="en-US" sz="1900" dirty="0" smtClean="0">
                <a:solidFill>
                  <a:srgbClr val="000000"/>
                </a:solidFill>
              </a:rPr>
              <a:t>based on lease of €</a:t>
            </a:r>
            <a:r>
              <a:rPr lang="en-US" sz="1900" dirty="0">
                <a:solidFill>
                  <a:srgbClr val="000000"/>
                </a:solidFill>
              </a:rPr>
              <a:t>4M/</a:t>
            </a:r>
            <a:r>
              <a:rPr lang="en-US" sz="1900" dirty="0" smtClean="0">
                <a:solidFill>
                  <a:srgbClr val="000000"/>
                </a:solidFill>
              </a:rPr>
              <a:t>year, included </a:t>
            </a:r>
            <a:r>
              <a:rPr lang="en-US" sz="1900" dirty="0">
                <a:solidFill>
                  <a:srgbClr val="000000"/>
                </a:solidFill>
              </a:rPr>
              <a:t>in </a:t>
            </a:r>
            <a:r>
              <a:rPr lang="en-US" sz="1900" dirty="0" smtClean="0">
                <a:solidFill>
                  <a:srgbClr val="000000"/>
                </a:solidFill>
              </a:rPr>
              <a:t>€140M ops cost</a:t>
            </a:r>
            <a:endParaRPr lang="en-US" sz="1900" dirty="0">
              <a:solidFill>
                <a:srgbClr val="000000"/>
              </a:solidFill>
            </a:endParaRPr>
          </a:p>
          <a:p>
            <a:pPr>
              <a:lnSpc>
                <a:spcPct val="110000"/>
              </a:lnSpc>
            </a:pPr>
            <a:r>
              <a:rPr lang="en-US" sz="1900" dirty="0" smtClean="0">
                <a:solidFill>
                  <a:schemeClr val="tx1"/>
                </a:solidFill>
              </a:rPr>
              <a:t>ESS responsible for specifications and the design/construct process</a:t>
            </a:r>
          </a:p>
          <a:p>
            <a:pPr>
              <a:lnSpc>
                <a:spcPct val="110000"/>
              </a:lnSpc>
            </a:pPr>
            <a:r>
              <a:rPr lang="en-US" sz="1900" dirty="0" smtClean="0">
                <a:solidFill>
                  <a:srgbClr val="000000"/>
                </a:solidFill>
              </a:rPr>
              <a:t>Guarantee is a combination </a:t>
            </a:r>
            <a:r>
              <a:rPr lang="en-US" sz="1900" dirty="0">
                <a:solidFill>
                  <a:srgbClr val="000000"/>
                </a:solidFill>
              </a:rPr>
              <a:t>of </a:t>
            </a:r>
            <a:r>
              <a:rPr lang="en-US" sz="1900" dirty="0" smtClean="0">
                <a:solidFill>
                  <a:srgbClr val="000000"/>
                </a:solidFill>
              </a:rPr>
              <a:t>property </a:t>
            </a:r>
            <a:r>
              <a:rPr lang="en-US" sz="1900" dirty="0">
                <a:solidFill>
                  <a:srgbClr val="000000"/>
                </a:solidFill>
              </a:rPr>
              <a:t>security and </a:t>
            </a:r>
            <a:r>
              <a:rPr lang="en-US" sz="1900" dirty="0" smtClean="0">
                <a:solidFill>
                  <a:srgbClr val="000000"/>
                </a:solidFill>
              </a:rPr>
              <a:t>risk </a:t>
            </a:r>
            <a:r>
              <a:rPr lang="en-US" sz="1900" dirty="0">
                <a:solidFill>
                  <a:srgbClr val="000000"/>
                </a:solidFill>
              </a:rPr>
              <a:t>assessment </a:t>
            </a:r>
            <a:r>
              <a:rPr lang="en-US" sz="1900" dirty="0" smtClean="0">
                <a:solidFill>
                  <a:srgbClr val="000000"/>
                </a:solidFill>
              </a:rPr>
              <a:t>of ESS by </a:t>
            </a:r>
            <a:r>
              <a:rPr lang="en-US" sz="1900" dirty="0">
                <a:solidFill>
                  <a:srgbClr val="000000"/>
                </a:solidFill>
              </a:rPr>
              <a:t>lessor </a:t>
            </a:r>
            <a:endParaRPr lang="en-US" sz="1900" dirty="0" smtClean="0">
              <a:solidFill>
                <a:srgbClr val="000000"/>
              </a:solidFill>
            </a:endParaRPr>
          </a:p>
          <a:p>
            <a:pPr>
              <a:lnSpc>
                <a:spcPct val="110000"/>
              </a:lnSpc>
            </a:pPr>
            <a:r>
              <a:rPr lang="en-US" sz="1900" dirty="0" smtClean="0">
                <a:solidFill>
                  <a:srgbClr val="000000"/>
                </a:solidFill>
              </a:rPr>
              <a:t>Repayment </a:t>
            </a:r>
            <a:r>
              <a:rPr lang="en-US" sz="1900" dirty="0">
                <a:solidFill>
                  <a:srgbClr val="000000"/>
                </a:solidFill>
              </a:rPr>
              <a:t>or “rent” according to amortization curve of lease (base rate + margin + amortization + </a:t>
            </a:r>
            <a:r>
              <a:rPr lang="en-US" sz="1900" dirty="0" smtClean="0">
                <a:solidFill>
                  <a:srgbClr val="000000"/>
                </a:solidFill>
              </a:rPr>
              <a:t>cash flow </a:t>
            </a:r>
            <a:r>
              <a:rPr lang="en-US" sz="1900" dirty="0">
                <a:solidFill>
                  <a:srgbClr val="000000"/>
                </a:solidFill>
              </a:rPr>
              <a:t>financing during construction</a:t>
            </a:r>
            <a:r>
              <a:rPr lang="en-US" sz="1900" dirty="0" smtClean="0">
                <a:solidFill>
                  <a:srgbClr val="000000"/>
                </a:solidFill>
              </a:rPr>
              <a:t>)</a:t>
            </a:r>
            <a:r>
              <a:rPr lang="en-US" sz="1900" dirty="0">
                <a:solidFill>
                  <a:srgbClr val="000000"/>
                </a:solidFill>
              </a:rPr>
              <a:t> </a:t>
            </a:r>
            <a:endParaRPr lang="en-US" sz="1900" dirty="0" smtClean="0">
              <a:solidFill>
                <a:srgbClr val="000000"/>
              </a:solidFill>
            </a:endParaRPr>
          </a:p>
          <a:p>
            <a:pPr>
              <a:lnSpc>
                <a:spcPct val="110000"/>
              </a:lnSpc>
            </a:pPr>
            <a:r>
              <a:rPr lang="en-US" sz="1900" dirty="0" smtClean="0">
                <a:solidFill>
                  <a:srgbClr val="000000"/>
                </a:solidFill>
              </a:rPr>
              <a:t>Lease term</a:t>
            </a:r>
            <a:r>
              <a:rPr lang="en-US" sz="1900" dirty="0">
                <a:solidFill>
                  <a:srgbClr val="000000"/>
                </a:solidFill>
              </a:rPr>
              <a:t> </a:t>
            </a:r>
            <a:r>
              <a:rPr lang="en-US" sz="1900" dirty="0" smtClean="0">
                <a:solidFill>
                  <a:srgbClr val="000000"/>
                </a:solidFill>
              </a:rPr>
              <a:t>of 20</a:t>
            </a:r>
            <a:r>
              <a:rPr lang="en-US" sz="1900" dirty="0">
                <a:solidFill>
                  <a:srgbClr val="000000"/>
                </a:solidFill>
              </a:rPr>
              <a:t>-25 years with </a:t>
            </a:r>
            <a:r>
              <a:rPr lang="en-US" sz="1900" dirty="0" smtClean="0">
                <a:solidFill>
                  <a:srgbClr val="000000"/>
                </a:solidFill>
              </a:rPr>
              <a:t>options </a:t>
            </a:r>
            <a:r>
              <a:rPr lang="en-US" sz="1900" dirty="0">
                <a:solidFill>
                  <a:srgbClr val="000000"/>
                </a:solidFill>
              </a:rPr>
              <a:t>for ESS to repurchase the property </a:t>
            </a:r>
            <a:r>
              <a:rPr lang="en-US" sz="1900" dirty="0" smtClean="0">
                <a:solidFill>
                  <a:srgbClr val="000000"/>
                </a:solidFill>
              </a:rPr>
              <a:t>at chosen optional year(s) or renewal/continuation of lease </a:t>
            </a:r>
          </a:p>
          <a:p>
            <a:pPr>
              <a:lnSpc>
                <a:spcPct val="110000"/>
              </a:lnSpc>
              <a:buFont typeface="Arial"/>
              <a:buChar char="•"/>
            </a:pPr>
            <a:r>
              <a:rPr lang="en-US" sz="1900" dirty="0" smtClean="0">
                <a:solidFill>
                  <a:srgbClr val="000000"/>
                </a:solidFill>
              </a:rPr>
              <a:t>PwC contracted as financial advisor to assist in sourcing a competitive financing solution</a:t>
            </a:r>
          </a:p>
          <a:p>
            <a:pPr lvl="1">
              <a:lnSpc>
                <a:spcPct val="110000"/>
              </a:lnSpc>
              <a:buFont typeface="Arial"/>
              <a:buChar char="•"/>
            </a:pPr>
            <a:r>
              <a:rPr lang="en-US" sz="1900" dirty="0" smtClean="0">
                <a:solidFill>
                  <a:srgbClr val="000000"/>
                </a:solidFill>
              </a:rPr>
              <a:t>Phase 1 </a:t>
            </a:r>
            <a:r>
              <a:rPr lang="en-US" sz="1900" dirty="0">
                <a:solidFill>
                  <a:srgbClr val="000000"/>
                </a:solidFill>
              </a:rPr>
              <a:t>– </a:t>
            </a:r>
            <a:r>
              <a:rPr lang="en-US" sz="1900" dirty="0" smtClean="0">
                <a:solidFill>
                  <a:srgbClr val="000000"/>
                </a:solidFill>
              </a:rPr>
              <a:t>Start of </a:t>
            </a:r>
            <a:r>
              <a:rPr lang="en-US" sz="1900" dirty="0">
                <a:solidFill>
                  <a:srgbClr val="000000"/>
                </a:solidFill>
              </a:rPr>
              <a:t>i</a:t>
            </a:r>
            <a:r>
              <a:rPr lang="en-US" sz="1900" dirty="0" smtClean="0">
                <a:solidFill>
                  <a:srgbClr val="000000"/>
                </a:solidFill>
              </a:rPr>
              <a:t>nvestigation 14 June</a:t>
            </a:r>
          </a:p>
          <a:p>
            <a:pPr lvl="1">
              <a:lnSpc>
                <a:spcPct val="110000"/>
              </a:lnSpc>
              <a:buFont typeface="Arial"/>
              <a:buChar char="•"/>
            </a:pPr>
            <a:r>
              <a:rPr lang="en-US" sz="1900" dirty="0" smtClean="0">
                <a:solidFill>
                  <a:srgbClr val="000000"/>
                </a:solidFill>
              </a:rPr>
              <a:t>Phase 2 – Information Memorandum, negotiations started and draft </a:t>
            </a:r>
            <a:r>
              <a:rPr lang="en-US" sz="1900" dirty="0" err="1" smtClean="0">
                <a:solidFill>
                  <a:srgbClr val="000000"/>
                </a:solidFill>
              </a:rPr>
              <a:t>LoI</a:t>
            </a:r>
            <a:r>
              <a:rPr lang="en-US" sz="1900" dirty="0" smtClean="0">
                <a:solidFill>
                  <a:srgbClr val="000000"/>
                </a:solidFill>
              </a:rPr>
              <a:t>(s) by 1 Oct</a:t>
            </a:r>
          </a:p>
          <a:p>
            <a:pPr lvl="1">
              <a:lnSpc>
                <a:spcPct val="110000"/>
              </a:lnSpc>
              <a:buFont typeface="Arial"/>
              <a:buChar char="•"/>
            </a:pPr>
            <a:r>
              <a:rPr lang="en-US" sz="1900" dirty="0" smtClean="0">
                <a:solidFill>
                  <a:srgbClr val="000000"/>
                </a:solidFill>
              </a:rPr>
              <a:t>Phase </a:t>
            </a:r>
            <a:r>
              <a:rPr lang="en-US" sz="1900" dirty="0">
                <a:solidFill>
                  <a:srgbClr val="000000"/>
                </a:solidFill>
              </a:rPr>
              <a:t>3 – </a:t>
            </a:r>
            <a:r>
              <a:rPr lang="en-US" sz="1900" dirty="0" smtClean="0">
                <a:solidFill>
                  <a:srgbClr val="000000"/>
                </a:solidFill>
              </a:rPr>
              <a:t>Complete and secure financing</a:t>
            </a:r>
            <a:r>
              <a:rPr lang="en-US" sz="1900" dirty="0">
                <a:solidFill>
                  <a:srgbClr val="000000"/>
                </a:solidFill>
              </a:rPr>
              <a:t> </a:t>
            </a:r>
            <a:r>
              <a:rPr lang="en-US" sz="1900" dirty="0" smtClean="0">
                <a:solidFill>
                  <a:srgbClr val="000000"/>
                </a:solidFill>
              </a:rPr>
              <a:t>by 14 November, finalized 21 Dec 2016</a:t>
            </a:r>
          </a:p>
          <a:p>
            <a:pPr>
              <a:lnSpc>
                <a:spcPct val="110000"/>
              </a:lnSpc>
              <a:buFont typeface="Arial"/>
              <a:buChar char="•"/>
            </a:pPr>
            <a:r>
              <a:rPr lang="en-US" sz="1900" dirty="0" smtClean="0">
                <a:solidFill>
                  <a:schemeClr val="tx1"/>
                </a:solidFill>
              </a:rPr>
              <a:t>Key </a:t>
            </a:r>
            <a:r>
              <a:rPr lang="en-US" sz="1900" dirty="0">
                <a:solidFill>
                  <a:schemeClr val="tx1"/>
                </a:solidFill>
              </a:rPr>
              <a:t>dates: </a:t>
            </a:r>
          </a:p>
          <a:p>
            <a:pPr marL="742905" lvl="1" indent="-342900">
              <a:lnSpc>
                <a:spcPct val="110000"/>
              </a:lnSpc>
              <a:buFont typeface="Arial"/>
              <a:buChar char="•"/>
            </a:pPr>
            <a:r>
              <a:rPr lang="en-US" sz="1900" dirty="0" smtClean="0">
                <a:solidFill>
                  <a:schemeClr val="tx1"/>
                </a:solidFill>
              </a:rPr>
              <a:t>AFC November 2016 (phase 2 reporting and agreement/acceptance)</a:t>
            </a:r>
            <a:endParaRPr lang="en-US" sz="1900" dirty="0">
              <a:solidFill>
                <a:schemeClr val="tx1"/>
              </a:solidFill>
            </a:endParaRPr>
          </a:p>
          <a:p>
            <a:pPr marL="742905" lvl="1" indent="-342900">
              <a:lnSpc>
                <a:spcPct val="110000"/>
              </a:lnSpc>
              <a:buFont typeface="Arial"/>
              <a:buChar char="•"/>
            </a:pPr>
            <a:r>
              <a:rPr lang="en-US" sz="1900" dirty="0">
                <a:solidFill>
                  <a:schemeClr val="tx1"/>
                </a:solidFill>
              </a:rPr>
              <a:t>Council </a:t>
            </a:r>
            <a:r>
              <a:rPr lang="en-US" sz="1900" dirty="0" smtClean="0">
                <a:solidFill>
                  <a:schemeClr val="tx1"/>
                </a:solidFill>
              </a:rPr>
              <a:t>December </a:t>
            </a:r>
            <a:r>
              <a:rPr lang="en-US" sz="1900" dirty="0">
                <a:solidFill>
                  <a:schemeClr val="tx1"/>
                </a:solidFill>
              </a:rPr>
              <a:t>2016 </a:t>
            </a:r>
            <a:r>
              <a:rPr lang="en-US" sz="1900" dirty="0" smtClean="0">
                <a:solidFill>
                  <a:schemeClr val="tx1"/>
                </a:solidFill>
              </a:rPr>
              <a:t>(phase 3 reporting and agreement/acceptance)</a:t>
            </a:r>
            <a:endParaRPr lang="en-US" sz="1900" dirty="0">
              <a:solidFill>
                <a:srgbClr val="000000"/>
              </a:solidFill>
            </a:endParaRPr>
          </a:p>
          <a:p>
            <a:endParaRPr lang="en-US" sz="1900" dirty="0">
              <a:solidFill>
                <a:schemeClr val="tx1"/>
              </a:solidFill>
            </a:endParaRPr>
          </a:p>
          <a:p>
            <a:endParaRPr lang="en-US" sz="19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21</a:t>
            </a:fld>
            <a:endParaRPr lang="sv-SE" dirty="0">
              <a:solidFill>
                <a:prstClr val="black">
                  <a:tint val="75000"/>
                </a:prstClr>
              </a:solidFill>
              <a:latin typeface="Calibri"/>
            </a:endParaRPr>
          </a:p>
        </p:txBody>
      </p:sp>
      <p:sp>
        <p:nvSpPr>
          <p:cNvPr id="5" name="Title 1"/>
          <p:cNvSpPr>
            <a:spLocks noGrp="1"/>
          </p:cNvSpPr>
          <p:nvPr>
            <p:ph type="title"/>
          </p:nvPr>
        </p:nvSpPr>
        <p:spPr>
          <a:xfrm>
            <a:off x="495307" y="274638"/>
            <a:ext cx="7912100" cy="1143000"/>
          </a:xfrm>
        </p:spPr>
        <p:txBody>
          <a:bodyPr>
            <a:normAutofit/>
          </a:bodyPr>
          <a:lstStyle/>
          <a:p>
            <a:r>
              <a:rPr lang="en-US" dirty="0" smtClean="0"/>
              <a:t>Financing strategy for campus buildings</a:t>
            </a:r>
            <a:endParaRPr lang="en-US" dirty="0"/>
          </a:p>
        </p:txBody>
      </p:sp>
    </p:spTree>
    <p:extLst>
      <p:ext uri="{BB962C8B-B14F-4D97-AF65-F5344CB8AC3E}">
        <p14:creationId xmlns:p14="http://schemas.microsoft.com/office/powerpoint/2010/main" val="19733087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231845"/>
            <a:ext cx="7734064" cy="1143000"/>
          </a:xfrm>
        </p:spPr>
        <p:txBody>
          <a:bodyPr/>
          <a:lstStyle/>
          <a:p>
            <a:r>
              <a:rPr lang="en-US" dirty="0" smtClean="0"/>
              <a:t>2016 priorities</a:t>
            </a:r>
            <a:endParaRPr lang="en-US" dirty="0"/>
          </a:p>
        </p:txBody>
      </p:sp>
      <p:sp>
        <p:nvSpPr>
          <p:cNvPr id="3" name="Content Placeholder 2"/>
          <p:cNvSpPr>
            <a:spLocks noGrp="1"/>
          </p:cNvSpPr>
          <p:nvPr>
            <p:ph idx="1"/>
          </p:nvPr>
        </p:nvSpPr>
        <p:spPr>
          <a:xfrm>
            <a:off x="272480" y="1527990"/>
            <a:ext cx="9517057" cy="5330011"/>
          </a:xfrm>
        </p:spPr>
        <p:txBody>
          <a:bodyPr>
            <a:noAutofit/>
          </a:bodyPr>
          <a:lstStyle/>
          <a:p>
            <a:pPr>
              <a:lnSpc>
                <a:spcPct val="120000"/>
              </a:lnSpc>
              <a:spcBef>
                <a:spcPts val="677"/>
              </a:spcBef>
            </a:pPr>
            <a:r>
              <a:rPr lang="en-US" sz="2500" dirty="0">
                <a:solidFill>
                  <a:srgbClr val="000000"/>
                </a:solidFill>
              </a:rPr>
              <a:t>Continue emphasis on schedule performance – key </a:t>
            </a:r>
            <a:r>
              <a:rPr lang="en-US" sz="2500" dirty="0" smtClean="0">
                <a:solidFill>
                  <a:srgbClr val="000000"/>
                </a:solidFill>
              </a:rPr>
              <a:t>to success </a:t>
            </a:r>
            <a:endParaRPr lang="en-US" sz="2500" dirty="0">
              <a:solidFill>
                <a:srgbClr val="000000"/>
              </a:solidFill>
            </a:endParaRPr>
          </a:p>
          <a:p>
            <a:pPr>
              <a:lnSpc>
                <a:spcPct val="120000"/>
              </a:lnSpc>
              <a:spcBef>
                <a:spcPts val="677"/>
              </a:spcBef>
            </a:pPr>
            <a:r>
              <a:rPr lang="en-US" sz="2500" dirty="0" smtClean="0">
                <a:solidFill>
                  <a:srgbClr val="000000"/>
                </a:solidFill>
              </a:rPr>
              <a:t>Transition </a:t>
            </a:r>
            <a:r>
              <a:rPr lang="en-US" sz="2500" dirty="0">
                <a:solidFill>
                  <a:srgbClr val="000000"/>
                </a:solidFill>
              </a:rPr>
              <a:t>In-kind partners into execution phase (instruments!)</a:t>
            </a:r>
          </a:p>
          <a:p>
            <a:pPr>
              <a:lnSpc>
                <a:spcPct val="120000"/>
              </a:lnSpc>
              <a:spcBef>
                <a:spcPts val="677"/>
              </a:spcBef>
            </a:pPr>
            <a:r>
              <a:rPr lang="en-US" sz="2500" dirty="0">
                <a:solidFill>
                  <a:srgbClr val="000000"/>
                </a:solidFill>
              </a:rPr>
              <a:t>3</a:t>
            </a:r>
            <a:r>
              <a:rPr lang="en-US" sz="2500" baseline="30000" dirty="0">
                <a:solidFill>
                  <a:srgbClr val="000000"/>
                </a:solidFill>
              </a:rPr>
              <a:t>rd</a:t>
            </a:r>
            <a:r>
              <a:rPr lang="en-US" sz="2500" dirty="0">
                <a:solidFill>
                  <a:srgbClr val="000000"/>
                </a:solidFill>
              </a:rPr>
              <a:t> Annual Project Review and Response – </a:t>
            </a:r>
            <a:r>
              <a:rPr lang="en-US" sz="2500" dirty="0" smtClean="0">
                <a:solidFill>
                  <a:srgbClr val="000000"/>
                </a:solidFill>
              </a:rPr>
              <a:t>April</a:t>
            </a:r>
            <a:endParaRPr lang="en-US" sz="2500" dirty="0">
              <a:solidFill>
                <a:srgbClr val="000000"/>
              </a:solidFill>
            </a:endParaRPr>
          </a:p>
          <a:p>
            <a:pPr>
              <a:lnSpc>
                <a:spcPct val="120000"/>
              </a:lnSpc>
              <a:spcBef>
                <a:spcPts val="677"/>
              </a:spcBef>
            </a:pPr>
            <a:r>
              <a:rPr lang="en-US" sz="2500" dirty="0">
                <a:solidFill>
                  <a:srgbClr val="000000"/>
                </a:solidFill>
              </a:rPr>
              <a:t>Submit application to regulatory authority for license to commission first stages of accelerator systems – </a:t>
            </a:r>
            <a:r>
              <a:rPr lang="en-US" sz="2500" dirty="0" smtClean="0">
                <a:solidFill>
                  <a:srgbClr val="000000"/>
                </a:solidFill>
              </a:rPr>
              <a:t>May</a:t>
            </a:r>
            <a:endParaRPr lang="en-US" sz="2500" dirty="0">
              <a:solidFill>
                <a:srgbClr val="000000"/>
              </a:solidFill>
            </a:endParaRPr>
          </a:p>
          <a:p>
            <a:pPr>
              <a:lnSpc>
                <a:spcPct val="120000"/>
              </a:lnSpc>
              <a:spcBef>
                <a:spcPts val="677"/>
              </a:spcBef>
            </a:pPr>
            <a:r>
              <a:rPr lang="en-US" sz="2500" dirty="0">
                <a:solidFill>
                  <a:srgbClr val="000000"/>
                </a:solidFill>
              </a:rPr>
              <a:t>Establish a “cash facility” for liquidity gap/hold schedule – June</a:t>
            </a:r>
          </a:p>
          <a:p>
            <a:pPr>
              <a:lnSpc>
                <a:spcPct val="120000"/>
              </a:lnSpc>
              <a:spcBef>
                <a:spcPts val="677"/>
              </a:spcBef>
            </a:pPr>
            <a:r>
              <a:rPr lang="en-US" sz="2500" dirty="0">
                <a:solidFill>
                  <a:srgbClr val="000000"/>
                </a:solidFill>
              </a:rPr>
              <a:t>S</a:t>
            </a:r>
            <a:r>
              <a:rPr lang="en-US" sz="2500" dirty="0" smtClean="0">
                <a:solidFill>
                  <a:srgbClr val="000000"/>
                </a:solidFill>
              </a:rPr>
              <a:t>tart machine installation (accelerator cryogenic piping) </a:t>
            </a:r>
            <a:r>
              <a:rPr lang="en-US" sz="2500" dirty="0">
                <a:solidFill>
                  <a:srgbClr val="000000"/>
                </a:solidFill>
              </a:rPr>
              <a:t>– Sep</a:t>
            </a:r>
          </a:p>
          <a:p>
            <a:pPr>
              <a:lnSpc>
                <a:spcPct val="120000"/>
              </a:lnSpc>
              <a:spcBef>
                <a:spcPts val="677"/>
              </a:spcBef>
            </a:pPr>
            <a:r>
              <a:rPr lang="en-US" sz="2500" dirty="0">
                <a:solidFill>
                  <a:srgbClr val="000000"/>
                </a:solidFill>
              </a:rPr>
              <a:t>Establish operations plans consistent with requirements – Dec</a:t>
            </a:r>
          </a:p>
          <a:p>
            <a:pPr>
              <a:lnSpc>
                <a:spcPct val="120000"/>
              </a:lnSpc>
              <a:spcBef>
                <a:spcPts val="677"/>
              </a:spcBef>
            </a:pPr>
            <a:r>
              <a:rPr lang="en-US" sz="2500" dirty="0">
                <a:solidFill>
                  <a:srgbClr val="000000"/>
                </a:solidFill>
              </a:rPr>
              <a:t>Engage new members – </a:t>
            </a:r>
            <a:r>
              <a:rPr lang="en-US" sz="2500" dirty="0" smtClean="0">
                <a:solidFill>
                  <a:srgbClr val="000000"/>
                </a:solidFill>
              </a:rPr>
              <a:t>ongoing</a:t>
            </a:r>
            <a:endParaRPr lang="en-US" sz="2500"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22</a:t>
            </a:fld>
            <a:endParaRPr lang="sv-SE" dirty="0">
              <a:solidFill>
                <a:prstClr val="black">
                  <a:tint val="75000"/>
                </a:prstClr>
              </a:solidFill>
            </a:endParaRPr>
          </a:p>
        </p:txBody>
      </p:sp>
    </p:spTree>
    <p:extLst>
      <p:ext uri="{BB962C8B-B14F-4D97-AF65-F5344CB8AC3E}">
        <p14:creationId xmlns:p14="http://schemas.microsoft.com/office/powerpoint/2010/main" val="42217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ummary</a:t>
            </a:r>
            <a:endParaRPr lang="en-US" dirty="0"/>
          </a:p>
        </p:txBody>
      </p:sp>
      <p:sp>
        <p:nvSpPr>
          <p:cNvPr id="3" name="Content Placeholder 2"/>
          <p:cNvSpPr>
            <a:spLocks noGrp="1"/>
          </p:cNvSpPr>
          <p:nvPr>
            <p:ph idx="1"/>
          </p:nvPr>
        </p:nvSpPr>
        <p:spPr>
          <a:xfrm>
            <a:off x="-117564" y="1689112"/>
            <a:ext cx="10023564" cy="5354907"/>
          </a:xfrm>
        </p:spPr>
        <p:txBody>
          <a:bodyPr>
            <a:noAutofit/>
          </a:bodyPr>
          <a:lstStyle/>
          <a:p>
            <a:pPr marL="910299" lvl="1" indent="-455942">
              <a:spcAft>
                <a:spcPts val="600"/>
              </a:spcAft>
              <a:buFont typeface="Arial"/>
              <a:buChar char="•"/>
            </a:pPr>
            <a:r>
              <a:rPr lang="en-GB" sz="2300" dirty="0" smtClean="0">
                <a:solidFill>
                  <a:srgbClr val="000000"/>
                </a:solidFill>
                <a:latin typeface="Helvetica"/>
                <a:cs typeface="Helvetica"/>
              </a:rPr>
              <a:t>Construction </a:t>
            </a:r>
            <a:r>
              <a:rPr lang="en-GB" sz="2300" dirty="0">
                <a:solidFill>
                  <a:srgbClr val="000000"/>
                </a:solidFill>
                <a:latin typeface="Helvetica"/>
                <a:cs typeface="Helvetica"/>
              </a:rPr>
              <a:t>~</a:t>
            </a:r>
            <a:r>
              <a:rPr lang="en-GB" sz="2300" dirty="0" smtClean="0">
                <a:solidFill>
                  <a:srgbClr val="000000"/>
                </a:solidFill>
                <a:latin typeface="Helvetica"/>
                <a:cs typeface="Helvetica"/>
              </a:rPr>
              <a:t>23% complete today </a:t>
            </a:r>
            <a:r>
              <a:rPr lang="en-GB" sz="2300" dirty="0">
                <a:solidFill>
                  <a:srgbClr val="000000"/>
                </a:solidFill>
                <a:latin typeface="Helvetica"/>
                <a:cs typeface="Helvetica"/>
              </a:rPr>
              <a:t>and </a:t>
            </a:r>
            <a:r>
              <a:rPr lang="en-GB" sz="2300" dirty="0" smtClean="0">
                <a:solidFill>
                  <a:srgbClr val="000000"/>
                </a:solidFill>
                <a:latin typeface="Helvetica"/>
                <a:cs typeface="Helvetica"/>
              </a:rPr>
              <a:t>over 30% </a:t>
            </a:r>
            <a:r>
              <a:rPr lang="en-GB" sz="2300" dirty="0">
                <a:solidFill>
                  <a:srgbClr val="000000"/>
                </a:solidFill>
                <a:latin typeface="Helvetica"/>
                <a:cs typeface="Helvetica"/>
              </a:rPr>
              <a:t>by end of 2016</a:t>
            </a:r>
          </a:p>
          <a:p>
            <a:pPr marL="910299" lvl="1" indent="-455942">
              <a:spcAft>
                <a:spcPts val="600"/>
              </a:spcAft>
              <a:buFont typeface="Arial"/>
              <a:buChar char="•"/>
            </a:pPr>
            <a:r>
              <a:rPr lang="en-GB" sz="2300" dirty="0">
                <a:solidFill>
                  <a:srgbClr val="000000"/>
                </a:solidFill>
                <a:latin typeface="Helvetica"/>
                <a:cs typeface="Helvetica"/>
              </a:rPr>
              <a:t>Priority on schedule performance – key to </a:t>
            </a:r>
            <a:r>
              <a:rPr lang="en-GB" sz="2300" dirty="0" smtClean="0">
                <a:solidFill>
                  <a:srgbClr val="000000"/>
                </a:solidFill>
                <a:latin typeface="Helvetica"/>
                <a:cs typeface="Helvetica"/>
              </a:rPr>
              <a:t>success</a:t>
            </a:r>
          </a:p>
          <a:p>
            <a:pPr marL="910299" lvl="1" indent="-455942">
              <a:spcAft>
                <a:spcPts val="600"/>
              </a:spcAft>
              <a:buFont typeface="Arial"/>
              <a:buChar char="•"/>
            </a:pPr>
            <a:r>
              <a:rPr lang="en-GB" sz="2300" dirty="0" smtClean="0">
                <a:solidFill>
                  <a:srgbClr val="000000"/>
                </a:solidFill>
                <a:latin typeface="Helvetica"/>
                <a:cs typeface="Helvetica"/>
              </a:rPr>
              <a:t>Emphasis </a:t>
            </a:r>
            <a:r>
              <a:rPr lang="en-GB" sz="2300" dirty="0">
                <a:solidFill>
                  <a:srgbClr val="000000"/>
                </a:solidFill>
                <a:latin typeface="Helvetica"/>
                <a:cs typeface="Helvetica"/>
              </a:rPr>
              <a:t>on securing in-kind deliverables in </a:t>
            </a:r>
            <a:r>
              <a:rPr lang="en-GB" sz="2300" dirty="0" smtClean="0">
                <a:solidFill>
                  <a:srgbClr val="000000"/>
                </a:solidFill>
                <a:latin typeface="Helvetica"/>
                <a:cs typeface="Helvetica"/>
              </a:rPr>
              <a:t>collaboration</a:t>
            </a:r>
            <a:endParaRPr lang="en-GB" sz="2300" dirty="0">
              <a:solidFill>
                <a:srgbClr val="000000"/>
              </a:solidFill>
              <a:latin typeface="Helvetica"/>
              <a:cs typeface="Helvetica"/>
            </a:endParaRPr>
          </a:p>
          <a:p>
            <a:pPr marL="910299" lvl="1" indent="-455942">
              <a:spcAft>
                <a:spcPts val="600"/>
              </a:spcAft>
              <a:buFont typeface="Arial"/>
              <a:buChar char="•"/>
            </a:pPr>
            <a:r>
              <a:rPr lang="en-GB" sz="2300" dirty="0" smtClean="0">
                <a:solidFill>
                  <a:srgbClr val="000000"/>
                </a:solidFill>
                <a:latin typeface="Helvetica"/>
                <a:cs typeface="Helvetica"/>
              </a:rPr>
              <a:t>Additional </a:t>
            </a:r>
            <a:r>
              <a:rPr lang="en-GB" sz="2300" dirty="0">
                <a:solidFill>
                  <a:srgbClr val="000000"/>
                </a:solidFill>
                <a:latin typeface="Helvetica"/>
                <a:cs typeface="Helvetica"/>
              </a:rPr>
              <a:t>work to ensure European Spallation Source ERIC provides the institutional framework needed for long term success</a:t>
            </a:r>
          </a:p>
          <a:p>
            <a:pPr marL="910299" lvl="1" indent="-455942">
              <a:spcAft>
                <a:spcPts val="600"/>
              </a:spcAft>
              <a:buFont typeface="Arial"/>
              <a:buChar char="•"/>
            </a:pPr>
            <a:r>
              <a:rPr lang="en-GB" sz="2300" dirty="0">
                <a:solidFill>
                  <a:srgbClr val="000000"/>
                </a:solidFill>
                <a:latin typeface="Helvetica"/>
                <a:cs typeface="Helvetica"/>
              </a:rPr>
              <a:t>Working to establishing operations plans consistent </a:t>
            </a:r>
            <a:r>
              <a:rPr lang="en-GB" sz="2300" dirty="0" smtClean="0">
                <a:solidFill>
                  <a:srgbClr val="000000"/>
                </a:solidFill>
                <a:latin typeface="Helvetica"/>
                <a:cs typeface="Helvetica"/>
              </a:rPr>
              <a:t>with facility </a:t>
            </a:r>
            <a:r>
              <a:rPr lang="en-GB" sz="2300" dirty="0">
                <a:solidFill>
                  <a:srgbClr val="000000"/>
                </a:solidFill>
                <a:latin typeface="Helvetica"/>
                <a:cs typeface="Helvetica"/>
              </a:rPr>
              <a:t>requirements and supportable by the </a:t>
            </a:r>
            <a:r>
              <a:rPr lang="en-GB" sz="2300" dirty="0" smtClean="0">
                <a:solidFill>
                  <a:srgbClr val="000000"/>
                </a:solidFill>
                <a:latin typeface="Helvetica"/>
                <a:cs typeface="Helvetica"/>
              </a:rPr>
              <a:t>Council</a:t>
            </a:r>
            <a:endParaRPr lang="en-GB" sz="2300" dirty="0">
              <a:solidFill>
                <a:srgbClr val="000000"/>
              </a:solidFill>
              <a:latin typeface="Helvetica"/>
              <a:cs typeface="Helvetica"/>
            </a:endParaRPr>
          </a:p>
          <a:p>
            <a:pPr marL="355383" lvl="1" indent="0">
              <a:buNone/>
            </a:pPr>
            <a:endParaRPr lang="en-GB" sz="1200" dirty="0">
              <a:solidFill>
                <a:srgbClr val="0000FF"/>
              </a:solidFill>
              <a:latin typeface="Helvetica"/>
              <a:cs typeface="Helvetica"/>
            </a:endParaRPr>
          </a:p>
          <a:p>
            <a:pPr marL="355383" lvl="1" indent="0">
              <a:buNone/>
            </a:pPr>
            <a:r>
              <a:rPr lang="en-GB" sz="2300" dirty="0">
                <a:solidFill>
                  <a:srgbClr val="0000FF"/>
                </a:solidFill>
                <a:latin typeface="Helvetica"/>
                <a:cs typeface="Helvetica"/>
              </a:rPr>
              <a:t>Core Values are Excellence, Openness, Collaboration, and Sustainability</a:t>
            </a:r>
          </a:p>
          <a:p>
            <a:pPr marL="355383" lvl="1" indent="0" algn="ctr">
              <a:buNone/>
            </a:pPr>
            <a:r>
              <a:rPr lang="en-GB" sz="2300" dirty="0">
                <a:solidFill>
                  <a:srgbClr val="0000FF"/>
                </a:solidFill>
                <a:latin typeface="Helvetica"/>
                <a:cs typeface="Helvetica"/>
              </a:rPr>
              <a:t>Mission </a:t>
            </a:r>
            <a:r>
              <a:rPr lang="en-US" sz="2300" dirty="0">
                <a:solidFill>
                  <a:srgbClr val="0000FF"/>
                </a:solidFill>
                <a:latin typeface="Helvetica"/>
                <a:cs typeface="Helvetica"/>
              </a:rPr>
              <a:t>– </a:t>
            </a:r>
            <a:r>
              <a:rPr lang="en-GB" sz="2300" dirty="0">
                <a:solidFill>
                  <a:srgbClr val="0000FF"/>
                </a:solidFill>
                <a:latin typeface="Helvetica"/>
                <a:cs typeface="Helvetica"/>
              </a:rPr>
              <a:t>design, build, and operate the </a:t>
            </a:r>
            <a:r>
              <a:rPr lang="en-GB" sz="2300" dirty="0" smtClean="0">
                <a:solidFill>
                  <a:srgbClr val="0000FF"/>
                </a:solidFill>
                <a:latin typeface="Helvetica"/>
                <a:cs typeface="Helvetica"/>
              </a:rPr>
              <a:t>world’s</a:t>
            </a:r>
          </a:p>
          <a:p>
            <a:pPr marL="355383" lvl="1" indent="0" algn="ctr">
              <a:buNone/>
            </a:pPr>
            <a:r>
              <a:rPr lang="en-GB" sz="2300" dirty="0" smtClean="0">
                <a:solidFill>
                  <a:srgbClr val="0000FF"/>
                </a:solidFill>
                <a:latin typeface="Helvetica"/>
                <a:cs typeface="Helvetica"/>
              </a:rPr>
              <a:t>leading research </a:t>
            </a:r>
            <a:r>
              <a:rPr lang="en-GB" sz="2300" dirty="0">
                <a:solidFill>
                  <a:srgbClr val="0000FF"/>
                </a:solidFill>
                <a:latin typeface="Helvetica"/>
                <a:cs typeface="Helvetica"/>
              </a:rPr>
              <a:t>facility using </a:t>
            </a:r>
            <a:r>
              <a:rPr lang="en-GB" sz="2300" dirty="0" smtClean="0">
                <a:solidFill>
                  <a:srgbClr val="0000FF"/>
                </a:solidFill>
                <a:latin typeface="Helvetica"/>
                <a:cs typeface="Helvetica"/>
              </a:rPr>
              <a:t>neutrons</a:t>
            </a:r>
            <a:endParaRPr lang="en-GB" sz="2300" dirty="0">
              <a:solidFill>
                <a:srgbClr val="0000FF"/>
              </a:solidFill>
              <a:latin typeface="Helvetica"/>
              <a:cs typeface="Helvetica"/>
            </a:endParaRP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23</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81990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noProof="0" dirty="0" smtClean="0"/>
              <a:t>Annual </a:t>
            </a:r>
            <a:r>
              <a:rPr lang="en-GB" sz="4000" dirty="0" smtClean="0"/>
              <a:t>R</a:t>
            </a:r>
            <a:r>
              <a:rPr lang="en-GB" sz="4000" noProof="0" dirty="0" err="1" smtClean="0"/>
              <a:t>eview</a:t>
            </a:r>
            <a:r>
              <a:rPr lang="en-GB" sz="4000" noProof="0" dirty="0" smtClean="0"/>
              <a:t> 2016</a:t>
            </a:r>
            <a:br>
              <a:rPr lang="en-GB" sz="4000" noProof="0" dirty="0" smtClean="0"/>
            </a:br>
            <a:r>
              <a:rPr lang="en-GB" sz="4000" noProof="0" dirty="0" smtClean="0"/>
              <a:t>  </a:t>
            </a:r>
            <a:r>
              <a:rPr lang="en-GB" sz="4000" dirty="0" smtClean="0"/>
              <a:t>Top 10 Recommendations &amp; Response</a:t>
            </a:r>
            <a:endParaRPr lang="en-GB" sz="4000" noProof="0" dirty="0"/>
          </a:p>
        </p:txBody>
      </p:sp>
      <p:sp>
        <p:nvSpPr>
          <p:cNvPr id="4" name="Rectangle 3"/>
          <p:cNvSpPr/>
          <p:nvPr/>
        </p:nvSpPr>
        <p:spPr>
          <a:xfrm>
            <a:off x="2476500" y="5949280"/>
            <a:ext cx="4953000" cy="603242"/>
          </a:xfrm>
          <a:prstGeom prst="rect">
            <a:avLst/>
          </a:prstGeom>
        </p:spPr>
        <p:txBody>
          <a:bodyPr>
            <a:spAutoFit/>
          </a:bodyPr>
          <a:lstStyle/>
          <a:p>
            <a:pPr algn="ctr" defTabSz="914400">
              <a:lnSpc>
                <a:spcPct val="120000"/>
              </a:lnSpc>
            </a:pPr>
            <a:r>
              <a:rPr lang="en-GB" sz="1600" dirty="0" err="1" smtClean="0">
                <a:solidFill>
                  <a:srgbClr val="FFFFFF"/>
                </a:solidFill>
                <a:latin typeface="Calibri"/>
              </a:rPr>
              <a:t>www.europeanspallationsource.se</a:t>
            </a:r>
            <a:endParaRPr lang="en-GB" sz="1600" dirty="0" smtClean="0">
              <a:solidFill>
                <a:srgbClr val="FFFFFF"/>
              </a:solidFill>
              <a:latin typeface="Calibri"/>
            </a:endParaRPr>
          </a:p>
          <a:p>
            <a:pPr algn="ctr" defTabSz="914400"/>
            <a:fld id="{656E358F-28A8-D04A-99E6-206C49444CD4}" type="datetime3">
              <a:rPr lang="sv-SE" sz="1400" smtClean="0">
                <a:solidFill>
                  <a:srgbClr val="FFFFFF"/>
                </a:solidFill>
                <a:latin typeface="Calibri"/>
              </a:rPr>
              <a:pPr algn="ctr" defTabSz="914400"/>
              <a:t>22 June 2016</a:t>
            </a:fld>
            <a:endParaRPr lang="en-GB" sz="1400" dirty="0" smtClean="0">
              <a:solidFill>
                <a:srgbClr val="FFFFFF"/>
              </a:solidFill>
              <a:latin typeface="Calibri"/>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2480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Response to annual review recommendations</a:t>
            </a:r>
            <a:endParaRPr lang="en-US" dirty="0"/>
          </a:p>
        </p:txBody>
      </p:sp>
      <p:sp>
        <p:nvSpPr>
          <p:cNvPr id="9" name="Content Placeholder 8"/>
          <p:cNvSpPr>
            <a:spLocks noGrp="1"/>
          </p:cNvSpPr>
          <p:nvPr>
            <p:ph idx="1"/>
          </p:nvPr>
        </p:nvSpPr>
        <p:spPr>
          <a:xfrm>
            <a:off x="292100" y="1762127"/>
            <a:ext cx="9207500" cy="4791074"/>
          </a:xfrm>
        </p:spPr>
        <p:txBody>
          <a:bodyPr>
            <a:normAutofit fontScale="70000" lnSpcReduction="20000"/>
          </a:bodyPr>
          <a:lstStyle/>
          <a:p>
            <a:pPr marL="355600" indent="-355600">
              <a:buFont typeface="+mj-lt"/>
              <a:buAutoNum type="arabicPeriod"/>
            </a:pPr>
            <a:r>
              <a:rPr lang="en-US" dirty="0"/>
              <a:t>Level 1 Technical Coordination, Communication, Integration: The ESS technical coordination scheme is helping to facilitate technical integration risks, however the committee finds there is still a need for technical ownership of the entire ESS facility.  Reconsider the need for a TC or DDG at Level 1</a:t>
            </a:r>
            <a:r>
              <a:rPr lang="en-US" dirty="0" smtClean="0"/>
              <a:t>.</a:t>
            </a:r>
          </a:p>
          <a:p>
            <a:pPr marL="514350" indent="-514350">
              <a:buFont typeface="+mj-lt"/>
              <a:buAutoNum type="arabicPeriod"/>
            </a:pPr>
            <a:endParaRPr lang="en-US" sz="1100" dirty="0" smtClean="0"/>
          </a:p>
          <a:p>
            <a:pPr marL="400050" lvl="1" indent="0">
              <a:buNone/>
            </a:pPr>
            <a:r>
              <a:rPr lang="en-US" sz="2600" u="sng" dirty="0"/>
              <a:t>ESS response:</a:t>
            </a:r>
            <a:r>
              <a:rPr lang="en-US" sz="2600" dirty="0"/>
              <a:t> </a:t>
            </a:r>
            <a:r>
              <a:rPr lang="en-US" sz="2600" dirty="0" smtClean="0"/>
              <a:t>John </a:t>
            </a:r>
            <a:r>
              <a:rPr lang="en-US" sz="2600" dirty="0"/>
              <a:t>Haines, current Interim Associate Director for ES&amp;H and QA and Schedule Project Manager, will be appointed as full time ESS Project Manager effective August 1</a:t>
            </a:r>
            <a:r>
              <a:rPr lang="en-US" sz="2600" dirty="0" smtClean="0"/>
              <a:t>.  Technical </a:t>
            </a:r>
            <a:r>
              <a:rPr lang="en-US" sz="2600" dirty="0"/>
              <a:t>Coordinators will report to the PM.  The PM roles, responsibilities, </a:t>
            </a:r>
            <a:r>
              <a:rPr lang="en-US" sz="2600" dirty="0" smtClean="0"/>
              <a:t>accountabilities, </a:t>
            </a:r>
            <a:r>
              <a:rPr lang="en-US" sz="2600" dirty="0"/>
              <a:t>and authorities will be clearly defined</a:t>
            </a:r>
            <a:r>
              <a:rPr lang="en-US" sz="2600" dirty="0" smtClean="0">
                <a:solidFill>
                  <a:srgbClr val="0000FF"/>
                </a:solidFill>
              </a:rPr>
              <a:t>.  </a:t>
            </a:r>
            <a:r>
              <a:rPr lang="en-US" sz="2600" dirty="0">
                <a:solidFill>
                  <a:srgbClr val="0000FF"/>
                </a:solidFill>
              </a:rPr>
              <a:t>R</a:t>
            </a:r>
            <a:r>
              <a:rPr lang="en-US" sz="2600" dirty="0" smtClean="0">
                <a:solidFill>
                  <a:srgbClr val="0000FF"/>
                </a:solidFill>
              </a:rPr>
              <a:t>esponse agreed by JW</a:t>
            </a:r>
            <a:r>
              <a:rPr lang="en-US" sz="2600" dirty="0" smtClean="0"/>
              <a:t>.</a:t>
            </a:r>
          </a:p>
          <a:p>
            <a:pPr marL="914400" lvl="1" indent="-514350"/>
            <a:endParaRPr lang="en-US" sz="2900" dirty="0" smtClean="0"/>
          </a:p>
          <a:p>
            <a:pPr marL="355600" indent="-355600">
              <a:buFont typeface="+mj-lt"/>
              <a:buAutoNum type="arabicPeriod"/>
            </a:pPr>
            <a:r>
              <a:rPr lang="en-US" dirty="0"/>
              <a:t>Installation schedule (steering, organization, …):  Related to #1, there remains a need for an overall technical coordination of ESS to manage the installation activities, as well as coordination of space and logistics</a:t>
            </a:r>
            <a:r>
              <a:rPr lang="en-US" dirty="0" smtClean="0"/>
              <a:t>.</a:t>
            </a:r>
          </a:p>
          <a:p>
            <a:pPr marL="514350" indent="-514350">
              <a:buFont typeface="+mj-lt"/>
              <a:buAutoNum type="arabicPeriod"/>
            </a:pPr>
            <a:endParaRPr lang="en-US" sz="1100" dirty="0" smtClean="0"/>
          </a:p>
          <a:p>
            <a:pPr marL="400050" lvl="1" indent="0">
              <a:buNone/>
            </a:pPr>
            <a:r>
              <a:rPr lang="en-US" sz="2600" u="sng" dirty="0"/>
              <a:t>ESS Response:</a:t>
            </a:r>
            <a:r>
              <a:rPr lang="en-US" sz="2600" dirty="0"/>
              <a:t> </a:t>
            </a:r>
            <a:r>
              <a:rPr lang="en-US" sz="2600" dirty="0" smtClean="0"/>
              <a:t>Issue </a:t>
            </a:r>
            <a:r>
              <a:rPr lang="en-US" sz="2600" dirty="0"/>
              <a:t>revised P6 schedules that include fully resource loaded and integrated Installation plans for the accelerator, target and related parts of the ICS and NSS bunker. Also, finalize and issue plans that identify types of resources (people and equipment) needed to support installation efforts and the plan for acquiring these resources, as well as the methodology for coordinating activities, space, and logistics across all projects and with CF</a:t>
            </a:r>
            <a:r>
              <a:rPr lang="en-US" sz="2600" dirty="0" smtClean="0"/>
              <a:t>.</a:t>
            </a:r>
          </a:p>
          <a:p>
            <a:pPr marL="400050" lvl="1" indent="0">
              <a:buNone/>
            </a:pPr>
            <a:r>
              <a:rPr lang="en-US" sz="2600" dirty="0" smtClean="0">
                <a:solidFill>
                  <a:srgbClr val="0000FF"/>
                </a:solidFill>
              </a:rPr>
              <a:t>Covers planning.  Steering and organization still to being discussed.  Defined by this fall.</a:t>
            </a:r>
            <a:endParaRPr lang="en-US" sz="2600" dirty="0"/>
          </a:p>
        </p:txBody>
      </p:sp>
      <p:sp>
        <p:nvSpPr>
          <p:cNvPr id="4" name="Slide Number Placeholder 3"/>
          <p:cNvSpPr>
            <a:spLocks noGrp="1"/>
          </p:cNvSpPr>
          <p:nvPr>
            <p:ph type="sldNum" sz="quarter" idx="12"/>
          </p:nvPr>
        </p:nvSpPr>
        <p:spPr/>
        <p:txBody>
          <a:bodyPr/>
          <a:lstStyle/>
          <a:p>
            <a:fld id="{551115BC-487E-4422-894C-CB7CD3E79223}" type="slidenum">
              <a:rPr lang="en-GB" smtClean="0">
                <a:solidFill>
                  <a:prstClr val="black">
                    <a:tint val="75000"/>
                  </a:prstClr>
                </a:solidFill>
                <a:latin typeface="Calibri"/>
              </a:rPr>
              <a:pPr/>
              <a:t>25</a:t>
            </a:fld>
            <a:endParaRPr lang="en-GB">
              <a:solidFill>
                <a:prstClr val="black">
                  <a:tint val="75000"/>
                </a:prstClr>
              </a:solidFill>
              <a:latin typeface="Calibri"/>
            </a:endParaRPr>
          </a:p>
        </p:txBody>
      </p:sp>
    </p:spTree>
    <p:extLst>
      <p:ext uri="{BB962C8B-B14F-4D97-AF65-F5344CB8AC3E}">
        <p14:creationId xmlns:p14="http://schemas.microsoft.com/office/powerpoint/2010/main" val="27925759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830388"/>
            <a:ext cx="9042400" cy="4799012"/>
          </a:xfrm>
        </p:spPr>
        <p:txBody>
          <a:bodyPr>
            <a:normAutofit fontScale="70000" lnSpcReduction="20000"/>
          </a:bodyPr>
          <a:lstStyle/>
          <a:p>
            <a:pPr marL="355600" indent="-355600">
              <a:buFont typeface="+mj-lt"/>
              <a:buAutoNum type="arabicPeriod" startAt="3"/>
            </a:pPr>
            <a:r>
              <a:rPr lang="en-US" dirty="0"/>
              <a:t>ESS liquidity: ESS will run out of cash by the end of 2016, even if all the approved contributions are received as planned. It is absolutely essential to place now a final decision at the June Council meeting. Solutions exist</a:t>
            </a:r>
            <a:r>
              <a:rPr lang="en-US" dirty="0" smtClean="0"/>
              <a:t>.</a:t>
            </a:r>
          </a:p>
          <a:p>
            <a:pPr marL="400050" lvl="1" indent="0">
              <a:buNone/>
            </a:pPr>
            <a:endParaRPr lang="en-US" sz="1100" u="sng" dirty="0" smtClean="0"/>
          </a:p>
          <a:p>
            <a:pPr marL="400050" lvl="1" indent="0">
              <a:buNone/>
            </a:pPr>
            <a:r>
              <a:rPr lang="en-US" sz="2600" u="sng" dirty="0" smtClean="0"/>
              <a:t>ESS response:</a:t>
            </a:r>
            <a:r>
              <a:rPr lang="en-US" sz="2600" dirty="0" smtClean="0"/>
              <a:t> Formal </a:t>
            </a:r>
            <a:r>
              <a:rPr lang="en-US" sz="2600" dirty="0"/>
              <a:t>request for approval from Council to initiate and conclude negotiations on a "Cash Facility" for addressing the liquidity gap presented to AFC in May and prepared for the June Council meeting</a:t>
            </a:r>
            <a:r>
              <a:rPr lang="en-US" sz="2600" dirty="0" smtClean="0"/>
              <a:t>.</a:t>
            </a:r>
          </a:p>
          <a:p>
            <a:pPr marL="400050" lvl="1" indent="0">
              <a:buNone/>
            </a:pPr>
            <a:endParaRPr lang="en-US" sz="2900" dirty="0" smtClean="0"/>
          </a:p>
          <a:p>
            <a:pPr marL="355600" indent="-355600">
              <a:buFont typeface="+mj-lt"/>
              <a:buAutoNum type="arabicPeriod" startAt="3"/>
            </a:pPr>
            <a:r>
              <a:rPr lang="en-US" dirty="0"/>
              <a:t>VAT, taxation and employment conditions for in-kind partners @ ESS:  The ESS ERIC Agreement provides VAT tax exemption for its in-kind partners, however the specific implementation plan for VAT exemption in each country are not in place.  This uncertainty is a high risk for schedule delay (upcoming in-kind contracts).  ESS should work closely with the ERIC in-kind partner representatives to resolve this as soon as possible</a:t>
            </a:r>
            <a:r>
              <a:rPr lang="en-US" dirty="0" smtClean="0"/>
              <a:t>.</a:t>
            </a:r>
          </a:p>
          <a:p>
            <a:pPr marL="514350" indent="-514350">
              <a:buFont typeface="+mj-lt"/>
              <a:buAutoNum type="arabicPeriod" startAt="3"/>
            </a:pPr>
            <a:endParaRPr lang="en-US" sz="1100" dirty="0"/>
          </a:p>
          <a:p>
            <a:pPr marL="400050" lvl="1" indent="0">
              <a:buNone/>
            </a:pPr>
            <a:r>
              <a:rPr lang="en-US" sz="2600" u="sng" dirty="0"/>
              <a:t>ESS Response:</a:t>
            </a:r>
            <a:r>
              <a:rPr lang="en-US" sz="2600" dirty="0"/>
              <a:t> </a:t>
            </a:r>
            <a:r>
              <a:rPr lang="en-US" sz="2600" dirty="0" smtClean="0"/>
              <a:t>1) </a:t>
            </a:r>
            <a:r>
              <a:rPr lang="en-US" sz="2600" dirty="0"/>
              <a:t>Find a way forward for In-kind partners regarding VAT hence avoiding additional costs to the construction project. </a:t>
            </a:r>
            <a:r>
              <a:rPr lang="en-US" sz="2600" dirty="0" smtClean="0"/>
              <a:t>2) </a:t>
            </a:r>
            <a:r>
              <a:rPr lang="en-US" sz="2600" dirty="0"/>
              <a:t>Find a solution for in-kind staff to remain taxed in their home </a:t>
            </a:r>
            <a:r>
              <a:rPr lang="en-US" sz="2600" dirty="0" smtClean="0"/>
              <a:t>countries.  </a:t>
            </a:r>
            <a:r>
              <a:rPr lang="en-US" sz="2600" dirty="0" smtClean="0">
                <a:solidFill>
                  <a:srgbClr val="0000FF"/>
                </a:solidFill>
              </a:rPr>
              <a:t>VAT workshop </a:t>
            </a:r>
            <a:r>
              <a:rPr lang="en-US" sz="2600" dirty="0" smtClean="0">
                <a:solidFill>
                  <a:srgbClr val="0000FF"/>
                </a:solidFill>
              </a:rPr>
              <a:t>last </a:t>
            </a:r>
            <a:r>
              <a:rPr lang="en-US" sz="2600" dirty="0" smtClean="0">
                <a:solidFill>
                  <a:srgbClr val="0000FF"/>
                </a:solidFill>
              </a:rPr>
              <a:t>week </a:t>
            </a:r>
            <a:r>
              <a:rPr lang="en-US" sz="2600" dirty="0" smtClean="0">
                <a:solidFill>
                  <a:srgbClr val="0000FF"/>
                </a:solidFill>
              </a:rPr>
              <a:t>reviewed </a:t>
            </a:r>
            <a:r>
              <a:rPr lang="en-US" sz="2600" dirty="0" smtClean="0">
                <a:solidFill>
                  <a:srgbClr val="0000FF"/>
                </a:solidFill>
              </a:rPr>
              <a:t>VAT implementation in Member countries.  Pragmatic ad hoc solutions taken to hold schedule.</a:t>
            </a:r>
            <a:endParaRPr lang="en-US" sz="2600" dirty="0"/>
          </a:p>
          <a:p>
            <a:pPr marL="514350" indent="-514350">
              <a:buFont typeface="+mj-lt"/>
              <a:buAutoNum type="arabicPeriod" startAt="3"/>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26</a:t>
            </a:fld>
            <a:endParaRPr lang="sv-SE" dirty="0">
              <a:solidFill>
                <a:prstClr val="black">
                  <a:tint val="75000"/>
                </a:prstClr>
              </a:solidFill>
              <a:latin typeface="Calibri"/>
            </a:endParaRPr>
          </a:p>
        </p:txBody>
      </p:sp>
      <p:sp>
        <p:nvSpPr>
          <p:cNvPr id="5" name="Title 7"/>
          <p:cNvSpPr>
            <a:spLocks noGrp="1"/>
          </p:cNvSpPr>
          <p:nvPr>
            <p:ph type="title"/>
          </p:nvPr>
        </p:nvSpPr>
        <p:spPr/>
        <p:txBody>
          <a:bodyPr/>
          <a:lstStyle/>
          <a:p>
            <a:r>
              <a:rPr lang="en-US" dirty="0" smtClean="0"/>
              <a:t>Response to annual review recommendations</a:t>
            </a:r>
            <a:endParaRPr lang="en-US" dirty="0"/>
          </a:p>
        </p:txBody>
      </p:sp>
    </p:spTree>
    <p:extLst>
      <p:ext uri="{BB962C8B-B14F-4D97-AF65-F5344CB8AC3E}">
        <p14:creationId xmlns:p14="http://schemas.microsoft.com/office/powerpoint/2010/main" val="20412485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830388"/>
            <a:ext cx="9042400" cy="4697411"/>
          </a:xfrm>
        </p:spPr>
        <p:txBody>
          <a:bodyPr>
            <a:normAutofit/>
          </a:bodyPr>
          <a:lstStyle/>
          <a:p>
            <a:pPr marL="355600" indent="-355600">
              <a:buFont typeface="+mj-lt"/>
              <a:buAutoNum type="arabicPeriod" startAt="5"/>
            </a:pPr>
            <a:r>
              <a:rPr lang="en-US" sz="2000" dirty="0"/>
              <a:t>In-kind organization: Although some 50% of expected TAS (235) are agreed or under preparation, the Committee remains concerned about the local follow up and progress made with respect to set schedules and milestones. The Committee is pleased to see the EC-funded Brightness project offering tracking and assistance for its regional hub partners, but does not consider it as sufficient. The Committee thus recommends a stronger presence of ESS staff at IK partner production locations, in particular in the early phases of the agreement execution</a:t>
            </a:r>
            <a:r>
              <a:rPr lang="en-US" sz="2000" dirty="0" smtClean="0"/>
              <a:t>.</a:t>
            </a:r>
          </a:p>
          <a:p>
            <a:pPr marL="514350" indent="-514350">
              <a:buFont typeface="+mj-lt"/>
              <a:buAutoNum type="arabicPeriod" startAt="5"/>
            </a:pPr>
            <a:endParaRPr lang="en-US" sz="900" dirty="0" smtClean="0"/>
          </a:p>
          <a:p>
            <a:pPr marL="400050" lvl="1" indent="0">
              <a:buNone/>
            </a:pPr>
            <a:r>
              <a:rPr lang="en-US" sz="1800" u="sng" dirty="0" smtClean="0"/>
              <a:t>ESS response:</a:t>
            </a:r>
            <a:r>
              <a:rPr lang="en-US" sz="1800" dirty="0" smtClean="0"/>
              <a:t> The </a:t>
            </a:r>
            <a:r>
              <a:rPr lang="en-US" sz="1800" dirty="0"/>
              <a:t>ESS WP leaders will follow-up with partners regularly with respect to milestones in TA's and project tracking. The central IKCM team and Brightness field coordinators will their lead and support the project and partners with </a:t>
            </a:r>
            <a:r>
              <a:rPr lang="en-US" sz="1800" dirty="0" err="1"/>
              <a:t>coordiantion</a:t>
            </a:r>
            <a:r>
              <a:rPr lang="en-US" sz="1800" dirty="0"/>
              <a:t> of </a:t>
            </a:r>
            <a:r>
              <a:rPr lang="en-US" sz="1800" dirty="0" err="1"/>
              <a:t>intergration</a:t>
            </a:r>
            <a:r>
              <a:rPr lang="en-US" sz="1800" dirty="0"/>
              <a:t>, quality and standards. Kickoff meetings and design reviews held between projects and partners</a:t>
            </a:r>
            <a:r>
              <a:rPr lang="en-US" sz="1800" dirty="0" smtClean="0"/>
              <a:t>.</a:t>
            </a:r>
            <a:r>
              <a:rPr lang="en-US" sz="1800" dirty="0" smtClean="0">
                <a:solidFill>
                  <a:srgbClr val="0000FF"/>
                </a:solidFill>
              </a:rPr>
              <a:t>  </a:t>
            </a:r>
          </a:p>
          <a:p>
            <a:pPr marL="400050" lvl="1" indent="0">
              <a:buNone/>
            </a:pPr>
            <a:r>
              <a:rPr lang="en-US" sz="1800" dirty="0" smtClean="0">
                <a:solidFill>
                  <a:srgbClr val="0000FF"/>
                </a:solidFill>
              </a:rPr>
              <a:t>Good general response but not enough.  Critical point to remember is that the line project organization is responsible for delivery of ESS through in-kind partners.  Every WP needs to answer the specific question on follow-up </a:t>
            </a:r>
            <a:r>
              <a:rPr lang="en-US" sz="1800" dirty="0" smtClean="0">
                <a:solidFill>
                  <a:srgbClr val="0000FF"/>
                </a:solidFill>
              </a:rPr>
              <a:t>presence </a:t>
            </a:r>
            <a:r>
              <a:rPr lang="en-US" sz="1800" dirty="0" smtClean="0">
                <a:solidFill>
                  <a:srgbClr val="0000FF"/>
                </a:solidFill>
              </a:rPr>
              <a:t>at production locations.</a:t>
            </a:r>
            <a:endParaRPr lang="en-US" sz="1800" dirty="0" smtClean="0"/>
          </a:p>
          <a:p>
            <a:pPr marL="400050" lvl="1" indent="0">
              <a:buNone/>
            </a:pPr>
            <a:endParaRPr lang="en-US"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27</a:t>
            </a:fld>
            <a:endParaRPr lang="sv-SE" dirty="0">
              <a:solidFill>
                <a:prstClr val="black">
                  <a:tint val="75000"/>
                </a:prstClr>
              </a:solidFill>
              <a:latin typeface="Calibri"/>
            </a:endParaRPr>
          </a:p>
        </p:txBody>
      </p:sp>
      <p:sp>
        <p:nvSpPr>
          <p:cNvPr id="5" name="Title 7"/>
          <p:cNvSpPr>
            <a:spLocks noGrp="1"/>
          </p:cNvSpPr>
          <p:nvPr>
            <p:ph type="title"/>
          </p:nvPr>
        </p:nvSpPr>
        <p:spPr/>
        <p:txBody>
          <a:bodyPr/>
          <a:lstStyle/>
          <a:p>
            <a:r>
              <a:rPr lang="en-US" dirty="0" smtClean="0"/>
              <a:t>Response to annual review recommendations</a:t>
            </a:r>
            <a:endParaRPr lang="en-US" dirty="0"/>
          </a:p>
        </p:txBody>
      </p:sp>
    </p:spTree>
    <p:extLst>
      <p:ext uri="{BB962C8B-B14F-4D97-AF65-F5344CB8AC3E}">
        <p14:creationId xmlns:p14="http://schemas.microsoft.com/office/powerpoint/2010/main" val="39069119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603375"/>
            <a:ext cx="9385300" cy="5118101"/>
          </a:xfrm>
        </p:spPr>
        <p:txBody>
          <a:bodyPr>
            <a:normAutofit fontScale="77500" lnSpcReduction="20000"/>
          </a:bodyPr>
          <a:lstStyle/>
          <a:p>
            <a:pPr marL="355600" indent="-355600">
              <a:buFont typeface="+mj-lt"/>
              <a:buAutoNum type="arabicPeriod" startAt="6"/>
            </a:pPr>
            <a:r>
              <a:rPr lang="en-US" sz="2600" dirty="0"/>
              <a:t>7-12 months projected delay: As this reported delay has a fundamental impact on other projects, the Committee recommends that under the leadership of ESS management, a thorough analysis is made resulting in a resources loaded schedule, where the necessary interfaces are identified. The updated baseline plan needs to reflect the phasing of the work, realistic staffing, funding profile and clearly identify areas where scope reduction could provide tangible contingency. The advice is to re-baseline the overall schedule, focusing on delivering science in 2023 and incorporating consistent contingency provisions (“float”).</a:t>
            </a:r>
          </a:p>
          <a:p>
            <a:pPr marL="355600" indent="0">
              <a:buNone/>
            </a:pPr>
            <a:r>
              <a:rPr lang="en-US" sz="2400" dirty="0" smtClean="0">
                <a:solidFill>
                  <a:srgbClr val="0000FF"/>
                </a:solidFill>
              </a:rPr>
              <a:t>At the time of the review there was a potential delay in the EARLY finish date for the milestone “Machine Ready for 1</a:t>
            </a:r>
            <a:r>
              <a:rPr lang="en-US" sz="2400" baseline="30000" dirty="0" smtClean="0">
                <a:solidFill>
                  <a:srgbClr val="0000FF"/>
                </a:solidFill>
              </a:rPr>
              <a:t>st</a:t>
            </a:r>
            <a:r>
              <a:rPr lang="en-US" sz="2400" dirty="0" smtClean="0">
                <a:solidFill>
                  <a:srgbClr val="0000FF"/>
                </a:solidFill>
              </a:rPr>
              <a:t> Beam on Target” of 7-12 months under study, potentially eliminating 6 months float.  This delay is now reduced by half and still being worked.  </a:t>
            </a:r>
            <a:endParaRPr lang="en-US" sz="2400" dirty="0">
              <a:solidFill>
                <a:srgbClr val="0000FF"/>
              </a:solidFill>
            </a:endParaRPr>
          </a:p>
          <a:p>
            <a:pPr marL="355600" indent="-355600">
              <a:buFont typeface="+mj-lt"/>
              <a:buAutoNum type="arabicPeriod" startAt="6"/>
            </a:pPr>
            <a:endParaRPr lang="en-US" sz="1000" dirty="0" smtClean="0"/>
          </a:p>
          <a:p>
            <a:pPr marL="514350" indent="-514350">
              <a:buFont typeface="+mj-lt"/>
              <a:buAutoNum type="arabicPeriod" startAt="6"/>
            </a:pPr>
            <a:endParaRPr lang="en-US" sz="900" dirty="0" smtClean="0"/>
          </a:p>
          <a:p>
            <a:pPr marL="400050" lvl="1" indent="0">
              <a:buNone/>
            </a:pPr>
            <a:r>
              <a:rPr lang="en-US" sz="2300" u="sng" dirty="0" smtClean="0"/>
              <a:t>ESS response:</a:t>
            </a:r>
            <a:r>
              <a:rPr lang="en-US" sz="2300" dirty="0" smtClean="0"/>
              <a:t> Re</a:t>
            </a:r>
            <a:r>
              <a:rPr lang="en-US" sz="2300" dirty="0"/>
              <a:t>-</a:t>
            </a:r>
            <a:r>
              <a:rPr lang="en-US" sz="2300" dirty="0" err="1"/>
              <a:t>baselining</a:t>
            </a:r>
            <a:r>
              <a:rPr lang="en-US" sz="2300" dirty="0"/>
              <a:t> is not judged to be required to incorporate the specific changes needed to optimize the integration of CF and Target work. Instead, we will re-establish the "Machine Ready for Beam on Target" milestone consistent with measures taken to minimize schedule slippage on this part of the ESS project. Based on this outcome, other parts of the ESS plan will be re-integrated consistent with this new date, while maintaining the start of the User Program in 2023 and incorporating opportunities to increase schedule float where possible</a:t>
            </a:r>
            <a:r>
              <a:rPr lang="en-US" sz="2300" dirty="0" smtClean="0"/>
              <a:t>.  </a:t>
            </a:r>
            <a:r>
              <a:rPr lang="en-US" sz="2300" dirty="0" smtClean="0">
                <a:solidFill>
                  <a:srgbClr val="0000FF"/>
                </a:solidFill>
              </a:rPr>
              <a:t>The current schedule is aggressive and remains a constructive driver for performance.</a:t>
            </a:r>
            <a:endParaRPr lang="en-US" sz="23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28</a:t>
            </a:fld>
            <a:endParaRPr lang="sv-SE" dirty="0">
              <a:solidFill>
                <a:prstClr val="black">
                  <a:tint val="75000"/>
                </a:prstClr>
              </a:solidFill>
              <a:latin typeface="Calibri"/>
            </a:endParaRPr>
          </a:p>
        </p:txBody>
      </p:sp>
      <p:sp>
        <p:nvSpPr>
          <p:cNvPr id="5" name="Title 7"/>
          <p:cNvSpPr>
            <a:spLocks noGrp="1"/>
          </p:cNvSpPr>
          <p:nvPr>
            <p:ph type="title"/>
          </p:nvPr>
        </p:nvSpPr>
        <p:spPr/>
        <p:txBody>
          <a:bodyPr/>
          <a:lstStyle/>
          <a:p>
            <a:r>
              <a:rPr lang="en-US" dirty="0" smtClean="0"/>
              <a:t>Response to annual review recommendations</a:t>
            </a:r>
            <a:endParaRPr lang="en-US" dirty="0"/>
          </a:p>
        </p:txBody>
      </p:sp>
    </p:spTree>
    <p:extLst>
      <p:ext uri="{BB962C8B-B14F-4D97-AF65-F5344CB8AC3E}">
        <p14:creationId xmlns:p14="http://schemas.microsoft.com/office/powerpoint/2010/main" val="16048299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600200"/>
            <a:ext cx="9588500" cy="5638800"/>
          </a:xfrm>
        </p:spPr>
        <p:txBody>
          <a:bodyPr>
            <a:normAutofit fontScale="55000" lnSpcReduction="20000"/>
          </a:bodyPr>
          <a:lstStyle/>
          <a:p>
            <a:pPr marL="355600" indent="-355600">
              <a:buFont typeface="+mj-lt"/>
              <a:buAutoNum type="arabicPeriod" startAt="7"/>
            </a:pPr>
            <a:r>
              <a:rPr lang="en-US" sz="3200" dirty="0"/>
              <a:t>NSS construction agreements and schedule: There are serious doubts that the budget plan for 16 instruments is feasible within the 350 M€. Thus the NSS should </a:t>
            </a:r>
            <a:r>
              <a:rPr lang="en-US" sz="3200" dirty="0" err="1"/>
              <a:t>descope</a:t>
            </a:r>
            <a:r>
              <a:rPr lang="en-US" sz="3200" dirty="0"/>
              <a:t> instruments to fit within its budget. This must be done in a way that does not significantly affect initial scientific capabilities.  Performance should be prioritized over the number of instruments.  Furthermore, the Committee recommends that the NSS develop a detailed plan for multiple simultaneous installations in the bunker that will involve reviewing the order and priority for the initial instrument suite.  Urgency should be given to establish all pending agreements</a:t>
            </a:r>
            <a:r>
              <a:rPr lang="en-US" sz="3200" dirty="0" smtClean="0"/>
              <a:t>.</a:t>
            </a:r>
          </a:p>
          <a:p>
            <a:pPr marL="514350" indent="-514350">
              <a:buFont typeface="+mj-lt"/>
              <a:buAutoNum type="arabicPeriod" startAt="7"/>
            </a:pPr>
            <a:endParaRPr lang="en-US" sz="1300" dirty="0" smtClean="0"/>
          </a:p>
          <a:p>
            <a:pPr marL="400050" lvl="1" indent="0">
              <a:buNone/>
            </a:pPr>
            <a:r>
              <a:rPr lang="en-US" sz="3300" u="sng" dirty="0"/>
              <a:t>ESS response:</a:t>
            </a:r>
            <a:r>
              <a:rPr lang="en-US" sz="3300" dirty="0"/>
              <a:t> Proposal to Council on the way forward with instruments and bunker. The proposal will include a cost breakdown (including in-kind </a:t>
            </a:r>
            <a:r>
              <a:rPr lang="en-US" sz="3300" dirty="0" smtClean="0"/>
              <a:t>resources)</a:t>
            </a:r>
            <a:r>
              <a:rPr lang="en-US" sz="3300" dirty="0"/>
              <a:t>, </a:t>
            </a:r>
            <a:r>
              <a:rPr lang="en-US" sz="3300" dirty="0" smtClean="0"/>
              <a:t>detailed </a:t>
            </a:r>
            <a:r>
              <a:rPr lang="en-US" sz="3300" dirty="0"/>
              <a:t>schedules, and which 8 instruments to build first and have in user operation by 2023. An important focus will be on ensuring early science success</a:t>
            </a:r>
            <a:r>
              <a:rPr lang="en-US" sz="3300" dirty="0" smtClean="0"/>
              <a:t>.</a:t>
            </a:r>
            <a:endParaRPr lang="en-US" sz="3300" dirty="0" smtClean="0"/>
          </a:p>
          <a:p>
            <a:pPr marL="914400" lvl="1" indent="-514350"/>
            <a:endParaRPr lang="en-US" sz="2900" dirty="0" smtClean="0"/>
          </a:p>
          <a:p>
            <a:pPr marL="355600" indent="-355600">
              <a:buFont typeface="+mj-lt"/>
              <a:buAutoNum type="arabicPeriod" startAt="8"/>
            </a:pPr>
            <a:r>
              <a:rPr lang="en-US" sz="3600" dirty="0"/>
              <a:t>Regulatory permits: ESS management is encouraged to increase its current interactions with SSM to avoid the absence of required permits causing delays in the construction, installation schedules and start of operation</a:t>
            </a:r>
            <a:r>
              <a:rPr lang="en-US" sz="3600" dirty="0" smtClean="0"/>
              <a:t>.</a:t>
            </a:r>
          </a:p>
          <a:p>
            <a:pPr marL="514350" indent="-514350">
              <a:buFont typeface="+mj-lt"/>
              <a:buAutoNum type="arabicPeriod" startAt="8"/>
            </a:pPr>
            <a:endParaRPr lang="en-US" dirty="0" smtClean="0"/>
          </a:p>
          <a:p>
            <a:pPr marL="400050" lvl="1" indent="0">
              <a:buNone/>
            </a:pPr>
            <a:r>
              <a:rPr lang="en-US" sz="3300" u="sng" dirty="0"/>
              <a:t>ESS response:</a:t>
            </a:r>
            <a:r>
              <a:rPr lang="en-US" sz="3300" dirty="0"/>
              <a:t> Continue regular and frequent meetings with the regulator to avoid delays due to lack of license approvals. Besides almost daily email and phone contact, a series of presentations and discussions will be conducted to communicate various aspects of the material submitted in the 2nd license application submitted on May 3, 2016. ESS is prepared to rapidly respond to provide additional or revised material as we proceed through this year long process</a:t>
            </a:r>
            <a:r>
              <a:rPr lang="en-US" sz="3300" dirty="0" smtClean="0"/>
              <a:t>.</a:t>
            </a:r>
            <a:endParaRPr lang="en-US" sz="33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29</a:t>
            </a:fld>
            <a:endParaRPr lang="sv-SE" dirty="0">
              <a:solidFill>
                <a:prstClr val="black">
                  <a:tint val="75000"/>
                </a:prstClr>
              </a:solidFill>
              <a:latin typeface="Calibri"/>
            </a:endParaRPr>
          </a:p>
        </p:txBody>
      </p:sp>
      <p:sp>
        <p:nvSpPr>
          <p:cNvPr id="5" name="Title 7"/>
          <p:cNvSpPr>
            <a:spLocks noGrp="1"/>
          </p:cNvSpPr>
          <p:nvPr>
            <p:ph type="title"/>
          </p:nvPr>
        </p:nvSpPr>
        <p:spPr/>
        <p:txBody>
          <a:bodyPr/>
          <a:lstStyle/>
          <a:p>
            <a:r>
              <a:rPr lang="en-US" dirty="0" smtClean="0"/>
              <a:t>Response to annual review recommendations</a:t>
            </a:r>
            <a:endParaRPr lang="en-US" dirty="0"/>
          </a:p>
        </p:txBody>
      </p:sp>
    </p:spTree>
    <p:extLst>
      <p:ext uri="{BB962C8B-B14F-4D97-AF65-F5344CB8AC3E}">
        <p14:creationId xmlns:p14="http://schemas.microsoft.com/office/powerpoint/2010/main" val="11528011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6-08 at 20.30.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3173"/>
            <a:ext cx="9906000" cy="5266230"/>
          </a:xfrm>
          <a:prstGeom prst="rect">
            <a:avLst/>
          </a:prstGeom>
        </p:spPr>
      </p:pic>
      <p:sp>
        <p:nvSpPr>
          <p:cNvPr id="2" name="Subtitle 1"/>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3</a:t>
            </a:fld>
            <a:endParaRPr lang="sv-SE" dirty="0">
              <a:solidFill>
                <a:prstClr val="black">
                  <a:tint val="75000"/>
                </a:prstClr>
              </a:solidFill>
            </a:endParaRPr>
          </a:p>
        </p:txBody>
      </p:sp>
      <p:grpSp>
        <p:nvGrpSpPr>
          <p:cNvPr id="12" name="Group 11"/>
          <p:cNvGrpSpPr/>
          <p:nvPr/>
        </p:nvGrpSpPr>
        <p:grpSpPr>
          <a:xfrm>
            <a:off x="6825210" y="4266427"/>
            <a:ext cx="2184243" cy="2246650"/>
            <a:chOff x="4490616" y="2281436"/>
            <a:chExt cx="2016224" cy="1872208"/>
          </a:xfrm>
        </p:grpSpPr>
        <p:sp>
          <p:nvSpPr>
            <p:cNvPr id="8" name="Oval 7"/>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28232"/>
              <a:endParaRPr lang="en-US" sz="3200" b="1" dirty="0">
                <a:solidFill>
                  <a:srgbClr val="149ED6"/>
                </a:solidFill>
                <a:latin typeface="Helvetica"/>
                <a:cs typeface="Helvetica"/>
              </a:endParaRPr>
            </a:p>
          </p:txBody>
        </p:sp>
        <p:sp>
          <p:nvSpPr>
            <p:cNvPr id="10" name="TextBox 9"/>
            <p:cNvSpPr txBox="1"/>
            <p:nvPr/>
          </p:nvSpPr>
          <p:spPr>
            <a:xfrm>
              <a:off x="4490616" y="2569468"/>
              <a:ext cx="2016224" cy="769442"/>
            </a:xfrm>
            <a:prstGeom prst="rect">
              <a:avLst/>
            </a:prstGeom>
            <a:noFill/>
          </p:spPr>
          <p:txBody>
            <a:bodyPr wrap="square" rtlCol="0">
              <a:spAutoFit/>
            </a:bodyPr>
            <a:lstStyle/>
            <a:p>
              <a:pPr algn="ctr" defTabSz="1028232"/>
              <a:r>
                <a:rPr lang="en-US" sz="3600" b="1" dirty="0" smtClean="0">
                  <a:solidFill>
                    <a:srgbClr val="FFFFFF"/>
                  </a:solidFill>
                  <a:latin typeface="Helvetica"/>
                  <a:cs typeface="Helvetica"/>
                </a:rPr>
                <a:t>368 </a:t>
              </a:r>
              <a:endParaRPr lang="en-US" sz="3600" b="1" dirty="0">
                <a:solidFill>
                  <a:srgbClr val="FFFFFF"/>
                </a:solidFill>
                <a:latin typeface="Helvetica"/>
                <a:cs typeface="Helvetica"/>
              </a:endParaRPr>
            </a:p>
            <a:p>
              <a:pPr algn="ctr" defTabSz="1028232"/>
              <a:r>
                <a:rPr lang="en-US" dirty="0" smtClean="0">
                  <a:solidFill>
                    <a:srgbClr val="FFFFFF"/>
                  </a:solidFill>
                  <a:latin typeface="Helvetica"/>
                  <a:cs typeface="Helvetica"/>
                </a:rPr>
                <a:t>Employees</a:t>
              </a:r>
              <a:endParaRPr lang="en-US" dirty="0">
                <a:solidFill>
                  <a:srgbClr val="FFFFFF"/>
                </a:solidFill>
                <a:latin typeface="Helvetica"/>
                <a:cs typeface="Helvetica"/>
              </a:endParaRPr>
            </a:p>
          </p:txBody>
        </p:sp>
      </p:grpSp>
      <p:grpSp>
        <p:nvGrpSpPr>
          <p:cNvPr id="5" name="Group 4"/>
          <p:cNvGrpSpPr/>
          <p:nvPr/>
        </p:nvGrpSpPr>
        <p:grpSpPr>
          <a:xfrm>
            <a:off x="4094911" y="4252752"/>
            <a:ext cx="2184243" cy="2246650"/>
            <a:chOff x="3995936" y="3289548"/>
            <a:chExt cx="2016224" cy="1872208"/>
          </a:xfrm>
        </p:grpSpPr>
        <p:sp>
          <p:nvSpPr>
            <p:cNvPr id="9" name="Oval 8"/>
            <p:cNvSpPr/>
            <p:nvPr/>
          </p:nvSpPr>
          <p:spPr>
            <a:xfrm>
              <a:off x="4067944" y="3289548"/>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28232"/>
              <a:endParaRPr lang="en-US" sz="3200" b="1" dirty="0">
                <a:solidFill>
                  <a:srgbClr val="149ED6"/>
                </a:solidFill>
                <a:latin typeface="Helvetica"/>
                <a:cs typeface="Helvetica"/>
              </a:endParaRPr>
            </a:p>
          </p:txBody>
        </p:sp>
        <p:sp>
          <p:nvSpPr>
            <p:cNvPr id="11" name="TextBox 10"/>
            <p:cNvSpPr txBox="1"/>
            <p:nvPr/>
          </p:nvSpPr>
          <p:spPr>
            <a:xfrm>
              <a:off x="3995936" y="3577580"/>
              <a:ext cx="2016224" cy="1000274"/>
            </a:xfrm>
            <a:prstGeom prst="rect">
              <a:avLst/>
            </a:prstGeom>
            <a:noFill/>
          </p:spPr>
          <p:txBody>
            <a:bodyPr wrap="square" rtlCol="0">
              <a:spAutoFit/>
            </a:bodyPr>
            <a:lstStyle/>
            <a:p>
              <a:pPr algn="ctr" defTabSz="1028232"/>
              <a:r>
                <a:rPr lang="en-US" sz="3600" b="1" dirty="0">
                  <a:solidFill>
                    <a:srgbClr val="FFFFFF"/>
                  </a:solidFill>
                  <a:latin typeface="Helvetica"/>
                  <a:cs typeface="Helvetica"/>
                </a:rPr>
                <a:t>47 </a:t>
              </a:r>
            </a:p>
            <a:p>
              <a:pPr algn="ctr" defTabSz="1028232"/>
              <a:r>
                <a:rPr lang="en-US" dirty="0" smtClean="0">
                  <a:solidFill>
                    <a:srgbClr val="FFFFFF"/>
                  </a:solidFill>
                  <a:latin typeface="Helvetica"/>
                  <a:cs typeface="Helvetica"/>
                </a:rPr>
                <a:t>Nationalities</a:t>
              </a:r>
              <a:endParaRPr lang="en-US" dirty="0">
                <a:solidFill>
                  <a:srgbClr val="FFFFFF"/>
                </a:solidFill>
                <a:latin typeface="Helvetica"/>
                <a:cs typeface="Helvetica"/>
              </a:endParaRPr>
            </a:p>
            <a:p>
              <a:pPr algn="ctr" defTabSz="1028232"/>
              <a:endParaRPr lang="en-US" dirty="0" smtClean="0">
                <a:solidFill>
                  <a:prstClr val="white"/>
                </a:solidFill>
                <a:latin typeface="Helvetica"/>
                <a:cs typeface="Helvetica"/>
              </a:endParaRPr>
            </a:p>
          </p:txBody>
        </p:sp>
      </p:grpSp>
      <p:sp>
        <p:nvSpPr>
          <p:cNvPr id="14" name="Title 1"/>
          <p:cNvSpPr txBox="1">
            <a:spLocks/>
          </p:cNvSpPr>
          <p:nvPr/>
        </p:nvSpPr>
        <p:spPr>
          <a:xfrm>
            <a:off x="584729" y="90172"/>
            <a:ext cx="7734064" cy="1143000"/>
          </a:xfrm>
          <a:prstGeom prst="rect">
            <a:avLst/>
          </a:prstGeom>
        </p:spPr>
        <p:txBody>
          <a:bodyPr vert="horz" lIns="102823" tIns="51414" rIns="102823" bIns="51414" rtlCol="0" anchor="ctr">
            <a:normAutofit/>
          </a:bodyPr>
          <a:lstStyle>
            <a:lvl1pPr algn="l" defTabSz="914400" rtl="0" eaLnBrk="1" latinLnBrk="0" hangingPunct="1">
              <a:spcBef>
                <a:spcPct val="0"/>
              </a:spcBef>
              <a:buNone/>
              <a:defRPr sz="3200" kern="1200" baseline="0">
                <a:solidFill>
                  <a:schemeClr val="bg1"/>
                </a:solidFill>
                <a:latin typeface="Helvetica"/>
                <a:ea typeface="+mj-ea"/>
                <a:cs typeface="Helvetica"/>
              </a:defRPr>
            </a:lvl1pPr>
          </a:lstStyle>
          <a:p>
            <a:r>
              <a:rPr lang="en-US" dirty="0" err="1" smtClean="0">
                <a:solidFill>
                  <a:srgbClr val="1394CA"/>
                </a:solidFill>
              </a:rPr>
              <a:t>Organisation</a:t>
            </a:r>
            <a:endParaRPr lang="en-US" dirty="0">
              <a:solidFill>
                <a:srgbClr val="1394CA"/>
              </a:solidFill>
            </a:endParaRPr>
          </a:p>
        </p:txBody>
      </p:sp>
      <p:grpSp>
        <p:nvGrpSpPr>
          <p:cNvPr id="17" name="Group 16"/>
          <p:cNvGrpSpPr/>
          <p:nvPr/>
        </p:nvGrpSpPr>
        <p:grpSpPr>
          <a:xfrm>
            <a:off x="506506" y="3429184"/>
            <a:ext cx="2964329" cy="3197155"/>
            <a:chOff x="4499992" y="2281436"/>
            <a:chExt cx="2016224" cy="1872208"/>
          </a:xfrm>
        </p:grpSpPr>
        <p:sp>
          <p:nvSpPr>
            <p:cNvPr id="18" name="Oval 17"/>
            <p:cNvSpPr/>
            <p:nvPr/>
          </p:nvSpPr>
          <p:spPr>
            <a:xfrm>
              <a:off x="4572000" y="2281436"/>
              <a:ext cx="1872208" cy="1872208"/>
            </a:xfrm>
            <a:prstGeom prst="ellipse">
              <a:avLst/>
            </a:prstGeom>
            <a:solidFill>
              <a:srgbClr val="149E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28232"/>
              <a:endParaRPr lang="en-US" sz="3200" b="1" dirty="0">
                <a:solidFill>
                  <a:srgbClr val="149ED6"/>
                </a:solidFill>
                <a:latin typeface="Helvetica"/>
                <a:cs typeface="Helvetica"/>
              </a:endParaRPr>
            </a:p>
          </p:txBody>
        </p:sp>
        <p:sp>
          <p:nvSpPr>
            <p:cNvPr id="19" name="TextBox 18"/>
            <p:cNvSpPr txBox="1"/>
            <p:nvPr/>
          </p:nvSpPr>
          <p:spPr>
            <a:xfrm>
              <a:off x="4499992" y="2749488"/>
              <a:ext cx="2016224" cy="973239"/>
            </a:xfrm>
            <a:prstGeom prst="rect">
              <a:avLst/>
            </a:prstGeom>
            <a:noFill/>
          </p:spPr>
          <p:txBody>
            <a:bodyPr wrap="square" rtlCol="0">
              <a:spAutoFit/>
            </a:bodyPr>
            <a:lstStyle/>
            <a:p>
              <a:pPr algn="ctr" defTabSz="1028232"/>
              <a:r>
                <a:rPr lang="en-US" sz="3600" b="1" dirty="0">
                  <a:solidFill>
                    <a:srgbClr val="FFFFFF"/>
                  </a:solidFill>
                  <a:latin typeface="Helvetica"/>
                  <a:cs typeface="Helvetica"/>
                </a:rPr>
                <a:t>~ 100</a:t>
              </a:r>
            </a:p>
            <a:p>
              <a:pPr algn="ctr" defTabSz="1028232"/>
              <a:r>
                <a:rPr lang="en-US" dirty="0" smtClean="0">
                  <a:solidFill>
                    <a:srgbClr val="FFFFFF"/>
                  </a:solidFill>
                  <a:latin typeface="Helvetica"/>
                  <a:cs typeface="Helvetica"/>
                </a:rPr>
                <a:t>Collaborating Institutions</a:t>
              </a:r>
            </a:p>
            <a:p>
              <a:pPr algn="ctr" defTabSz="1028232"/>
              <a:r>
                <a:rPr lang="en-US" sz="1600" dirty="0">
                  <a:solidFill>
                    <a:srgbClr val="FFFFFF"/>
                  </a:solidFill>
                  <a:latin typeface="Helvetica"/>
                  <a:cs typeface="Helvetica"/>
                </a:rPr>
                <a:t>42 In-kind Partners</a:t>
              </a:r>
            </a:p>
            <a:p>
              <a:pPr algn="ctr" defTabSz="1028232"/>
              <a:r>
                <a:rPr lang="en-US" sz="1600" dirty="0">
                  <a:solidFill>
                    <a:srgbClr val="FFFFFF"/>
                  </a:solidFill>
                  <a:latin typeface="Helvetica"/>
                  <a:cs typeface="Helvetica"/>
                </a:rPr>
                <a:t>60 Collaboration, </a:t>
              </a:r>
              <a:r>
                <a:rPr lang="en-US" sz="1600" dirty="0" err="1">
                  <a:solidFill>
                    <a:srgbClr val="FFFFFF"/>
                  </a:solidFill>
                  <a:latin typeface="Helvetica"/>
                  <a:cs typeface="Helvetica"/>
                </a:rPr>
                <a:t>MoU</a:t>
              </a:r>
              <a:r>
                <a:rPr lang="en-US" sz="1600" dirty="0">
                  <a:solidFill>
                    <a:srgbClr val="FFFFFF"/>
                  </a:solidFill>
                  <a:latin typeface="Helvetica"/>
                  <a:cs typeface="Helvetica"/>
                </a:rPr>
                <a:t> and Grant Partners</a:t>
              </a:r>
            </a:p>
          </p:txBody>
        </p:sp>
      </p:grpSp>
      <p:pic>
        <p:nvPicPr>
          <p:cNvPr id="7" name="Picture 6" descr="Screen Shot 2016-06-09 at 05.31.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6" y="977900"/>
            <a:ext cx="6667500" cy="4902200"/>
          </a:xfrm>
          <a:prstGeom prst="rect">
            <a:avLst/>
          </a:prstGeom>
        </p:spPr>
      </p:pic>
      <p:pic>
        <p:nvPicPr>
          <p:cNvPr id="16" name="Picture 15" descr="Screen Shot 2016-06-09 at 05.31.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1" y="1003300"/>
            <a:ext cx="9398000" cy="4851400"/>
          </a:xfrm>
          <a:prstGeom prst="rect">
            <a:avLst/>
          </a:prstGeom>
        </p:spPr>
      </p:pic>
    </p:spTree>
    <p:extLst>
      <p:ext uri="{BB962C8B-B14F-4D97-AF65-F5344CB8AC3E}">
        <p14:creationId xmlns:p14="http://schemas.microsoft.com/office/powerpoint/2010/main" val="28759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9537700" cy="5069160"/>
          </a:xfrm>
        </p:spPr>
        <p:txBody>
          <a:bodyPr>
            <a:normAutofit fontScale="70000" lnSpcReduction="20000"/>
          </a:bodyPr>
          <a:lstStyle/>
          <a:p>
            <a:pPr marL="355600" indent="-355600">
              <a:buFont typeface="+mj-lt"/>
              <a:buAutoNum type="arabicPeriod" startAt="9"/>
            </a:pPr>
            <a:r>
              <a:rPr lang="en-US" dirty="0"/>
              <a:t>Bunker story: bunker design, requirements and construction are on the critical path. Thus the NSS must move aggressively to produce a detailed design of the bunker and to have it manufactured and installed. This will require much more interaction between the various parties in the different projects. Waiting for an in-kind </a:t>
            </a:r>
            <a:r>
              <a:rPr lang="en-US" dirty="0" smtClean="0"/>
              <a:t>partner </a:t>
            </a:r>
            <a:r>
              <a:rPr lang="en-US" dirty="0"/>
              <a:t>for this item looks unrealistic and a possible source of problems and delays</a:t>
            </a:r>
            <a:r>
              <a:rPr lang="en-US" dirty="0" smtClean="0"/>
              <a:t>.</a:t>
            </a:r>
          </a:p>
          <a:p>
            <a:pPr marL="514350" indent="-514350">
              <a:buFont typeface="+mj-lt"/>
              <a:buAutoNum type="arabicPeriod" startAt="9"/>
            </a:pPr>
            <a:endParaRPr lang="en-US" sz="1100" dirty="0" smtClean="0"/>
          </a:p>
          <a:p>
            <a:pPr marL="400050" lvl="1" indent="0">
              <a:buNone/>
            </a:pPr>
            <a:r>
              <a:rPr lang="en-US" sz="2600" u="sng" dirty="0" smtClean="0"/>
              <a:t>ESS response:</a:t>
            </a:r>
            <a:r>
              <a:rPr lang="en-US" sz="2600" dirty="0" smtClean="0"/>
              <a:t> Deliver detailed </a:t>
            </a:r>
            <a:r>
              <a:rPr lang="en-US" sz="2600" dirty="0"/>
              <a:t>design of the bunker and ensure funding for manufacturing. NSS is working on all fronts to accelerate this project. In response to this recommendation we have strengthened the engineering core team and are actively pursuing our major in-kind partners to secure their engagement, in engineering design and manufacture</a:t>
            </a:r>
            <a:r>
              <a:rPr lang="en-US" sz="2600" dirty="0" smtClean="0"/>
              <a:t>.</a:t>
            </a:r>
          </a:p>
          <a:p>
            <a:pPr marL="400050" lvl="1" indent="0">
              <a:buNone/>
            </a:pPr>
            <a:endParaRPr lang="en-US" sz="2900" dirty="0" smtClean="0"/>
          </a:p>
          <a:p>
            <a:pPr marL="355600" indent="-355600">
              <a:buFont typeface="+mj-lt"/>
              <a:buAutoNum type="arabicPeriod" startAt="9"/>
            </a:pPr>
            <a:r>
              <a:rPr lang="en-US" dirty="0"/>
              <a:t>Risks analysis and financial implications: The risk register appears to contain items which are entered inconsistently across the different projects. The software-calculated value is not well understood. It is recommended that once the baseline cost and forecast variances are, consistent guidelines are followed across the projects to update the </a:t>
            </a:r>
            <a:r>
              <a:rPr lang="en-US"/>
              <a:t>registry and to identify risks that established contingency allocation mechanisms will not be able to cover.</a:t>
            </a:r>
          </a:p>
          <a:p>
            <a:pPr marL="355600" indent="-355600">
              <a:buFont typeface="+mj-lt"/>
              <a:buAutoNum type="arabicPeriod" startAt="9"/>
            </a:pPr>
            <a:endParaRPr lang="en-US" sz="1100" dirty="0" smtClean="0"/>
          </a:p>
          <a:p>
            <a:pPr marL="400050" lvl="1" indent="0">
              <a:buNone/>
            </a:pPr>
            <a:r>
              <a:rPr lang="en-US" sz="2600" u="sng" dirty="0"/>
              <a:t>ESS response:</a:t>
            </a:r>
            <a:r>
              <a:rPr lang="en-US" sz="2600" dirty="0"/>
              <a:t> Project risk register review and information about guidelines planned end of June for all projects. Exercise includes cross-checking with forecast values</a:t>
            </a:r>
            <a:r>
              <a:rPr lang="en-US" sz="2600" dirty="0" smtClean="0"/>
              <a:t>.</a:t>
            </a:r>
            <a:r>
              <a:rPr lang="en-US" sz="2600" dirty="0" smtClean="0">
                <a:solidFill>
                  <a:srgbClr val="0000FF"/>
                </a:solidFill>
              </a:rPr>
              <a:t>  Traces back to #1.</a:t>
            </a:r>
            <a:endParaRPr lang="en-US" sz="26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30</a:t>
            </a:fld>
            <a:endParaRPr lang="sv-SE" dirty="0">
              <a:solidFill>
                <a:prstClr val="black">
                  <a:tint val="75000"/>
                </a:prstClr>
              </a:solidFill>
              <a:latin typeface="Calibri"/>
            </a:endParaRPr>
          </a:p>
        </p:txBody>
      </p:sp>
      <p:sp>
        <p:nvSpPr>
          <p:cNvPr id="5" name="Title 7"/>
          <p:cNvSpPr>
            <a:spLocks noGrp="1"/>
          </p:cNvSpPr>
          <p:nvPr>
            <p:ph type="title"/>
          </p:nvPr>
        </p:nvSpPr>
        <p:spPr/>
        <p:txBody>
          <a:bodyPr/>
          <a:lstStyle/>
          <a:p>
            <a:r>
              <a:rPr lang="en-US" dirty="0" smtClean="0"/>
              <a:t>Response to annual review recommendations</a:t>
            </a:r>
            <a:endParaRPr lang="en-US" dirty="0"/>
          </a:p>
        </p:txBody>
      </p:sp>
    </p:spTree>
    <p:extLst>
      <p:ext uri="{BB962C8B-B14F-4D97-AF65-F5344CB8AC3E}">
        <p14:creationId xmlns:p14="http://schemas.microsoft.com/office/powerpoint/2010/main" val="313916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642973" y="349"/>
            <a:ext cx="6937870" cy="1441451"/>
          </a:xfrm>
        </p:spPr>
        <p:txBody>
          <a:bodyPr/>
          <a:lstStyle/>
          <a:p>
            <a:r>
              <a:rPr lang="sv-SE" dirty="0" smtClean="0"/>
              <a:t>Project </a:t>
            </a:r>
            <a:r>
              <a:rPr lang="sv-SE" dirty="0" err="1" smtClean="0"/>
              <a:t>objectives</a:t>
            </a:r>
            <a:r>
              <a:rPr lang="sv-SE" dirty="0"/>
              <a:t> </a:t>
            </a:r>
            <a:r>
              <a:rPr lang="sv-SE" dirty="0" smtClean="0"/>
              <a:t>and </a:t>
            </a:r>
            <a:r>
              <a:rPr lang="sv-SE" dirty="0" err="1" smtClean="0"/>
              <a:t>execution</a:t>
            </a:r>
            <a:r>
              <a:rPr lang="sv-SE" dirty="0" smtClean="0"/>
              <a:t> </a:t>
            </a:r>
            <a:r>
              <a:rPr lang="sv-SE" dirty="0" err="1" smtClean="0"/>
              <a:t>strategies</a:t>
            </a:r>
            <a:endParaRPr lang="sv-SE" dirty="0"/>
          </a:p>
        </p:txBody>
      </p:sp>
      <p:sp>
        <p:nvSpPr>
          <p:cNvPr id="2" name="Subtitle 1"/>
          <p:cNvSpPr>
            <a:spLocks noGrp="1"/>
          </p:cNvSpPr>
          <p:nvPr>
            <p:ph type="subTitle" idx="1"/>
          </p:nvPr>
        </p:nvSpPr>
        <p:spPr>
          <a:xfrm>
            <a:off x="379140" y="1663792"/>
            <a:ext cx="9184141" cy="5194291"/>
          </a:xfrm>
        </p:spPr>
        <p:txBody>
          <a:bodyPr/>
          <a:lstStyle/>
          <a:p>
            <a:r>
              <a:rPr lang="en-US" sz="2000" b="1" dirty="0">
                <a:solidFill>
                  <a:schemeClr val="tx1"/>
                </a:solidFill>
              </a:rPr>
              <a:t>Deliver Technical Design Report scope and performance at defined cost</a:t>
            </a:r>
          </a:p>
          <a:p>
            <a:pPr lvl="1"/>
            <a:r>
              <a:rPr lang="en-US" sz="2000" dirty="0">
                <a:solidFill>
                  <a:schemeClr val="tx1"/>
                </a:solidFill>
              </a:rPr>
              <a:t>5 MW accelerator capability</a:t>
            </a:r>
          </a:p>
          <a:p>
            <a:pPr lvl="1"/>
            <a:r>
              <a:rPr lang="en-US" sz="2000" dirty="0">
                <a:solidFill>
                  <a:schemeClr val="tx1"/>
                </a:solidFill>
              </a:rPr>
              <a:t>22 “public” instruments </a:t>
            </a:r>
            <a:r>
              <a:rPr lang="en-US" sz="2000" dirty="0" smtClean="0">
                <a:solidFill>
                  <a:schemeClr val="tx1"/>
                </a:solidFill>
              </a:rPr>
              <a:t>(up to 16 </a:t>
            </a:r>
            <a:r>
              <a:rPr lang="en-US" sz="2000" dirty="0">
                <a:solidFill>
                  <a:schemeClr val="tx1"/>
                </a:solidFill>
              </a:rPr>
              <a:t>financed within the construction budget)</a:t>
            </a:r>
          </a:p>
          <a:p>
            <a:pPr lvl="1">
              <a:spcAft>
                <a:spcPts val="600"/>
              </a:spcAft>
            </a:pPr>
            <a:r>
              <a:rPr lang="en-US" sz="2000" dirty="0">
                <a:solidFill>
                  <a:schemeClr val="tx1"/>
                </a:solidFill>
              </a:rPr>
              <a:t>Construction cost of 1,843 B€</a:t>
            </a:r>
            <a:r>
              <a:rPr lang="en-US" sz="1400" baseline="-25000" dirty="0">
                <a:solidFill>
                  <a:schemeClr val="tx1"/>
                </a:solidFill>
              </a:rPr>
              <a:t>2013</a:t>
            </a:r>
            <a:r>
              <a:rPr lang="en-US" sz="2000" dirty="0">
                <a:solidFill>
                  <a:schemeClr val="tx1"/>
                </a:solidFill>
              </a:rPr>
              <a:t> and annual ops cost target of 140 M€</a:t>
            </a:r>
            <a:r>
              <a:rPr lang="en-US" sz="2000" baseline="-25000" dirty="0">
                <a:solidFill>
                  <a:schemeClr val="tx1"/>
                </a:solidFill>
              </a:rPr>
              <a:t>2013</a:t>
            </a:r>
            <a:endParaRPr lang="en-US" sz="2000" dirty="0">
              <a:solidFill>
                <a:schemeClr val="tx1"/>
              </a:solidFill>
            </a:endParaRPr>
          </a:p>
          <a:p>
            <a:r>
              <a:rPr lang="en-US" sz="2000" b="1" dirty="0">
                <a:solidFill>
                  <a:schemeClr val="tx1"/>
                </a:solidFill>
              </a:rPr>
              <a:t>Execute on a “technically limited” schedule that is not constrained by liquidity</a:t>
            </a:r>
          </a:p>
          <a:p>
            <a:r>
              <a:rPr lang="en-US" sz="2000" b="1" dirty="0">
                <a:solidFill>
                  <a:schemeClr val="tx1"/>
                </a:solidFill>
              </a:rPr>
              <a:t>Identify risk and risk treatment strategies</a:t>
            </a:r>
          </a:p>
          <a:p>
            <a:pPr lvl="1"/>
            <a:r>
              <a:rPr lang="en-US" sz="2000" dirty="0">
                <a:solidFill>
                  <a:schemeClr val="tx1"/>
                </a:solidFill>
              </a:rPr>
              <a:t>10% cash </a:t>
            </a:r>
            <a:r>
              <a:rPr lang="en-US" sz="2000" dirty="0" smtClean="0">
                <a:solidFill>
                  <a:schemeClr val="tx1"/>
                </a:solidFill>
              </a:rPr>
              <a:t>contingency, In</a:t>
            </a:r>
            <a:r>
              <a:rPr lang="en-US" sz="2000" dirty="0">
                <a:solidFill>
                  <a:schemeClr val="tx1"/>
                </a:solidFill>
              </a:rPr>
              <a:t>-kind contributions defined as deliverables</a:t>
            </a:r>
          </a:p>
          <a:p>
            <a:pPr lvl="1"/>
            <a:r>
              <a:rPr lang="en-US" sz="2000" dirty="0">
                <a:solidFill>
                  <a:schemeClr val="tx1"/>
                </a:solidFill>
              </a:rPr>
              <a:t>Conventional Facilities (CF) </a:t>
            </a:r>
            <a:r>
              <a:rPr lang="en-US" sz="2000" dirty="0" smtClean="0">
                <a:solidFill>
                  <a:schemeClr val="tx1"/>
                </a:solidFill>
              </a:rPr>
              <a:t>risk, within limits, addressed </a:t>
            </a:r>
            <a:r>
              <a:rPr lang="en-US" sz="2000" dirty="0">
                <a:solidFill>
                  <a:schemeClr val="tx1"/>
                </a:solidFill>
              </a:rPr>
              <a:t>by host countries</a:t>
            </a:r>
          </a:p>
          <a:p>
            <a:pPr lvl="1"/>
            <a:r>
              <a:rPr lang="en-US" sz="2000" dirty="0">
                <a:solidFill>
                  <a:schemeClr val="tx1"/>
                </a:solidFill>
              </a:rPr>
              <a:t>Ring fenced budget for Neutron Scattering Systems (NSS)</a:t>
            </a:r>
          </a:p>
          <a:p>
            <a:pPr lvl="1"/>
            <a:r>
              <a:rPr lang="en-US" sz="2000" dirty="0">
                <a:solidFill>
                  <a:schemeClr val="tx1"/>
                </a:solidFill>
              </a:rPr>
              <a:t>Defined scope </a:t>
            </a:r>
            <a:r>
              <a:rPr lang="en-US" sz="2000" dirty="0" smtClean="0">
                <a:solidFill>
                  <a:schemeClr val="tx1"/>
                </a:solidFill>
              </a:rPr>
              <a:t>contingency (accelerator power equipment)</a:t>
            </a:r>
            <a:endParaRPr lang="en-US" sz="2000" dirty="0">
              <a:solidFill>
                <a:schemeClr val="tx1"/>
              </a:solidFill>
            </a:endParaRPr>
          </a:p>
          <a:p>
            <a:pPr lvl="1"/>
            <a:r>
              <a:rPr lang="en-US" sz="2000" dirty="0">
                <a:solidFill>
                  <a:schemeClr val="tx1"/>
                </a:solidFill>
              </a:rPr>
              <a:t>EU </a:t>
            </a:r>
            <a:r>
              <a:rPr lang="en-US" sz="2000" dirty="0" smtClean="0">
                <a:solidFill>
                  <a:schemeClr val="tx1"/>
                </a:solidFill>
              </a:rPr>
              <a:t>grant </a:t>
            </a:r>
            <a:r>
              <a:rPr lang="en-US" sz="2000" dirty="0">
                <a:solidFill>
                  <a:schemeClr val="tx1"/>
                </a:solidFill>
              </a:rPr>
              <a:t>(brightn</a:t>
            </a:r>
            <a:r>
              <a:rPr lang="en-US" sz="2000" b="1" dirty="0">
                <a:solidFill>
                  <a:schemeClr val="tx1"/>
                </a:solidFill>
              </a:rPr>
              <a:t>ess</a:t>
            </a:r>
            <a:r>
              <a:rPr lang="en-US" sz="2000" dirty="0">
                <a:solidFill>
                  <a:schemeClr val="tx1"/>
                </a:solidFill>
              </a:rPr>
              <a:t>) for technical, administrative, and in-kind management risks</a:t>
            </a:r>
            <a:endParaRPr lang="en-US" sz="2000" b="1" dirty="0">
              <a:solidFill>
                <a:schemeClr val="tx1"/>
              </a:solidFill>
            </a:endParaRPr>
          </a:p>
          <a:p>
            <a:r>
              <a:rPr lang="en-US" sz="2000" b="1" dirty="0">
                <a:solidFill>
                  <a:schemeClr val="tx1"/>
                </a:solidFill>
              </a:rPr>
              <a:t>Annual comprehensive reviews of performance and plans</a:t>
            </a:r>
          </a:p>
        </p:txBody>
      </p:sp>
    </p:spTree>
    <p:extLst>
      <p:ext uri="{BB962C8B-B14F-4D97-AF65-F5344CB8AC3E}">
        <p14:creationId xmlns:p14="http://schemas.microsoft.com/office/powerpoint/2010/main" val="4004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642973" y="295"/>
            <a:ext cx="6937870" cy="1441451"/>
          </a:xfrm>
        </p:spPr>
        <p:txBody>
          <a:bodyPr/>
          <a:lstStyle/>
          <a:p>
            <a:r>
              <a:rPr lang="sv-SE" dirty="0" smtClean="0"/>
              <a:t>Project </a:t>
            </a:r>
            <a:r>
              <a:rPr lang="sv-SE" dirty="0" err="1" smtClean="0"/>
              <a:t>execution</a:t>
            </a:r>
            <a:r>
              <a:rPr lang="sv-SE" dirty="0" smtClean="0"/>
              <a:t> </a:t>
            </a:r>
            <a:r>
              <a:rPr lang="sv-SE" dirty="0" err="1" smtClean="0"/>
              <a:t>context</a:t>
            </a:r>
            <a:endParaRPr lang="sv-SE" dirty="0"/>
          </a:p>
        </p:txBody>
      </p:sp>
      <p:sp>
        <p:nvSpPr>
          <p:cNvPr id="2" name="Subtitle 1"/>
          <p:cNvSpPr>
            <a:spLocks noGrp="1"/>
          </p:cNvSpPr>
          <p:nvPr>
            <p:ph type="subTitle" idx="1"/>
          </p:nvPr>
        </p:nvSpPr>
        <p:spPr>
          <a:xfrm>
            <a:off x="266699" y="1625645"/>
            <a:ext cx="9169401" cy="5003797"/>
          </a:xfrm>
        </p:spPr>
        <p:txBody>
          <a:bodyPr/>
          <a:lstStyle/>
          <a:p>
            <a:r>
              <a:rPr lang="en-US" sz="2000" dirty="0">
                <a:solidFill>
                  <a:schemeClr val="tx1"/>
                </a:solidFill>
              </a:rPr>
              <a:t>Green field site, single purpose organization, in-kind delivery model</a:t>
            </a:r>
          </a:p>
          <a:p>
            <a:r>
              <a:rPr lang="en-US" sz="2000" dirty="0">
                <a:solidFill>
                  <a:schemeClr val="tx1"/>
                </a:solidFill>
              </a:rPr>
              <a:t>Key planning milestones</a:t>
            </a:r>
          </a:p>
          <a:p>
            <a:pPr lvl="1">
              <a:buFont typeface="Wingdings" charset="2"/>
              <a:buChar char="Ø"/>
            </a:pPr>
            <a:r>
              <a:rPr lang="en-US" sz="2000" b="1" dirty="0">
                <a:solidFill>
                  <a:schemeClr val="tx1"/>
                </a:solidFill>
              </a:rPr>
              <a:t>Machine Ready for 1</a:t>
            </a:r>
            <a:r>
              <a:rPr lang="en-US" sz="2000" b="1" baseline="30000" dirty="0">
                <a:solidFill>
                  <a:schemeClr val="tx1"/>
                </a:solidFill>
              </a:rPr>
              <a:t>st</a:t>
            </a:r>
            <a:r>
              <a:rPr lang="en-US" sz="2000" b="1" dirty="0">
                <a:solidFill>
                  <a:schemeClr val="tx1"/>
                </a:solidFill>
              </a:rPr>
              <a:t> Beam on Target – End of 2019 (</a:t>
            </a:r>
            <a:r>
              <a:rPr lang="en-US" sz="2000" b="1" dirty="0" smtClean="0">
                <a:solidFill>
                  <a:schemeClr val="tx1"/>
                </a:solidFill>
              </a:rPr>
              <a:t>Aggressive)</a:t>
            </a:r>
            <a:endParaRPr lang="en-US" sz="2000" b="1" dirty="0">
              <a:solidFill>
                <a:schemeClr val="tx1"/>
              </a:solidFill>
            </a:endParaRPr>
          </a:p>
          <a:p>
            <a:pPr lvl="1">
              <a:buFont typeface="Wingdings" charset="2"/>
              <a:buChar char="Ø"/>
            </a:pPr>
            <a:r>
              <a:rPr lang="en-US" sz="2000" b="1" dirty="0">
                <a:solidFill>
                  <a:schemeClr val="tx1"/>
                </a:solidFill>
              </a:rPr>
              <a:t>Machine Installation Complete – End of 2022</a:t>
            </a:r>
          </a:p>
          <a:p>
            <a:pPr lvl="1">
              <a:spcAft>
                <a:spcPts val="600"/>
              </a:spcAft>
              <a:buFont typeface="Wingdings" charset="2"/>
              <a:buChar char="Ø"/>
            </a:pPr>
            <a:r>
              <a:rPr lang="en-US" sz="2000" b="1" dirty="0">
                <a:solidFill>
                  <a:schemeClr val="tx1"/>
                </a:solidFill>
              </a:rPr>
              <a:t>Instrument Installation Complete – End of 2025</a:t>
            </a:r>
            <a:endParaRPr lang="en-US" sz="2000" dirty="0">
              <a:solidFill>
                <a:schemeClr val="tx1"/>
              </a:solidFill>
            </a:endParaRPr>
          </a:p>
          <a:p>
            <a:r>
              <a:rPr lang="en-US" sz="2000" dirty="0">
                <a:solidFill>
                  <a:schemeClr val="tx1"/>
                </a:solidFill>
              </a:rPr>
              <a:t>Critical external delivery milestone</a:t>
            </a:r>
            <a:r>
              <a:rPr lang="en-US" sz="2000" b="1" dirty="0">
                <a:solidFill>
                  <a:schemeClr val="tx1"/>
                </a:solidFill>
              </a:rPr>
              <a:t> – Start User Program in 2023</a:t>
            </a:r>
          </a:p>
          <a:p>
            <a:r>
              <a:rPr lang="en-US" sz="2000" dirty="0">
                <a:solidFill>
                  <a:schemeClr val="tx1"/>
                </a:solidFill>
              </a:rPr>
              <a:t>Major schedule execution risks include making timely project decisions (project culture); in-kind deliveries; integration, installation and commissioning uncertainties; and, liquidity issues</a:t>
            </a:r>
          </a:p>
          <a:p>
            <a:r>
              <a:rPr lang="en-US" sz="2000" dirty="0">
                <a:solidFill>
                  <a:schemeClr val="tx1"/>
                </a:solidFill>
              </a:rPr>
              <a:t>Major cost risk factors include potentially significant cost of schedule delays (green field site) and securing a shared commitment by member countries and partner institutions to ESS cost goals and to deliver at ESS cost book values</a:t>
            </a:r>
          </a:p>
        </p:txBody>
      </p:sp>
    </p:spTree>
    <p:extLst>
      <p:ext uri="{BB962C8B-B14F-4D97-AF65-F5344CB8AC3E}">
        <p14:creationId xmlns:p14="http://schemas.microsoft.com/office/powerpoint/2010/main" val="184195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Cost baseline </a:t>
            </a:r>
            <a:r>
              <a:rPr lang="en-US" dirty="0" smtClean="0"/>
              <a:t>– 1 843 M€ (2013 pricing)</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3465776"/>
              </p:ext>
            </p:extLst>
          </p:nvPr>
        </p:nvGraphicFramePr>
        <p:xfrm>
          <a:off x="116477" y="1651950"/>
          <a:ext cx="9711528" cy="4704424"/>
        </p:xfrm>
        <a:graphic>
          <a:graphicData uri="http://schemas.openxmlformats.org/drawingml/2006/table">
            <a:tbl>
              <a:tblPr firstRow="1" bandRow="1">
                <a:tableStyleId>{5C22544A-7EE6-4342-B048-85BDC9FD1C3A}</a:tableStyleId>
              </a:tblPr>
              <a:tblGrid>
                <a:gridCol w="2969630"/>
                <a:gridCol w="2235201"/>
                <a:gridCol w="2163380"/>
                <a:gridCol w="2343317"/>
              </a:tblGrid>
              <a:tr h="822960">
                <a:tc>
                  <a:txBody>
                    <a:bodyPr/>
                    <a:lstStyle/>
                    <a:p>
                      <a:r>
                        <a:rPr lang="en-US" sz="1600" i="1" dirty="0" smtClean="0"/>
                        <a:t>(M€)</a:t>
                      </a:r>
                    </a:p>
                    <a:p>
                      <a:endParaRPr lang="en-US" sz="1600" dirty="0" smtClean="0"/>
                    </a:p>
                    <a:p>
                      <a:r>
                        <a:rPr lang="en-US" sz="1600" dirty="0" smtClean="0"/>
                        <a:t>Project</a:t>
                      </a:r>
                      <a:endParaRPr lang="en-US" sz="1600" dirty="0"/>
                    </a:p>
                  </a:txBody>
                  <a:tcPr marL="99060" marR="99060"/>
                </a:tc>
                <a:tc>
                  <a:txBody>
                    <a:bodyPr/>
                    <a:lstStyle/>
                    <a:p>
                      <a:pPr algn="ctr"/>
                      <a:r>
                        <a:rPr lang="en-US" sz="1600" dirty="0" smtClean="0"/>
                        <a:t>Original Baseline</a:t>
                      </a:r>
                    </a:p>
                    <a:p>
                      <a:pPr algn="ctr"/>
                      <a:r>
                        <a:rPr lang="en-US" sz="1600" dirty="0" smtClean="0"/>
                        <a:t>(2013 prices)</a:t>
                      </a:r>
                      <a:endParaRPr lang="en-US" sz="1600" dirty="0"/>
                    </a:p>
                  </a:txBody>
                  <a:tcPr marL="99060" marR="99060"/>
                </a:tc>
                <a:tc>
                  <a:txBody>
                    <a:bodyPr/>
                    <a:lstStyle/>
                    <a:p>
                      <a:pPr algn="ctr"/>
                      <a:r>
                        <a:rPr lang="en-US" sz="1600" dirty="0" smtClean="0"/>
                        <a:t>Original Baseline</a:t>
                      </a:r>
                    </a:p>
                    <a:p>
                      <a:pPr algn="ctr"/>
                      <a:r>
                        <a:rPr lang="en-US" sz="1600" dirty="0" smtClean="0"/>
                        <a:t>(cash budget indexed)</a:t>
                      </a:r>
                      <a:endParaRPr lang="en-US" sz="1600" dirty="0"/>
                    </a:p>
                  </a:txBody>
                  <a:tcPr marL="99060" marR="99060"/>
                </a:tc>
                <a:tc>
                  <a:txBody>
                    <a:bodyPr/>
                    <a:lstStyle/>
                    <a:p>
                      <a:pPr algn="ctr"/>
                      <a:r>
                        <a:rPr lang="en-US" sz="1600" dirty="0" smtClean="0"/>
                        <a:t>Current Baseline (includes changes)</a:t>
                      </a:r>
                      <a:endParaRPr lang="en-US" sz="1600" dirty="0"/>
                    </a:p>
                  </a:txBody>
                  <a:tcPr marL="99060" marR="99060"/>
                </a:tc>
              </a:tr>
              <a:tr h="343978">
                <a:tc>
                  <a:txBody>
                    <a:bodyPr/>
                    <a:lstStyle/>
                    <a:p>
                      <a:r>
                        <a:rPr lang="en-US" sz="1600" dirty="0" smtClean="0"/>
                        <a:t>Conventional Facilities</a:t>
                      </a:r>
                      <a:endParaRPr lang="en-US" sz="1600" dirty="0"/>
                    </a:p>
                  </a:txBody>
                  <a:tcPr marL="99060" marR="99060"/>
                </a:tc>
                <a:tc>
                  <a:txBody>
                    <a:bodyPr/>
                    <a:lstStyle/>
                    <a:p>
                      <a:pPr algn="r"/>
                      <a:r>
                        <a:rPr lang="en-US" sz="1600" dirty="0" smtClean="0"/>
                        <a:t>438.9</a:t>
                      </a:r>
                      <a:endParaRPr lang="en-US" sz="1600" dirty="0"/>
                    </a:p>
                  </a:txBody>
                  <a:tcPr marL="99060" marR="99060"/>
                </a:tc>
                <a:tc>
                  <a:txBody>
                    <a:bodyPr/>
                    <a:lstStyle/>
                    <a:p>
                      <a:pPr algn="r"/>
                      <a:r>
                        <a:rPr lang="en-US" sz="1600" dirty="0" smtClean="0"/>
                        <a:t>458.1</a:t>
                      </a:r>
                      <a:endParaRPr lang="en-US" sz="1600" dirty="0"/>
                    </a:p>
                  </a:txBody>
                  <a:tcPr marL="99060" marR="99060"/>
                </a:tc>
                <a:tc>
                  <a:txBody>
                    <a:bodyPr/>
                    <a:lstStyle/>
                    <a:p>
                      <a:pPr algn="r"/>
                      <a:r>
                        <a:rPr lang="en-US" sz="1600" dirty="0" smtClean="0"/>
                        <a:t>458.0</a:t>
                      </a:r>
                      <a:endParaRPr lang="en-US" sz="1600" dirty="0"/>
                    </a:p>
                  </a:txBody>
                  <a:tcPr marL="99060" marR="99060"/>
                </a:tc>
              </a:tr>
              <a:tr h="343978">
                <a:tc>
                  <a:txBody>
                    <a:bodyPr/>
                    <a:lstStyle/>
                    <a:p>
                      <a:r>
                        <a:rPr lang="en-US" sz="1600" dirty="0" smtClean="0"/>
                        <a:t>Accelerator Systems</a:t>
                      </a:r>
                      <a:endParaRPr lang="en-US" sz="1600" dirty="0"/>
                    </a:p>
                  </a:txBody>
                  <a:tcPr marL="99060" marR="99060"/>
                </a:tc>
                <a:tc>
                  <a:txBody>
                    <a:bodyPr/>
                    <a:lstStyle/>
                    <a:p>
                      <a:pPr algn="r"/>
                      <a:r>
                        <a:rPr lang="en-US" sz="1600" dirty="0" smtClean="0"/>
                        <a:t>510.2</a:t>
                      </a:r>
                      <a:endParaRPr lang="en-US" sz="1600" dirty="0"/>
                    </a:p>
                  </a:txBody>
                  <a:tcPr marL="99060" marR="99060"/>
                </a:tc>
                <a:tc>
                  <a:txBody>
                    <a:bodyPr/>
                    <a:lstStyle/>
                    <a:p>
                      <a:pPr algn="r"/>
                      <a:r>
                        <a:rPr lang="en-US" sz="1600" dirty="0" smtClean="0"/>
                        <a:t>518.0</a:t>
                      </a:r>
                      <a:endParaRPr lang="en-US" sz="1600" dirty="0"/>
                    </a:p>
                  </a:txBody>
                  <a:tcPr marL="99060" marR="99060"/>
                </a:tc>
                <a:tc>
                  <a:txBody>
                    <a:bodyPr/>
                    <a:lstStyle/>
                    <a:p>
                      <a:pPr algn="r"/>
                      <a:r>
                        <a:rPr lang="en-US" sz="1600" dirty="0" smtClean="0"/>
                        <a:t>513.1</a:t>
                      </a:r>
                      <a:endParaRPr lang="en-US" sz="1600" dirty="0"/>
                    </a:p>
                  </a:txBody>
                  <a:tcPr marL="99060" marR="99060"/>
                </a:tc>
              </a:tr>
              <a:tr h="343978">
                <a:tc>
                  <a:txBody>
                    <a:bodyPr/>
                    <a:lstStyle/>
                    <a:p>
                      <a:r>
                        <a:rPr lang="en-US" sz="1600" dirty="0" smtClean="0"/>
                        <a:t>Target Systems</a:t>
                      </a:r>
                      <a:endParaRPr lang="en-US" sz="1600" dirty="0"/>
                    </a:p>
                  </a:txBody>
                  <a:tcPr marL="99060" marR="99060"/>
                </a:tc>
                <a:tc>
                  <a:txBody>
                    <a:bodyPr/>
                    <a:lstStyle/>
                    <a:p>
                      <a:pPr algn="r"/>
                      <a:r>
                        <a:rPr lang="en-US" sz="1600" dirty="0" smtClean="0"/>
                        <a:t>155.3</a:t>
                      </a:r>
                      <a:endParaRPr lang="en-US" sz="1600" dirty="0"/>
                    </a:p>
                  </a:txBody>
                  <a:tcPr marL="99060" marR="99060"/>
                </a:tc>
                <a:tc>
                  <a:txBody>
                    <a:bodyPr/>
                    <a:lstStyle/>
                    <a:p>
                      <a:pPr algn="r"/>
                      <a:r>
                        <a:rPr lang="en-US" sz="1600" dirty="0" smtClean="0"/>
                        <a:t>158.7</a:t>
                      </a:r>
                      <a:endParaRPr lang="en-US" sz="1600" dirty="0"/>
                    </a:p>
                  </a:txBody>
                  <a:tcPr marL="99060" marR="99060"/>
                </a:tc>
                <a:tc>
                  <a:txBody>
                    <a:bodyPr/>
                    <a:lstStyle/>
                    <a:p>
                      <a:pPr algn="r"/>
                      <a:r>
                        <a:rPr lang="en-US" sz="1600" dirty="0" smtClean="0"/>
                        <a:t>162.0</a:t>
                      </a:r>
                      <a:endParaRPr lang="en-US" sz="1600" dirty="0"/>
                    </a:p>
                  </a:txBody>
                  <a:tcPr marL="99060" marR="99060"/>
                </a:tc>
              </a:tr>
              <a:tr h="343978">
                <a:tc>
                  <a:txBody>
                    <a:bodyPr/>
                    <a:lstStyle/>
                    <a:p>
                      <a:r>
                        <a:rPr lang="en-US" sz="1600" dirty="0" smtClean="0"/>
                        <a:t>Integrated Control</a:t>
                      </a:r>
                      <a:r>
                        <a:rPr lang="en-US" sz="1600" baseline="0" dirty="0" smtClean="0"/>
                        <a:t> Systems</a:t>
                      </a:r>
                      <a:endParaRPr lang="en-US" sz="1600" dirty="0"/>
                    </a:p>
                  </a:txBody>
                  <a:tcPr marL="99060" marR="99060"/>
                </a:tc>
                <a:tc>
                  <a:txBody>
                    <a:bodyPr/>
                    <a:lstStyle/>
                    <a:p>
                      <a:pPr algn="r"/>
                      <a:r>
                        <a:rPr lang="en-US" sz="1600" dirty="0" smtClean="0"/>
                        <a:t>73.0</a:t>
                      </a:r>
                      <a:endParaRPr lang="en-US" sz="1600" dirty="0"/>
                    </a:p>
                  </a:txBody>
                  <a:tcPr marL="99060" marR="99060"/>
                </a:tc>
                <a:tc>
                  <a:txBody>
                    <a:bodyPr/>
                    <a:lstStyle/>
                    <a:p>
                      <a:pPr algn="r"/>
                      <a:r>
                        <a:rPr lang="en-US" sz="1600" dirty="0" smtClean="0"/>
                        <a:t>75.1</a:t>
                      </a:r>
                      <a:endParaRPr lang="en-US" sz="1600" dirty="0"/>
                    </a:p>
                  </a:txBody>
                  <a:tcPr marL="99060" marR="99060"/>
                </a:tc>
                <a:tc>
                  <a:txBody>
                    <a:bodyPr/>
                    <a:lstStyle/>
                    <a:p>
                      <a:pPr algn="r"/>
                      <a:r>
                        <a:rPr lang="en-US" sz="1600" dirty="0" smtClean="0"/>
                        <a:t>79.6</a:t>
                      </a:r>
                      <a:endParaRPr lang="en-US" sz="1600" dirty="0"/>
                    </a:p>
                  </a:txBody>
                  <a:tcPr marL="99060" marR="99060"/>
                </a:tc>
              </a:tr>
              <a:tr h="380340">
                <a:tc>
                  <a:txBody>
                    <a:bodyPr/>
                    <a:lstStyle/>
                    <a:p>
                      <a:r>
                        <a:rPr lang="en-US" sz="1600" dirty="0" smtClean="0"/>
                        <a:t>Technical Management Services</a:t>
                      </a:r>
                      <a:endParaRPr lang="en-US" sz="1600" dirty="0"/>
                    </a:p>
                  </a:txBody>
                  <a:tcPr marL="99060" marR="99060"/>
                </a:tc>
                <a:tc>
                  <a:txBody>
                    <a:bodyPr/>
                    <a:lstStyle/>
                    <a:p>
                      <a:pPr algn="r"/>
                      <a:r>
                        <a:rPr lang="en-US" sz="1600" dirty="0" smtClean="0"/>
                        <a:t>31.0</a:t>
                      </a:r>
                      <a:endParaRPr lang="en-US" sz="1600" dirty="0"/>
                    </a:p>
                  </a:txBody>
                  <a:tcPr marL="99060" marR="99060"/>
                </a:tc>
                <a:tc>
                  <a:txBody>
                    <a:bodyPr/>
                    <a:lstStyle/>
                    <a:p>
                      <a:pPr algn="r"/>
                      <a:r>
                        <a:rPr lang="en-US" sz="1600" dirty="0" smtClean="0"/>
                        <a:t>32.4</a:t>
                      </a:r>
                      <a:endParaRPr lang="en-US" sz="1600" dirty="0"/>
                    </a:p>
                  </a:txBody>
                  <a:tcPr marL="99060" marR="99060"/>
                </a:tc>
                <a:tc>
                  <a:txBody>
                    <a:bodyPr/>
                    <a:lstStyle/>
                    <a:p>
                      <a:pPr algn="r"/>
                      <a:r>
                        <a:rPr lang="en-US" sz="1600" dirty="0" smtClean="0"/>
                        <a:t>39.5</a:t>
                      </a:r>
                      <a:endParaRPr lang="en-US" sz="1600" dirty="0"/>
                    </a:p>
                  </a:txBody>
                  <a:tcPr marL="99060" marR="99060"/>
                </a:tc>
              </a:tr>
              <a:tr h="343978">
                <a:tc>
                  <a:txBody>
                    <a:bodyPr/>
                    <a:lstStyle/>
                    <a:p>
                      <a:r>
                        <a:rPr lang="en-US" sz="1600" dirty="0" smtClean="0"/>
                        <a:t>Neutron Scattering</a:t>
                      </a:r>
                      <a:r>
                        <a:rPr lang="en-US" sz="1600" baseline="0" dirty="0" smtClean="0"/>
                        <a:t> Systems</a:t>
                      </a:r>
                      <a:endParaRPr lang="en-US" sz="1600" dirty="0"/>
                    </a:p>
                  </a:txBody>
                  <a:tcPr marL="99060" marR="99060"/>
                </a:tc>
                <a:tc>
                  <a:txBody>
                    <a:bodyPr/>
                    <a:lstStyle/>
                    <a:p>
                      <a:pPr algn="r"/>
                      <a:r>
                        <a:rPr lang="en-US" sz="1600" dirty="0" smtClean="0"/>
                        <a:t>350.0</a:t>
                      </a:r>
                      <a:endParaRPr lang="en-US" sz="1600" dirty="0"/>
                    </a:p>
                  </a:txBody>
                  <a:tcPr marL="99060" marR="99060"/>
                </a:tc>
                <a:tc>
                  <a:txBody>
                    <a:bodyPr/>
                    <a:lstStyle/>
                    <a:p>
                      <a:pPr algn="r"/>
                      <a:r>
                        <a:rPr lang="en-US" sz="1600" dirty="0" smtClean="0"/>
                        <a:t>361.9</a:t>
                      </a:r>
                      <a:endParaRPr lang="en-US" sz="1600" dirty="0"/>
                    </a:p>
                  </a:txBody>
                  <a:tcPr marL="99060" marR="99060"/>
                </a:tc>
                <a:tc>
                  <a:txBody>
                    <a:bodyPr/>
                    <a:lstStyle/>
                    <a:p>
                      <a:pPr algn="r"/>
                      <a:r>
                        <a:rPr lang="en-US" sz="1600" dirty="0" smtClean="0"/>
                        <a:t>361.9</a:t>
                      </a:r>
                      <a:endParaRPr lang="en-US" sz="1600" dirty="0"/>
                    </a:p>
                  </a:txBody>
                  <a:tcPr marL="99060" marR="99060"/>
                </a:tc>
              </a:tr>
              <a:tr h="405322">
                <a:tc>
                  <a:txBody>
                    <a:bodyPr/>
                    <a:lstStyle/>
                    <a:p>
                      <a:r>
                        <a:rPr lang="en-US" sz="1600" dirty="0" smtClean="0"/>
                        <a:t>Project Support &amp; Administration</a:t>
                      </a:r>
                      <a:endParaRPr lang="en-US" sz="1600" dirty="0"/>
                    </a:p>
                  </a:txBody>
                  <a:tcPr marL="99060" marR="99060"/>
                </a:tc>
                <a:tc>
                  <a:txBody>
                    <a:bodyPr/>
                    <a:lstStyle/>
                    <a:p>
                      <a:pPr algn="r"/>
                      <a:r>
                        <a:rPr lang="en-US" sz="1600" dirty="0" smtClean="0"/>
                        <a:t>126.5</a:t>
                      </a:r>
                      <a:endParaRPr lang="en-US" sz="1600" dirty="0"/>
                    </a:p>
                  </a:txBody>
                  <a:tcPr marL="99060" marR="99060"/>
                </a:tc>
                <a:tc>
                  <a:txBody>
                    <a:bodyPr/>
                    <a:lstStyle/>
                    <a:p>
                      <a:pPr algn="r"/>
                      <a:r>
                        <a:rPr lang="en-US" sz="1600" dirty="0" smtClean="0"/>
                        <a:t>132</a:t>
                      </a:r>
                      <a:endParaRPr lang="en-US" sz="1600" dirty="0"/>
                    </a:p>
                  </a:txBody>
                  <a:tcPr marL="99060" marR="99060"/>
                </a:tc>
                <a:tc>
                  <a:txBody>
                    <a:bodyPr/>
                    <a:lstStyle/>
                    <a:p>
                      <a:pPr algn="r"/>
                      <a:r>
                        <a:rPr lang="en-US" sz="1600" dirty="0" smtClean="0"/>
                        <a:t>138.9</a:t>
                      </a:r>
                      <a:endParaRPr lang="en-US" sz="1600" dirty="0"/>
                    </a:p>
                  </a:txBody>
                  <a:tcPr marL="99060" marR="99060"/>
                </a:tc>
              </a:tr>
              <a:tr h="343978">
                <a:tc>
                  <a:txBody>
                    <a:bodyPr/>
                    <a:lstStyle/>
                    <a:p>
                      <a:r>
                        <a:rPr lang="en-US" sz="1600" dirty="0" smtClean="0"/>
                        <a:t>Contingency</a:t>
                      </a:r>
                      <a:endParaRPr lang="en-US" sz="1600" dirty="0"/>
                    </a:p>
                  </a:txBody>
                  <a:tcPr marL="99060" marR="99060"/>
                </a:tc>
                <a:tc>
                  <a:txBody>
                    <a:bodyPr/>
                    <a:lstStyle/>
                    <a:p>
                      <a:pPr algn="r"/>
                      <a:r>
                        <a:rPr lang="en-US" sz="1600" dirty="0" smtClean="0"/>
                        <a:t>158.5</a:t>
                      </a:r>
                      <a:endParaRPr lang="en-US" sz="1600" dirty="0"/>
                    </a:p>
                  </a:txBody>
                  <a:tcPr marL="99060" marR="99060">
                    <a:lnB w="12700" cap="flat" cmpd="sng" algn="ctr">
                      <a:solidFill>
                        <a:scrgbClr r="0" g="0" b="0"/>
                      </a:solidFill>
                      <a:prstDash val="solid"/>
                      <a:round/>
                      <a:headEnd type="none" w="med" len="med"/>
                      <a:tailEnd type="none" w="med" len="med"/>
                    </a:lnB>
                  </a:tcPr>
                </a:tc>
                <a:tc>
                  <a:txBody>
                    <a:bodyPr/>
                    <a:lstStyle/>
                    <a:p>
                      <a:pPr algn="r"/>
                      <a:r>
                        <a:rPr lang="en-US" sz="1600" dirty="0" smtClean="0"/>
                        <a:t>176.5</a:t>
                      </a:r>
                      <a:endParaRPr lang="en-US" sz="1600" dirty="0"/>
                    </a:p>
                  </a:txBody>
                  <a:tcPr marL="99060" marR="99060">
                    <a:lnB w="12700" cap="flat" cmpd="sng" algn="ctr">
                      <a:solidFill>
                        <a:scrgbClr r="0" g="0" b="0"/>
                      </a:solidFill>
                      <a:prstDash val="solid"/>
                      <a:round/>
                      <a:headEnd type="none" w="med" len="med"/>
                      <a:tailEnd type="none" w="med" len="med"/>
                    </a:lnB>
                  </a:tcPr>
                </a:tc>
                <a:tc>
                  <a:txBody>
                    <a:bodyPr/>
                    <a:lstStyle/>
                    <a:p>
                      <a:pPr algn="r"/>
                      <a:r>
                        <a:rPr lang="en-US" sz="1600" dirty="0" smtClean="0"/>
                        <a:t>159.6</a:t>
                      </a:r>
                      <a:endParaRPr lang="en-US" sz="1600" dirty="0"/>
                    </a:p>
                  </a:txBody>
                  <a:tcPr marL="99060" marR="99060"/>
                </a:tc>
              </a:tr>
              <a:tr h="343978">
                <a:tc>
                  <a:txBody>
                    <a:bodyPr/>
                    <a:lstStyle/>
                    <a:p>
                      <a:pPr algn="r"/>
                      <a:r>
                        <a:rPr lang="en-US" sz="1600" b="1" dirty="0" smtClean="0"/>
                        <a:t>Total</a:t>
                      </a:r>
                      <a:endParaRPr lang="en-US" sz="1600" b="1" dirty="0"/>
                    </a:p>
                  </a:txBody>
                  <a:tcPr marL="99060" marR="99060">
                    <a:lnR w="12700" cap="flat" cmpd="sng" algn="ctr">
                      <a:solidFill>
                        <a:scrgbClr r="0" g="0" b="0"/>
                      </a:solidFill>
                      <a:prstDash val="solid"/>
                      <a:round/>
                      <a:headEnd type="none" w="med" len="med"/>
                      <a:tailEnd type="none" w="med" len="med"/>
                    </a:lnR>
                  </a:tcPr>
                </a:tc>
                <a:tc>
                  <a:txBody>
                    <a:bodyPr/>
                    <a:lstStyle/>
                    <a:p>
                      <a:pPr algn="r"/>
                      <a:r>
                        <a:rPr lang="en-US" sz="1600" b="1" dirty="0" smtClean="0"/>
                        <a:t>1 843.3</a:t>
                      </a:r>
                      <a:endParaRPr lang="en-US" sz="1600" b="1" dirty="0"/>
                    </a:p>
                  </a:txBody>
                  <a:tcPr marL="99060" marR="990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600" b="1" dirty="0" smtClean="0"/>
                        <a:t>1 912.6</a:t>
                      </a:r>
                      <a:endParaRPr lang="en-US" sz="1600" b="1" dirty="0"/>
                    </a:p>
                  </a:txBody>
                  <a:tcPr marL="99060" marR="9906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600" b="1" dirty="0" smtClean="0"/>
                        <a:t>1 912.6</a:t>
                      </a:r>
                      <a:endParaRPr lang="en-US" sz="1600" b="1" dirty="0"/>
                    </a:p>
                  </a:txBody>
                  <a:tcPr marL="99060" marR="99060">
                    <a:lnL w="12700" cap="flat" cmpd="sng" algn="ctr">
                      <a:solidFill>
                        <a:scrgbClr r="0" g="0" b="0"/>
                      </a:solidFill>
                      <a:prstDash val="solid"/>
                      <a:round/>
                      <a:headEnd type="none" w="med" len="med"/>
                      <a:tailEnd type="none" w="med" len="med"/>
                    </a:lnL>
                  </a:tcPr>
                </a:tc>
              </a:tr>
              <a:tr h="343978">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Host Countries’ CF Scope</a:t>
                      </a:r>
                    </a:p>
                  </a:txBody>
                  <a:tcPr marL="99060" marR="99060"/>
                </a:tc>
                <a:tc>
                  <a:txBody>
                    <a:bodyPr/>
                    <a:lstStyle/>
                    <a:p>
                      <a:pPr algn="r"/>
                      <a:r>
                        <a:rPr lang="en-US" sz="1400" b="0" dirty="0" smtClean="0"/>
                        <a:t>93.0</a:t>
                      </a:r>
                      <a:endParaRPr lang="en-US" sz="1400" b="0" dirty="0"/>
                    </a:p>
                  </a:txBody>
                  <a:tcPr marL="99060" marR="99060">
                    <a:lnT w="12700" cap="flat" cmpd="sng" algn="ctr">
                      <a:solidFill>
                        <a:scrgbClr r="0" g="0" b="0"/>
                      </a:solidFill>
                      <a:prstDash val="solid"/>
                      <a:round/>
                      <a:headEnd type="none" w="med" len="med"/>
                      <a:tailEnd type="none" w="med" len="med"/>
                    </a:lnT>
                  </a:tcPr>
                </a:tc>
                <a:tc>
                  <a:txBody>
                    <a:bodyPr/>
                    <a:lstStyle/>
                    <a:p>
                      <a:pPr algn="r"/>
                      <a:r>
                        <a:rPr lang="en-US" sz="1400" b="0" dirty="0" smtClean="0"/>
                        <a:t>100.5</a:t>
                      </a:r>
                      <a:endParaRPr lang="en-US" sz="1400" b="0" dirty="0"/>
                    </a:p>
                  </a:txBody>
                  <a:tcPr marL="99060" marR="99060">
                    <a:lnT w="12700" cap="flat" cmpd="sng" algn="ctr">
                      <a:solidFill>
                        <a:scrgbClr r="0" g="0" b="0"/>
                      </a:solidFill>
                      <a:prstDash val="solid"/>
                      <a:round/>
                      <a:headEnd type="none" w="med" len="med"/>
                      <a:tailEnd type="none" w="med" len="med"/>
                    </a:lnT>
                  </a:tcPr>
                </a:tc>
                <a:tc>
                  <a:txBody>
                    <a:bodyPr/>
                    <a:lstStyle/>
                    <a:p>
                      <a:pPr algn="r"/>
                      <a:r>
                        <a:rPr lang="en-US" sz="1400" b="0" dirty="0" smtClean="0"/>
                        <a:t>115.9</a:t>
                      </a:r>
                      <a:endParaRPr lang="en-US" sz="1400" b="0" dirty="0"/>
                    </a:p>
                  </a:txBody>
                  <a:tcPr marL="99060" marR="99060"/>
                </a:tc>
              </a:tr>
              <a:tr h="343978">
                <a:tc>
                  <a:txBody>
                    <a:bodyPr/>
                    <a:lstStyle/>
                    <a:p>
                      <a:pPr algn="r"/>
                      <a:r>
                        <a:rPr lang="en-US" sz="1600" b="1" dirty="0" smtClean="0"/>
                        <a:t>Total including Host CF</a:t>
                      </a:r>
                      <a:endParaRPr lang="en-US" sz="1600" b="1" dirty="0"/>
                    </a:p>
                  </a:txBody>
                  <a:tcPr marL="99060" marR="99060"/>
                </a:tc>
                <a:tc>
                  <a:txBody>
                    <a:bodyPr/>
                    <a:lstStyle/>
                    <a:p>
                      <a:pPr algn="r"/>
                      <a:r>
                        <a:rPr lang="en-US" sz="1600" b="1" dirty="0" smtClean="0"/>
                        <a:t>1 936.3</a:t>
                      </a:r>
                      <a:endParaRPr lang="en-US" sz="1600" b="1" dirty="0"/>
                    </a:p>
                  </a:txBody>
                  <a:tcPr marL="99060" marR="99060"/>
                </a:tc>
                <a:tc>
                  <a:txBody>
                    <a:bodyPr/>
                    <a:lstStyle/>
                    <a:p>
                      <a:pPr algn="r"/>
                      <a:r>
                        <a:rPr lang="en-US" sz="1600" b="1" dirty="0" smtClean="0"/>
                        <a:t>2 013.1</a:t>
                      </a:r>
                      <a:endParaRPr lang="en-US" sz="1600" b="1" dirty="0"/>
                    </a:p>
                  </a:txBody>
                  <a:tcPr marL="99060" marR="99060"/>
                </a:tc>
                <a:tc>
                  <a:txBody>
                    <a:bodyPr/>
                    <a:lstStyle/>
                    <a:p>
                      <a:pPr algn="r"/>
                      <a:r>
                        <a:rPr lang="en-US" sz="1600" b="1" dirty="0" smtClean="0"/>
                        <a:t>2 028.5</a:t>
                      </a:r>
                      <a:endParaRPr lang="en-US" sz="1600" b="1" dirty="0"/>
                    </a:p>
                  </a:txBody>
                  <a:tcPr marL="99060" marR="99060"/>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solidFill>
                  <a:prstClr val="black">
                    <a:tint val="75000"/>
                  </a:prstClr>
                </a:solidFill>
                <a:latin typeface="Calibri"/>
              </a:rPr>
              <a:pPr/>
              <a:t>6</a:t>
            </a:fld>
            <a:endParaRPr lang="en-GB">
              <a:solidFill>
                <a:prstClr val="black">
                  <a:tint val="75000"/>
                </a:prstClr>
              </a:solidFill>
              <a:latin typeface="Calibri"/>
            </a:endParaRPr>
          </a:p>
        </p:txBody>
      </p:sp>
    </p:spTree>
    <p:extLst>
      <p:ext uri="{BB962C8B-B14F-4D97-AF65-F5344CB8AC3E}">
        <p14:creationId xmlns:p14="http://schemas.microsoft.com/office/powerpoint/2010/main" val="414840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0489" y="197768"/>
            <a:ext cx="8915400" cy="1143000"/>
          </a:xfrm>
        </p:spPr>
        <p:txBody>
          <a:bodyPr>
            <a:normAutofit/>
          </a:bodyPr>
          <a:lstStyle/>
          <a:p>
            <a:r>
              <a:rPr lang="en-US" sz="3600"/>
              <a:t>ESS Schedule Objectives</a:t>
            </a:r>
          </a:p>
        </p:txBody>
      </p:sp>
      <p:sp>
        <p:nvSpPr>
          <p:cNvPr id="25" name="TextBox 24"/>
          <p:cNvSpPr txBox="1"/>
          <p:nvPr/>
        </p:nvSpPr>
        <p:spPr>
          <a:xfrm>
            <a:off x="1357330" y="2385605"/>
            <a:ext cx="1252276" cy="307712"/>
          </a:xfrm>
          <a:prstGeom prst="rect">
            <a:avLst/>
          </a:prstGeom>
          <a:noFill/>
        </p:spPr>
        <p:txBody>
          <a:bodyPr wrap="none" lIns="91377" tIns="45688" rIns="91377" bIns="45688" rtlCol="0">
            <a:spAutoFit/>
          </a:bodyPr>
          <a:lstStyle/>
          <a:p>
            <a:pPr defTabSz="913842"/>
            <a:r>
              <a:rPr lang="en-US" sz="1400" b="1" i="1">
                <a:solidFill>
                  <a:srgbClr val="000000"/>
                </a:solidFill>
                <a:latin typeface="Calibri"/>
              </a:rPr>
              <a:t>Ground break </a:t>
            </a:r>
          </a:p>
        </p:txBody>
      </p:sp>
      <p:sp>
        <p:nvSpPr>
          <p:cNvPr id="27" name="TextBox 26"/>
          <p:cNvSpPr txBox="1"/>
          <p:nvPr/>
        </p:nvSpPr>
        <p:spPr>
          <a:xfrm>
            <a:off x="5200366" y="4005067"/>
            <a:ext cx="2808479" cy="276934"/>
          </a:xfrm>
          <a:prstGeom prst="rect">
            <a:avLst/>
          </a:prstGeom>
          <a:noFill/>
        </p:spPr>
        <p:txBody>
          <a:bodyPr wrap="none" lIns="91377" tIns="45688" rIns="91377" bIns="45688" rtlCol="0">
            <a:spAutoFit/>
          </a:bodyPr>
          <a:lstStyle/>
          <a:p>
            <a:pPr defTabSz="913842"/>
            <a:r>
              <a:rPr lang="en-US" sz="1200" b="1" i="1" dirty="0">
                <a:solidFill>
                  <a:srgbClr val="000000"/>
                </a:solidFill>
                <a:latin typeface="Calibri"/>
              </a:rPr>
              <a:t>Machine* ready for first beam on Target</a:t>
            </a:r>
          </a:p>
        </p:txBody>
      </p:sp>
      <p:sp>
        <p:nvSpPr>
          <p:cNvPr id="36" name="TextBox 35"/>
          <p:cNvSpPr txBox="1"/>
          <p:nvPr/>
        </p:nvSpPr>
        <p:spPr>
          <a:xfrm>
            <a:off x="7451052" y="4366281"/>
            <a:ext cx="4836537" cy="461600"/>
          </a:xfrm>
          <a:prstGeom prst="rect">
            <a:avLst/>
          </a:prstGeom>
          <a:noFill/>
        </p:spPr>
        <p:txBody>
          <a:bodyPr wrap="square" lIns="91377" tIns="45688" rIns="91377" bIns="45688" rtlCol="0">
            <a:spAutoFit/>
          </a:bodyPr>
          <a:lstStyle/>
          <a:p>
            <a:pPr defTabSz="913842"/>
            <a:r>
              <a:rPr lang="en-US" sz="1200" b="1" i="1">
                <a:solidFill>
                  <a:prstClr val="black"/>
                </a:solidFill>
                <a:latin typeface="Calibri"/>
              </a:rPr>
              <a:t>Machine installed </a:t>
            </a:r>
          </a:p>
          <a:p>
            <a:pPr defTabSz="913842"/>
            <a:r>
              <a:rPr lang="en-US" sz="1200" b="1" i="1">
                <a:solidFill>
                  <a:prstClr val="black"/>
                </a:solidFill>
                <a:latin typeface="Calibri"/>
              </a:rPr>
              <a:t>for 2.0 GeV</a:t>
            </a:r>
          </a:p>
        </p:txBody>
      </p:sp>
      <p:grpSp>
        <p:nvGrpSpPr>
          <p:cNvPr id="29" name="Group 28"/>
          <p:cNvGrpSpPr/>
          <p:nvPr/>
        </p:nvGrpSpPr>
        <p:grpSpPr>
          <a:xfrm>
            <a:off x="46191" y="1603217"/>
            <a:ext cx="9673075" cy="360040"/>
            <a:chOff x="-13236" y="1484784"/>
            <a:chExt cx="10273868" cy="360040"/>
          </a:xfrm>
        </p:grpSpPr>
        <p:sp>
          <p:nvSpPr>
            <p:cNvPr id="30" name="Rectangle 29"/>
            <p:cNvSpPr/>
            <p:nvPr/>
          </p:nvSpPr>
          <p:spPr>
            <a:xfrm>
              <a:off x="-13236"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dirty="0">
                  <a:solidFill>
                    <a:srgbClr val="000000"/>
                  </a:solidFill>
                  <a:latin typeface="Calibri"/>
                </a:rPr>
                <a:t>2013</a:t>
              </a:r>
            </a:p>
          </p:txBody>
        </p:sp>
        <p:sp>
          <p:nvSpPr>
            <p:cNvPr id="31" name="Rectangle 30"/>
            <p:cNvSpPr/>
            <p:nvPr/>
          </p:nvSpPr>
          <p:spPr>
            <a:xfrm>
              <a:off x="778852"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dirty="0">
                  <a:solidFill>
                    <a:srgbClr val="000000"/>
                  </a:solidFill>
                  <a:latin typeface="Calibri"/>
                </a:rPr>
                <a:t>2014</a:t>
              </a:r>
            </a:p>
          </p:txBody>
        </p:sp>
        <p:sp>
          <p:nvSpPr>
            <p:cNvPr id="33" name="Rectangle 32"/>
            <p:cNvSpPr/>
            <p:nvPr/>
          </p:nvSpPr>
          <p:spPr>
            <a:xfrm>
              <a:off x="1570940"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dirty="0">
                  <a:solidFill>
                    <a:srgbClr val="000000"/>
                  </a:solidFill>
                  <a:latin typeface="Calibri"/>
                </a:rPr>
                <a:t>2015</a:t>
              </a:r>
            </a:p>
          </p:txBody>
        </p:sp>
        <p:sp>
          <p:nvSpPr>
            <p:cNvPr id="34" name="Rectangle 33"/>
            <p:cNvSpPr/>
            <p:nvPr/>
          </p:nvSpPr>
          <p:spPr>
            <a:xfrm>
              <a:off x="2363028"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2016</a:t>
              </a:r>
            </a:p>
          </p:txBody>
        </p:sp>
        <p:sp>
          <p:nvSpPr>
            <p:cNvPr id="35" name="Rectangle 34"/>
            <p:cNvSpPr/>
            <p:nvPr/>
          </p:nvSpPr>
          <p:spPr>
            <a:xfrm>
              <a:off x="3155116"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2017</a:t>
              </a:r>
            </a:p>
          </p:txBody>
        </p:sp>
        <p:sp>
          <p:nvSpPr>
            <p:cNvPr id="38" name="Rectangle 37"/>
            <p:cNvSpPr/>
            <p:nvPr/>
          </p:nvSpPr>
          <p:spPr>
            <a:xfrm>
              <a:off x="3947204"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2018</a:t>
              </a:r>
            </a:p>
          </p:txBody>
        </p:sp>
        <p:sp>
          <p:nvSpPr>
            <p:cNvPr id="39" name="Rectangle 38"/>
            <p:cNvSpPr/>
            <p:nvPr/>
          </p:nvSpPr>
          <p:spPr>
            <a:xfrm>
              <a:off x="4739292"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2019</a:t>
              </a:r>
            </a:p>
          </p:txBody>
        </p:sp>
        <p:sp>
          <p:nvSpPr>
            <p:cNvPr id="41" name="Rectangle 40"/>
            <p:cNvSpPr/>
            <p:nvPr/>
          </p:nvSpPr>
          <p:spPr>
            <a:xfrm>
              <a:off x="5531380"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2020</a:t>
              </a:r>
            </a:p>
          </p:txBody>
        </p:sp>
        <p:sp>
          <p:nvSpPr>
            <p:cNvPr id="44" name="Rectangle 43"/>
            <p:cNvSpPr/>
            <p:nvPr/>
          </p:nvSpPr>
          <p:spPr>
            <a:xfrm>
              <a:off x="6323468"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2021</a:t>
              </a:r>
            </a:p>
          </p:txBody>
        </p:sp>
        <p:sp>
          <p:nvSpPr>
            <p:cNvPr id="48" name="Rectangle 47"/>
            <p:cNvSpPr/>
            <p:nvPr/>
          </p:nvSpPr>
          <p:spPr>
            <a:xfrm>
              <a:off x="7115556"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2022</a:t>
              </a:r>
            </a:p>
          </p:txBody>
        </p:sp>
        <p:sp>
          <p:nvSpPr>
            <p:cNvPr id="51" name="Rectangle 50"/>
            <p:cNvSpPr/>
            <p:nvPr/>
          </p:nvSpPr>
          <p:spPr>
            <a:xfrm>
              <a:off x="7884368"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2023</a:t>
              </a:r>
            </a:p>
          </p:txBody>
        </p:sp>
        <p:sp>
          <p:nvSpPr>
            <p:cNvPr id="52" name="Rectangle 51"/>
            <p:cNvSpPr/>
            <p:nvPr/>
          </p:nvSpPr>
          <p:spPr>
            <a:xfrm>
              <a:off x="8676456"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2024</a:t>
              </a:r>
            </a:p>
          </p:txBody>
        </p:sp>
        <p:sp>
          <p:nvSpPr>
            <p:cNvPr id="53" name="Rectangle 52"/>
            <p:cNvSpPr/>
            <p:nvPr/>
          </p:nvSpPr>
          <p:spPr>
            <a:xfrm>
              <a:off x="9468544" y="1484784"/>
              <a:ext cx="792088"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2"/>
              <a:r>
                <a:rPr lang="en-US" sz="1600" b="1">
                  <a:solidFill>
                    <a:srgbClr val="000000"/>
                  </a:solidFill>
                  <a:latin typeface="Calibri"/>
                </a:rPr>
                <a:t>2025</a:t>
              </a:r>
            </a:p>
          </p:txBody>
        </p:sp>
      </p:grpSp>
      <p:cxnSp>
        <p:nvCxnSpPr>
          <p:cNvPr id="54" name="Straight Connector 53"/>
          <p:cNvCxnSpPr/>
          <p:nvPr/>
        </p:nvCxnSpPr>
        <p:spPr>
          <a:xfrm>
            <a:off x="1138311" y="1974869"/>
            <a:ext cx="0" cy="63646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98485" y="1963257"/>
            <a:ext cx="0" cy="936104"/>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921732" y="1988840"/>
            <a:ext cx="19502" cy="1944216"/>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242771" y="1963329"/>
            <a:ext cx="0" cy="2627747"/>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220037" y="6155323"/>
            <a:ext cx="1959589" cy="600100"/>
          </a:xfrm>
          <a:prstGeom prst="rect">
            <a:avLst/>
          </a:prstGeom>
          <a:noFill/>
        </p:spPr>
        <p:txBody>
          <a:bodyPr wrap="square" lIns="91377" tIns="45688" rIns="91377" bIns="45688" rtlCol="0">
            <a:spAutoFit/>
          </a:bodyPr>
          <a:lstStyle/>
          <a:p>
            <a:pPr defTabSz="913842"/>
            <a:r>
              <a:rPr lang="en-US" sz="1100" b="1" i="1" dirty="0">
                <a:solidFill>
                  <a:srgbClr val="000000"/>
                </a:solidFill>
                <a:latin typeface="Calibri"/>
              </a:rPr>
              <a:t>Last Construction Phase</a:t>
            </a:r>
          </a:p>
          <a:p>
            <a:pPr defTabSz="913842"/>
            <a:r>
              <a:rPr lang="en-US" sz="1100" b="1" i="1" dirty="0">
                <a:solidFill>
                  <a:srgbClr val="000000"/>
                </a:solidFill>
                <a:latin typeface="Calibri"/>
              </a:rPr>
              <a:t>Instrument handover</a:t>
            </a:r>
          </a:p>
          <a:p>
            <a:pPr defTabSz="913842"/>
            <a:r>
              <a:rPr lang="en-US" sz="1100" b="1" i="1" dirty="0">
                <a:solidFill>
                  <a:srgbClr val="000000"/>
                </a:solidFill>
                <a:latin typeface="Calibri"/>
              </a:rPr>
              <a:t>to Operations</a:t>
            </a:r>
          </a:p>
        </p:txBody>
      </p:sp>
      <p:cxnSp>
        <p:nvCxnSpPr>
          <p:cNvPr id="60" name="Straight Connector 59"/>
          <p:cNvCxnSpPr/>
          <p:nvPr/>
        </p:nvCxnSpPr>
        <p:spPr>
          <a:xfrm flipH="1">
            <a:off x="9677268" y="2204858"/>
            <a:ext cx="4476" cy="3528403"/>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353" y="1985589"/>
            <a:ext cx="2571084" cy="416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33839" y="2060857"/>
            <a:ext cx="748810" cy="276944"/>
          </a:xfrm>
          <a:prstGeom prst="rect">
            <a:avLst/>
          </a:prstGeom>
          <a:noFill/>
        </p:spPr>
        <p:txBody>
          <a:bodyPr wrap="none" lIns="91384" tIns="45693" rIns="91384" bIns="45693" rtlCol="0">
            <a:spAutoFit/>
          </a:bodyPr>
          <a:lstStyle/>
          <a:p>
            <a:pPr algn="ctr" defTabSz="913842"/>
            <a:r>
              <a:rPr lang="en-US" sz="1200" b="1">
                <a:solidFill>
                  <a:srgbClr val="000000"/>
                </a:solidFill>
                <a:latin typeface="Calibri"/>
              </a:rPr>
              <a:t>Jun 2014</a:t>
            </a:r>
          </a:p>
        </p:txBody>
      </p:sp>
      <p:sp>
        <p:nvSpPr>
          <p:cNvPr id="61" name="TextBox 60"/>
          <p:cNvSpPr txBox="1"/>
          <p:nvPr/>
        </p:nvSpPr>
        <p:spPr>
          <a:xfrm>
            <a:off x="2381380" y="2041111"/>
            <a:ext cx="764114" cy="276944"/>
          </a:xfrm>
          <a:prstGeom prst="rect">
            <a:avLst/>
          </a:prstGeom>
          <a:noFill/>
        </p:spPr>
        <p:txBody>
          <a:bodyPr wrap="none" lIns="91384" tIns="45693" rIns="91384" bIns="45693" rtlCol="0">
            <a:spAutoFit/>
          </a:bodyPr>
          <a:lstStyle/>
          <a:p>
            <a:pPr algn="ctr" defTabSz="913842"/>
            <a:r>
              <a:rPr lang="en-US" sz="1200" b="1">
                <a:solidFill>
                  <a:srgbClr val="000000"/>
                </a:solidFill>
                <a:latin typeface="Calibri"/>
              </a:rPr>
              <a:t>Sep 2016</a:t>
            </a:r>
          </a:p>
        </p:txBody>
      </p:sp>
      <p:sp>
        <p:nvSpPr>
          <p:cNvPr id="62" name="TextBox 61"/>
          <p:cNvSpPr txBox="1"/>
          <p:nvPr/>
        </p:nvSpPr>
        <p:spPr>
          <a:xfrm>
            <a:off x="4549766" y="2041099"/>
            <a:ext cx="747432" cy="276944"/>
          </a:xfrm>
          <a:prstGeom prst="rect">
            <a:avLst/>
          </a:prstGeom>
          <a:noFill/>
        </p:spPr>
        <p:txBody>
          <a:bodyPr wrap="none" lIns="91384" tIns="45693" rIns="91384" bIns="45693" rtlCol="0">
            <a:spAutoFit/>
          </a:bodyPr>
          <a:lstStyle/>
          <a:p>
            <a:pPr defTabSz="913842"/>
            <a:r>
              <a:rPr lang="en-US" sz="1200" b="1">
                <a:solidFill>
                  <a:srgbClr val="000000"/>
                </a:solidFill>
                <a:latin typeface="Calibri"/>
              </a:rPr>
              <a:t>Jun 2019</a:t>
            </a:r>
          </a:p>
        </p:txBody>
      </p:sp>
      <p:sp>
        <p:nvSpPr>
          <p:cNvPr id="68" name="TextBox 67"/>
          <p:cNvSpPr txBox="1"/>
          <p:nvPr/>
        </p:nvSpPr>
        <p:spPr>
          <a:xfrm>
            <a:off x="6825212" y="2047789"/>
            <a:ext cx="764114" cy="276944"/>
          </a:xfrm>
          <a:prstGeom prst="rect">
            <a:avLst/>
          </a:prstGeom>
          <a:noFill/>
        </p:spPr>
        <p:txBody>
          <a:bodyPr wrap="none" lIns="91384" tIns="45693" rIns="91384" bIns="45693" rtlCol="0">
            <a:spAutoFit/>
          </a:bodyPr>
          <a:lstStyle/>
          <a:p>
            <a:pPr defTabSz="913842"/>
            <a:r>
              <a:rPr lang="en-US" sz="1200" b="1">
                <a:solidFill>
                  <a:srgbClr val="000000"/>
                </a:solidFill>
                <a:latin typeface="Calibri"/>
              </a:rPr>
              <a:t>Sep 2022</a:t>
            </a:r>
          </a:p>
        </p:txBody>
      </p:sp>
      <p:sp>
        <p:nvSpPr>
          <p:cNvPr id="79" name="TextBox 78"/>
          <p:cNvSpPr txBox="1"/>
          <p:nvPr/>
        </p:nvSpPr>
        <p:spPr>
          <a:xfrm>
            <a:off x="9062330" y="2060857"/>
            <a:ext cx="774458" cy="276944"/>
          </a:xfrm>
          <a:prstGeom prst="rect">
            <a:avLst/>
          </a:prstGeom>
          <a:noFill/>
        </p:spPr>
        <p:txBody>
          <a:bodyPr wrap="none" lIns="91384" tIns="45693" rIns="91384" bIns="45693" rtlCol="0">
            <a:spAutoFit/>
          </a:bodyPr>
          <a:lstStyle/>
          <a:p>
            <a:pPr defTabSz="913842"/>
            <a:r>
              <a:rPr lang="en-US" sz="1200" b="1">
                <a:solidFill>
                  <a:srgbClr val="000000"/>
                </a:solidFill>
                <a:latin typeface="Calibri"/>
              </a:rPr>
              <a:t>Dec 2025</a:t>
            </a:r>
          </a:p>
        </p:txBody>
      </p:sp>
      <p:cxnSp>
        <p:nvCxnSpPr>
          <p:cNvPr id="81" name="Straight Connector 80"/>
          <p:cNvCxnSpPr/>
          <p:nvPr/>
        </p:nvCxnSpPr>
        <p:spPr>
          <a:xfrm>
            <a:off x="5253778" y="2385605"/>
            <a:ext cx="9751" cy="2431294"/>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839289" y="4561387"/>
            <a:ext cx="721396" cy="261556"/>
          </a:xfrm>
          <a:prstGeom prst="rect">
            <a:avLst/>
          </a:prstGeom>
          <a:noFill/>
        </p:spPr>
        <p:txBody>
          <a:bodyPr wrap="none" lIns="91384" tIns="45693" rIns="91384" bIns="45693" rtlCol="0">
            <a:spAutoFit/>
          </a:bodyPr>
          <a:lstStyle/>
          <a:p>
            <a:pPr defTabSz="913842"/>
            <a:r>
              <a:rPr lang="en-US" sz="1100" b="1">
                <a:solidFill>
                  <a:srgbClr val="000000"/>
                </a:solidFill>
                <a:latin typeface="Calibri"/>
              </a:rPr>
              <a:t>Dec 2019</a:t>
            </a:r>
          </a:p>
        </p:txBody>
      </p:sp>
      <p:sp>
        <p:nvSpPr>
          <p:cNvPr id="83" name="TextBox 82"/>
          <p:cNvSpPr txBox="1"/>
          <p:nvPr/>
        </p:nvSpPr>
        <p:spPr>
          <a:xfrm>
            <a:off x="7716553" y="5413031"/>
            <a:ext cx="1682941" cy="430823"/>
          </a:xfrm>
          <a:prstGeom prst="rect">
            <a:avLst/>
          </a:prstGeom>
          <a:noFill/>
        </p:spPr>
        <p:txBody>
          <a:bodyPr wrap="square" lIns="91377" tIns="45688" rIns="91377" bIns="45688" rtlCol="0">
            <a:spAutoFit/>
          </a:bodyPr>
          <a:lstStyle/>
          <a:p>
            <a:pPr defTabSz="913842"/>
            <a:r>
              <a:rPr lang="en-US" sz="1100" b="1" i="1" dirty="0">
                <a:solidFill>
                  <a:srgbClr val="000000"/>
                </a:solidFill>
                <a:latin typeface="Calibri"/>
              </a:rPr>
              <a:t>Late finish – Machine installed for 2.0 </a:t>
            </a:r>
            <a:r>
              <a:rPr lang="en-US" sz="1100" b="1" i="1" dirty="0" err="1">
                <a:solidFill>
                  <a:srgbClr val="000000"/>
                </a:solidFill>
                <a:latin typeface="Calibri"/>
              </a:rPr>
              <a:t>GeV</a:t>
            </a:r>
            <a:endParaRPr lang="en-US" sz="1100" b="1" i="1" dirty="0">
              <a:solidFill>
                <a:srgbClr val="000000"/>
              </a:solidFill>
              <a:latin typeface="Calibri"/>
            </a:endParaRPr>
          </a:p>
        </p:txBody>
      </p:sp>
      <p:cxnSp>
        <p:nvCxnSpPr>
          <p:cNvPr id="85" name="Straight Connector 84"/>
          <p:cNvCxnSpPr/>
          <p:nvPr/>
        </p:nvCxnSpPr>
        <p:spPr>
          <a:xfrm>
            <a:off x="7498511" y="2774550"/>
            <a:ext cx="4876" cy="2572543"/>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087542" y="5111323"/>
            <a:ext cx="721396" cy="261556"/>
          </a:xfrm>
          <a:prstGeom prst="rect">
            <a:avLst/>
          </a:prstGeom>
          <a:noFill/>
        </p:spPr>
        <p:txBody>
          <a:bodyPr wrap="none" lIns="91384" tIns="45693" rIns="91384" bIns="45693" rtlCol="0">
            <a:spAutoFit/>
          </a:bodyPr>
          <a:lstStyle/>
          <a:p>
            <a:pPr defTabSz="913842"/>
            <a:r>
              <a:rPr lang="en-US" sz="1100" b="1" dirty="0">
                <a:solidFill>
                  <a:srgbClr val="000000"/>
                </a:solidFill>
                <a:latin typeface="Calibri"/>
              </a:rPr>
              <a:t>Dec 2022</a:t>
            </a:r>
          </a:p>
        </p:txBody>
      </p:sp>
      <p:sp>
        <p:nvSpPr>
          <p:cNvPr id="87" name="TextBox 86"/>
          <p:cNvSpPr txBox="1"/>
          <p:nvPr/>
        </p:nvSpPr>
        <p:spPr>
          <a:xfrm>
            <a:off x="5343043" y="4798972"/>
            <a:ext cx="1982611" cy="430823"/>
          </a:xfrm>
          <a:prstGeom prst="rect">
            <a:avLst/>
          </a:prstGeom>
          <a:noFill/>
        </p:spPr>
        <p:txBody>
          <a:bodyPr wrap="square" lIns="91377" tIns="45688" rIns="91377" bIns="45688" rtlCol="0">
            <a:spAutoFit/>
          </a:bodyPr>
          <a:lstStyle/>
          <a:p>
            <a:pPr defTabSz="913842"/>
            <a:r>
              <a:rPr lang="en-US" sz="1100" b="1" i="1" dirty="0">
                <a:solidFill>
                  <a:srgbClr val="000000"/>
                </a:solidFill>
                <a:latin typeface="Calibri"/>
              </a:rPr>
              <a:t>First instrument </a:t>
            </a:r>
            <a:br>
              <a:rPr lang="en-US" sz="1100" b="1" i="1" dirty="0">
                <a:solidFill>
                  <a:srgbClr val="000000"/>
                </a:solidFill>
                <a:latin typeface="Calibri"/>
              </a:rPr>
            </a:br>
            <a:r>
              <a:rPr lang="en-US" sz="1100" b="1" i="1" dirty="0">
                <a:solidFill>
                  <a:srgbClr val="000000"/>
                </a:solidFill>
                <a:latin typeface="Calibri"/>
              </a:rPr>
              <a:t>ready for hot commissioning</a:t>
            </a:r>
          </a:p>
        </p:txBody>
      </p:sp>
      <p:sp>
        <p:nvSpPr>
          <p:cNvPr id="65" name="Right Brace 64"/>
          <p:cNvSpPr/>
          <p:nvPr/>
        </p:nvSpPr>
        <p:spPr>
          <a:xfrm rot="5400000">
            <a:off x="4987431" y="5259643"/>
            <a:ext cx="242149" cy="273030"/>
          </a:xfrm>
          <a:prstGeom prst="rightBrace">
            <a:avLst/>
          </a:prstGeom>
        </p:spPr>
        <p:style>
          <a:lnRef idx="1">
            <a:schemeClr val="accent1"/>
          </a:lnRef>
          <a:fillRef idx="0">
            <a:schemeClr val="accent1"/>
          </a:fillRef>
          <a:effectRef idx="0">
            <a:schemeClr val="accent1"/>
          </a:effectRef>
          <a:fontRef idx="minor">
            <a:schemeClr val="tx1"/>
          </a:fontRef>
        </p:style>
        <p:txBody>
          <a:bodyPr lIns="91384" tIns="45693" rIns="91384" bIns="45693" rtlCol="0" anchor="ctr"/>
          <a:lstStyle/>
          <a:p>
            <a:pPr algn="ctr" defTabSz="913842"/>
            <a:endParaRPr lang="en-US">
              <a:solidFill>
                <a:srgbClr val="000000"/>
              </a:solidFill>
              <a:latin typeface="Calibri"/>
            </a:endParaRPr>
          </a:p>
        </p:txBody>
      </p:sp>
      <p:sp>
        <p:nvSpPr>
          <p:cNvPr id="66" name="TextBox 65"/>
          <p:cNvSpPr txBox="1"/>
          <p:nvPr/>
        </p:nvSpPr>
        <p:spPr>
          <a:xfrm>
            <a:off x="7153305" y="5959864"/>
            <a:ext cx="455460" cy="338500"/>
          </a:xfrm>
          <a:prstGeom prst="rect">
            <a:avLst/>
          </a:prstGeom>
          <a:noFill/>
        </p:spPr>
        <p:txBody>
          <a:bodyPr wrap="none" lIns="91384" tIns="45693" rIns="91384" bIns="45693" rtlCol="0">
            <a:spAutoFit/>
          </a:bodyPr>
          <a:lstStyle/>
          <a:p>
            <a:pPr defTabSz="913842"/>
            <a:r>
              <a:rPr lang="en-US" sz="1600" b="1" dirty="0">
                <a:solidFill>
                  <a:srgbClr val="000000"/>
                </a:solidFill>
                <a:latin typeface="Calibri"/>
              </a:rPr>
              <a:t>3m</a:t>
            </a:r>
          </a:p>
        </p:txBody>
      </p:sp>
      <p:sp>
        <p:nvSpPr>
          <p:cNvPr id="67" name="Right Brace 66"/>
          <p:cNvSpPr/>
          <p:nvPr/>
        </p:nvSpPr>
        <p:spPr>
          <a:xfrm rot="5400000">
            <a:off x="7246181" y="5835706"/>
            <a:ext cx="242149" cy="273030"/>
          </a:xfrm>
          <a:prstGeom prst="rightBrace">
            <a:avLst/>
          </a:prstGeom>
        </p:spPr>
        <p:style>
          <a:lnRef idx="1">
            <a:schemeClr val="accent1"/>
          </a:lnRef>
          <a:fillRef idx="0">
            <a:schemeClr val="accent1"/>
          </a:fillRef>
          <a:effectRef idx="0">
            <a:schemeClr val="accent1"/>
          </a:effectRef>
          <a:fontRef idx="minor">
            <a:schemeClr val="tx1"/>
          </a:fontRef>
        </p:style>
        <p:txBody>
          <a:bodyPr lIns="91384" tIns="45693" rIns="91384" bIns="45693" rtlCol="0" anchor="ctr"/>
          <a:lstStyle/>
          <a:p>
            <a:pPr algn="ctr" defTabSz="913842"/>
            <a:endParaRPr lang="en-US">
              <a:solidFill>
                <a:srgbClr val="000000"/>
              </a:solidFill>
              <a:latin typeface="Calibri"/>
            </a:endParaRPr>
          </a:p>
        </p:txBody>
      </p:sp>
      <p:sp>
        <p:nvSpPr>
          <p:cNvPr id="69" name="TextBox 68"/>
          <p:cNvSpPr txBox="1"/>
          <p:nvPr/>
        </p:nvSpPr>
        <p:spPr>
          <a:xfrm>
            <a:off x="4874999" y="5507944"/>
            <a:ext cx="455460" cy="338500"/>
          </a:xfrm>
          <a:prstGeom prst="rect">
            <a:avLst/>
          </a:prstGeom>
          <a:noFill/>
        </p:spPr>
        <p:txBody>
          <a:bodyPr wrap="none" lIns="91384" tIns="45693" rIns="91384" bIns="45693" rtlCol="0">
            <a:spAutoFit/>
          </a:bodyPr>
          <a:lstStyle/>
          <a:p>
            <a:pPr defTabSz="913842"/>
            <a:r>
              <a:rPr lang="en-US" sz="1600" b="1">
                <a:solidFill>
                  <a:srgbClr val="000000"/>
                </a:solidFill>
                <a:latin typeface="Calibri"/>
              </a:rPr>
              <a:t>6m</a:t>
            </a:r>
          </a:p>
        </p:txBody>
      </p:sp>
      <p:cxnSp>
        <p:nvCxnSpPr>
          <p:cNvPr id="72" name="Straight Connector 71"/>
          <p:cNvCxnSpPr/>
          <p:nvPr/>
        </p:nvCxnSpPr>
        <p:spPr>
          <a:xfrm>
            <a:off x="3626853" y="1988843"/>
            <a:ext cx="19502" cy="1485676"/>
          </a:xfrm>
          <a:prstGeom prst="line">
            <a:avLst/>
          </a:prstGeom>
          <a:ln>
            <a:solidFill>
              <a:srgbClr val="95B3D7"/>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314853" y="2041111"/>
            <a:ext cx="753143" cy="276944"/>
          </a:xfrm>
          <a:prstGeom prst="rect">
            <a:avLst/>
          </a:prstGeom>
          <a:noFill/>
        </p:spPr>
        <p:txBody>
          <a:bodyPr wrap="none" lIns="91384" tIns="45693" rIns="91384" bIns="45693" rtlCol="0">
            <a:spAutoFit/>
          </a:bodyPr>
          <a:lstStyle/>
          <a:p>
            <a:pPr defTabSz="913842"/>
            <a:r>
              <a:rPr lang="en-US" sz="1200" b="1">
                <a:solidFill>
                  <a:srgbClr val="000000"/>
                </a:solidFill>
                <a:latin typeface="Calibri"/>
              </a:rPr>
              <a:t>Oct 2017</a:t>
            </a:r>
          </a:p>
        </p:txBody>
      </p:sp>
      <p:sp>
        <p:nvSpPr>
          <p:cNvPr id="64" name="4-Point Star 63"/>
          <p:cNvSpPr/>
          <p:nvPr/>
        </p:nvSpPr>
        <p:spPr>
          <a:xfrm>
            <a:off x="7746271" y="2522573"/>
            <a:ext cx="591676" cy="628336"/>
          </a:xfrm>
          <a:prstGeom prst="star4">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77" tIns="45688" rIns="91377" bIns="45688" rtlCol="0" anchor="ctr"/>
          <a:lstStyle/>
          <a:p>
            <a:pPr algn="ctr" defTabSz="913842"/>
            <a:endParaRPr lang="en-US">
              <a:solidFill>
                <a:srgbClr val="000000"/>
              </a:solidFill>
              <a:latin typeface="Calibri"/>
            </a:endParaRPr>
          </a:p>
        </p:txBody>
      </p:sp>
      <p:sp>
        <p:nvSpPr>
          <p:cNvPr id="70" name="TextBox 69"/>
          <p:cNvSpPr txBox="1"/>
          <p:nvPr/>
        </p:nvSpPr>
        <p:spPr>
          <a:xfrm>
            <a:off x="8034349" y="2808593"/>
            <a:ext cx="4836537" cy="584711"/>
          </a:xfrm>
          <a:prstGeom prst="rect">
            <a:avLst/>
          </a:prstGeom>
          <a:noFill/>
        </p:spPr>
        <p:txBody>
          <a:bodyPr wrap="square" lIns="91377" tIns="45688" rIns="91377" bIns="45688" rtlCol="0">
            <a:spAutoFit/>
          </a:bodyPr>
          <a:lstStyle/>
          <a:p>
            <a:pPr defTabSz="913842"/>
            <a:r>
              <a:rPr lang="en-US" sz="1600" b="1" i="1">
                <a:solidFill>
                  <a:prstClr val="black"/>
                </a:solidFill>
                <a:latin typeface="Calibri"/>
              </a:rPr>
              <a:t>Start of</a:t>
            </a:r>
          </a:p>
          <a:p>
            <a:pPr defTabSz="913842"/>
            <a:r>
              <a:rPr lang="en-US" sz="1600" b="1" i="1">
                <a:solidFill>
                  <a:prstClr val="black"/>
                </a:solidFill>
                <a:latin typeface="Calibri"/>
              </a:rPr>
              <a:t>User Programme</a:t>
            </a:r>
          </a:p>
        </p:txBody>
      </p:sp>
      <p:sp>
        <p:nvSpPr>
          <p:cNvPr id="71" name="TextBox 70"/>
          <p:cNvSpPr txBox="1"/>
          <p:nvPr/>
        </p:nvSpPr>
        <p:spPr>
          <a:xfrm>
            <a:off x="142974" y="6453343"/>
            <a:ext cx="2488279" cy="276934"/>
          </a:xfrm>
          <a:prstGeom prst="rect">
            <a:avLst/>
          </a:prstGeom>
          <a:noFill/>
        </p:spPr>
        <p:txBody>
          <a:bodyPr wrap="none" lIns="91377" tIns="45688" rIns="91377" bIns="45688" rtlCol="0">
            <a:spAutoFit/>
          </a:bodyPr>
          <a:lstStyle/>
          <a:p>
            <a:pPr defTabSz="913842"/>
            <a:r>
              <a:rPr lang="en-US" sz="1200" b="1" dirty="0">
                <a:solidFill>
                  <a:srgbClr val="000000"/>
                </a:solidFill>
                <a:latin typeface="Calibri"/>
              </a:rPr>
              <a:t>Machine*: Accelerator, Target &amp; ICS</a:t>
            </a:r>
          </a:p>
        </p:txBody>
      </p:sp>
      <p:sp>
        <p:nvSpPr>
          <p:cNvPr id="26" name="TextBox 25"/>
          <p:cNvSpPr txBox="1"/>
          <p:nvPr/>
        </p:nvSpPr>
        <p:spPr>
          <a:xfrm>
            <a:off x="2910001" y="2761195"/>
            <a:ext cx="2651134" cy="276934"/>
          </a:xfrm>
          <a:prstGeom prst="rect">
            <a:avLst/>
          </a:prstGeom>
          <a:noFill/>
        </p:spPr>
        <p:txBody>
          <a:bodyPr wrap="none" lIns="91377" tIns="45688" rIns="91377" bIns="45688" rtlCol="0">
            <a:spAutoFit/>
          </a:bodyPr>
          <a:lstStyle/>
          <a:p>
            <a:pPr defTabSz="913842"/>
            <a:r>
              <a:rPr lang="en-US" sz="1200" b="1" i="1">
                <a:solidFill>
                  <a:srgbClr val="000000"/>
                </a:solidFill>
                <a:latin typeface="Calibri"/>
              </a:rPr>
              <a:t>First installations on-site (Accelerator)</a:t>
            </a:r>
          </a:p>
        </p:txBody>
      </p:sp>
      <p:sp>
        <p:nvSpPr>
          <p:cNvPr id="73" name="TextBox 72"/>
          <p:cNvSpPr txBox="1"/>
          <p:nvPr/>
        </p:nvSpPr>
        <p:spPr>
          <a:xfrm>
            <a:off x="3835284" y="3193243"/>
            <a:ext cx="2762117" cy="276934"/>
          </a:xfrm>
          <a:prstGeom prst="rect">
            <a:avLst/>
          </a:prstGeom>
          <a:noFill/>
        </p:spPr>
        <p:txBody>
          <a:bodyPr wrap="none" lIns="91377" tIns="45688" rIns="91377" bIns="45688" rtlCol="0">
            <a:spAutoFit/>
          </a:bodyPr>
          <a:lstStyle/>
          <a:p>
            <a:pPr defTabSz="913842"/>
            <a:r>
              <a:rPr lang="en-US" sz="1200" b="1" i="1">
                <a:solidFill>
                  <a:srgbClr val="000000"/>
                </a:solidFill>
                <a:latin typeface="Calibri"/>
              </a:rPr>
              <a:t>First installations on-site (Target &amp; NSS)</a:t>
            </a:r>
          </a:p>
        </p:txBody>
      </p:sp>
      <p:sp>
        <p:nvSpPr>
          <p:cNvPr id="3" name="Diamond 2"/>
          <p:cNvSpPr/>
          <p:nvPr/>
        </p:nvSpPr>
        <p:spPr>
          <a:xfrm>
            <a:off x="1035276" y="2385603"/>
            <a:ext cx="206159" cy="393008"/>
          </a:xfrm>
          <a:prstGeom prst="diamon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75" name="Diamond 74"/>
          <p:cNvSpPr/>
          <p:nvPr/>
        </p:nvSpPr>
        <p:spPr>
          <a:xfrm>
            <a:off x="2595450" y="2747961"/>
            <a:ext cx="206159" cy="393008"/>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76" name="Diamond 75"/>
          <p:cNvSpPr/>
          <p:nvPr/>
        </p:nvSpPr>
        <p:spPr>
          <a:xfrm>
            <a:off x="3543290" y="3208240"/>
            <a:ext cx="206159" cy="393008"/>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77" name="Diamond 76"/>
          <p:cNvSpPr/>
          <p:nvPr/>
        </p:nvSpPr>
        <p:spPr>
          <a:xfrm>
            <a:off x="4838695" y="3864315"/>
            <a:ext cx="206159" cy="393008"/>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78" name="Diamond 77"/>
          <p:cNvSpPr/>
          <p:nvPr/>
        </p:nvSpPr>
        <p:spPr>
          <a:xfrm>
            <a:off x="7137637" y="4440207"/>
            <a:ext cx="206159" cy="393008"/>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88" name="Diamond 87"/>
          <p:cNvSpPr/>
          <p:nvPr/>
        </p:nvSpPr>
        <p:spPr>
          <a:xfrm>
            <a:off x="5159553" y="4842693"/>
            <a:ext cx="206159" cy="393008"/>
          </a:xfrm>
          <a:prstGeom prst="diamon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89" name="Diamond 88"/>
          <p:cNvSpPr/>
          <p:nvPr/>
        </p:nvSpPr>
        <p:spPr>
          <a:xfrm>
            <a:off x="7408004" y="5406801"/>
            <a:ext cx="206159" cy="393008"/>
          </a:xfrm>
          <a:prstGeom prst="diamon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
        <p:nvSpPr>
          <p:cNvPr id="90" name="Diamond 89"/>
          <p:cNvSpPr/>
          <p:nvPr/>
        </p:nvSpPr>
        <p:spPr>
          <a:xfrm>
            <a:off x="9576471" y="5772297"/>
            <a:ext cx="206159" cy="393008"/>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rtlCol="0" anchor="ctr"/>
          <a:lstStyle/>
          <a:p>
            <a:pPr algn="ctr" defTabSz="913842"/>
            <a:endParaRPr lang="sv-SE">
              <a:solidFill>
                <a:prstClr val="white"/>
              </a:solidFill>
              <a:latin typeface="Calibri"/>
            </a:endParaRPr>
          </a:p>
        </p:txBody>
      </p:sp>
    </p:spTree>
    <p:extLst>
      <p:ext uri="{BB962C8B-B14F-4D97-AF65-F5344CB8AC3E}">
        <p14:creationId xmlns:p14="http://schemas.microsoft.com/office/powerpoint/2010/main" val="2125565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and operations budget profiles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8</a:t>
            </a:fld>
            <a:endParaRPr lang="sv-SE" dirty="0">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1484784"/>
            <a:ext cx="9906000" cy="5431488"/>
          </a:xfrm>
          <a:prstGeom prst="rect">
            <a:avLst/>
          </a:prstGeom>
        </p:spPr>
      </p:pic>
    </p:spTree>
    <p:extLst>
      <p:ext uri="{BB962C8B-B14F-4D97-AF65-F5344CB8AC3E}">
        <p14:creationId xmlns:p14="http://schemas.microsoft.com/office/powerpoint/2010/main" val="4265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Construction Profile, 2016-05-31</a:t>
            </a:r>
            <a:endParaRPr lang="en-AU"/>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9</a:t>
            </a:fld>
            <a:endParaRPr lang="sv-SE">
              <a:latin typeface="Calibri"/>
            </a:endParaRPr>
          </a:p>
        </p:txBody>
      </p:sp>
      <p:pic>
        <p:nvPicPr>
          <p:cNvPr id="3" name="Picture 2" descr="&lt;CH223_MOVE&gt;"/>
          <p:cNvPicPr/>
          <p:nvPr/>
        </p:nvPicPr>
        <p:blipFill>
          <a:blip r:embed="rId3">
            <a:extLst>
              <a:ext uri="{28A0092B-C50C-407E-A947-70E740481C1C}">
                <a14:useLocalDpi xmlns:a14="http://schemas.microsoft.com/office/drawing/2010/main" val="0"/>
              </a:ext>
            </a:extLst>
          </a:blip>
          <a:stretch/>
        </p:blipFill>
        <p:spPr>
          <a:xfrm>
            <a:off x="246468" y="1584884"/>
            <a:ext cx="9503866" cy="4771466"/>
          </a:xfrm>
          <a:prstGeom prst="rect">
            <a:avLst/>
          </a:prstGeom>
        </p:spPr>
      </p:pic>
      <p:grpSp>
        <p:nvGrpSpPr>
          <p:cNvPr id="15" name="Group 14"/>
          <p:cNvGrpSpPr/>
          <p:nvPr/>
        </p:nvGrpSpPr>
        <p:grpSpPr>
          <a:xfrm>
            <a:off x="840248" y="2698750"/>
            <a:ext cx="7731195" cy="3321050"/>
            <a:chOff x="915312" y="1149366"/>
            <a:chExt cx="6949260" cy="2767721"/>
          </a:xfrm>
        </p:grpSpPr>
        <p:cxnSp>
          <p:nvCxnSpPr>
            <p:cNvPr id="16" name="Straight Arrow Connector 15"/>
            <p:cNvCxnSpPr/>
            <p:nvPr/>
          </p:nvCxnSpPr>
          <p:spPr>
            <a:xfrm flipV="1">
              <a:off x="4306928" y="2337964"/>
              <a:ext cx="1429" cy="606158"/>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sp>
          <p:nvSpPr>
            <p:cNvPr id="17" name="TextBox 1"/>
            <p:cNvSpPr txBox="1"/>
            <p:nvPr/>
          </p:nvSpPr>
          <p:spPr>
            <a:xfrm>
              <a:off x="3914017" y="2893145"/>
              <a:ext cx="1582386" cy="6826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spcBef>
                  <a:spcPct val="0"/>
                </a:spcBef>
                <a:spcAft>
                  <a:spcPct val="0"/>
                </a:spcAft>
              </a:pPr>
              <a:r>
                <a:rPr lang="en-US" sz="1000" b="1" kern="0">
                  <a:solidFill>
                    <a:srgbClr val="8064A2">
                      <a:lumMod val="75000"/>
                    </a:srgbClr>
                  </a:solidFill>
                  <a:latin typeface="Calibri"/>
                  <a:sym typeface="Wingdings"/>
                </a:rPr>
                <a:t></a:t>
              </a:r>
              <a:r>
                <a:rPr lang="en-US" sz="1200" b="1" kern="0">
                  <a:solidFill>
                    <a:prstClr val="black"/>
                  </a:solidFill>
                  <a:latin typeface="Calibri"/>
                  <a:sym typeface="Wingdings"/>
                </a:rPr>
                <a:t> </a:t>
              </a:r>
              <a:r>
                <a:rPr lang="en-US" sz="1200" b="1" kern="0">
                  <a:solidFill>
                    <a:prstClr val="black"/>
                  </a:solidFill>
                  <a:latin typeface="Calibri"/>
                </a:rPr>
                <a:t>First Neutrons</a:t>
              </a:r>
            </a:p>
            <a:p>
              <a:pPr defTabSz="914400">
                <a:spcBef>
                  <a:spcPct val="0"/>
                </a:spcBef>
                <a:spcAft>
                  <a:spcPct val="0"/>
                </a:spcAft>
              </a:pPr>
              <a:endParaRPr lang="en-US" sz="600" b="1" kern="0">
                <a:solidFill>
                  <a:prstClr val="black"/>
                </a:solidFill>
                <a:latin typeface="Calibri"/>
              </a:endParaRPr>
            </a:p>
            <a:p>
              <a:pPr defTabSz="914400">
                <a:spcBef>
                  <a:spcPct val="0"/>
                </a:spcBef>
                <a:spcAft>
                  <a:spcPct val="0"/>
                </a:spcAft>
              </a:pPr>
              <a:r>
                <a:rPr lang="en-US" sz="1000" b="1" kern="0">
                  <a:solidFill>
                    <a:srgbClr val="8064A2">
                      <a:lumMod val="75000"/>
                    </a:srgbClr>
                  </a:solidFill>
                  <a:latin typeface="Calibri"/>
                  <a:sym typeface="Wingdings"/>
                </a:rPr>
                <a:t></a:t>
              </a:r>
              <a:r>
                <a:rPr lang="en-US" b="1" kern="0">
                  <a:solidFill>
                    <a:prstClr val="black"/>
                  </a:solidFill>
                  <a:latin typeface="Calibri"/>
                  <a:sym typeface="Wingdings"/>
                </a:rPr>
                <a:t> </a:t>
              </a:r>
              <a:r>
                <a:rPr lang="en-US" sz="1200" b="1" kern="0">
                  <a:solidFill>
                    <a:prstClr val="black"/>
                  </a:solidFill>
                  <a:latin typeface="Calibri"/>
                </a:rPr>
                <a:t>Operations Starts</a:t>
              </a:r>
            </a:p>
          </p:txBody>
        </p:sp>
        <p:sp>
          <p:nvSpPr>
            <p:cNvPr id="18" name="TextBox 1"/>
            <p:cNvSpPr txBox="1"/>
            <p:nvPr/>
          </p:nvSpPr>
          <p:spPr>
            <a:xfrm>
              <a:off x="915312" y="2972894"/>
              <a:ext cx="1657719" cy="350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spcBef>
                  <a:spcPct val="0"/>
                </a:spcBef>
                <a:spcAft>
                  <a:spcPct val="0"/>
                </a:spcAft>
              </a:pPr>
              <a:r>
                <a:rPr lang="en-US" sz="1000" b="1" kern="0">
                  <a:solidFill>
                    <a:srgbClr val="002060"/>
                  </a:solidFill>
                  <a:latin typeface="Calibri"/>
                  <a:sym typeface="Wingdings"/>
                </a:rPr>
                <a:t></a:t>
              </a:r>
              <a:r>
                <a:rPr lang="en-US" b="1" kern="0">
                  <a:solidFill>
                    <a:srgbClr val="002060"/>
                  </a:solidFill>
                  <a:latin typeface="Calibri"/>
                  <a:sym typeface="Wingdings"/>
                </a:rPr>
                <a:t> </a:t>
              </a:r>
              <a:r>
                <a:rPr lang="en-US" sz="1200" b="1" kern="0">
                  <a:solidFill>
                    <a:srgbClr val="002060"/>
                  </a:solidFill>
                  <a:latin typeface="Calibri"/>
                </a:rPr>
                <a:t>Construction</a:t>
              </a:r>
            </a:p>
            <a:p>
              <a:pPr defTabSz="914400">
                <a:spcBef>
                  <a:spcPct val="0"/>
                </a:spcBef>
                <a:spcAft>
                  <a:spcPct val="0"/>
                </a:spcAft>
              </a:pPr>
              <a:r>
                <a:rPr lang="en-US" sz="1200" b="1" kern="0">
                  <a:solidFill>
                    <a:srgbClr val="002060"/>
                  </a:solidFill>
                  <a:latin typeface="Calibri"/>
                </a:rPr>
                <a:t>    Starts</a:t>
              </a:r>
            </a:p>
          </p:txBody>
        </p:sp>
        <p:cxnSp>
          <p:nvCxnSpPr>
            <p:cNvPr id="19" name="Straight Arrow Connector 18"/>
            <p:cNvCxnSpPr/>
            <p:nvPr/>
          </p:nvCxnSpPr>
          <p:spPr>
            <a:xfrm>
              <a:off x="1187624" y="3392839"/>
              <a:ext cx="2347" cy="524248"/>
            </a:xfrm>
            <a:prstGeom prst="straightConnector1">
              <a:avLst/>
            </a:prstGeom>
            <a:noFill/>
            <a:ln w="25400" cap="flat" cmpd="sng" algn="ctr">
              <a:solidFill>
                <a:srgbClr val="002060"/>
              </a:solidFill>
              <a:prstDash val="solid"/>
              <a:tailEnd type="arrow"/>
            </a:ln>
            <a:effectLst>
              <a:outerShdw blurRad="40000" dist="20000" dir="5400000" rotWithShape="0">
                <a:srgbClr val="000000">
                  <a:alpha val="38000"/>
                </a:srgbClr>
              </a:outerShdw>
            </a:effectLst>
          </p:spPr>
        </p:cxnSp>
        <p:sp>
          <p:nvSpPr>
            <p:cNvPr id="20" name="TextBox 1"/>
            <p:cNvSpPr txBox="1"/>
            <p:nvPr/>
          </p:nvSpPr>
          <p:spPr>
            <a:xfrm>
              <a:off x="1383545" y="2333814"/>
              <a:ext cx="1512158" cy="4871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spcBef>
                  <a:spcPct val="0"/>
                </a:spcBef>
                <a:spcAft>
                  <a:spcPct val="0"/>
                </a:spcAft>
              </a:pPr>
              <a:r>
                <a:rPr lang="en-US" sz="1000" b="1" kern="0">
                  <a:solidFill>
                    <a:srgbClr val="8064A2">
                      <a:lumMod val="75000"/>
                    </a:srgbClr>
                  </a:solidFill>
                  <a:latin typeface="Calibri"/>
                  <a:sym typeface="Wingdings"/>
                </a:rPr>
                <a:t></a:t>
              </a:r>
              <a:r>
                <a:rPr lang="en-US" b="1" kern="0">
                  <a:solidFill>
                    <a:prstClr val="black"/>
                  </a:solidFill>
                  <a:latin typeface="Calibri"/>
                  <a:sym typeface="Wingdings"/>
                </a:rPr>
                <a:t> </a:t>
              </a:r>
              <a:r>
                <a:rPr lang="en-US" sz="1200" b="1" kern="0">
                  <a:solidFill>
                    <a:prstClr val="black"/>
                  </a:solidFill>
                  <a:latin typeface="Calibri"/>
                </a:rPr>
                <a:t>First installations</a:t>
              </a:r>
            </a:p>
            <a:p>
              <a:pPr algn="ctr" defTabSz="914400">
                <a:spcBef>
                  <a:spcPct val="0"/>
                </a:spcBef>
                <a:spcAft>
                  <a:spcPct val="0"/>
                </a:spcAft>
              </a:pPr>
              <a:r>
                <a:rPr lang="en-US" sz="1000" b="1" kern="0">
                  <a:solidFill>
                    <a:prstClr val="black"/>
                  </a:solidFill>
                  <a:latin typeface="Calibri"/>
                </a:rPr>
                <a:t>(of Machine Systems)</a:t>
              </a:r>
            </a:p>
          </p:txBody>
        </p:sp>
        <p:sp>
          <p:nvSpPr>
            <p:cNvPr id="21" name="TextBox 1"/>
            <p:cNvSpPr txBox="1"/>
            <p:nvPr/>
          </p:nvSpPr>
          <p:spPr>
            <a:xfrm>
              <a:off x="6526454" y="1620847"/>
              <a:ext cx="1338118" cy="4381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spcBef>
                  <a:spcPct val="0"/>
                </a:spcBef>
                <a:spcAft>
                  <a:spcPct val="0"/>
                </a:spcAft>
              </a:pPr>
              <a:r>
                <a:rPr lang="en-US" sz="1000" b="1" kern="0">
                  <a:solidFill>
                    <a:srgbClr val="8064A2">
                      <a:lumMod val="75000"/>
                    </a:srgbClr>
                  </a:solidFill>
                  <a:latin typeface="Calibri"/>
                  <a:sym typeface="Wingdings"/>
                </a:rPr>
                <a:t></a:t>
              </a:r>
              <a:r>
                <a:rPr lang="en-US" sz="1200" b="1" kern="0">
                  <a:solidFill>
                    <a:prstClr val="black"/>
                  </a:solidFill>
                  <a:latin typeface="Calibri"/>
                </a:rPr>
                <a:t>16 Instruments ready for Comm.</a:t>
              </a:r>
            </a:p>
          </p:txBody>
        </p:sp>
        <p:cxnSp>
          <p:nvCxnSpPr>
            <p:cNvPr id="22" name="Straight Arrow Connector 21"/>
            <p:cNvCxnSpPr/>
            <p:nvPr/>
          </p:nvCxnSpPr>
          <p:spPr>
            <a:xfrm flipH="1">
              <a:off x="2833760" y="2440555"/>
              <a:ext cx="408" cy="556279"/>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H="1" flipV="1">
              <a:off x="7380312" y="1149366"/>
              <a:ext cx="3164" cy="471481"/>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cxnSp>
          <p:nvCxnSpPr>
            <p:cNvPr id="24" name="Straight Arrow Connector 23"/>
            <p:cNvCxnSpPr/>
            <p:nvPr/>
          </p:nvCxnSpPr>
          <p:spPr>
            <a:xfrm flipV="1">
              <a:off x="5071229" y="1727658"/>
              <a:ext cx="1429" cy="606158"/>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sp>
          <p:nvSpPr>
            <p:cNvPr id="25" name="TextBox 1"/>
            <p:cNvSpPr txBox="1"/>
            <p:nvPr/>
          </p:nvSpPr>
          <p:spPr>
            <a:xfrm>
              <a:off x="4691620" y="2396153"/>
              <a:ext cx="1244820" cy="4267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spcBef>
                  <a:spcPct val="0"/>
                </a:spcBef>
                <a:spcAft>
                  <a:spcPct val="0"/>
                </a:spcAft>
              </a:pPr>
              <a:r>
                <a:rPr lang="en-US" sz="1000" b="1" kern="0">
                  <a:solidFill>
                    <a:srgbClr val="8064A2">
                      <a:lumMod val="75000"/>
                    </a:srgbClr>
                  </a:solidFill>
                  <a:latin typeface="Calibri"/>
                  <a:sym typeface="Wingdings"/>
                </a:rPr>
                <a:t></a:t>
              </a:r>
              <a:r>
                <a:rPr lang="en-US" b="1" kern="0">
                  <a:solidFill>
                    <a:prstClr val="black"/>
                  </a:solidFill>
                  <a:latin typeface="Calibri"/>
                  <a:sym typeface="Wingdings"/>
                </a:rPr>
                <a:t> </a:t>
              </a:r>
              <a:r>
                <a:rPr lang="en-US" sz="1200" b="1" kern="0">
                  <a:solidFill>
                    <a:prstClr val="black"/>
                  </a:solidFill>
                  <a:latin typeface="Calibri"/>
                </a:rPr>
                <a:t>1st Call for </a:t>
              </a:r>
            </a:p>
            <a:p>
              <a:pPr defTabSz="914400">
                <a:spcBef>
                  <a:spcPct val="0"/>
                </a:spcBef>
                <a:spcAft>
                  <a:spcPct val="0"/>
                </a:spcAft>
              </a:pPr>
              <a:r>
                <a:rPr lang="en-US" sz="1200" b="1" kern="0">
                  <a:solidFill>
                    <a:prstClr val="black"/>
                  </a:solidFill>
                  <a:latin typeface="Calibri"/>
                </a:rPr>
                <a:t>User Proposals</a:t>
              </a:r>
            </a:p>
          </p:txBody>
        </p:sp>
        <p:cxnSp>
          <p:nvCxnSpPr>
            <p:cNvPr id="26" name="Straight Arrow Connector 25"/>
            <p:cNvCxnSpPr/>
            <p:nvPr/>
          </p:nvCxnSpPr>
          <p:spPr>
            <a:xfrm flipV="1">
              <a:off x="6012160" y="1317796"/>
              <a:ext cx="1430" cy="606103"/>
            </a:xfrm>
            <a:prstGeom prst="straightConnector1">
              <a:avLst/>
            </a:prstGeom>
            <a:noFill/>
            <a:ln w="25400" cap="flat" cmpd="sng" algn="ctr">
              <a:solidFill>
                <a:srgbClr val="8064A2">
                  <a:lumMod val="75000"/>
                </a:srgbClr>
              </a:solidFill>
              <a:prstDash val="solid"/>
              <a:tailEnd type="arrow"/>
            </a:ln>
            <a:effectLst>
              <a:outerShdw blurRad="40000" dist="20000" dir="5400000" rotWithShape="0">
                <a:srgbClr val="000000">
                  <a:alpha val="38000"/>
                </a:srgbClr>
              </a:outerShdw>
            </a:effectLst>
          </p:spPr>
        </p:cxnSp>
        <p:sp>
          <p:nvSpPr>
            <p:cNvPr id="27" name="TextBox 1"/>
            <p:cNvSpPr txBox="1"/>
            <p:nvPr/>
          </p:nvSpPr>
          <p:spPr>
            <a:xfrm>
              <a:off x="5349040" y="2030737"/>
              <a:ext cx="1474593" cy="3387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spcBef>
                  <a:spcPct val="0"/>
                </a:spcBef>
                <a:spcAft>
                  <a:spcPct val="0"/>
                </a:spcAft>
              </a:pPr>
              <a:r>
                <a:rPr lang="en-US" sz="1000" b="1" kern="0">
                  <a:solidFill>
                    <a:srgbClr val="8064A2">
                      <a:lumMod val="75000"/>
                    </a:srgbClr>
                  </a:solidFill>
                  <a:latin typeface="Calibri"/>
                  <a:sym typeface="Wingdings"/>
                </a:rPr>
                <a:t></a:t>
              </a:r>
              <a:r>
                <a:rPr lang="en-US" sz="1200" b="1" kern="0">
                  <a:solidFill>
                    <a:prstClr val="black"/>
                  </a:solidFill>
                  <a:latin typeface="Calibri"/>
                  <a:sym typeface="Wingdings"/>
                </a:rPr>
                <a:t> Machine </a:t>
              </a:r>
              <a:r>
                <a:rPr lang="en-US" sz="1200" b="1" kern="0">
                  <a:solidFill>
                    <a:prstClr val="black"/>
                  </a:solidFill>
                  <a:latin typeface="Calibri"/>
                </a:rPr>
                <a:t>2.0 GeV</a:t>
              </a:r>
            </a:p>
          </p:txBody>
        </p:sp>
      </p:grpSp>
      <p:pic>
        <p:nvPicPr>
          <p:cNvPr id="8" name="Picture 7" descr="&lt;TX264&gt;"/>
          <p:cNvPicPr/>
          <p:nvPr/>
        </p:nvPicPr>
        <p:blipFill>
          <a:blip r:embed="rId4">
            <a:extLst>
              <a:ext uri="{28A0092B-C50C-407E-A947-70E740481C1C}">
                <a14:useLocalDpi xmlns:a14="http://schemas.microsoft.com/office/drawing/2010/main" val="0"/>
              </a:ext>
            </a:extLst>
          </a:blip>
          <a:stretch/>
        </p:blipFill>
        <p:spPr>
          <a:xfrm>
            <a:off x="846140" y="2273304"/>
            <a:ext cx="2610739" cy="1860715"/>
          </a:xfrm>
          <a:prstGeom prst="rect">
            <a:avLst/>
          </a:prstGeom>
        </p:spPr>
      </p:pic>
      <p:pic>
        <p:nvPicPr>
          <p:cNvPr id="9" name="Picture 8" descr="&lt;TX265&gt;"/>
          <p:cNvPicPr/>
          <p:nvPr/>
        </p:nvPicPr>
        <p:blipFill>
          <a:blip r:embed="rId5">
            <a:extLst>
              <a:ext uri="{28A0092B-C50C-407E-A947-70E740481C1C}">
                <a14:useLocalDpi xmlns:a14="http://schemas.microsoft.com/office/drawing/2010/main" val="0"/>
              </a:ext>
            </a:extLst>
          </a:blip>
          <a:stretch/>
        </p:blipFill>
        <p:spPr>
          <a:xfrm>
            <a:off x="2781994" y="2273301"/>
            <a:ext cx="674884" cy="1836122"/>
          </a:xfrm>
          <a:prstGeom prst="rect">
            <a:avLst/>
          </a:prstGeom>
        </p:spPr>
      </p:pic>
      <p:pic>
        <p:nvPicPr>
          <p:cNvPr id="10" name="Picture 9" descr="&lt;TX266&gt;"/>
          <p:cNvPicPr/>
          <p:nvPr/>
        </p:nvPicPr>
        <p:blipFill>
          <a:blip r:embed="rId6">
            <a:extLst>
              <a:ext uri="{28A0092B-C50C-407E-A947-70E740481C1C}">
                <a14:useLocalDpi xmlns:a14="http://schemas.microsoft.com/office/drawing/2010/main" val="0"/>
              </a:ext>
            </a:extLst>
          </a:blip>
          <a:stretch/>
        </p:blipFill>
        <p:spPr>
          <a:xfrm>
            <a:off x="846140" y="2273304"/>
            <a:ext cx="2406497" cy="204925"/>
          </a:xfrm>
          <a:prstGeom prst="rect">
            <a:avLst/>
          </a:prstGeom>
        </p:spPr>
      </p:pic>
    </p:spTree>
    <p:extLst>
      <p:ext uri="{BB962C8B-B14F-4D97-AF65-F5344CB8AC3E}">
        <p14:creationId xmlns:p14="http://schemas.microsoft.com/office/powerpoint/2010/main" val="3662996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ES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Theme" id="{6E16FCF6-96D1-4FDB-B26F-5ED38D098572}" vid="{165D9ED6-989B-43C0-992F-24C994C67006}"/>
    </a:ext>
  </a:extLst>
</a:theme>
</file>

<file path=ppt/theme/theme13.xml><?xml version="1.0" encoding="utf-8"?>
<a:theme xmlns:a="http://schemas.openxmlformats.org/drawingml/2006/main" name="1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7.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9.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88360</TotalTime>
  <Words>3350</Words>
  <Application>Microsoft Macintosh PowerPoint</Application>
  <PresentationFormat>A4 Paper (210x297 mm)</PresentationFormat>
  <Paragraphs>428</Paragraphs>
  <Slides>30</Slides>
  <Notes>6</Notes>
  <HiddenSlides>0</HiddenSlides>
  <MMClips>0</MMClips>
  <ScaleCrop>false</ScaleCrop>
  <HeadingPairs>
    <vt:vector size="4" baseType="variant">
      <vt:variant>
        <vt:lpstr>Theme</vt:lpstr>
      </vt:variant>
      <vt:variant>
        <vt:i4>13</vt:i4>
      </vt:variant>
      <vt:variant>
        <vt:lpstr>Slide Titles</vt:lpstr>
      </vt:variant>
      <vt:variant>
        <vt:i4>30</vt:i4>
      </vt:variant>
    </vt:vector>
  </HeadingPairs>
  <TitlesOfParts>
    <vt:vector size="43" baseType="lpstr">
      <vt:lpstr>Anpassad formgivning</vt:lpstr>
      <vt:lpstr>1_Anpassad formgivning</vt:lpstr>
      <vt:lpstr>6_Office-tema</vt:lpstr>
      <vt:lpstr>8_Office-tema</vt:lpstr>
      <vt:lpstr>3_ESS Core Powerpoint</vt:lpstr>
      <vt:lpstr>5_ESS Core Powerpoint</vt:lpstr>
      <vt:lpstr>ESS Core Powerpoint template</vt:lpstr>
      <vt:lpstr>9_ESS Core Powerpoint</vt:lpstr>
      <vt:lpstr>ESS Core Powerpoint</vt:lpstr>
      <vt:lpstr>4_ESS Core Powerpoint</vt:lpstr>
      <vt:lpstr>Office-tema</vt:lpstr>
      <vt:lpstr>ESSTheme</vt:lpstr>
      <vt:lpstr>1_ESS Core Powerpoint</vt:lpstr>
      <vt:lpstr>PowerPoint Presentation</vt:lpstr>
      <vt:lpstr>PowerPoint Presentation</vt:lpstr>
      <vt:lpstr>PowerPoint Presentation</vt:lpstr>
      <vt:lpstr>Project objectives and execution strategies</vt:lpstr>
      <vt:lpstr>Project execution context</vt:lpstr>
      <vt:lpstr>Cost baseline – 1 843 M€ (2013 pricing)</vt:lpstr>
      <vt:lpstr>ESS Schedule Objectives</vt:lpstr>
      <vt:lpstr>Construction and operations budget profiles</vt:lpstr>
      <vt:lpstr>Construction Profile, 2016-05-31</vt:lpstr>
      <vt:lpstr>Contingency Tracking</vt:lpstr>
      <vt:lpstr>Level 2 Cost Baseline Tracking</vt:lpstr>
      <vt:lpstr>In-kind status and plans</vt:lpstr>
      <vt:lpstr>Recent construction site highlights</vt:lpstr>
      <vt:lpstr>Conventional facilities context</vt:lpstr>
      <vt:lpstr>Actively managing CF costs to meet requirements</vt:lpstr>
      <vt:lpstr>Coming six months</vt:lpstr>
      <vt:lpstr>2nd License submittal seeks permission to install machine and commission its first stage</vt:lpstr>
      <vt:lpstr>Status of 2nd license application</vt:lpstr>
      <vt:lpstr>CF and licensing summary</vt:lpstr>
      <vt:lpstr>ESS campus offices, labs, and workshops</vt:lpstr>
      <vt:lpstr>Financing strategy for campus buildings</vt:lpstr>
      <vt:lpstr>2016 priorities</vt:lpstr>
      <vt:lpstr>Summary</vt:lpstr>
      <vt:lpstr>Annual Review 2016   Top 10 Recommendations &amp; Response</vt:lpstr>
      <vt:lpstr>Response to annual review recommendations</vt:lpstr>
      <vt:lpstr>Response to annual review recommendations</vt:lpstr>
      <vt:lpstr>Response to annual review recommendations</vt:lpstr>
      <vt:lpstr>Response to annual review recommendations</vt:lpstr>
      <vt:lpstr>Response to annual review recommendations</vt:lpstr>
      <vt:lpstr>Response to annual review recommendations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Ola Grahm</dc:creator>
  <cp:keywords/>
  <dc:description/>
  <cp:lastModifiedBy>ESS User</cp:lastModifiedBy>
  <cp:revision>1268</cp:revision>
  <cp:lastPrinted>2016-04-06T06:17:10Z</cp:lastPrinted>
  <dcterms:created xsi:type="dcterms:W3CDTF">2013-09-21T18:00:17Z</dcterms:created>
  <dcterms:modified xsi:type="dcterms:W3CDTF">2016-06-22T07:58:01Z</dcterms:modified>
  <cp:category/>
</cp:coreProperties>
</file>