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96" r:id="rId2"/>
    <p:sldId id="410" r:id="rId3"/>
    <p:sldId id="381" r:id="rId4"/>
    <p:sldId id="363" r:id="rId5"/>
    <p:sldId id="374" r:id="rId6"/>
    <p:sldId id="375" r:id="rId7"/>
    <p:sldId id="385" r:id="rId8"/>
    <p:sldId id="377" r:id="rId9"/>
    <p:sldId id="412" r:id="rId10"/>
    <p:sldId id="386" r:id="rId11"/>
    <p:sldId id="388" r:id="rId12"/>
    <p:sldId id="389" r:id="rId13"/>
    <p:sldId id="390" r:id="rId14"/>
    <p:sldId id="392" r:id="rId15"/>
    <p:sldId id="393" r:id="rId16"/>
    <p:sldId id="394" r:id="rId17"/>
    <p:sldId id="395" r:id="rId18"/>
    <p:sldId id="396" r:id="rId19"/>
    <p:sldId id="397" r:id="rId20"/>
    <p:sldId id="399" r:id="rId21"/>
    <p:sldId id="400" r:id="rId22"/>
    <p:sldId id="380" r:id="rId23"/>
    <p:sldId id="379" r:id="rId24"/>
    <p:sldId id="420" r:id="rId25"/>
    <p:sldId id="403" r:id="rId26"/>
    <p:sldId id="406" r:id="rId27"/>
    <p:sldId id="416" r:id="rId28"/>
    <p:sldId id="405" r:id="rId29"/>
    <p:sldId id="419" r:id="rId30"/>
    <p:sldId id="407" r:id="rId31"/>
    <p:sldId id="408" r:id="rId32"/>
    <p:sldId id="413" r:id="rId33"/>
    <p:sldId id="302" r:id="rId34"/>
    <p:sldId id="411" r:id="rId35"/>
    <p:sldId id="378" r:id="rId36"/>
    <p:sldId id="417" r:id="rId37"/>
    <p:sldId id="404" r:id="rId38"/>
    <p:sldId id="418" r:id="rId39"/>
    <p:sldId id="373" r:id="rId40"/>
    <p:sldId id="414" r:id="rId4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820577-CAD0-A342-AE4B-9F99712D5B36}">
          <p14:sldIdLst>
            <p14:sldId id="296"/>
            <p14:sldId id="410"/>
            <p14:sldId id="381"/>
            <p14:sldId id="363"/>
            <p14:sldId id="374"/>
            <p14:sldId id="375"/>
            <p14:sldId id="385"/>
            <p14:sldId id="377"/>
            <p14:sldId id="412"/>
            <p14:sldId id="386"/>
            <p14:sldId id="388"/>
            <p14:sldId id="389"/>
            <p14:sldId id="390"/>
            <p14:sldId id="392"/>
            <p14:sldId id="393"/>
            <p14:sldId id="394"/>
            <p14:sldId id="395"/>
            <p14:sldId id="396"/>
            <p14:sldId id="397"/>
            <p14:sldId id="399"/>
            <p14:sldId id="400"/>
            <p14:sldId id="380"/>
            <p14:sldId id="379"/>
            <p14:sldId id="420"/>
            <p14:sldId id="403"/>
            <p14:sldId id="406"/>
            <p14:sldId id="416"/>
            <p14:sldId id="405"/>
            <p14:sldId id="419"/>
            <p14:sldId id="407"/>
            <p14:sldId id="408"/>
            <p14:sldId id="413"/>
            <p14:sldId id="302"/>
            <p14:sldId id="411"/>
            <p14:sldId id="378"/>
            <p14:sldId id="417"/>
            <p14:sldId id="404"/>
            <p14:sldId id="418"/>
          </p14:sldIdLst>
        </p14:section>
        <p14:section name="back-up slides" id="{D87140F2-0CF4-694C-84B4-8D042563DAA1}">
          <p14:sldIdLst>
            <p14:sldId id="373"/>
            <p14:sldId id="41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in Sutton" initials="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26787" autoAdjust="0"/>
    <p:restoredTop sz="92081" autoAdjust="0"/>
  </p:normalViewPr>
  <p:slideViewPr>
    <p:cSldViewPr>
      <p:cViewPr>
        <p:scale>
          <a:sx n="108" d="100"/>
          <a:sy n="108" d="100"/>
        </p:scale>
        <p:origin x="-1016"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926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hanekennedy:Documents:ESS:NSS%20project:budgets:SJK-NSS-budgets-2April16.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shanekennedy:Documents:ESS:NSS%20project:budgets:SJK-NSS-budgets+scenarios-13April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hanekennedy:Documents:ESS:NSS%20project:budgets:SJK-NSS-budgets+scenarios-13April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NSS Budget March 2016</a:t>
            </a:r>
          </a:p>
        </c:rich>
      </c:tx>
      <c:layout>
        <c:manualLayout>
          <c:xMode val="edge"/>
          <c:yMode val="edge"/>
          <c:x val="0.146528343439829"/>
          <c:y val="0.0201149425287356"/>
        </c:manualLayout>
      </c:layout>
      <c:overlay val="0"/>
    </c:title>
    <c:autoTitleDeleted val="0"/>
    <c:plotArea>
      <c:layout>
        <c:manualLayout>
          <c:layoutTarget val="inner"/>
          <c:xMode val="edge"/>
          <c:yMode val="edge"/>
          <c:x val="0.0345065918484327"/>
          <c:y val="0.233656439496787"/>
          <c:w val="0.478879536609648"/>
          <c:h val="0.718319304914472"/>
        </c:manualLayout>
      </c:layout>
      <c:pieChart>
        <c:varyColors val="1"/>
        <c:ser>
          <c:idx val="0"/>
          <c:order val="0"/>
          <c:spPr>
            <a:ln>
              <a:solidFill>
                <a:schemeClr val="bg1">
                  <a:lumMod val="50000"/>
                </a:schemeClr>
              </a:solidFill>
            </a:ln>
          </c:spPr>
          <c:dPt>
            <c:idx val="8"/>
            <c:bubble3D val="0"/>
            <c:explosion val="15"/>
            <c:spPr>
              <a:solidFill>
                <a:srgbClr val="FFFF00"/>
              </a:solidFill>
              <a:ln>
                <a:solidFill>
                  <a:schemeClr val="bg1">
                    <a:lumMod val="50000"/>
                  </a:schemeClr>
                </a:solidFill>
              </a:ln>
            </c:spPr>
          </c:dPt>
          <c:dLbls>
            <c:dLbl>
              <c:idx val="7"/>
              <c:layout>
                <c:manualLayout>
                  <c:x val="0.145608954053157"/>
                  <c:y val="-0.12609512173047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1"/>
          </c:dLbls>
          <c:cat>
            <c:strRef>
              <c:f>'projections-2016'!$A$4:$A$12</c:f>
              <c:strCache>
                <c:ptCount val="9"/>
                <c:pt idx="0">
                  <c:v>Directorate Mgmt </c:v>
                </c:pt>
                <c:pt idx="1">
                  <c:v>Instrument Concepts</c:v>
                </c:pt>
                <c:pt idx="2">
                  <c:v>Science Support Systems</c:v>
                </c:pt>
                <c:pt idx="3">
                  <c:v>Data Mgmt (DMSC)</c:v>
                </c:pt>
                <c:pt idx="4">
                  <c:v>Instrument Technologies</c:v>
                </c:pt>
                <c:pt idx="5">
                  <c:v>Instrument Integration Mgmt </c:v>
                </c:pt>
                <c:pt idx="6">
                  <c:v>Neutron Guide Bunker</c:v>
                </c:pt>
                <c:pt idx="7">
                  <c:v>Neutron Beam Instruments </c:v>
                </c:pt>
                <c:pt idx="8">
                  <c:v>NSS Contingency </c:v>
                </c:pt>
              </c:strCache>
            </c:strRef>
          </c:cat>
          <c:val>
            <c:numRef>
              <c:f>'projections-2016'!$D$4:$D$12</c:f>
              <c:numCache>
                <c:formatCode>0.0%</c:formatCode>
                <c:ptCount val="9"/>
                <c:pt idx="0">
                  <c:v>0.0212857142857143</c:v>
                </c:pt>
                <c:pt idx="1">
                  <c:v>0.0261714285714286</c:v>
                </c:pt>
                <c:pt idx="2">
                  <c:v>0.0650571428571429</c:v>
                </c:pt>
                <c:pt idx="3">
                  <c:v>0.0714857142857143</c:v>
                </c:pt>
                <c:pt idx="4">
                  <c:v>0.146371428571429</c:v>
                </c:pt>
                <c:pt idx="5">
                  <c:v>0.0182</c:v>
                </c:pt>
                <c:pt idx="6">
                  <c:v>0.0417142857142857</c:v>
                </c:pt>
                <c:pt idx="7">
                  <c:v>0.539142857142857</c:v>
                </c:pt>
                <c:pt idx="8">
                  <c:v>0.0705714285714286</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576573482708356"/>
          <c:y val="0.00137735467664087"/>
          <c:w val="0.421115938093945"/>
          <c:h val="0.547374607683741"/>
        </c:manualLayout>
      </c:layout>
      <c:overlay val="0"/>
      <c:txPr>
        <a:bodyPr/>
        <a:lstStyle/>
        <a:p>
          <a:pPr>
            <a:defRPr sz="1600"/>
          </a:pPr>
          <a:endParaRPr lang="en-US"/>
        </a:p>
      </c:txPr>
    </c:legend>
    <c:plotVisOnly val="1"/>
    <c:dispBlanksAs val="gap"/>
    <c:showDLblsOverMax val="0"/>
  </c:chart>
  <c:spPr>
    <a:ln>
      <a:solidFill>
        <a:schemeClr val="bg1">
          <a:lumMod val="5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Budget</a:t>
            </a:r>
            <a:r>
              <a:rPr lang="en-US" baseline="0" dirty="0" smtClean="0"/>
              <a:t> Scenario</a:t>
            </a:r>
            <a:r>
              <a:rPr lang="en-US" dirty="0" smtClean="0"/>
              <a:t> </a:t>
            </a:r>
            <a:r>
              <a:rPr lang="en-US" sz="1600" b="0" dirty="0"/>
              <a:t>(</a:t>
            </a:r>
            <a:r>
              <a:rPr lang="en-US" sz="1600" b="0" dirty="0" smtClean="0"/>
              <a:t>5</a:t>
            </a:r>
            <a:r>
              <a:rPr lang="pt-BR" sz="1600" b="0" dirty="0" smtClean="0"/>
              <a:t>+</a:t>
            </a:r>
            <a:r>
              <a:rPr lang="pt-BR" sz="1600" b="0" baseline="0" dirty="0"/>
              <a:t>22 M</a:t>
            </a:r>
            <a:r>
              <a:rPr lang="pt-BR" sz="1600" b="0" i="0" u="none" strike="noStrike" baseline="0" dirty="0">
                <a:effectLst/>
              </a:rPr>
              <a:t>€) </a:t>
            </a:r>
            <a:r>
              <a:rPr lang="en-US" sz="1800" b="1" i="0" u="none" strike="noStrike" baseline="0" dirty="0">
                <a:effectLst/>
              </a:rPr>
              <a:t>Dec 2016 </a:t>
            </a:r>
            <a:r>
              <a:rPr lang="pt-BR" sz="1800" b="1" i="0" u="none" strike="noStrike" baseline="0" dirty="0">
                <a:effectLst/>
              </a:rPr>
              <a:t> </a:t>
            </a:r>
            <a:endParaRPr lang="en-US" dirty="0"/>
          </a:p>
        </c:rich>
      </c:tx>
      <c:layout>
        <c:manualLayout>
          <c:xMode val="edge"/>
          <c:yMode val="edge"/>
          <c:x val="0.0635261486097504"/>
          <c:y val="0.0160472365815563"/>
        </c:manualLayout>
      </c:layout>
      <c:overlay val="0"/>
    </c:title>
    <c:autoTitleDeleted val="0"/>
    <c:plotArea>
      <c:layout>
        <c:manualLayout>
          <c:layoutTarget val="inner"/>
          <c:xMode val="edge"/>
          <c:yMode val="edge"/>
          <c:x val="0.071734958741958"/>
          <c:y val="0.190273180430932"/>
          <c:w val="0.484524825524437"/>
          <c:h val="0.783790158936589"/>
        </c:manualLayout>
      </c:layout>
      <c:pieChart>
        <c:varyColors val="1"/>
        <c:ser>
          <c:idx val="0"/>
          <c:order val="0"/>
          <c:spPr>
            <a:ln>
              <a:solidFill>
                <a:schemeClr val="bg1">
                  <a:lumMod val="50000"/>
                </a:schemeClr>
              </a:solidFill>
            </a:ln>
          </c:spPr>
          <c:dPt>
            <c:idx val="8"/>
            <c:bubble3D val="0"/>
            <c:explosion val="12"/>
            <c:spPr>
              <a:solidFill>
                <a:srgbClr val="FFFF00"/>
              </a:solidFill>
              <a:ln>
                <a:solidFill>
                  <a:schemeClr val="bg1">
                    <a:lumMod val="50000"/>
                  </a:schemeClr>
                </a:solidFill>
              </a:ln>
            </c:spPr>
          </c:dPt>
          <c:dLbls>
            <c:dLbl>
              <c:idx val="7"/>
              <c:layout>
                <c:manualLayout>
                  <c:x val="0.0875453546318182"/>
                  <c:y val="-0.177973798533804"/>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1"/>
          </c:dLbls>
          <c:cat>
            <c:strRef>
              <c:f>'scenarios-2016'!$A$6:$A$14</c:f>
              <c:strCache>
                <c:ptCount val="9"/>
                <c:pt idx="0">
                  <c:v>Directorate Mgmt </c:v>
                </c:pt>
                <c:pt idx="1">
                  <c:v>Instrument Concepts</c:v>
                </c:pt>
                <c:pt idx="2">
                  <c:v>Science Support Systems</c:v>
                </c:pt>
                <c:pt idx="3">
                  <c:v>Data Mgmt (DMSC)</c:v>
                </c:pt>
                <c:pt idx="4">
                  <c:v>Instrument Technologies</c:v>
                </c:pt>
                <c:pt idx="5">
                  <c:v>Instrument Integration Mgmt </c:v>
                </c:pt>
                <c:pt idx="6">
                  <c:v>Neutron Guide Bunker</c:v>
                </c:pt>
                <c:pt idx="7">
                  <c:v>Neutron Beam Instruments </c:v>
                </c:pt>
                <c:pt idx="8">
                  <c:v>NSS Contingency </c:v>
                </c:pt>
              </c:strCache>
            </c:strRef>
          </c:cat>
          <c:val>
            <c:numRef>
              <c:f>'scenarios-2016'!$AE$6:$AE$14</c:f>
              <c:numCache>
                <c:formatCode>0.0%</c:formatCode>
                <c:ptCount val="9"/>
                <c:pt idx="0">
                  <c:v>0.0222857143016799</c:v>
                </c:pt>
                <c:pt idx="1">
                  <c:v>0.0190285714422036</c:v>
                </c:pt>
                <c:pt idx="2">
                  <c:v>0.0584113163458463</c:v>
                </c:pt>
                <c:pt idx="3">
                  <c:v>0.0641831855499813</c:v>
                </c:pt>
                <c:pt idx="4">
                  <c:v>0.13141904859015</c:v>
                </c:pt>
                <c:pt idx="5">
                  <c:v>0.0220142857300569</c:v>
                </c:pt>
                <c:pt idx="6">
                  <c:v>0.0417142857441702</c:v>
                </c:pt>
                <c:pt idx="7">
                  <c:v>0.554217143254189</c:v>
                </c:pt>
                <c:pt idx="8">
                  <c:v>0.0867264490417233</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18530390562665"/>
          <c:y val="0.000698247580334211"/>
          <c:w val="0.346761055213223"/>
          <c:h val="0.573416679192508"/>
        </c:manualLayout>
      </c:layout>
      <c:overlay val="0"/>
      <c:txPr>
        <a:bodyPr/>
        <a:lstStyle/>
        <a:p>
          <a:pPr>
            <a:defRPr sz="1600"/>
          </a:pPr>
          <a:endParaRPr lang="en-US"/>
        </a:p>
      </c:txPr>
    </c:legend>
    <c:plotVisOnly val="1"/>
    <c:dispBlanksAs val="gap"/>
    <c:showDLblsOverMax val="0"/>
  </c:chart>
  <c:spPr>
    <a:ln>
      <a:solidFill>
        <a:schemeClr val="bg1">
          <a:lumMod val="50000"/>
        </a:schemeClr>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i="1" dirty="0" smtClean="0"/>
              <a:t>Budget Scenario:</a:t>
            </a:r>
            <a:r>
              <a:rPr lang="en-US" sz="1600" i="1" baseline="0" dirty="0" smtClean="0"/>
              <a:t>     </a:t>
            </a:r>
            <a:r>
              <a:rPr lang="en-US" sz="1600" dirty="0" smtClean="0"/>
              <a:t>% </a:t>
            </a:r>
            <a:r>
              <a:rPr lang="en-US" sz="1600" dirty="0"/>
              <a:t>change in remaining budget</a:t>
            </a:r>
          </a:p>
        </c:rich>
      </c:tx>
      <c:layout>
        <c:manualLayout>
          <c:xMode val="edge"/>
          <c:yMode val="edge"/>
          <c:x val="0.119490526184921"/>
          <c:y val="0.0295516210004444"/>
        </c:manualLayout>
      </c:layout>
      <c:overlay val="0"/>
    </c:title>
    <c:autoTitleDeleted val="0"/>
    <c:plotArea>
      <c:layout>
        <c:manualLayout>
          <c:layoutTarget val="inner"/>
          <c:xMode val="edge"/>
          <c:yMode val="edge"/>
          <c:x val="0.142192368837325"/>
          <c:y val="0.142109644067326"/>
          <c:w val="0.786483545479074"/>
          <c:h val="0.778417719367813"/>
        </c:manualLayout>
      </c:layout>
      <c:barChart>
        <c:barDir val="col"/>
        <c:grouping val="clustered"/>
        <c:varyColors val="0"/>
        <c:ser>
          <c:idx val="0"/>
          <c:order val="0"/>
          <c:spPr>
            <a:effectLst>
              <a:innerShdw blurRad="63500" dist="50800" dir="13500000">
                <a:srgbClr val="000000">
                  <a:alpha val="50000"/>
                </a:srgbClr>
              </a:innerShdw>
            </a:effectLst>
          </c:spPr>
          <c:invertIfNegative val="0"/>
          <c:dPt>
            <c:idx val="0"/>
            <c:invertIfNegative val="0"/>
            <c:bubble3D val="0"/>
            <c:spPr>
              <a:solidFill>
                <a:srgbClr val="008000"/>
              </a:solidFill>
              <a:effectLst>
                <a:innerShdw blurRad="63500" dist="50800" dir="13500000">
                  <a:srgbClr val="000000">
                    <a:alpha val="50000"/>
                  </a:srgbClr>
                </a:innerShdw>
              </a:effectLst>
            </c:spPr>
          </c:dPt>
          <c:dPt>
            <c:idx val="1"/>
            <c:invertIfNegative val="0"/>
            <c:bubble3D val="0"/>
            <c:spPr>
              <a:solidFill>
                <a:srgbClr val="FF0000"/>
              </a:solidFill>
              <a:effectLst>
                <a:innerShdw blurRad="63500" dist="50800" dir="13500000">
                  <a:srgbClr val="000000">
                    <a:alpha val="50000"/>
                  </a:srgbClr>
                </a:innerShdw>
              </a:effectLst>
            </c:spPr>
          </c:dPt>
          <c:dPt>
            <c:idx val="2"/>
            <c:invertIfNegative val="0"/>
            <c:bubble3D val="0"/>
            <c:spPr>
              <a:solidFill>
                <a:srgbClr val="FF0000"/>
              </a:solidFill>
              <a:effectLst>
                <a:innerShdw blurRad="63500" dist="50800" dir="13500000">
                  <a:srgbClr val="000000">
                    <a:alpha val="50000"/>
                  </a:srgbClr>
                </a:innerShdw>
              </a:effectLst>
            </c:spPr>
          </c:dPt>
          <c:dPt>
            <c:idx val="3"/>
            <c:invertIfNegative val="0"/>
            <c:bubble3D val="0"/>
            <c:spPr>
              <a:solidFill>
                <a:srgbClr val="FF0000"/>
              </a:solidFill>
              <a:effectLst>
                <a:innerShdw blurRad="63500" dist="50800" dir="13500000">
                  <a:srgbClr val="000000">
                    <a:alpha val="50000"/>
                  </a:srgbClr>
                </a:innerShdw>
              </a:effectLst>
            </c:spPr>
          </c:dPt>
          <c:dPt>
            <c:idx val="4"/>
            <c:invertIfNegative val="0"/>
            <c:bubble3D val="0"/>
            <c:spPr>
              <a:solidFill>
                <a:srgbClr val="FF0000"/>
              </a:solidFill>
              <a:effectLst>
                <a:innerShdw blurRad="63500" dist="50800" dir="13500000">
                  <a:srgbClr val="000000">
                    <a:alpha val="50000"/>
                  </a:srgbClr>
                </a:innerShdw>
              </a:effectLst>
            </c:spPr>
          </c:dPt>
          <c:dPt>
            <c:idx val="5"/>
            <c:invertIfNegative val="0"/>
            <c:bubble3D val="0"/>
            <c:spPr>
              <a:solidFill>
                <a:srgbClr val="008000"/>
              </a:solidFill>
              <a:effectLst>
                <a:innerShdw blurRad="63500" dist="50800" dir="13500000">
                  <a:srgbClr val="000000">
                    <a:alpha val="50000"/>
                  </a:srgbClr>
                </a:innerShdw>
              </a:effectLst>
            </c:spPr>
          </c:dPt>
          <c:dPt>
            <c:idx val="7"/>
            <c:invertIfNegative val="0"/>
            <c:bubble3D val="0"/>
            <c:spPr>
              <a:solidFill>
                <a:srgbClr val="008000"/>
              </a:solidFill>
              <a:effectLst>
                <a:innerShdw blurRad="63500" dist="50800" dir="13500000">
                  <a:srgbClr val="000000">
                    <a:alpha val="50000"/>
                  </a:srgbClr>
                </a:innerShdw>
              </a:effectLst>
            </c:spPr>
          </c:dPt>
          <c:dPt>
            <c:idx val="8"/>
            <c:invertIfNegative val="0"/>
            <c:bubble3D val="0"/>
            <c:spPr>
              <a:solidFill>
                <a:srgbClr val="008000"/>
              </a:solidFill>
              <a:effectLst>
                <a:innerShdw blurRad="63500" dist="50800" dir="13500000">
                  <a:srgbClr val="000000">
                    <a:alpha val="50000"/>
                  </a:srgbClr>
                </a:innerShdw>
              </a:effectLst>
            </c:spPr>
          </c:dPt>
          <c:dLbls>
            <c:dLbl>
              <c:idx val="0"/>
              <c:layout>
                <c:manualLayout>
                  <c:x val="0.0139459098793567"/>
                  <c:y val="0.00365094176694676"/>
                </c:manualLayout>
              </c:layout>
              <c:spPr>
                <a:solidFill>
                  <a:schemeClr val="bg1"/>
                </a:solidFill>
              </c:spPr>
              <c:txPr>
                <a:bodyPr rot="0" vert="horz" lIns="0">
                  <a:noAutofit/>
                </a:bodyPr>
                <a:lstStyle/>
                <a:p>
                  <a:pPr>
                    <a:defRPr sz="1200"/>
                  </a:pPr>
                  <a:endParaRPr lang="en-US"/>
                </a:p>
              </c:txPr>
              <c:dLblPos val="outEnd"/>
              <c:showLegendKey val="0"/>
              <c:showVal val="0"/>
              <c:showCatName val="1"/>
              <c:showSerName val="0"/>
              <c:showPercent val="0"/>
              <c:showBubbleSize val="0"/>
            </c:dLbl>
            <c:dLbl>
              <c:idx val="1"/>
              <c:layout>
                <c:manualLayout>
                  <c:x val="0.0760164057219066"/>
                  <c:y val="0.170949104548051"/>
                </c:manualLayout>
              </c:layout>
              <c:showLegendKey val="0"/>
              <c:showVal val="0"/>
              <c:showCatName val="1"/>
              <c:showSerName val="0"/>
              <c:showPercent val="0"/>
              <c:showBubbleSize val="0"/>
            </c:dLbl>
            <c:dLbl>
              <c:idx val="2"/>
              <c:layout>
                <c:manualLayout>
                  <c:x val="-0.0006310668323675"/>
                  <c:y val="0.214348833035646"/>
                </c:manualLayout>
              </c:layout>
              <c:showLegendKey val="0"/>
              <c:showVal val="0"/>
              <c:showCatName val="1"/>
              <c:showSerName val="0"/>
              <c:showPercent val="0"/>
              <c:showBubbleSize val="0"/>
            </c:dLbl>
            <c:dLbl>
              <c:idx val="3"/>
              <c:layout>
                <c:manualLayout>
                  <c:x val="-8.01332574278592E-5"/>
                  <c:y val="0.000187114091043524"/>
                </c:manualLayout>
              </c:layout>
              <c:showLegendKey val="0"/>
              <c:showVal val="0"/>
              <c:showCatName val="1"/>
              <c:showSerName val="0"/>
              <c:showPercent val="0"/>
              <c:showBubbleSize val="0"/>
            </c:dLbl>
            <c:dLbl>
              <c:idx val="4"/>
              <c:layout>
                <c:manualLayout>
                  <c:x val="-0.0185119754462247"/>
                  <c:y val="0.260692764350828"/>
                </c:manualLayout>
              </c:layout>
              <c:showLegendKey val="0"/>
              <c:showVal val="0"/>
              <c:showCatName val="1"/>
              <c:showSerName val="0"/>
              <c:showPercent val="0"/>
              <c:showBubbleSize val="0"/>
            </c:dLbl>
            <c:dLbl>
              <c:idx val="5"/>
              <c:layout>
                <c:manualLayout>
                  <c:x val="0.0271460470800402"/>
                  <c:y val="0.32547558818251"/>
                </c:manualLayout>
              </c:layout>
              <c:showLegendKey val="0"/>
              <c:showVal val="0"/>
              <c:showCatName val="1"/>
              <c:showSerName val="0"/>
              <c:showPercent val="0"/>
              <c:showBubbleSize val="0"/>
            </c:dLbl>
            <c:dLbl>
              <c:idx val="6"/>
              <c:layout>
                <c:manualLayout>
                  <c:x val="0.0237723212460522"/>
                  <c:y val="-0.0146372436409476"/>
                </c:manualLayout>
              </c:layout>
              <c:showLegendKey val="0"/>
              <c:showVal val="0"/>
              <c:showCatName val="1"/>
              <c:showSerName val="0"/>
              <c:showPercent val="0"/>
              <c:showBubbleSize val="0"/>
            </c:dLbl>
            <c:dLbl>
              <c:idx val="7"/>
              <c:layout>
                <c:manualLayout>
                  <c:x val="0.013277271517635"/>
                  <c:y val="0.128417782639536"/>
                </c:manualLayout>
              </c:layout>
              <c:showLegendKey val="0"/>
              <c:showVal val="0"/>
              <c:showCatName val="1"/>
              <c:showSerName val="0"/>
              <c:showPercent val="0"/>
              <c:showBubbleSize val="0"/>
            </c:dLbl>
            <c:spPr>
              <a:solidFill>
                <a:schemeClr val="bg1"/>
              </a:solidFill>
            </c:spPr>
            <c:txPr>
              <a:bodyPr/>
              <a:lstStyle/>
              <a:p>
                <a:pPr>
                  <a:defRPr sz="1200"/>
                </a:pPr>
                <a:endParaRPr lang="en-US"/>
              </a:p>
            </c:txPr>
            <c:showLegendKey val="0"/>
            <c:showVal val="0"/>
            <c:showCatName val="1"/>
            <c:showSerName val="0"/>
            <c:showPercent val="0"/>
            <c:showBubbleSize val="0"/>
            <c:showLeaderLines val="0"/>
          </c:dLbls>
          <c:cat>
            <c:strRef>
              <c:f>'scenarios-2016'!$A$6:$A$13</c:f>
              <c:strCache>
                <c:ptCount val="8"/>
                <c:pt idx="0">
                  <c:v>Directorate Mgmt </c:v>
                </c:pt>
                <c:pt idx="1">
                  <c:v>Instrument Concepts</c:v>
                </c:pt>
                <c:pt idx="2">
                  <c:v>Science Support Systems</c:v>
                </c:pt>
                <c:pt idx="3">
                  <c:v>Data Mgmt (DMSC)</c:v>
                </c:pt>
                <c:pt idx="4">
                  <c:v>Instrument Technologies</c:v>
                </c:pt>
                <c:pt idx="5">
                  <c:v>Instrument Integration Mgmt </c:v>
                </c:pt>
                <c:pt idx="6">
                  <c:v>Neutron Guide Bunker</c:v>
                </c:pt>
                <c:pt idx="7">
                  <c:v>Neutron Beam Instruments </c:v>
                </c:pt>
              </c:strCache>
            </c:strRef>
          </c:cat>
          <c:val>
            <c:numRef>
              <c:f>'scenarios-2016'!$AH$6:$AH$13</c:f>
              <c:numCache>
                <c:formatCode>0.0%</c:formatCode>
                <c:ptCount val="8"/>
                <c:pt idx="0">
                  <c:v>0.109658938322442</c:v>
                </c:pt>
                <c:pt idx="1">
                  <c:v>-0.685682940208448</c:v>
                </c:pt>
                <c:pt idx="2">
                  <c:v>-0.133214496549016</c:v>
                </c:pt>
                <c:pt idx="3">
                  <c:v>-0.12742562953741</c:v>
                </c:pt>
                <c:pt idx="4">
                  <c:v>-0.174466865667491</c:v>
                </c:pt>
                <c:pt idx="5">
                  <c:v>0.279505892205539</c:v>
                </c:pt>
                <c:pt idx="6">
                  <c:v>0.0</c:v>
                </c:pt>
                <c:pt idx="7">
                  <c:v>0.0275598190758826</c:v>
                </c:pt>
              </c:numCache>
            </c:numRef>
          </c:val>
        </c:ser>
        <c:dLbls>
          <c:showLegendKey val="0"/>
          <c:showVal val="0"/>
          <c:showCatName val="1"/>
          <c:showSerName val="0"/>
          <c:showPercent val="0"/>
          <c:showBubbleSize val="0"/>
        </c:dLbls>
        <c:gapWidth val="100"/>
        <c:axId val="-2121791848"/>
        <c:axId val="-2121462760"/>
      </c:barChart>
      <c:catAx>
        <c:axId val="-2121791848"/>
        <c:scaling>
          <c:orientation val="minMax"/>
        </c:scaling>
        <c:delete val="0"/>
        <c:axPos val="b"/>
        <c:majorTickMark val="cross"/>
        <c:minorTickMark val="none"/>
        <c:tickLblPos val="nextTo"/>
        <c:txPr>
          <a:bodyPr lIns="2" anchor="b" anchorCtr="0">
            <a:spAutoFit/>
          </a:bodyPr>
          <a:lstStyle/>
          <a:p>
            <a:pPr>
              <a:defRPr sz="300" baseline="0">
                <a:solidFill>
                  <a:schemeClr val="bg1"/>
                </a:solidFill>
              </a:defRPr>
            </a:pPr>
            <a:endParaRPr lang="en-US"/>
          </a:p>
        </c:txPr>
        <c:crossAx val="-2121462760"/>
        <c:crosses val="autoZero"/>
        <c:auto val="1"/>
        <c:lblAlgn val="ctr"/>
        <c:lblOffset val="100"/>
        <c:tickLblSkip val="10"/>
        <c:noMultiLvlLbl val="0"/>
      </c:catAx>
      <c:valAx>
        <c:axId val="-2121462760"/>
        <c:scaling>
          <c:orientation val="minMax"/>
          <c:max val="0.3"/>
          <c:min val="-0.7"/>
        </c:scaling>
        <c:delete val="0"/>
        <c:axPos val="l"/>
        <c:majorGridlines/>
        <c:numFmt formatCode="0%" sourceLinked="0"/>
        <c:majorTickMark val="out"/>
        <c:minorTickMark val="none"/>
        <c:tickLblPos val="nextTo"/>
        <c:spPr>
          <a:ln w="15875"/>
        </c:spPr>
        <c:txPr>
          <a:bodyPr rot="0" vert="horz"/>
          <a:lstStyle/>
          <a:p>
            <a:pPr>
              <a:defRPr sz="1400"/>
            </a:pPr>
            <a:endParaRPr lang="en-US"/>
          </a:p>
        </c:txPr>
        <c:crossAx val="-2121791848"/>
        <c:crossesAt val="1.0"/>
        <c:crossBetween val="between"/>
        <c:majorUnit val="0.1"/>
      </c:valAx>
      <c:spPr>
        <a:ln>
          <a:solidFill>
            <a:schemeClr val="tx1"/>
          </a:solid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D71A4-F555-41DA-B592-FE41E445A8D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E2DE536-00B1-4C87-BA59-544CF9ED0FB2}">
      <dgm:prSet phldrT="[Text]" custT="1"/>
      <dgm:spPr>
        <a:solidFill>
          <a:schemeClr val="accent6">
            <a:lumMod val="75000"/>
          </a:schemeClr>
        </a:solidFill>
      </dgm:spPr>
      <dgm:t>
        <a:bodyPr/>
        <a:lstStyle/>
        <a:p>
          <a:r>
            <a:rPr lang="en-US" sz="1400" b="1" dirty="0" smtClean="0"/>
            <a:t>Systems Engineering</a:t>
          </a:r>
        </a:p>
        <a:p>
          <a:r>
            <a:rPr lang="en-US" sz="1400" dirty="0" smtClean="0"/>
            <a:t>Peter </a:t>
          </a:r>
          <a:r>
            <a:rPr lang="en-US" sz="1400" dirty="0" err="1" smtClean="0"/>
            <a:t>Sångberg</a:t>
          </a:r>
          <a:endParaRPr lang="en-US" sz="1400" dirty="0"/>
        </a:p>
      </dgm:t>
    </dgm:pt>
    <dgm:pt modelId="{AAE3C0A4-73BF-4462-80FA-2810C0CA2E59}" type="parTrans" cxnId="{D98F6D5B-579A-4A78-84BC-004B36E79CFE}">
      <dgm:prSet/>
      <dgm:spPr/>
      <dgm:t>
        <a:bodyPr/>
        <a:lstStyle/>
        <a:p>
          <a:endParaRPr lang="en-US" sz="3200"/>
        </a:p>
      </dgm:t>
    </dgm:pt>
    <dgm:pt modelId="{41983046-C456-4244-B48F-6465BB27FA00}" type="sibTrans" cxnId="{D98F6D5B-579A-4A78-84BC-004B36E79CFE}">
      <dgm:prSet/>
      <dgm:spPr/>
      <dgm:t>
        <a:bodyPr/>
        <a:lstStyle/>
        <a:p>
          <a:endParaRPr lang="en-US" sz="3200"/>
        </a:p>
      </dgm:t>
    </dgm:pt>
    <dgm:pt modelId="{9FAA080D-9F97-4206-90A2-EF5AB9BEE5EA}">
      <dgm:prSet phldrT="[Text]" custT="1"/>
      <dgm:spPr/>
      <dgm:t>
        <a:bodyPr/>
        <a:lstStyle/>
        <a:p>
          <a:r>
            <a:rPr lang="en-US" sz="1400" b="1" dirty="0" smtClean="0"/>
            <a:t>Engineering design</a:t>
          </a:r>
        </a:p>
        <a:p>
          <a:r>
            <a:rPr lang="en-US" sz="1400" dirty="0" smtClean="0"/>
            <a:t>Zvonko Lazic</a:t>
          </a:r>
          <a:endParaRPr lang="en-US" sz="1400" dirty="0"/>
        </a:p>
      </dgm:t>
    </dgm:pt>
    <dgm:pt modelId="{867B95B5-3CF8-49A2-878B-1F784A248EEE}" type="parTrans" cxnId="{E6832141-89BA-401E-BE1F-130D715648B7}">
      <dgm:prSet/>
      <dgm:spPr/>
      <dgm:t>
        <a:bodyPr/>
        <a:lstStyle/>
        <a:p>
          <a:endParaRPr lang="en-US" sz="3200"/>
        </a:p>
      </dgm:t>
    </dgm:pt>
    <dgm:pt modelId="{948A66E9-7954-4831-A6E7-2082C6C68CA5}" type="sibTrans" cxnId="{E6832141-89BA-401E-BE1F-130D715648B7}">
      <dgm:prSet/>
      <dgm:spPr/>
      <dgm:t>
        <a:bodyPr/>
        <a:lstStyle/>
        <a:p>
          <a:endParaRPr lang="en-US" sz="3200"/>
        </a:p>
      </dgm:t>
    </dgm:pt>
    <dgm:pt modelId="{8BCF1E22-116E-40E4-B075-BE49684C8597}">
      <dgm:prSet phldrT="[Text]" custT="1"/>
      <dgm:spPr>
        <a:solidFill>
          <a:srgbClr val="C00000"/>
        </a:solidFill>
      </dgm:spPr>
      <dgm:t>
        <a:bodyPr/>
        <a:lstStyle/>
        <a:p>
          <a:r>
            <a:rPr lang="en-US" sz="1400" b="1" dirty="0" smtClean="0"/>
            <a:t>Technology</a:t>
          </a:r>
        </a:p>
        <a:p>
          <a:r>
            <a:rPr lang="en-US" sz="1400" dirty="0" smtClean="0"/>
            <a:t>Iain Sutton</a:t>
          </a:r>
          <a:endParaRPr lang="en-US" sz="1400" dirty="0"/>
        </a:p>
      </dgm:t>
    </dgm:pt>
    <dgm:pt modelId="{EA8299D8-B75A-4A86-AF55-61906564B450}" type="parTrans" cxnId="{D45F4788-45E9-4AF8-95A7-076FF9571286}">
      <dgm:prSet/>
      <dgm:spPr/>
      <dgm:t>
        <a:bodyPr/>
        <a:lstStyle/>
        <a:p>
          <a:endParaRPr lang="en-US" sz="3200"/>
        </a:p>
      </dgm:t>
    </dgm:pt>
    <dgm:pt modelId="{6D6088DC-23FE-4B37-A7F9-6E775F4EDF79}" type="sibTrans" cxnId="{D45F4788-45E9-4AF8-95A7-076FF9571286}">
      <dgm:prSet/>
      <dgm:spPr/>
      <dgm:t>
        <a:bodyPr/>
        <a:lstStyle/>
        <a:p>
          <a:endParaRPr lang="en-US" sz="3200"/>
        </a:p>
      </dgm:t>
    </dgm:pt>
    <dgm:pt modelId="{47087099-0DD6-4031-9F6B-84E4932CCCF4}">
      <dgm:prSet phldrT="[Text]" custT="1"/>
      <dgm:spPr>
        <a:solidFill>
          <a:schemeClr val="accent3">
            <a:lumMod val="75000"/>
          </a:schemeClr>
        </a:solidFill>
      </dgm:spPr>
      <dgm:t>
        <a:bodyPr/>
        <a:lstStyle/>
        <a:p>
          <a:r>
            <a:rPr lang="en-US" sz="1400" b="1" dirty="0" smtClean="0"/>
            <a:t>Construction</a:t>
          </a:r>
        </a:p>
        <a:p>
          <a:r>
            <a:rPr lang="en-US" sz="1400" dirty="0" smtClean="0"/>
            <a:t>TBA</a:t>
          </a:r>
          <a:endParaRPr lang="en-US" sz="1400" dirty="0"/>
        </a:p>
      </dgm:t>
    </dgm:pt>
    <dgm:pt modelId="{21B25850-DDBD-48EA-96D4-C0A5C78960EB}" type="parTrans" cxnId="{7005901F-027D-4CB3-A604-24CC3982F1FF}">
      <dgm:prSet/>
      <dgm:spPr/>
      <dgm:t>
        <a:bodyPr/>
        <a:lstStyle/>
        <a:p>
          <a:endParaRPr lang="en-US" sz="3200"/>
        </a:p>
      </dgm:t>
    </dgm:pt>
    <dgm:pt modelId="{D5F88617-7555-4E02-A9D4-66662B62844D}" type="sibTrans" cxnId="{7005901F-027D-4CB3-A604-24CC3982F1FF}">
      <dgm:prSet/>
      <dgm:spPr/>
      <dgm:t>
        <a:bodyPr/>
        <a:lstStyle/>
        <a:p>
          <a:endParaRPr lang="en-US" sz="3200"/>
        </a:p>
      </dgm:t>
    </dgm:pt>
    <dgm:pt modelId="{24B3BCF4-957B-4C8B-A083-A2EF7C52EF8E}">
      <dgm:prSet phldrT="[Text]" custT="1"/>
      <dgm:spPr>
        <a:solidFill>
          <a:schemeClr val="accent5">
            <a:lumMod val="75000"/>
          </a:schemeClr>
        </a:solidFill>
      </dgm:spPr>
      <dgm:t>
        <a:bodyPr/>
        <a:lstStyle/>
        <a:p>
          <a:r>
            <a:rPr lang="en-US" sz="1400" b="1" dirty="0" smtClean="0"/>
            <a:t>In-kind   </a:t>
          </a:r>
        </a:p>
        <a:p>
          <a:r>
            <a:rPr lang="en-US" sz="1400" dirty="0" smtClean="0"/>
            <a:t>Sara </a:t>
          </a:r>
          <a:r>
            <a:rPr lang="en-US" sz="1400" dirty="0" err="1" smtClean="0"/>
            <a:t>Ghatnekar</a:t>
          </a:r>
          <a:r>
            <a:rPr lang="en-US" sz="1400" dirty="0" smtClean="0"/>
            <a:t>-Nilsson</a:t>
          </a:r>
          <a:endParaRPr lang="en-US" sz="1400" dirty="0"/>
        </a:p>
      </dgm:t>
    </dgm:pt>
    <dgm:pt modelId="{09289C2C-2C46-47C3-AC1B-3E4EB6889FED}" type="parTrans" cxnId="{59DFA7B5-9F3D-416E-9A6A-D4065BADD25B}">
      <dgm:prSet/>
      <dgm:spPr/>
      <dgm:t>
        <a:bodyPr/>
        <a:lstStyle/>
        <a:p>
          <a:endParaRPr lang="en-US" sz="3200"/>
        </a:p>
      </dgm:t>
    </dgm:pt>
    <dgm:pt modelId="{CC5FDD5F-4198-4815-8E8B-7A361471C81E}" type="sibTrans" cxnId="{59DFA7B5-9F3D-416E-9A6A-D4065BADD25B}">
      <dgm:prSet/>
      <dgm:spPr/>
      <dgm:t>
        <a:bodyPr/>
        <a:lstStyle/>
        <a:p>
          <a:endParaRPr lang="en-US" sz="3200"/>
        </a:p>
      </dgm:t>
    </dgm:pt>
    <dgm:pt modelId="{20004126-FB6B-429A-96D6-9400AF4439D9}">
      <dgm:prSet phldrT="[Text]" custT="1"/>
      <dgm:spPr>
        <a:solidFill>
          <a:schemeClr val="accent4">
            <a:lumMod val="75000"/>
          </a:schemeClr>
        </a:solidFill>
      </dgm:spPr>
      <dgm:t>
        <a:bodyPr/>
        <a:lstStyle/>
        <a:p>
          <a:r>
            <a:rPr lang="en-US" sz="1400" b="1" dirty="0" smtClean="0"/>
            <a:t>Instruments</a:t>
          </a:r>
          <a:r>
            <a:rPr lang="en-US" sz="1400" dirty="0" smtClean="0"/>
            <a:t> Gabor Laszlo</a:t>
          </a:r>
          <a:endParaRPr lang="en-US" sz="1400" dirty="0"/>
        </a:p>
      </dgm:t>
    </dgm:pt>
    <dgm:pt modelId="{D5FE021C-5829-4D20-93A3-F5EF8C27AA15}" type="parTrans" cxnId="{96002081-B3D0-4DAD-8973-1B050A95A4DF}">
      <dgm:prSet/>
      <dgm:spPr/>
      <dgm:t>
        <a:bodyPr/>
        <a:lstStyle/>
        <a:p>
          <a:endParaRPr lang="en-US" sz="3200"/>
        </a:p>
      </dgm:t>
    </dgm:pt>
    <dgm:pt modelId="{AE91A1E2-0E8F-4A3F-B4FD-6907F4A42DDF}" type="sibTrans" cxnId="{96002081-B3D0-4DAD-8973-1B050A95A4DF}">
      <dgm:prSet/>
      <dgm:spPr/>
      <dgm:t>
        <a:bodyPr/>
        <a:lstStyle/>
        <a:p>
          <a:endParaRPr lang="en-US" sz="3200"/>
        </a:p>
      </dgm:t>
    </dgm:pt>
    <dgm:pt modelId="{14565187-F291-46C9-96A9-A02044E9844B}" type="pres">
      <dgm:prSet presAssocID="{CFAD71A4-F555-41DA-B592-FE41E445A8D8}" presName="Name0" presStyleCnt="0">
        <dgm:presLayoutVars>
          <dgm:dir/>
          <dgm:resizeHandles val="exact"/>
        </dgm:presLayoutVars>
      </dgm:prSet>
      <dgm:spPr/>
      <dgm:t>
        <a:bodyPr/>
        <a:lstStyle/>
        <a:p>
          <a:endParaRPr lang="en-US"/>
        </a:p>
      </dgm:t>
    </dgm:pt>
    <dgm:pt modelId="{D237D5E9-5639-4337-8942-85683C04A133}" type="pres">
      <dgm:prSet presAssocID="{CFAD71A4-F555-41DA-B592-FE41E445A8D8}" presName="cycle" presStyleCnt="0"/>
      <dgm:spPr/>
    </dgm:pt>
    <dgm:pt modelId="{1D544DA0-9725-425C-AD8F-247B4E05D7A8}" type="pres">
      <dgm:prSet presAssocID="{8E2DE536-00B1-4C87-BA59-544CF9ED0FB2}" presName="nodeFirstNode" presStyleLbl="node1" presStyleIdx="0" presStyleCnt="6">
        <dgm:presLayoutVars>
          <dgm:bulletEnabled val="1"/>
        </dgm:presLayoutVars>
      </dgm:prSet>
      <dgm:spPr/>
      <dgm:t>
        <a:bodyPr/>
        <a:lstStyle/>
        <a:p>
          <a:endParaRPr lang="en-US"/>
        </a:p>
      </dgm:t>
    </dgm:pt>
    <dgm:pt modelId="{CEFDB048-325E-4247-A1EC-489866980F71}" type="pres">
      <dgm:prSet presAssocID="{41983046-C456-4244-B48F-6465BB27FA00}" presName="sibTransFirstNode" presStyleLbl="bgShp" presStyleIdx="0" presStyleCnt="1"/>
      <dgm:spPr/>
      <dgm:t>
        <a:bodyPr/>
        <a:lstStyle/>
        <a:p>
          <a:endParaRPr lang="en-US"/>
        </a:p>
      </dgm:t>
    </dgm:pt>
    <dgm:pt modelId="{C99BA722-9F31-49B4-9FDC-8219D554CA28}" type="pres">
      <dgm:prSet presAssocID="{9FAA080D-9F97-4206-90A2-EF5AB9BEE5EA}" presName="nodeFollowingNodes" presStyleLbl="node1" presStyleIdx="1" presStyleCnt="6">
        <dgm:presLayoutVars>
          <dgm:bulletEnabled val="1"/>
        </dgm:presLayoutVars>
      </dgm:prSet>
      <dgm:spPr/>
      <dgm:t>
        <a:bodyPr/>
        <a:lstStyle/>
        <a:p>
          <a:endParaRPr lang="en-US"/>
        </a:p>
      </dgm:t>
    </dgm:pt>
    <dgm:pt modelId="{030B97F7-F4F7-4AEB-A20F-FFA4B146D451}" type="pres">
      <dgm:prSet presAssocID="{8BCF1E22-116E-40E4-B075-BE49684C8597}" presName="nodeFollowingNodes" presStyleLbl="node1" presStyleIdx="2" presStyleCnt="6">
        <dgm:presLayoutVars>
          <dgm:bulletEnabled val="1"/>
        </dgm:presLayoutVars>
      </dgm:prSet>
      <dgm:spPr/>
      <dgm:t>
        <a:bodyPr/>
        <a:lstStyle/>
        <a:p>
          <a:endParaRPr lang="en-US"/>
        </a:p>
      </dgm:t>
    </dgm:pt>
    <dgm:pt modelId="{BFCD24A9-FC63-4A19-B8E8-2A699D9645DF}" type="pres">
      <dgm:prSet presAssocID="{47087099-0DD6-4031-9F6B-84E4932CCCF4}" presName="nodeFollowingNodes" presStyleLbl="node1" presStyleIdx="3" presStyleCnt="6" custRadScaleRad="100529" custRadScaleInc="574">
        <dgm:presLayoutVars>
          <dgm:bulletEnabled val="1"/>
        </dgm:presLayoutVars>
      </dgm:prSet>
      <dgm:spPr/>
      <dgm:t>
        <a:bodyPr/>
        <a:lstStyle/>
        <a:p>
          <a:endParaRPr lang="en-US"/>
        </a:p>
      </dgm:t>
    </dgm:pt>
    <dgm:pt modelId="{C8461058-9E15-49B2-B8D1-BBA25280BCAA}" type="pres">
      <dgm:prSet presAssocID="{24B3BCF4-957B-4C8B-A083-A2EF7C52EF8E}" presName="nodeFollowingNodes" presStyleLbl="node1" presStyleIdx="4" presStyleCnt="6">
        <dgm:presLayoutVars>
          <dgm:bulletEnabled val="1"/>
        </dgm:presLayoutVars>
      </dgm:prSet>
      <dgm:spPr/>
      <dgm:t>
        <a:bodyPr/>
        <a:lstStyle/>
        <a:p>
          <a:endParaRPr lang="en-US"/>
        </a:p>
      </dgm:t>
    </dgm:pt>
    <dgm:pt modelId="{40FEAEC0-2CAB-466A-8F64-76A3FFFEF573}" type="pres">
      <dgm:prSet presAssocID="{20004126-FB6B-429A-96D6-9400AF4439D9}" presName="nodeFollowingNodes" presStyleLbl="node1" presStyleIdx="5" presStyleCnt="6">
        <dgm:presLayoutVars>
          <dgm:bulletEnabled val="1"/>
        </dgm:presLayoutVars>
      </dgm:prSet>
      <dgm:spPr/>
      <dgm:t>
        <a:bodyPr/>
        <a:lstStyle/>
        <a:p>
          <a:endParaRPr lang="en-US"/>
        </a:p>
      </dgm:t>
    </dgm:pt>
  </dgm:ptLst>
  <dgm:cxnLst>
    <dgm:cxn modelId="{B10ADA8A-13E6-244E-A061-4895A8469E31}" type="presOf" srcId="{41983046-C456-4244-B48F-6465BB27FA00}" destId="{CEFDB048-325E-4247-A1EC-489866980F71}" srcOrd="0" destOrd="0" presId="urn:microsoft.com/office/officeart/2005/8/layout/cycle3"/>
    <dgm:cxn modelId="{584EB49B-191D-F045-8601-0DB4FE8BDCBD}" type="presOf" srcId="{20004126-FB6B-429A-96D6-9400AF4439D9}" destId="{40FEAEC0-2CAB-466A-8F64-76A3FFFEF573}" srcOrd="0" destOrd="0" presId="urn:microsoft.com/office/officeart/2005/8/layout/cycle3"/>
    <dgm:cxn modelId="{428E6BE2-0D65-DA47-B9B8-EF665EC65795}" type="presOf" srcId="{47087099-0DD6-4031-9F6B-84E4932CCCF4}" destId="{BFCD24A9-FC63-4A19-B8E8-2A699D9645DF}" srcOrd="0" destOrd="0" presId="urn:microsoft.com/office/officeart/2005/8/layout/cycle3"/>
    <dgm:cxn modelId="{D45F4788-45E9-4AF8-95A7-076FF9571286}" srcId="{CFAD71A4-F555-41DA-B592-FE41E445A8D8}" destId="{8BCF1E22-116E-40E4-B075-BE49684C8597}" srcOrd="2" destOrd="0" parTransId="{EA8299D8-B75A-4A86-AF55-61906564B450}" sibTransId="{6D6088DC-23FE-4B37-A7F9-6E775F4EDF79}"/>
    <dgm:cxn modelId="{E6832141-89BA-401E-BE1F-130D715648B7}" srcId="{CFAD71A4-F555-41DA-B592-FE41E445A8D8}" destId="{9FAA080D-9F97-4206-90A2-EF5AB9BEE5EA}" srcOrd="1" destOrd="0" parTransId="{867B95B5-3CF8-49A2-878B-1F784A248EEE}" sibTransId="{948A66E9-7954-4831-A6E7-2082C6C68CA5}"/>
    <dgm:cxn modelId="{B34A9C04-7D57-C44B-833A-BCAB51024505}" type="presOf" srcId="{9FAA080D-9F97-4206-90A2-EF5AB9BEE5EA}" destId="{C99BA722-9F31-49B4-9FDC-8219D554CA28}" srcOrd="0" destOrd="0" presId="urn:microsoft.com/office/officeart/2005/8/layout/cycle3"/>
    <dgm:cxn modelId="{CCDDE672-3D72-784C-A0E0-9198B739FF98}" type="presOf" srcId="{8BCF1E22-116E-40E4-B075-BE49684C8597}" destId="{030B97F7-F4F7-4AEB-A20F-FFA4B146D451}" srcOrd="0" destOrd="0" presId="urn:microsoft.com/office/officeart/2005/8/layout/cycle3"/>
    <dgm:cxn modelId="{96002081-B3D0-4DAD-8973-1B050A95A4DF}" srcId="{CFAD71A4-F555-41DA-B592-FE41E445A8D8}" destId="{20004126-FB6B-429A-96D6-9400AF4439D9}" srcOrd="5" destOrd="0" parTransId="{D5FE021C-5829-4D20-93A3-F5EF8C27AA15}" sibTransId="{AE91A1E2-0E8F-4A3F-B4FD-6907F4A42DDF}"/>
    <dgm:cxn modelId="{59DFA7B5-9F3D-416E-9A6A-D4065BADD25B}" srcId="{CFAD71A4-F555-41DA-B592-FE41E445A8D8}" destId="{24B3BCF4-957B-4C8B-A083-A2EF7C52EF8E}" srcOrd="4" destOrd="0" parTransId="{09289C2C-2C46-47C3-AC1B-3E4EB6889FED}" sibTransId="{CC5FDD5F-4198-4815-8E8B-7A361471C81E}"/>
    <dgm:cxn modelId="{8B89FC6B-8430-F949-87C0-EB64D17BB7EF}" type="presOf" srcId="{24B3BCF4-957B-4C8B-A083-A2EF7C52EF8E}" destId="{C8461058-9E15-49B2-B8D1-BBA25280BCAA}" srcOrd="0" destOrd="0" presId="urn:microsoft.com/office/officeart/2005/8/layout/cycle3"/>
    <dgm:cxn modelId="{7005901F-027D-4CB3-A604-24CC3982F1FF}" srcId="{CFAD71A4-F555-41DA-B592-FE41E445A8D8}" destId="{47087099-0DD6-4031-9F6B-84E4932CCCF4}" srcOrd="3" destOrd="0" parTransId="{21B25850-DDBD-48EA-96D4-C0A5C78960EB}" sibTransId="{D5F88617-7555-4E02-A9D4-66662B62844D}"/>
    <dgm:cxn modelId="{A4414B49-7EB6-EC40-8AE7-64A4B733A46D}" type="presOf" srcId="{CFAD71A4-F555-41DA-B592-FE41E445A8D8}" destId="{14565187-F291-46C9-96A9-A02044E9844B}" srcOrd="0" destOrd="0" presId="urn:microsoft.com/office/officeart/2005/8/layout/cycle3"/>
    <dgm:cxn modelId="{71F68635-DFA0-DC4E-AC35-2BA673EEADF2}" type="presOf" srcId="{8E2DE536-00B1-4C87-BA59-544CF9ED0FB2}" destId="{1D544DA0-9725-425C-AD8F-247B4E05D7A8}" srcOrd="0" destOrd="0" presId="urn:microsoft.com/office/officeart/2005/8/layout/cycle3"/>
    <dgm:cxn modelId="{D98F6D5B-579A-4A78-84BC-004B36E79CFE}" srcId="{CFAD71A4-F555-41DA-B592-FE41E445A8D8}" destId="{8E2DE536-00B1-4C87-BA59-544CF9ED0FB2}" srcOrd="0" destOrd="0" parTransId="{AAE3C0A4-73BF-4462-80FA-2810C0CA2E59}" sibTransId="{41983046-C456-4244-B48F-6465BB27FA00}"/>
    <dgm:cxn modelId="{E047741F-C019-E84B-AF10-F4678519735D}" type="presParOf" srcId="{14565187-F291-46C9-96A9-A02044E9844B}" destId="{D237D5E9-5639-4337-8942-85683C04A133}" srcOrd="0" destOrd="0" presId="urn:microsoft.com/office/officeart/2005/8/layout/cycle3"/>
    <dgm:cxn modelId="{335B555A-519F-D446-9CB4-2B9AA40AAFA1}" type="presParOf" srcId="{D237D5E9-5639-4337-8942-85683C04A133}" destId="{1D544DA0-9725-425C-AD8F-247B4E05D7A8}" srcOrd="0" destOrd="0" presId="urn:microsoft.com/office/officeart/2005/8/layout/cycle3"/>
    <dgm:cxn modelId="{FB5B814A-9D4C-F24F-8B24-B1973E85E0A3}" type="presParOf" srcId="{D237D5E9-5639-4337-8942-85683C04A133}" destId="{CEFDB048-325E-4247-A1EC-489866980F71}" srcOrd="1" destOrd="0" presId="urn:microsoft.com/office/officeart/2005/8/layout/cycle3"/>
    <dgm:cxn modelId="{19D45686-C09F-7F4F-94E4-7B76B1351E19}" type="presParOf" srcId="{D237D5E9-5639-4337-8942-85683C04A133}" destId="{C99BA722-9F31-49B4-9FDC-8219D554CA28}" srcOrd="2" destOrd="0" presId="urn:microsoft.com/office/officeart/2005/8/layout/cycle3"/>
    <dgm:cxn modelId="{AED72014-3EF9-6A4B-9F33-917264A2AF69}" type="presParOf" srcId="{D237D5E9-5639-4337-8942-85683C04A133}" destId="{030B97F7-F4F7-4AEB-A20F-FFA4B146D451}" srcOrd="3" destOrd="0" presId="urn:microsoft.com/office/officeart/2005/8/layout/cycle3"/>
    <dgm:cxn modelId="{85A5B255-29DB-1B4F-B6D7-E35A810C3D05}" type="presParOf" srcId="{D237D5E9-5639-4337-8942-85683C04A133}" destId="{BFCD24A9-FC63-4A19-B8E8-2A699D9645DF}" srcOrd="4" destOrd="0" presId="urn:microsoft.com/office/officeart/2005/8/layout/cycle3"/>
    <dgm:cxn modelId="{ECD80F7F-2BE1-EA46-977B-EF55A6C0486E}" type="presParOf" srcId="{D237D5E9-5639-4337-8942-85683C04A133}" destId="{C8461058-9E15-49B2-B8D1-BBA25280BCAA}" srcOrd="5" destOrd="0" presId="urn:microsoft.com/office/officeart/2005/8/layout/cycle3"/>
    <dgm:cxn modelId="{E767FF8B-28AB-2341-8A9A-6EF0D2953721}" type="presParOf" srcId="{D237D5E9-5639-4337-8942-85683C04A133}" destId="{40FEAEC0-2CAB-466A-8F64-76A3FFFEF573}"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DB048-325E-4247-A1EC-489866980F71}">
      <dsp:nvSpPr>
        <dsp:cNvPr id="0" name=""/>
        <dsp:cNvSpPr/>
      </dsp:nvSpPr>
      <dsp:spPr>
        <a:xfrm>
          <a:off x="1013412" y="-3070"/>
          <a:ext cx="4069174" cy="4069174"/>
        </a:xfrm>
        <a:prstGeom prst="circularArrow">
          <a:avLst>
            <a:gd name="adj1" fmla="val 5274"/>
            <a:gd name="adj2" fmla="val 312630"/>
            <a:gd name="adj3" fmla="val 14264564"/>
            <a:gd name="adj4" fmla="val 1710573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44DA0-9725-425C-AD8F-247B4E05D7A8}">
      <dsp:nvSpPr>
        <dsp:cNvPr id="0" name=""/>
        <dsp:cNvSpPr/>
      </dsp:nvSpPr>
      <dsp:spPr>
        <a:xfrm>
          <a:off x="2290464" y="2451"/>
          <a:ext cx="1515070" cy="75753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Systems Engineering</a:t>
          </a:r>
        </a:p>
        <a:p>
          <a:pPr lvl="0" algn="ctr" defTabSz="622300">
            <a:lnSpc>
              <a:spcPct val="90000"/>
            </a:lnSpc>
            <a:spcBef>
              <a:spcPct val="0"/>
            </a:spcBef>
            <a:spcAft>
              <a:spcPct val="35000"/>
            </a:spcAft>
          </a:pPr>
          <a:r>
            <a:rPr lang="en-US" sz="1400" kern="1200" dirty="0" smtClean="0"/>
            <a:t>Peter </a:t>
          </a:r>
          <a:r>
            <a:rPr lang="en-US" sz="1400" kern="1200" dirty="0" err="1" smtClean="0"/>
            <a:t>Sångberg</a:t>
          </a:r>
          <a:endParaRPr lang="en-US" sz="1400" kern="1200" dirty="0"/>
        </a:p>
      </dsp:txBody>
      <dsp:txXfrm>
        <a:off x="2327444" y="39431"/>
        <a:ext cx="1441110" cy="683575"/>
      </dsp:txXfrm>
    </dsp:sp>
    <dsp:sp modelId="{C99BA722-9F31-49B4-9FDC-8219D554CA28}">
      <dsp:nvSpPr>
        <dsp:cNvPr id="0" name=""/>
        <dsp:cNvSpPr/>
      </dsp:nvSpPr>
      <dsp:spPr>
        <a:xfrm>
          <a:off x="3720082" y="827842"/>
          <a:ext cx="1515070" cy="757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Engineering design</a:t>
          </a:r>
        </a:p>
        <a:p>
          <a:pPr lvl="0" algn="ctr" defTabSz="622300">
            <a:lnSpc>
              <a:spcPct val="90000"/>
            </a:lnSpc>
            <a:spcBef>
              <a:spcPct val="0"/>
            </a:spcBef>
            <a:spcAft>
              <a:spcPct val="35000"/>
            </a:spcAft>
          </a:pPr>
          <a:r>
            <a:rPr lang="en-US" sz="1400" kern="1200" dirty="0" smtClean="0"/>
            <a:t>Zvonko Lazic</a:t>
          </a:r>
          <a:endParaRPr lang="en-US" sz="1400" kern="1200" dirty="0"/>
        </a:p>
      </dsp:txBody>
      <dsp:txXfrm>
        <a:off x="3757062" y="864822"/>
        <a:ext cx="1441110" cy="683575"/>
      </dsp:txXfrm>
    </dsp:sp>
    <dsp:sp modelId="{030B97F7-F4F7-4AEB-A20F-FFA4B146D451}">
      <dsp:nvSpPr>
        <dsp:cNvPr id="0" name=""/>
        <dsp:cNvSpPr/>
      </dsp:nvSpPr>
      <dsp:spPr>
        <a:xfrm>
          <a:off x="3720082" y="2478622"/>
          <a:ext cx="1515070" cy="757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Technology</a:t>
          </a:r>
        </a:p>
        <a:p>
          <a:pPr lvl="0" algn="ctr" defTabSz="622300">
            <a:lnSpc>
              <a:spcPct val="90000"/>
            </a:lnSpc>
            <a:spcBef>
              <a:spcPct val="0"/>
            </a:spcBef>
            <a:spcAft>
              <a:spcPct val="35000"/>
            </a:spcAft>
          </a:pPr>
          <a:r>
            <a:rPr lang="en-US" sz="1400" kern="1200" dirty="0" smtClean="0"/>
            <a:t>Iain Sutton</a:t>
          </a:r>
          <a:endParaRPr lang="en-US" sz="1400" kern="1200" dirty="0"/>
        </a:p>
      </dsp:txBody>
      <dsp:txXfrm>
        <a:off x="3757062" y="2515602"/>
        <a:ext cx="1441110" cy="683575"/>
      </dsp:txXfrm>
    </dsp:sp>
    <dsp:sp modelId="{BFCD24A9-FC63-4A19-B8E8-2A699D9645DF}">
      <dsp:nvSpPr>
        <dsp:cNvPr id="0" name=""/>
        <dsp:cNvSpPr/>
      </dsp:nvSpPr>
      <dsp:spPr>
        <a:xfrm>
          <a:off x="2281914" y="3306464"/>
          <a:ext cx="1515070" cy="757535"/>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Construction</a:t>
          </a:r>
        </a:p>
        <a:p>
          <a:pPr lvl="0" algn="ctr" defTabSz="622300">
            <a:lnSpc>
              <a:spcPct val="90000"/>
            </a:lnSpc>
            <a:spcBef>
              <a:spcPct val="0"/>
            </a:spcBef>
            <a:spcAft>
              <a:spcPct val="35000"/>
            </a:spcAft>
          </a:pPr>
          <a:r>
            <a:rPr lang="en-US" sz="1400" kern="1200" dirty="0" smtClean="0"/>
            <a:t>TBA</a:t>
          </a:r>
          <a:endParaRPr lang="en-US" sz="1400" kern="1200" dirty="0"/>
        </a:p>
      </dsp:txBody>
      <dsp:txXfrm>
        <a:off x="2318894" y="3343444"/>
        <a:ext cx="1441110" cy="683575"/>
      </dsp:txXfrm>
    </dsp:sp>
    <dsp:sp modelId="{C8461058-9E15-49B2-B8D1-BBA25280BCAA}">
      <dsp:nvSpPr>
        <dsp:cNvPr id="0" name=""/>
        <dsp:cNvSpPr/>
      </dsp:nvSpPr>
      <dsp:spPr>
        <a:xfrm>
          <a:off x="860846" y="2478622"/>
          <a:ext cx="1515070" cy="757535"/>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In-kind   </a:t>
          </a:r>
        </a:p>
        <a:p>
          <a:pPr lvl="0" algn="ctr" defTabSz="622300">
            <a:lnSpc>
              <a:spcPct val="90000"/>
            </a:lnSpc>
            <a:spcBef>
              <a:spcPct val="0"/>
            </a:spcBef>
            <a:spcAft>
              <a:spcPct val="35000"/>
            </a:spcAft>
          </a:pPr>
          <a:r>
            <a:rPr lang="en-US" sz="1400" kern="1200" dirty="0" smtClean="0"/>
            <a:t>Sara </a:t>
          </a:r>
          <a:r>
            <a:rPr lang="en-US" sz="1400" kern="1200" dirty="0" err="1" smtClean="0"/>
            <a:t>Ghatnekar</a:t>
          </a:r>
          <a:r>
            <a:rPr lang="en-US" sz="1400" kern="1200" dirty="0" smtClean="0"/>
            <a:t>-Nilsson</a:t>
          </a:r>
          <a:endParaRPr lang="en-US" sz="1400" kern="1200" dirty="0"/>
        </a:p>
      </dsp:txBody>
      <dsp:txXfrm>
        <a:off x="897826" y="2515602"/>
        <a:ext cx="1441110" cy="683575"/>
      </dsp:txXfrm>
    </dsp:sp>
    <dsp:sp modelId="{40FEAEC0-2CAB-466A-8F64-76A3FFFEF573}">
      <dsp:nvSpPr>
        <dsp:cNvPr id="0" name=""/>
        <dsp:cNvSpPr/>
      </dsp:nvSpPr>
      <dsp:spPr>
        <a:xfrm>
          <a:off x="860846" y="827842"/>
          <a:ext cx="1515070" cy="757535"/>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Instruments</a:t>
          </a:r>
          <a:r>
            <a:rPr lang="en-US" sz="1400" kern="1200" dirty="0" smtClean="0"/>
            <a:t> Gabor Laszlo</a:t>
          </a:r>
          <a:endParaRPr lang="en-US" sz="1400" kern="1200" dirty="0"/>
        </a:p>
      </dsp:txBody>
      <dsp:txXfrm>
        <a:off x="897826" y="864822"/>
        <a:ext cx="1441110" cy="68357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1B0913-6618-A548-B79E-4157529AA09E}" type="datetimeFigureOut">
              <a:rPr lang="en-US" smtClean="0"/>
              <a:t>22/06/16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82ECA1-1754-2E49-8ADA-8DCE76D9B0DE}" type="slidenum">
              <a:rPr lang="en-US" smtClean="0"/>
              <a:t>‹#›</a:t>
            </a:fld>
            <a:endParaRPr lang="en-US"/>
          </a:p>
        </p:txBody>
      </p:sp>
    </p:spTree>
    <p:extLst>
      <p:ext uri="{BB962C8B-B14F-4D97-AF65-F5344CB8AC3E}">
        <p14:creationId xmlns:p14="http://schemas.microsoft.com/office/powerpoint/2010/main" val="3165234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22/06/16</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pt-BR" sz="1400" dirty="0" err="1" smtClean="0"/>
              <a:t>Construction</a:t>
            </a:r>
            <a:r>
              <a:rPr lang="pt-BR" sz="1400" dirty="0" smtClean="0"/>
              <a:t> </a:t>
            </a:r>
            <a:r>
              <a:rPr lang="pt-BR" sz="1400" dirty="0" err="1" smtClean="0"/>
              <a:t>savings</a:t>
            </a:r>
            <a:r>
              <a:rPr lang="pt-BR" sz="1400" dirty="0" smtClean="0"/>
              <a:t> ~ 1 M€ in </a:t>
            </a:r>
            <a:r>
              <a:rPr lang="pt-BR" sz="1400" dirty="0" err="1" smtClean="0"/>
              <a:t>less</a:t>
            </a:r>
            <a:r>
              <a:rPr lang="pt-BR" sz="1400" dirty="0" smtClean="0"/>
              <a:t> Be material </a:t>
            </a:r>
          </a:p>
          <a:p>
            <a:pPr marL="171450" indent="-171450">
              <a:buFont typeface="Arial"/>
              <a:buChar char="•"/>
            </a:pPr>
            <a:r>
              <a:rPr lang="pt-BR" sz="1400" dirty="0" err="1" smtClean="0"/>
              <a:t>Operations</a:t>
            </a:r>
            <a:r>
              <a:rPr lang="pt-BR" sz="1400" dirty="0" smtClean="0"/>
              <a:t> </a:t>
            </a:r>
            <a:r>
              <a:rPr lang="is-IS" sz="1400" dirty="0" smtClean="0"/>
              <a:t>∼2 </a:t>
            </a:r>
            <a:r>
              <a:rPr lang="en-US" sz="1400" dirty="0" smtClean="0"/>
              <a:t>MW Lower power consumption + lower cost &amp; labor at moderator changes</a:t>
            </a:r>
          </a:p>
          <a:p>
            <a:endParaRPr lang="pt-BR" sz="1200"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243244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p:spPr>
        <p:txBody>
          <a:bodyPr/>
          <a:lstStyle>
            <a:lvl1pPr eaLnBrk="0" hangingPunct="0">
              <a:defRPr kumimoji="1" sz="2400" i="1">
                <a:solidFill>
                  <a:schemeClr val="tx1"/>
                </a:solidFill>
                <a:latin typeface="Helvetica" pitchFamily="34" charset="0"/>
                <a:ea typeface="Osaka" pitchFamily="84" charset="-128"/>
              </a:defRPr>
            </a:lvl1pPr>
            <a:lvl2pPr marL="742950" indent="-285750" eaLnBrk="0" hangingPunct="0">
              <a:defRPr kumimoji="1" sz="2400" i="1">
                <a:solidFill>
                  <a:schemeClr val="tx1"/>
                </a:solidFill>
                <a:latin typeface="Helvetica" pitchFamily="34" charset="0"/>
                <a:ea typeface="Osaka" pitchFamily="84" charset="-128"/>
              </a:defRPr>
            </a:lvl2pPr>
            <a:lvl3pPr marL="1143000" indent="-228600" eaLnBrk="0" hangingPunct="0">
              <a:defRPr kumimoji="1" sz="2400" i="1">
                <a:solidFill>
                  <a:schemeClr val="tx1"/>
                </a:solidFill>
                <a:latin typeface="Helvetica" pitchFamily="34" charset="0"/>
                <a:ea typeface="Osaka" pitchFamily="84" charset="-128"/>
              </a:defRPr>
            </a:lvl3pPr>
            <a:lvl4pPr marL="1600200" indent="-228600" eaLnBrk="0" hangingPunct="0">
              <a:defRPr kumimoji="1" sz="2400" i="1">
                <a:solidFill>
                  <a:schemeClr val="tx1"/>
                </a:solidFill>
                <a:latin typeface="Helvetica" pitchFamily="34" charset="0"/>
                <a:ea typeface="Osaka" pitchFamily="84" charset="-128"/>
              </a:defRPr>
            </a:lvl4pPr>
            <a:lvl5pPr marL="2057400" indent="-228600" eaLnBrk="0" hangingPunct="0">
              <a:defRPr kumimoji="1" sz="2400" i="1">
                <a:solidFill>
                  <a:schemeClr val="tx1"/>
                </a:solidFill>
                <a:latin typeface="Helvetica" pitchFamily="34" charset="0"/>
                <a:ea typeface="Osaka" pitchFamily="84" charset="-128"/>
              </a:defRPr>
            </a:lvl5pPr>
            <a:lvl6pPr marL="25146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6pPr>
            <a:lvl7pPr marL="29718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7pPr>
            <a:lvl8pPr marL="34290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8pPr>
            <a:lvl9pPr marL="38862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9pPr>
          </a:lstStyle>
          <a:p>
            <a:pPr eaLnBrk="1" hangingPunct="1"/>
            <a:r>
              <a:rPr lang="ja-JP" altLang="en-US" sz="1200" i="0" smtClean="0">
                <a:latin typeface="Times" charset="0"/>
              </a:rPr>
              <a:t>March 17, 2000</a:t>
            </a:r>
            <a:endParaRPr lang="en-US" altLang="ja-JP" sz="1200" i="0" smtClean="0">
              <a:latin typeface="Times" charset="0"/>
            </a:endParaRPr>
          </a:p>
        </p:txBody>
      </p:sp>
      <p:sp>
        <p:nvSpPr>
          <p:cNvPr id="41987" name="Rectangle 7"/>
          <p:cNvSpPr>
            <a:spLocks noGrp="1" noChangeArrowheads="1"/>
          </p:cNvSpPr>
          <p:nvPr>
            <p:ph type="sldNum" sz="quarter" idx="5"/>
          </p:nvPr>
        </p:nvSpPr>
        <p:spPr>
          <a:noFill/>
        </p:spPr>
        <p:txBody>
          <a:bodyPr/>
          <a:lstStyle>
            <a:lvl1pPr eaLnBrk="0" hangingPunct="0">
              <a:defRPr kumimoji="1" sz="2400" i="1">
                <a:solidFill>
                  <a:schemeClr val="tx1"/>
                </a:solidFill>
                <a:latin typeface="Helvetica" pitchFamily="34" charset="0"/>
                <a:ea typeface="Osaka" pitchFamily="84" charset="-128"/>
              </a:defRPr>
            </a:lvl1pPr>
            <a:lvl2pPr marL="742950" indent="-285750" eaLnBrk="0" hangingPunct="0">
              <a:defRPr kumimoji="1" sz="2400" i="1">
                <a:solidFill>
                  <a:schemeClr val="tx1"/>
                </a:solidFill>
                <a:latin typeface="Helvetica" pitchFamily="34" charset="0"/>
                <a:ea typeface="Osaka" pitchFamily="84" charset="-128"/>
              </a:defRPr>
            </a:lvl2pPr>
            <a:lvl3pPr marL="1143000" indent="-228600" eaLnBrk="0" hangingPunct="0">
              <a:defRPr kumimoji="1" sz="2400" i="1">
                <a:solidFill>
                  <a:schemeClr val="tx1"/>
                </a:solidFill>
                <a:latin typeface="Helvetica" pitchFamily="34" charset="0"/>
                <a:ea typeface="Osaka" pitchFamily="84" charset="-128"/>
              </a:defRPr>
            </a:lvl3pPr>
            <a:lvl4pPr marL="1600200" indent="-228600" eaLnBrk="0" hangingPunct="0">
              <a:defRPr kumimoji="1" sz="2400" i="1">
                <a:solidFill>
                  <a:schemeClr val="tx1"/>
                </a:solidFill>
                <a:latin typeface="Helvetica" pitchFamily="34" charset="0"/>
                <a:ea typeface="Osaka" pitchFamily="84" charset="-128"/>
              </a:defRPr>
            </a:lvl4pPr>
            <a:lvl5pPr marL="2057400" indent="-228600" eaLnBrk="0" hangingPunct="0">
              <a:defRPr kumimoji="1" sz="2400" i="1">
                <a:solidFill>
                  <a:schemeClr val="tx1"/>
                </a:solidFill>
                <a:latin typeface="Helvetica" pitchFamily="34" charset="0"/>
                <a:ea typeface="Osaka" pitchFamily="84" charset="-128"/>
              </a:defRPr>
            </a:lvl5pPr>
            <a:lvl6pPr marL="25146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6pPr>
            <a:lvl7pPr marL="29718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7pPr>
            <a:lvl8pPr marL="34290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8pPr>
            <a:lvl9pPr marL="38862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9pPr>
          </a:lstStyle>
          <a:p>
            <a:pPr eaLnBrk="1" hangingPunct="1"/>
            <a:fld id="{BFB1A177-3447-4246-82FC-F143D55652A9}" type="slidenum">
              <a:rPr lang="en-US" altLang="ja-JP" sz="1200" i="0" smtClean="0">
                <a:latin typeface="Times" charset="0"/>
              </a:rPr>
              <a:pPr eaLnBrk="1" hangingPunct="1"/>
              <a:t>9</a:t>
            </a:fld>
            <a:endParaRPr lang="en-US" altLang="ja-JP" sz="1200" i="0" smtClean="0">
              <a:latin typeface="Times" charset="0"/>
            </a:endParaRPr>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ja-JP" dirty="0" smtClean="0">
                <a:latin typeface="Times" charset="0"/>
              </a:rPr>
              <a:t>I would like to remind you the J-PARC moderators.</a:t>
            </a:r>
          </a:p>
          <a:p>
            <a:pPr eaLnBrk="1" hangingPunct="1"/>
            <a:r>
              <a:rPr lang="en-US" altLang="ja-JP" dirty="0" smtClean="0">
                <a:latin typeface="Times" charset="0"/>
              </a:rPr>
              <a:t>There are three supercritical hydrogen moderators.</a:t>
            </a:r>
          </a:p>
          <a:p>
            <a:pPr eaLnBrk="1" hangingPunct="1"/>
            <a:r>
              <a:rPr lang="en-US" altLang="ja-JP" dirty="0" smtClean="0">
                <a:latin typeface="Times" charset="0"/>
              </a:rPr>
              <a:t>The coupled moderator locates below the mercury target while the decoupled moderator and the poisoned decoupled moderator sit on the target,</a:t>
            </a:r>
          </a:p>
          <a:p>
            <a:pPr eaLnBrk="1" hangingPunct="1"/>
            <a:endParaRPr lang="en-US" altLang="ja-JP" dirty="0" smtClean="0">
              <a:latin typeface="Times" charset="0"/>
            </a:endParaRPr>
          </a:p>
          <a:p>
            <a:pPr eaLnBrk="1" hangingPunct="1"/>
            <a:r>
              <a:rPr lang="en-US" altLang="ja-JP" dirty="0" smtClean="0">
                <a:latin typeface="Times" charset="0"/>
              </a:rPr>
              <a:t>This graph shows typical pulse shapes of the three moderators.</a:t>
            </a:r>
          </a:p>
          <a:p>
            <a:pPr eaLnBrk="1" hangingPunct="1"/>
            <a:r>
              <a:rPr lang="en-US" altLang="ja-JP" dirty="0" smtClean="0">
                <a:latin typeface="Times" charset="0"/>
              </a:rPr>
              <a:t>The coupled moderator provides high-intensity neutron pulses while decoupled and poisoned moderator provide sharp neutron pulses for high resolution experiments.</a:t>
            </a:r>
          </a:p>
          <a:p>
            <a:pPr eaLnBrk="1" hangingPunct="1"/>
            <a:endParaRPr lang="en-US" altLang="ja-JP" dirty="0" smtClean="0">
              <a:latin typeface="Times" charset="0"/>
            </a:endParaRPr>
          </a:p>
          <a:p>
            <a:pPr eaLnBrk="1" hangingPunct="1"/>
            <a:r>
              <a:rPr lang="en-US" altLang="ja-JP" dirty="0" smtClean="0">
                <a:latin typeface="Times" charset="0"/>
              </a:rPr>
              <a:t>There are many features in the moderator design.</a:t>
            </a:r>
          </a:p>
          <a:p>
            <a:pPr eaLnBrk="1" hangingPunct="1"/>
            <a:r>
              <a:rPr lang="en-US" altLang="ja-JP" dirty="0" smtClean="0">
                <a:latin typeface="Times" charset="0"/>
              </a:rPr>
              <a:t>I am going to explain these features in this talk.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started in August.</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162980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49900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25</a:t>
            </a:fld>
            <a:endParaRPr lang="sv-SE" dirty="0"/>
          </a:p>
        </p:txBody>
      </p:sp>
    </p:spTree>
    <p:extLst>
      <p:ext uri="{BB962C8B-B14F-4D97-AF65-F5344CB8AC3E}">
        <p14:creationId xmlns:p14="http://schemas.microsoft.com/office/powerpoint/2010/main" val="291162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27</a:t>
            </a:fld>
            <a:endParaRPr lang="sv-SE" dirty="0"/>
          </a:p>
        </p:txBody>
      </p:sp>
    </p:spTree>
    <p:extLst>
      <p:ext uri="{BB962C8B-B14F-4D97-AF65-F5344CB8AC3E}">
        <p14:creationId xmlns:p14="http://schemas.microsoft.com/office/powerpoint/2010/main" val="291162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136BC8AF-8001-1E43-8EF9-7E94DB65C1E0}" type="datetime1">
              <a:rPr lang="en-GB" smtClean="0"/>
              <a:t>22/06/16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p>
            <a:fld id="{66230DB9-012E-8F40-8538-793DAB8A2154}" type="datetime1">
              <a:rPr lang="en-GB" smtClean="0"/>
              <a:t>22/06/16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1EF41A75-BF2B-8F4B-B809-7680ED3C060D}" type="datetime1">
              <a:rPr lang="en-GB" smtClean="0"/>
              <a:t>22/06/16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97F24E3F-A6E9-D542-96C0-576D2EDA3BAB}" type="datetime1">
              <a:rPr lang="en-GB" smtClean="0"/>
              <a:t>22/06/16</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DF7C5-B172-DC49-9D35-5CF0E5AA7BF1}" type="datetime1">
              <a:rPr lang="en-GB" smtClean="0"/>
              <a:t>22/06/16</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1412776"/>
            <a:ext cx="5688632" cy="2376264"/>
          </a:xfrm>
        </p:spPr>
        <p:txBody>
          <a:bodyPr>
            <a:normAutofit/>
          </a:bodyPr>
          <a:lstStyle/>
          <a:p>
            <a:pPr algn="ctr">
              <a:lnSpc>
                <a:spcPct val="150000"/>
              </a:lnSpc>
              <a:spcBef>
                <a:spcPts val="0"/>
              </a:spcBef>
            </a:pPr>
            <a:r>
              <a:rPr lang="sv-SE" sz="4000" dirty="0" smtClean="0"/>
              <a:t>NSS Project </a:t>
            </a:r>
            <a:r>
              <a:rPr lang="sv-SE" sz="4000" dirty="0" err="1" smtClean="0"/>
              <a:t>update</a:t>
            </a:r>
            <a:r>
              <a:rPr lang="sv-SE" sz="4000" dirty="0" smtClean="0"/>
              <a:t>;</a:t>
            </a:r>
            <a:br>
              <a:rPr lang="sv-SE" sz="4000" dirty="0" smtClean="0"/>
            </a:br>
            <a:r>
              <a:rPr lang="sv-SE" sz="2700" dirty="0" err="1" smtClean="0"/>
              <a:t>including</a:t>
            </a:r>
            <a:r>
              <a:rPr lang="sv-SE" sz="2700" dirty="0" smtClean="0"/>
              <a:t> budgets, bunker, moderators and </a:t>
            </a:r>
            <a:r>
              <a:rPr lang="sv-SE" sz="2700" dirty="0" err="1" smtClean="0"/>
              <a:t>response</a:t>
            </a:r>
            <a:r>
              <a:rPr lang="sv-SE" sz="2700" dirty="0" smtClean="0"/>
              <a:t> </a:t>
            </a:r>
            <a:r>
              <a:rPr lang="sv-SE" sz="2700" dirty="0" err="1" smtClean="0"/>
              <a:t>to</a:t>
            </a:r>
            <a:r>
              <a:rPr lang="sv-SE" sz="2700" dirty="0" smtClean="0"/>
              <a:t> the </a:t>
            </a:r>
            <a:r>
              <a:rPr lang="sv-SE" sz="2700" dirty="0" err="1" smtClean="0"/>
              <a:t>annual</a:t>
            </a:r>
            <a:r>
              <a:rPr lang="sv-SE" sz="2700" dirty="0" smtClean="0"/>
              <a:t> </a:t>
            </a:r>
            <a:r>
              <a:rPr lang="sv-SE" sz="2700" dirty="0" err="1" smtClean="0"/>
              <a:t>review</a:t>
            </a:r>
            <a:endParaRPr lang="sv-SE" sz="2700" dirty="0"/>
          </a:p>
        </p:txBody>
      </p:sp>
      <p:sp>
        <p:nvSpPr>
          <p:cNvPr id="3" name="Subtitle 2"/>
          <p:cNvSpPr>
            <a:spLocks noGrp="1"/>
          </p:cNvSpPr>
          <p:nvPr>
            <p:ph type="subTitle" idx="1"/>
          </p:nvPr>
        </p:nvSpPr>
        <p:spPr>
          <a:xfrm>
            <a:off x="1763688" y="4293096"/>
            <a:ext cx="5400600" cy="1343000"/>
          </a:xfrm>
        </p:spPr>
        <p:txBody>
          <a:bodyPr>
            <a:noAutofit/>
          </a:bodyPr>
          <a:lstStyle/>
          <a:p>
            <a:pPr>
              <a:lnSpc>
                <a:spcPts val="2700"/>
              </a:lnSpc>
              <a:spcBef>
                <a:spcPts val="600"/>
              </a:spcBef>
            </a:pPr>
            <a:r>
              <a:rPr lang="sv-SE" sz="2400" dirty="0" smtClean="0">
                <a:solidFill>
                  <a:schemeClr val="bg1"/>
                </a:solidFill>
              </a:rPr>
              <a:t>Shane Kennedy</a:t>
            </a:r>
          </a:p>
          <a:p>
            <a:pPr>
              <a:lnSpc>
                <a:spcPts val="2700"/>
              </a:lnSpc>
              <a:spcBef>
                <a:spcPts val="600"/>
              </a:spcBef>
            </a:pPr>
            <a:r>
              <a:rPr lang="sv-SE" sz="2400" dirty="0" smtClean="0">
                <a:solidFill>
                  <a:schemeClr val="bg1"/>
                </a:solidFill>
              </a:rPr>
              <a:t>NSS Project </a:t>
            </a:r>
            <a:r>
              <a:rPr lang="sv-SE" sz="2400" dirty="0" err="1" smtClean="0">
                <a:solidFill>
                  <a:schemeClr val="bg1"/>
                </a:solidFill>
              </a:rPr>
              <a:t>Leader</a:t>
            </a:r>
            <a:endParaRPr lang="sv-SE" sz="2400" dirty="0" smtClean="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rPr>
              <a:t>www.europeanspallationsource.se</a:t>
            </a:r>
          </a:p>
          <a:p>
            <a:pPr algn="ctr"/>
            <a:r>
              <a:rPr lang="en-GB" sz="1400" dirty="0" smtClean="0">
                <a:solidFill>
                  <a:srgbClr val="FFFFFF"/>
                </a:solidFill>
              </a:rPr>
              <a:t>22 June 2016</a:t>
            </a:r>
          </a:p>
        </p:txBody>
      </p:sp>
    </p:spTree>
    <p:extLst>
      <p:ext uri="{BB962C8B-B14F-4D97-AF65-F5344CB8AC3E}">
        <p14:creationId xmlns:p14="http://schemas.microsoft.com/office/powerpoint/2010/main" val="27452364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5688632" cy="1143000"/>
          </a:xfrm>
        </p:spPr>
        <p:txBody>
          <a:bodyPr/>
          <a:lstStyle/>
          <a:p>
            <a:pPr algn="ctr"/>
            <a:r>
              <a:rPr lang="en-GB" dirty="0" smtClean="0"/>
              <a:t>Developing a baseline for the </a:t>
            </a:r>
            <a:r>
              <a:rPr lang="en-GB" dirty="0"/>
              <a:t>n</a:t>
            </a:r>
            <a:r>
              <a:rPr lang="en-GB" dirty="0" smtClean="0"/>
              <a:t>eutron </a:t>
            </a:r>
            <a:r>
              <a:rPr lang="en-GB" dirty="0"/>
              <a:t>g</a:t>
            </a:r>
            <a:r>
              <a:rPr lang="en-GB" dirty="0" smtClean="0"/>
              <a:t>uide Bunker</a:t>
            </a:r>
            <a:endParaRPr lang="en-GB" noProof="0" dirty="0"/>
          </a:p>
        </p:txBody>
      </p:sp>
      <p:sp>
        <p:nvSpPr>
          <p:cNvPr id="17" name="Content Placeholder 2"/>
          <p:cNvSpPr>
            <a:spLocks noGrp="1"/>
          </p:cNvSpPr>
          <p:nvPr>
            <p:ph idx="1"/>
          </p:nvPr>
        </p:nvSpPr>
        <p:spPr>
          <a:xfrm>
            <a:off x="1187624" y="1484785"/>
            <a:ext cx="6480720" cy="1728192"/>
          </a:xfrm>
        </p:spPr>
        <p:txBody>
          <a:bodyPr>
            <a:normAutofit/>
          </a:bodyPr>
          <a:lstStyle/>
          <a:p>
            <a:pPr marL="268256" indent="-268256">
              <a:spcBef>
                <a:spcPts val="1800"/>
              </a:spcBef>
            </a:pPr>
            <a:r>
              <a:rPr lang="en-US" sz="1600" dirty="0" err="1">
                <a:solidFill>
                  <a:schemeClr val="tx1"/>
                </a:solidFill>
              </a:rPr>
              <a:t>Neutronics</a:t>
            </a:r>
            <a:r>
              <a:rPr lang="en-US" sz="1600" dirty="0">
                <a:solidFill>
                  <a:schemeClr val="tx1"/>
                </a:solidFill>
              </a:rPr>
              <a:t> simulations have taken into account:</a:t>
            </a:r>
          </a:p>
          <a:p>
            <a:pPr marL="536511" lvl="1" indent="-268256">
              <a:buFont typeface="Wingdings" charset="2"/>
              <a:buChar char="Ø"/>
            </a:pPr>
            <a:r>
              <a:rPr lang="en-US" sz="1400" dirty="0">
                <a:solidFill>
                  <a:prstClr val="black"/>
                </a:solidFill>
              </a:rPr>
              <a:t>Dose levels outside the Bunker must be &lt; 3 </a:t>
            </a:r>
            <a:r>
              <a:rPr lang="en-US" sz="1400" dirty="0" err="1">
                <a:solidFill>
                  <a:prstClr val="black"/>
                </a:solidFill>
                <a:latin typeface="Symbol" charset="2"/>
                <a:cs typeface="Symbol" charset="2"/>
              </a:rPr>
              <a:t>m</a:t>
            </a:r>
            <a:r>
              <a:rPr lang="en-US" sz="1400" dirty="0" err="1">
                <a:solidFill>
                  <a:prstClr val="black"/>
                </a:solidFill>
              </a:rPr>
              <a:t>Sv</a:t>
            </a:r>
            <a:r>
              <a:rPr lang="en-US" sz="1400" dirty="0">
                <a:solidFill>
                  <a:prstClr val="black"/>
                </a:solidFill>
              </a:rPr>
              <a:t>/h -&gt; simulate &lt; 1.5 </a:t>
            </a:r>
            <a:r>
              <a:rPr lang="en-US" sz="1400" dirty="0" err="1">
                <a:solidFill>
                  <a:prstClr val="black"/>
                </a:solidFill>
                <a:latin typeface="Symbol" charset="2"/>
                <a:cs typeface="Symbol" charset="2"/>
              </a:rPr>
              <a:t>m</a:t>
            </a:r>
            <a:r>
              <a:rPr lang="en-US" sz="1400" dirty="0" err="1">
                <a:solidFill>
                  <a:prstClr val="black"/>
                </a:solidFill>
              </a:rPr>
              <a:t>Sv</a:t>
            </a:r>
            <a:r>
              <a:rPr lang="en-US" sz="1400" dirty="0">
                <a:solidFill>
                  <a:prstClr val="black"/>
                </a:solidFill>
              </a:rPr>
              <a:t>/h.</a:t>
            </a:r>
            <a:endParaRPr lang="en-US" sz="1400" dirty="0">
              <a:solidFill>
                <a:schemeClr val="tx1"/>
              </a:solidFill>
            </a:endParaRPr>
          </a:p>
          <a:p>
            <a:pPr marL="536511" lvl="1" indent="-268256">
              <a:buFont typeface="Wingdings" charset="2"/>
              <a:buChar char="Ø"/>
            </a:pPr>
            <a:r>
              <a:rPr lang="en-US" sz="1400" dirty="0">
                <a:solidFill>
                  <a:schemeClr val="tx1"/>
                </a:solidFill>
              </a:rPr>
              <a:t>Floor loading in the Bunker: 30 </a:t>
            </a:r>
            <a:r>
              <a:rPr lang="en-US" sz="1400" dirty="0" err="1">
                <a:solidFill>
                  <a:schemeClr val="tx1"/>
                </a:solidFill>
              </a:rPr>
              <a:t>tonnes</a:t>
            </a:r>
            <a:r>
              <a:rPr lang="en-US" sz="1400" dirty="0">
                <a:solidFill>
                  <a:schemeClr val="tx1"/>
                </a:solidFill>
              </a:rPr>
              <a:t>/m</a:t>
            </a:r>
            <a:r>
              <a:rPr lang="en-US" sz="1400" baseline="30000" dirty="0">
                <a:solidFill>
                  <a:schemeClr val="tx1"/>
                </a:solidFill>
              </a:rPr>
              <a:t>2</a:t>
            </a:r>
            <a:r>
              <a:rPr lang="en-US" sz="1400" dirty="0">
                <a:solidFill>
                  <a:schemeClr val="tx1"/>
                </a:solidFill>
              </a:rPr>
              <a:t> </a:t>
            </a:r>
          </a:p>
          <a:p>
            <a:pPr marL="536511" lvl="1" indent="-268256">
              <a:buFont typeface="Wingdings" charset="2"/>
              <a:buChar char="Ø"/>
            </a:pPr>
            <a:r>
              <a:rPr lang="en-US" sz="1400" dirty="0">
                <a:solidFill>
                  <a:schemeClr val="tx1"/>
                </a:solidFill>
              </a:rPr>
              <a:t>Floor loading in the experimental halls: 20 </a:t>
            </a:r>
            <a:r>
              <a:rPr lang="en-US" sz="1400" dirty="0" err="1">
                <a:solidFill>
                  <a:schemeClr val="tx1"/>
                </a:solidFill>
              </a:rPr>
              <a:t>tonnes</a:t>
            </a:r>
            <a:r>
              <a:rPr lang="en-US" sz="1400" dirty="0">
                <a:solidFill>
                  <a:schemeClr val="tx1"/>
                </a:solidFill>
              </a:rPr>
              <a:t>/m</a:t>
            </a:r>
            <a:r>
              <a:rPr lang="en-US" sz="1400" baseline="30000" dirty="0">
                <a:solidFill>
                  <a:schemeClr val="tx1"/>
                </a:solidFill>
              </a:rPr>
              <a:t>2</a:t>
            </a:r>
            <a:r>
              <a:rPr lang="en-US" sz="1400" dirty="0">
                <a:solidFill>
                  <a:schemeClr val="tx1"/>
                </a:solidFill>
              </a:rPr>
              <a:t>.</a:t>
            </a:r>
          </a:p>
          <a:p>
            <a:pPr marL="268256" indent="-268256">
              <a:spcBef>
                <a:spcPts val="1800"/>
              </a:spcBef>
            </a:pPr>
            <a:r>
              <a:rPr lang="en-US" sz="1600" dirty="0">
                <a:solidFill>
                  <a:schemeClr val="tx1"/>
                </a:solidFill>
              </a:rPr>
              <a:t>Engineering design is ongoing to optimize on safety, performance &amp; cost</a:t>
            </a:r>
          </a:p>
        </p:txBody>
      </p:sp>
      <p:grpSp>
        <p:nvGrpSpPr>
          <p:cNvPr id="5" name="Group 4"/>
          <p:cNvGrpSpPr>
            <a:grpSpLocks noChangeAspect="1"/>
          </p:cNvGrpSpPr>
          <p:nvPr/>
        </p:nvGrpSpPr>
        <p:grpSpPr>
          <a:xfrm>
            <a:off x="503999" y="3214800"/>
            <a:ext cx="8172297" cy="3600450"/>
            <a:chOff x="648072" y="1583398"/>
            <a:chExt cx="8172400" cy="4365882"/>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072" y="1583398"/>
              <a:ext cx="8172400" cy="4365882"/>
            </a:xfrm>
            <a:prstGeom prst="rect">
              <a:avLst/>
            </a:prstGeom>
          </p:spPr>
        </p:pic>
        <p:grpSp>
          <p:nvGrpSpPr>
            <p:cNvPr id="7" name="Group 6"/>
            <p:cNvGrpSpPr/>
            <p:nvPr/>
          </p:nvGrpSpPr>
          <p:grpSpPr>
            <a:xfrm>
              <a:off x="2755284" y="2279718"/>
              <a:ext cx="5057224" cy="2849064"/>
              <a:chOff x="2755284" y="2279718"/>
              <a:chExt cx="5057224" cy="2849064"/>
            </a:xfrm>
          </p:grpSpPr>
          <p:sp>
            <p:nvSpPr>
              <p:cNvPr id="8" name="TextBox 7"/>
              <p:cNvSpPr txBox="1"/>
              <p:nvPr/>
            </p:nvSpPr>
            <p:spPr>
              <a:xfrm>
                <a:off x="3545020" y="4568970"/>
                <a:ext cx="1387132" cy="559812"/>
              </a:xfrm>
              <a:prstGeom prst="rect">
                <a:avLst/>
              </a:prstGeom>
              <a:noFill/>
            </p:spPr>
            <p:txBody>
              <a:bodyPr wrap="square" rtlCol="0">
                <a:spAutoFit/>
              </a:bodyPr>
              <a:lstStyle/>
              <a:p>
                <a:pPr algn="ctr"/>
                <a:r>
                  <a:rPr lang="en-US" sz="1200" dirty="0"/>
                  <a:t>Bunker end wall, 3.5 m thick.</a:t>
                </a:r>
              </a:p>
            </p:txBody>
          </p:sp>
          <p:sp>
            <p:nvSpPr>
              <p:cNvPr id="9" name="TextBox 8"/>
              <p:cNvSpPr txBox="1"/>
              <p:nvPr/>
            </p:nvSpPr>
            <p:spPr>
              <a:xfrm>
                <a:off x="6759392" y="2279718"/>
                <a:ext cx="1053116" cy="559812"/>
              </a:xfrm>
              <a:prstGeom prst="rect">
                <a:avLst/>
              </a:prstGeom>
              <a:noFill/>
            </p:spPr>
            <p:txBody>
              <a:bodyPr wrap="square" rtlCol="0">
                <a:spAutoFit/>
              </a:bodyPr>
              <a:lstStyle/>
              <a:p>
                <a:pPr algn="ctr"/>
                <a:r>
                  <a:rPr lang="en-US" sz="1200" dirty="0"/>
                  <a:t>Bunker roof, 2 m thick</a:t>
                </a:r>
              </a:p>
            </p:txBody>
          </p:sp>
          <p:sp>
            <p:nvSpPr>
              <p:cNvPr id="10" name="TextBox 9"/>
              <p:cNvSpPr txBox="1"/>
              <p:nvPr/>
            </p:nvSpPr>
            <p:spPr>
              <a:xfrm>
                <a:off x="2755284" y="2320485"/>
                <a:ext cx="2014532" cy="335887"/>
              </a:xfrm>
              <a:prstGeom prst="rect">
                <a:avLst/>
              </a:prstGeom>
              <a:noFill/>
            </p:spPr>
            <p:txBody>
              <a:bodyPr wrap="square" rtlCol="0">
                <a:spAutoFit/>
              </a:bodyPr>
              <a:lstStyle/>
              <a:p>
                <a:r>
                  <a:rPr lang="en-US" sz="1200" dirty="0"/>
                  <a:t>Monolith shield wall</a:t>
                </a:r>
              </a:p>
            </p:txBody>
          </p:sp>
          <p:sp>
            <p:nvSpPr>
              <p:cNvPr id="11" name="TextBox 10"/>
              <p:cNvSpPr txBox="1"/>
              <p:nvPr/>
            </p:nvSpPr>
            <p:spPr>
              <a:xfrm>
                <a:off x="3478405" y="3211475"/>
                <a:ext cx="1237720" cy="335887"/>
              </a:xfrm>
              <a:prstGeom prst="rect">
                <a:avLst/>
              </a:prstGeom>
              <a:noFill/>
            </p:spPr>
            <p:txBody>
              <a:bodyPr wrap="square" rtlCol="0">
                <a:spAutoFit/>
              </a:bodyPr>
              <a:lstStyle/>
              <a:p>
                <a:r>
                  <a:rPr lang="en-US" sz="1200" dirty="0">
                    <a:solidFill>
                      <a:srgbClr val="FFFFFF"/>
                    </a:solidFill>
                  </a:rPr>
                  <a:t>R = 15 m</a:t>
                </a:r>
              </a:p>
            </p:txBody>
          </p:sp>
          <p:sp>
            <p:nvSpPr>
              <p:cNvPr id="12" name="TextBox 11"/>
              <p:cNvSpPr txBox="1"/>
              <p:nvPr/>
            </p:nvSpPr>
            <p:spPr>
              <a:xfrm>
                <a:off x="5868144" y="3140969"/>
                <a:ext cx="720080" cy="335887"/>
              </a:xfrm>
              <a:prstGeom prst="rect">
                <a:avLst/>
              </a:prstGeom>
              <a:noFill/>
            </p:spPr>
            <p:txBody>
              <a:bodyPr wrap="square" rtlCol="0">
                <a:spAutoFit/>
              </a:bodyPr>
              <a:lstStyle/>
              <a:p>
                <a:r>
                  <a:rPr lang="en-US" sz="1200" dirty="0">
                    <a:solidFill>
                      <a:srgbClr val="FFFFFF"/>
                    </a:solidFill>
                  </a:rPr>
                  <a:t>R = 28 m</a:t>
                </a:r>
              </a:p>
            </p:txBody>
          </p:sp>
          <p:cxnSp>
            <p:nvCxnSpPr>
              <p:cNvPr id="13" name="Straight Arrow Connector 12"/>
              <p:cNvCxnSpPr/>
              <p:nvPr/>
            </p:nvCxnSpPr>
            <p:spPr>
              <a:xfrm>
                <a:off x="3707904" y="2780928"/>
                <a:ext cx="864096" cy="936104"/>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707904" y="2780928"/>
                <a:ext cx="3672408" cy="504056"/>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804248" y="3861048"/>
                <a:ext cx="0" cy="792088"/>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804248" y="4077072"/>
                <a:ext cx="504056" cy="335887"/>
              </a:xfrm>
              <a:prstGeom prst="rect">
                <a:avLst/>
              </a:prstGeom>
              <a:noFill/>
            </p:spPr>
            <p:txBody>
              <a:bodyPr wrap="square" rtlCol="0">
                <a:spAutoFit/>
              </a:bodyPr>
              <a:lstStyle/>
              <a:p>
                <a:r>
                  <a:rPr lang="en-US" sz="1200" dirty="0">
                    <a:solidFill>
                      <a:srgbClr val="FFFFFF"/>
                    </a:solidFill>
                  </a:rPr>
                  <a:t>6 m</a:t>
                </a:r>
              </a:p>
            </p:txBody>
          </p:sp>
        </p:grpSp>
      </p:grpSp>
      <p:sp>
        <p:nvSpPr>
          <p:cNvPr id="3" name="Date Placeholder 2"/>
          <p:cNvSpPr>
            <a:spLocks noGrp="1"/>
          </p:cNvSpPr>
          <p:nvPr>
            <p:ph type="dt" sz="half" idx="10"/>
          </p:nvPr>
        </p:nvSpPr>
        <p:spPr/>
        <p:txBody>
          <a:bodyPr/>
          <a:lstStyle/>
          <a:p>
            <a:fld id="{21CE4291-0DFF-7D43-935F-392AF3F3EEB0}" type="datetime1">
              <a:rPr lang="en-US" smtClean="0"/>
              <a:t>22/06/16</a:t>
            </a:fld>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spTree>
    <p:extLst>
      <p:ext uri="{BB962C8B-B14F-4D97-AF65-F5344CB8AC3E}">
        <p14:creationId xmlns:p14="http://schemas.microsoft.com/office/powerpoint/2010/main" val="3738899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7643192" cy="1143000"/>
          </a:xfrm>
        </p:spPr>
        <p:txBody>
          <a:bodyPr>
            <a:noAutofit/>
          </a:bodyPr>
          <a:lstStyle/>
          <a:p>
            <a:r>
              <a:rPr lang="en-GB" dirty="0" smtClean="0"/>
              <a:t>Vertical section through a </a:t>
            </a:r>
            <a:r>
              <a:rPr lang="en-GB" dirty="0"/>
              <a:t>b</a:t>
            </a:r>
            <a:r>
              <a:rPr lang="en-GB" dirty="0" smtClean="0"/>
              <a:t>eam </a:t>
            </a:r>
            <a:r>
              <a:rPr lang="en-GB" dirty="0"/>
              <a:t>l</a:t>
            </a:r>
            <a:r>
              <a:rPr lang="en-GB" dirty="0" smtClean="0"/>
              <a:t>ine within Monolith and Bunker</a:t>
            </a:r>
            <a:endParaRPr lang="en-GB" dirty="0"/>
          </a:p>
        </p:txBody>
      </p:sp>
      <p:pic>
        <p:nvPicPr>
          <p:cNvPr id="5" name="Content Placeholder 4" descr="2016-04-05_1058.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8085" t="10082" b="23503"/>
          <a:stretch/>
        </p:blipFill>
        <p:spPr>
          <a:xfrm>
            <a:off x="52779" y="1426608"/>
            <a:ext cx="7183519" cy="5386769"/>
          </a:xfrm>
        </p:spPr>
      </p:pic>
      <p:sp>
        <p:nvSpPr>
          <p:cNvPr id="101" name="Rectangle 100"/>
          <p:cNvSpPr/>
          <p:nvPr/>
        </p:nvSpPr>
        <p:spPr>
          <a:xfrm>
            <a:off x="7380312" y="6021288"/>
            <a:ext cx="1080120"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8" tIns="45710" rIns="91418" bIns="45710" rtlCol="0" anchor="ctr"/>
          <a:lstStyle/>
          <a:p>
            <a:pPr algn="ctr"/>
            <a:endParaRPr lang="en-US"/>
          </a:p>
        </p:txBody>
      </p:sp>
      <p:cxnSp>
        <p:nvCxnSpPr>
          <p:cNvPr id="104" name="Straight Arrow Connector 103"/>
          <p:cNvCxnSpPr/>
          <p:nvPr/>
        </p:nvCxnSpPr>
        <p:spPr>
          <a:xfrm>
            <a:off x="5453736" y="5229200"/>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108000" y="5213886"/>
            <a:ext cx="8640000" cy="0"/>
          </a:xfrm>
          <a:prstGeom prst="line">
            <a:avLst/>
          </a:prstGeom>
          <a:ln/>
        </p:spPr>
        <p:style>
          <a:lnRef idx="1">
            <a:schemeClr val="dk1"/>
          </a:lnRef>
          <a:fillRef idx="0">
            <a:schemeClr val="dk1"/>
          </a:fillRef>
          <a:effectRef idx="0">
            <a:schemeClr val="dk1"/>
          </a:effectRef>
          <a:fontRef idx="minor">
            <a:schemeClr val="tx1"/>
          </a:fontRef>
        </p:style>
      </p:cxnSp>
      <p:sp>
        <p:nvSpPr>
          <p:cNvPr id="107" name="TextBox 106"/>
          <p:cNvSpPr txBox="1"/>
          <p:nvPr/>
        </p:nvSpPr>
        <p:spPr>
          <a:xfrm>
            <a:off x="3366956" y="4849415"/>
            <a:ext cx="2789220" cy="261610"/>
          </a:xfrm>
          <a:prstGeom prst="rect">
            <a:avLst/>
          </a:prstGeom>
          <a:noFill/>
        </p:spPr>
        <p:txBody>
          <a:bodyPr wrap="square" lIns="91418" tIns="45710" rIns="91418" bIns="45710" rtlCol="0">
            <a:spAutoFit/>
          </a:bodyPr>
          <a:lstStyle/>
          <a:p>
            <a:r>
              <a:rPr lang="en-US" sz="1100" dirty="0"/>
              <a:t>Beam center upper moderator</a:t>
            </a:r>
          </a:p>
        </p:txBody>
      </p:sp>
      <p:sp>
        <p:nvSpPr>
          <p:cNvPr id="108" name="TextBox 107"/>
          <p:cNvSpPr txBox="1"/>
          <p:nvPr/>
        </p:nvSpPr>
        <p:spPr>
          <a:xfrm>
            <a:off x="3384594" y="5353471"/>
            <a:ext cx="1928733" cy="261610"/>
          </a:xfrm>
          <a:prstGeom prst="rect">
            <a:avLst/>
          </a:prstGeom>
          <a:noFill/>
        </p:spPr>
        <p:txBody>
          <a:bodyPr wrap="none" lIns="91418" tIns="45710" rIns="91418" bIns="45710" rtlCol="0">
            <a:spAutoFit/>
          </a:bodyPr>
          <a:lstStyle/>
          <a:p>
            <a:r>
              <a:rPr lang="en-US" sz="1100" dirty="0"/>
              <a:t>Beam center lower moderator</a:t>
            </a:r>
          </a:p>
        </p:txBody>
      </p:sp>
      <p:sp>
        <p:nvSpPr>
          <p:cNvPr id="109" name="TextBox 108"/>
          <p:cNvSpPr txBox="1"/>
          <p:nvPr/>
        </p:nvSpPr>
        <p:spPr>
          <a:xfrm>
            <a:off x="8028384" y="4941169"/>
            <a:ext cx="861827" cy="312174"/>
          </a:xfrm>
          <a:prstGeom prst="rect">
            <a:avLst/>
          </a:prstGeom>
          <a:noFill/>
        </p:spPr>
        <p:txBody>
          <a:bodyPr wrap="none" lIns="91418" tIns="45710" rIns="91418" bIns="45710" rtlCol="0">
            <a:spAutoFit/>
          </a:bodyPr>
          <a:lstStyle/>
          <a:p>
            <a:r>
              <a:rPr lang="en-US" sz="1400" dirty="0"/>
              <a:t>TCS = 0.0</a:t>
            </a:r>
          </a:p>
        </p:txBody>
      </p:sp>
      <p:sp>
        <p:nvSpPr>
          <p:cNvPr id="110" name="TextBox 109"/>
          <p:cNvSpPr txBox="1"/>
          <p:nvPr/>
        </p:nvSpPr>
        <p:spPr>
          <a:xfrm>
            <a:off x="4495646" y="5517233"/>
            <a:ext cx="958090" cy="369332"/>
          </a:xfrm>
          <a:prstGeom prst="rect">
            <a:avLst/>
          </a:prstGeom>
          <a:noFill/>
        </p:spPr>
        <p:txBody>
          <a:bodyPr wrap="none" lIns="91418" tIns="45710" rIns="91418" bIns="45710" rtlCol="0">
            <a:spAutoFit/>
          </a:bodyPr>
          <a:lstStyle/>
          <a:p>
            <a:r>
              <a:rPr lang="en-US" dirty="0" smtClean="0"/>
              <a:t>≈ -1.2 m</a:t>
            </a:r>
            <a:endParaRPr lang="en-US" dirty="0"/>
          </a:p>
        </p:txBody>
      </p:sp>
      <p:sp>
        <p:nvSpPr>
          <p:cNvPr id="111" name="TextBox 110"/>
          <p:cNvSpPr txBox="1"/>
          <p:nvPr/>
        </p:nvSpPr>
        <p:spPr>
          <a:xfrm>
            <a:off x="4388755" y="4365105"/>
            <a:ext cx="1191357" cy="369312"/>
          </a:xfrm>
          <a:prstGeom prst="rect">
            <a:avLst/>
          </a:prstGeom>
          <a:noFill/>
        </p:spPr>
        <p:txBody>
          <a:bodyPr wrap="none" lIns="91418" tIns="45710" rIns="91418" bIns="45710" rtlCol="0">
            <a:spAutoFit/>
          </a:bodyPr>
          <a:lstStyle/>
          <a:p>
            <a:r>
              <a:rPr lang="en-US" dirty="0" smtClean="0"/>
              <a:t>+1.7-2.0 m</a:t>
            </a:r>
            <a:endParaRPr lang="en-US" dirty="0"/>
          </a:p>
        </p:txBody>
      </p:sp>
      <p:sp>
        <p:nvSpPr>
          <p:cNvPr id="120" name="TextBox 119"/>
          <p:cNvSpPr txBox="1"/>
          <p:nvPr/>
        </p:nvSpPr>
        <p:spPr>
          <a:xfrm>
            <a:off x="1691680" y="1700808"/>
            <a:ext cx="1175127" cy="369312"/>
          </a:xfrm>
          <a:prstGeom prst="rect">
            <a:avLst/>
          </a:prstGeom>
          <a:noFill/>
        </p:spPr>
        <p:txBody>
          <a:bodyPr wrap="none" lIns="91418" tIns="45710" rIns="91418" bIns="45710" rtlCol="0">
            <a:spAutoFit/>
          </a:bodyPr>
          <a:lstStyle/>
          <a:p>
            <a:r>
              <a:rPr lang="en-US" dirty="0" smtClean="0"/>
              <a:t>R = 5.86 m</a:t>
            </a:r>
            <a:endParaRPr lang="en-US" dirty="0"/>
          </a:p>
        </p:txBody>
      </p:sp>
      <p:grpSp>
        <p:nvGrpSpPr>
          <p:cNvPr id="8" name="Group 7"/>
          <p:cNvGrpSpPr/>
          <p:nvPr/>
        </p:nvGrpSpPr>
        <p:grpSpPr>
          <a:xfrm>
            <a:off x="7393768" y="1484785"/>
            <a:ext cx="1794748" cy="902714"/>
            <a:chOff x="7393769" y="1484785"/>
            <a:chExt cx="1794748" cy="902714"/>
          </a:xfrm>
        </p:grpSpPr>
        <p:sp>
          <p:nvSpPr>
            <p:cNvPr id="122" name="Rectangle 121"/>
            <p:cNvSpPr/>
            <p:nvPr/>
          </p:nvSpPr>
          <p:spPr>
            <a:xfrm>
              <a:off x="7393769" y="1591887"/>
              <a:ext cx="148543" cy="12088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0000"/>
                </a:solidFill>
              </a:endParaRPr>
            </a:p>
          </p:txBody>
        </p:sp>
        <p:sp>
          <p:nvSpPr>
            <p:cNvPr id="123" name="Rectangle 122"/>
            <p:cNvSpPr/>
            <p:nvPr/>
          </p:nvSpPr>
          <p:spPr>
            <a:xfrm>
              <a:off x="7393769" y="1873940"/>
              <a:ext cx="148543" cy="120880"/>
            </a:xfrm>
            <a:prstGeom prst="rect">
              <a:avLst/>
            </a:prstGeom>
            <a:solidFill>
              <a:srgbClr val="B90B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24" name="Rectangle 123"/>
            <p:cNvSpPr/>
            <p:nvPr/>
          </p:nvSpPr>
          <p:spPr>
            <a:xfrm>
              <a:off x="7393769" y="2155993"/>
              <a:ext cx="148543" cy="12088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25" name="TextBox 124"/>
            <p:cNvSpPr txBox="1"/>
            <p:nvPr/>
          </p:nvSpPr>
          <p:spPr>
            <a:xfrm>
              <a:off x="7524329" y="1484785"/>
              <a:ext cx="480495" cy="276999"/>
            </a:xfrm>
            <a:prstGeom prst="rect">
              <a:avLst/>
            </a:prstGeom>
            <a:noFill/>
          </p:spPr>
          <p:txBody>
            <a:bodyPr wrap="none" rtlCol="0">
              <a:spAutoFit/>
            </a:bodyPr>
            <a:lstStyle/>
            <a:p>
              <a:r>
                <a:rPr lang="en-US" sz="1200" dirty="0"/>
                <a:t>Lead</a:t>
              </a:r>
            </a:p>
          </p:txBody>
        </p:sp>
        <p:sp>
          <p:nvSpPr>
            <p:cNvPr id="126" name="TextBox 125"/>
            <p:cNvSpPr txBox="1"/>
            <p:nvPr/>
          </p:nvSpPr>
          <p:spPr>
            <a:xfrm>
              <a:off x="7524329" y="1772817"/>
              <a:ext cx="1664188" cy="276999"/>
            </a:xfrm>
            <a:prstGeom prst="rect">
              <a:avLst/>
            </a:prstGeom>
            <a:noFill/>
          </p:spPr>
          <p:txBody>
            <a:bodyPr wrap="none" rtlCol="0">
              <a:spAutoFit/>
            </a:bodyPr>
            <a:lstStyle/>
            <a:p>
              <a:r>
                <a:rPr lang="en-US" sz="1200" dirty="0" err="1"/>
                <a:t>Boronated</a:t>
              </a:r>
              <a:r>
                <a:rPr lang="en-US" sz="1200" dirty="0"/>
                <a:t>-PE-Concrete</a:t>
              </a:r>
            </a:p>
          </p:txBody>
        </p:sp>
        <p:sp>
          <p:nvSpPr>
            <p:cNvPr id="127" name="TextBox 126"/>
            <p:cNvSpPr txBox="1"/>
            <p:nvPr/>
          </p:nvSpPr>
          <p:spPr>
            <a:xfrm>
              <a:off x="7506448" y="2110500"/>
              <a:ext cx="741384" cy="276999"/>
            </a:xfrm>
            <a:prstGeom prst="rect">
              <a:avLst/>
            </a:prstGeom>
            <a:noFill/>
          </p:spPr>
          <p:txBody>
            <a:bodyPr wrap="none" rtlCol="0">
              <a:spAutoFit/>
            </a:bodyPr>
            <a:lstStyle/>
            <a:p>
              <a:r>
                <a:rPr lang="en-US" sz="1200" dirty="0"/>
                <a:t>Cast Iron</a:t>
              </a:r>
            </a:p>
          </p:txBody>
        </p:sp>
      </p:grpSp>
      <p:grpSp>
        <p:nvGrpSpPr>
          <p:cNvPr id="171" name="Group 170"/>
          <p:cNvGrpSpPr/>
          <p:nvPr/>
        </p:nvGrpSpPr>
        <p:grpSpPr>
          <a:xfrm>
            <a:off x="5769676" y="4100910"/>
            <a:ext cx="1466620" cy="1776362"/>
            <a:chOff x="3707904" y="2492896"/>
            <a:chExt cx="2232248" cy="2088232"/>
          </a:xfrm>
        </p:grpSpPr>
        <p:sp>
          <p:nvSpPr>
            <p:cNvPr id="172" name="Rectangle 171"/>
            <p:cNvSpPr/>
            <p:nvPr/>
          </p:nvSpPr>
          <p:spPr>
            <a:xfrm>
              <a:off x="3779912" y="2492896"/>
              <a:ext cx="2160240" cy="208823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Trapezoid 172"/>
            <p:cNvSpPr/>
            <p:nvPr/>
          </p:nvSpPr>
          <p:spPr>
            <a:xfrm rot="5400000">
              <a:off x="3599892" y="3284984"/>
              <a:ext cx="1584176" cy="504056"/>
            </a:xfrm>
            <a:prstGeom prst="trapezoid">
              <a:avLst>
                <a:gd name="adj" fmla="val 76803"/>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Trapezoid 173"/>
            <p:cNvSpPr/>
            <p:nvPr/>
          </p:nvSpPr>
          <p:spPr>
            <a:xfrm rot="5400000">
              <a:off x="4103948" y="3248980"/>
              <a:ext cx="2088232" cy="576064"/>
            </a:xfrm>
            <a:prstGeom prst="trapezoid">
              <a:avLst>
                <a:gd name="adj" fmla="val 76803"/>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5724128" y="2492896"/>
              <a:ext cx="126109" cy="2088232"/>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3707904" y="2492896"/>
              <a:ext cx="72008" cy="2088232"/>
            </a:xfrm>
            <a:prstGeom prst="rect">
              <a:avLst/>
            </a:prstGeom>
            <a:solidFill>
              <a:srgbClr val="FF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3869827" y="2492896"/>
              <a:ext cx="126109" cy="2088232"/>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8" name="Straight Arrow Connector 117"/>
          <p:cNvCxnSpPr/>
          <p:nvPr/>
        </p:nvCxnSpPr>
        <p:spPr>
          <a:xfrm flipV="1">
            <a:off x="3078136" y="5130737"/>
            <a:ext cx="4806233" cy="2017"/>
          </a:xfrm>
          <a:prstGeom prst="straightConnector1">
            <a:avLst/>
          </a:prstGeom>
          <a:ln w="38100">
            <a:solidFill>
              <a:srgbClr val="008000"/>
            </a:solidFill>
            <a:prstDash val="sysDot"/>
            <a:tailEnd type="arrow" w="sm" len="med"/>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V="1">
            <a:off x="3059832" y="5293846"/>
            <a:ext cx="4824536" cy="7362"/>
          </a:xfrm>
          <a:prstGeom prst="straightConnector1">
            <a:avLst/>
          </a:prstGeom>
          <a:ln w="38100">
            <a:solidFill>
              <a:srgbClr val="008000"/>
            </a:solidFill>
            <a:prstDash val="sysDot"/>
            <a:tailEnd type="arrow" w="sm" len="med"/>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6228184" y="2276872"/>
            <a:ext cx="1552416" cy="369332"/>
          </a:xfrm>
          <a:prstGeom prst="rect">
            <a:avLst/>
          </a:prstGeom>
          <a:noFill/>
        </p:spPr>
        <p:txBody>
          <a:bodyPr wrap="none" lIns="91418" tIns="45710" rIns="91418" bIns="45710" rtlCol="0">
            <a:spAutoFit/>
          </a:bodyPr>
          <a:lstStyle/>
          <a:p>
            <a:r>
              <a:rPr lang="en-US" dirty="0" smtClean="0"/>
              <a:t>R = 15 or 28 m</a:t>
            </a:r>
            <a:endParaRPr lang="en-US" dirty="0"/>
          </a:p>
        </p:txBody>
      </p:sp>
      <p:sp>
        <p:nvSpPr>
          <p:cNvPr id="185" name="Rectangle 184"/>
          <p:cNvSpPr/>
          <p:nvPr/>
        </p:nvSpPr>
        <p:spPr>
          <a:xfrm>
            <a:off x="2915816" y="1484785"/>
            <a:ext cx="1017846" cy="15401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18" tIns="45710" rIns="91418" bIns="45710" rtlCol="0" anchor="ctr"/>
          <a:lstStyle/>
          <a:p>
            <a:pPr algn="ctr"/>
            <a:endParaRPr lang="en-GB"/>
          </a:p>
        </p:txBody>
      </p:sp>
      <p:sp>
        <p:nvSpPr>
          <p:cNvPr id="189" name="Rectangle 188"/>
          <p:cNvSpPr/>
          <p:nvPr/>
        </p:nvSpPr>
        <p:spPr>
          <a:xfrm>
            <a:off x="3178400" y="2635456"/>
            <a:ext cx="4096072" cy="3964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18" tIns="45710" rIns="91418" bIns="45710" rtlCol="0" anchor="ctr"/>
          <a:lstStyle/>
          <a:p>
            <a:pPr algn="ctr"/>
            <a:endParaRPr lang="en-GB"/>
          </a:p>
        </p:txBody>
      </p:sp>
      <p:grpSp>
        <p:nvGrpSpPr>
          <p:cNvPr id="3" name="Group 2"/>
          <p:cNvGrpSpPr/>
          <p:nvPr/>
        </p:nvGrpSpPr>
        <p:grpSpPr>
          <a:xfrm>
            <a:off x="2838365" y="1234437"/>
            <a:ext cx="3317811" cy="2482597"/>
            <a:chOff x="1080000" y="1260645"/>
            <a:chExt cx="3317811" cy="2339278"/>
          </a:xfrm>
        </p:grpSpPr>
        <p:sp>
          <p:nvSpPr>
            <p:cNvPr id="102" name="Rectangle 101"/>
            <p:cNvSpPr/>
            <p:nvPr/>
          </p:nvSpPr>
          <p:spPr>
            <a:xfrm>
              <a:off x="1085443" y="1260645"/>
              <a:ext cx="3312368" cy="398656"/>
            </a:xfrm>
            <a:prstGeom prst="rect">
              <a:avLst/>
            </a:prstGeom>
            <a:solidFill>
              <a:srgbClr val="A6A6A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1080000" y="1655257"/>
              <a:ext cx="293475" cy="1944666"/>
            </a:xfrm>
            <a:prstGeom prst="rect">
              <a:avLst/>
            </a:prstGeom>
            <a:solidFill>
              <a:srgbClr val="A6A6A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5" name="Straight Arrow Connector 114"/>
          <p:cNvCxnSpPr/>
          <p:nvPr/>
        </p:nvCxnSpPr>
        <p:spPr>
          <a:xfrm>
            <a:off x="52804" y="2060848"/>
            <a:ext cx="30790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164288" y="6205563"/>
            <a:ext cx="1979712" cy="3600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8" tIns="45710" rIns="91418" bIns="45710" rtlCol="0" anchor="ctr"/>
          <a:lstStyle/>
          <a:p>
            <a:pPr algn="ctr"/>
            <a:endParaRPr lang="en-GB"/>
          </a:p>
        </p:txBody>
      </p:sp>
      <p:cxnSp>
        <p:nvCxnSpPr>
          <p:cNvPr id="86" name="Straight Arrow Connector 85"/>
          <p:cNvCxnSpPr>
            <a:endCxn id="7" idx="0"/>
          </p:cNvCxnSpPr>
          <p:nvPr/>
        </p:nvCxnSpPr>
        <p:spPr>
          <a:xfrm>
            <a:off x="8147551" y="5240809"/>
            <a:ext cx="6593" cy="964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8244408" y="5373218"/>
            <a:ext cx="936104" cy="646331"/>
          </a:xfrm>
          <a:prstGeom prst="rect">
            <a:avLst/>
          </a:prstGeom>
          <a:noFill/>
        </p:spPr>
        <p:txBody>
          <a:bodyPr wrap="square" lIns="91418" tIns="45710" rIns="91418" bIns="45710" rtlCol="0">
            <a:spAutoFit/>
          </a:bodyPr>
          <a:lstStyle/>
          <a:p>
            <a:r>
              <a:rPr lang="en-US" dirty="0" smtClean="0"/>
              <a:t>-2.5 m (North)</a:t>
            </a:r>
            <a:endParaRPr lang="en-US" dirty="0"/>
          </a:p>
        </p:txBody>
      </p:sp>
      <p:sp>
        <p:nvSpPr>
          <p:cNvPr id="95" name="Rectangle 94"/>
          <p:cNvSpPr/>
          <p:nvPr/>
        </p:nvSpPr>
        <p:spPr>
          <a:xfrm>
            <a:off x="3178400" y="2635456"/>
            <a:ext cx="4096072" cy="3964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GB"/>
          </a:p>
        </p:txBody>
      </p:sp>
      <p:grpSp>
        <p:nvGrpSpPr>
          <p:cNvPr id="9" name="Group 8"/>
          <p:cNvGrpSpPr/>
          <p:nvPr/>
        </p:nvGrpSpPr>
        <p:grpSpPr>
          <a:xfrm>
            <a:off x="2848153" y="2928017"/>
            <a:ext cx="5749723" cy="1209341"/>
            <a:chOff x="2848152" y="2928016"/>
            <a:chExt cx="5749723" cy="1209341"/>
          </a:xfrm>
        </p:grpSpPr>
        <p:grpSp>
          <p:nvGrpSpPr>
            <p:cNvPr id="89" name="Group 88"/>
            <p:cNvGrpSpPr/>
            <p:nvPr/>
          </p:nvGrpSpPr>
          <p:grpSpPr>
            <a:xfrm>
              <a:off x="3131835" y="3361011"/>
              <a:ext cx="4104200" cy="360040"/>
              <a:chOff x="1363432" y="3356992"/>
              <a:chExt cx="6016568" cy="223200"/>
            </a:xfrm>
            <a:solidFill>
              <a:srgbClr val="800000"/>
            </a:solidFill>
          </p:grpSpPr>
          <p:sp>
            <p:nvSpPr>
              <p:cNvPr id="199" name="Rectangle 198"/>
              <p:cNvSpPr/>
              <p:nvPr/>
            </p:nvSpPr>
            <p:spPr>
              <a:xfrm>
                <a:off x="1363432" y="3356992"/>
                <a:ext cx="1264568"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5004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3816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2627912"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6192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3131840" y="3160897"/>
              <a:ext cx="4104456" cy="200114"/>
              <a:chOff x="1363432" y="3140968"/>
              <a:chExt cx="6016944" cy="223200"/>
            </a:xfrm>
            <a:solidFill>
              <a:schemeClr val="tx1">
                <a:lumMod val="65000"/>
                <a:lumOff val="35000"/>
              </a:schemeClr>
            </a:solidFill>
          </p:grpSpPr>
          <p:grpSp>
            <p:nvGrpSpPr>
              <p:cNvPr id="192" name="Group 191"/>
              <p:cNvGrpSpPr/>
              <p:nvPr/>
            </p:nvGrpSpPr>
            <p:grpSpPr>
              <a:xfrm>
                <a:off x="1363432" y="3140968"/>
                <a:ext cx="5404152" cy="223200"/>
                <a:chOff x="1975848" y="3356992"/>
                <a:chExt cx="5404152" cy="223200"/>
              </a:xfrm>
              <a:grpFill/>
            </p:grpSpPr>
            <p:sp>
              <p:nvSpPr>
                <p:cNvPr id="194" name="Rectangle 193"/>
                <p:cNvSpPr/>
                <p:nvPr/>
              </p:nvSpPr>
              <p:spPr>
                <a:xfrm>
                  <a:off x="1975848" y="3356992"/>
                  <a:ext cx="652568"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5004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a:off x="3816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a:off x="2627912"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6192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3" name="Rectangle 192"/>
              <p:cNvSpPr/>
              <p:nvPr/>
            </p:nvSpPr>
            <p:spPr>
              <a:xfrm>
                <a:off x="6768376" y="3140968"/>
                <a:ext cx="612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848330" y="3713599"/>
              <a:ext cx="4387966" cy="219370"/>
              <a:chOff x="1080000" y="3140968"/>
              <a:chExt cx="6300376" cy="223200"/>
            </a:xfrm>
            <a:solidFill>
              <a:schemeClr val="tx1">
                <a:lumMod val="65000"/>
                <a:lumOff val="35000"/>
              </a:schemeClr>
            </a:solidFill>
          </p:grpSpPr>
          <p:grpSp>
            <p:nvGrpSpPr>
              <p:cNvPr id="183" name="Group 182"/>
              <p:cNvGrpSpPr/>
              <p:nvPr/>
            </p:nvGrpSpPr>
            <p:grpSpPr>
              <a:xfrm>
                <a:off x="1080000" y="3140968"/>
                <a:ext cx="5687584" cy="223200"/>
                <a:chOff x="1692416" y="3356992"/>
                <a:chExt cx="5687584" cy="223200"/>
              </a:xfrm>
              <a:grpFill/>
            </p:grpSpPr>
            <p:sp>
              <p:nvSpPr>
                <p:cNvPr id="186" name="Rectangle 185"/>
                <p:cNvSpPr/>
                <p:nvPr/>
              </p:nvSpPr>
              <p:spPr>
                <a:xfrm>
                  <a:off x="1692416" y="3356992"/>
                  <a:ext cx="936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5004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3816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2627912"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6192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4" name="Rectangle 183"/>
              <p:cNvSpPr/>
              <p:nvPr/>
            </p:nvSpPr>
            <p:spPr>
              <a:xfrm>
                <a:off x="6768376" y="3140968"/>
                <a:ext cx="612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131838" y="3051130"/>
              <a:ext cx="4104413" cy="110148"/>
              <a:chOff x="1363120" y="3356992"/>
              <a:chExt cx="6016880" cy="227639"/>
            </a:xfrm>
            <a:solidFill>
              <a:srgbClr val="800000"/>
            </a:solidFill>
          </p:grpSpPr>
          <p:sp>
            <p:nvSpPr>
              <p:cNvPr id="178" name="Rectangle 177"/>
              <p:cNvSpPr/>
              <p:nvPr/>
            </p:nvSpPr>
            <p:spPr>
              <a:xfrm>
                <a:off x="1363120" y="3356992"/>
                <a:ext cx="1264880" cy="227639"/>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5004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3816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p:cNvSpPr/>
              <p:nvPr/>
            </p:nvSpPr>
            <p:spPr>
              <a:xfrm>
                <a:off x="2627912"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p:cNvSpPr/>
              <p:nvPr/>
            </p:nvSpPr>
            <p:spPr>
              <a:xfrm>
                <a:off x="6192000"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2848152" y="3937075"/>
              <a:ext cx="4388127" cy="161654"/>
              <a:chOff x="1079744" y="3861048"/>
              <a:chExt cx="6300608" cy="223200"/>
            </a:xfrm>
            <a:solidFill>
              <a:srgbClr val="800000"/>
            </a:solidFill>
          </p:grpSpPr>
          <p:grpSp>
            <p:nvGrpSpPr>
              <p:cNvPr id="103" name="Group 102"/>
              <p:cNvGrpSpPr/>
              <p:nvPr/>
            </p:nvGrpSpPr>
            <p:grpSpPr>
              <a:xfrm>
                <a:off x="1799824" y="3861048"/>
                <a:ext cx="5580528" cy="223200"/>
                <a:chOff x="1799512" y="3356992"/>
                <a:chExt cx="5580528" cy="223200"/>
              </a:xfrm>
              <a:grpFill/>
            </p:grpSpPr>
            <p:sp>
              <p:nvSpPr>
                <p:cNvPr id="113" name="Rectangle 112"/>
                <p:cNvSpPr/>
                <p:nvPr/>
              </p:nvSpPr>
              <p:spPr>
                <a:xfrm>
                  <a:off x="1799512"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5363776"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4175776"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2987512" y="3356992"/>
                  <a:ext cx="118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6552040" y="3356992"/>
                  <a:ext cx="828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6" name="Rectangle 105"/>
              <p:cNvSpPr/>
              <p:nvPr/>
            </p:nvSpPr>
            <p:spPr>
              <a:xfrm>
                <a:off x="1079744" y="3861048"/>
                <a:ext cx="720000" cy="223200"/>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4" name="Straight Arrow Connector 93"/>
            <p:cNvCxnSpPr/>
            <p:nvPr/>
          </p:nvCxnSpPr>
          <p:spPr>
            <a:xfrm>
              <a:off x="7884368" y="3004990"/>
              <a:ext cx="0" cy="10801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7236296" y="3860358"/>
              <a:ext cx="537226" cy="276999"/>
            </a:xfrm>
            <a:prstGeom prst="rect">
              <a:avLst/>
            </a:prstGeom>
            <a:noFill/>
          </p:spPr>
          <p:txBody>
            <a:bodyPr wrap="none" rtlCol="0">
              <a:spAutoFit/>
            </a:bodyPr>
            <a:lstStyle/>
            <a:p>
              <a:r>
                <a:rPr lang="en-US" sz="1200" dirty="0"/>
                <a:t>0.3 m</a:t>
              </a:r>
            </a:p>
          </p:txBody>
        </p:sp>
        <p:sp>
          <p:nvSpPr>
            <p:cNvPr id="97" name="TextBox 96"/>
            <p:cNvSpPr txBox="1"/>
            <p:nvPr/>
          </p:nvSpPr>
          <p:spPr>
            <a:xfrm>
              <a:off x="7236296" y="3656057"/>
              <a:ext cx="537226" cy="276999"/>
            </a:xfrm>
            <a:prstGeom prst="rect">
              <a:avLst/>
            </a:prstGeom>
            <a:noFill/>
          </p:spPr>
          <p:txBody>
            <a:bodyPr wrap="none" rtlCol="0">
              <a:spAutoFit/>
            </a:bodyPr>
            <a:lstStyle/>
            <a:p>
              <a:r>
                <a:rPr lang="en-US" sz="1200" dirty="0"/>
                <a:t>0.4 m</a:t>
              </a:r>
            </a:p>
          </p:txBody>
        </p:sp>
        <p:sp>
          <p:nvSpPr>
            <p:cNvPr id="98" name="TextBox 97"/>
            <p:cNvSpPr txBox="1"/>
            <p:nvPr/>
          </p:nvSpPr>
          <p:spPr>
            <a:xfrm>
              <a:off x="7236296" y="3368025"/>
              <a:ext cx="537226" cy="276999"/>
            </a:xfrm>
            <a:prstGeom prst="rect">
              <a:avLst/>
            </a:prstGeom>
            <a:noFill/>
          </p:spPr>
          <p:txBody>
            <a:bodyPr wrap="none" rtlCol="0">
              <a:spAutoFit/>
            </a:bodyPr>
            <a:lstStyle/>
            <a:p>
              <a:r>
                <a:rPr lang="en-US" sz="1200" dirty="0"/>
                <a:t>0.8 m</a:t>
              </a:r>
            </a:p>
          </p:txBody>
        </p:sp>
        <p:sp>
          <p:nvSpPr>
            <p:cNvPr id="99" name="TextBox 98"/>
            <p:cNvSpPr txBox="1"/>
            <p:nvPr/>
          </p:nvSpPr>
          <p:spPr>
            <a:xfrm>
              <a:off x="7236296" y="3120873"/>
              <a:ext cx="537226" cy="276999"/>
            </a:xfrm>
            <a:prstGeom prst="rect">
              <a:avLst/>
            </a:prstGeom>
            <a:noFill/>
          </p:spPr>
          <p:txBody>
            <a:bodyPr wrap="none" rtlCol="0">
              <a:spAutoFit/>
            </a:bodyPr>
            <a:lstStyle/>
            <a:p>
              <a:r>
                <a:rPr lang="en-US" sz="1200" dirty="0"/>
                <a:t>0.3 m</a:t>
              </a:r>
            </a:p>
          </p:txBody>
        </p:sp>
        <p:sp>
          <p:nvSpPr>
            <p:cNvPr id="100" name="TextBox 99"/>
            <p:cNvSpPr txBox="1"/>
            <p:nvPr/>
          </p:nvSpPr>
          <p:spPr>
            <a:xfrm>
              <a:off x="7236296" y="2928016"/>
              <a:ext cx="537226" cy="276999"/>
            </a:xfrm>
            <a:prstGeom prst="rect">
              <a:avLst/>
            </a:prstGeom>
            <a:noFill/>
          </p:spPr>
          <p:txBody>
            <a:bodyPr wrap="none" rtlCol="0">
              <a:spAutoFit/>
            </a:bodyPr>
            <a:lstStyle/>
            <a:p>
              <a:r>
                <a:rPr lang="en-US" sz="1200" dirty="0"/>
                <a:t>0.2 m</a:t>
              </a:r>
            </a:p>
          </p:txBody>
        </p:sp>
        <p:sp>
          <p:nvSpPr>
            <p:cNvPr id="204" name="TextBox 203"/>
            <p:cNvSpPr txBox="1"/>
            <p:nvPr/>
          </p:nvSpPr>
          <p:spPr>
            <a:xfrm>
              <a:off x="7884368" y="3347700"/>
              <a:ext cx="713507" cy="369332"/>
            </a:xfrm>
            <a:prstGeom prst="rect">
              <a:avLst/>
            </a:prstGeom>
            <a:noFill/>
          </p:spPr>
          <p:txBody>
            <a:bodyPr wrap="none" rtlCol="0">
              <a:spAutoFit/>
            </a:bodyPr>
            <a:lstStyle/>
            <a:p>
              <a:r>
                <a:rPr lang="en-US" dirty="0" smtClean="0"/>
                <a:t>2.0 m</a:t>
              </a:r>
            </a:p>
          </p:txBody>
        </p:sp>
      </p:grpSp>
      <p:cxnSp>
        <p:nvCxnSpPr>
          <p:cNvPr id="169" name="Straight Arrow Connector 168"/>
          <p:cNvCxnSpPr/>
          <p:nvPr/>
        </p:nvCxnSpPr>
        <p:spPr>
          <a:xfrm>
            <a:off x="35496" y="2636912"/>
            <a:ext cx="7200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H="1" flipV="1">
            <a:off x="5287893" y="4074282"/>
            <a:ext cx="4189" cy="1129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Date Placeholder 5"/>
          <p:cNvSpPr>
            <a:spLocks noGrp="1"/>
          </p:cNvSpPr>
          <p:nvPr>
            <p:ph type="dt" sz="half" idx="10"/>
          </p:nvPr>
        </p:nvSpPr>
        <p:spPr/>
        <p:txBody>
          <a:bodyPr/>
          <a:lstStyle/>
          <a:p>
            <a:fld id="{70CB524C-FABD-B042-8E37-FE92762AF1D7}" type="datetime1">
              <a:rPr lang="en-US" smtClean="0"/>
              <a:t>22/06/16</a:t>
            </a:fld>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cxnSp>
        <p:nvCxnSpPr>
          <p:cNvPr id="11" name="Straight Arrow Connector 10"/>
          <p:cNvCxnSpPr/>
          <p:nvPr/>
        </p:nvCxnSpPr>
        <p:spPr>
          <a:xfrm>
            <a:off x="4932040" y="2188584"/>
            <a:ext cx="0" cy="8640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67264" y="2060848"/>
            <a:ext cx="1076437" cy="369332"/>
          </a:xfrm>
          <a:prstGeom prst="rect">
            <a:avLst/>
          </a:prstGeom>
          <a:noFill/>
        </p:spPr>
        <p:txBody>
          <a:bodyPr wrap="none" rtlCol="0">
            <a:spAutoFit/>
          </a:bodyPr>
          <a:lstStyle/>
          <a:p>
            <a:r>
              <a:rPr lang="en-US" dirty="0" smtClean="0"/>
              <a:t>2.5-3.0 m </a:t>
            </a:r>
            <a:endParaRPr lang="en-US" sz="1400" dirty="0"/>
          </a:p>
        </p:txBody>
      </p:sp>
    </p:spTree>
    <p:extLst>
      <p:ext uri="{BB962C8B-B14F-4D97-AF65-F5344CB8AC3E}">
        <p14:creationId xmlns:p14="http://schemas.microsoft.com/office/powerpoint/2010/main" val="36272188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North and West sector </a:t>
            </a:r>
            <a:r>
              <a:rPr lang="en-US" dirty="0"/>
              <a:t>w</a:t>
            </a:r>
            <a:r>
              <a:rPr lang="en-US" dirty="0" smtClean="0"/>
              <a:t>all</a:t>
            </a:r>
            <a:endParaRPr lang="en-US" dirty="0"/>
          </a:p>
        </p:txBody>
      </p:sp>
      <p:pic>
        <p:nvPicPr>
          <p:cNvPr id="5" name="Content Placeholder 1"/>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39552" y="1700808"/>
            <a:ext cx="8141619" cy="4824536"/>
          </a:xfr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0312" y="1556792"/>
            <a:ext cx="1548197" cy="1635928"/>
          </a:xfrm>
          <a:prstGeom prst="rect">
            <a:avLst/>
          </a:prstGeom>
          <a:ln>
            <a:solidFill>
              <a:schemeClr val="tx1"/>
            </a:solidFill>
          </a:ln>
        </p:spPr>
      </p:pic>
      <p:cxnSp>
        <p:nvCxnSpPr>
          <p:cNvPr id="7" name="Straight Connector 6"/>
          <p:cNvCxnSpPr>
            <a:endCxn id="6" idx="2"/>
          </p:cNvCxnSpPr>
          <p:nvPr/>
        </p:nvCxnSpPr>
        <p:spPr>
          <a:xfrm flipV="1">
            <a:off x="7740352" y="3192720"/>
            <a:ext cx="414059" cy="452304"/>
          </a:xfrm>
          <a:prstGeom prst="line">
            <a:avLst/>
          </a:prstGeom>
          <a:ln>
            <a:headEnd type="triangle"/>
            <a:tailEnd type="none"/>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003" y="2276872"/>
            <a:ext cx="1369294" cy="1635928"/>
          </a:xfrm>
          <a:prstGeom prst="rect">
            <a:avLst/>
          </a:prstGeom>
          <a:ln>
            <a:solidFill>
              <a:schemeClr val="tx1"/>
            </a:solidFill>
          </a:ln>
        </p:spPr>
      </p:pic>
      <p:cxnSp>
        <p:nvCxnSpPr>
          <p:cNvPr id="10" name="Straight Connector 9"/>
          <p:cNvCxnSpPr>
            <a:endCxn id="9" idx="2"/>
          </p:cNvCxnSpPr>
          <p:nvPr/>
        </p:nvCxnSpPr>
        <p:spPr>
          <a:xfrm flipH="1" flipV="1">
            <a:off x="1313650" y="3912800"/>
            <a:ext cx="522046" cy="956360"/>
          </a:xfrm>
          <a:prstGeom prst="line">
            <a:avLst/>
          </a:prstGeom>
          <a:ln>
            <a:headEnd type="triangle"/>
            <a:tailEnd type="none"/>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6056" y="1988840"/>
            <a:ext cx="1296144" cy="1783388"/>
          </a:xfrm>
          <a:prstGeom prst="rect">
            <a:avLst/>
          </a:prstGeom>
          <a:ln>
            <a:solidFill>
              <a:schemeClr val="tx1"/>
            </a:solidFill>
          </a:ln>
        </p:spPr>
      </p:pic>
      <p:cxnSp>
        <p:nvCxnSpPr>
          <p:cNvPr id="12" name="Straight Connector 11"/>
          <p:cNvCxnSpPr/>
          <p:nvPr/>
        </p:nvCxnSpPr>
        <p:spPr>
          <a:xfrm flipV="1">
            <a:off x="4860032" y="3772228"/>
            <a:ext cx="216024" cy="808900"/>
          </a:xfrm>
          <a:prstGeom prst="line">
            <a:avLst/>
          </a:prstGeom>
          <a:ln>
            <a:headEnd type="triangle"/>
            <a:tailEnd type="none"/>
          </a:ln>
        </p:spPr>
        <p:style>
          <a:lnRef idx="1">
            <a:schemeClr val="dk1"/>
          </a:lnRef>
          <a:fillRef idx="0">
            <a:schemeClr val="dk1"/>
          </a:fillRef>
          <a:effectRef idx="0">
            <a:schemeClr val="dk1"/>
          </a:effectRef>
          <a:fontRef idx="minor">
            <a:schemeClr val="tx1"/>
          </a:fontRef>
        </p:style>
      </p:cxnSp>
      <p:grpSp>
        <p:nvGrpSpPr>
          <p:cNvPr id="4" name="Group 3"/>
          <p:cNvGrpSpPr/>
          <p:nvPr/>
        </p:nvGrpSpPr>
        <p:grpSpPr>
          <a:xfrm>
            <a:off x="2411760" y="5157192"/>
            <a:ext cx="1944216" cy="1440160"/>
            <a:chOff x="2771800" y="2132856"/>
            <a:chExt cx="1944216" cy="1440160"/>
          </a:xfrm>
        </p:grpSpPr>
        <p:sp>
          <p:nvSpPr>
            <p:cNvPr id="3" name="Rectangle 2"/>
            <p:cNvSpPr/>
            <p:nvPr/>
          </p:nvSpPr>
          <p:spPr>
            <a:xfrm>
              <a:off x="2771800" y="2132856"/>
              <a:ext cx="1944216" cy="144016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2843808" y="2276872"/>
              <a:ext cx="1794748" cy="1152128"/>
              <a:chOff x="2843808" y="2276872"/>
              <a:chExt cx="1794748" cy="1152128"/>
            </a:xfrm>
          </p:grpSpPr>
          <p:sp>
            <p:nvSpPr>
              <p:cNvPr id="14" name="Rectangle 13"/>
              <p:cNvSpPr/>
              <p:nvPr/>
            </p:nvSpPr>
            <p:spPr>
              <a:xfrm>
                <a:off x="2843808" y="2383974"/>
                <a:ext cx="148543" cy="12088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0000"/>
                  </a:solidFill>
                </a:endParaRPr>
              </a:p>
            </p:txBody>
          </p:sp>
          <p:sp>
            <p:nvSpPr>
              <p:cNvPr id="15" name="Rectangle 14"/>
              <p:cNvSpPr/>
              <p:nvPr/>
            </p:nvSpPr>
            <p:spPr>
              <a:xfrm>
                <a:off x="2843808" y="2666027"/>
                <a:ext cx="148543" cy="120880"/>
              </a:xfrm>
              <a:prstGeom prst="rect">
                <a:avLst/>
              </a:prstGeom>
              <a:solidFill>
                <a:srgbClr val="B90B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Rectangle 15"/>
              <p:cNvSpPr/>
              <p:nvPr/>
            </p:nvSpPr>
            <p:spPr>
              <a:xfrm>
                <a:off x="2843808" y="2948080"/>
                <a:ext cx="148543" cy="12088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TextBox 16"/>
              <p:cNvSpPr txBox="1"/>
              <p:nvPr/>
            </p:nvSpPr>
            <p:spPr>
              <a:xfrm>
                <a:off x="2974368" y="2276872"/>
                <a:ext cx="480495" cy="276999"/>
              </a:xfrm>
              <a:prstGeom prst="rect">
                <a:avLst/>
              </a:prstGeom>
              <a:noFill/>
            </p:spPr>
            <p:txBody>
              <a:bodyPr wrap="none" rtlCol="0">
                <a:spAutoFit/>
              </a:bodyPr>
              <a:lstStyle/>
              <a:p>
                <a:r>
                  <a:rPr lang="en-US" sz="1200" dirty="0"/>
                  <a:t>Lead</a:t>
                </a:r>
              </a:p>
            </p:txBody>
          </p:sp>
          <p:sp>
            <p:nvSpPr>
              <p:cNvPr id="18" name="TextBox 17"/>
              <p:cNvSpPr txBox="1"/>
              <p:nvPr/>
            </p:nvSpPr>
            <p:spPr>
              <a:xfrm>
                <a:off x="2974368" y="2564904"/>
                <a:ext cx="1664188" cy="276999"/>
              </a:xfrm>
              <a:prstGeom prst="rect">
                <a:avLst/>
              </a:prstGeom>
              <a:noFill/>
            </p:spPr>
            <p:txBody>
              <a:bodyPr wrap="none" rtlCol="0">
                <a:spAutoFit/>
              </a:bodyPr>
              <a:lstStyle/>
              <a:p>
                <a:r>
                  <a:rPr lang="en-US" sz="1200" dirty="0" err="1"/>
                  <a:t>Boronated</a:t>
                </a:r>
                <a:r>
                  <a:rPr lang="en-US" sz="1200" dirty="0"/>
                  <a:t>-PE-Concrete</a:t>
                </a:r>
              </a:p>
            </p:txBody>
          </p:sp>
          <p:sp>
            <p:nvSpPr>
              <p:cNvPr id="19" name="TextBox 18"/>
              <p:cNvSpPr txBox="1"/>
              <p:nvPr/>
            </p:nvSpPr>
            <p:spPr>
              <a:xfrm>
                <a:off x="2956487" y="2852936"/>
                <a:ext cx="741384" cy="276999"/>
              </a:xfrm>
              <a:prstGeom prst="rect">
                <a:avLst/>
              </a:prstGeom>
              <a:noFill/>
            </p:spPr>
            <p:txBody>
              <a:bodyPr wrap="none" rtlCol="0">
                <a:spAutoFit/>
              </a:bodyPr>
              <a:lstStyle/>
              <a:p>
                <a:r>
                  <a:rPr lang="en-US" sz="1200" dirty="0"/>
                  <a:t>Cast Iron</a:t>
                </a:r>
              </a:p>
            </p:txBody>
          </p:sp>
          <p:sp>
            <p:nvSpPr>
              <p:cNvPr id="20" name="Rectangle 19"/>
              <p:cNvSpPr/>
              <p:nvPr/>
            </p:nvSpPr>
            <p:spPr>
              <a:xfrm>
                <a:off x="2843808" y="3247145"/>
                <a:ext cx="148543" cy="12088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TextBox 20"/>
              <p:cNvSpPr txBox="1"/>
              <p:nvPr/>
            </p:nvSpPr>
            <p:spPr>
              <a:xfrm>
                <a:off x="2956487" y="3152001"/>
                <a:ext cx="428423" cy="276999"/>
              </a:xfrm>
              <a:prstGeom prst="rect">
                <a:avLst/>
              </a:prstGeom>
              <a:noFill/>
            </p:spPr>
            <p:txBody>
              <a:bodyPr wrap="none" rtlCol="0">
                <a:spAutoFit/>
              </a:bodyPr>
              <a:lstStyle/>
              <a:p>
                <a:r>
                  <a:rPr lang="en-US" sz="1200" dirty="0" smtClean="0"/>
                  <a:t>B4C</a:t>
                </a:r>
                <a:endParaRPr lang="en-US" sz="1200" dirty="0"/>
              </a:p>
            </p:txBody>
          </p:sp>
        </p:grpSp>
      </p:grpSp>
    </p:spTree>
    <p:extLst>
      <p:ext uri="{BB962C8B-B14F-4D97-AF65-F5344CB8AC3E}">
        <p14:creationId xmlns:p14="http://schemas.microsoft.com/office/powerpoint/2010/main" val="253746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The neutron Bunker mechanical design</a:t>
            </a:r>
            <a:endParaRPr lang="en-GB" noProof="0" dirty="0"/>
          </a:p>
        </p:txBody>
      </p:sp>
      <p:sp>
        <p:nvSpPr>
          <p:cNvPr id="5" name="Date Placeholder 4"/>
          <p:cNvSpPr>
            <a:spLocks noGrp="1"/>
          </p:cNvSpPr>
          <p:nvPr>
            <p:ph type="dt" sz="half" idx="10"/>
          </p:nvPr>
        </p:nvSpPr>
        <p:spPr/>
        <p:txBody>
          <a:bodyPr/>
          <a:lstStyle/>
          <a:p>
            <a:fld id="{059F72C1-AFEC-E243-9FCB-20902F20B24B}" type="datetime1">
              <a:rPr lang="en-US" smtClean="0"/>
              <a:t>22/06/16</a:t>
            </a:fld>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13</a:t>
            </a:fld>
            <a:endParaRPr lang="sv-SE"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125" y="2377219"/>
            <a:ext cx="8528051" cy="358197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50441" y="1556792"/>
            <a:ext cx="6283735" cy="4104455"/>
          </a:xfrm>
          <a:prstGeom prst="rect">
            <a:avLst/>
          </a:prstGeom>
        </p:spPr>
      </p:pic>
      <p:grpSp>
        <p:nvGrpSpPr>
          <p:cNvPr id="7" name="Group 6"/>
          <p:cNvGrpSpPr/>
          <p:nvPr/>
        </p:nvGrpSpPr>
        <p:grpSpPr>
          <a:xfrm>
            <a:off x="4860032" y="5445224"/>
            <a:ext cx="1944216" cy="1440160"/>
            <a:chOff x="2771800" y="2132856"/>
            <a:chExt cx="1944216" cy="1440160"/>
          </a:xfrm>
        </p:grpSpPr>
        <p:sp>
          <p:nvSpPr>
            <p:cNvPr id="8" name="Rectangle 7"/>
            <p:cNvSpPr/>
            <p:nvPr/>
          </p:nvSpPr>
          <p:spPr>
            <a:xfrm>
              <a:off x="2771800" y="2132856"/>
              <a:ext cx="1944216" cy="144016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2843808" y="2276872"/>
              <a:ext cx="1794748" cy="1152128"/>
              <a:chOff x="2843808" y="2276872"/>
              <a:chExt cx="1794748" cy="1152128"/>
            </a:xfrm>
          </p:grpSpPr>
          <p:sp>
            <p:nvSpPr>
              <p:cNvPr id="13" name="Rectangle 12"/>
              <p:cNvSpPr/>
              <p:nvPr/>
            </p:nvSpPr>
            <p:spPr>
              <a:xfrm>
                <a:off x="2843808" y="2383974"/>
                <a:ext cx="148543" cy="12088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0000"/>
                  </a:solidFill>
                </a:endParaRPr>
              </a:p>
            </p:txBody>
          </p:sp>
          <p:sp>
            <p:nvSpPr>
              <p:cNvPr id="14" name="Rectangle 13"/>
              <p:cNvSpPr/>
              <p:nvPr/>
            </p:nvSpPr>
            <p:spPr>
              <a:xfrm>
                <a:off x="2843808" y="2666027"/>
                <a:ext cx="148543" cy="120880"/>
              </a:xfrm>
              <a:prstGeom prst="rect">
                <a:avLst/>
              </a:prstGeom>
              <a:solidFill>
                <a:srgbClr val="B90B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Rectangle 14"/>
              <p:cNvSpPr/>
              <p:nvPr/>
            </p:nvSpPr>
            <p:spPr>
              <a:xfrm>
                <a:off x="2843808" y="2948080"/>
                <a:ext cx="148543" cy="12088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TextBox 15"/>
              <p:cNvSpPr txBox="1"/>
              <p:nvPr/>
            </p:nvSpPr>
            <p:spPr>
              <a:xfrm>
                <a:off x="2974368" y="2276872"/>
                <a:ext cx="480495" cy="276999"/>
              </a:xfrm>
              <a:prstGeom prst="rect">
                <a:avLst/>
              </a:prstGeom>
              <a:noFill/>
            </p:spPr>
            <p:txBody>
              <a:bodyPr wrap="none" rtlCol="0">
                <a:spAutoFit/>
              </a:bodyPr>
              <a:lstStyle/>
              <a:p>
                <a:r>
                  <a:rPr lang="en-US" sz="1200" dirty="0"/>
                  <a:t>Lead</a:t>
                </a:r>
              </a:p>
            </p:txBody>
          </p:sp>
          <p:sp>
            <p:nvSpPr>
              <p:cNvPr id="17" name="TextBox 16"/>
              <p:cNvSpPr txBox="1"/>
              <p:nvPr/>
            </p:nvSpPr>
            <p:spPr>
              <a:xfrm>
                <a:off x="2974368" y="2564904"/>
                <a:ext cx="1664188" cy="276999"/>
              </a:xfrm>
              <a:prstGeom prst="rect">
                <a:avLst/>
              </a:prstGeom>
              <a:noFill/>
            </p:spPr>
            <p:txBody>
              <a:bodyPr wrap="none" rtlCol="0">
                <a:spAutoFit/>
              </a:bodyPr>
              <a:lstStyle/>
              <a:p>
                <a:r>
                  <a:rPr lang="en-US" sz="1200" dirty="0" err="1"/>
                  <a:t>Boronated</a:t>
                </a:r>
                <a:r>
                  <a:rPr lang="en-US" sz="1200" dirty="0"/>
                  <a:t>-PE-Concrete</a:t>
                </a:r>
              </a:p>
            </p:txBody>
          </p:sp>
          <p:sp>
            <p:nvSpPr>
              <p:cNvPr id="18" name="TextBox 17"/>
              <p:cNvSpPr txBox="1"/>
              <p:nvPr/>
            </p:nvSpPr>
            <p:spPr>
              <a:xfrm>
                <a:off x="2956487" y="2852936"/>
                <a:ext cx="741384" cy="276999"/>
              </a:xfrm>
              <a:prstGeom prst="rect">
                <a:avLst/>
              </a:prstGeom>
              <a:noFill/>
            </p:spPr>
            <p:txBody>
              <a:bodyPr wrap="none" rtlCol="0">
                <a:spAutoFit/>
              </a:bodyPr>
              <a:lstStyle/>
              <a:p>
                <a:r>
                  <a:rPr lang="en-US" sz="1200" dirty="0"/>
                  <a:t>Cast Iron</a:t>
                </a:r>
              </a:p>
            </p:txBody>
          </p:sp>
          <p:sp>
            <p:nvSpPr>
              <p:cNvPr id="19" name="Rectangle 18"/>
              <p:cNvSpPr/>
              <p:nvPr/>
            </p:nvSpPr>
            <p:spPr>
              <a:xfrm>
                <a:off x="2843808" y="3247145"/>
                <a:ext cx="148543" cy="12088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TextBox 19"/>
              <p:cNvSpPr txBox="1"/>
              <p:nvPr/>
            </p:nvSpPr>
            <p:spPr>
              <a:xfrm>
                <a:off x="2956487" y="3152001"/>
                <a:ext cx="428423" cy="276999"/>
              </a:xfrm>
              <a:prstGeom prst="rect">
                <a:avLst/>
              </a:prstGeom>
              <a:noFill/>
            </p:spPr>
            <p:txBody>
              <a:bodyPr wrap="none" rtlCol="0">
                <a:spAutoFit/>
              </a:bodyPr>
              <a:lstStyle/>
              <a:p>
                <a:r>
                  <a:rPr lang="en-US" sz="1200" dirty="0" smtClean="0"/>
                  <a:t>B4C</a:t>
                </a:r>
                <a:endParaRPr lang="en-US" sz="1200" dirty="0"/>
              </a:p>
            </p:txBody>
          </p:sp>
        </p:grpSp>
      </p:grpSp>
    </p:spTree>
    <p:extLst>
      <p:ext uri="{BB962C8B-B14F-4D97-AF65-F5344CB8AC3E}">
        <p14:creationId xmlns:p14="http://schemas.microsoft.com/office/powerpoint/2010/main" val="1347118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91680" y="1628800"/>
            <a:ext cx="5544616" cy="4963197"/>
          </a:xfrm>
        </p:spPr>
      </p:pic>
      <p:sp>
        <p:nvSpPr>
          <p:cNvPr id="6" name="Title 7"/>
          <p:cNvSpPr>
            <a:spLocks noGrp="1"/>
          </p:cNvSpPr>
          <p:nvPr>
            <p:ph type="title"/>
          </p:nvPr>
        </p:nvSpPr>
        <p:spPr>
          <a:xfrm>
            <a:off x="457200" y="274638"/>
            <a:ext cx="7139136" cy="1143000"/>
          </a:xfrm>
        </p:spPr>
        <p:txBody>
          <a:bodyPr>
            <a:normAutofit/>
          </a:bodyPr>
          <a:lstStyle/>
          <a:p>
            <a:r>
              <a:rPr lang="en-US" sz="2400" dirty="0" smtClean="0"/>
              <a:t>Sequence for R15m wall mid-section replacement with customized instrument penetration block set </a:t>
            </a:r>
            <a:endParaRPr lang="en-US" sz="2400" dirty="0"/>
          </a:p>
        </p:txBody>
      </p:sp>
      <p:pic>
        <p:nvPicPr>
          <p:cNvPr id="7"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8" name="Content Placeholder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79" y="1628799"/>
            <a:ext cx="5544615" cy="4963197"/>
          </a:xfrm>
          <a:prstGeom prst="rect">
            <a:avLst/>
          </a:prstGeom>
        </p:spPr>
      </p:pic>
      <p:pic>
        <p:nvPicPr>
          <p:cNvPr id="9"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1678" y="1628798"/>
            <a:ext cx="5544615" cy="4963197"/>
          </a:xfrm>
          <a:prstGeom prst="rect">
            <a:avLst/>
          </a:prstGeom>
        </p:spPr>
      </p:pic>
      <p:pic>
        <p:nvPicPr>
          <p:cNvPr id="10" name="Content Placeholder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11" name="Content Placehold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1680" y="1628800"/>
            <a:ext cx="5544615" cy="4963196"/>
          </a:xfrm>
          <a:prstGeom prst="rect">
            <a:avLst/>
          </a:prstGeom>
        </p:spPr>
      </p:pic>
    </p:spTree>
    <p:extLst>
      <p:ext uri="{BB962C8B-B14F-4D97-AF65-F5344CB8AC3E}">
        <p14:creationId xmlns:p14="http://schemas.microsoft.com/office/powerpoint/2010/main" val="33695538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91680" y="1628800"/>
            <a:ext cx="5544616" cy="4963197"/>
          </a:xfrm>
        </p:spPr>
      </p:pic>
      <p:sp>
        <p:nvSpPr>
          <p:cNvPr id="6" name="Title 7"/>
          <p:cNvSpPr>
            <a:spLocks noGrp="1"/>
          </p:cNvSpPr>
          <p:nvPr>
            <p:ph type="title"/>
          </p:nvPr>
        </p:nvSpPr>
        <p:spPr>
          <a:xfrm>
            <a:off x="457200" y="274638"/>
            <a:ext cx="7139136" cy="1143000"/>
          </a:xfrm>
        </p:spPr>
        <p:txBody>
          <a:bodyPr>
            <a:normAutofit/>
          </a:bodyPr>
          <a:lstStyle/>
          <a:p>
            <a:r>
              <a:rPr lang="en-US" sz="2400" dirty="0" smtClean="0"/>
              <a:t>Sequence for R15m wall mid-section replacement with customized instrument penetration block set </a:t>
            </a:r>
            <a:endParaRPr lang="en-US" sz="2400" dirty="0"/>
          </a:p>
        </p:txBody>
      </p:sp>
      <p:pic>
        <p:nvPicPr>
          <p:cNvPr id="7"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8" name="Content Placeholder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79" y="1628799"/>
            <a:ext cx="5544615" cy="4963197"/>
          </a:xfrm>
          <a:prstGeom prst="rect">
            <a:avLst/>
          </a:prstGeom>
        </p:spPr>
      </p:pic>
      <p:pic>
        <p:nvPicPr>
          <p:cNvPr id="9"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1678" y="1628798"/>
            <a:ext cx="5544615" cy="4963197"/>
          </a:xfrm>
          <a:prstGeom prst="rect">
            <a:avLst/>
          </a:prstGeom>
        </p:spPr>
      </p:pic>
      <p:pic>
        <p:nvPicPr>
          <p:cNvPr id="10" name="Content Placeholder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11"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1628800"/>
            <a:ext cx="5544614" cy="4963196"/>
          </a:xfrm>
          <a:prstGeom prst="rect">
            <a:avLst/>
          </a:prstGeom>
        </p:spPr>
      </p:pic>
    </p:spTree>
    <p:extLst>
      <p:ext uri="{BB962C8B-B14F-4D97-AF65-F5344CB8AC3E}">
        <p14:creationId xmlns:p14="http://schemas.microsoft.com/office/powerpoint/2010/main" val="40663003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91680" y="1628800"/>
            <a:ext cx="5544616" cy="4963197"/>
          </a:xfrm>
        </p:spPr>
      </p:pic>
      <p:sp>
        <p:nvSpPr>
          <p:cNvPr id="6" name="Title 7"/>
          <p:cNvSpPr>
            <a:spLocks noGrp="1"/>
          </p:cNvSpPr>
          <p:nvPr>
            <p:ph type="title"/>
          </p:nvPr>
        </p:nvSpPr>
        <p:spPr>
          <a:xfrm>
            <a:off x="457200" y="274638"/>
            <a:ext cx="7139136" cy="1143000"/>
          </a:xfrm>
        </p:spPr>
        <p:txBody>
          <a:bodyPr>
            <a:normAutofit/>
          </a:bodyPr>
          <a:lstStyle/>
          <a:p>
            <a:r>
              <a:rPr lang="en-US" sz="2400" dirty="0" smtClean="0"/>
              <a:t>Sequence for R15m wall mid-section replacement with customized instrument penetration block set </a:t>
            </a:r>
            <a:endParaRPr lang="en-US" sz="2400" dirty="0"/>
          </a:p>
        </p:txBody>
      </p:sp>
      <p:pic>
        <p:nvPicPr>
          <p:cNvPr id="7"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8" name="Content Placeholder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79" y="1628799"/>
            <a:ext cx="5544615" cy="4963197"/>
          </a:xfrm>
          <a:prstGeom prst="rect">
            <a:avLst/>
          </a:prstGeom>
        </p:spPr>
      </p:pic>
      <p:pic>
        <p:nvPicPr>
          <p:cNvPr id="9"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1678" y="1628798"/>
            <a:ext cx="5544615" cy="4963197"/>
          </a:xfrm>
          <a:prstGeom prst="rect">
            <a:avLst/>
          </a:prstGeom>
        </p:spPr>
      </p:pic>
      <p:pic>
        <p:nvPicPr>
          <p:cNvPr id="10" name="Content Placeholder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11" name="Content Placeholder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80" y="1628800"/>
            <a:ext cx="5544614" cy="4963196"/>
          </a:xfrm>
          <a:prstGeom prst="rect">
            <a:avLst/>
          </a:prstGeom>
        </p:spPr>
      </p:pic>
    </p:spTree>
    <p:extLst>
      <p:ext uri="{BB962C8B-B14F-4D97-AF65-F5344CB8AC3E}">
        <p14:creationId xmlns:p14="http://schemas.microsoft.com/office/powerpoint/2010/main" val="16837095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91680" y="1628800"/>
            <a:ext cx="5544616" cy="4963197"/>
          </a:xfrm>
        </p:spPr>
      </p:pic>
      <p:sp>
        <p:nvSpPr>
          <p:cNvPr id="6" name="Title 7"/>
          <p:cNvSpPr>
            <a:spLocks noGrp="1"/>
          </p:cNvSpPr>
          <p:nvPr>
            <p:ph type="title"/>
          </p:nvPr>
        </p:nvSpPr>
        <p:spPr>
          <a:xfrm>
            <a:off x="457200" y="274638"/>
            <a:ext cx="7139136" cy="1143000"/>
          </a:xfrm>
        </p:spPr>
        <p:txBody>
          <a:bodyPr>
            <a:normAutofit/>
          </a:bodyPr>
          <a:lstStyle/>
          <a:p>
            <a:r>
              <a:rPr lang="en-US" sz="2400" dirty="0" smtClean="0"/>
              <a:t>Sequence for R15m wall mid-section replacement with customized instrument penetration block set </a:t>
            </a:r>
            <a:endParaRPr lang="en-US" sz="2400" dirty="0"/>
          </a:p>
        </p:txBody>
      </p:sp>
      <p:pic>
        <p:nvPicPr>
          <p:cNvPr id="7"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8" name="Content Placeholder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79" y="1628799"/>
            <a:ext cx="5544615" cy="4963197"/>
          </a:xfrm>
          <a:prstGeom prst="rect">
            <a:avLst/>
          </a:prstGeom>
        </p:spPr>
      </p:pic>
      <p:pic>
        <p:nvPicPr>
          <p:cNvPr id="9"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1678" y="1628798"/>
            <a:ext cx="5544615" cy="4963197"/>
          </a:xfrm>
          <a:prstGeom prst="rect">
            <a:avLst/>
          </a:prstGeom>
        </p:spPr>
      </p:pic>
      <p:pic>
        <p:nvPicPr>
          <p:cNvPr id="10" name="Content Placeholder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11"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1680" y="1628800"/>
            <a:ext cx="5544614" cy="4963196"/>
          </a:xfrm>
          <a:prstGeom prst="rect">
            <a:avLst/>
          </a:prstGeom>
        </p:spPr>
      </p:pic>
    </p:spTree>
    <p:extLst>
      <p:ext uri="{BB962C8B-B14F-4D97-AF65-F5344CB8AC3E}">
        <p14:creationId xmlns:p14="http://schemas.microsoft.com/office/powerpoint/2010/main" val="37231876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91680" y="1628800"/>
            <a:ext cx="5544616" cy="4963197"/>
          </a:xfrm>
        </p:spPr>
      </p:pic>
      <p:sp>
        <p:nvSpPr>
          <p:cNvPr id="6" name="Title 7"/>
          <p:cNvSpPr>
            <a:spLocks noGrp="1"/>
          </p:cNvSpPr>
          <p:nvPr>
            <p:ph type="title"/>
          </p:nvPr>
        </p:nvSpPr>
        <p:spPr>
          <a:xfrm>
            <a:off x="457200" y="274638"/>
            <a:ext cx="7139136" cy="1143000"/>
          </a:xfrm>
        </p:spPr>
        <p:txBody>
          <a:bodyPr>
            <a:normAutofit/>
          </a:bodyPr>
          <a:lstStyle/>
          <a:p>
            <a:r>
              <a:rPr lang="en-US" sz="2400" dirty="0" smtClean="0"/>
              <a:t>Sequence for R15m wall mid-section replacement with customized instrument penetration block set </a:t>
            </a:r>
            <a:endParaRPr lang="en-US" sz="2400" dirty="0"/>
          </a:p>
        </p:txBody>
      </p:sp>
      <p:pic>
        <p:nvPicPr>
          <p:cNvPr id="7"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8" name="Content Placeholder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79" y="1628799"/>
            <a:ext cx="5544615" cy="4963197"/>
          </a:xfrm>
          <a:prstGeom prst="rect">
            <a:avLst/>
          </a:prstGeom>
        </p:spPr>
      </p:pic>
      <p:pic>
        <p:nvPicPr>
          <p:cNvPr id="9"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1678" y="1628798"/>
            <a:ext cx="5544615" cy="4963197"/>
          </a:xfrm>
          <a:prstGeom prst="rect">
            <a:avLst/>
          </a:prstGeom>
        </p:spPr>
      </p:pic>
      <p:pic>
        <p:nvPicPr>
          <p:cNvPr id="10" name="Content Placeholder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11" name="Content Placeholder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1680" y="1628800"/>
            <a:ext cx="5544614" cy="4963196"/>
          </a:xfrm>
          <a:prstGeom prst="rect">
            <a:avLst/>
          </a:prstGeom>
        </p:spPr>
      </p:pic>
    </p:spTree>
    <p:extLst>
      <p:ext uri="{BB962C8B-B14F-4D97-AF65-F5344CB8AC3E}">
        <p14:creationId xmlns:p14="http://schemas.microsoft.com/office/powerpoint/2010/main" val="26900401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91680" y="1628800"/>
            <a:ext cx="5544616" cy="4963197"/>
          </a:xfrm>
        </p:spPr>
      </p:pic>
      <p:sp>
        <p:nvSpPr>
          <p:cNvPr id="6" name="Title 7"/>
          <p:cNvSpPr>
            <a:spLocks noGrp="1"/>
          </p:cNvSpPr>
          <p:nvPr>
            <p:ph type="title"/>
          </p:nvPr>
        </p:nvSpPr>
        <p:spPr>
          <a:xfrm>
            <a:off x="457200" y="274638"/>
            <a:ext cx="7139136" cy="1143000"/>
          </a:xfrm>
        </p:spPr>
        <p:txBody>
          <a:bodyPr>
            <a:normAutofit/>
          </a:bodyPr>
          <a:lstStyle/>
          <a:p>
            <a:r>
              <a:rPr lang="en-US" sz="2400" dirty="0" smtClean="0"/>
              <a:t>Sequence for R15m wall mid-section replacement with customized instrument penetration block set </a:t>
            </a:r>
            <a:endParaRPr lang="en-US" sz="2400" dirty="0"/>
          </a:p>
        </p:txBody>
      </p:sp>
      <p:pic>
        <p:nvPicPr>
          <p:cNvPr id="7"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8" name="Content Placeholder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79" y="1628799"/>
            <a:ext cx="5544615" cy="4963197"/>
          </a:xfrm>
          <a:prstGeom prst="rect">
            <a:avLst/>
          </a:prstGeom>
        </p:spPr>
      </p:pic>
      <p:pic>
        <p:nvPicPr>
          <p:cNvPr id="9"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1678" y="1628798"/>
            <a:ext cx="5544615" cy="4963197"/>
          </a:xfrm>
          <a:prstGeom prst="rect">
            <a:avLst/>
          </a:prstGeom>
        </p:spPr>
      </p:pic>
      <p:pic>
        <p:nvPicPr>
          <p:cNvPr id="10" name="Content Placeholder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1680" y="1628800"/>
            <a:ext cx="5544615" cy="4963197"/>
          </a:xfrm>
          <a:prstGeom prst="rect">
            <a:avLst/>
          </a:prstGeom>
        </p:spPr>
      </p:pic>
      <p:pic>
        <p:nvPicPr>
          <p:cNvPr id="11" name="Content Placeholder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91680" y="1628800"/>
            <a:ext cx="5544614" cy="4963196"/>
          </a:xfrm>
          <a:prstGeom prst="rect">
            <a:avLst/>
          </a:prstGeom>
        </p:spPr>
      </p:pic>
    </p:spTree>
    <p:extLst>
      <p:ext uri="{BB962C8B-B14F-4D97-AF65-F5344CB8AC3E}">
        <p14:creationId xmlns:p14="http://schemas.microsoft.com/office/powerpoint/2010/main" val="42249770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052" y="1639312"/>
            <a:ext cx="6525251" cy="501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Title 1"/>
          <p:cNvSpPr>
            <a:spLocks noGrp="1"/>
          </p:cNvSpPr>
          <p:nvPr>
            <p:ph type="title"/>
          </p:nvPr>
        </p:nvSpPr>
        <p:spPr>
          <a:xfrm>
            <a:off x="462003" y="188640"/>
            <a:ext cx="6840760" cy="1008112"/>
          </a:xfrm>
        </p:spPr>
        <p:txBody>
          <a:bodyPr>
            <a:noAutofit/>
          </a:bodyPr>
          <a:lstStyle/>
          <a:p>
            <a:pPr algn="ctr"/>
            <a:r>
              <a:rPr lang="en-US" dirty="0" smtClean="0"/>
              <a:t>The ESS Neutron </a:t>
            </a:r>
            <a:r>
              <a:rPr lang="en-US" dirty="0"/>
              <a:t>Instruments</a:t>
            </a:r>
            <a:br>
              <a:rPr lang="en-US" dirty="0"/>
            </a:br>
            <a:r>
              <a:rPr lang="en-US" dirty="0"/>
              <a:t>revised layout (June 2016)</a:t>
            </a:r>
          </a:p>
        </p:txBody>
      </p:sp>
      <p:sp>
        <p:nvSpPr>
          <p:cNvPr id="2" name="TextBox 1"/>
          <p:cNvSpPr txBox="1"/>
          <p:nvPr/>
        </p:nvSpPr>
        <p:spPr>
          <a:xfrm>
            <a:off x="-108520" y="6453336"/>
            <a:ext cx="2539233" cy="307777"/>
          </a:xfrm>
          <a:prstGeom prst="rect">
            <a:avLst/>
          </a:prstGeom>
          <a:noFill/>
        </p:spPr>
        <p:txBody>
          <a:bodyPr wrap="square" rtlCol="0">
            <a:spAutoFit/>
          </a:bodyPr>
          <a:lstStyle/>
          <a:p>
            <a:pPr algn="ctr"/>
            <a:r>
              <a:rPr lang="en-US" sz="1400" dirty="0" smtClean="0"/>
              <a:t>Instrument Layout (June 2016)</a:t>
            </a:r>
            <a:endParaRPr lang="en-US" sz="1400" dirty="0"/>
          </a:p>
        </p:txBody>
      </p:sp>
      <p:sp>
        <p:nvSpPr>
          <p:cNvPr id="112" name="TextBox 111"/>
          <p:cNvSpPr txBox="1"/>
          <p:nvPr/>
        </p:nvSpPr>
        <p:spPr>
          <a:xfrm>
            <a:off x="3270860" y="3556415"/>
            <a:ext cx="696134"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ODIN</a:t>
            </a:r>
            <a:endParaRPr lang="en-US" b="1" dirty="0">
              <a:solidFill>
                <a:srgbClr val="FFFF00"/>
              </a:solidFill>
              <a:effectLst>
                <a:outerShdw blurRad="50800" dist="38100" dir="2700000" algn="tl" rotWithShape="0">
                  <a:srgbClr val="000000">
                    <a:alpha val="43000"/>
                  </a:srgbClr>
                </a:outerShdw>
              </a:effectLst>
            </a:endParaRPr>
          </a:p>
        </p:txBody>
      </p:sp>
      <p:sp>
        <p:nvSpPr>
          <p:cNvPr id="113" name="TextBox 112"/>
          <p:cNvSpPr txBox="1"/>
          <p:nvPr/>
        </p:nvSpPr>
        <p:spPr>
          <a:xfrm>
            <a:off x="2361383" y="4048423"/>
            <a:ext cx="909477"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DREAM</a:t>
            </a:r>
            <a:endParaRPr lang="en-US" b="1" dirty="0">
              <a:solidFill>
                <a:srgbClr val="FFFF00"/>
              </a:solidFill>
              <a:effectLst>
                <a:outerShdw blurRad="50800" dist="38100" dir="2700000" algn="tl" rotWithShape="0">
                  <a:srgbClr val="000000">
                    <a:alpha val="43000"/>
                  </a:srgbClr>
                </a:outerShdw>
              </a:effectLst>
            </a:endParaRPr>
          </a:p>
        </p:txBody>
      </p:sp>
      <p:sp>
        <p:nvSpPr>
          <p:cNvPr id="114" name="TextBox 113"/>
          <p:cNvSpPr txBox="1"/>
          <p:nvPr/>
        </p:nvSpPr>
        <p:spPr>
          <a:xfrm>
            <a:off x="6350677" y="1689561"/>
            <a:ext cx="662052"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NMX</a:t>
            </a:r>
            <a:endParaRPr lang="en-US" b="1" dirty="0">
              <a:solidFill>
                <a:srgbClr val="FFFF00"/>
              </a:solidFill>
              <a:effectLst>
                <a:outerShdw blurRad="50800" dist="38100" dir="2700000" algn="tl" rotWithShape="0">
                  <a:srgbClr val="000000">
                    <a:alpha val="43000"/>
                  </a:srgbClr>
                </a:outerShdw>
              </a:effectLst>
            </a:endParaRPr>
          </a:p>
        </p:txBody>
      </p:sp>
      <p:sp>
        <p:nvSpPr>
          <p:cNvPr id="115" name="TextBox 114"/>
          <p:cNvSpPr txBox="1"/>
          <p:nvPr/>
        </p:nvSpPr>
        <p:spPr>
          <a:xfrm>
            <a:off x="7639904" y="2726702"/>
            <a:ext cx="1153092"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MIRACLES</a:t>
            </a:r>
            <a:endParaRPr lang="en-US" b="1" dirty="0">
              <a:solidFill>
                <a:srgbClr val="FFFF00"/>
              </a:solidFill>
              <a:effectLst>
                <a:outerShdw blurRad="50800" dist="38100" dir="2700000" algn="tl" rotWithShape="0">
                  <a:srgbClr val="000000">
                    <a:alpha val="43000"/>
                  </a:srgbClr>
                </a:outerShdw>
              </a:effectLst>
            </a:endParaRPr>
          </a:p>
        </p:txBody>
      </p:sp>
      <p:sp>
        <p:nvSpPr>
          <p:cNvPr id="116" name="TextBox 115"/>
          <p:cNvSpPr txBox="1"/>
          <p:nvPr/>
        </p:nvSpPr>
        <p:spPr>
          <a:xfrm>
            <a:off x="6708796" y="1966132"/>
            <a:ext cx="668393"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BEER</a:t>
            </a:r>
            <a:endParaRPr lang="en-US" b="1" dirty="0">
              <a:solidFill>
                <a:srgbClr val="FFFF00"/>
              </a:solidFill>
              <a:effectLst>
                <a:outerShdw blurRad="50800" dist="38100" dir="2700000" algn="tl" rotWithShape="0">
                  <a:srgbClr val="000000">
                    <a:alpha val="43000"/>
                  </a:srgbClr>
                </a:outerShdw>
              </a:effectLst>
            </a:endParaRPr>
          </a:p>
        </p:txBody>
      </p:sp>
      <p:sp>
        <p:nvSpPr>
          <p:cNvPr id="117" name="TextBox 116"/>
          <p:cNvSpPr txBox="1"/>
          <p:nvPr/>
        </p:nvSpPr>
        <p:spPr>
          <a:xfrm>
            <a:off x="7066914" y="2173560"/>
            <a:ext cx="835037"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C-SPEC</a:t>
            </a:r>
            <a:endParaRPr lang="en-US" b="1" dirty="0">
              <a:solidFill>
                <a:srgbClr val="FFFF00"/>
              </a:solidFill>
              <a:effectLst>
                <a:outerShdw blurRad="50800" dist="38100" dir="2700000" algn="tl" rotWithShape="0">
                  <a:srgbClr val="000000">
                    <a:alpha val="43000"/>
                  </a:srgbClr>
                </a:outerShdw>
              </a:effectLst>
            </a:endParaRPr>
          </a:p>
        </p:txBody>
      </p:sp>
      <p:sp>
        <p:nvSpPr>
          <p:cNvPr id="134" name="TextBox 133"/>
          <p:cNvSpPr txBox="1"/>
          <p:nvPr/>
        </p:nvSpPr>
        <p:spPr>
          <a:xfrm>
            <a:off x="8356140" y="3348987"/>
            <a:ext cx="735371"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T-REX</a:t>
            </a:r>
            <a:endParaRPr lang="en-US" b="1" dirty="0">
              <a:solidFill>
                <a:srgbClr val="FFFF00"/>
              </a:solidFill>
              <a:effectLst>
                <a:outerShdw blurRad="50800" dist="38100" dir="2700000" algn="tl" rotWithShape="0">
                  <a:srgbClr val="000000">
                    <a:alpha val="43000"/>
                  </a:srgbClr>
                </a:outerShdw>
              </a:effectLst>
            </a:endParaRPr>
          </a:p>
        </p:txBody>
      </p:sp>
      <p:sp>
        <p:nvSpPr>
          <p:cNvPr id="135" name="TextBox 134"/>
          <p:cNvSpPr txBox="1"/>
          <p:nvPr/>
        </p:nvSpPr>
        <p:spPr>
          <a:xfrm>
            <a:off x="8141268" y="3003274"/>
            <a:ext cx="846970"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MAGIC</a:t>
            </a:r>
            <a:endParaRPr lang="en-US" b="1" dirty="0">
              <a:solidFill>
                <a:srgbClr val="FFFF00"/>
              </a:solidFill>
              <a:effectLst>
                <a:outerShdw blurRad="50800" dist="38100" dir="2700000" algn="tl" rotWithShape="0">
                  <a:srgbClr val="000000">
                    <a:alpha val="43000"/>
                  </a:srgbClr>
                </a:outerShdw>
              </a:effectLst>
            </a:endParaRPr>
          </a:p>
        </p:txBody>
      </p:sp>
      <p:sp>
        <p:nvSpPr>
          <p:cNvPr id="136" name="TextBox 135"/>
          <p:cNvSpPr txBox="1"/>
          <p:nvPr/>
        </p:nvSpPr>
        <p:spPr>
          <a:xfrm>
            <a:off x="7425032" y="2441210"/>
            <a:ext cx="985711"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BIFROST</a:t>
            </a:r>
            <a:endParaRPr lang="en-US" b="1" dirty="0">
              <a:solidFill>
                <a:srgbClr val="FFFF00"/>
              </a:solidFill>
              <a:effectLst>
                <a:outerShdw blurRad="50800" dist="38100" dir="2700000" algn="tl" rotWithShape="0">
                  <a:srgbClr val="000000">
                    <a:alpha val="43000"/>
                  </a:srgbClr>
                </a:outerShdw>
              </a:effectLst>
            </a:endParaRPr>
          </a:p>
        </p:txBody>
      </p:sp>
      <p:sp>
        <p:nvSpPr>
          <p:cNvPr id="137" name="TextBox 136"/>
          <p:cNvSpPr txBox="1"/>
          <p:nvPr/>
        </p:nvSpPr>
        <p:spPr>
          <a:xfrm>
            <a:off x="8060640" y="3971271"/>
            <a:ext cx="1083360"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HEIMDAL</a:t>
            </a:r>
            <a:endParaRPr lang="en-US" b="1" dirty="0">
              <a:solidFill>
                <a:srgbClr val="FFFF00"/>
              </a:solidFill>
              <a:effectLst>
                <a:outerShdw blurRad="50800" dist="38100" dir="2700000" algn="tl" rotWithShape="0">
                  <a:srgbClr val="000000">
                    <a:alpha val="43000"/>
                  </a:srgbClr>
                </a:outerShdw>
              </a:effectLst>
            </a:endParaRPr>
          </a:p>
        </p:txBody>
      </p:sp>
      <p:sp>
        <p:nvSpPr>
          <p:cNvPr id="138" name="TextBox 137"/>
          <p:cNvSpPr txBox="1"/>
          <p:nvPr/>
        </p:nvSpPr>
        <p:spPr>
          <a:xfrm>
            <a:off x="5008450" y="5386488"/>
            <a:ext cx="732170"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FREIA</a:t>
            </a:r>
            <a:endParaRPr lang="en-US" b="1" dirty="0">
              <a:solidFill>
                <a:srgbClr val="FFFF00"/>
              </a:solidFill>
              <a:effectLst>
                <a:outerShdw blurRad="50800" dist="38100" dir="2700000" algn="tl" rotWithShape="0">
                  <a:srgbClr val="000000">
                    <a:alpha val="43000"/>
                  </a:srgbClr>
                </a:outerShdw>
              </a:effectLst>
            </a:endParaRPr>
          </a:p>
        </p:txBody>
      </p:sp>
      <p:sp>
        <p:nvSpPr>
          <p:cNvPr id="139" name="TextBox 138"/>
          <p:cNvSpPr txBox="1"/>
          <p:nvPr/>
        </p:nvSpPr>
        <p:spPr>
          <a:xfrm>
            <a:off x="5236999" y="5069189"/>
            <a:ext cx="590974" cy="354636"/>
          </a:xfrm>
          <a:prstGeom prst="rect">
            <a:avLst/>
          </a:prstGeom>
          <a:noFill/>
          <a:ln>
            <a:noFill/>
          </a:ln>
        </p:spPr>
        <p:txBody>
          <a:bodyPr wrap="none" rtlCol="0">
            <a:spAutoFit/>
          </a:bodyPr>
          <a:lstStyle/>
          <a:p>
            <a:r>
              <a:rPr lang="en-US" b="1" dirty="0" err="1" smtClean="0">
                <a:solidFill>
                  <a:srgbClr val="FFFF00"/>
                </a:solidFill>
                <a:effectLst>
                  <a:outerShdw blurRad="50800" dist="38100" dir="2700000" algn="tl" rotWithShape="0">
                    <a:srgbClr val="000000">
                      <a:alpha val="43000"/>
                    </a:srgbClr>
                  </a:outerShdw>
                </a:effectLst>
              </a:rPr>
              <a:t>LoKI</a:t>
            </a:r>
            <a:endParaRPr lang="en-US" b="1" dirty="0">
              <a:solidFill>
                <a:srgbClr val="FFFF00"/>
              </a:solidFill>
              <a:effectLst>
                <a:outerShdw blurRad="50800" dist="38100" dir="2700000" algn="tl" rotWithShape="0">
                  <a:srgbClr val="000000">
                    <a:alpha val="43000"/>
                  </a:srgbClr>
                </a:outerShdw>
              </a:effectLst>
            </a:endParaRPr>
          </a:p>
        </p:txBody>
      </p:sp>
      <p:sp>
        <p:nvSpPr>
          <p:cNvPr id="140" name="TextBox 139"/>
          <p:cNvSpPr txBox="1"/>
          <p:nvPr/>
        </p:nvSpPr>
        <p:spPr>
          <a:xfrm>
            <a:off x="2585025" y="5810668"/>
            <a:ext cx="762839"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SKADI</a:t>
            </a:r>
            <a:endParaRPr lang="en-US" b="1" dirty="0">
              <a:solidFill>
                <a:srgbClr val="FFFF00"/>
              </a:solidFill>
              <a:effectLst>
                <a:outerShdw blurRad="50800" dist="38100" dir="2700000" algn="tl" rotWithShape="0">
                  <a:srgbClr val="000000">
                    <a:alpha val="43000"/>
                  </a:srgbClr>
                </a:outerShdw>
              </a:effectLst>
            </a:endParaRPr>
          </a:p>
        </p:txBody>
      </p:sp>
      <p:sp>
        <p:nvSpPr>
          <p:cNvPr id="141" name="TextBox 140"/>
          <p:cNvSpPr txBox="1"/>
          <p:nvPr/>
        </p:nvSpPr>
        <p:spPr>
          <a:xfrm>
            <a:off x="2331432" y="5373216"/>
            <a:ext cx="808704"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VESPA</a:t>
            </a:r>
            <a:endParaRPr lang="en-US" b="1" dirty="0">
              <a:solidFill>
                <a:srgbClr val="FFFF00"/>
              </a:solidFill>
              <a:effectLst>
                <a:outerShdw blurRad="50800" dist="38100" dir="2700000" algn="tl" rotWithShape="0">
                  <a:srgbClr val="000000">
                    <a:alpha val="43000"/>
                  </a:srgbClr>
                </a:outerShdw>
              </a:effectLst>
            </a:endParaRPr>
          </a:p>
        </p:txBody>
      </p:sp>
      <p:sp>
        <p:nvSpPr>
          <p:cNvPr id="157" name="TextBox 156"/>
          <p:cNvSpPr txBox="1"/>
          <p:nvPr/>
        </p:nvSpPr>
        <p:spPr>
          <a:xfrm>
            <a:off x="3348529" y="5866247"/>
            <a:ext cx="719415" cy="354636"/>
          </a:xfrm>
          <a:prstGeom prst="rect">
            <a:avLst/>
          </a:prstGeom>
          <a:noFill/>
          <a:ln>
            <a:noFill/>
          </a:ln>
        </p:spPr>
        <p:txBody>
          <a:bodyPr wrap="none" rtlCol="0">
            <a:spAutoFit/>
          </a:bodyPr>
          <a:lstStyle/>
          <a:p>
            <a:r>
              <a:rPr lang="en-US" b="1" dirty="0" smtClean="0">
                <a:solidFill>
                  <a:srgbClr val="FFFF00"/>
                </a:solidFill>
                <a:effectLst>
                  <a:outerShdw blurRad="50800" dist="38100" dir="2700000" algn="tl" rotWithShape="0">
                    <a:srgbClr val="000000">
                      <a:alpha val="43000"/>
                    </a:srgbClr>
                  </a:outerShdw>
                </a:effectLst>
              </a:rPr>
              <a:t>ESTIA</a:t>
            </a:r>
            <a:endParaRPr lang="en-US" b="1" dirty="0">
              <a:solidFill>
                <a:srgbClr val="FFFF00"/>
              </a:solidFill>
              <a:effectLst>
                <a:outerShdw blurRad="50800" dist="38100" dir="2700000" algn="tl" rotWithShape="0">
                  <a:srgbClr val="000000">
                    <a:alpha val="43000"/>
                  </a:srgbClr>
                </a:outerShdw>
              </a:effectLst>
            </a:endParaRPr>
          </a:p>
        </p:txBody>
      </p:sp>
      <p:sp>
        <p:nvSpPr>
          <p:cNvPr id="158" name="TextBox 157"/>
          <p:cNvSpPr txBox="1"/>
          <p:nvPr/>
        </p:nvSpPr>
        <p:spPr>
          <a:xfrm>
            <a:off x="2930031" y="4593556"/>
            <a:ext cx="570035" cy="325082"/>
          </a:xfrm>
          <a:prstGeom prst="rect">
            <a:avLst/>
          </a:prstGeom>
          <a:noFill/>
          <a:ln>
            <a:noFill/>
          </a:ln>
          <a:effectLst>
            <a:outerShdw blurRad="50800" dist="38100" dir="2700000" algn="tl" rotWithShape="0">
              <a:srgbClr val="000000">
                <a:alpha val="43000"/>
              </a:srgbClr>
            </a:outerShdw>
          </a:effectLst>
        </p:spPr>
        <p:txBody>
          <a:bodyPr wrap="none" rtlCol="0">
            <a:spAutoFit/>
          </a:bodyPr>
          <a:lstStyle/>
          <a:p>
            <a:pPr algn="ctr"/>
            <a:r>
              <a:rPr lang="en-US" sz="1600" b="1" dirty="0" smtClean="0">
                <a:solidFill>
                  <a:srgbClr val="FFFFFF"/>
                </a:solidFill>
                <a:effectLst>
                  <a:outerShdw blurRad="50800" dist="38100" dir="2700000" algn="tl" rotWithShape="0">
                    <a:srgbClr val="000000">
                      <a:alpha val="43000"/>
                    </a:srgbClr>
                  </a:outerShdw>
                </a:effectLst>
              </a:rPr>
              <a:t>VOR</a:t>
            </a:r>
            <a:endParaRPr lang="en-US" sz="1600" b="1" dirty="0">
              <a:solidFill>
                <a:srgbClr val="FFFFFF"/>
              </a:solidFill>
              <a:effectLst>
                <a:outerShdw blurRad="50800" dist="38100" dir="2700000" algn="tl" rotWithShape="0">
                  <a:srgbClr val="000000">
                    <a:alpha val="43000"/>
                  </a:srgbClr>
                </a:outerShdw>
              </a:effectLst>
            </a:endParaRPr>
          </a:p>
        </p:txBody>
      </p:sp>
      <p:sp>
        <p:nvSpPr>
          <p:cNvPr id="12" name="TextBox 11"/>
          <p:cNvSpPr txBox="1"/>
          <p:nvPr/>
        </p:nvSpPr>
        <p:spPr>
          <a:xfrm>
            <a:off x="6923666" y="4829106"/>
            <a:ext cx="2112393" cy="561507"/>
          </a:xfrm>
          <a:prstGeom prst="rect">
            <a:avLst/>
          </a:prstGeom>
          <a:solidFill>
            <a:schemeClr val="bg1">
              <a:alpha val="50000"/>
            </a:schemeClr>
          </a:solidFill>
        </p:spPr>
        <p:txBody>
          <a:bodyPr wrap="square" rtlCol="0">
            <a:spAutoFit/>
          </a:bodyPr>
          <a:lstStyle/>
          <a:p>
            <a:pPr algn="ctr"/>
            <a:r>
              <a:rPr lang="en-US" sz="1600" b="1" dirty="0" smtClean="0">
                <a:solidFill>
                  <a:srgbClr val="000090"/>
                </a:solidFill>
              </a:rPr>
              <a:t>15 (+1) Neutron Instruments (2025)</a:t>
            </a:r>
            <a:endParaRPr lang="en-US" sz="1600" b="1" dirty="0">
              <a:solidFill>
                <a:srgbClr val="000090"/>
              </a:solidFill>
            </a:endParaRPr>
          </a:p>
        </p:txBody>
      </p:sp>
      <p:cxnSp>
        <p:nvCxnSpPr>
          <p:cNvPr id="16" name="Straight Connector 15"/>
          <p:cNvCxnSpPr/>
          <p:nvPr/>
        </p:nvCxnSpPr>
        <p:spPr>
          <a:xfrm>
            <a:off x="4524350" y="6557674"/>
            <a:ext cx="4475982" cy="0"/>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24350" y="6496522"/>
            <a:ext cx="0" cy="1728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885049" y="6488241"/>
            <a:ext cx="0" cy="1728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245747" y="6488241"/>
            <a:ext cx="0" cy="1728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571012" y="6488241"/>
            <a:ext cx="0" cy="172838"/>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491194" y="6246222"/>
            <a:ext cx="787860" cy="295531"/>
          </a:xfrm>
          <a:prstGeom prst="rect">
            <a:avLst/>
          </a:prstGeom>
          <a:noFill/>
          <a:ln>
            <a:noFill/>
          </a:ln>
        </p:spPr>
        <p:txBody>
          <a:bodyPr wrap="square" rtlCol="0">
            <a:spAutoFit/>
          </a:bodyPr>
          <a:lstStyle/>
          <a:p>
            <a:pPr algn="ctr"/>
            <a:r>
              <a:rPr lang="en-US" sz="1400" dirty="0" smtClean="0">
                <a:solidFill>
                  <a:schemeClr val="accent1">
                    <a:lumMod val="75000"/>
                  </a:schemeClr>
                </a:solidFill>
              </a:rPr>
              <a:t>50 m</a:t>
            </a:r>
            <a:endParaRPr lang="en-US" sz="1400" dirty="0">
              <a:solidFill>
                <a:schemeClr val="accent1">
                  <a:lumMod val="75000"/>
                </a:schemeClr>
              </a:solidFill>
            </a:endParaRPr>
          </a:p>
        </p:txBody>
      </p:sp>
      <p:sp>
        <p:nvSpPr>
          <p:cNvPr id="53" name="TextBox 52"/>
          <p:cNvSpPr txBox="1"/>
          <p:nvPr/>
        </p:nvSpPr>
        <p:spPr>
          <a:xfrm>
            <a:off x="6852044" y="6246222"/>
            <a:ext cx="787860" cy="295531"/>
          </a:xfrm>
          <a:prstGeom prst="rect">
            <a:avLst/>
          </a:prstGeom>
          <a:noFill/>
          <a:ln>
            <a:noFill/>
          </a:ln>
        </p:spPr>
        <p:txBody>
          <a:bodyPr wrap="square" rtlCol="0">
            <a:spAutoFit/>
          </a:bodyPr>
          <a:lstStyle/>
          <a:p>
            <a:pPr algn="ctr"/>
            <a:r>
              <a:rPr lang="en-US" sz="1400" dirty="0" smtClean="0">
                <a:solidFill>
                  <a:schemeClr val="accent1">
                    <a:lumMod val="75000"/>
                  </a:schemeClr>
                </a:solidFill>
              </a:rPr>
              <a:t>100 m</a:t>
            </a:r>
            <a:endParaRPr lang="en-US" sz="1400" dirty="0">
              <a:solidFill>
                <a:schemeClr val="accent1">
                  <a:lumMod val="75000"/>
                </a:schemeClr>
              </a:solidFill>
            </a:endParaRPr>
          </a:p>
        </p:txBody>
      </p:sp>
      <p:sp>
        <p:nvSpPr>
          <p:cNvPr id="54" name="TextBox 53"/>
          <p:cNvSpPr txBox="1"/>
          <p:nvPr/>
        </p:nvSpPr>
        <p:spPr>
          <a:xfrm>
            <a:off x="8141270" y="6227263"/>
            <a:ext cx="787860" cy="295531"/>
          </a:xfrm>
          <a:prstGeom prst="rect">
            <a:avLst/>
          </a:prstGeom>
          <a:noFill/>
          <a:ln>
            <a:noFill/>
          </a:ln>
        </p:spPr>
        <p:txBody>
          <a:bodyPr wrap="square" rtlCol="0">
            <a:spAutoFit/>
          </a:bodyPr>
          <a:lstStyle/>
          <a:p>
            <a:pPr algn="ctr"/>
            <a:r>
              <a:rPr lang="en-US" sz="1400" dirty="0" smtClean="0">
                <a:solidFill>
                  <a:schemeClr val="accent1">
                    <a:lumMod val="75000"/>
                  </a:schemeClr>
                </a:solidFill>
              </a:rPr>
              <a:t>150 m</a:t>
            </a:r>
            <a:endParaRPr lang="en-US" sz="1400" dirty="0">
              <a:solidFill>
                <a:schemeClr val="accent1">
                  <a:lumMod val="75000"/>
                </a:schemeClr>
              </a:solidFill>
            </a:endParaRPr>
          </a:p>
        </p:txBody>
      </p:sp>
      <p:cxnSp>
        <p:nvCxnSpPr>
          <p:cNvPr id="4" name="Straight Arrow Connector 3"/>
          <p:cNvCxnSpPr/>
          <p:nvPr/>
        </p:nvCxnSpPr>
        <p:spPr>
          <a:xfrm flipV="1">
            <a:off x="4464000" y="5065200"/>
            <a:ext cx="0" cy="1382701"/>
          </a:xfrm>
          <a:prstGeom prst="straightConnector1">
            <a:avLst/>
          </a:prstGeom>
          <a:ln w="38100">
            <a:solidFill>
              <a:srgbClr val="FF0000"/>
            </a:solidFill>
            <a:prstDash val="sysDot"/>
            <a:tailEnd type="arrow" w="sm" len="med"/>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563888" y="6142818"/>
            <a:ext cx="1647344" cy="354636"/>
          </a:xfrm>
          <a:prstGeom prst="rect">
            <a:avLst/>
          </a:prstGeom>
          <a:noFill/>
        </p:spPr>
        <p:txBody>
          <a:bodyPr wrap="square" rtlCol="0">
            <a:spAutoFit/>
          </a:bodyPr>
          <a:lstStyle/>
          <a:p>
            <a:pPr algn="ctr"/>
            <a:r>
              <a:rPr lang="en-US" b="1" dirty="0" smtClean="0">
                <a:solidFill>
                  <a:srgbClr val="FF0000"/>
                </a:solidFill>
              </a:rPr>
              <a:t>Proton  beam</a:t>
            </a:r>
            <a:endParaRPr lang="en-US" b="1" dirty="0">
              <a:solidFill>
                <a:srgbClr val="FF0000"/>
              </a:solidFill>
            </a:endParaRPr>
          </a:p>
        </p:txBody>
      </p:sp>
      <p:cxnSp>
        <p:nvCxnSpPr>
          <p:cNvPr id="29" name="Straight Arrow Connector 28"/>
          <p:cNvCxnSpPr/>
          <p:nvPr/>
        </p:nvCxnSpPr>
        <p:spPr>
          <a:xfrm flipV="1">
            <a:off x="4506366" y="2469711"/>
            <a:ext cx="2255895" cy="2592565"/>
          </a:xfrm>
          <a:prstGeom prst="straightConnector1">
            <a:avLst/>
          </a:prstGeom>
          <a:ln w="38100">
            <a:solidFill>
              <a:srgbClr val="008000"/>
            </a:solidFill>
            <a:prstDash val="sysDot"/>
            <a:tailEnd type="arrow" w="sm"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488462" y="2735881"/>
            <a:ext cx="2721397" cy="2316025"/>
          </a:xfrm>
          <a:prstGeom prst="straightConnector1">
            <a:avLst/>
          </a:prstGeom>
          <a:ln w="38100">
            <a:solidFill>
              <a:srgbClr val="008000"/>
            </a:solidFill>
            <a:prstDash val="sysDot"/>
            <a:tailEnd type="arrow" w="sm"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4495624" y="2881065"/>
            <a:ext cx="2936244" cy="2177754"/>
          </a:xfrm>
          <a:prstGeom prst="straightConnector1">
            <a:avLst/>
          </a:prstGeom>
          <a:ln w="38100">
            <a:solidFill>
              <a:srgbClr val="008000"/>
            </a:solidFill>
            <a:prstDash val="sysDot"/>
            <a:tailEnd type="arrow" w="sm"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495624" y="3233653"/>
            <a:ext cx="3258515" cy="1832079"/>
          </a:xfrm>
          <a:prstGeom prst="straightConnector1">
            <a:avLst/>
          </a:prstGeom>
          <a:ln w="38100">
            <a:solidFill>
              <a:srgbClr val="008000"/>
            </a:solidFill>
            <a:prstDash val="sysDot"/>
            <a:tailEnd type="arrow" w="sm"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502785" y="3378837"/>
            <a:ext cx="3437554" cy="1693809"/>
          </a:xfrm>
          <a:prstGeom prst="straightConnector1">
            <a:avLst/>
          </a:prstGeom>
          <a:ln w="38100">
            <a:solidFill>
              <a:srgbClr val="008000"/>
            </a:solidFill>
            <a:prstDash val="sysDot"/>
            <a:tailEnd type="arrow" w="sm"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4488462" y="3679575"/>
            <a:ext cx="3759825" cy="1382701"/>
          </a:xfrm>
          <a:prstGeom prst="straightConnector1">
            <a:avLst/>
          </a:prstGeom>
          <a:ln w="38100">
            <a:solidFill>
              <a:srgbClr val="008000"/>
            </a:solidFill>
            <a:prstDash val="sysDot"/>
            <a:tailEnd type="arrow" w="sm"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495624" y="3928461"/>
            <a:ext cx="3903056" cy="1140728"/>
          </a:xfrm>
          <a:prstGeom prst="straightConnector1">
            <a:avLst/>
          </a:prstGeom>
          <a:ln w="38100">
            <a:solidFill>
              <a:srgbClr val="008000"/>
            </a:solidFill>
            <a:prstDash val="sysDot"/>
            <a:tailEnd type="arrow" w="sm" len="med"/>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416838" y="5541164"/>
            <a:ext cx="820263" cy="325083"/>
          </a:xfrm>
          <a:prstGeom prst="rect">
            <a:avLst/>
          </a:prstGeom>
          <a:noFill/>
          <a:ln>
            <a:noFill/>
          </a:ln>
          <a:effectLst>
            <a:outerShdw blurRad="50800" dist="38100" dir="2700000" algn="tl" rotWithShape="0">
              <a:srgbClr val="000000">
                <a:alpha val="43000"/>
              </a:srgbClr>
            </a:outerShdw>
          </a:effectLst>
        </p:spPr>
        <p:txBody>
          <a:bodyPr wrap="none" rtlCol="0">
            <a:spAutoFit/>
          </a:bodyPr>
          <a:lstStyle/>
          <a:p>
            <a:pPr algn="ctr"/>
            <a:r>
              <a:rPr lang="en-US" sz="1600" b="1" dirty="0" smtClean="0">
                <a:solidFill>
                  <a:schemeClr val="bg1"/>
                </a:solidFill>
                <a:effectLst>
                  <a:outerShdw blurRad="50800" dist="38100" dir="2700000" algn="tl" rotWithShape="0">
                    <a:srgbClr val="000000">
                      <a:alpha val="43000"/>
                    </a:srgbClr>
                  </a:outerShdw>
                </a:effectLst>
              </a:rPr>
              <a:t>HR-NSE</a:t>
            </a:r>
            <a:endParaRPr lang="en-US" sz="1600" b="1" dirty="0">
              <a:solidFill>
                <a:schemeClr val="bg1"/>
              </a:solidFill>
              <a:effectLst>
                <a:outerShdw blurRad="50800" dist="38100" dir="2700000" algn="tl" rotWithShape="0">
                  <a:srgbClr val="000000">
                    <a:alpha val="43000"/>
                  </a:srgbClr>
                </a:outerShdw>
              </a:effectLst>
            </a:endParaRPr>
          </a:p>
        </p:txBody>
      </p:sp>
      <p:sp>
        <p:nvSpPr>
          <p:cNvPr id="3" name="Slide Number Placeholder 2"/>
          <p:cNvSpPr>
            <a:spLocks noGrp="1"/>
          </p:cNvSpPr>
          <p:nvPr>
            <p:ph type="sldNum" sz="quarter" idx="12"/>
          </p:nvPr>
        </p:nvSpPr>
        <p:spPr>
          <a:xfrm>
            <a:off x="6542856" y="6592267"/>
            <a:ext cx="2133600" cy="365125"/>
          </a:xfrm>
        </p:spPr>
        <p:txBody>
          <a:bodyPr/>
          <a:lstStyle/>
          <a:p>
            <a:fld id="{551115BC-487E-4422-894C-CB7CD3E79223}" type="slidenum">
              <a:rPr lang="sv-SE" smtClean="0"/>
              <a:t>2</a:t>
            </a:fld>
            <a:endParaRPr lang="sv-SE" dirty="0"/>
          </a:p>
        </p:txBody>
      </p:sp>
      <p:sp>
        <p:nvSpPr>
          <p:cNvPr id="42" name="TextBox 41"/>
          <p:cNvSpPr txBox="1"/>
          <p:nvPr/>
        </p:nvSpPr>
        <p:spPr>
          <a:xfrm>
            <a:off x="35496" y="2971989"/>
            <a:ext cx="2232248" cy="2185203"/>
          </a:xfrm>
          <a:prstGeom prst="rect">
            <a:avLst/>
          </a:prstGeom>
          <a:noFill/>
          <a:ln>
            <a:solidFill>
              <a:schemeClr val="tx1"/>
            </a:solidFill>
          </a:ln>
        </p:spPr>
        <p:txBody>
          <a:bodyPr wrap="square" lIns="91429" tIns="45715" rIns="91429" bIns="45715" rtlCol="0">
            <a:spAutoFit/>
          </a:bodyPr>
          <a:lstStyle/>
          <a:p>
            <a:pPr>
              <a:spcBef>
                <a:spcPts val="1200"/>
              </a:spcBef>
            </a:pPr>
            <a:r>
              <a:rPr lang="en-US" dirty="0" smtClean="0"/>
              <a:t>Two instruments have moved;</a:t>
            </a:r>
          </a:p>
          <a:p>
            <a:pPr marL="177800" indent="-177800">
              <a:spcBef>
                <a:spcPts val="1200"/>
              </a:spcBef>
              <a:buFont typeface="Arial"/>
              <a:buChar char="•"/>
            </a:pPr>
            <a:r>
              <a:rPr lang="en-US" sz="1600" dirty="0" smtClean="0"/>
              <a:t>ESTIA; E1 -&gt; E2 – for cleaner view of source</a:t>
            </a:r>
          </a:p>
          <a:p>
            <a:pPr marL="177800" indent="-177800">
              <a:spcBef>
                <a:spcPts val="1200"/>
              </a:spcBef>
              <a:buFont typeface="Arial"/>
              <a:buChar char="•"/>
            </a:pPr>
            <a:r>
              <a:rPr lang="en-US" sz="1600" dirty="0" smtClean="0"/>
              <a:t>SKADI ; E8 -&gt; E5 – for more space (= lower technical risk)</a:t>
            </a:r>
            <a:endParaRPr lang="en-US" sz="1600" dirty="0"/>
          </a:p>
        </p:txBody>
      </p:sp>
      <p:sp>
        <p:nvSpPr>
          <p:cNvPr id="44" name="TextBox 43"/>
          <p:cNvSpPr txBox="1"/>
          <p:nvPr/>
        </p:nvSpPr>
        <p:spPr>
          <a:xfrm>
            <a:off x="35496" y="1484784"/>
            <a:ext cx="5184576" cy="800209"/>
          </a:xfrm>
          <a:prstGeom prst="rect">
            <a:avLst/>
          </a:prstGeom>
          <a:solidFill>
            <a:schemeClr val="bg1"/>
          </a:solidFill>
          <a:ln>
            <a:solidFill>
              <a:schemeClr val="tx1"/>
            </a:solidFill>
          </a:ln>
        </p:spPr>
        <p:txBody>
          <a:bodyPr wrap="square" lIns="91429" tIns="45715" rIns="91429" bIns="45715" rtlCol="0">
            <a:spAutoFit/>
          </a:bodyPr>
          <a:lstStyle/>
          <a:p>
            <a:pPr>
              <a:spcBef>
                <a:spcPts val="1200"/>
              </a:spcBef>
            </a:pPr>
            <a:r>
              <a:rPr lang="en-US" dirty="0" smtClean="0"/>
              <a:t>Instruments 1-16; funded by NSS construction project</a:t>
            </a:r>
          </a:p>
          <a:p>
            <a:pPr>
              <a:spcBef>
                <a:spcPts val="1200"/>
              </a:spcBef>
            </a:pPr>
            <a:r>
              <a:rPr lang="en-US" dirty="0" smtClean="0"/>
              <a:t>Instruments 17-</a:t>
            </a:r>
            <a:r>
              <a:rPr lang="en-US" dirty="0"/>
              <a:t>22; funded </a:t>
            </a:r>
            <a:r>
              <a:rPr lang="en-US" dirty="0" smtClean="0"/>
              <a:t>by initial operations</a:t>
            </a:r>
            <a:endParaRPr lang="en-US" i="1" dirty="0"/>
          </a:p>
        </p:txBody>
      </p:sp>
    </p:spTree>
    <p:extLst>
      <p:ext uri="{BB962C8B-B14F-4D97-AF65-F5344CB8AC3E}">
        <p14:creationId xmlns:p14="http://schemas.microsoft.com/office/powerpoint/2010/main" val="2206593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596336" cy="1143000"/>
          </a:xfrm>
        </p:spPr>
        <p:txBody>
          <a:bodyPr>
            <a:normAutofit/>
          </a:bodyPr>
          <a:lstStyle/>
          <a:p>
            <a:pPr algn="ctr"/>
            <a:r>
              <a:rPr lang="en-GB" dirty="0" smtClean="0"/>
              <a:t>Instrument penetration through bunker wall</a:t>
            </a:r>
            <a:endParaRPr lang="en-GB" noProof="0" dirty="0"/>
          </a:p>
        </p:txBody>
      </p:sp>
      <p:sp>
        <p:nvSpPr>
          <p:cNvPr id="5" name="Date Placeholder 4"/>
          <p:cNvSpPr>
            <a:spLocks noGrp="1"/>
          </p:cNvSpPr>
          <p:nvPr>
            <p:ph type="dt" sz="half" idx="10"/>
          </p:nvPr>
        </p:nvSpPr>
        <p:spPr/>
        <p:txBody>
          <a:bodyPr/>
          <a:lstStyle/>
          <a:p>
            <a:fld id="{059F72C1-AFEC-E243-9FCB-20902F20B24B}" type="datetime1">
              <a:rPr lang="en-US" smtClean="0"/>
              <a:t>22/06/16</a:t>
            </a:fld>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20</a:t>
            </a:fld>
            <a:endParaRPr lang="sv-SE"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1556792"/>
            <a:ext cx="8900189" cy="4176464"/>
          </a:xfrm>
          <a:prstGeom prst="rect">
            <a:avLst/>
          </a:prstGeom>
        </p:spPr>
      </p:pic>
    </p:spTree>
    <p:extLst>
      <p:ext uri="{BB962C8B-B14F-4D97-AF65-F5344CB8AC3E}">
        <p14:creationId xmlns:p14="http://schemas.microsoft.com/office/powerpoint/2010/main" val="5498175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13" y="260648"/>
            <a:ext cx="4176464" cy="1143000"/>
          </a:xfrm>
        </p:spPr>
        <p:txBody>
          <a:bodyPr/>
          <a:lstStyle/>
          <a:p>
            <a:r>
              <a:rPr lang="en-US" dirty="0" smtClean="0"/>
              <a:t>Bunker Utilities Routing  -Current status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21</a:t>
            </a:fld>
            <a:endParaRPr lang="en-GB"/>
          </a:p>
        </p:txBody>
      </p:sp>
      <p:sp>
        <p:nvSpPr>
          <p:cNvPr id="2" name="TextBox 1"/>
          <p:cNvSpPr txBox="1"/>
          <p:nvPr/>
        </p:nvSpPr>
        <p:spPr>
          <a:xfrm>
            <a:off x="9582" y="1772816"/>
            <a:ext cx="3698322" cy="738664"/>
          </a:xfrm>
          <a:prstGeom prst="rect">
            <a:avLst/>
          </a:prstGeom>
          <a:noFill/>
        </p:spPr>
        <p:txBody>
          <a:bodyPr wrap="square" rtlCol="0">
            <a:spAutoFit/>
          </a:bodyPr>
          <a:lstStyle/>
          <a:p>
            <a:r>
              <a:rPr lang="en-US" sz="1400" dirty="0" smtClean="0"/>
              <a:t>Utilities routing above the wall, under the roof.</a:t>
            </a:r>
          </a:p>
          <a:p>
            <a:r>
              <a:rPr lang="en-US" sz="1400" dirty="0" smtClean="0"/>
              <a:t>(</a:t>
            </a:r>
            <a:r>
              <a:rPr lang="en-US" sz="1400" i="1" dirty="0" smtClean="0">
                <a:solidFill>
                  <a:schemeClr val="tx2">
                    <a:lumMod val="60000"/>
                    <a:lumOff val="40000"/>
                  </a:schemeClr>
                </a:solidFill>
              </a:rPr>
              <a:t>Note – There are a few layers of roof missing in this image</a:t>
            </a:r>
            <a:r>
              <a:rPr lang="en-US" sz="1400" dirty="0" smtClean="0"/>
              <a:t>)</a:t>
            </a:r>
          </a:p>
        </p:txBody>
      </p:sp>
      <p:pic>
        <p:nvPicPr>
          <p:cNvPr id="4098" name="Picture 2" descr="G:\Science Directorate\Scientific Projects division\Public Read Write\Bunker\Design\Benjamin Davidge\Utilities\2016-05-03_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6023" y="3266184"/>
            <a:ext cx="3537865" cy="26581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Science Directorate\Scientific Projects division\Public Read Write\Bunker\Design\Benjamin Davidge\Utilities\2016-05-03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25369" y="1926704"/>
            <a:ext cx="5518631" cy="4906017"/>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5319992" y="3424055"/>
            <a:ext cx="3640413" cy="1721686"/>
          </a:xfrm>
          <a:custGeom>
            <a:avLst/>
            <a:gdLst>
              <a:gd name="connsiteX0" fmla="*/ 40902 w 3640413"/>
              <a:gd name="connsiteY0" fmla="*/ 1721686 h 1721686"/>
              <a:gd name="connsiteX1" fmla="*/ 58832 w 3640413"/>
              <a:gd name="connsiteY1" fmla="*/ 789357 h 1721686"/>
              <a:gd name="connsiteX2" fmla="*/ 605679 w 3640413"/>
              <a:gd name="connsiteY2" fmla="*/ 645921 h 1721686"/>
              <a:gd name="connsiteX3" fmla="*/ 740149 w 3640413"/>
              <a:gd name="connsiteY3" fmla="*/ 323192 h 1721686"/>
              <a:gd name="connsiteX4" fmla="*/ 1304926 w 3640413"/>
              <a:gd name="connsiteY4" fmla="*/ 117004 h 1721686"/>
              <a:gd name="connsiteX5" fmla="*/ 1520079 w 3640413"/>
              <a:gd name="connsiteY5" fmla="*/ 368016 h 1721686"/>
              <a:gd name="connsiteX6" fmla="*/ 2147608 w 3640413"/>
              <a:gd name="connsiteY6" fmla="*/ 188721 h 1721686"/>
              <a:gd name="connsiteX7" fmla="*/ 2506196 w 3640413"/>
              <a:gd name="connsiteY7" fmla="*/ 332157 h 1721686"/>
              <a:gd name="connsiteX8" fmla="*/ 3492314 w 3640413"/>
              <a:gd name="connsiteY8" fmla="*/ 45286 h 1721686"/>
              <a:gd name="connsiteX9" fmla="*/ 3635749 w 3640413"/>
              <a:gd name="connsiteY9" fmla="*/ 1452745 h 1721686"/>
              <a:gd name="connsiteX10" fmla="*/ 3635749 w 3640413"/>
              <a:gd name="connsiteY10" fmla="*/ 1452745 h 172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0413" h="1721686">
                <a:moveTo>
                  <a:pt x="40902" y="1721686"/>
                </a:moveTo>
                <a:cubicBezTo>
                  <a:pt x="2802" y="1345168"/>
                  <a:pt x="-35297" y="968651"/>
                  <a:pt x="58832" y="789357"/>
                </a:cubicBezTo>
                <a:cubicBezTo>
                  <a:pt x="152961" y="610063"/>
                  <a:pt x="492126" y="723615"/>
                  <a:pt x="605679" y="645921"/>
                </a:cubicBezTo>
                <a:cubicBezTo>
                  <a:pt x="719232" y="568227"/>
                  <a:pt x="623608" y="411345"/>
                  <a:pt x="740149" y="323192"/>
                </a:cubicBezTo>
                <a:cubicBezTo>
                  <a:pt x="856690" y="235039"/>
                  <a:pt x="1174938" y="109533"/>
                  <a:pt x="1304926" y="117004"/>
                </a:cubicBezTo>
                <a:cubicBezTo>
                  <a:pt x="1434914" y="124475"/>
                  <a:pt x="1379632" y="356063"/>
                  <a:pt x="1520079" y="368016"/>
                </a:cubicBezTo>
                <a:cubicBezTo>
                  <a:pt x="1660526" y="379969"/>
                  <a:pt x="1983255" y="194697"/>
                  <a:pt x="2147608" y="188721"/>
                </a:cubicBezTo>
                <a:cubicBezTo>
                  <a:pt x="2311961" y="182745"/>
                  <a:pt x="2282078" y="356063"/>
                  <a:pt x="2506196" y="332157"/>
                </a:cubicBezTo>
                <a:cubicBezTo>
                  <a:pt x="2730314" y="308251"/>
                  <a:pt x="3304055" y="-141478"/>
                  <a:pt x="3492314" y="45286"/>
                </a:cubicBezTo>
                <a:cubicBezTo>
                  <a:pt x="3680573" y="232050"/>
                  <a:pt x="3635749" y="1452745"/>
                  <a:pt x="3635749" y="1452745"/>
                </a:cubicBezTo>
                <a:lnTo>
                  <a:pt x="3635749" y="1452745"/>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912820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128792" cy="1143000"/>
          </a:xfrm>
        </p:spPr>
        <p:txBody>
          <a:bodyPr lIns="85699" tIns="42850" rIns="85699" bIns="42850">
            <a:normAutofit/>
          </a:bodyPr>
          <a:lstStyle/>
          <a:p>
            <a:r>
              <a:rPr lang="en-US" sz="3400" dirty="0" smtClean="0"/>
              <a:t>Neutron Bunker delivery options (1/2)</a:t>
            </a:r>
            <a:endParaRPr lang="en-US" sz="3600" dirty="0"/>
          </a:p>
        </p:txBody>
      </p:sp>
      <p:sp>
        <p:nvSpPr>
          <p:cNvPr id="3" name="Content Placeholder 2"/>
          <p:cNvSpPr>
            <a:spLocks noGrp="1"/>
          </p:cNvSpPr>
          <p:nvPr>
            <p:ph idx="1"/>
          </p:nvPr>
        </p:nvSpPr>
        <p:spPr>
          <a:xfrm>
            <a:off x="395536" y="1700808"/>
            <a:ext cx="8229600" cy="2797771"/>
          </a:xfrm>
          <a:ln>
            <a:solidFill>
              <a:schemeClr val="tx1"/>
            </a:solidFill>
          </a:ln>
        </p:spPr>
        <p:txBody>
          <a:bodyPr lIns="85699" tIns="42850" rIns="85699" bIns="42850">
            <a:noAutofit/>
          </a:bodyPr>
          <a:lstStyle/>
          <a:p>
            <a:pPr marL="0" indent="0">
              <a:buNone/>
            </a:pPr>
            <a:r>
              <a:rPr lang="en-GB" sz="1800" b="1" dirty="0" smtClean="0"/>
              <a:t>NSS has pursued three </a:t>
            </a:r>
            <a:r>
              <a:rPr lang="en-GB" sz="1800" b="1" dirty="0"/>
              <a:t>different options </a:t>
            </a:r>
            <a:r>
              <a:rPr lang="en-GB" sz="1800" b="1" dirty="0" smtClean="0"/>
              <a:t>for Bunker delivery over the past year:</a:t>
            </a:r>
            <a:endParaRPr lang="en-GB" sz="1800" b="1" dirty="0"/>
          </a:p>
          <a:p>
            <a:pPr marL="0" indent="0">
              <a:buNone/>
            </a:pPr>
            <a:r>
              <a:rPr lang="en-GB" sz="1800" dirty="0"/>
              <a:t>1. One country </a:t>
            </a:r>
            <a:r>
              <a:rPr lang="en-GB" sz="1800" dirty="0" smtClean="0"/>
              <a:t>delivers the Bunker </a:t>
            </a:r>
            <a:r>
              <a:rPr lang="en-GB" sz="1800" dirty="0"/>
              <a:t>including detailed design, procurement, manufacturing, delivery and </a:t>
            </a:r>
            <a:r>
              <a:rPr lang="en-GB" sz="1800" dirty="0" smtClean="0"/>
              <a:t>installation</a:t>
            </a:r>
            <a:r>
              <a:rPr lang="en-GB" sz="1800" dirty="0"/>
              <a:t> on site.</a:t>
            </a:r>
          </a:p>
          <a:p>
            <a:pPr marL="0" indent="0">
              <a:buNone/>
            </a:pPr>
            <a:r>
              <a:rPr lang="en-GB" sz="1800" dirty="0"/>
              <a:t>2. The Bunker is divided into WPs, e.g. detailed design, steel work, concrete, manufacturing of blocks, </a:t>
            </a:r>
            <a:r>
              <a:rPr lang="en-GB" sz="1800" dirty="0" err="1"/>
              <a:t>etc</a:t>
            </a:r>
            <a:r>
              <a:rPr lang="en-GB" sz="1800" dirty="0"/>
              <a:t>, which are allocated to different partners. In this case one partner could take responsibility for co-ordination of partners, or if necessary NSS could take responsibility.</a:t>
            </a:r>
          </a:p>
          <a:p>
            <a:pPr marL="0" indent="0">
              <a:buNone/>
            </a:pPr>
            <a:r>
              <a:rPr lang="en-GB" sz="1800" dirty="0"/>
              <a:t>3. Levy a fund with all countries involved in </a:t>
            </a:r>
            <a:r>
              <a:rPr lang="en-GB" sz="1800" dirty="0" smtClean="0"/>
              <a:t>NSS, by which each </a:t>
            </a:r>
            <a:r>
              <a:rPr lang="en-GB" sz="1800" dirty="0"/>
              <a:t>country contributes with a share corresponding to their share in </a:t>
            </a:r>
            <a:r>
              <a:rPr lang="en-GB" sz="1800" dirty="0" smtClean="0"/>
              <a:t>the</a:t>
            </a:r>
            <a:r>
              <a:rPr lang="en-GB" sz="1800" dirty="0"/>
              <a:t> </a:t>
            </a:r>
            <a:r>
              <a:rPr lang="en-GB" sz="1800" dirty="0" smtClean="0"/>
              <a:t>instruments </a:t>
            </a:r>
            <a:r>
              <a:rPr lang="en-GB" sz="1800" dirty="0"/>
              <a:t>budget.</a:t>
            </a:r>
            <a:br>
              <a:rPr lang="en-GB" sz="1800" dirty="0"/>
            </a:br>
            <a:endParaRPr lang="en-GB" sz="1800" dirty="0"/>
          </a:p>
        </p:txBody>
      </p:sp>
      <p:sp>
        <p:nvSpPr>
          <p:cNvPr id="4" name="Slide Number Placeholder 3"/>
          <p:cNvSpPr>
            <a:spLocks noGrp="1"/>
          </p:cNvSpPr>
          <p:nvPr>
            <p:ph type="sldNum" sz="quarter" idx="12"/>
          </p:nvPr>
        </p:nvSpPr>
        <p:spPr/>
        <p:txBody>
          <a:bodyPr/>
          <a:lstStyle/>
          <a:p>
            <a:fld id="{038C62C7-F79B-CD4A-A5DF-5683BBEC4A65}" type="slidenum">
              <a:rPr lang="sv-SE" smtClean="0"/>
              <a:t>22</a:t>
            </a:fld>
            <a:endParaRPr lang="sv-SE"/>
          </a:p>
        </p:txBody>
      </p:sp>
      <p:sp>
        <p:nvSpPr>
          <p:cNvPr id="6" name="Content Placeholder 2"/>
          <p:cNvSpPr txBox="1">
            <a:spLocks/>
          </p:cNvSpPr>
          <p:nvPr/>
        </p:nvSpPr>
        <p:spPr>
          <a:xfrm>
            <a:off x="395536" y="4653136"/>
            <a:ext cx="8229600" cy="1656184"/>
          </a:xfrm>
          <a:prstGeom prst="rect">
            <a:avLst/>
          </a:prstGeom>
          <a:ln>
            <a:solidFill>
              <a:schemeClr val="tx1"/>
            </a:solidFill>
          </a:ln>
        </p:spPr>
        <p:txBody>
          <a:bodyPr vert="horz" lIns="85699" tIns="42850" rIns="85699" bIns="4285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t>Regardless which option we take, NSS will maintain leadership in </a:t>
            </a:r>
            <a:r>
              <a:rPr lang="en-GB" sz="1800" dirty="0" err="1" smtClean="0"/>
              <a:t>neutronics</a:t>
            </a:r>
            <a:r>
              <a:rPr lang="en-GB" sz="1800" dirty="0" smtClean="0"/>
              <a:t> and in ensuring delivery meets requirements (safety, performance and engineering requirements  of the instruments). </a:t>
            </a:r>
          </a:p>
          <a:p>
            <a:r>
              <a:rPr lang="en-GB" sz="1800" dirty="0" smtClean="0"/>
              <a:t>Hence, NSS will retain performance risk for the bunker project. </a:t>
            </a:r>
          </a:p>
          <a:p>
            <a:r>
              <a:rPr lang="en-GB" sz="1800" dirty="0" smtClean="0"/>
              <a:t>NSS expects our delivery partners will take responsibility for manufacturing risk.</a:t>
            </a:r>
            <a:endParaRPr lang="en-GB" sz="1800" dirty="0"/>
          </a:p>
        </p:txBody>
      </p:sp>
    </p:spTree>
    <p:extLst>
      <p:ext uri="{BB962C8B-B14F-4D97-AF65-F5344CB8AC3E}">
        <p14:creationId xmlns:p14="http://schemas.microsoft.com/office/powerpoint/2010/main" val="3387501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200800" cy="1143000"/>
          </a:xfrm>
        </p:spPr>
        <p:txBody>
          <a:bodyPr lIns="85699" tIns="42850" rIns="85699" bIns="42850">
            <a:normAutofit/>
          </a:bodyPr>
          <a:lstStyle/>
          <a:p>
            <a:r>
              <a:rPr lang="en-US" sz="3400" dirty="0" smtClean="0"/>
              <a:t>Neutron Bunker delivery options (2/2)</a:t>
            </a:r>
            <a:endParaRPr lang="en-US" sz="3600" dirty="0"/>
          </a:p>
        </p:txBody>
      </p:sp>
      <p:sp>
        <p:nvSpPr>
          <p:cNvPr id="3" name="Content Placeholder 2"/>
          <p:cNvSpPr>
            <a:spLocks noGrp="1"/>
          </p:cNvSpPr>
          <p:nvPr>
            <p:ph idx="1"/>
          </p:nvPr>
        </p:nvSpPr>
        <p:spPr>
          <a:xfrm>
            <a:off x="395536" y="1628800"/>
            <a:ext cx="8229600" cy="1944216"/>
          </a:xfrm>
          <a:ln>
            <a:solidFill>
              <a:schemeClr val="tx1"/>
            </a:solidFill>
          </a:ln>
        </p:spPr>
        <p:txBody>
          <a:bodyPr lIns="85699" tIns="42850" rIns="85699" bIns="42850">
            <a:normAutofit lnSpcReduction="10000"/>
          </a:bodyPr>
          <a:lstStyle/>
          <a:p>
            <a:pPr marL="457200" indent="-457200">
              <a:spcBef>
                <a:spcPts val="1200"/>
              </a:spcBef>
              <a:buFont typeface="+mj-lt"/>
              <a:buAutoNum type="alphaUcPeriod"/>
            </a:pPr>
            <a:r>
              <a:rPr lang="en-US" sz="1800" dirty="0" smtClean="0"/>
              <a:t>FZJ management is willing to manage detailed design and manufacturing of the bunker, as part of the German In-Kind contribution. NSS and ZEA (FZJ Engineering) are evaluating the feasibility of such a partnership.</a:t>
            </a:r>
          </a:p>
          <a:p>
            <a:pPr marL="457200" indent="-457200">
              <a:spcBef>
                <a:spcPts val="1200"/>
              </a:spcBef>
              <a:buFont typeface="+mj-lt"/>
              <a:buAutoNum type="alphaUcPeriod"/>
            </a:pPr>
            <a:r>
              <a:rPr lang="en-US" sz="1800" dirty="0" smtClean="0">
                <a:solidFill>
                  <a:srgbClr val="000000"/>
                </a:solidFill>
              </a:rPr>
              <a:t>Competent engineering companies in CZ and FR are willing to partner with NSS in the bunker project.</a:t>
            </a:r>
          </a:p>
          <a:p>
            <a:pPr marL="457200" indent="-457200">
              <a:spcBef>
                <a:spcPts val="1200"/>
              </a:spcBef>
              <a:buFont typeface="+mj-lt"/>
              <a:buAutoNum type="alphaUcPeriod"/>
            </a:pPr>
            <a:r>
              <a:rPr lang="en-US" sz="1800" dirty="0" smtClean="0"/>
              <a:t>Potential partnerships have been identified in NO and SE</a:t>
            </a:r>
            <a:r>
              <a:rPr lang="en-US" sz="1800" dirty="0" smtClean="0">
                <a:solidFill>
                  <a:srgbClr val="000000"/>
                </a:solidFill>
              </a:rPr>
              <a:t> and are being pursued.</a:t>
            </a:r>
          </a:p>
        </p:txBody>
      </p:sp>
      <p:sp>
        <p:nvSpPr>
          <p:cNvPr id="4" name="Slide Number Placeholder 3"/>
          <p:cNvSpPr>
            <a:spLocks noGrp="1"/>
          </p:cNvSpPr>
          <p:nvPr>
            <p:ph type="sldNum" sz="quarter" idx="12"/>
          </p:nvPr>
        </p:nvSpPr>
        <p:spPr/>
        <p:txBody>
          <a:bodyPr/>
          <a:lstStyle/>
          <a:p>
            <a:fld id="{038C62C7-F79B-CD4A-A5DF-5683BBEC4A65}" type="slidenum">
              <a:rPr lang="sv-SE" smtClean="0"/>
              <a:t>23</a:t>
            </a:fld>
            <a:endParaRPr lang="sv-SE"/>
          </a:p>
        </p:txBody>
      </p:sp>
      <p:sp>
        <p:nvSpPr>
          <p:cNvPr id="6" name="Content Placeholder 2"/>
          <p:cNvSpPr txBox="1">
            <a:spLocks/>
          </p:cNvSpPr>
          <p:nvPr/>
        </p:nvSpPr>
        <p:spPr>
          <a:xfrm>
            <a:off x="1619672" y="3789040"/>
            <a:ext cx="5904656" cy="864096"/>
          </a:xfrm>
          <a:prstGeom prst="rect">
            <a:avLst/>
          </a:prstGeom>
          <a:ln>
            <a:solidFill>
              <a:schemeClr val="tx1"/>
            </a:solidFill>
          </a:ln>
        </p:spPr>
        <p:txBody>
          <a:bodyPr vert="horz" lIns="85699" tIns="42850" rIns="85699" bIns="4285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2000" b="1" dirty="0" smtClean="0"/>
              <a:t>Option A is our preferred option at this time</a:t>
            </a:r>
          </a:p>
          <a:p>
            <a:pPr marL="0" indent="0">
              <a:spcBef>
                <a:spcPts val="1200"/>
              </a:spcBef>
              <a:buNone/>
            </a:pPr>
            <a:r>
              <a:rPr lang="en-US" sz="2000" b="1" dirty="0" smtClean="0"/>
              <a:t>Options B &amp; C are being pursued as back-up plans</a:t>
            </a:r>
          </a:p>
        </p:txBody>
      </p:sp>
      <p:sp>
        <p:nvSpPr>
          <p:cNvPr id="7" name="TextBox 6"/>
          <p:cNvSpPr txBox="1"/>
          <p:nvPr/>
        </p:nvSpPr>
        <p:spPr>
          <a:xfrm>
            <a:off x="467544" y="5229200"/>
            <a:ext cx="8136904" cy="907941"/>
          </a:xfrm>
          <a:prstGeom prst="rect">
            <a:avLst/>
          </a:prstGeom>
          <a:noFill/>
        </p:spPr>
        <p:txBody>
          <a:bodyPr wrap="square" rtlCol="0">
            <a:spAutoFit/>
          </a:bodyPr>
          <a:lstStyle/>
          <a:p>
            <a:pPr algn="ctr">
              <a:spcBef>
                <a:spcPts val="600"/>
              </a:spcBef>
            </a:pPr>
            <a:r>
              <a:rPr lang="en-US" sz="2400" dirty="0" smtClean="0">
                <a:solidFill>
                  <a:srgbClr val="FF0000"/>
                </a:solidFill>
              </a:rPr>
              <a:t>The deadline for these ‘partnered’ options is 31 August 2016,</a:t>
            </a:r>
          </a:p>
          <a:p>
            <a:pPr algn="ctr">
              <a:spcBef>
                <a:spcPts val="600"/>
              </a:spcBef>
            </a:pPr>
            <a:r>
              <a:rPr lang="en-US" sz="2400" dirty="0" smtClean="0">
                <a:solidFill>
                  <a:srgbClr val="FF0000"/>
                </a:solidFill>
              </a:rPr>
              <a:t>Beyond that NSS will manage the full delivery </a:t>
            </a:r>
            <a:endParaRPr lang="en-US" sz="2400" dirty="0">
              <a:solidFill>
                <a:srgbClr val="FF0000"/>
              </a:solidFill>
            </a:endParaRPr>
          </a:p>
        </p:txBody>
      </p:sp>
    </p:spTree>
    <p:extLst>
      <p:ext uri="{BB962C8B-B14F-4D97-AF65-F5344CB8AC3E}">
        <p14:creationId xmlns:p14="http://schemas.microsoft.com/office/powerpoint/2010/main" val="2316777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600" dirty="0" smtClean="0"/>
              <a:t>The ESS </a:t>
            </a:r>
            <a:r>
              <a:rPr lang="en-US" sz="3600" dirty="0"/>
              <a:t>3</a:t>
            </a:r>
            <a:r>
              <a:rPr lang="en-US" sz="3600" baseline="30000" dirty="0"/>
              <a:t>rd</a:t>
            </a:r>
            <a:r>
              <a:rPr lang="en-US" sz="3600" dirty="0"/>
              <a:t> Annual </a:t>
            </a:r>
            <a:r>
              <a:rPr lang="en-US" sz="3600" dirty="0" smtClean="0"/>
              <a:t>Review</a:t>
            </a:r>
            <a:endParaRPr lang="en-US" sz="3600" dirty="0"/>
          </a:p>
        </p:txBody>
      </p:sp>
      <p:sp>
        <p:nvSpPr>
          <p:cNvPr id="4" name="Date Placeholder 3"/>
          <p:cNvSpPr>
            <a:spLocks noGrp="1"/>
          </p:cNvSpPr>
          <p:nvPr>
            <p:ph type="dt" sz="half" idx="10"/>
          </p:nvPr>
        </p:nvSpPr>
        <p:spPr>
          <a:xfrm>
            <a:off x="457200" y="6376243"/>
            <a:ext cx="2133600" cy="365125"/>
          </a:xfrm>
        </p:spPr>
        <p:txBody>
          <a:bodyPr/>
          <a:lstStyle/>
          <a:p>
            <a:fld id="{08D0D000-EDA7-F24B-868F-A4EB0F5C6EE2}" type="datetime1">
              <a:rPr lang="en-US" smtClean="0"/>
              <a:t>22/06/16</a:t>
            </a:fld>
            <a:endParaRPr lang="en-US" dirty="0"/>
          </a:p>
        </p:txBody>
      </p:sp>
      <p:sp>
        <p:nvSpPr>
          <p:cNvPr id="6" name="Slide Number Placeholder 5"/>
          <p:cNvSpPr>
            <a:spLocks noGrp="1"/>
          </p:cNvSpPr>
          <p:nvPr>
            <p:ph type="sldNum" sz="quarter" idx="12"/>
          </p:nvPr>
        </p:nvSpPr>
        <p:spPr/>
        <p:txBody>
          <a:bodyPr/>
          <a:lstStyle/>
          <a:p>
            <a:fld id="{E74DF6FD-7A1C-6A4A-8DB5-FE5355A44DA7}" type="slidenum">
              <a:rPr lang="en-US" smtClean="0"/>
              <a:t>24</a:t>
            </a:fld>
            <a:endParaRPr lang="en-US"/>
          </a:p>
        </p:txBody>
      </p:sp>
      <p:sp>
        <p:nvSpPr>
          <p:cNvPr id="7" name="Footer Placeholder 4"/>
          <p:cNvSpPr>
            <a:spLocks noGrp="1"/>
          </p:cNvSpPr>
          <p:nvPr>
            <p:ph type="ftr" sz="quarter" idx="11"/>
          </p:nvPr>
        </p:nvSpPr>
        <p:spPr>
          <a:xfrm>
            <a:off x="3124200" y="6356357"/>
            <a:ext cx="2895600" cy="365125"/>
          </a:xfrm>
        </p:spPr>
        <p:txBody>
          <a:bodyPr/>
          <a:lstStyle/>
          <a:p>
            <a:r>
              <a:rPr lang="en-US" dirty="0" smtClean="0"/>
              <a:t>ESS 2016 annual review</a:t>
            </a:r>
            <a:endParaRPr lang="en-US" dirty="0"/>
          </a:p>
        </p:txBody>
      </p:sp>
      <p:sp>
        <p:nvSpPr>
          <p:cNvPr id="8" name="Content Placeholder 2"/>
          <p:cNvSpPr txBox="1">
            <a:spLocks/>
          </p:cNvSpPr>
          <p:nvPr/>
        </p:nvSpPr>
        <p:spPr>
          <a:xfrm>
            <a:off x="1835696" y="1988840"/>
            <a:ext cx="5832648" cy="3816424"/>
          </a:xfrm>
          <a:prstGeom prst="rect">
            <a:avLst/>
          </a:prstGeom>
          <a:ln>
            <a:noFill/>
          </a:ln>
        </p:spPr>
        <p:txBody>
          <a:bodyPr vert="horz" lIns="85699" tIns="42850" rIns="85699" bIns="4285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2000" dirty="0" smtClean="0"/>
              <a:t>Review held over 3 ½ days from 20 – 23 April 2016</a:t>
            </a:r>
            <a:endParaRPr lang="en-US" sz="2000" i="1" dirty="0"/>
          </a:p>
          <a:p>
            <a:pPr marL="0" indent="0">
              <a:spcBef>
                <a:spcPts val="1200"/>
              </a:spcBef>
              <a:buNone/>
            </a:pPr>
            <a:r>
              <a:rPr lang="en-US" sz="2000" i="1" dirty="0" smtClean="0"/>
              <a:t>Subcommittee 4: Neutron Scattering systems</a:t>
            </a:r>
          </a:p>
          <a:p>
            <a:pPr marL="0" indent="0">
              <a:spcBef>
                <a:spcPts val="1200"/>
              </a:spcBef>
              <a:buNone/>
            </a:pPr>
            <a:r>
              <a:rPr lang="en-US" sz="2000" i="1" dirty="0" smtClean="0"/>
              <a:t>Panel members:</a:t>
            </a:r>
          </a:p>
          <a:p>
            <a:pPr marL="400050" lvl="1" indent="0">
              <a:spcBef>
                <a:spcPts val="600"/>
              </a:spcBef>
              <a:buNone/>
            </a:pPr>
            <a:r>
              <a:rPr lang="en-US" sz="1800" i="1" dirty="0" smtClean="0"/>
              <a:t>Dan Neumann (Chair)</a:t>
            </a:r>
          </a:p>
          <a:p>
            <a:pPr marL="400050" lvl="1" indent="0">
              <a:spcBef>
                <a:spcPts val="600"/>
              </a:spcBef>
              <a:buNone/>
            </a:pPr>
            <a:r>
              <a:rPr lang="en-US" sz="1800" i="1" dirty="0" smtClean="0"/>
              <a:t>Ken </a:t>
            </a:r>
            <a:r>
              <a:rPr lang="en-US" sz="1800" i="1" dirty="0" err="1" smtClean="0"/>
              <a:t>Herwig</a:t>
            </a:r>
            <a:endParaRPr lang="en-US" sz="1800" i="1" dirty="0" smtClean="0"/>
          </a:p>
          <a:p>
            <a:pPr marL="400050" lvl="1" indent="0">
              <a:spcBef>
                <a:spcPts val="600"/>
              </a:spcBef>
              <a:buNone/>
            </a:pPr>
            <a:r>
              <a:rPr lang="en-US" sz="1800" i="1" dirty="0" smtClean="0"/>
              <a:t>Mark Johnson</a:t>
            </a:r>
          </a:p>
          <a:p>
            <a:pPr marL="400050" lvl="1" indent="0">
              <a:spcBef>
                <a:spcPts val="600"/>
              </a:spcBef>
              <a:buNone/>
            </a:pPr>
            <a:r>
              <a:rPr lang="en-US" sz="1800" i="1" dirty="0" err="1" smtClean="0"/>
              <a:t>Toshi</a:t>
            </a:r>
            <a:r>
              <a:rPr lang="en-US" sz="1800" i="1" dirty="0" smtClean="0"/>
              <a:t> </a:t>
            </a:r>
            <a:r>
              <a:rPr lang="en-US" sz="1800" i="1" dirty="0" err="1" smtClean="0"/>
              <a:t>Kanaya</a:t>
            </a:r>
            <a:endParaRPr lang="en-US" sz="1800" i="1" dirty="0" smtClean="0"/>
          </a:p>
          <a:p>
            <a:pPr marL="400050" lvl="1" indent="0">
              <a:spcBef>
                <a:spcPts val="600"/>
              </a:spcBef>
              <a:buNone/>
            </a:pPr>
            <a:r>
              <a:rPr lang="en-US" sz="1800" i="1" dirty="0" smtClean="0"/>
              <a:t>Thomas </a:t>
            </a:r>
            <a:r>
              <a:rPr lang="en-US" sz="1800" i="1" dirty="0" err="1" smtClean="0"/>
              <a:t>Proffen</a:t>
            </a:r>
            <a:endParaRPr lang="en-US" sz="1800" i="1" dirty="0" smtClean="0"/>
          </a:p>
          <a:p>
            <a:pPr marL="0" indent="0">
              <a:spcBef>
                <a:spcPts val="1200"/>
              </a:spcBef>
              <a:buNone/>
            </a:pPr>
            <a:endParaRPr lang="en-US" sz="2000" i="1" dirty="0" smtClean="0"/>
          </a:p>
        </p:txBody>
      </p:sp>
    </p:spTree>
    <p:extLst>
      <p:ext uri="{BB962C8B-B14F-4D97-AF65-F5344CB8AC3E}">
        <p14:creationId xmlns:p14="http://schemas.microsoft.com/office/powerpoint/2010/main" val="36570831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139136" cy="1143000"/>
          </a:xfrm>
          <a:noFill/>
        </p:spPr>
        <p:txBody>
          <a:bodyPr>
            <a:normAutofit/>
          </a:bodyPr>
          <a:lstStyle/>
          <a:p>
            <a:r>
              <a:rPr lang="en-US" sz="2800" dirty="0" smtClean="0"/>
              <a:t>ESS 3</a:t>
            </a:r>
            <a:r>
              <a:rPr lang="en-US" sz="2800" baseline="30000" dirty="0" smtClean="0"/>
              <a:t>rd</a:t>
            </a:r>
            <a:r>
              <a:rPr lang="en-US" sz="2800" dirty="0" smtClean="0"/>
              <a:t> Annual Review 19-23 April,</a:t>
            </a:r>
            <a:br>
              <a:rPr lang="en-US" sz="2800" dirty="0" smtClean="0"/>
            </a:br>
            <a:r>
              <a:rPr lang="en-US" sz="2800" dirty="0" smtClean="0"/>
              <a:t>Sub Committee 4: Recommendations  (1</a:t>
            </a:r>
            <a:r>
              <a:rPr lang="en-US" sz="2800" dirty="0" smtClean="0"/>
              <a:t>/8)</a:t>
            </a:r>
            <a:endParaRPr lang="en-US" sz="2800" dirty="0"/>
          </a:p>
        </p:txBody>
      </p:sp>
      <p:sp>
        <p:nvSpPr>
          <p:cNvPr id="3" name="Content Placeholder 2"/>
          <p:cNvSpPr>
            <a:spLocks noGrp="1"/>
          </p:cNvSpPr>
          <p:nvPr>
            <p:ph idx="1"/>
          </p:nvPr>
        </p:nvSpPr>
        <p:spPr>
          <a:xfrm>
            <a:off x="457200" y="1600201"/>
            <a:ext cx="8229600" cy="964703"/>
          </a:xfrm>
        </p:spPr>
        <p:txBody>
          <a:bodyPr>
            <a:normAutofit/>
          </a:bodyPr>
          <a:lstStyle/>
          <a:p>
            <a:pPr marL="444500" lvl="0" indent="-444500">
              <a:lnSpc>
                <a:spcPct val="107000"/>
              </a:lnSpc>
              <a:spcBef>
                <a:spcPts val="0"/>
              </a:spcBef>
              <a:spcAft>
                <a:spcPts val="800"/>
              </a:spcAft>
              <a:buNone/>
            </a:pPr>
            <a:r>
              <a:rPr lang="en-US" sz="1800" dirty="0" smtClean="0">
                <a:latin typeface="Calibri" panose="020F0502020204030204" pitchFamily="34" charset="0"/>
                <a:ea typeface="Calibri" panose="020F0502020204030204" pitchFamily="34" charset="0"/>
                <a:cs typeface="Times New Roman" panose="02020603050405020304" pitchFamily="18" charset="0"/>
              </a:rPr>
              <a:t>1. </a:t>
            </a:r>
            <a:r>
              <a:rPr lang="en-US" sz="1800" dirty="0">
                <a:latin typeface="Calibri" panose="020F0502020204030204" pitchFamily="34" charset="0"/>
                <a:ea typeface="Calibri" panose="020F0502020204030204" pitchFamily="34" charset="0"/>
                <a:cs typeface="Times New Roman" panose="02020603050405020304" pitchFamily="18" charset="0"/>
              </a:rPr>
              <a:t>The NSS must move aggressively to produce a detailed design of the bunker and to have it manufactured and installed.  This is beyond urgent    </a:t>
            </a:r>
          </a:p>
        </p:txBody>
      </p:sp>
      <p:sp>
        <p:nvSpPr>
          <p:cNvPr id="4" name="Date Placeholder 3"/>
          <p:cNvSpPr>
            <a:spLocks noGrp="1"/>
          </p:cNvSpPr>
          <p:nvPr>
            <p:ph type="dt" sz="half" idx="10"/>
          </p:nvPr>
        </p:nvSpPr>
        <p:spPr>
          <a:xfrm>
            <a:off x="457200" y="6376243"/>
            <a:ext cx="2133600" cy="365125"/>
          </a:xfrm>
        </p:spPr>
        <p:txBody>
          <a:bodyPr/>
          <a:lstStyle/>
          <a:p>
            <a:fld id="{08D0D000-EDA7-F24B-868F-A4EB0F5C6EE2}" type="datetime1">
              <a:rPr lang="en-US" smtClean="0"/>
              <a:t>22/06/16</a:t>
            </a:fld>
            <a:endParaRPr lang="en-US"/>
          </a:p>
        </p:txBody>
      </p:sp>
      <p:sp>
        <p:nvSpPr>
          <p:cNvPr id="6" name="Slide Number Placeholder 5"/>
          <p:cNvSpPr>
            <a:spLocks noGrp="1"/>
          </p:cNvSpPr>
          <p:nvPr>
            <p:ph type="sldNum" sz="quarter" idx="12"/>
          </p:nvPr>
        </p:nvSpPr>
        <p:spPr/>
        <p:txBody>
          <a:bodyPr/>
          <a:lstStyle/>
          <a:p>
            <a:fld id="{E74DF6FD-7A1C-6A4A-8DB5-FE5355A44DA7}" type="slidenum">
              <a:rPr lang="en-US" smtClean="0"/>
              <a:t>25</a:t>
            </a:fld>
            <a:endParaRPr lang="en-US"/>
          </a:p>
        </p:txBody>
      </p:sp>
      <p:sp>
        <p:nvSpPr>
          <p:cNvPr id="7" name="Footer Placeholder 4"/>
          <p:cNvSpPr>
            <a:spLocks noGrp="1"/>
          </p:cNvSpPr>
          <p:nvPr>
            <p:ph type="ftr" sz="quarter" idx="11"/>
          </p:nvPr>
        </p:nvSpPr>
        <p:spPr>
          <a:xfrm>
            <a:off x="3124200" y="6356357"/>
            <a:ext cx="2895600" cy="365125"/>
          </a:xfrm>
        </p:spPr>
        <p:txBody>
          <a:bodyPr/>
          <a:lstStyle/>
          <a:p>
            <a:r>
              <a:rPr lang="en-US" dirty="0" smtClean="0"/>
              <a:t>ESS 2016 annual review</a:t>
            </a:r>
            <a:endParaRPr lang="en-US" dirty="0"/>
          </a:p>
        </p:txBody>
      </p:sp>
      <p:sp>
        <p:nvSpPr>
          <p:cNvPr id="8" name="Content Placeholder 2"/>
          <p:cNvSpPr txBox="1">
            <a:spLocks/>
          </p:cNvSpPr>
          <p:nvPr/>
        </p:nvSpPr>
        <p:spPr>
          <a:xfrm>
            <a:off x="251520" y="2420888"/>
            <a:ext cx="8517632" cy="936104"/>
          </a:xfrm>
          <a:prstGeom prst="rect">
            <a:avLst/>
          </a:prstGeom>
          <a:ln>
            <a:solidFill>
              <a:schemeClr val="accent1"/>
            </a:solidFill>
          </a:ln>
        </p:spPr>
        <p:txBody>
          <a:bodyPr vert="horz" lIns="85699" tIns="42850" rIns="85699" bIns="4285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1800" b="1" dirty="0" smtClean="0"/>
              <a:t>Response:</a:t>
            </a:r>
          </a:p>
          <a:p>
            <a:pPr marL="0" indent="0">
              <a:spcBef>
                <a:spcPts val="1200"/>
              </a:spcBef>
              <a:buNone/>
            </a:pPr>
            <a:r>
              <a:rPr lang="en-US" sz="1800" dirty="0" smtClean="0"/>
              <a:t>NSS has appointed a design engineer manage the bunker project with a strong support team</a:t>
            </a:r>
            <a:endParaRPr lang="en-US" sz="1800" i="1" dirty="0" smtClean="0"/>
          </a:p>
        </p:txBody>
      </p:sp>
      <p:grpSp>
        <p:nvGrpSpPr>
          <p:cNvPr id="5" name="Group 4"/>
          <p:cNvGrpSpPr/>
          <p:nvPr/>
        </p:nvGrpSpPr>
        <p:grpSpPr>
          <a:xfrm>
            <a:off x="54001" y="3687272"/>
            <a:ext cx="8999588" cy="2334016"/>
            <a:chOff x="54001" y="2088000"/>
            <a:chExt cx="8999588" cy="2334016"/>
          </a:xfrm>
        </p:grpSpPr>
        <p:grpSp>
          <p:nvGrpSpPr>
            <p:cNvPr id="9" name="Group 8"/>
            <p:cNvGrpSpPr/>
            <p:nvPr/>
          </p:nvGrpSpPr>
          <p:grpSpPr>
            <a:xfrm>
              <a:off x="896400" y="2088000"/>
              <a:ext cx="7596000" cy="727200"/>
              <a:chOff x="671524" y="928570"/>
              <a:chExt cx="7596000" cy="727200"/>
            </a:xfrm>
          </p:grpSpPr>
          <p:sp>
            <p:nvSpPr>
              <p:cNvPr id="10" name="Shape 67"/>
              <p:cNvSpPr/>
              <p:nvPr/>
            </p:nvSpPr>
            <p:spPr>
              <a:xfrm>
                <a:off x="3050980" y="928570"/>
                <a:ext cx="2655798" cy="461665"/>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200" b="1" dirty="0" smtClean="0"/>
                  <a:t>Neutron Bunker Project:</a:t>
                </a:r>
              </a:p>
              <a:p>
                <a:pPr lvl="0" algn="ctr"/>
                <a:r>
                  <a:rPr lang="en-AU" sz="1200" b="1" dirty="0" smtClean="0"/>
                  <a:t>Lead: </a:t>
                </a:r>
                <a:r>
                  <a:rPr lang="en-AU" sz="1200" dirty="0" err="1" smtClean="0"/>
                  <a:t>Zvonko</a:t>
                </a:r>
                <a:r>
                  <a:rPr lang="en-AU" sz="1200" dirty="0" smtClean="0"/>
                  <a:t> </a:t>
                </a:r>
                <a:r>
                  <a:rPr lang="en-AU" sz="1200" dirty="0" err="1" smtClean="0"/>
                  <a:t>Lazic</a:t>
                </a:r>
                <a:endParaRPr lang="en-AU" sz="1200" dirty="0"/>
              </a:p>
            </p:txBody>
          </p:sp>
          <p:cxnSp>
            <p:nvCxnSpPr>
              <p:cNvPr id="11" name="Straight Connector 10"/>
              <p:cNvCxnSpPr/>
              <p:nvPr/>
            </p:nvCxnSpPr>
            <p:spPr>
              <a:xfrm flipV="1">
                <a:off x="671524" y="1477482"/>
                <a:ext cx="7596000" cy="35052"/>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2" name="Straight Connector 11"/>
              <p:cNvCxnSpPr/>
              <p:nvPr/>
            </p:nvCxnSpPr>
            <p:spPr>
              <a:xfrm>
                <a:off x="4401124" y="1360570"/>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3" name="Straight Connector 12"/>
              <p:cNvCxnSpPr/>
              <p:nvPr/>
            </p:nvCxnSpPr>
            <p:spPr>
              <a:xfrm>
                <a:off x="679464" y="1511770"/>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 name="Straight Connector 13"/>
              <p:cNvCxnSpPr/>
              <p:nvPr/>
            </p:nvCxnSpPr>
            <p:spPr>
              <a:xfrm>
                <a:off x="2666835" y="1511770"/>
                <a:ext cx="0" cy="126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5" name="Straight Connector 14"/>
              <p:cNvCxnSpPr/>
              <p:nvPr/>
            </p:nvCxnSpPr>
            <p:spPr>
              <a:xfrm>
                <a:off x="4769717" y="1477482"/>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6" name="Straight Connector 15"/>
              <p:cNvCxnSpPr/>
              <p:nvPr/>
            </p:nvCxnSpPr>
            <p:spPr>
              <a:xfrm>
                <a:off x="6645796" y="1477482"/>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7" name="Straight Connector 16"/>
              <p:cNvCxnSpPr/>
              <p:nvPr/>
            </p:nvCxnSpPr>
            <p:spPr>
              <a:xfrm>
                <a:off x="8247924" y="1477482"/>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8" name="Group 17"/>
            <p:cNvGrpSpPr/>
            <p:nvPr/>
          </p:nvGrpSpPr>
          <p:grpSpPr>
            <a:xfrm>
              <a:off x="54001" y="2780928"/>
              <a:ext cx="8999588" cy="1641088"/>
              <a:chOff x="54001" y="1844824"/>
              <a:chExt cx="8999588" cy="1641088"/>
            </a:xfrm>
          </p:grpSpPr>
          <p:grpSp>
            <p:nvGrpSpPr>
              <p:cNvPr id="19" name="Group 18"/>
              <p:cNvGrpSpPr/>
              <p:nvPr/>
            </p:nvGrpSpPr>
            <p:grpSpPr>
              <a:xfrm>
                <a:off x="1763688" y="1844824"/>
                <a:ext cx="7289901" cy="967486"/>
                <a:chOff x="1763688" y="1628800"/>
                <a:chExt cx="7289901" cy="967486"/>
              </a:xfrm>
            </p:grpSpPr>
            <p:sp>
              <p:nvSpPr>
                <p:cNvPr id="21" name="Shape 67"/>
                <p:cNvSpPr/>
                <p:nvPr/>
              </p:nvSpPr>
              <p:spPr>
                <a:xfrm>
                  <a:off x="1763688" y="1628800"/>
                  <a:ext cx="1944216" cy="600164"/>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IK coordination &amp; Planning:</a:t>
                  </a:r>
                  <a:endParaRPr lang="en-AU" sz="1100" dirty="0"/>
                </a:p>
                <a:p>
                  <a:pPr lvl="0" algn="ctr"/>
                  <a:r>
                    <a:rPr lang="en-AU" sz="1100" b="1" dirty="0" smtClean="0"/>
                    <a:t>Lead IK: </a:t>
                  </a:r>
                  <a:r>
                    <a:rPr lang="en-AU" sz="1100" dirty="0" smtClean="0"/>
                    <a:t>Sara Ghatnekar-Nilsson</a:t>
                  </a:r>
                  <a:endParaRPr lang="en-AU" sz="1100" dirty="0"/>
                </a:p>
                <a:p>
                  <a:pPr lvl="0" algn="ctr"/>
                  <a:r>
                    <a:rPr lang="en-AU" sz="1100" b="1" dirty="0" smtClean="0"/>
                    <a:t>Lead Planning:</a:t>
                  </a:r>
                  <a:r>
                    <a:rPr lang="en-AU" sz="1100" dirty="0" smtClean="0"/>
                    <a:t> </a:t>
                  </a:r>
                  <a:r>
                    <a:rPr lang="en-AU" sz="1100" dirty="0" err="1" smtClean="0"/>
                    <a:t>Sofie</a:t>
                  </a:r>
                  <a:r>
                    <a:rPr lang="en-AU" sz="1100" dirty="0" smtClean="0"/>
                    <a:t> </a:t>
                  </a:r>
                  <a:r>
                    <a:rPr lang="en-AU" sz="1100" dirty="0" err="1" smtClean="0"/>
                    <a:t>Ossowski</a:t>
                  </a:r>
                  <a:endParaRPr lang="en-AU" sz="800" dirty="0"/>
                </a:p>
              </p:txBody>
            </p:sp>
            <p:sp>
              <p:nvSpPr>
                <p:cNvPr id="22" name="Shape 67"/>
                <p:cNvSpPr/>
                <p:nvPr/>
              </p:nvSpPr>
              <p:spPr>
                <a:xfrm>
                  <a:off x="3923928" y="1651649"/>
                  <a:ext cx="1800000" cy="938719"/>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Engineering design:</a:t>
                  </a:r>
                  <a:endParaRPr lang="en-AU" sz="1100" dirty="0"/>
                </a:p>
                <a:p>
                  <a:pPr lvl="0" algn="ctr"/>
                  <a:r>
                    <a:rPr lang="en-AU" sz="1100" b="1" dirty="0" smtClean="0"/>
                    <a:t>Lead: </a:t>
                  </a:r>
                  <a:r>
                    <a:rPr lang="en-AU" sz="1100" dirty="0" smtClean="0"/>
                    <a:t>Benjamin </a:t>
                  </a:r>
                  <a:r>
                    <a:rPr lang="en-AU" sz="1100" dirty="0" err="1" smtClean="0"/>
                    <a:t>Davidge</a:t>
                  </a:r>
                  <a:endParaRPr lang="en-AU" sz="1100" dirty="0" smtClean="0"/>
                </a:p>
                <a:p>
                  <a:pPr lvl="0" algn="ctr"/>
                  <a:r>
                    <a:rPr lang="en-AU" sz="1100" dirty="0" err="1" smtClean="0">
                      <a:solidFill>
                        <a:schemeClr val="bg1">
                          <a:lumMod val="65000"/>
                        </a:schemeClr>
                      </a:solidFill>
                    </a:rPr>
                    <a:t>Bengt</a:t>
                  </a:r>
                  <a:r>
                    <a:rPr lang="en-AU" sz="1100" dirty="0" smtClean="0">
                      <a:solidFill>
                        <a:schemeClr val="bg1">
                          <a:lumMod val="65000"/>
                        </a:schemeClr>
                      </a:solidFill>
                    </a:rPr>
                    <a:t> </a:t>
                  </a:r>
                  <a:r>
                    <a:rPr lang="en-AU" sz="1100" dirty="0" err="1" smtClean="0">
                      <a:solidFill>
                        <a:schemeClr val="bg1">
                          <a:lumMod val="65000"/>
                        </a:schemeClr>
                      </a:solidFill>
                    </a:rPr>
                    <a:t>Jönsson</a:t>
                  </a:r>
                  <a:endParaRPr lang="en-AU" sz="1100" dirty="0" smtClean="0">
                    <a:solidFill>
                      <a:schemeClr val="bg1">
                        <a:lumMod val="65000"/>
                      </a:schemeClr>
                    </a:solidFill>
                  </a:endParaRPr>
                </a:p>
                <a:p>
                  <a:pPr lvl="0" algn="ctr"/>
                  <a:r>
                    <a:rPr lang="en-AU" sz="1100" dirty="0">
                      <a:solidFill>
                        <a:schemeClr val="bg1">
                          <a:lumMod val="65000"/>
                        </a:schemeClr>
                      </a:solidFill>
                    </a:rPr>
                    <a:t>Peter </a:t>
                  </a:r>
                  <a:r>
                    <a:rPr lang="en-AU" sz="1100" dirty="0" err="1">
                      <a:solidFill>
                        <a:schemeClr val="bg1">
                          <a:lumMod val="65000"/>
                        </a:schemeClr>
                      </a:solidFill>
                    </a:rPr>
                    <a:t>Sångberg</a:t>
                  </a:r>
                  <a:endParaRPr lang="en-AU" sz="1100" dirty="0">
                    <a:solidFill>
                      <a:schemeClr val="bg1">
                        <a:lumMod val="65000"/>
                      </a:schemeClr>
                    </a:solidFill>
                  </a:endParaRPr>
                </a:p>
                <a:p>
                  <a:pPr lvl="0" algn="ctr"/>
                  <a:r>
                    <a:rPr lang="en-AU" sz="1100" dirty="0" err="1" smtClean="0">
                      <a:solidFill>
                        <a:schemeClr val="bg1">
                          <a:lumMod val="65000"/>
                        </a:schemeClr>
                      </a:solidFill>
                    </a:rPr>
                    <a:t>Zvonko</a:t>
                  </a:r>
                  <a:r>
                    <a:rPr lang="en-AU" sz="1100" dirty="0" smtClean="0">
                      <a:solidFill>
                        <a:schemeClr val="bg1">
                          <a:lumMod val="65000"/>
                        </a:schemeClr>
                      </a:solidFill>
                    </a:rPr>
                    <a:t> </a:t>
                  </a:r>
                  <a:r>
                    <a:rPr lang="en-AU" sz="1100" dirty="0" err="1" smtClean="0">
                      <a:solidFill>
                        <a:schemeClr val="bg1">
                          <a:lumMod val="65000"/>
                        </a:schemeClr>
                      </a:solidFill>
                    </a:rPr>
                    <a:t>Lazic</a:t>
                  </a:r>
                  <a:endParaRPr lang="en-AU" sz="1100" dirty="0" smtClean="0">
                    <a:solidFill>
                      <a:schemeClr val="bg1">
                        <a:lumMod val="65000"/>
                      </a:schemeClr>
                    </a:solidFill>
                  </a:endParaRPr>
                </a:p>
              </p:txBody>
            </p:sp>
            <p:sp>
              <p:nvSpPr>
                <p:cNvPr id="23" name="Shape 67"/>
                <p:cNvSpPr/>
                <p:nvPr/>
              </p:nvSpPr>
              <p:spPr>
                <a:xfrm>
                  <a:off x="5940152" y="1651649"/>
                  <a:ext cx="1465822" cy="769441"/>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err="1" smtClean="0"/>
                    <a:t>Neutronics</a:t>
                  </a:r>
                  <a:r>
                    <a:rPr lang="en-AU" sz="1100" b="1" dirty="0" smtClean="0"/>
                    <a:t>:</a:t>
                  </a:r>
                  <a:endParaRPr lang="en-AU" sz="1100" dirty="0"/>
                </a:p>
                <a:p>
                  <a:pPr lvl="0" algn="ctr"/>
                  <a:r>
                    <a:rPr lang="en-AU" sz="1100" b="1" dirty="0" smtClean="0"/>
                    <a:t>Lead: Douglas de Julio</a:t>
                  </a:r>
                </a:p>
                <a:p>
                  <a:pPr lvl="0" algn="ctr"/>
                  <a:r>
                    <a:rPr lang="en-AU" sz="1100" dirty="0" err="1" smtClean="0">
                      <a:solidFill>
                        <a:srgbClr val="A6A6A6"/>
                      </a:solidFill>
                    </a:rPr>
                    <a:t>Valentina</a:t>
                  </a:r>
                  <a:r>
                    <a:rPr lang="en-AU" sz="1100" dirty="0" smtClean="0">
                      <a:solidFill>
                        <a:srgbClr val="A6A6A6"/>
                      </a:solidFill>
                    </a:rPr>
                    <a:t> Santoro</a:t>
                  </a:r>
                </a:p>
                <a:p>
                  <a:pPr lvl="0" algn="ctr"/>
                  <a:r>
                    <a:rPr lang="en-AU" sz="1100" dirty="0" smtClean="0">
                      <a:solidFill>
                        <a:srgbClr val="A6A6A6"/>
                      </a:solidFill>
                    </a:rPr>
                    <a:t>Stuart Ansell</a:t>
                  </a:r>
                </a:p>
              </p:txBody>
            </p:sp>
            <p:sp>
              <p:nvSpPr>
                <p:cNvPr id="24" name="Shape 67"/>
                <p:cNvSpPr/>
                <p:nvPr/>
              </p:nvSpPr>
              <p:spPr>
                <a:xfrm>
                  <a:off x="7668344" y="1657567"/>
                  <a:ext cx="1385245" cy="938719"/>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Safety:</a:t>
                  </a:r>
                  <a:endParaRPr lang="en-AU" sz="1100" dirty="0"/>
                </a:p>
                <a:p>
                  <a:pPr lvl="0" algn="ctr"/>
                  <a:r>
                    <a:rPr lang="en-AU" sz="1100" b="1" dirty="0" smtClean="0"/>
                    <a:t>Lead: </a:t>
                  </a:r>
                  <a:r>
                    <a:rPr lang="en-AU" sz="1100" dirty="0"/>
                    <a:t>Sara </a:t>
                  </a:r>
                  <a:r>
                    <a:rPr lang="en-AU" sz="1100" dirty="0" err="1"/>
                    <a:t>Ghatnekar</a:t>
                  </a:r>
                  <a:r>
                    <a:rPr lang="en-AU" sz="1100" dirty="0"/>
                    <a:t>-Nilsson</a:t>
                  </a:r>
                  <a:endParaRPr lang="en-AU" sz="1100" b="1" dirty="0" smtClean="0"/>
                </a:p>
                <a:p>
                  <a:pPr lvl="0" algn="ctr"/>
                  <a:r>
                    <a:rPr lang="en-AU" sz="1100" dirty="0" smtClean="0">
                      <a:solidFill>
                        <a:srgbClr val="A6A6A6"/>
                      </a:solidFill>
                    </a:rPr>
                    <a:t>Monika </a:t>
                  </a:r>
                  <a:r>
                    <a:rPr lang="en-AU" sz="1100" dirty="0" err="1" smtClean="0">
                      <a:solidFill>
                        <a:srgbClr val="A6A6A6"/>
                      </a:solidFill>
                    </a:rPr>
                    <a:t>Hartl</a:t>
                  </a:r>
                  <a:endParaRPr lang="en-AU" sz="1100" dirty="0" smtClean="0">
                    <a:solidFill>
                      <a:srgbClr val="A6A6A6"/>
                    </a:solidFill>
                  </a:endParaRPr>
                </a:p>
                <a:p>
                  <a:pPr lvl="0" algn="ctr"/>
                  <a:r>
                    <a:rPr lang="en-AU" sz="1100" dirty="0" smtClean="0">
                      <a:solidFill>
                        <a:srgbClr val="A6A6A6"/>
                      </a:solidFill>
                    </a:rPr>
                    <a:t>Stuart Birch</a:t>
                  </a:r>
                </a:p>
              </p:txBody>
            </p:sp>
          </p:grpSp>
          <p:sp>
            <p:nvSpPr>
              <p:cNvPr id="20" name="Shape 67"/>
              <p:cNvSpPr/>
              <p:nvPr/>
            </p:nvSpPr>
            <p:spPr>
              <a:xfrm>
                <a:off x="54001" y="1870085"/>
                <a:ext cx="1493663" cy="1615827"/>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Technical req. &amp; specs:</a:t>
                </a:r>
                <a:endParaRPr lang="en-AU" sz="1100" dirty="0"/>
              </a:p>
              <a:p>
                <a:pPr lvl="0" algn="ctr"/>
                <a:r>
                  <a:rPr lang="en-AU" sz="1100" b="1" dirty="0" smtClean="0"/>
                  <a:t>Lead: </a:t>
                </a:r>
                <a:r>
                  <a:rPr lang="en-AU" sz="1100" dirty="0" smtClean="0"/>
                  <a:t>Iain Sutton</a:t>
                </a:r>
              </a:p>
              <a:p>
                <a:pPr lvl="0" algn="ctr"/>
                <a:r>
                  <a:rPr lang="en-AU" sz="1100" dirty="0" smtClean="0">
                    <a:solidFill>
                      <a:srgbClr val="A6A6A6"/>
                    </a:solidFill>
                  </a:rPr>
                  <a:t>Thomas </a:t>
                </a:r>
                <a:r>
                  <a:rPr lang="en-AU" sz="1100" dirty="0" err="1" smtClean="0">
                    <a:solidFill>
                      <a:srgbClr val="A6A6A6"/>
                    </a:solidFill>
                  </a:rPr>
                  <a:t>Gahl</a:t>
                </a:r>
                <a:endParaRPr lang="en-AU" sz="1100" dirty="0" smtClean="0">
                  <a:solidFill>
                    <a:srgbClr val="A6A6A6"/>
                  </a:solidFill>
                </a:endParaRPr>
              </a:p>
              <a:p>
                <a:pPr lvl="0" algn="ctr"/>
                <a:r>
                  <a:rPr lang="en-AU" sz="1100" dirty="0" smtClean="0">
                    <a:solidFill>
                      <a:srgbClr val="A6A6A6"/>
                    </a:solidFill>
                  </a:rPr>
                  <a:t>Richard Hall-Wilton</a:t>
                </a:r>
              </a:p>
              <a:p>
                <a:pPr lvl="0" algn="ctr"/>
                <a:r>
                  <a:rPr lang="en-AU" sz="1100" dirty="0" smtClean="0">
                    <a:solidFill>
                      <a:srgbClr val="A6A6A6"/>
                    </a:solidFill>
                  </a:rPr>
                  <a:t>Phil Bentley</a:t>
                </a:r>
              </a:p>
              <a:p>
                <a:pPr lvl="0" algn="ctr"/>
                <a:r>
                  <a:rPr lang="en-AU" sz="1100" dirty="0" err="1" smtClean="0">
                    <a:solidFill>
                      <a:srgbClr val="A6A6A6"/>
                    </a:solidFill>
                  </a:rPr>
                  <a:t>Masa</a:t>
                </a:r>
                <a:r>
                  <a:rPr lang="en-AU" sz="1100" dirty="0" smtClean="0">
                    <a:solidFill>
                      <a:srgbClr val="A6A6A6"/>
                    </a:solidFill>
                  </a:rPr>
                  <a:t> Arai</a:t>
                </a:r>
              </a:p>
              <a:p>
                <a:pPr lvl="0" algn="ctr"/>
                <a:r>
                  <a:rPr lang="en-AU" sz="1100" dirty="0" smtClean="0">
                    <a:solidFill>
                      <a:srgbClr val="A6A6A6"/>
                    </a:solidFill>
                  </a:rPr>
                  <a:t>Gabor Laszlo</a:t>
                </a:r>
              </a:p>
              <a:p>
                <a:pPr lvl="0" algn="ctr"/>
                <a:r>
                  <a:rPr lang="en-AU" sz="1100" dirty="0" smtClean="0">
                    <a:solidFill>
                      <a:srgbClr val="A6A6A6"/>
                    </a:solidFill>
                  </a:rPr>
                  <a:t>Ken Andersen </a:t>
                </a:r>
              </a:p>
              <a:p>
                <a:pPr lvl="0" algn="ctr"/>
                <a:r>
                  <a:rPr lang="en-AU" sz="1100" dirty="0" err="1" smtClean="0">
                    <a:solidFill>
                      <a:srgbClr val="A6A6A6"/>
                    </a:solidFill>
                  </a:rPr>
                  <a:t>Henrik</a:t>
                </a:r>
                <a:r>
                  <a:rPr lang="en-AU" sz="1100" dirty="0" smtClean="0">
                    <a:solidFill>
                      <a:srgbClr val="A6A6A6"/>
                    </a:solidFill>
                  </a:rPr>
                  <a:t> Carling</a:t>
                </a:r>
              </a:p>
            </p:txBody>
          </p:sp>
        </p:grpSp>
      </p:grpSp>
    </p:spTree>
    <p:extLst>
      <p:ext uri="{BB962C8B-B14F-4D97-AF65-F5344CB8AC3E}">
        <p14:creationId xmlns:p14="http://schemas.microsoft.com/office/powerpoint/2010/main" val="36527384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7380312" cy="868958"/>
          </a:xfrm>
        </p:spPr>
        <p:txBody>
          <a:bodyPr anchor="t">
            <a:noAutofit/>
          </a:bodyPr>
          <a:lstStyle/>
          <a:p>
            <a:pPr algn="ctr"/>
            <a:r>
              <a:rPr lang="en-US" dirty="0" smtClean="0"/>
              <a:t>Key milestones for Bunker project</a:t>
            </a:r>
            <a:endParaRPr lang="en-US" dirty="0"/>
          </a:p>
        </p:txBody>
      </p:sp>
      <p:sp>
        <p:nvSpPr>
          <p:cNvPr id="4" name="Slide Number Placeholder 3"/>
          <p:cNvSpPr>
            <a:spLocks noGrp="1"/>
          </p:cNvSpPr>
          <p:nvPr>
            <p:ph type="sldNum" sz="quarter" idx="12"/>
          </p:nvPr>
        </p:nvSpPr>
        <p:spPr>
          <a:xfrm>
            <a:off x="6553200" y="6376243"/>
            <a:ext cx="2133600" cy="365125"/>
          </a:xfrm>
        </p:spPr>
        <p:txBody>
          <a:bodyPr/>
          <a:lstStyle/>
          <a:p>
            <a:fld id="{551115BC-487E-4422-894C-CB7CD3E79223}" type="slidenum">
              <a:rPr lang="sv-SE" smtClean="0"/>
              <a:t>26</a:t>
            </a:fld>
            <a:endParaRPr lang="sv-SE" dirty="0"/>
          </a:p>
        </p:txBody>
      </p:sp>
      <p:sp>
        <p:nvSpPr>
          <p:cNvPr id="5" name="TextBox 4"/>
          <p:cNvSpPr txBox="1"/>
          <p:nvPr/>
        </p:nvSpPr>
        <p:spPr>
          <a:xfrm>
            <a:off x="8244408" y="6597353"/>
            <a:ext cx="899592" cy="246221"/>
          </a:xfrm>
          <a:prstGeom prst="rect">
            <a:avLst/>
          </a:prstGeom>
          <a:noFill/>
        </p:spPr>
        <p:txBody>
          <a:bodyPr wrap="square" rtlCol="0">
            <a:spAutoFit/>
          </a:bodyPr>
          <a:lstStyle/>
          <a:p>
            <a:r>
              <a:rPr lang="en-US" sz="1000" dirty="0" smtClean="0">
                <a:solidFill>
                  <a:schemeClr val="bg1">
                    <a:lumMod val="50000"/>
                  </a:schemeClr>
                </a:solidFill>
              </a:rPr>
              <a:t> 19 June 2016</a:t>
            </a:r>
            <a:endParaRPr lang="en-US" sz="1000" dirty="0">
              <a:solidFill>
                <a:schemeClr val="bg1">
                  <a:lumMod val="50000"/>
                </a:schemeClr>
              </a:solidFill>
            </a:endParaRPr>
          </a:p>
        </p:txBody>
      </p:sp>
      <p:sp>
        <p:nvSpPr>
          <p:cNvPr id="8" name="TextBox 7"/>
          <p:cNvSpPr txBox="1"/>
          <p:nvPr/>
        </p:nvSpPr>
        <p:spPr>
          <a:xfrm>
            <a:off x="899592" y="5301208"/>
            <a:ext cx="1651850" cy="584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bg1"/>
                </a:solidFill>
              </a:rPr>
              <a:t>16 Neutron Instruments</a:t>
            </a:r>
            <a:endParaRPr lang="en-US" sz="1600" dirty="0">
              <a:solidFill>
                <a:schemeClr val="bg1"/>
              </a:solidFill>
            </a:endParaRPr>
          </a:p>
        </p:txBody>
      </p:sp>
      <p:sp>
        <p:nvSpPr>
          <p:cNvPr id="10" name="TextBox 9"/>
          <p:cNvSpPr txBox="1"/>
          <p:nvPr/>
        </p:nvSpPr>
        <p:spPr>
          <a:xfrm>
            <a:off x="1043608" y="1844824"/>
            <a:ext cx="6552728" cy="3385542"/>
          </a:xfrm>
          <a:prstGeom prst="rect">
            <a:avLst/>
          </a:prstGeom>
          <a:solidFill>
            <a:schemeClr val="bg1"/>
          </a:solidFill>
          <a:ln>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5725" lvl="1">
              <a:spcBef>
                <a:spcPts val="1200"/>
              </a:spcBef>
            </a:pPr>
            <a:r>
              <a:rPr lang="en-US" sz="1800" dirty="0" smtClean="0"/>
              <a:t>Operational Requirements Complete		June 2016</a:t>
            </a:r>
          </a:p>
          <a:p>
            <a:pPr marL="85725" lvl="1">
              <a:spcBef>
                <a:spcPts val="1200"/>
              </a:spcBef>
            </a:pPr>
            <a:r>
              <a:rPr lang="en-US" sz="1800" dirty="0" smtClean="0">
                <a:solidFill>
                  <a:srgbClr val="1F497D"/>
                </a:solidFill>
              </a:rPr>
              <a:t>Delivery partner(s) selected			August 2016</a:t>
            </a:r>
          </a:p>
          <a:p>
            <a:pPr marL="85725" lvl="1">
              <a:spcBef>
                <a:spcPts val="1200"/>
              </a:spcBef>
            </a:pPr>
            <a:r>
              <a:rPr lang="en-US" sz="1800" dirty="0" smtClean="0"/>
              <a:t>Scope/budget setting			September 2016</a:t>
            </a:r>
          </a:p>
          <a:p>
            <a:pPr marL="85725" lvl="1">
              <a:spcBef>
                <a:spcPts val="1200"/>
              </a:spcBef>
            </a:pPr>
            <a:r>
              <a:rPr lang="en-US" sz="1800" dirty="0" smtClean="0">
                <a:solidFill>
                  <a:schemeClr val="tx2"/>
                </a:solidFill>
              </a:rPr>
              <a:t>Preliminary Design Review			Nov- Dec 2016</a:t>
            </a:r>
          </a:p>
          <a:p>
            <a:pPr marL="85725" lvl="1">
              <a:spcBef>
                <a:spcPts val="1200"/>
              </a:spcBef>
            </a:pPr>
            <a:r>
              <a:rPr lang="en-US" sz="1800" dirty="0" smtClean="0"/>
              <a:t>Critical Design Review			March 2017</a:t>
            </a:r>
          </a:p>
          <a:p>
            <a:pPr marL="85725" lvl="1">
              <a:spcBef>
                <a:spcPts val="1200"/>
              </a:spcBef>
            </a:pPr>
            <a:r>
              <a:rPr lang="en-US" sz="1800" dirty="0" smtClean="0">
                <a:solidFill>
                  <a:srgbClr val="1F497D"/>
                </a:solidFill>
              </a:rPr>
              <a:t>Manufacturing contract			June 2017</a:t>
            </a:r>
          </a:p>
          <a:p>
            <a:pPr marL="85725" lvl="1">
              <a:spcBef>
                <a:spcPts val="1200"/>
              </a:spcBef>
            </a:pPr>
            <a:r>
              <a:rPr lang="en-US" sz="1800" dirty="0" smtClean="0"/>
              <a:t>First deliveries on site			June 2018</a:t>
            </a:r>
          </a:p>
          <a:p>
            <a:pPr marL="85725" lvl="1">
              <a:spcBef>
                <a:spcPts val="1200"/>
              </a:spcBef>
            </a:pPr>
            <a:r>
              <a:rPr lang="en-US" sz="1800" dirty="0" smtClean="0">
                <a:solidFill>
                  <a:srgbClr val="1F497D"/>
                </a:solidFill>
              </a:rPr>
              <a:t>Installation complete			June 2019</a:t>
            </a:r>
          </a:p>
        </p:txBody>
      </p:sp>
    </p:spTree>
    <p:extLst>
      <p:ext uri="{BB962C8B-B14F-4D97-AF65-F5344CB8AC3E}">
        <p14:creationId xmlns:p14="http://schemas.microsoft.com/office/powerpoint/2010/main" val="32066331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139136" cy="1143000"/>
          </a:xfrm>
          <a:noFill/>
        </p:spPr>
        <p:txBody>
          <a:bodyPr>
            <a:normAutofit/>
          </a:bodyPr>
          <a:lstStyle/>
          <a:p>
            <a:r>
              <a:rPr lang="en-US" sz="2800" dirty="0" smtClean="0"/>
              <a:t>ESS 3</a:t>
            </a:r>
            <a:r>
              <a:rPr lang="en-US" sz="2800" baseline="30000" dirty="0" smtClean="0"/>
              <a:t>rd</a:t>
            </a:r>
            <a:r>
              <a:rPr lang="en-US" sz="2800" dirty="0" smtClean="0"/>
              <a:t> Annual Review 19-23 April,</a:t>
            </a:r>
            <a:br>
              <a:rPr lang="en-US" sz="2800" dirty="0" smtClean="0"/>
            </a:br>
            <a:r>
              <a:rPr lang="en-US" sz="2800" dirty="0" smtClean="0"/>
              <a:t>Sub Committee 4: Recommendations  </a:t>
            </a:r>
            <a:r>
              <a:rPr lang="en-US" sz="2800" dirty="0" smtClean="0"/>
              <a:t>(2/</a:t>
            </a:r>
            <a:r>
              <a:rPr lang="en-US" sz="2800" dirty="0"/>
              <a:t>8</a:t>
            </a:r>
            <a:r>
              <a:rPr lang="en-US" sz="2800" dirty="0" smtClean="0"/>
              <a:t>)</a:t>
            </a:r>
            <a:endParaRPr lang="en-US" sz="2800" dirty="0"/>
          </a:p>
        </p:txBody>
      </p:sp>
      <p:sp>
        <p:nvSpPr>
          <p:cNvPr id="3" name="Content Placeholder 2"/>
          <p:cNvSpPr>
            <a:spLocks noGrp="1"/>
          </p:cNvSpPr>
          <p:nvPr>
            <p:ph idx="1"/>
          </p:nvPr>
        </p:nvSpPr>
        <p:spPr>
          <a:xfrm>
            <a:off x="457200" y="1600201"/>
            <a:ext cx="8229600" cy="1972815"/>
          </a:xfrm>
        </p:spPr>
        <p:txBody>
          <a:bodyPr>
            <a:normAutofit/>
          </a:bodyPr>
          <a:lstStyle/>
          <a:p>
            <a:pPr marL="444500" lvl="0" indent="-444500">
              <a:lnSpc>
                <a:spcPct val="107000"/>
              </a:lnSpc>
              <a:spcBef>
                <a:spcPts val="0"/>
              </a:spcBef>
              <a:spcAft>
                <a:spcPts val="800"/>
              </a:spcAft>
              <a:buNone/>
            </a:pPr>
            <a:r>
              <a:rPr lang="en-US" sz="1800" dirty="0" smtClean="0">
                <a:latin typeface="Calibri" panose="020F0502020204030204" pitchFamily="34" charset="0"/>
                <a:ea typeface="Calibri" panose="020F0502020204030204" pitchFamily="34" charset="0"/>
                <a:cs typeface="Times New Roman" panose="02020603050405020304" pitchFamily="18" charset="0"/>
              </a:rPr>
              <a:t>2.    The </a:t>
            </a:r>
            <a:r>
              <a:rPr lang="en-US" sz="1800" dirty="0">
                <a:latin typeface="Calibri" panose="020F0502020204030204" pitchFamily="34" charset="0"/>
                <a:ea typeface="Calibri" panose="020F0502020204030204" pitchFamily="34" charset="0"/>
                <a:cs typeface="Times New Roman" panose="02020603050405020304" pitchFamily="18" charset="0"/>
              </a:rPr>
              <a:t>NSS must </a:t>
            </a:r>
            <a:r>
              <a:rPr lang="en-US" sz="1800" dirty="0" err="1">
                <a:latin typeface="Calibri" panose="020F0502020204030204" pitchFamily="34" charset="0"/>
                <a:ea typeface="Calibri" panose="020F0502020204030204" pitchFamily="34" charset="0"/>
                <a:cs typeface="Times New Roman" panose="02020603050405020304" pitchFamily="18" charset="0"/>
              </a:rPr>
              <a:t>descope</a:t>
            </a:r>
            <a:r>
              <a:rPr lang="en-US" sz="1800" dirty="0">
                <a:latin typeface="Calibri" panose="020F0502020204030204" pitchFamily="34" charset="0"/>
                <a:ea typeface="Calibri" panose="020F0502020204030204" pitchFamily="34" charset="0"/>
                <a:cs typeface="Times New Roman" panose="02020603050405020304" pitchFamily="18" charset="0"/>
              </a:rPr>
              <a:t> instruments to fit within its budget.  This must be done in a way that does not significantly affect initial scientific capabilities.  Performance should be prioritized over the number of instruments.  In addition, NSS must </a:t>
            </a:r>
            <a:r>
              <a:rPr lang="en-US" sz="1800" dirty="0" err="1">
                <a:latin typeface="Calibri" panose="020F0502020204030204" pitchFamily="34" charset="0"/>
                <a:ea typeface="Calibri" panose="020F0502020204030204" pitchFamily="34" charset="0"/>
                <a:cs typeface="Times New Roman" panose="02020603050405020304" pitchFamily="18" charset="0"/>
              </a:rPr>
              <a:t>descope</a:t>
            </a:r>
            <a:r>
              <a:rPr lang="en-US" sz="1800" dirty="0">
                <a:latin typeface="Calibri" panose="020F0502020204030204" pitchFamily="34" charset="0"/>
                <a:ea typeface="Calibri" panose="020F0502020204030204" pitchFamily="34" charset="0"/>
                <a:cs typeface="Times New Roman" panose="02020603050405020304" pitchFamily="18" charset="0"/>
              </a:rPr>
              <a:t> scientific support by setting priorities for all aspects of these activities including sample environment, laboratories, and DMSC.  As a final point, NSS should work to better understand shielding </a:t>
            </a:r>
            <a:r>
              <a:rPr lang="en-US" sz="1800" dirty="0" smtClean="0">
                <a:latin typeface="Calibri" panose="020F0502020204030204" pitchFamily="34" charset="0"/>
                <a:ea typeface="Calibri" panose="020F0502020204030204" pitchFamily="34" charset="0"/>
                <a:cs typeface="Times New Roman" panose="02020603050405020304" pitchFamily="18" charset="0"/>
              </a:rPr>
              <a:t>costs including the bunker.</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a:xfrm>
            <a:off x="457200" y="6376243"/>
            <a:ext cx="2133600" cy="365125"/>
          </a:xfrm>
        </p:spPr>
        <p:txBody>
          <a:bodyPr/>
          <a:lstStyle/>
          <a:p>
            <a:fld id="{08D0D000-EDA7-F24B-868F-A4EB0F5C6EE2}" type="datetime1">
              <a:rPr lang="en-US" smtClean="0"/>
              <a:t>22/06/16</a:t>
            </a:fld>
            <a:endParaRPr lang="en-US"/>
          </a:p>
        </p:txBody>
      </p:sp>
      <p:sp>
        <p:nvSpPr>
          <p:cNvPr id="6" name="Slide Number Placeholder 5"/>
          <p:cNvSpPr>
            <a:spLocks noGrp="1"/>
          </p:cNvSpPr>
          <p:nvPr>
            <p:ph type="sldNum" sz="quarter" idx="12"/>
          </p:nvPr>
        </p:nvSpPr>
        <p:spPr/>
        <p:txBody>
          <a:bodyPr/>
          <a:lstStyle/>
          <a:p>
            <a:fld id="{E74DF6FD-7A1C-6A4A-8DB5-FE5355A44DA7}" type="slidenum">
              <a:rPr lang="en-US" smtClean="0"/>
              <a:t>27</a:t>
            </a:fld>
            <a:endParaRPr lang="en-US"/>
          </a:p>
        </p:txBody>
      </p:sp>
      <p:sp>
        <p:nvSpPr>
          <p:cNvPr id="7" name="Footer Placeholder 4"/>
          <p:cNvSpPr>
            <a:spLocks noGrp="1"/>
          </p:cNvSpPr>
          <p:nvPr>
            <p:ph type="ftr" sz="quarter" idx="11"/>
          </p:nvPr>
        </p:nvSpPr>
        <p:spPr>
          <a:xfrm>
            <a:off x="3124200" y="6356357"/>
            <a:ext cx="2895600" cy="365125"/>
          </a:xfrm>
        </p:spPr>
        <p:txBody>
          <a:bodyPr/>
          <a:lstStyle/>
          <a:p>
            <a:r>
              <a:rPr lang="en-US" dirty="0" smtClean="0"/>
              <a:t>ESS 2016 annual review</a:t>
            </a:r>
            <a:endParaRPr lang="en-US" dirty="0"/>
          </a:p>
        </p:txBody>
      </p:sp>
      <p:sp>
        <p:nvSpPr>
          <p:cNvPr id="8" name="Content Placeholder 2"/>
          <p:cNvSpPr txBox="1">
            <a:spLocks/>
          </p:cNvSpPr>
          <p:nvPr/>
        </p:nvSpPr>
        <p:spPr>
          <a:xfrm>
            <a:off x="446856" y="3789040"/>
            <a:ext cx="8229600" cy="2448272"/>
          </a:xfrm>
          <a:prstGeom prst="rect">
            <a:avLst/>
          </a:prstGeom>
          <a:ln>
            <a:solidFill>
              <a:schemeClr val="accent1"/>
            </a:solidFill>
          </a:ln>
        </p:spPr>
        <p:txBody>
          <a:bodyPr vert="horz" lIns="85699" tIns="42850" rIns="85699" bIns="4285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1800" b="1" dirty="0" smtClean="0"/>
              <a:t>Response:</a:t>
            </a:r>
          </a:p>
          <a:p>
            <a:pPr>
              <a:spcBef>
                <a:spcPts val="1200"/>
              </a:spcBef>
              <a:buFont typeface="Arial"/>
              <a:buChar char="•"/>
            </a:pPr>
            <a:r>
              <a:rPr lang="en-US" sz="1800" dirty="0" smtClean="0"/>
              <a:t>NSS is already reviewing scope of the neutron instruments; </a:t>
            </a:r>
          </a:p>
          <a:p>
            <a:pPr marL="576000" indent="0">
              <a:lnSpc>
                <a:spcPct val="110000"/>
              </a:lnSpc>
              <a:spcBef>
                <a:spcPts val="0"/>
              </a:spcBef>
              <a:buFont typeface="Arial" panose="020B0604020202020204" pitchFamily="34" charset="0"/>
              <a:buNone/>
            </a:pPr>
            <a:r>
              <a:rPr lang="en-US" sz="1800" i="1" dirty="0" smtClean="0"/>
              <a:t>All Instrument teams were given cost targets in December 2015.</a:t>
            </a:r>
          </a:p>
          <a:p>
            <a:pPr>
              <a:spcBef>
                <a:spcPts val="1200"/>
              </a:spcBef>
              <a:buFont typeface="Arial"/>
              <a:buChar char="•"/>
            </a:pPr>
            <a:r>
              <a:rPr lang="en-US" sz="1800" dirty="0" smtClean="0"/>
              <a:t>NSS is also reviewing scope of all internal projects (instrument concepts, science support systems, DMSC, Instrument Technologies). All work package leaders were given cost targets in May 2016.</a:t>
            </a:r>
          </a:p>
          <a:p>
            <a:pPr marL="540000" indent="0">
              <a:lnSpc>
                <a:spcPct val="110000"/>
              </a:lnSpc>
              <a:spcBef>
                <a:spcPts val="0"/>
              </a:spcBef>
              <a:buFont typeface="Arial" panose="020B0604020202020204" pitchFamily="34" charset="0"/>
              <a:buNone/>
            </a:pPr>
            <a:r>
              <a:rPr lang="en-US" sz="1800" i="1" dirty="0" smtClean="0"/>
              <a:t>All work package leaders were given cost targets in May 2016.</a:t>
            </a:r>
            <a:endParaRPr lang="en-US" sz="1800" dirty="0" smtClean="0"/>
          </a:p>
        </p:txBody>
      </p:sp>
    </p:spTree>
    <p:extLst>
      <p:ext uri="{BB962C8B-B14F-4D97-AF65-F5344CB8AC3E}">
        <p14:creationId xmlns:p14="http://schemas.microsoft.com/office/powerpoint/2010/main" val="3565944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7380312" cy="868958"/>
          </a:xfrm>
        </p:spPr>
        <p:txBody>
          <a:bodyPr anchor="t">
            <a:noAutofit/>
          </a:bodyPr>
          <a:lstStyle/>
          <a:p>
            <a:pPr algn="ctr"/>
            <a:r>
              <a:rPr lang="en-US" dirty="0" smtClean="0"/>
              <a:t>NSS Budget Breakdown by Work Package</a:t>
            </a:r>
            <a:endParaRPr lang="en-US" dirty="0"/>
          </a:p>
        </p:txBody>
      </p:sp>
      <p:sp>
        <p:nvSpPr>
          <p:cNvPr id="5" name="TextBox 4"/>
          <p:cNvSpPr txBox="1"/>
          <p:nvPr/>
        </p:nvSpPr>
        <p:spPr>
          <a:xfrm>
            <a:off x="8244408" y="6597353"/>
            <a:ext cx="899592" cy="246221"/>
          </a:xfrm>
          <a:prstGeom prst="rect">
            <a:avLst/>
          </a:prstGeom>
          <a:noFill/>
        </p:spPr>
        <p:txBody>
          <a:bodyPr wrap="square" rtlCol="0">
            <a:spAutoFit/>
          </a:bodyPr>
          <a:lstStyle/>
          <a:p>
            <a:r>
              <a:rPr lang="en-US" sz="1000" dirty="0" smtClean="0">
                <a:solidFill>
                  <a:srgbClr val="7F7F7F"/>
                </a:solidFill>
              </a:rPr>
              <a:t> </a:t>
            </a:r>
            <a:r>
              <a:rPr lang="en-US" sz="1000" dirty="0">
                <a:solidFill>
                  <a:srgbClr val="7F7F7F"/>
                </a:solidFill>
              </a:rPr>
              <a:t>3</a:t>
            </a:r>
            <a:r>
              <a:rPr lang="en-US" sz="1000" dirty="0" smtClean="0">
                <a:solidFill>
                  <a:srgbClr val="7F7F7F"/>
                </a:solidFill>
              </a:rPr>
              <a:t> April 2016</a:t>
            </a:r>
            <a:endParaRPr lang="en-US" sz="1000" dirty="0">
              <a:solidFill>
                <a:srgbClr val="7F7F7F"/>
              </a:solidFill>
            </a:endParaRPr>
          </a:p>
        </p:txBody>
      </p:sp>
      <p:graphicFrame>
        <p:nvGraphicFramePr>
          <p:cNvPr id="10" name="Chart 9"/>
          <p:cNvGraphicFramePr>
            <a:graphicFrameLocks/>
          </p:cNvGraphicFramePr>
          <p:nvPr>
            <p:extLst>
              <p:ext uri="{D42A27DB-BD31-4B8C-83A1-F6EECF244321}">
                <p14:modId xmlns:p14="http://schemas.microsoft.com/office/powerpoint/2010/main" val="3194943528"/>
              </p:ext>
            </p:extLst>
          </p:nvPr>
        </p:nvGraphicFramePr>
        <p:xfrm>
          <a:off x="-180528" y="1484784"/>
          <a:ext cx="7992888" cy="53732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99592" y="5301208"/>
            <a:ext cx="1651850" cy="584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bg1"/>
                </a:solidFill>
              </a:rPr>
              <a:t>16 Neutron Instruments</a:t>
            </a:r>
            <a:endParaRPr lang="en-US" sz="1600" dirty="0">
              <a:solidFill>
                <a:schemeClr val="bg1"/>
              </a:solidFill>
            </a:endParaRPr>
          </a:p>
        </p:txBody>
      </p:sp>
      <p:sp>
        <p:nvSpPr>
          <p:cNvPr id="14" name="TextBox 13"/>
          <p:cNvSpPr txBox="1"/>
          <p:nvPr/>
        </p:nvSpPr>
        <p:spPr>
          <a:xfrm rot="4020000">
            <a:off x="1103495" y="3245876"/>
            <a:ext cx="1213915" cy="307777"/>
          </a:xfrm>
          <a:prstGeom prst="rect">
            <a:avLst/>
          </a:prstGeom>
          <a:noFill/>
        </p:spPr>
        <p:txBody>
          <a:bodyPr wrap="square" rtlCol="0">
            <a:spAutoFit/>
          </a:bodyPr>
          <a:lstStyle/>
          <a:p>
            <a:pPr algn="ctr"/>
            <a:r>
              <a:rPr lang="en-US" sz="1400" dirty="0" smtClean="0"/>
              <a:t>Contingency</a:t>
            </a:r>
            <a:endParaRPr lang="en-US" sz="1400" dirty="0"/>
          </a:p>
        </p:txBody>
      </p:sp>
      <p:sp>
        <p:nvSpPr>
          <p:cNvPr id="7" name="TextBox 6"/>
          <p:cNvSpPr txBox="1"/>
          <p:nvPr/>
        </p:nvSpPr>
        <p:spPr>
          <a:xfrm>
            <a:off x="4283968" y="4652843"/>
            <a:ext cx="4752528" cy="1800493"/>
          </a:xfrm>
          <a:prstGeom prst="rect">
            <a:avLst/>
          </a:prstGeom>
          <a:solidFill>
            <a:schemeClr val="bg1"/>
          </a:solidFill>
          <a:ln>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indent="-371475">
              <a:spcBef>
                <a:spcPts val="600"/>
              </a:spcBef>
            </a:pPr>
            <a:r>
              <a:rPr lang="en-US" sz="1600" dirty="0" smtClean="0"/>
              <a:t>Notes</a:t>
            </a:r>
          </a:p>
          <a:p>
            <a:pPr marL="358775" lvl="1" indent="-273050">
              <a:spcBef>
                <a:spcPts val="600"/>
              </a:spcBef>
              <a:buFont typeface="Arial"/>
              <a:buChar char="•"/>
            </a:pPr>
            <a:r>
              <a:rPr lang="en-US" sz="1600" dirty="0" smtClean="0"/>
              <a:t>NSS needs </a:t>
            </a:r>
            <a:r>
              <a:rPr lang="en-US" sz="1600" dirty="0"/>
              <a:t>contingency &gt; 10 % </a:t>
            </a:r>
            <a:r>
              <a:rPr lang="en-US" sz="1600" dirty="0" smtClean="0"/>
              <a:t>of cost to complete (over instrument contingencies)</a:t>
            </a:r>
          </a:p>
          <a:p>
            <a:pPr marL="358775" lvl="1" indent="-273050">
              <a:spcBef>
                <a:spcPts val="600"/>
              </a:spcBef>
              <a:buFont typeface="Arial"/>
              <a:buChar char="•"/>
            </a:pPr>
            <a:r>
              <a:rPr lang="en-US" sz="1600" dirty="0" smtClean="0"/>
              <a:t>Pressure to increase Neutron instrument component</a:t>
            </a:r>
          </a:p>
          <a:p>
            <a:pPr marL="358775" lvl="1" indent="-273050">
              <a:spcBef>
                <a:spcPts val="600"/>
              </a:spcBef>
              <a:buFont typeface="Arial"/>
              <a:buChar char="•"/>
            </a:pPr>
            <a:r>
              <a:rPr lang="en-US" sz="1600" dirty="0" smtClean="0"/>
              <a:t>NSS budget to be resolved in 2016</a:t>
            </a:r>
          </a:p>
        </p:txBody>
      </p:sp>
      <p:sp>
        <p:nvSpPr>
          <p:cNvPr id="4" name="Slide Number Placeholder 3"/>
          <p:cNvSpPr>
            <a:spLocks noGrp="1"/>
          </p:cNvSpPr>
          <p:nvPr>
            <p:ph type="sldNum" sz="quarter" idx="12"/>
          </p:nvPr>
        </p:nvSpPr>
        <p:spPr>
          <a:xfrm>
            <a:off x="6948264" y="6356350"/>
            <a:ext cx="2133600" cy="365125"/>
          </a:xfrm>
        </p:spPr>
        <p:txBody>
          <a:bodyPr/>
          <a:lstStyle/>
          <a:p>
            <a:fld id="{551115BC-487E-4422-894C-CB7CD3E79223}" type="slidenum">
              <a:rPr lang="sv-SE" smtClean="0"/>
              <a:t>28</a:t>
            </a:fld>
            <a:endParaRPr lang="sv-SE" dirty="0"/>
          </a:p>
        </p:txBody>
      </p:sp>
    </p:spTree>
    <p:extLst>
      <p:ext uri="{BB962C8B-B14F-4D97-AF65-F5344CB8AC3E}">
        <p14:creationId xmlns:p14="http://schemas.microsoft.com/office/powerpoint/2010/main" val="4100624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7380312" cy="868958"/>
          </a:xfrm>
        </p:spPr>
        <p:txBody>
          <a:bodyPr anchor="t">
            <a:noAutofit/>
          </a:bodyPr>
          <a:lstStyle/>
          <a:p>
            <a:pPr algn="ctr"/>
            <a:r>
              <a:rPr lang="en-US" dirty="0" smtClean="0"/>
              <a:t>Forecasting NSS Budget – 2017 and beyond</a:t>
            </a:r>
            <a:endParaRPr lang="en-US" dirty="0"/>
          </a:p>
        </p:txBody>
      </p:sp>
      <p:sp>
        <p:nvSpPr>
          <p:cNvPr id="4" name="Slide Number Placeholder 3"/>
          <p:cNvSpPr>
            <a:spLocks noGrp="1"/>
          </p:cNvSpPr>
          <p:nvPr>
            <p:ph type="sldNum" sz="quarter" idx="12"/>
          </p:nvPr>
        </p:nvSpPr>
        <p:spPr>
          <a:xfrm>
            <a:off x="6553200" y="6376243"/>
            <a:ext cx="2133600" cy="365125"/>
          </a:xfrm>
        </p:spPr>
        <p:txBody>
          <a:bodyPr/>
          <a:lstStyle/>
          <a:p>
            <a:fld id="{551115BC-487E-4422-894C-CB7CD3E79223}" type="slidenum">
              <a:rPr lang="sv-SE" smtClean="0"/>
              <a:t>29</a:t>
            </a:fld>
            <a:endParaRPr lang="sv-SE" dirty="0"/>
          </a:p>
        </p:txBody>
      </p:sp>
      <p:sp>
        <p:nvSpPr>
          <p:cNvPr id="5" name="TextBox 4"/>
          <p:cNvSpPr txBox="1"/>
          <p:nvPr/>
        </p:nvSpPr>
        <p:spPr>
          <a:xfrm>
            <a:off x="8244408" y="6597353"/>
            <a:ext cx="899592" cy="246221"/>
          </a:xfrm>
          <a:prstGeom prst="rect">
            <a:avLst/>
          </a:prstGeom>
          <a:noFill/>
        </p:spPr>
        <p:txBody>
          <a:bodyPr wrap="square" rtlCol="0">
            <a:spAutoFit/>
          </a:bodyPr>
          <a:lstStyle/>
          <a:p>
            <a:r>
              <a:rPr lang="en-US" sz="1000" dirty="0" smtClean="0">
                <a:solidFill>
                  <a:schemeClr val="bg1">
                    <a:lumMod val="50000"/>
                  </a:schemeClr>
                </a:solidFill>
              </a:rPr>
              <a:t> 19 June 2016</a:t>
            </a:r>
            <a:endParaRPr lang="en-US" sz="1000" dirty="0">
              <a:solidFill>
                <a:schemeClr val="bg1">
                  <a:lumMod val="50000"/>
                </a:schemeClr>
              </a:solidFill>
            </a:endParaRPr>
          </a:p>
        </p:txBody>
      </p:sp>
      <p:sp>
        <p:nvSpPr>
          <p:cNvPr id="8" name="TextBox 7"/>
          <p:cNvSpPr txBox="1"/>
          <p:nvPr/>
        </p:nvSpPr>
        <p:spPr>
          <a:xfrm>
            <a:off x="899592" y="5301208"/>
            <a:ext cx="1651850" cy="584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bg1"/>
                </a:solidFill>
              </a:rPr>
              <a:t>16 Neutron Instruments</a:t>
            </a:r>
            <a:endParaRPr lang="en-US" sz="1600" dirty="0">
              <a:solidFill>
                <a:schemeClr val="bg1"/>
              </a:solidFill>
            </a:endParaRPr>
          </a:p>
        </p:txBody>
      </p:sp>
      <p:sp>
        <p:nvSpPr>
          <p:cNvPr id="9" name="TextBox 8"/>
          <p:cNvSpPr txBox="1"/>
          <p:nvPr/>
        </p:nvSpPr>
        <p:spPr>
          <a:xfrm>
            <a:off x="611560" y="4149080"/>
            <a:ext cx="7704856" cy="1877437"/>
          </a:xfrm>
          <a:prstGeom prst="rect">
            <a:avLst/>
          </a:prstGeom>
          <a:solidFill>
            <a:schemeClr val="bg1"/>
          </a:solidFill>
          <a:ln>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indent="-371475">
              <a:spcBef>
                <a:spcPts val="600"/>
              </a:spcBef>
            </a:pPr>
            <a:r>
              <a:rPr lang="en-US" sz="1600" b="1" dirty="0" smtClean="0"/>
              <a:t>Science Directorate operations budget plan </a:t>
            </a:r>
            <a:r>
              <a:rPr lang="en-US" sz="1600" dirty="0" smtClean="0"/>
              <a:t>for 1</a:t>
            </a:r>
            <a:r>
              <a:rPr lang="en-US" sz="1600" baseline="30000" dirty="0" smtClean="0"/>
              <a:t>st</a:t>
            </a:r>
            <a:r>
              <a:rPr lang="en-US" sz="1600" dirty="0" smtClean="0"/>
              <a:t> &amp; 2</a:t>
            </a:r>
            <a:r>
              <a:rPr lang="en-US" sz="1600" baseline="30000" dirty="0" smtClean="0"/>
              <a:t>nd</a:t>
            </a:r>
            <a:r>
              <a:rPr lang="en-US" sz="1600" dirty="0" smtClean="0"/>
              <a:t> 5-year periods include;</a:t>
            </a:r>
          </a:p>
          <a:p>
            <a:pPr marL="358775" lvl="1" indent="-273050">
              <a:spcBef>
                <a:spcPts val="600"/>
              </a:spcBef>
              <a:buFont typeface="Arial"/>
              <a:buChar char="•"/>
            </a:pPr>
            <a:r>
              <a:rPr lang="en-US" sz="1600" dirty="0" smtClean="0"/>
              <a:t>25 M</a:t>
            </a:r>
            <a:r>
              <a:rPr lang="en-US" sz="1600" dirty="0"/>
              <a:t>€ </a:t>
            </a:r>
            <a:r>
              <a:rPr lang="en-US" sz="1600" dirty="0" smtClean="0"/>
              <a:t>for additional scope for Instruments 1 -16 </a:t>
            </a:r>
          </a:p>
          <a:p>
            <a:pPr marL="358775" lvl="1" indent="-273050">
              <a:spcBef>
                <a:spcPts val="600"/>
              </a:spcBef>
              <a:buFont typeface="Arial"/>
              <a:buChar char="•"/>
            </a:pPr>
            <a:r>
              <a:rPr lang="en-US" sz="1600" dirty="0" smtClean="0"/>
              <a:t>17.5 </a:t>
            </a:r>
            <a:r>
              <a:rPr lang="en-US" sz="1600" dirty="0"/>
              <a:t>M€ </a:t>
            </a:r>
            <a:r>
              <a:rPr lang="en-US" sz="1600" dirty="0" smtClean="0"/>
              <a:t>for Hot Commissioning of </a:t>
            </a:r>
            <a:r>
              <a:rPr lang="en-US" sz="1600" dirty="0"/>
              <a:t>Instruments 1 -16 </a:t>
            </a:r>
            <a:endParaRPr lang="en-US" sz="1600" dirty="0" smtClean="0"/>
          </a:p>
          <a:p>
            <a:pPr marL="358775" lvl="1" indent="-273050">
              <a:spcBef>
                <a:spcPts val="600"/>
              </a:spcBef>
              <a:buFont typeface="Arial"/>
              <a:buChar char="•"/>
            </a:pPr>
            <a:r>
              <a:rPr lang="en-US" sz="1600" dirty="0" smtClean="0"/>
              <a:t>85 M€ for construction + 6.4 </a:t>
            </a:r>
            <a:r>
              <a:rPr lang="en-US" sz="1600" dirty="0"/>
              <a:t>M</a:t>
            </a:r>
            <a:r>
              <a:rPr lang="en-US" sz="1600" dirty="0" smtClean="0"/>
              <a:t>€ for Hot Commissioning of instruments 17-22</a:t>
            </a:r>
          </a:p>
          <a:p>
            <a:pPr marL="358775" lvl="1" indent="-273050">
              <a:spcBef>
                <a:spcPts val="600"/>
              </a:spcBef>
              <a:buFont typeface="Arial"/>
              <a:buChar char="•"/>
            </a:pPr>
            <a:r>
              <a:rPr lang="en-US" sz="1600" dirty="0" smtClean="0"/>
              <a:t>3.3 </a:t>
            </a:r>
            <a:r>
              <a:rPr lang="en-US" sz="1600" dirty="0"/>
              <a:t>M€ per year for instrument </a:t>
            </a:r>
            <a:r>
              <a:rPr lang="en-US" sz="1600" dirty="0" smtClean="0"/>
              <a:t>spares during normal operation, with essential spares to be established earlier</a:t>
            </a:r>
            <a:endParaRPr lang="en-US" sz="1600" dirty="0"/>
          </a:p>
        </p:txBody>
      </p:sp>
      <p:sp>
        <p:nvSpPr>
          <p:cNvPr id="10" name="TextBox 9"/>
          <p:cNvSpPr txBox="1"/>
          <p:nvPr/>
        </p:nvSpPr>
        <p:spPr>
          <a:xfrm>
            <a:off x="611560" y="1556792"/>
            <a:ext cx="7704856" cy="2369880"/>
          </a:xfrm>
          <a:prstGeom prst="rect">
            <a:avLst/>
          </a:prstGeom>
          <a:solidFill>
            <a:schemeClr val="bg1"/>
          </a:solidFill>
          <a:ln>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indent="-371475">
              <a:spcBef>
                <a:spcPts val="600"/>
              </a:spcBef>
            </a:pPr>
            <a:r>
              <a:rPr lang="en-US" sz="1600" b="1" dirty="0" smtClean="0"/>
              <a:t>NSS budget pressures</a:t>
            </a:r>
          </a:p>
          <a:p>
            <a:pPr marL="358775" lvl="1" indent="-273050">
              <a:spcBef>
                <a:spcPts val="600"/>
              </a:spcBef>
              <a:buFont typeface="Arial"/>
              <a:buChar char="•"/>
            </a:pPr>
            <a:r>
              <a:rPr lang="en-US" sz="1600" dirty="0" smtClean="0"/>
              <a:t>Proposed budgets for the 16 Instruments endorsed by SAC total  ~248 </a:t>
            </a:r>
            <a:r>
              <a:rPr lang="en-US" sz="1600" dirty="0"/>
              <a:t>M</a:t>
            </a:r>
            <a:r>
              <a:rPr lang="en-US" sz="1600" dirty="0" smtClean="0"/>
              <a:t>€                    (~ 59 </a:t>
            </a:r>
            <a:r>
              <a:rPr lang="en-US" sz="1600" dirty="0"/>
              <a:t>M</a:t>
            </a:r>
            <a:r>
              <a:rPr lang="en-US" sz="1600" dirty="0" smtClean="0"/>
              <a:t>€ higher than provisional NSS Instrument allocation of 189 M</a:t>
            </a:r>
            <a:r>
              <a:rPr lang="en-US" sz="1600" dirty="0"/>
              <a:t>€</a:t>
            </a:r>
            <a:r>
              <a:rPr lang="en-US" sz="1600" dirty="0" smtClean="0"/>
              <a:t>)</a:t>
            </a:r>
          </a:p>
          <a:p>
            <a:pPr marL="358775" lvl="1" indent="-273050">
              <a:spcBef>
                <a:spcPts val="600"/>
              </a:spcBef>
              <a:buFont typeface="Arial"/>
              <a:buChar char="•"/>
            </a:pPr>
            <a:r>
              <a:rPr lang="en-US" sz="1600" dirty="0" smtClean="0"/>
              <a:t>NSS expects Instrument teams will argue strongly for increased budget during scope setting process. (possible total of requests up to ~ 27 </a:t>
            </a:r>
            <a:r>
              <a:rPr lang="en-US" sz="1600" dirty="0"/>
              <a:t>M</a:t>
            </a:r>
            <a:r>
              <a:rPr lang="en-US" sz="1600" dirty="0" smtClean="0"/>
              <a:t>€)</a:t>
            </a:r>
          </a:p>
          <a:p>
            <a:pPr marL="358775" lvl="1" indent="-273050">
              <a:spcBef>
                <a:spcPts val="600"/>
              </a:spcBef>
              <a:buFont typeface="Arial"/>
              <a:buChar char="•"/>
            </a:pPr>
            <a:r>
              <a:rPr lang="en-US" sz="1600" dirty="0" smtClean="0"/>
              <a:t>NSS top level contingency must increase &gt; 10 % of cost to complete before fixing cost </a:t>
            </a:r>
            <a:r>
              <a:rPr lang="en-US" sz="1600" dirty="0"/>
              <a:t>book (over </a:t>
            </a:r>
            <a:r>
              <a:rPr lang="en-US" sz="1600" dirty="0" smtClean="0"/>
              <a:t>instrument contingencies of 10%)</a:t>
            </a:r>
          </a:p>
          <a:p>
            <a:pPr marL="358775" lvl="1" indent="-273050">
              <a:spcBef>
                <a:spcPts val="600"/>
              </a:spcBef>
              <a:buFont typeface="Arial"/>
              <a:buChar char="•"/>
            </a:pPr>
            <a:r>
              <a:rPr lang="en-US" sz="1600" dirty="0" smtClean="0"/>
              <a:t>Integration, management and NOSG budgets need to increase</a:t>
            </a:r>
          </a:p>
        </p:txBody>
      </p:sp>
    </p:spTree>
    <p:extLst>
      <p:ext uri="{BB962C8B-B14F-4D97-AF65-F5344CB8AC3E}">
        <p14:creationId xmlns:p14="http://schemas.microsoft.com/office/powerpoint/2010/main" val="921716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7416824" cy="1143000"/>
          </a:xfrm>
        </p:spPr>
        <p:txBody>
          <a:bodyPr anchor="t">
            <a:normAutofit/>
          </a:bodyPr>
          <a:lstStyle/>
          <a:p>
            <a:pPr algn="ctr"/>
            <a:r>
              <a:rPr lang="en-US" dirty="0" smtClean="0"/>
              <a:t>NSS Budget overview -with current IK estimates for Instruments and bunker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
        <p:nvSpPr>
          <p:cNvPr id="12" name="TextBox 11"/>
          <p:cNvSpPr txBox="1"/>
          <p:nvPr/>
        </p:nvSpPr>
        <p:spPr>
          <a:xfrm>
            <a:off x="2195736" y="3356992"/>
            <a:ext cx="4392488" cy="1077218"/>
          </a:xfrm>
          <a:prstGeom prst="rect">
            <a:avLst/>
          </a:prstGeom>
          <a:noFill/>
          <a:ln>
            <a:solidFill>
              <a:schemeClr val="tx1"/>
            </a:solidFill>
          </a:ln>
        </p:spPr>
        <p:txBody>
          <a:bodyPr wrap="square" lIns="91429" tIns="45715" rIns="91429" bIns="45715" rtlCol="0">
            <a:spAutoFit/>
          </a:bodyPr>
          <a:lstStyle/>
          <a:p>
            <a:pPr algn="ctr"/>
            <a:r>
              <a:rPr lang="en-US" sz="1600" dirty="0"/>
              <a:t>In-kind commitment so far  =  </a:t>
            </a:r>
            <a:r>
              <a:rPr lang="en-US" sz="1600" dirty="0" smtClean="0"/>
              <a:t>176.5 </a:t>
            </a:r>
            <a:r>
              <a:rPr lang="en-US" sz="1600" dirty="0"/>
              <a:t>M €  </a:t>
            </a:r>
          </a:p>
          <a:p>
            <a:pPr algn="ctr"/>
            <a:r>
              <a:rPr lang="en-US" sz="1600" dirty="0"/>
              <a:t>In-Kind </a:t>
            </a:r>
            <a:r>
              <a:rPr lang="en-US" sz="1600" dirty="0" smtClean="0"/>
              <a:t>uncommitted*          </a:t>
            </a:r>
            <a:r>
              <a:rPr lang="en-US" sz="1600" dirty="0"/>
              <a:t>= </a:t>
            </a:r>
            <a:r>
              <a:rPr lang="en-US" sz="1600" dirty="0" smtClean="0"/>
              <a:t>   51.0 </a:t>
            </a:r>
            <a:r>
              <a:rPr lang="en-US" sz="1600" dirty="0"/>
              <a:t>M € </a:t>
            </a:r>
          </a:p>
          <a:p>
            <a:pPr algn="ctr"/>
            <a:endParaRPr lang="en-US" sz="1600" dirty="0"/>
          </a:p>
          <a:p>
            <a:pPr algn="ctr"/>
            <a:r>
              <a:rPr lang="en-US" sz="1600" dirty="0"/>
              <a:t>We are at </a:t>
            </a:r>
            <a:r>
              <a:rPr lang="en-US" sz="1600" dirty="0" smtClean="0"/>
              <a:t>78% </a:t>
            </a:r>
            <a:r>
              <a:rPr lang="en-US" sz="1600" dirty="0"/>
              <a:t>of our In-kind target</a:t>
            </a:r>
          </a:p>
        </p:txBody>
      </p:sp>
      <p:sp>
        <p:nvSpPr>
          <p:cNvPr id="13" name="TextBox 12"/>
          <p:cNvSpPr txBox="1"/>
          <p:nvPr/>
        </p:nvSpPr>
        <p:spPr>
          <a:xfrm>
            <a:off x="2195736" y="5949280"/>
            <a:ext cx="4392488" cy="338554"/>
          </a:xfrm>
          <a:prstGeom prst="rect">
            <a:avLst/>
          </a:prstGeom>
          <a:noFill/>
          <a:ln>
            <a:solidFill>
              <a:schemeClr val="tx1"/>
            </a:solidFill>
          </a:ln>
        </p:spPr>
        <p:txBody>
          <a:bodyPr wrap="square" lIns="91429" tIns="45715" rIns="91429" bIns="45715" rtlCol="0">
            <a:spAutoFit/>
          </a:bodyPr>
          <a:lstStyle/>
          <a:p>
            <a:pPr algn="ctr"/>
            <a:r>
              <a:rPr lang="en-US" sz="1600" dirty="0"/>
              <a:t>Cash contingency is </a:t>
            </a:r>
            <a:r>
              <a:rPr lang="en-US" sz="1600" b="1" dirty="0" smtClean="0">
                <a:solidFill>
                  <a:srgbClr val="FF0000"/>
                </a:solidFill>
              </a:rPr>
              <a:t>7.1 </a:t>
            </a:r>
            <a:r>
              <a:rPr lang="en-US" sz="1600" b="1" dirty="0">
                <a:solidFill>
                  <a:srgbClr val="FF0000"/>
                </a:solidFill>
              </a:rPr>
              <a:t>%</a:t>
            </a:r>
            <a:r>
              <a:rPr lang="en-US" sz="1600" dirty="0"/>
              <a:t> of cost to complete</a:t>
            </a:r>
          </a:p>
        </p:txBody>
      </p:sp>
      <p:sp>
        <p:nvSpPr>
          <p:cNvPr id="8" name="TextBox 7"/>
          <p:cNvSpPr txBox="1"/>
          <p:nvPr/>
        </p:nvSpPr>
        <p:spPr>
          <a:xfrm>
            <a:off x="2195736" y="4653136"/>
            <a:ext cx="4392488" cy="1077218"/>
          </a:xfrm>
          <a:prstGeom prst="rect">
            <a:avLst/>
          </a:prstGeom>
          <a:noFill/>
          <a:ln>
            <a:solidFill>
              <a:schemeClr val="tx1"/>
            </a:solidFill>
          </a:ln>
        </p:spPr>
        <p:txBody>
          <a:bodyPr wrap="square" lIns="91429" tIns="45715" rIns="91429" bIns="45715" rtlCol="0">
            <a:spAutoFit/>
          </a:bodyPr>
          <a:lstStyle/>
          <a:p>
            <a:pPr algn="ctr"/>
            <a:r>
              <a:rPr lang="en-US" sz="1600" dirty="0"/>
              <a:t>Cash budget                  </a:t>
            </a:r>
            <a:r>
              <a:rPr lang="en-US" sz="1600" dirty="0" smtClean="0"/>
              <a:t>    </a:t>
            </a:r>
            <a:r>
              <a:rPr lang="en-US" sz="1600" dirty="0"/>
              <a:t>=  </a:t>
            </a:r>
            <a:r>
              <a:rPr lang="en-US" sz="1600" dirty="0" smtClean="0"/>
              <a:t>122.5 M €</a:t>
            </a:r>
          </a:p>
          <a:p>
            <a:pPr algn="ctr"/>
            <a:r>
              <a:rPr lang="en-US" sz="1600" dirty="0" smtClean="0"/>
              <a:t>Cash spent (May 2016)     =   37.8 M €</a:t>
            </a:r>
          </a:p>
          <a:p>
            <a:pPr algn="ctr"/>
            <a:endParaRPr lang="en-US" sz="1600" dirty="0"/>
          </a:p>
          <a:p>
            <a:pPr algn="ctr"/>
            <a:r>
              <a:rPr lang="en-US" sz="1600" dirty="0"/>
              <a:t>We have spent </a:t>
            </a:r>
            <a:r>
              <a:rPr lang="en-US" sz="1600" b="1" dirty="0" smtClean="0"/>
              <a:t>31 %</a:t>
            </a:r>
            <a:r>
              <a:rPr lang="en-US" sz="1600" dirty="0" smtClean="0"/>
              <a:t> </a:t>
            </a:r>
            <a:r>
              <a:rPr lang="en-US" sz="1600" dirty="0"/>
              <a:t>of our cash</a:t>
            </a:r>
          </a:p>
        </p:txBody>
      </p:sp>
      <p:sp>
        <p:nvSpPr>
          <p:cNvPr id="7" name="TextBox 6"/>
          <p:cNvSpPr txBox="1"/>
          <p:nvPr/>
        </p:nvSpPr>
        <p:spPr>
          <a:xfrm>
            <a:off x="2195736" y="1772816"/>
            <a:ext cx="4392488" cy="1315735"/>
          </a:xfrm>
          <a:prstGeom prst="rect">
            <a:avLst/>
          </a:prstGeom>
          <a:noFill/>
          <a:ln>
            <a:solidFill>
              <a:schemeClr val="tx1"/>
            </a:solidFill>
          </a:ln>
        </p:spPr>
        <p:txBody>
          <a:bodyPr wrap="square" lIns="91429" tIns="45715" rIns="91429" bIns="45715" rtlCol="0">
            <a:spAutoFit/>
          </a:bodyPr>
          <a:lstStyle/>
          <a:p>
            <a:pPr>
              <a:lnSpc>
                <a:spcPct val="150000"/>
              </a:lnSpc>
            </a:pPr>
            <a:r>
              <a:rPr lang="en-US" b="1" dirty="0"/>
              <a:t>NSS total budget (ring-fenced)  </a:t>
            </a:r>
            <a:r>
              <a:rPr lang="en-US" b="1" dirty="0" smtClean="0"/>
              <a:t>=   </a:t>
            </a:r>
            <a:r>
              <a:rPr lang="en-US" b="1" dirty="0"/>
              <a:t>350  M€</a:t>
            </a:r>
          </a:p>
          <a:p>
            <a:pPr>
              <a:lnSpc>
                <a:spcPct val="150000"/>
              </a:lnSpc>
            </a:pPr>
            <a:r>
              <a:rPr lang="en-US" dirty="0"/>
              <a:t>NSS In-Kind Target (65%)	</a:t>
            </a:r>
            <a:r>
              <a:rPr lang="en-US" dirty="0" smtClean="0"/>
              <a:t>     = </a:t>
            </a:r>
            <a:r>
              <a:rPr lang="en-US" dirty="0"/>
              <a:t>227,5 M€</a:t>
            </a:r>
          </a:p>
          <a:p>
            <a:pPr>
              <a:lnSpc>
                <a:spcPct val="150000"/>
              </a:lnSpc>
            </a:pPr>
            <a:r>
              <a:rPr lang="en-US" dirty="0"/>
              <a:t>NSS Cash Target (35%)	</a:t>
            </a:r>
            <a:r>
              <a:rPr lang="en-US" dirty="0" smtClean="0"/>
              <a:t>     = </a:t>
            </a:r>
            <a:r>
              <a:rPr lang="en-US" dirty="0"/>
              <a:t>122,5 M€ </a:t>
            </a:r>
          </a:p>
        </p:txBody>
      </p:sp>
      <p:sp>
        <p:nvSpPr>
          <p:cNvPr id="9" name="TextBox 8"/>
          <p:cNvSpPr txBox="1"/>
          <p:nvPr/>
        </p:nvSpPr>
        <p:spPr>
          <a:xfrm>
            <a:off x="7884368" y="6608385"/>
            <a:ext cx="1368152" cy="276999"/>
          </a:xfrm>
          <a:prstGeom prst="rect">
            <a:avLst/>
          </a:prstGeom>
          <a:noFill/>
        </p:spPr>
        <p:txBody>
          <a:bodyPr wrap="square" rtlCol="0">
            <a:spAutoFit/>
          </a:bodyPr>
          <a:lstStyle/>
          <a:p>
            <a:r>
              <a:rPr lang="en-US" sz="1200" dirty="0" smtClean="0"/>
              <a:t>SJK, 19 June 2016</a:t>
            </a:r>
            <a:endParaRPr lang="en-US" sz="1200" dirty="0"/>
          </a:p>
        </p:txBody>
      </p:sp>
    </p:spTree>
    <p:extLst>
      <p:ext uri="{BB962C8B-B14F-4D97-AF65-F5344CB8AC3E}">
        <p14:creationId xmlns:p14="http://schemas.microsoft.com/office/powerpoint/2010/main" val="1173139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7380312" cy="868958"/>
          </a:xfrm>
        </p:spPr>
        <p:txBody>
          <a:bodyPr anchor="t">
            <a:noAutofit/>
          </a:bodyPr>
          <a:lstStyle/>
          <a:p>
            <a:pPr algn="ctr"/>
            <a:r>
              <a:rPr lang="en-US" dirty="0" smtClean="0"/>
              <a:t>Possible NSS Budget Scenario: </a:t>
            </a:r>
            <a:br>
              <a:rPr lang="en-US" dirty="0" smtClean="0"/>
            </a:br>
            <a:r>
              <a:rPr lang="en-US" dirty="0" smtClean="0"/>
              <a:t>2017 and beyond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30</a:t>
            </a:fld>
            <a:endParaRPr lang="sv-SE" dirty="0"/>
          </a:p>
        </p:txBody>
      </p:sp>
      <p:sp>
        <p:nvSpPr>
          <p:cNvPr id="5" name="TextBox 4"/>
          <p:cNvSpPr txBox="1"/>
          <p:nvPr/>
        </p:nvSpPr>
        <p:spPr>
          <a:xfrm>
            <a:off x="8244408" y="6597353"/>
            <a:ext cx="899592" cy="246221"/>
          </a:xfrm>
          <a:prstGeom prst="rect">
            <a:avLst/>
          </a:prstGeom>
          <a:noFill/>
        </p:spPr>
        <p:txBody>
          <a:bodyPr wrap="square" rtlCol="0">
            <a:spAutoFit/>
          </a:bodyPr>
          <a:lstStyle/>
          <a:p>
            <a:r>
              <a:rPr lang="en-US" sz="1000" dirty="0" smtClean="0">
                <a:solidFill>
                  <a:srgbClr val="7F7F7F"/>
                </a:solidFill>
              </a:rPr>
              <a:t> 13 April 2016</a:t>
            </a:r>
            <a:endParaRPr lang="en-US" sz="1000" dirty="0">
              <a:solidFill>
                <a:srgbClr val="7F7F7F"/>
              </a:solidFill>
            </a:endParaRPr>
          </a:p>
        </p:txBody>
      </p:sp>
      <p:sp>
        <p:nvSpPr>
          <p:cNvPr id="8" name="TextBox 7"/>
          <p:cNvSpPr txBox="1"/>
          <p:nvPr/>
        </p:nvSpPr>
        <p:spPr>
          <a:xfrm>
            <a:off x="899592" y="5301208"/>
            <a:ext cx="1651850" cy="584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bg1"/>
                </a:solidFill>
              </a:rPr>
              <a:t>16 Neutron Instruments</a:t>
            </a:r>
            <a:endParaRPr lang="en-US" sz="1600"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4071974729"/>
              </p:ext>
            </p:extLst>
          </p:nvPr>
        </p:nvGraphicFramePr>
        <p:xfrm>
          <a:off x="-468560" y="1484784"/>
          <a:ext cx="7776864"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283968" y="4365104"/>
            <a:ext cx="4752528" cy="2046714"/>
          </a:xfrm>
          <a:prstGeom prst="rect">
            <a:avLst/>
          </a:prstGeom>
          <a:solidFill>
            <a:schemeClr val="bg1"/>
          </a:solidFill>
          <a:ln>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indent="-371475">
              <a:spcBef>
                <a:spcPts val="600"/>
              </a:spcBef>
            </a:pPr>
            <a:r>
              <a:rPr lang="en-US" sz="1600" dirty="0" smtClean="0"/>
              <a:t>Assumptions</a:t>
            </a:r>
          </a:p>
          <a:p>
            <a:pPr marL="358775" lvl="1" indent="-273050">
              <a:spcBef>
                <a:spcPts val="600"/>
              </a:spcBef>
              <a:buFont typeface="Arial"/>
              <a:buChar char="•"/>
            </a:pPr>
            <a:r>
              <a:rPr lang="en-US" sz="1600" dirty="0" smtClean="0"/>
              <a:t>NSS Instrument budget grows by 5 </a:t>
            </a:r>
            <a:r>
              <a:rPr lang="en-US" sz="1600" dirty="0"/>
              <a:t>M</a:t>
            </a:r>
            <a:r>
              <a:rPr lang="en-US" sz="1600" dirty="0" smtClean="0"/>
              <a:t>€ with additional provision of 22 </a:t>
            </a:r>
            <a:r>
              <a:rPr lang="en-US" sz="1600" dirty="0"/>
              <a:t>M</a:t>
            </a:r>
            <a:r>
              <a:rPr lang="en-US" sz="1600" dirty="0" smtClean="0"/>
              <a:t>€</a:t>
            </a:r>
            <a:r>
              <a:rPr lang="en-US" sz="1600" dirty="0"/>
              <a:t> </a:t>
            </a:r>
            <a:r>
              <a:rPr lang="en-US" sz="1600" dirty="0" smtClean="0"/>
              <a:t>for Instruments 3-16 from Initial </a:t>
            </a:r>
            <a:r>
              <a:rPr lang="en-US" sz="1600" dirty="0"/>
              <a:t>Operations </a:t>
            </a:r>
            <a:r>
              <a:rPr lang="en-US" sz="1600" dirty="0" smtClean="0"/>
              <a:t>budget</a:t>
            </a:r>
          </a:p>
          <a:p>
            <a:pPr marL="358775" lvl="1" indent="-273050">
              <a:spcBef>
                <a:spcPts val="600"/>
              </a:spcBef>
              <a:buFont typeface="Arial"/>
              <a:buChar char="•"/>
            </a:pPr>
            <a:r>
              <a:rPr lang="en-US" sz="1600" dirty="0" smtClean="0"/>
              <a:t>Other increases as shown previously</a:t>
            </a:r>
          </a:p>
          <a:p>
            <a:pPr marL="358775" lvl="1" indent="-273050">
              <a:spcBef>
                <a:spcPts val="600"/>
              </a:spcBef>
              <a:buFont typeface="Arial"/>
              <a:buChar char="•"/>
            </a:pPr>
            <a:r>
              <a:rPr lang="en-US" sz="1600" dirty="0" smtClean="0"/>
              <a:t>Budgets for Science Support Systems, DMSC and Instrument Technologies adjusted accordingly</a:t>
            </a:r>
          </a:p>
        </p:txBody>
      </p:sp>
    </p:spTree>
    <p:extLst>
      <p:ext uri="{BB962C8B-B14F-4D97-AF65-F5344CB8AC3E}">
        <p14:creationId xmlns:p14="http://schemas.microsoft.com/office/powerpoint/2010/main" val="2322728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7380312" cy="868958"/>
          </a:xfrm>
        </p:spPr>
        <p:txBody>
          <a:bodyPr anchor="t">
            <a:noAutofit/>
          </a:bodyPr>
          <a:lstStyle/>
          <a:p>
            <a:pPr algn="ctr"/>
            <a:r>
              <a:rPr lang="en-US" dirty="0" smtClean="0"/>
              <a:t>Possible NSS Budget Scenario: </a:t>
            </a:r>
            <a:br>
              <a:rPr lang="en-US" dirty="0" smtClean="0"/>
            </a:br>
            <a:r>
              <a:rPr lang="en-US" dirty="0" smtClean="0"/>
              <a:t>2017 and beyond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31</a:t>
            </a:fld>
            <a:endParaRPr lang="sv-SE" dirty="0"/>
          </a:p>
        </p:txBody>
      </p:sp>
      <p:sp>
        <p:nvSpPr>
          <p:cNvPr id="5" name="TextBox 4"/>
          <p:cNvSpPr txBox="1"/>
          <p:nvPr/>
        </p:nvSpPr>
        <p:spPr>
          <a:xfrm>
            <a:off x="8244408" y="6597353"/>
            <a:ext cx="899592" cy="246221"/>
          </a:xfrm>
          <a:prstGeom prst="rect">
            <a:avLst/>
          </a:prstGeom>
          <a:noFill/>
        </p:spPr>
        <p:txBody>
          <a:bodyPr wrap="square" rtlCol="0">
            <a:spAutoFit/>
          </a:bodyPr>
          <a:lstStyle/>
          <a:p>
            <a:r>
              <a:rPr lang="en-US" sz="1000" dirty="0" smtClean="0">
                <a:solidFill>
                  <a:srgbClr val="7F7F7F"/>
                </a:solidFill>
              </a:rPr>
              <a:t> 13 April 2016</a:t>
            </a:r>
            <a:endParaRPr lang="en-US" sz="1000" dirty="0">
              <a:solidFill>
                <a:srgbClr val="7F7F7F"/>
              </a:solidFill>
            </a:endParaRPr>
          </a:p>
        </p:txBody>
      </p:sp>
      <p:sp>
        <p:nvSpPr>
          <p:cNvPr id="8" name="TextBox 7"/>
          <p:cNvSpPr txBox="1"/>
          <p:nvPr/>
        </p:nvSpPr>
        <p:spPr>
          <a:xfrm>
            <a:off x="899592" y="5301208"/>
            <a:ext cx="1651850" cy="584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bg1"/>
                </a:solidFill>
              </a:rPr>
              <a:t>16 Neutron Instruments</a:t>
            </a:r>
            <a:endParaRPr lang="en-US" sz="1600" dirty="0">
              <a:solidFill>
                <a:schemeClr val="bg1"/>
              </a:solidFill>
            </a:endParaRPr>
          </a:p>
        </p:txBody>
      </p:sp>
      <p:graphicFrame>
        <p:nvGraphicFramePr>
          <p:cNvPr id="10" name="Chart 9"/>
          <p:cNvGraphicFramePr>
            <a:graphicFrameLocks/>
          </p:cNvGraphicFramePr>
          <p:nvPr>
            <p:extLst>
              <p:ext uri="{D42A27DB-BD31-4B8C-83A1-F6EECF244321}">
                <p14:modId xmlns:p14="http://schemas.microsoft.com/office/powerpoint/2010/main" val="3853323019"/>
              </p:ext>
            </p:extLst>
          </p:nvPr>
        </p:nvGraphicFramePr>
        <p:xfrm>
          <a:off x="-108520" y="1340768"/>
          <a:ext cx="6192688" cy="4680520"/>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p:cNvGrpSpPr/>
          <p:nvPr/>
        </p:nvGrpSpPr>
        <p:grpSpPr>
          <a:xfrm>
            <a:off x="539552" y="2996952"/>
            <a:ext cx="5112568" cy="3711317"/>
            <a:chOff x="467544" y="2924944"/>
            <a:chExt cx="5112568" cy="3711317"/>
          </a:xfrm>
        </p:grpSpPr>
        <p:sp>
          <p:nvSpPr>
            <p:cNvPr id="11" name="TextBox 10"/>
            <p:cNvSpPr txBox="1"/>
            <p:nvPr/>
          </p:nvSpPr>
          <p:spPr>
            <a:xfrm>
              <a:off x="467544" y="5805264"/>
              <a:ext cx="5112568" cy="830997"/>
            </a:xfrm>
            <a:prstGeom prst="rect">
              <a:avLst/>
            </a:prstGeom>
            <a:solidFill>
              <a:schemeClr val="bg1"/>
            </a:solidFill>
            <a:ln>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5725" lvl="1">
                <a:spcBef>
                  <a:spcPts val="600"/>
                </a:spcBef>
              </a:pPr>
              <a:r>
                <a:rPr lang="en-US" sz="1600" dirty="0" smtClean="0"/>
                <a:t>Transfer from Instrument Concepts, mainly to Instrument Integration Management, due to shift from concept development to co-ordination if IK Instrument teams</a:t>
              </a:r>
            </a:p>
          </p:txBody>
        </p:sp>
        <p:cxnSp>
          <p:nvCxnSpPr>
            <p:cNvPr id="18" name="Straight Arrow Connector 17"/>
            <p:cNvCxnSpPr/>
            <p:nvPr/>
          </p:nvCxnSpPr>
          <p:spPr>
            <a:xfrm flipV="1">
              <a:off x="1619672" y="2924944"/>
              <a:ext cx="2448272" cy="432048"/>
            </a:xfrm>
            <a:prstGeom prst="straightConnector1">
              <a:avLst/>
            </a:prstGeom>
            <a:ln w="31750">
              <a:headEnd type="none" w="lg" len="lg"/>
              <a:tailEnd type="arrow" w="lg" len="lg"/>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3203848" y="3356992"/>
            <a:ext cx="5760640" cy="1723549"/>
            <a:chOff x="3203848" y="3356992"/>
            <a:chExt cx="5760640" cy="1723549"/>
          </a:xfrm>
        </p:grpSpPr>
        <p:sp>
          <p:nvSpPr>
            <p:cNvPr id="9" name="TextBox 8"/>
            <p:cNvSpPr txBox="1"/>
            <p:nvPr/>
          </p:nvSpPr>
          <p:spPr>
            <a:xfrm>
              <a:off x="6156176" y="3356992"/>
              <a:ext cx="2808312" cy="1723549"/>
            </a:xfrm>
            <a:prstGeom prst="rect">
              <a:avLst/>
            </a:prstGeom>
            <a:solidFill>
              <a:schemeClr val="bg1"/>
            </a:solidFill>
            <a:ln>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5725" lvl="1">
                <a:spcBef>
                  <a:spcPts val="600"/>
                </a:spcBef>
              </a:pPr>
              <a:r>
                <a:rPr lang="en-US" sz="1600" dirty="0" smtClean="0"/>
                <a:t>Budgets for; </a:t>
              </a:r>
            </a:p>
            <a:p>
              <a:pPr marL="371475" lvl="1" indent="-285750">
                <a:buFont typeface="Arial"/>
                <a:buChar char="•"/>
              </a:pPr>
              <a:r>
                <a:rPr lang="en-US" sz="1600" dirty="0" smtClean="0"/>
                <a:t>Science Support Systems, </a:t>
              </a:r>
            </a:p>
            <a:p>
              <a:pPr marL="371475" lvl="1" indent="-285750">
                <a:buFont typeface="Arial"/>
                <a:buChar char="•"/>
              </a:pPr>
              <a:r>
                <a:rPr lang="en-US" sz="1600" dirty="0" smtClean="0"/>
                <a:t>DMSC</a:t>
              </a:r>
            </a:p>
            <a:p>
              <a:pPr marL="371475" lvl="1" indent="-285750">
                <a:buFont typeface="Arial"/>
                <a:buChar char="•"/>
              </a:pPr>
              <a:r>
                <a:rPr lang="en-US" sz="1600" dirty="0" smtClean="0"/>
                <a:t>Instrument Technologies </a:t>
              </a:r>
            </a:p>
            <a:p>
              <a:pPr marL="85725" lvl="1">
                <a:spcBef>
                  <a:spcPts val="600"/>
                </a:spcBef>
              </a:pPr>
              <a:r>
                <a:rPr lang="en-US" sz="1600" dirty="0" smtClean="0"/>
                <a:t>reduced by average of 10%</a:t>
              </a:r>
            </a:p>
            <a:p>
              <a:pPr marL="85725" lvl="1">
                <a:spcBef>
                  <a:spcPts val="600"/>
                </a:spcBef>
              </a:pPr>
              <a:r>
                <a:rPr lang="en-US" sz="1600" dirty="0" smtClean="0"/>
                <a:t> </a:t>
              </a:r>
              <a:r>
                <a:rPr lang="en-US" sz="1600" b="1" dirty="0" smtClean="0"/>
                <a:t>(~ 15 % of remaining budget)</a:t>
              </a:r>
            </a:p>
          </p:txBody>
        </p:sp>
        <p:cxnSp>
          <p:nvCxnSpPr>
            <p:cNvPr id="21" name="Straight Arrow Connector 20"/>
            <p:cNvCxnSpPr>
              <a:stCxn id="9" idx="1"/>
            </p:cNvCxnSpPr>
            <p:nvPr/>
          </p:nvCxnSpPr>
          <p:spPr>
            <a:xfrm flipH="1" flipV="1">
              <a:off x="3203848" y="3861048"/>
              <a:ext cx="2952328" cy="357719"/>
            </a:xfrm>
            <a:prstGeom prst="straightConnector1">
              <a:avLst/>
            </a:prstGeom>
            <a:ln w="31750">
              <a:headEnd type="none" w="lg" len="lg"/>
              <a:tailEnd type="arrow"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06471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2800" dirty="0"/>
              <a:t>ESS 3</a:t>
            </a:r>
            <a:r>
              <a:rPr lang="en-US" sz="2800" baseline="30000" dirty="0"/>
              <a:t>rd</a:t>
            </a:r>
            <a:r>
              <a:rPr lang="en-US" sz="2800" dirty="0"/>
              <a:t> Annual Review 19-23 April,</a:t>
            </a:r>
            <a:br>
              <a:rPr lang="en-US" sz="2800" dirty="0"/>
            </a:br>
            <a:r>
              <a:rPr lang="en-US" sz="2800" dirty="0"/>
              <a:t>Sub Committee 4: Recommendations  </a:t>
            </a:r>
            <a:r>
              <a:rPr lang="en-US" sz="2800" dirty="0" smtClean="0"/>
              <a:t>(3 &amp; 4/</a:t>
            </a:r>
            <a:r>
              <a:rPr lang="en-US" sz="2800" dirty="0"/>
              <a:t>8</a:t>
            </a:r>
            <a:r>
              <a:rPr lang="en-US" sz="2800" dirty="0" smtClean="0"/>
              <a:t>)</a:t>
            </a:r>
            <a:endParaRPr lang="en-US" sz="2800" dirty="0"/>
          </a:p>
        </p:txBody>
      </p:sp>
      <p:sp>
        <p:nvSpPr>
          <p:cNvPr id="3" name="Content Placeholder 2"/>
          <p:cNvSpPr>
            <a:spLocks noGrp="1"/>
          </p:cNvSpPr>
          <p:nvPr>
            <p:ph idx="1"/>
          </p:nvPr>
        </p:nvSpPr>
        <p:spPr>
          <a:xfrm>
            <a:off x="457200" y="1600201"/>
            <a:ext cx="8229600" cy="2548880"/>
          </a:xfrm>
        </p:spPr>
        <p:txBody>
          <a:bodyPr>
            <a:normAutofit/>
          </a:bodyPr>
          <a:lstStyle/>
          <a:p>
            <a:pPr marL="457200" lvl="0" indent="-457200">
              <a:lnSpc>
                <a:spcPct val="107000"/>
              </a:lnSpc>
              <a:spcBef>
                <a:spcPts val="0"/>
              </a:spcBef>
              <a:spcAft>
                <a:spcPts val="800"/>
              </a:spcAft>
              <a:buFont typeface="+mj-lt"/>
              <a:buAutoNum type="arabicPeriod" startAt="3"/>
            </a:pPr>
            <a:r>
              <a:rPr lang="en-US" sz="2000" dirty="0" smtClean="0">
                <a:latin typeface="Calibri" panose="020F0502020204030204" pitchFamily="34" charset="0"/>
                <a:ea typeface="Calibri" panose="020F0502020204030204" pitchFamily="34" charset="0"/>
                <a:cs typeface="Times New Roman" panose="02020603050405020304" pitchFamily="18" charset="0"/>
              </a:rPr>
              <a:t>The </a:t>
            </a:r>
            <a:r>
              <a:rPr lang="en-US" sz="2000" dirty="0">
                <a:latin typeface="Calibri" panose="020F0502020204030204" pitchFamily="34" charset="0"/>
                <a:ea typeface="Calibri" panose="020F0502020204030204" pitchFamily="34" charset="0"/>
                <a:cs typeface="Times New Roman" panose="02020603050405020304" pitchFamily="18" charset="0"/>
              </a:rPr>
              <a:t>NSS must continue to clarify scope ownership and the interfaces between NSS and other organizations within the ESS and between NSS and its external partners.  This includes formal agreements, standards documents, etc.</a:t>
            </a:r>
          </a:p>
          <a:p>
            <a:pPr marL="457200" lvl="0" indent="-457200">
              <a:lnSpc>
                <a:spcPct val="107000"/>
              </a:lnSpc>
              <a:spcBef>
                <a:spcPts val="0"/>
              </a:spcBef>
              <a:spcAft>
                <a:spcPts val="800"/>
              </a:spcAft>
              <a:buFont typeface="+mj-lt"/>
              <a:buAutoNum type="arabicPeriod" startAt="3"/>
            </a:pPr>
            <a:r>
              <a:rPr lang="en-US" sz="2000" dirty="0">
                <a:latin typeface="Calibri" panose="020F0502020204030204" pitchFamily="34" charset="0"/>
                <a:ea typeface="Calibri" panose="020F0502020204030204" pitchFamily="34" charset="0"/>
                <a:cs typeface="Times New Roman" panose="02020603050405020304" pitchFamily="18" charset="0"/>
              </a:rPr>
              <a:t>The NSS must maintain robust communications between NSS and other organizations within the ESS and between NSS and its external partners</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a:xfrm>
            <a:off x="457200" y="6376243"/>
            <a:ext cx="2133600" cy="365125"/>
          </a:xfrm>
        </p:spPr>
        <p:txBody>
          <a:bodyPr/>
          <a:lstStyle/>
          <a:p>
            <a:fld id="{08D0D000-EDA7-F24B-868F-A4EB0F5C6EE2}" type="datetime1">
              <a:rPr lang="en-US" smtClean="0"/>
              <a:t>22/06/16</a:t>
            </a:fld>
            <a:endParaRPr lang="en-US" dirty="0"/>
          </a:p>
        </p:txBody>
      </p:sp>
      <p:sp>
        <p:nvSpPr>
          <p:cNvPr id="6" name="Slide Number Placeholder 5"/>
          <p:cNvSpPr>
            <a:spLocks noGrp="1"/>
          </p:cNvSpPr>
          <p:nvPr>
            <p:ph type="sldNum" sz="quarter" idx="12"/>
          </p:nvPr>
        </p:nvSpPr>
        <p:spPr/>
        <p:txBody>
          <a:bodyPr/>
          <a:lstStyle/>
          <a:p>
            <a:fld id="{E74DF6FD-7A1C-6A4A-8DB5-FE5355A44DA7}" type="slidenum">
              <a:rPr lang="en-US" smtClean="0"/>
              <a:t>32</a:t>
            </a:fld>
            <a:endParaRPr lang="en-US"/>
          </a:p>
        </p:txBody>
      </p:sp>
      <p:sp>
        <p:nvSpPr>
          <p:cNvPr id="7" name="Footer Placeholder 4"/>
          <p:cNvSpPr>
            <a:spLocks noGrp="1"/>
          </p:cNvSpPr>
          <p:nvPr>
            <p:ph type="ftr" sz="quarter" idx="11"/>
          </p:nvPr>
        </p:nvSpPr>
        <p:spPr>
          <a:xfrm>
            <a:off x="3124200" y="6356357"/>
            <a:ext cx="2895600" cy="365125"/>
          </a:xfrm>
        </p:spPr>
        <p:txBody>
          <a:bodyPr/>
          <a:lstStyle/>
          <a:p>
            <a:r>
              <a:rPr lang="en-US" dirty="0" smtClean="0"/>
              <a:t>ESS 2016 annual review</a:t>
            </a:r>
            <a:endParaRPr lang="en-US" dirty="0"/>
          </a:p>
        </p:txBody>
      </p:sp>
      <p:sp>
        <p:nvSpPr>
          <p:cNvPr id="8" name="Content Placeholder 2"/>
          <p:cNvSpPr txBox="1">
            <a:spLocks/>
          </p:cNvSpPr>
          <p:nvPr/>
        </p:nvSpPr>
        <p:spPr>
          <a:xfrm>
            <a:off x="179512" y="4149080"/>
            <a:ext cx="8517632" cy="1872208"/>
          </a:xfrm>
          <a:prstGeom prst="rect">
            <a:avLst/>
          </a:prstGeom>
          <a:ln>
            <a:solidFill>
              <a:schemeClr val="accent1"/>
            </a:solidFill>
          </a:ln>
        </p:spPr>
        <p:txBody>
          <a:bodyPr vert="horz" lIns="85699" tIns="42850" rIns="85699" bIns="4285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1800" b="1" dirty="0" smtClean="0"/>
              <a:t>Response:</a:t>
            </a:r>
          </a:p>
          <a:p>
            <a:pPr>
              <a:spcBef>
                <a:spcPts val="1200"/>
              </a:spcBef>
              <a:buFont typeface="Arial"/>
              <a:buChar char="•"/>
            </a:pPr>
            <a:r>
              <a:rPr lang="en-US" sz="1800" dirty="0"/>
              <a:t>NSS has formed a strong support team for the neutron instrument construction</a:t>
            </a:r>
          </a:p>
          <a:p>
            <a:pPr>
              <a:spcBef>
                <a:spcPts val="1200"/>
              </a:spcBef>
              <a:buFont typeface="Arial"/>
              <a:buChar char="•"/>
            </a:pPr>
            <a:r>
              <a:rPr lang="en-US" sz="1800" dirty="0"/>
              <a:t>NSS is has formed a strong core engineering team to address engineering integration issues and initiate installation planning</a:t>
            </a:r>
          </a:p>
        </p:txBody>
      </p:sp>
    </p:spTree>
    <p:extLst>
      <p:ext uri="{BB962C8B-B14F-4D97-AF65-F5344CB8AC3E}">
        <p14:creationId xmlns:p14="http://schemas.microsoft.com/office/powerpoint/2010/main" val="40537701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1763824" y="3429000"/>
            <a:ext cx="2592152" cy="3312368"/>
            <a:chOff x="1691816" y="3429000"/>
            <a:chExt cx="2592152" cy="3312368"/>
          </a:xfrm>
        </p:grpSpPr>
        <p:sp>
          <p:nvSpPr>
            <p:cNvPr id="178" name="Rectangle 177"/>
            <p:cNvSpPr/>
            <p:nvPr/>
          </p:nvSpPr>
          <p:spPr>
            <a:xfrm>
              <a:off x="3059968" y="4365104"/>
              <a:ext cx="1224000" cy="2376264"/>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3059968" y="3429000"/>
              <a:ext cx="1224000" cy="864096"/>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1692136" y="3429000"/>
              <a:ext cx="1224000" cy="1584000"/>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1691816" y="5130000"/>
              <a:ext cx="1224000" cy="1584000"/>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321296" y="125760"/>
            <a:ext cx="5698976" cy="1143000"/>
          </a:xfrm>
        </p:spPr>
        <p:txBody>
          <a:bodyPr/>
          <a:lstStyle/>
          <a:p>
            <a:r>
              <a:rPr lang="en-US" dirty="0" smtClean="0"/>
              <a:t>NSS </a:t>
            </a:r>
            <a:r>
              <a:rPr lang="en-US" dirty="0" smtClean="0"/>
              <a:t>Organization:</a:t>
            </a:r>
            <a:r>
              <a:rPr lang="en-US" dirty="0" smtClean="0"/>
              <a:t/>
            </a:r>
            <a:br>
              <a:rPr lang="en-US" dirty="0" smtClean="0"/>
            </a:br>
            <a:r>
              <a:rPr lang="en-US" dirty="0" smtClean="0"/>
              <a:t>Project </a:t>
            </a:r>
            <a:r>
              <a:rPr lang="en-US" dirty="0" smtClean="0"/>
              <a:t>management</a:t>
            </a:r>
            <a:endParaRPr lang="en-US" dirty="0"/>
          </a:p>
        </p:txBody>
      </p:sp>
      <p:sp>
        <p:nvSpPr>
          <p:cNvPr id="4" name="Slide Number Placeholder 3"/>
          <p:cNvSpPr>
            <a:spLocks noGrp="1"/>
          </p:cNvSpPr>
          <p:nvPr>
            <p:ph type="sldNum" sz="quarter" idx="12"/>
          </p:nvPr>
        </p:nvSpPr>
        <p:spPr>
          <a:xfrm>
            <a:off x="6516216" y="6381328"/>
            <a:ext cx="2133600" cy="365125"/>
          </a:xfrm>
        </p:spPr>
        <p:txBody>
          <a:bodyPr/>
          <a:lstStyle/>
          <a:p>
            <a:fld id="{551115BC-487E-4422-894C-CB7CD3E79223}" type="slidenum">
              <a:rPr lang="sv-SE" smtClean="0"/>
              <a:t>33</a:t>
            </a:fld>
            <a:endParaRPr lang="sv-SE"/>
          </a:p>
        </p:txBody>
      </p:sp>
      <p:grpSp>
        <p:nvGrpSpPr>
          <p:cNvPr id="8" name="Group 7"/>
          <p:cNvGrpSpPr/>
          <p:nvPr/>
        </p:nvGrpSpPr>
        <p:grpSpPr>
          <a:xfrm>
            <a:off x="181789" y="3212976"/>
            <a:ext cx="1138984" cy="1013432"/>
            <a:chOff x="120648" y="2486775"/>
            <a:chExt cx="1138984" cy="1013432"/>
          </a:xfrm>
        </p:grpSpPr>
        <p:cxnSp>
          <p:nvCxnSpPr>
            <p:cNvPr id="114" name="Straight Arrow Connector 113"/>
            <p:cNvCxnSpPr/>
            <p:nvPr/>
          </p:nvCxnSpPr>
          <p:spPr>
            <a:xfrm>
              <a:off x="120648" y="2486775"/>
              <a:ext cx="0" cy="770400"/>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5" name="Shape 54"/>
            <p:cNvSpPr/>
            <p:nvPr/>
          </p:nvSpPr>
          <p:spPr>
            <a:xfrm>
              <a:off x="253580" y="2644034"/>
              <a:ext cx="1006052" cy="325077"/>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SSM application</a:t>
              </a:r>
              <a:endParaRPr sz="900" dirty="0" smtClean="0"/>
            </a:p>
          </p:txBody>
        </p:sp>
        <p:sp>
          <p:nvSpPr>
            <p:cNvPr id="116" name="Shape 54"/>
            <p:cNvSpPr/>
            <p:nvPr/>
          </p:nvSpPr>
          <p:spPr>
            <a:xfrm>
              <a:off x="247230" y="3068159"/>
              <a:ext cx="1012402" cy="432048"/>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Safety Systems analysis &amp; design</a:t>
              </a:r>
              <a:endParaRPr sz="900" dirty="0" smtClean="0"/>
            </a:p>
          </p:txBody>
        </p:sp>
        <p:cxnSp>
          <p:nvCxnSpPr>
            <p:cNvPr id="117" name="Straight Connector 116"/>
            <p:cNvCxnSpPr/>
            <p:nvPr/>
          </p:nvCxnSpPr>
          <p:spPr>
            <a:xfrm>
              <a:off x="120648" y="2825095"/>
              <a:ext cx="116417"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18" name="Straight Connector 117"/>
            <p:cNvCxnSpPr/>
            <p:nvPr/>
          </p:nvCxnSpPr>
          <p:spPr>
            <a:xfrm rot="21480000">
              <a:off x="132231" y="3258862"/>
              <a:ext cx="98484"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9" name="Group 8"/>
          <p:cNvGrpSpPr/>
          <p:nvPr/>
        </p:nvGrpSpPr>
        <p:grpSpPr>
          <a:xfrm>
            <a:off x="7706277" y="3212976"/>
            <a:ext cx="1330219" cy="1161338"/>
            <a:chOff x="7709193" y="2238919"/>
            <a:chExt cx="1330219" cy="1161338"/>
          </a:xfrm>
        </p:grpSpPr>
        <p:grpSp>
          <p:nvGrpSpPr>
            <p:cNvPr id="104" name="Group 103"/>
            <p:cNvGrpSpPr/>
            <p:nvPr/>
          </p:nvGrpSpPr>
          <p:grpSpPr>
            <a:xfrm>
              <a:off x="7709193" y="2238919"/>
              <a:ext cx="1313784" cy="1022400"/>
              <a:chOff x="7709193" y="2343879"/>
              <a:chExt cx="1313784" cy="1022400"/>
            </a:xfrm>
          </p:grpSpPr>
          <p:cxnSp>
            <p:nvCxnSpPr>
              <p:cNvPr id="107" name="Straight Arrow Connector 106"/>
              <p:cNvCxnSpPr/>
              <p:nvPr/>
            </p:nvCxnSpPr>
            <p:spPr>
              <a:xfrm>
                <a:off x="7709193" y="2343879"/>
                <a:ext cx="0" cy="1022400"/>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nvGrpSpPr>
              <p:cNvPr id="108" name="Group 107"/>
              <p:cNvGrpSpPr/>
              <p:nvPr/>
            </p:nvGrpSpPr>
            <p:grpSpPr>
              <a:xfrm>
                <a:off x="7709193" y="2431047"/>
                <a:ext cx="1313784" cy="310825"/>
                <a:chOff x="2097177" y="3787742"/>
                <a:chExt cx="1313784" cy="310825"/>
              </a:xfrm>
            </p:grpSpPr>
            <p:sp>
              <p:nvSpPr>
                <p:cNvPr id="112" name="Shape 54"/>
                <p:cNvSpPr/>
                <p:nvPr/>
              </p:nvSpPr>
              <p:spPr>
                <a:xfrm>
                  <a:off x="2225078" y="3787742"/>
                  <a:ext cx="1185883" cy="310825"/>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Budgets &amp; workflow</a:t>
                  </a:r>
                  <a:endParaRPr sz="1000" b="1" dirty="0" smtClean="0"/>
                </a:p>
              </p:txBody>
            </p:sp>
            <p:cxnSp>
              <p:nvCxnSpPr>
                <p:cNvPr id="113" name="Straight Connector 112"/>
                <p:cNvCxnSpPr/>
                <p:nvPr/>
              </p:nvCxnSpPr>
              <p:spPr>
                <a:xfrm>
                  <a:off x="2097177" y="3934374"/>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09" name="Group 108"/>
              <p:cNvGrpSpPr/>
              <p:nvPr/>
            </p:nvGrpSpPr>
            <p:grpSpPr>
              <a:xfrm>
                <a:off x="7709193" y="2831501"/>
                <a:ext cx="1313784" cy="289016"/>
                <a:chOff x="2097177" y="3518315"/>
                <a:chExt cx="1313784" cy="289016"/>
              </a:xfrm>
            </p:grpSpPr>
            <p:sp>
              <p:nvSpPr>
                <p:cNvPr id="110" name="Shape 54"/>
                <p:cNvSpPr/>
                <p:nvPr/>
              </p:nvSpPr>
              <p:spPr>
                <a:xfrm>
                  <a:off x="2225078" y="3518315"/>
                  <a:ext cx="1185883" cy="289016"/>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Schedule</a:t>
                  </a:r>
                  <a:endParaRPr sz="1000" b="1" dirty="0" smtClean="0"/>
                </a:p>
              </p:txBody>
            </p:sp>
            <p:cxnSp>
              <p:nvCxnSpPr>
                <p:cNvPr id="111" name="Straight Connector 110"/>
                <p:cNvCxnSpPr/>
                <p:nvPr/>
              </p:nvCxnSpPr>
              <p:spPr>
                <a:xfrm>
                  <a:off x="2097177" y="3685643"/>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cxnSp>
          <p:nvCxnSpPr>
            <p:cNvPr id="105" name="Straight Connector 104"/>
            <p:cNvCxnSpPr/>
            <p:nvPr/>
          </p:nvCxnSpPr>
          <p:spPr>
            <a:xfrm>
              <a:off x="7709193" y="3264807"/>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6" name="Shape 54"/>
            <p:cNvSpPr/>
            <p:nvPr/>
          </p:nvSpPr>
          <p:spPr>
            <a:xfrm>
              <a:off x="7853529" y="3109893"/>
              <a:ext cx="1185883" cy="29036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Risk Management</a:t>
              </a:r>
            </a:p>
          </p:txBody>
        </p:sp>
      </p:grpSp>
      <p:grpSp>
        <p:nvGrpSpPr>
          <p:cNvPr id="11" name="Group 10"/>
          <p:cNvGrpSpPr/>
          <p:nvPr/>
        </p:nvGrpSpPr>
        <p:grpSpPr>
          <a:xfrm>
            <a:off x="4718051" y="3212976"/>
            <a:ext cx="1224378" cy="2160240"/>
            <a:chOff x="4571758" y="2132856"/>
            <a:chExt cx="1224378" cy="2160240"/>
          </a:xfrm>
        </p:grpSpPr>
        <p:grpSp>
          <p:nvGrpSpPr>
            <p:cNvPr id="81" name="Group 80"/>
            <p:cNvGrpSpPr/>
            <p:nvPr/>
          </p:nvGrpSpPr>
          <p:grpSpPr>
            <a:xfrm>
              <a:off x="4582800" y="2132856"/>
              <a:ext cx="1213336" cy="2160240"/>
              <a:chOff x="4026154" y="1903250"/>
              <a:chExt cx="1213336" cy="2160240"/>
            </a:xfrm>
          </p:grpSpPr>
          <p:sp>
            <p:nvSpPr>
              <p:cNvPr id="84" name="Shape 54"/>
              <p:cNvSpPr/>
              <p:nvPr/>
            </p:nvSpPr>
            <p:spPr>
              <a:xfrm>
                <a:off x="4173099" y="2571091"/>
                <a:ext cx="1066391" cy="419011"/>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Memoranda of Understanding</a:t>
                </a:r>
                <a:endParaRPr sz="900" dirty="0" smtClean="0"/>
              </a:p>
            </p:txBody>
          </p:sp>
          <p:sp>
            <p:nvSpPr>
              <p:cNvPr id="85" name="Shape 54"/>
              <p:cNvSpPr/>
              <p:nvPr/>
            </p:nvSpPr>
            <p:spPr>
              <a:xfrm>
                <a:off x="4173099" y="3089126"/>
                <a:ext cx="1066391" cy="578396"/>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Heads Of Agreements (&amp; IKCA’s)</a:t>
                </a:r>
                <a:endParaRPr sz="900" dirty="0" smtClean="0"/>
              </a:p>
            </p:txBody>
          </p:sp>
          <p:sp>
            <p:nvSpPr>
              <p:cNvPr id="86" name="Shape 54"/>
              <p:cNvSpPr/>
              <p:nvPr/>
            </p:nvSpPr>
            <p:spPr>
              <a:xfrm>
                <a:off x="4173754" y="3773126"/>
                <a:ext cx="1065736" cy="29036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Technical Annexes</a:t>
                </a:r>
                <a:endParaRPr sz="900" dirty="0" smtClean="0"/>
              </a:p>
            </p:txBody>
          </p:sp>
          <p:cxnSp>
            <p:nvCxnSpPr>
              <p:cNvPr id="87" name="Straight Arrow Connector 86"/>
              <p:cNvCxnSpPr/>
              <p:nvPr/>
            </p:nvCxnSpPr>
            <p:spPr>
              <a:xfrm>
                <a:off x="4029754" y="1903250"/>
                <a:ext cx="0" cy="2016000"/>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8" name="Straight Connector 87"/>
              <p:cNvCxnSpPr/>
              <p:nvPr/>
            </p:nvCxnSpPr>
            <p:spPr>
              <a:xfrm>
                <a:off x="4040384" y="2822438"/>
                <a:ext cx="12737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9" name="Straight Connector 88"/>
              <p:cNvCxnSpPr/>
              <p:nvPr/>
            </p:nvCxnSpPr>
            <p:spPr>
              <a:xfrm rot="21480000">
                <a:off x="4026154" y="3931177"/>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90" name="Straight Connector 89"/>
              <p:cNvCxnSpPr/>
              <p:nvPr/>
            </p:nvCxnSpPr>
            <p:spPr>
              <a:xfrm>
                <a:off x="4040384" y="3422150"/>
                <a:ext cx="12737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82" name="Shape 54"/>
            <p:cNvSpPr/>
            <p:nvPr/>
          </p:nvSpPr>
          <p:spPr>
            <a:xfrm>
              <a:off x="4716016" y="2274540"/>
              <a:ext cx="1080120" cy="43438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Partner coordination</a:t>
              </a:r>
              <a:endParaRPr sz="900" dirty="0" smtClean="0"/>
            </a:p>
          </p:txBody>
        </p:sp>
        <p:cxnSp>
          <p:nvCxnSpPr>
            <p:cNvPr id="83" name="Straight Connector 82"/>
            <p:cNvCxnSpPr/>
            <p:nvPr/>
          </p:nvCxnSpPr>
          <p:spPr>
            <a:xfrm rot="21540000">
              <a:off x="4571758" y="2484000"/>
              <a:ext cx="12737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2" name="Group 11"/>
          <p:cNvGrpSpPr/>
          <p:nvPr/>
        </p:nvGrpSpPr>
        <p:grpSpPr>
          <a:xfrm>
            <a:off x="1816779" y="3356992"/>
            <a:ext cx="2467189" cy="3310568"/>
            <a:chOff x="1763688" y="3286784"/>
            <a:chExt cx="2467189" cy="3310568"/>
          </a:xfrm>
        </p:grpSpPr>
        <p:grpSp>
          <p:nvGrpSpPr>
            <p:cNvPr id="13" name="Group 12"/>
            <p:cNvGrpSpPr/>
            <p:nvPr/>
          </p:nvGrpSpPr>
          <p:grpSpPr>
            <a:xfrm>
              <a:off x="1763688" y="5116778"/>
              <a:ext cx="1120246" cy="1480574"/>
              <a:chOff x="1259632" y="4151420"/>
              <a:chExt cx="1120246" cy="1480574"/>
            </a:xfrm>
          </p:grpSpPr>
          <p:grpSp>
            <p:nvGrpSpPr>
              <p:cNvPr id="68" name="Group 67"/>
              <p:cNvGrpSpPr/>
              <p:nvPr/>
            </p:nvGrpSpPr>
            <p:grpSpPr>
              <a:xfrm>
                <a:off x="1259632" y="4911872"/>
                <a:ext cx="1120246" cy="342274"/>
                <a:chOff x="3152956" y="4702865"/>
                <a:chExt cx="1120246" cy="342274"/>
              </a:xfrm>
            </p:grpSpPr>
            <p:sp>
              <p:nvSpPr>
                <p:cNvPr id="79" name="Shape 54"/>
                <p:cNvSpPr/>
                <p:nvPr/>
              </p:nvSpPr>
              <p:spPr>
                <a:xfrm>
                  <a:off x="3152956" y="4702865"/>
                  <a:ext cx="955187" cy="34227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NMX (ESS)</a:t>
                  </a:r>
                  <a:endParaRPr sz="1000" b="1" dirty="0" smtClean="0"/>
                </a:p>
              </p:txBody>
            </p:sp>
            <p:cxnSp>
              <p:nvCxnSpPr>
                <p:cNvPr id="80" name="Straight Connector 79"/>
                <p:cNvCxnSpPr/>
                <p:nvPr/>
              </p:nvCxnSpPr>
              <p:spPr>
                <a:xfrm>
                  <a:off x="4120644" y="4881289"/>
                  <a:ext cx="152558"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69" name="Group 68"/>
              <p:cNvGrpSpPr/>
              <p:nvPr/>
            </p:nvGrpSpPr>
            <p:grpSpPr>
              <a:xfrm>
                <a:off x="1259632" y="4514232"/>
                <a:ext cx="1100851" cy="316331"/>
                <a:chOff x="2265578" y="3732913"/>
                <a:chExt cx="1100851" cy="316331"/>
              </a:xfrm>
            </p:grpSpPr>
            <p:sp>
              <p:nvSpPr>
                <p:cNvPr id="77" name="Shape 54"/>
                <p:cNvSpPr/>
                <p:nvPr/>
              </p:nvSpPr>
              <p:spPr>
                <a:xfrm>
                  <a:off x="2265578" y="3732913"/>
                  <a:ext cx="942287" cy="316331"/>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HEIMDAL (ÅU)</a:t>
                  </a:r>
                  <a:endParaRPr sz="1000" b="1" dirty="0" smtClean="0"/>
                </a:p>
              </p:txBody>
            </p:sp>
            <p:cxnSp>
              <p:nvCxnSpPr>
                <p:cNvPr id="78" name="Straight Connector 77"/>
                <p:cNvCxnSpPr/>
                <p:nvPr/>
              </p:nvCxnSpPr>
              <p:spPr>
                <a:xfrm>
                  <a:off x="3199207" y="3876929"/>
                  <a:ext cx="167222"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70" name="Group 69"/>
              <p:cNvGrpSpPr/>
              <p:nvPr/>
            </p:nvGrpSpPr>
            <p:grpSpPr>
              <a:xfrm>
                <a:off x="1259632" y="5340272"/>
                <a:ext cx="1110377" cy="291722"/>
                <a:chOff x="827951" y="3860043"/>
                <a:chExt cx="1110377" cy="291722"/>
              </a:xfrm>
            </p:grpSpPr>
            <p:sp>
              <p:nvSpPr>
                <p:cNvPr id="75" name="Shape 54"/>
                <p:cNvSpPr/>
                <p:nvPr/>
              </p:nvSpPr>
              <p:spPr>
                <a:xfrm>
                  <a:off x="827951" y="3860043"/>
                  <a:ext cx="966378" cy="291722"/>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MAGIC (LLB)</a:t>
                  </a:r>
                  <a:endParaRPr sz="1000" b="1" dirty="0" smtClean="0"/>
                </a:p>
              </p:txBody>
            </p:sp>
            <p:cxnSp>
              <p:nvCxnSpPr>
                <p:cNvPr id="76" name="Straight Connector 75"/>
                <p:cNvCxnSpPr/>
                <p:nvPr/>
              </p:nvCxnSpPr>
              <p:spPr>
                <a:xfrm>
                  <a:off x="1794328" y="4042115"/>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71" name="Group 70"/>
              <p:cNvGrpSpPr/>
              <p:nvPr/>
            </p:nvGrpSpPr>
            <p:grpSpPr>
              <a:xfrm>
                <a:off x="1259632" y="4151420"/>
                <a:ext cx="1094754" cy="290804"/>
                <a:chOff x="845882" y="4454346"/>
                <a:chExt cx="1094754" cy="290804"/>
              </a:xfrm>
            </p:grpSpPr>
            <p:sp>
              <p:nvSpPr>
                <p:cNvPr id="73" name="Shape 54"/>
                <p:cNvSpPr/>
                <p:nvPr/>
              </p:nvSpPr>
              <p:spPr>
                <a:xfrm>
                  <a:off x="845882" y="4454346"/>
                  <a:ext cx="950754" cy="29080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DREAM (FZJ)</a:t>
                  </a:r>
                  <a:endParaRPr sz="1000" b="1" dirty="0" smtClean="0"/>
                </a:p>
              </p:txBody>
            </p:sp>
            <p:cxnSp>
              <p:nvCxnSpPr>
                <p:cNvPr id="74" name="Straight Connector 73"/>
                <p:cNvCxnSpPr/>
                <p:nvPr/>
              </p:nvCxnSpPr>
              <p:spPr>
                <a:xfrm>
                  <a:off x="1796636" y="4601134"/>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72" name="Straight Arrow Connector 71"/>
              <p:cNvCxnSpPr/>
              <p:nvPr/>
            </p:nvCxnSpPr>
            <p:spPr>
              <a:xfrm>
                <a:off x="2362853" y="4299872"/>
                <a:ext cx="0" cy="1224000"/>
              </a:xfrm>
              <a:prstGeom prst="straightConnector1">
                <a:avLst/>
              </a:prstGeom>
              <a:noFill/>
              <a:ln w="1905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4" name="Group 13"/>
            <p:cNvGrpSpPr/>
            <p:nvPr/>
          </p:nvGrpSpPr>
          <p:grpSpPr>
            <a:xfrm>
              <a:off x="1764190" y="3436835"/>
              <a:ext cx="1079618" cy="1432325"/>
              <a:chOff x="3204350" y="2649019"/>
              <a:chExt cx="1079618" cy="1432325"/>
            </a:xfrm>
          </p:grpSpPr>
          <p:grpSp>
            <p:nvGrpSpPr>
              <p:cNvPr id="54" name="Group 53"/>
              <p:cNvGrpSpPr/>
              <p:nvPr/>
            </p:nvGrpSpPr>
            <p:grpSpPr>
              <a:xfrm>
                <a:off x="3204350" y="2649019"/>
                <a:ext cx="1079618" cy="1432325"/>
                <a:chOff x="3204350" y="2589750"/>
                <a:chExt cx="1079618" cy="1432325"/>
              </a:xfrm>
            </p:grpSpPr>
            <p:grpSp>
              <p:nvGrpSpPr>
                <p:cNvPr id="56" name="Group 55"/>
                <p:cNvGrpSpPr/>
                <p:nvPr/>
              </p:nvGrpSpPr>
              <p:grpSpPr>
                <a:xfrm>
                  <a:off x="3205094" y="2589750"/>
                  <a:ext cx="1078874" cy="280197"/>
                  <a:chOff x="2156843" y="2715652"/>
                  <a:chExt cx="1078874" cy="280197"/>
                </a:xfrm>
              </p:grpSpPr>
              <p:sp>
                <p:nvSpPr>
                  <p:cNvPr id="66" name="Shape 54"/>
                  <p:cNvSpPr/>
                  <p:nvPr/>
                </p:nvSpPr>
                <p:spPr>
                  <a:xfrm>
                    <a:off x="2156843" y="2715652"/>
                    <a:ext cx="934858" cy="280197"/>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0" tIns="46800" rIns="36000" bIns="0"/>
                  <a:lstStyle/>
                  <a:p>
                    <a:pPr lvl="0" algn="l">
                      <a:spcBef>
                        <a:spcPts val="300"/>
                      </a:spcBef>
                    </a:pPr>
                    <a:r>
                      <a:rPr lang="en-AU" sz="1000" b="1" dirty="0" smtClean="0"/>
                      <a:t> LOKI  (ISIS)</a:t>
                    </a:r>
                  </a:p>
                </p:txBody>
              </p:sp>
              <p:cxnSp>
                <p:nvCxnSpPr>
                  <p:cNvPr id="67" name="Straight Connector 66"/>
                  <p:cNvCxnSpPr/>
                  <p:nvPr/>
                </p:nvCxnSpPr>
                <p:spPr>
                  <a:xfrm>
                    <a:off x="3091717" y="2851833"/>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57" name="Group 56"/>
                <p:cNvGrpSpPr/>
                <p:nvPr/>
              </p:nvGrpSpPr>
              <p:grpSpPr>
                <a:xfrm>
                  <a:off x="3211314" y="3695025"/>
                  <a:ext cx="1072654" cy="327050"/>
                  <a:chOff x="3063299" y="4111184"/>
                  <a:chExt cx="1072654" cy="327050"/>
                </a:xfrm>
              </p:grpSpPr>
              <p:cxnSp>
                <p:nvCxnSpPr>
                  <p:cNvPr id="64" name="Straight Connector 63"/>
                  <p:cNvCxnSpPr/>
                  <p:nvPr/>
                </p:nvCxnSpPr>
                <p:spPr>
                  <a:xfrm>
                    <a:off x="3991953" y="4294218"/>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65" name="Shape 54"/>
                  <p:cNvSpPr/>
                  <p:nvPr/>
                </p:nvSpPr>
                <p:spPr>
                  <a:xfrm>
                    <a:off x="3063299" y="4111184"/>
                    <a:ext cx="928638" cy="327050"/>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FREIA (ISIS)</a:t>
                    </a:r>
                    <a:endParaRPr sz="1000" b="1" dirty="0" smtClean="0"/>
                  </a:p>
                  <a:p>
                    <a:pPr lvl="0" algn="l">
                      <a:spcBef>
                        <a:spcPts val="300"/>
                      </a:spcBef>
                      <a:buSzPct val="100000"/>
                    </a:pPr>
                    <a:endParaRPr sz="900" dirty="0" smtClean="0"/>
                  </a:p>
                </p:txBody>
              </p:sp>
            </p:grpSp>
            <p:grpSp>
              <p:nvGrpSpPr>
                <p:cNvPr id="58" name="Group 57"/>
                <p:cNvGrpSpPr/>
                <p:nvPr/>
              </p:nvGrpSpPr>
              <p:grpSpPr>
                <a:xfrm>
                  <a:off x="3204350" y="2941955"/>
                  <a:ext cx="1079618" cy="297944"/>
                  <a:chOff x="485741" y="4192320"/>
                  <a:chExt cx="1348650" cy="297944"/>
                </a:xfrm>
              </p:grpSpPr>
              <p:sp>
                <p:nvSpPr>
                  <p:cNvPr id="62" name="Shape 54"/>
                  <p:cNvSpPr/>
                  <p:nvPr/>
                </p:nvSpPr>
                <p:spPr>
                  <a:xfrm>
                    <a:off x="485741" y="4192320"/>
                    <a:ext cx="1168745" cy="29794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SKADI (FZJ)</a:t>
                    </a:r>
                    <a:endParaRPr sz="1000" b="1" dirty="0" smtClean="0"/>
                  </a:p>
                </p:txBody>
              </p:sp>
              <p:cxnSp>
                <p:nvCxnSpPr>
                  <p:cNvPr id="63" name="Straight Connector 62"/>
                  <p:cNvCxnSpPr/>
                  <p:nvPr/>
                </p:nvCxnSpPr>
                <p:spPr>
                  <a:xfrm flipH="1">
                    <a:off x="1645513" y="4336336"/>
                    <a:ext cx="188878"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59" name="Group 58"/>
                <p:cNvGrpSpPr/>
                <p:nvPr/>
              </p:nvGrpSpPr>
              <p:grpSpPr>
                <a:xfrm>
                  <a:off x="3207299" y="3301995"/>
                  <a:ext cx="1076669" cy="315626"/>
                  <a:chOff x="778274" y="3922352"/>
                  <a:chExt cx="1076669" cy="315626"/>
                </a:xfrm>
              </p:grpSpPr>
              <p:sp>
                <p:nvSpPr>
                  <p:cNvPr id="60" name="Shape 54"/>
                  <p:cNvSpPr/>
                  <p:nvPr/>
                </p:nvSpPr>
                <p:spPr>
                  <a:xfrm>
                    <a:off x="778274" y="3922352"/>
                    <a:ext cx="932653" cy="315626"/>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ESTIA (PSI)</a:t>
                    </a:r>
                    <a:endParaRPr sz="1000" b="1" dirty="0" smtClean="0"/>
                  </a:p>
                </p:txBody>
              </p:sp>
              <p:cxnSp>
                <p:nvCxnSpPr>
                  <p:cNvPr id="61" name="Straight Connector 60"/>
                  <p:cNvCxnSpPr/>
                  <p:nvPr/>
                </p:nvCxnSpPr>
                <p:spPr>
                  <a:xfrm>
                    <a:off x="1710943" y="4066368"/>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cxnSp>
            <p:nvCxnSpPr>
              <p:cNvPr id="55" name="Straight Arrow Connector 54"/>
              <p:cNvCxnSpPr/>
              <p:nvPr/>
            </p:nvCxnSpPr>
            <p:spPr>
              <a:xfrm>
                <a:off x="4283968" y="2776160"/>
                <a:ext cx="0" cy="1170000"/>
              </a:xfrm>
              <a:prstGeom prst="straightConnector1">
                <a:avLst/>
              </a:prstGeom>
              <a:noFill/>
              <a:ln w="1905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5" name="Group 14"/>
            <p:cNvGrpSpPr/>
            <p:nvPr/>
          </p:nvGrpSpPr>
          <p:grpSpPr>
            <a:xfrm>
              <a:off x="3082395" y="3429000"/>
              <a:ext cx="1129565" cy="683415"/>
              <a:chOff x="1467114" y="2471430"/>
              <a:chExt cx="1129565" cy="683415"/>
            </a:xfrm>
          </p:grpSpPr>
          <p:grpSp>
            <p:nvGrpSpPr>
              <p:cNvPr id="47" name="Group 46"/>
              <p:cNvGrpSpPr/>
              <p:nvPr/>
            </p:nvGrpSpPr>
            <p:grpSpPr>
              <a:xfrm>
                <a:off x="1467114" y="2471430"/>
                <a:ext cx="1129137" cy="330781"/>
                <a:chOff x="2080999" y="3868782"/>
                <a:chExt cx="1129137" cy="330781"/>
              </a:xfrm>
            </p:grpSpPr>
            <p:sp>
              <p:nvSpPr>
                <p:cNvPr id="52" name="Shape 54"/>
                <p:cNvSpPr/>
                <p:nvPr/>
              </p:nvSpPr>
              <p:spPr>
                <a:xfrm>
                  <a:off x="2233557" y="3868782"/>
                  <a:ext cx="976579" cy="330781"/>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ODIN (TUM/PSI)</a:t>
                  </a:r>
                  <a:endParaRPr sz="1000" b="1" dirty="0" smtClean="0"/>
                </a:p>
                <a:p>
                  <a:pPr lvl="0" algn="l">
                    <a:spcBef>
                      <a:spcPts val="300"/>
                    </a:spcBef>
                    <a:buSzPct val="100000"/>
                  </a:pPr>
                  <a:endParaRPr sz="900" dirty="0" smtClean="0"/>
                </a:p>
              </p:txBody>
            </p:sp>
            <p:cxnSp>
              <p:nvCxnSpPr>
                <p:cNvPr id="53" name="Straight Connector 52"/>
                <p:cNvCxnSpPr/>
                <p:nvPr/>
              </p:nvCxnSpPr>
              <p:spPr>
                <a:xfrm>
                  <a:off x="2080999" y="4012848"/>
                  <a:ext cx="152558"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48" name="Group 47"/>
              <p:cNvGrpSpPr/>
              <p:nvPr/>
            </p:nvGrpSpPr>
            <p:grpSpPr>
              <a:xfrm>
                <a:off x="1475672" y="2874219"/>
                <a:ext cx="1121007" cy="280626"/>
                <a:chOff x="638259" y="4777748"/>
                <a:chExt cx="1121007" cy="280626"/>
              </a:xfrm>
            </p:grpSpPr>
            <p:sp>
              <p:nvSpPr>
                <p:cNvPr id="50" name="Shape 54"/>
                <p:cNvSpPr/>
                <p:nvPr/>
              </p:nvSpPr>
              <p:spPr>
                <a:xfrm>
                  <a:off x="782259" y="4777748"/>
                  <a:ext cx="977007" cy="280626"/>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BEER (HZG/NPI)</a:t>
                  </a:r>
                  <a:endParaRPr sz="1000" b="1" dirty="0" smtClean="0"/>
                </a:p>
              </p:txBody>
            </p:sp>
            <p:cxnSp>
              <p:nvCxnSpPr>
                <p:cNvPr id="51" name="Straight Connector 50"/>
                <p:cNvCxnSpPr/>
                <p:nvPr/>
              </p:nvCxnSpPr>
              <p:spPr>
                <a:xfrm>
                  <a:off x="638259" y="4921764"/>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49" name="Straight Arrow Connector 48"/>
              <p:cNvCxnSpPr/>
              <p:nvPr/>
            </p:nvCxnSpPr>
            <p:spPr>
              <a:xfrm>
                <a:off x="1475656" y="2622235"/>
                <a:ext cx="0" cy="396000"/>
              </a:xfrm>
              <a:prstGeom prst="straightConnector1">
                <a:avLst/>
              </a:prstGeom>
              <a:noFill/>
              <a:ln w="1905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6" name="Group 15"/>
            <p:cNvGrpSpPr/>
            <p:nvPr/>
          </p:nvGrpSpPr>
          <p:grpSpPr>
            <a:xfrm>
              <a:off x="3131840" y="4365104"/>
              <a:ext cx="1099037" cy="2228019"/>
              <a:chOff x="3112923" y="3963021"/>
              <a:chExt cx="1099037" cy="2228019"/>
            </a:xfrm>
          </p:grpSpPr>
          <p:grpSp>
            <p:nvGrpSpPr>
              <p:cNvPr id="24" name="Group 23"/>
              <p:cNvGrpSpPr/>
              <p:nvPr/>
            </p:nvGrpSpPr>
            <p:grpSpPr>
              <a:xfrm>
                <a:off x="3112923" y="3963021"/>
                <a:ext cx="1099037" cy="2228019"/>
                <a:chOff x="3328947" y="4451759"/>
                <a:chExt cx="1099037" cy="2228019"/>
              </a:xfrm>
            </p:grpSpPr>
            <p:grpSp>
              <p:nvGrpSpPr>
                <p:cNvPr id="26" name="Group 25"/>
                <p:cNvGrpSpPr/>
                <p:nvPr/>
              </p:nvGrpSpPr>
              <p:grpSpPr>
                <a:xfrm>
                  <a:off x="3328947" y="4451759"/>
                  <a:ext cx="1099037" cy="2228019"/>
                  <a:chOff x="4409068" y="4144851"/>
                  <a:chExt cx="1099037" cy="2228019"/>
                </a:xfrm>
              </p:grpSpPr>
              <p:grpSp>
                <p:nvGrpSpPr>
                  <p:cNvPr id="28" name="Group 27"/>
                  <p:cNvGrpSpPr/>
                  <p:nvPr/>
                </p:nvGrpSpPr>
                <p:grpSpPr>
                  <a:xfrm>
                    <a:off x="4427984" y="4144851"/>
                    <a:ext cx="1064886" cy="672970"/>
                    <a:chOff x="4427984" y="3983978"/>
                    <a:chExt cx="1064886" cy="672970"/>
                  </a:xfrm>
                </p:grpSpPr>
                <p:grpSp>
                  <p:nvGrpSpPr>
                    <p:cNvPr id="41" name="Group 40"/>
                    <p:cNvGrpSpPr/>
                    <p:nvPr/>
                  </p:nvGrpSpPr>
                  <p:grpSpPr>
                    <a:xfrm>
                      <a:off x="4429684" y="3983978"/>
                      <a:ext cx="1063186" cy="303350"/>
                      <a:chOff x="4276721" y="5004978"/>
                      <a:chExt cx="1063186" cy="303350"/>
                    </a:xfrm>
                  </p:grpSpPr>
                  <p:sp>
                    <p:nvSpPr>
                      <p:cNvPr id="45" name="Shape 54"/>
                      <p:cNvSpPr/>
                      <p:nvPr/>
                    </p:nvSpPr>
                    <p:spPr>
                      <a:xfrm>
                        <a:off x="4419037" y="5004978"/>
                        <a:ext cx="920870" cy="303350"/>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0" tIns="46800" rIns="36000" bIns="0"/>
                      <a:lstStyle/>
                      <a:p>
                        <a:pPr lvl="0" algn="l">
                          <a:spcBef>
                            <a:spcPts val="300"/>
                          </a:spcBef>
                        </a:pPr>
                        <a:r>
                          <a:rPr lang="en-AU" sz="1000" b="1" dirty="0" smtClean="0"/>
                          <a:t> C-SPEC (TUM)</a:t>
                        </a:r>
                        <a:endParaRPr sz="1000" b="1" dirty="0" smtClean="0"/>
                      </a:p>
                    </p:txBody>
                  </p:sp>
                  <p:cxnSp>
                    <p:nvCxnSpPr>
                      <p:cNvPr id="46" name="Straight Connector 45"/>
                      <p:cNvCxnSpPr/>
                      <p:nvPr/>
                    </p:nvCxnSpPr>
                    <p:spPr>
                      <a:xfrm>
                        <a:off x="4276721" y="5206355"/>
                        <a:ext cx="126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42" name="Group 41"/>
                    <p:cNvGrpSpPr/>
                    <p:nvPr/>
                  </p:nvGrpSpPr>
                  <p:grpSpPr>
                    <a:xfrm>
                      <a:off x="4427984" y="4344018"/>
                      <a:ext cx="1063820" cy="312930"/>
                      <a:chOff x="1973886" y="2589305"/>
                      <a:chExt cx="1063820" cy="312930"/>
                    </a:xfrm>
                  </p:grpSpPr>
                  <p:sp>
                    <p:nvSpPr>
                      <p:cNvPr id="43" name="Shape 54"/>
                      <p:cNvSpPr/>
                      <p:nvPr/>
                    </p:nvSpPr>
                    <p:spPr>
                      <a:xfrm>
                        <a:off x="2117902" y="2589305"/>
                        <a:ext cx="919804" cy="312930"/>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T-REX (FZJ)</a:t>
                        </a:r>
                        <a:endParaRPr sz="1000" b="1" dirty="0" smtClean="0"/>
                      </a:p>
                    </p:txBody>
                  </p:sp>
                  <p:cxnSp>
                    <p:nvCxnSpPr>
                      <p:cNvPr id="44" name="Straight Connector 43"/>
                      <p:cNvCxnSpPr/>
                      <p:nvPr/>
                    </p:nvCxnSpPr>
                    <p:spPr>
                      <a:xfrm>
                        <a:off x="1973886" y="2733321"/>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grpSp>
                <p:nvGrpSpPr>
                  <p:cNvPr id="29" name="Group 28"/>
                  <p:cNvGrpSpPr/>
                  <p:nvPr/>
                </p:nvGrpSpPr>
                <p:grpSpPr>
                  <a:xfrm>
                    <a:off x="4409068" y="4864931"/>
                    <a:ext cx="1099037" cy="1507939"/>
                    <a:chOff x="4409068" y="4864931"/>
                    <a:chExt cx="1099037" cy="1507939"/>
                  </a:xfrm>
                </p:grpSpPr>
                <p:grpSp>
                  <p:nvGrpSpPr>
                    <p:cNvPr id="30" name="Group 29"/>
                    <p:cNvGrpSpPr/>
                    <p:nvPr/>
                  </p:nvGrpSpPr>
                  <p:grpSpPr>
                    <a:xfrm>
                      <a:off x="4409068" y="4864931"/>
                      <a:ext cx="1099037" cy="1368152"/>
                      <a:chOff x="4426002" y="4864931"/>
                      <a:chExt cx="1099037" cy="1368152"/>
                    </a:xfrm>
                  </p:grpSpPr>
                  <p:grpSp>
                    <p:nvGrpSpPr>
                      <p:cNvPr id="32" name="Group 31"/>
                      <p:cNvGrpSpPr/>
                      <p:nvPr/>
                    </p:nvGrpSpPr>
                    <p:grpSpPr>
                      <a:xfrm>
                        <a:off x="4429749" y="4864931"/>
                        <a:ext cx="1095289" cy="306908"/>
                        <a:chOff x="1997980" y="3782861"/>
                        <a:chExt cx="1095289" cy="306908"/>
                      </a:xfrm>
                    </p:grpSpPr>
                    <p:sp>
                      <p:nvSpPr>
                        <p:cNvPr id="39" name="Shape 54"/>
                        <p:cNvSpPr/>
                        <p:nvPr/>
                      </p:nvSpPr>
                      <p:spPr>
                        <a:xfrm>
                          <a:off x="2142436" y="3782861"/>
                          <a:ext cx="950833" cy="306908"/>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BIFROST (DTU)</a:t>
                          </a:r>
                          <a:endParaRPr sz="1000" b="1" dirty="0" smtClean="0"/>
                        </a:p>
                        <a:p>
                          <a:pPr lvl="0" algn="l">
                            <a:spcBef>
                              <a:spcPts val="300"/>
                            </a:spcBef>
                            <a:buSzPct val="100000"/>
                          </a:pPr>
                          <a:endParaRPr sz="900" dirty="0" smtClean="0"/>
                        </a:p>
                      </p:txBody>
                    </p:sp>
                    <p:cxnSp>
                      <p:nvCxnSpPr>
                        <p:cNvPr id="40" name="Straight Connector 39"/>
                        <p:cNvCxnSpPr/>
                        <p:nvPr/>
                      </p:nvCxnSpPr>
                      <p:spPr>
                        <a:xfrm>
                          <a:off x="1997980" y="3926877"/>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33" name="Group 32"/>
                      <p:cNvGrpSpPr/>
                      <p:nvPr/>
                    </p:nvGrpSpPr>
                    <p:grpSpPr>
                      <a:xfrm>
                        <a:off x="4426002" y="5224971"/>
                        <a:ext cx="1099037" cy="649329"/>
                        <a:chOff x="588004" y="3746005"/>
                        <a:chExt cx="1099037" cy="649329"/>
                      </a:xfrm>
                    </p:grpSpPr>
                    <p:sp>
                      <p:nvSpPr>
                        <p:cNvPr id="37" name="Shape 54"/>
                        <p:cNvSpPr/>
                        <p:nvPr/>
                      </p:nvSpPr>
                      <p:spPr>
                        <a:xfrm>
                          <a:off x="742099" y="3746005"/>
                          <a:ext cx="944942" cy="40644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MIRACLES (ESS Bilbao)</a:t>
                          </a:r>
                          <a:endParaRPr sz="1000" b="1" dirty="0" smtClean="0"/>
                        </a:p>
                      </p:txBody>
                    </p:sp>
                    <p:cxnSp>
                      <p:nvCxnSpPr>
                        <p:cNvPr id="38" name="Straight Connector 37"/>
                        <p:cNvCxnSpPr/>
                        <p:nvPr/>
                      </p:nvCxnSpPr>
                      <p:spPr>
                        <a:xfrm rot="21540000">
                          <a:off x="588004" y="4395334"/>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34" name="Group 33"/>
                      <p:cNvGrpSpPr/>
                      <p:nvPr/>
                    </p:nvGrpSpPr>
                    <p:grpSpPr>
                      <a:xfrm>
                        <a:off x="4429749" y="5729027"/>
                        <a:ext cx="1095288" cy="504056"/>
                        <a:chOff x="634086" y="3623364"/>
                        <a:chExt cx="1095288" cy="504056"/>
                      </a:xfrm>
                    </p:grpSpPr>
                    <p:sp>
                      <p:nvSpPr>
                        <p:cNvPr id="35" name="Shape 54"/>
                        <p:cNvSpPr/>
                        <p:nvPr/>
                      </p:nvSpPr>
                      <p:spPr>
                        <a:xfrm>
                          <a:off x="784433" y="3623364"/>
                          <a:ext cx="944941" cy="283803"/>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VESPA(CNR)</a:t>
                          </a:r>
                          <a:endParaRPr sz="1000" b="1" dirty="0" smtClean="0"/>
                        </a:p>
                      </p:txBody>
                    </p:sp>
                    <p:cxnSp>
                      <p:nvCxnSpPr>
                        <p:cNvPr id="36" name="Straight Connector 35"/>
                        <p:cNvCxnSpPr/>
                        <p:nvPr/>
                      </p:nvCxnSpPr>
                      <p:spPr>
                        <a:xfrm>
                          <a:off x="634086" y="4127420"/>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sp>
                  <p:nvSpPr>
                    <p:cNvPr id="31" name="Shape 54"/>
                    <p:cNvSpPr/>
                    <p:nvPr/>
                  </p:nvSpPr>
                  <p:spPr>
                    <a:xfrm>
                      <a:off x="4563163" y="6089067"/>
                      <a:ext cx="944941" cy="283803"/>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solidFill>
                            <a:schemeClr val="bg1">
                              <a:lumMod val="50000"/>
                            </a:schemeClr>
                          </a:solidFill>
                        </a:rPr>
                        <a:t>VOR or HR-NSE</a:t>
                      </a:r>
                      <a:endParaRPr sz="1000" b="1" dirty="0" smtClean="0">
                        <a:solidFill>
                          <a:schemeClr val="bg1">
                            <a:lumMod val="50000"/>
                          </a:schemeClr>
                        </a:solidFill>
                      </a:endParaRPr>
                    </a:p>
                  </p:txBody>
                </p:sp>
              </p:grpSp>
            </p:grpSp>
            <p:cxnSp>
              <p:nvCxnSpPr>
                <p:cNvPr id="27" name="Straight Connector 26"/>
                <p:cNvCxnSpPr/>
                <p:nvPr/>
              </p:nvCxnSpPr>
              <p:spPr>
                <a:xfrm rot="21540000">
                  <a:off x="3347890" y="5749160"/>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25" name="Straight Arrow Connector 24"/>
              <p:cNvCxnSpPr/>
              <p:nvPr/>
            </p:nvCxnSpPr>
            <p:spPr>
              <a:xfrm>
                <a:off x="3131840" y="4159101"/>
                <a:ext cx="0" cy="1908000"/>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7" name="Group 16"/>
            <p:cNvGrpSpPr/>
            <p:nvPr/>
          </p:nvGrpSpPr>
          <p:grpSpPr>
            <a:xfrm>
              <a:off x="2844000" y="3286784"/>
              <a:ext cx="296400" cy="2446472"/>
              <a:chOff x="2844000" y="2930058"/>
              <a:chExt cx="296400" cy="2446472"/>
            </a:xfrm>
          </p:grpSpPr>
          <p:grpSp>
            <p:nvGrpSpPr>
              <p:cNvPr id="18" name="Group 17"/>
              <p:cNvGrpSpPr/>
              <p:nvPr/>
            </p:nvGrpSpPr>
            <p:grpSpPr>
              <a:xfrm>
                <a:off x="2844000" y="2930058"/>
                <a:ext cx="252000" cy="2446472"/>
                <a:chOff x="2624416" y="2617017"/>
                <a:chExt cx="252000" cy="2446472"/>
              </a:xfrm>
            </p:grpSpPr>
            <p:cxnSp>
              <p:nvCxnSpPr>
                <p:cNvPr id="20" name="Straight Arrow Connector 19"/>
                <p:cNvCxnSpPr/>
                <p:nvPr/>
              </p:nvCxnSpPr>
              <p:spPr>
                <a:xfrm>
                  <a:off x="2768416" y="2617017"/>
                  <a:ext cx="0" cy="2440800"/>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1" name="Straight Connector 20"/>
                <p:cNvCxnSpPr/>
                <p:nvPr/>
              </p:nvCxnSpPr>
              <p:spPr>
                <a:xfrm flipV="1">
                  <a:off x="2624416" y="5063489"/>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2" name="Straight Connector 21"/>
                <p:cNvCxnSpPr/>
                <p:nvPr/>
              </p:nvCxnSpPr>
              <p:spPr>
                <a:xfrm>
                  <a:off x="2624416" y="3403991"/>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3" name="Straight Connector 22"/>
                <p:cNvCxnSpPr/>
                <p:nvPr/>
              </p:nvCxnSpPr>
              <p:spPr>
                <a:xfrm>
                  <a:off x="2768416" y="3115959"/>
                  <a:ext cx="108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19" name="Straight Connector 18"/>
              <p:cNvCxnSpPr/>
              <p:nvPr/>
            </p:nvCxnSpPr>
            <p:spPr>
              <a:xfrm flipV="1">
                <a:off x="2996400" y="5085184"/>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grpSp>
        <p:nvGrpSpPr>
          <p:cNvPr id="120" name="Group 119"/>
          <p:cNvGrpSpPr/>
          <p:nvPr/>
        </p:nvGrpSpPr>
        <p:grpSpPr>
          <a:xfrm>
            <a:off x="896400" y="2088000"/>
            <a:ext cx="7596000" cy="727200"/>
            <a:chOff x="671524" y="928570"/>
            <a:chExt cx="7596000" cy="727200"/>
          </a:xfrm>
        </p:grpSpPr>
        <p:sp>
          <p:nvSpPr>
            <p:cNvPr id="138" name="Shape 67"/>
            <p:cNvSpPr/>
            <p:nvPr/>
          </p:nvSpPr>
          <p:spPr>
            <a:xfrm>
              <a:off x="3050980" y="928570"/>
              <a:ext cx="2655798" cy="430887"/>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Project Leader: </a:t>
              </a:r>
              <a:r>
                <a:rPr lang="en-AU" sz="1100" dirty="0"/>
                <a:t>Shane Kennedy</a:t>
              </a:r>
            </a:p>
            <a:p>
              <a:pPr lvl="0" algn="ctr"/>
              <a:r>
                <a:rPr lang="en-AU" sz="1100" b="1" dirty="0"/>
                <a:t>Deputy Project Leader: </a:t>
              </a:r>
              <a:r>
                <a:rPr lang="en-AU" sz="1100" dirty="0"/>
                <a:t>Oliver Kirstein</a:t>
              </a:r>
              <a:endParaRPr lang="en-AU" sz="800" dirty="0"/>
            </a:p>
          </p:txBody>
        </p:sp>
        <p:cxnSp>
          <p:nvCxnSpPr>
            <p:cNvPr id="139" name="Straight Connector 138"/>
            <p:cNvCxnSpPr/>
            <p:nvPr/>
          </p:nvCxnSpPr>
          <p:spPr>
            <a:xfrm flipV="1">
              <a:off x="671524" y="1477482"/>
              <a:ext cx="7596000" cy="35052"/>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0" name="Straight Connector 139"/>
            <p:cNvCxnSpPr/>
            <p:nvPr/>
          </p:nvCxnSpPr>
          <p:spPr>
            <a:xfrm>
              <a:off x="4401124" y="1360570"/>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1" name="Straight Connector 140"/>
            <p:cNvCxnSpPr/>
            <p:nvPr/>
          </p:nvCxnSpPr>
          <p:spPr>
            <a:xfrm>
              <a:off x="679464" y="1511770"/>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2" name="Straight Connector 141"/>
            <p:cNvCxnSpPr/>
            <p:nvPr/>
          </p:nvCxnSpPr>
          <p:spPr>
            <a:xfrm>
              <a:off x="2666835" y="1511770"/>
              <a:ext cx="0" cy="126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3" name="Straight Connector 142"/>
            <p:cNvCxnSpPr/>
            <p:nvPr/>
          </p:nvCxnSpPr>
          <p:spPr>
            <a:xfrm>
              <a:off x="4769717" y="1477482"/>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4" name="Straight Connector 143"/>
            <p:cNvCxnSpPr/>
            <p:nvPr/>
          </p:nvCxnSpPr>
          <p:spPr>
            <a:xfrm>
              <a:off x="6645796" y="1477482"/>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5" name="Straight Connector 144"/>
            <p:cNvCxnSpPr/>
            <p:nvPr/>
          </p:nvCxnSpPr>
          <p:spPr>
            <a:xfrm>
              <a:off x="8247924" y="1477482"/>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21" name="Group 120"/>
          <p:cNvGrpSpPr/>
          <p:nvPr/>
        </p:nvGrpSpPr>
        <p:grpSpPr>
          <a:xfrm>
            <a:off x="54001" y="2780928"/>
            <a:ext cx="8999588" cy="600164"/>
            <a:chOff x="54001" y="1844824"/>
            <a:chExt cx="8999588" cy="600164"/>
          </a:xfrm>
        </p:grpSpPr>
        <p:grpSp>
          <p:nvGrpSpPr>
            <p:cNvPr id="132" name="Group 131"/>
            <p:cNvGrpSpPr/>
            <p:nvPr/>
          </p:nvGrpSpPr>
          <p:grpSpPr>
            <a:xfrm>
              <a:off x="2051920" y="1844824"/>
              <a:ext cx="7001669" cy="600164"/>
              <a:chOff x="2051920" y="1628800"/>
              <a:chExt cx="7001669" cy="600164"/>
            </a:xfrm>
          </p:grpSpPr>
          <p:sp>
            <p:nvSpPr>
              <p:cNvPr id="134" name="Shape 67"/>
              <p:cNvSpPr/>
              <p:nvPr/>
            </p:nvSpPr>
            <p:spPr>
              <a:xfrm>
                <a:off x="2051920" y="1628800"/>
                <a:ext cx="1800000" cy="600164"/>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Neutron Instruments:</a:t>
                </a:r>
                <a:endParaRPr lang="en-AU" sz="1100" dirty="0"/>
              </a:p>
              <a:p>
                <a:pPr lvl="0" algn="ctr"/>
                <a:r>
                  <a:rPr lang="en-AU" sz="1100" b="1" dirty="0" smtClean="0"/>
                  <a:t>Lead Scientist: </a:t>
                </a:r>
                <a:r>
                  <a:rPr lang="en-AU" sz="1100" dirty="0" smtClean="0"/>
                  <a:t>Ken Andersen</a:t>
                </a:r>
              </a:p>
              <a:p>
                <a:pPr lvl="0" algn="ctr"/>
                <a:r>
                  <a:rPr lang="en-AU" sz="1100" b="1" dirty="0"/>
                  <a:t>Lead </a:t>
                </a:r>
                <a:r>
                  <a:rPr lang="en-AU" sz="1100" b="1" dirty="0" smtClean="0"/>
                  <a:t>Engineer:</a:t>
                </a:r>
                <a:r>
                  <a:rPr lang="en-AU" sz="1100" dirty="0" smtClean="0"/>
                  <a:t> Gabor Laszlo</a:t>
                </a:r>
                <a:endParaRPr lang="en-AU" sz="800" dirty="0"/>
              </a:p>
            </p:txBody>
          </p:sp>
          <p:sp>
            <p:nvSpPr>
              <p:cNvPr id="135" name="Shape 67"/>
              <p:cNvSpPr/>
              <p:nvPr/>
            </p:nvSpPr>
            <p:spPr>
              <a:xfrm>
                <a:off x="4248000" y="1651649"/>
                <a:ext cx="1800000" cy="430887"/>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In-Kind Office:</a:t>
                </a:r>
                <a:endParaRPr lang="en-AU" sz="1100" dirty="0"/>
              </a:p>
              <a:p>
                <a:pPr lvl="0" algn="ctr"/>
                <a:r>
                  <a:rPr lang="en-AU" sz="1100" b="1" dirty="0" smtClean="0"/>
                  <a:t>Lead: </a:t>
                </a:r>
                <a:r>
                  <a:rPr lang="en-AU" sz="1100" dirty="0" smtClean="0"/>
                  <a:t>Sara </a:t>
                </a:r>
                <a:r>
                  <a:rPr lang="en-AU" sz="1100" dirty="0" err="1" smtClean="0"/>
                  <a:t>Ghatnekar</a:t>
                </a:r>
                <a:r>
                  <a:rPr lang="en-AU" sz="1100" dirty="0" smtClean="0"/>
                  <a:t>-Nilsson</a:t>
                </a:r>
              </a:p>
            </p:txBody>
          </p:sp>
          <p:sp>
            <p:nvSpPr>
              <p:cNvPr id="136" name="Shape 67"/>
              <p:cNvSpPr/>
              <p:nvPr/>
            </p:nvSpPr>
            <p:spPr>
              <a:xfrm>
                <a:off x="6130514" y="1651649"/>
                <a:ext cx="1465822" cy="430887"/>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Integration Activities:</a:t>
                </a:r>
                <a:endParaRPr lang="en-AU" sz="1100" dirty="0"/>
              </a:p>
              <a:p>
                <a:pPr lvl="0" algn="ctr"/>
                <a:r>
                  <a:rPr lang="en-AU" sz="1100" b="1" dirty="0" smtClean="0"/>
                  <a:t>Lead: </a:t>
                </a:r>
                <a:r>
                  <a:rPr lang="en-AU" sz="1100" dirty="0" err="1" smtClean="0"/>
                  <a:t>Zvonko</a:t>
                </a:r>
                <a:r>
                  <a:rPr lang="en-AU" sz="1100" dirty="0" smtClean="0"/>
                  <a:t> </a:t>
                </a:r>
                <a:r>
                  <a:rPr lang="en-AU" sz="1100" dirty="0" err="1" smtClean="0"/>
                  <a:t>Lazic</a:t>
                </a:r>
                <a:endParaRPr lang="en-AU" sz="1100" dirty="0" smtClean="0"/>
              </a:p>
            </p:txBody>
          </p:sp>
          <p:sp>
            <p:nvSpPr>
              <p:cNvPr id="137" name="Shape 67"/>
              <p:cNvSpPr/>
              <p:nvPr/>
            </p:nvSpPr>
            <p:spPr>
              <a:xfrm>
                <a:off x="7668344" y="1657567"/>
                <a:ext cx="1385245" cy="430887"/>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Planning:</a:t>
                </a:r>
                <a:endParaRPr lang="en-AU" sz="1100" dirty="0"/>
              </a:p>
              <a:p>
                <a:pPr lvl="0" algn="ctr"/>
                <a:r>
                  <a:rPr lang="en-AU" sz="1100" b="1" dirty="0" smtClean="0"/>
                  <a:t>Lead: </a:t>
                </a:r>
                <a:r>
                  <a:rPr lang="en-AU" sz="1100" dirty="0" err="1" smtClean="0"/>
                  <a:t>Sofie</a:t>
                </a:r>
                <a:r>
                  <a:rPr lang="en-AU" sz="1100" dirty="0" smtClean="0"/>
                  <a:t> </a:t>
                </a:r>
                <a:r>
                  <a:rPr lang="en-AU" sz="1100" dirty="0" err="1" smtClean="0"/>
                  <a:t>Ossowski</a:t>
                </a:r>
                <a:endParaRPr lang="en-AU" sz="1100" dirty="0" smtClean="0"/>
              </a:p>
            </p:txBody>
          </p:sp>
        </p:grpSp>
        <p:sp>
          <p:nvSpPr>
            <p:cNvPr id="133" name="Shape 67"/>
            <p:cNvSpPr/>
            <p:nvPr/>
          </p:nvSpPr>
          <p:spPr>
            <a:xfrm>
              <a:off x="54001" y="1870085"/>
              <a:ext cx="1349647" cy="430887"/>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Safety and Licensing:</a:t>
              </a:r>
              <a:endParaRPr lang="en-AU" sz="1100" dirty="0"/>
            </a:p>
            <a:p>
              <a:pPr lvl="0" algn="ctr"/>
              <a:r>
                <a:rPr lang="en-AU" sz="1100" b="1" dirty="0" smtClean="0"/>
                <a:t>Lead: </a:t>
              </a:r>
              <a:r>
                <a:rPr lang="en-AU" sz="1100" dirty="0" smtClean="0"/>
                <a:t>Arno </a:t>
              </a:r>
              <a:r>
                <a:rPr lang="en-AU" sz="1100" dirty="0" err="1" smtClean="0"/>
                <a:t>Hiess</a:t>
              </a:r>
              <a:r>
                <a:rPr lang="en-AU" sz="1100" dirty="0" smtClean="0"/>
                <a:t> </a:t>
              </a:r>
            </a:p>
          </p:txBody>
        </p:sp>
      </p:grpSp>
      <p:grpSp>
        <p:nvGrpSpPr>
          <p:cNvPr id="122" name="Group 121"/>
          <p:cNvGrpSpPr/>
          <p:nvPr/>
        </p:nvGrpSpPr>
        <p:grpSpPr>
          <a:xfrm>
            <a:off x="1259631" y="1521969"/>
            <a:ext cx="7129055" cy="969766"/>
            <a:chOff x="1259631" y="945905"/>
            <a:chExt cx="7129055" cy="969766"/>
          </a:xfrm>
        </p:grpSpPr>
        <p:grpSp>
          <p:nvGrpSpPr>
            <p:cNvPr id="123" name="Group 122"/>
            <p:cNvGrpSpPr/>
            <p:nvPr/>
          </p:nvGrpSpPr>
          <p:grpSpPr>
            <a:xfrm>
              <a:off x="3563888" y="945905"/>
              <a:ext cx="2088494" cy="573231"/>
              <a:chOff x="6349699" y="712276"/>
              <a:chExt cx="2088494" cy="573231"/>
            </a:xfrm>
          </p:grpSpPr>
          <p:cxnSp>
            <p:nvCxnSpPr>
              <p:cNvPr id="130" name="Straight Connector 129"/>
              <p:cNvCxnSpPr/>
              <p:nvPr/>
            </p:nvCxnSpPr>
            <p:spPr>
              <a:xfrm flipV="1">
                <a:off x="7393946" y="1141507"/>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31" name="Shape 67"/>
              <p:cNvSpPr/>
              <p:nvPr/>
            </p:nvSpPr>
            <p:spPr>
              <a:xfrm>
                <a:off x="6349699" y="712276"/>
                <a:ext cx="2088494" cy="430887"/>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Director for Science</a:t>
                </a:r>
              </a:p>
              <a:p>
                <a:pPr lvl="0" algn="ctr"/>
                <a:r>
                  <a:rPr lang="en-AU" sz="1100" dirty="0" smtClean="0"/>
                  <a:t>Andreas Schreyer</a:t>
                </a:r>
                <a:endParaRPr lang="en-AU" sz="1100" dirty="0"/>
              </a:p>
            </p:txBody>
          </p:sp>
        </p:grpSp>
        <p:grpSp>
          <p:nvGrpSpPr>
            <p:cNvPr id="124" name="Group 123"/>
            <p:cNvGrpSpPr/>
            <p:nvPr/>
          </p:nvGrpSpPr>
          <p:grpSpPr>
            <a:xfrm>
              <a:off x="1259631" y="1484784"/>
              <a:ext cx="1988977" cy="430887"/>
              <a:chOff x="1684980" y="655975"/>
              <a:chExt cx="1398225" cy="430887"/>
            </a:xfrm>
          </p:grpSpPr>
          <p:cxnSp>
            <p:nvCxnSpPr>
              <p:cNvPr id="128" name="Straight Connector 127"/>
              <p:cNvCxnSpPr/>
              <p:nvPr/>
            </p:nvCxnSpPr>
            <p:spPr>
              <a:xfrm>
                <a:off x="2798636" y="871999"/>
                <a:ext cx="284569"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9" name="Shape 67"/>
              <p:cNvSpPr/>
              <p:nvPr/>
            </p:nvSpPr>
            <p:spPr>
              <a:xfrm>
                <a:off x="1684980" y="655975"/>
                <a:ext cx="1106758" cy="430887"/>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ESS Technical Board</a:t>
                </a:r>
              </a:p>
              <a:p>
                <a:pPr lvl="0" algn="ctr"/>
                <a:r>
                  <a:rPr lang="en-AU" sz="1100" dirty="0" smtClean="0"/>
                  <a:t>Chair: Roland </a:t>
                </a:r>
                <a:r>
                  <a:rPr lang="en-AU" sz="1100" dirty="0" err="1" smtClean="0"/>
                  <a:t>Garoby</a:t>
                </a:r>
                <a:endParaRPr lang="en-AU" sz="1100" dirty="0"/>
              </a:p>
            </p:txBody>
          </p:sp>
        </p:grpSp>
        <p:grpSp>
          <p:nvGrpSpPr>
            <p:cNvPr id="125" name="Group 124"/>
            <p:cNvGrpSpPr/>
            <p:nvPr/>
          </p:nvGrpSpPr>
          <p:grpSpPr>
            <a:xfrm>
              <a:off x="5940152" y="1484784"/>
              <a:ext cx="2448534" cy="430887"/>
              <a:chOff x="5908820" y="841693"/>
              <a:chExt cx="2448534" cy="430887"/>
            </a:xfrm>
          </p:grpSpPr>
          <p:cxnSp>
            <p:nvCxnSpPr>
              <p:cNvPr id="126" name="Straight Connector 125"/>
              <p:cNvCxnSpPr/>
              <p:nvPr/>
            </p:nvCxnSpPr>
            <p:spPr>
              <a:xfrm>
                <a:off x="5908820" y="1057717"/>
                <a:ext cx="358256" cy="0"/>
              </a:xfrm>
              <a:prstGeom prst="line">
                <a:avLst/>
              </a:prstGeom>
              <a:noFill/>
              <a:ln w="25400" cap="flat">
                <a:solidFill>
                  <a:srgbClr val="4F81BD"/>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7" name="Shape 67"/>
              <p:cNvSpPr/>
              <p:nvPr/>
            </p:nvSpPr>
            <p:spPr>
              <a:xfrm>
                <a:off x="6268860" y="841693"/>
                <a:ext cx="2088494" cy="430887"/>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smtClean="0"/>
                  <a:t>Instrument Collaboration Board</a:t>
                </a:r>
              </a:p>
              <a:p>
                <a:pPr lvl="0" algn="ctr"/>
                <a:r>
                  <a:rPr lang="en-AU" sz="1100" dirty="0" smtClean="0"/>
                  <a:t>Chair: Andreas Schreyer</a:t>
                </a:r>
                <a:endParaRPr lang="en-AU" sz="1100" dirty="0"/>
              </a:p>
            </p:txBody>
          </p:sp>
        </p:grpSp>
      </p:grpSp>
      <p:grpSp>
        <p:nvGrpSpPr>
          <p:cNvPr id="203" name="Group 202"/>
          <p:cNvGrpSpPr/>
          <p:nvPr/>
        </p:nvGrpSpPr>
        <p:grpSpPr>
          <a:xfrm>
            <a:off x="72136" y="4149080"/>
            <a:ext cx="3419744" cy="1728192"/>
            <a:chOff x="72136" y="4149080"/>
            <a:chExt cx="3419744" cy="1728192"/>
          </a:xfrm>
        </p:grpSpPr>
        <p:sp>
          <p:nvSpPr>
            <p:cNvPr id="180" name="TextBox 179"/>
            <p:cNvSpPr txBox="1"/>
            <p:nvPr/>
          </p:nvSpPr>
          <p:spPr>
            <a:xfrm>
              <a:off x="72136" y="4509120"/>
              <a:ext cx="1619544" cy="1246495"/>
            </a:xfrm>
            <a:prstGeom prst="rect">
              <a:avLst/>
            </a:prstGeom>
            <a:solidFill>
              <a:srgbClr val="008000">
                <a:alpha val="10000"/>
              </a:srgbClr>
            </a:solidFill>
            <a:ln w="25400">
              <a:solidFill>
                <a:srgbClr val="008000"/>
              </a:solidFill>
            </a:ln>
          </p:spPr>
          <p:txBody>
            <a:bodyPr wrap="square" rtlCol="0">
              <a:spAutoFit/>
            </a:bodyPr>
            <a:lstStyle/>
            <a:p>
              <a:pPr>
                <a:spcBef>
                  <a:spcPts val="600"/>
                </a:spcBef>
              </a:pPr>
              <a:r>
                <a:rPr lang="en-US" sz="1100" b="1" dirty="0" smtClean="0"/>
                <a:t>Four Instrument Classes</a:t>
              </a:r>
            </a:p>
            <a:p>
              <a:pPr marL="93663" indent="-93663">
                <a:spcBef>
                  <a:spcPts val="600"/>
                </a:spcBef>
                <a:buFont typeface="Arial"/>
                <a:buChar char="•"/>
              </a:pPr>
              <a:r>
                <a:rPr lang="en-US" sz="1100" dirty="0" smtClean="0"/>
                <a:t>Large scale structures</a:t>
              </a:r>
            </a:p>
            <a:p>
              <a:pPr marL="93663" indent="-93663">
                <a:spcBef>
                  <a:spcPts val="600"/>
                </a:spcBef>
                <a:buFont typeface="Arial"/>
                <a:buChar char="•"/>
              </a:pPr>
              <a:r>
                <a:rPr lang="en-US" sz="1100" dirty="0" smtClean="0"/>
                <a:t>Engineering &amp; imaging</a:t>
              </a:r>
            </a:p>
            <a:p>
              <a:pPr marL="93663" indent="-93663">
                <a:spcBef>
                  <a:spcPts val="600"/>
                </a:spcBef>
                <a:buFont typeface="Arial"/>
                <a:buChar char="•"/>
              </a:pPr>
              <a:r>
                <a:rPr lang="en-US" sz="1100" dirty="0"/>
                <a:t>Spectroscopy</a:t>
              </a:r>
            </a:p>
            <a:p>
              <a:pPr marL="93663" indent="-93663">
                <a:spcBef>
                  <a:spcPts val="600"/>
                </a:spcBef>
                <a:buFont typeface="Arial"/>
                <a:buChar char="•"/>
              </a:pPr>
              <a:r>
                <a:rPr lang="en-US" sz="1100" dirty="0" smtClean="0"/>
                <a:t>Diffraction</a:t>
              </a:r>
              <a:endParaRPr lang="en-US" sz="1100" dirty="0"/>
            </a:p>
          </p:txBody>
        </p:sp>
        <p:cxnSp>
          <p:nvCxnSpPr>
            <p:cNvPr id="184" name="Straight Arrow Connector 183"/>
            <p:cNvCxnSpPr/>
            <p:nvPr/>
          </p:nvCxnSpPr>
          <p:spPr>
            <a:xfrm flipV="1">
              <a:off x="1547664" y="4149080"/>
              <a:ext cx="360040" cy="720080"/>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a:off x="1043608" y="5373216"/>
              <a:ext cx="2232248" cy="288032"/>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flipV="1">
              <a:off x="1619672" y="4221088"/>
              <a:ext cx="1872208" cy="911280"/>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a:off x="899592" y="5589240"/>
              <a:ext cx="936104" cy="288032"/>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6228184" y="3212976"/>
            <a:ext cx="1226413" cy="2934000"/>
            <a:chOff x="6228184" y="3212976"/>
            <a:chExt cx="1226413" cy="2934000"/>
          </a:xfrm>
        </p:grpSpPr>
        <p:grpSp>
          <p:nvGrpSpPr>
            <p:cNvPr id="10" name="Group 9"/>
            <p:cNvGrpSpPr/>
            <p:nvPr/>
          </p:nvGrpSpPr>
          <p:grpSpPr>
            <a:xfrm>
              <a:off x="6229711" y="3212976"/>
              <a:ext cx="1224886" cy="2934000"/>
              <a:chOff x="6083418" y="2439216"/>
              <a:chExt cx="1224886" cy="2934000"/>
            </a:xfrm>
          </p:grpSpPr>
          <p:grpSp>
            <p:nvGrpSpPr>
              <p:cNvPr id="91" name="Group 90"/>
              <p:cNvGrpSpPr/>
              <p:nvPr/>
            </p:nvGrpSpPr>
            <p:grpSpPr>
              <a:xfrm>
                <a:off x="6083418" y="2439216"/>
                <a:ext cx="1224886" cy="2934000"/>
                <a:chOff x="5852192" y="2347472"/>
                <a:chExt cx="1224886" cy="2934000"/>
              </a:xfrm>
            </p:grpSpPr>
            <p:sp>
              <p:nvSpPr>
                <p:cNvPr id="94" name="Shape 54"/>
                <p:cNvSpPr/>
                <p:nvPr/>
              </p:nvSpPr>
              <p:spPr>
                <a:xfrm>
                  <a:off x="6106893" y="3906280"/>
                  <a:ext cx="970185" cy="43026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Conventional Facilities</a:t>
                  </a:r>
                </a:p>
              </p:txBody>
            </p:sp>
            <p:sp>
              <p:nvSpPr>
                <p:cNvPr id="95" name="Shape 54"/>
                <p:cNvSpPr/>
                <p:nvPr/>
              </p:nvSpPr>
              <p:spPr>
                <a:xfrm>
                  <a:off x="6104774" y="3373456"/>
                  <a:ext cx="972304" cy="43438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Systems Engineering</a:t>
                  </a:r>
                </a:p>
              </p:txBody>
            </p:sp>
            <p:cxnSp>
              <p:nvCxnSpPr>
                <p:cNvPr id="96" name="Straight Connector 95"/>
                <p:cNvCxnSpPr/>
                <p:nvPr/>
              </p:nvCxnSpPr>
              <p:spPr>
                <a:xfrm>
                  <a:off x="5852774" y="4120520"/>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97" name="Straight Connector 96"/>
                <p:cNvCxnSpPr/>
                <p:nvPr/>
              </p:nvCxnSpPr>
              <p:spPr>
                <a:xfrm>
                  <a:off x="5852774" y="3544456"/>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nvGrpSpPr>
                <p:cNvPr id="98" name="Group 97"/>
                <p:cNvGrpSpPr/>
                <p:nvPr/>
              </p:nvGrpSpPr>
              <p:grpSpPr>
                <a:xfrm>
                  <a:off x="5852192" y="2347472"/>
                  <a:ext cx="1224886" cy="2934000"/>
                  <a:chOff x="5852192" y="2347472"/>
                  <a:chExt cx="1224886" cy="2934000"/>
                </a:xfrm>
              </p:grpSpPr>
              <p:cxnSp>
                <p:nvCxnSpPr>
                  <p:cNvPr id="99" name="Straight Arrow Connector 98"/>
                  <p:cNvCxnSpPr/>
                  <p:nvPr/>
                </p:nvCxnSpPr>
                <p:spPr>
                  <a:xfrm flipH="1">
                    <a:off x="5852192" y="2347472"/>
                    <a:ext cx="390" cy="2934000"/>
                  </a:xfrm>
                  <a:prstGeom prst="straightConnector1">
                    <a:avLst/>
                  </a:prstGeom>
                  <a:noFill/>
                  <a:ln w="25400" cap="flat">
                    <a:solidFill>
                      <a:srgbClr val="4F81BD"/>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0" name="Shape 54"/>
                  <p:cNvSpPr/>
                  <p:nvPr/>
                </p:nvSpPr>
                <p:spPr>
                  <a:xfrm>
                    <a:off x="6097699" y="2442870"/>
                    <a:ext cx="979379" cy="309498"/>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Neutron Bunker</a:t>
                    </a:r>
                  </a:p>
                  <a:p>
                    <a:pPr lvl="0" algn="l">
                      <a:spcBef>
                        <a:spcPts val="300"/>
                      </a:spcBef>
                    </a:pPr>
                    <a:r>
                      <a:rPr lang="en-AU" sz="1000" b="1" dirty="0"/>
                      <a:t> </a:t>
                    </a:r>
                    <a:endParaRPr sz="900" dirty="0" smtClean="0"/>
                  </a:p>
                </p:txBody>
              </p:sp>
              <p:sp>
                <p:nvSpPr>
                  <p:cNvPr id="101" name="Shape 54"/>
                  <p:cNvSpPr/>
                  <p:nvPr/>
                </p:nvSpPr>
                <p:spPr>
                  <a:xfrm>
                    <a:off x="6108738" y="2844256"/>
                    <a:ext cx="968340" cy="432048"/>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Requirements &amp; Standards</a:t>
                    </a:r>
                  </a:p>
                </p:txBody>
              </p:sp>
              <p:cxnSp>
                <p:nvCxnSpPr>
                  <p:cNvPr id="102" name="Straight Connector 101"/>
                  <p:cNvCxnSpPr/>
                  <p:nvPr/>
                </p:nvCxnSpPr>
                <p:spPr>
                  <a:xfrm>
                    <a:off x="5852192" y="2608352"/>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03" name="Straight Connector 102"/>
                  <p:cNvCxnSpPr/>
                  <p:nvPr/>
                </p:nvCxnSpPr>
                <p:spPr>
                  <a:xfrm>
                    <a:off x="5852192" y="3040400"/>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sp>
            <p:nvSpPr>
              <p:cNvPr id="92" name="Shape 54"/>
              <p:cNvSpPr/>
              <p:nvPr/>
            </p:nvSpPr>
            <p:spPr>
              <a:xfrm>
                <a:off x="6336000" y="4506788"/>
                <a:ext cx="972304" cy="29036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Target Project</a:t>
                </a:r>
              </a:p>
            </p:txBody>
          </p:sp>
          <p:cxnSp>
            <p:nvCxnSpPr>
              <p:cNvPr id="93" name="Straight Connector 92"/>
              <p:cNvCxnSpPr/>
              <p:nvPr/>
            </p:nvCxnSpPr>
            <p:spPr>
              <a:xfrm>
                <a:off x="6084168" y="4653136"/>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3" name="Group 2"/>
            <p:cNvGrpSpPr/>
            <p:nvPr/>
          </p:nvGrpSpPr>
          <p:grpSpPr>
            <a:xfrm>
              <a:off x="6228184" y="5661248"/>
              <a:ext cx="1224136" cy="290364"/>
              <a:chOff x="6228184" y="5661248"/>
              <a:chExt cx="1224136" cy="290364"/>
            </a:xfrm>
          </p:grpSpPr>
          <p:sp>
            <p:nvSpPr>
              <p:cNvPr id="152" name="Shape 54"/>
              <p:cNvSpPr/>
              <p:nvPr/>
            </p:nvSpPr>
            <p:spPr>
              <a:xfrm>
                <a:off x="6480016" y="5661248"/>
                <a:ext cx="972304" cy="29036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lvl="0" algn="l">
                  <a:spcBef>
                    <a:spcPts val="300"/>
                  </a:spcBef>
                </a:pPr>
                <a:r>
                  <a:rPr lang="en-AU" sz="1000" b="1" dirty="0" smtClean="0"/>
                  <a:t>Standard devices</a:t>
                </a:r>
              </a:p>
            </p:txBody>
          </p:sp>
          <p:cxnSp>
            <p:nvCxnSpPr>
              <p:cNvPr id="153" name="Straight Connector 152"/>
              <p:cNvCxnSpPr/>
              <p:nvPr/>
            </p:nvCxnSpPr>
            <p:spPr>
              <a:xfrm>
                <a:off x="6228184" y="5805264"/>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spTree>
    <p:extLst>
      <p:ext uri="{BB962C8B-B14F-4D97-AF65-F5344CB8AC3E}">
        <p14:creationId xmlns:p14="http://schemas.microsoft.com/office/powerpoint/2010/main" val="1435546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272808" cy="1143000"/>
          </a:xfrm>
        </p:spPr>
        <p:txBody>
          <a:bodyPr lIns="85699" tIns="42850" rIns="85699" bIns="42850">
            <a:normAutofit/>
          </a:bodyPr>
          <a:lstStyle/>
          <a:p>
            <a:r>
              <a:rPr lang="en-US" sz="3400" dirty="0" smtClean="0"/>
              <a:t>Neutron Instrument class </a:t>
            </a:r>
            <a:r>
              <a:rPr lang="en-US" sz="3400" dirty="0" err="1" smtClean="0"/>
              <a:t>co-ordinators</a:t>
            </a:r>
            <a:endParaRPr lang="en-US" sz="3600" dirty="0"/>
          </a:p>
        </p:txBody>
      </p:sp>
      <p:sp>
        <p:nvSpPr>
          <p:cNvPr id="3" name="Content Placeholder 2"/>
          <p:cNvSpPr>
            <a:spLocks noGrp="1"/>
          </p:cNvSpPr>
          <p:nvPr>
            <p:ph idx="1"/>
          </p:nvPr>
        </p:nvSpPr>
        <p:spPr>
          <a:xfrm>
            <a:off x="395536" y="1999381"/>
            <a:ext cx="8229600" cy="2437731"/>
          </a:xfrm>
        </p:spPr>
        <p:txBody>
          <a:bodyPr lIns="85699" tIns="42850" rIns="85699" bIns="42850">
            <a:normAutofit/>
          </a:bodyPr>
          <a:lstStyle/>
          <a:p>
            <a:pPr marL="342900" indent="-342900">
              <a:spcBef>
                <a:spcPts val="1200"/>
              </a:spcBef>
              <a:buFont typeface="Arial"/>
              <a:buChar char="•"/>
            </a:pPr>
            <a:r>
              <a:rPr lang="en-US" sz="2400" dirty="0" smtClean="0">
                <a:solidFill>
                  <a:srgbClr val="000000"/>
                </a:solidFill>
              </a:rPr>
              <a:t>..</a:t>
            </a:r>
            <a:endParaRPr lang="en-US" sz="2000" dirty="0" smtClean="0">
              <a:solidFill>
                <a:srgbClr val="000000"/>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t>34</a:t>
            </a:fld>
            <a:endParaRPr lang="sv-SE"/>
          </a:p>
        </p:txBody>
      </p:sp>
      <p:pic>
        <p:nvPicPr>
          <p:cNvPr id="5" name="Picture 4" descr="Screen Shot 2016-06-22 at 07.07.29.png"/>
          <p:cNvPicPr>
            <a:picLocks noChangeAspect="1"/>
          </p:cNvPicPr>
          <p:nvPr/>
        </p:nvPicPr>
        <p:blipFill rotWithShape="1">
          <a:blip r:embed="rId2">
            <a:extLst>
              <a:ext uri="{28A0092B-C50C-407E-A947-70E740481C1C}">
                <a14:useLocalDpi xmlns:a14="http://schemas.microsoft.com/office/drawing/2010/main" val="0"/>
              </a:ext>
            </a:extLst>
          </a:blip>
          <a:srcRect l="3544" t="-1" r="2753" b="1030"/>
          <a:stretch/>
        </p:blipFill>
        <p:spPr>
          <a:xfrm>
            <a:off x="72000" y="1634400"/>
            <a:ext cx="8957818" cy="4608000"/>
          </a:xfrm>
          <a:prstGeom prst="rect">
            <a:avLst/>
          </a:prstGeom>
        </p:spPr>
      </p:pic>
    </p:spTree>
    <p:extLst>
      <p:ext uri="{BB962C8B-B14F-4D97-AF65-F5344CB8AC3E}">
        <p14:creationId xmlns:p14="http://schemas.microsoft.com/office/powerpoint/2010/main" val="407502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74" y="188640"/>
            <a:ext cx="7139136" cy="1143000"/>
          </a:xfrm>
        </p:spPr>
        <p:txBody>
          <a:bodyPr lIns="85699" tIns="42850" rIns="85699" bIns="42850">
            <a:normAutofit/>
          </a:bodyPr>
          <a:lstStyle/>
          <a:p>
            <a:pPr marL="360363" indent="-360363"/>
            <a:r>
              <a:rPr lang="en-GB" sz="3400" dirty="0" smtClean="0"/>
              <a:t>NSS </a:t>
            </a:r>
            <a:r>
              <a:rPr lang="en-GB" sz="3400" dirty="0" smtClean="0"/>
              <a:t>Project:</a:t>
            </a:r>
            <a:r>
              <a:rPr lang="en-GB" sz="3400" dirty="0" smtClean="0"/>
              <a:t/>
            </a:r>
            <a:br>
              <a:rPr lang="en-GB" sz="3400" dirty="0" smtClean="0"/>
            </a:br>
            <a:r>
              <a:rPr lang="en-GB" sz="3400" dirty="0" smtClean="0"/>
              <a:t>Engineering Integration</a:t>
            </a:r>
            <a:endParaRPr lang="en-GB" sz="3600" dirty="0">
              <a:solidFill>
                <a:srgbClr val="FF0000"/>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solidFill>
                  <a:schemeClr val="bg1">
                    <a:lumMod val="50000"/>
                  </a:schemeClr>
                </a:solidFill>
              </a:rPr>
              <a:t>35</a:t>
            </a:fld>
            <a:endParaRPr lang="sv-SE" dirty="0">
              <a:solidFill>
                <a:schemeClr val="bg1">
                  <a:lumMod val="50000"/>
                </a:schemeClr>
              </a:solidFill>
            </a:endParaRPr>
          </a:p>
        </p:txBody>
      </p:sp>
      <p:sp>
        <p:nvSpPr>
          <p:cNvPr id="11" name="TextBox 10"/>
          <p:cNvSpPr txBox="1"/>
          <p:nvPr/>
        </p:nvSpPr>
        <p:spPr>
          <a:xfrm>
            <a:off x="5786975" y="3972866"/>
            <a:ext cx="1152128" cy="338554"/>
          </a:xfrm>
          <a:prstGeom prst="rect">
            <a:avLst/>
          </a:prstGeom>
          <a:noFill/>
        </p:spPr>
        <p:txBody>
          <a:bodyPr wrap="square" rtlCol="0">
            <a:spAutoFit/>
          </a:bodyPr>
          <a:lstStyle/>
          <a:p>
            <a:pPr algn="ctr"/>
            <a:r>
              <a:rPr lang="en-US" sz="1600" dirty="0" smtClean="0">
                <a:solidFill>
                  <a:schemeClr val="bg1"/>
                </a:solidFill>
              </a:rPr>
              <a:t>Iain Sutton</a:t>
            </a:r>
            <a:endParaRPr lang="en-US" sz="1600" dirty="0">
              <a:solidFill>
                <a:schemeClr val="bg1"/>
              </a:solidFill>
            </a:endParaRPr>
          </a:p>
        </p:txBody>
      </p:sp>
      <p:graphicFrame>
        <p:nvGraphicFramePr>
          <p:cNvPr id="5" name="Diagram 4"/>
          <p:cNvGraphicFramePr/>
          <p:nvPr>
            <p:extLst>
              <p:ext uri="{D42A27DB-BD31-4B8C-83A1-F6EECF244321}">
                <p14:modId xmlns:p14="http://schemas.microsoft.com/office/powerpoint/2010/main" val="461351605"/>
              </p:ext>
            </p:extLst>
          </p:nvPr>
        </p:nvGraphicFramePr>
        <p:xfrm>
          <a:off x="1479736" y="195431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86608" y="3546172"/>
            <a:ext cx="2170787" cy="923330"/>
          </a:xfrm>
          <a:prstGeom prst="rect">
            <a:avLst/>
          </a:prstGeom>
          <a:noFill/>
        </p:spPr>
        <p:txBody>
          <a:bodyPr wrap="none" rtlCol="0">
            <a:spAutoFit/>
          </a:bodyPr>
          <a:lstStyle/>
          <a:p>
            <a:pPr algn="ctr"/>
            <a:r>
              <a:rPr lang="en-US" dirty="0" smtClean="0">
                <a:latin typeface="Aharoni" panose="02010803020104030203" pitchFamily="2" charset="-79"/>
                <a:cs typeface="Aharoni" panose="02010803020104030203" pitchFamily="2" charset="-79"/>
              </a:rPr>
              <a:t>NSS</a:t>
            </a:r>
          </a:p>
          <a:p>
            <a:pPr algn="ctr"/>
            <a:r>
              <a:rPr lang="en-US" dirty="0" smtClean="0">
                <a:latin typeface="Aharoni" panose="02010803020104030203" pitchFamily="2" charset="-79"/>
                <a:cs typeface="Aharoni" panose="02010803020104030203" pitchFamily="2" charset="-79"/>
              </a:rPr>
              <a:t> Core Engineering </a:t>
            </a:r>
          </a:p>
          <a:p>
            <a:pPr algn="ctr"/>
            <a:r>
              <a:rPr lang="en-US" dirty="0">
                <a:latin typeface="Aharoni" panose="02010803020104030203" pitchFamily="2" charset="-79"/>
                <a:cs typeface="Aharoni" panose="02010803020104030203" pitchFamily="2" charset="-79"/>
              </a:rPr>
              <a:t>T</a:t>
            </a:r>
            <a:r>
              <a:rPr lang="en-US" dirty="0" smtClean="0">
                <a:latin typeface="Aharoni" panose="02010803020104030203" pitchFamily="2" charset="-79"/>
                <a:cs typeface="Aharoni" panose="02010803020104030203" pitchFamily="2" charset="-79"/>
              </a:rPr>
              <a:t>eam</a:t>
            </a:r>
            <a:endParaRPr lang="en-US" dirty="0">
              <a:latin typeface="Aharoni" panose="02010803020104030203" pitchFamily="2" charset="-79"/>
              <a:cs typeface="Aharoni" panose="02010803020104030203" pitchFamily="2" charset="-79"/>
            </a:endParaRPr>
          </a:p>
        </p:txBody>
      </p:sp>
      <p:sp>
        <p:nvSpPr>
          <p:cNvPr id="6" name="TextBox 5"/>
          <p:cNvSpPr txBox="1"/>
          <p:nvPr/>
        </p:nvSpPr>
        <p:spPr>
          <a:xfrm>
            <a:off x="7906071" y="1551430"/>
            <a:ext cx="1056700" cy="369332"/>
          </a:xfrm>
          <a:prstGeom prst="rect">
            <a:avLst/>
          </a:prstGeom>
          <a:noFill/>
        </p:spPr>
        <p:txBody>
          <a:bodyPr wrap="none" rtlCol="0">
            <a:spAutoFit/>
          </a:bodyPr>
          <a:lstStyle/>
          <a:p>
            <a:r>
              <a:rPr lang="en-US" b="1" dirty="0" smtClean="0">
                <a:solidFill>
                  <a:schemeClr val="bg1">
                    <a:lumMod val="50000"/>
                  </a:schemeClr>
                </a:solidFill>
              </a:rPr>
              <a:t>Shielding</a:t>
            </a:r>
          </a:p>
        </p:txBody>
      </p:sp>
      <p:sp>
        <p:nvSpPr>
          <p:cNvPr id="16" name="TextBox 15"/>
          <p:cNvSpPr txBox="1"/>
          <p:nvPr/>
        </p:nvSpPr>
        <p:spPr>
          <a:xfrm>
            <a:off x="6390864" y="1916756"/>
            <a:ext cx="2644250" cy="369332"/>
          </a:xfrm>
          <a:prstGeom prst="rect">
            <a:avLst/>
          </a:prstGeom>
          <a:noFill/>
        </p:spPr>
        <p:txBody>
          <a:bodyPr wrap="none" rtlCol="0">
            <a:spAutoFit/>
          </a:bodyPr>
          <a:lstStyle/>
          <a:p>
            <a:r>
              <a:rPr lang="en-US" dirty="0" smtClean="0">
                <a:solidFill>
                  <a:schemeClr val="bg1">
                    <a:lumMod val="50000"/>
                  </a:schemeClr>
                </a:solidFill>
              </a:rPr>
              <a:t>Common shielding bunker</a:t>
            </a:r>
          </a:p>
        </p:txBody>
      </p:sp>
      <p:sp>
        <p:nvSpPr>
          <p:cNvPr id="17" name="TextBox 16"/>
          <p:cNvSpPr txBox="1"/>
          <p:nvPr/>
        </p:nvSpPr>
        <p:spPr>
          <a:xfrm>
            <a:off x="238653" y="3361506"/>
            <a:ext cx="1693862" cy="369332"/>
          </a:xfrm>
          <a:prstGeom prst="rect">
            <a:avLst/>
          </a:prstGeom>
          <a:noFill/>
        </p:spPr>
        <p:txBody>
          <a:bodyPr wrap="none" rtlCol="0">
            <a:spAutoFit/>
          </a:bodyPr>
          <a:lstStyle/>
          <a:p>
            <a:r>
              <a:rPr lang="en-US" dirty="0" smtClean="0">
                <a:solidFill>
                  <a:schemeClr val="bg1">
                    <a:lumMod val="50000"/>
                  </a:schemeClr>
                </a:solidFill>
              </a:rPr>
              <a:t>Transport optics</a:t>
            </a:r>
          </a:p>
        </p:txBody>
      </p:sp>
      <p:sp>
        <p:nvSpPr>
          <p:cNvPr id="18" name="TextBox 17"/>
          <p:cNvSpPr txBox="1"/>
          <p:nvPr/>
        </p:nvSpPr>
        <p:spPr>
          <a:xfrm>
            <a:off x="353005" y="4196647"/>
            <a:ext cx="1076770" cy="369332"/>
          </a:xfrm>
          <a:prstGeom prst="rect">
            <a:avLst/>
          </a:prstGeom>
          <a:noFill/>
        </p:spPr>
        <p:txBody>
          <a:bodyPr wrap="none" rtlCol="0">
            <a:spAutoFit/>
          </a:bodyPr>
          <a:lstStyle/>
          <a:p>
            <a:r>
              <a:rPr lang="en-US" dirty="0" smtClean="0">
                <a:solidFill>
                  <a:schemeClr val="bg1">
                    <a:lumMod val="50000"/>
                  </a:schemeClr>
                </a:solidFill>
              </a:rPr>
              <a:t>Choppers</a:t>
            </a:r>
          </a:p>
        </p:txBody>
      </p:sp>
      <p:sp>
        <p:nvSpPr>
          <p:cNvPr id="19" name="TextBox 18"/>
          <p:cNvSpPr txBox="1"/>
          <p:nvPr/>
        </p:nvSpPr>
        <p:spPr>
          <a:xfrm>
            <a:off x="261128" y="3670832"/>
            <a:ext cx="1772152" cy="369332"/>
          </a:xfrm>
          <a:prstGeom prst="rect">
            <a:avLst/>
          </a:prstGeom>
          <a:noFill/>
        </p:spPr>
        <p:txBody>
          <a:bodyPr wrap="none" rtlCol="0">
            <a:spAutoFit/>
          </a:bodyPr>
          <a:lstStyle/>
          <a:p>
            <a:r>
              <a:rPr lang="en-US" dirty="0" smtClean="0">
                <a:solidFill>
                  <a:schemeClr val="bg1">
                    <a:lumMod val="50000"/>
                  </a:schemeClr>
                </a:solidFill>
              </a:rPr>
              <a:t>Beam extraction</a:t>
            </a:r>
          </a:p>
        </p:txBody>
      </p:sp>
      <p:sp>
        <p:nvSpPr>
          <p:cNvPr id="20" name="TextBox 19"/>
          <p:cNvSpPr txBox="1"/>
          <p:nvPr/>
        </p:nvSpPr>
        <p:spPr>
          <a:xfrm>
            <a:off x="261128" y="3942088"/>
            <a:ext cx="1535870" cy="369332"/>
          </a:xfrm>
          <a:prstGeom prst="rect">
            <a:avLst/>
          </a:prstGeom>
          <a:noFill/>
        </p:spPr>
        <p:txBody>
          <a:bodyPr wrap="none" rtlCol="0">
            <a:spAutoFit/>
          </a:bodyPr>
          <a:lstStyle/>
          <a:p>
            <a:r>
              <a:rPr lang="en-US" dirty="0" smtClean="0">
                <a:solidFill>
                  <a:schemeClr val="bg1">
                    <a:lumMod val="50000"/>
                  </a:schemeClr>
                </a:solidFill>
              </a:rPr>
              <a:t>Beam shutters</a:t>
            </a:r>
          </a:p>
        </p:txBody>
      </p:sp>
      <p:sp>
        <p:nvSpPr>
          <p:cNvPr id="21" name="TextBox 20"/>
          <p:cNvSpPr txBox="1"/>
          <p:nvPr/>
        </p:nvSpPr>
        <p:spPr>
          <a:xfrm>
            <a:off x="7320381" y="5301208"/>
            <a:ext cx="983603" cy="369332"/>
          </a:xfrm>
          <a:prstGeom prst="rect">
            <a:avLst/>
          </a:prstGeom>
          <a:noFill/>
        </p:spPr>
        <p:txBody>
          <a:bodyPr wrap="none" rtlCol="0">
            <a:spAutoFit/>
          </a:bodyPr>
          <a:lstStyle/>
          <a:p>
            <a:r>
              <a:rPr lang="en-US" b="1" dirty="0">
                <a:solidFill>
                  <a:schemeClr val="bg1">
                    <a:lumMod val="50000"/>
                  </a:schemeClr>
                </a:solidFill>
              </a:rPr>
              <a:t>L</a:t>
            </a:r>
            <a:r>
              <a:rPr lang="en-US" b="1" dirty="0" smtClean="0">
                <a:solidFill>
                  <a:schemeClr val="bg1">
                    <a:lumMod val="50000"/>
                  </a:schemeClr>
                </a:solidFill>
              </a:rPr>
              <a:t>ogistics</a:t>
            </a:r>
          </a:p>
        </p:txBody>
      </p:sp>
      <p:sp>
        <p:nvSpPr>
          <p:cNvPr id="22" name="TextBox 21"/>
          <p:cNvSpPr txBox="1"/>
          <p:nvPr/>
        </p:nvSpPr>
        <p:spPr>
          <a:xfrm>
            <a:off x="7016708" y="5683062"/>
            <a:ext cx="795474" cy="369332"/>
          </a:xfrm>
          <a:prstGeom prst="rect">
            <a:avLst/>
          </a:prstGeom>
          <a:noFill/>
        </p:spPr>
        <p:txBody>
          <a:bodyPr wrap="none" rtlCol="0">
            <a:spAutoFit/>
          </a:bodyPr>
          <a:lstStyle/>
          <a:p>
            <a:r>
              <a:rPr lang="en-US" dirty="0" smtClean="0">
                <a:solidFill>
                  <a:schemeClr val="bg1">
                    <a:lumMod val="50000"/>
                  </a:schemeClr>
                </a:solidFill>
              </a:rPr>
              <a:t>cranes</a:t>
            </a:r>
          </a:p>
        </p:txBody>
      </p:sp>
      <p:sp>
        <p:nvSpPr>
          <p:cNvPr id="23" name="TextBox 22"/>
          <p:cNvSpPr txBox="1"/>
          <p:nvPr/>
        </p:nvSpPr>
        <p:spPr>
          <a:xfrm>
            <a:off x="7683975" y="4058147"/>
            <a:ext cx="1351139" cy="646331"/>
          </a:xfrm>
          <a:prstGeom prst="rect">
            <a:avLst/>
          </a:prstGeom>
          <a:noFill/>
        </p:spPr>
        <p:txBody>
          <a:bodyPr wrap="none" rtlCol="0">
            <a:spAutoFit/>
          </a:bodyPr>
          <a:lstStyle/>
          <a:p>
            <a:r>
              <a:rPr lang="en-US" dirty="0" smtClean="0">
                <a:solidFill>
                  <a:schemeClr val="bg1">
                    <a:lumMod val="50000"/>
                  </a:schemeClr>
                </a:solidFill>
              </a:rPr>
              <a:t>Power </a:t>
            </a:r>
          </a:p>
          <a:p>
            <a:r>
              <a:rPr lang="en-US" dirty="0" smtClean="0">
                <a:solidFill>
                  <a:schemeClr val="bg1">
                    <a:lumMod val="50000"/>
                  </a:schemeClr>
                </a:solidFill>
              </a:rPr>
              <a:t>&amp; grounding</a:t>
            </a:r>
          </a:p>
        </p:txBody>
      </p:sp>
      <p:sp>
        <p:nvSpPr>
          <p:cNvPr id="24" name="TextBox 23"/>
          <p:cNvSpPr txBox="1"/>
          <p:nvPr/>
        </p:nvSpPr>
        <p:spPr>
          <a:xfrm>
            <a:off x="353005" y="5653994"/>
            <a:ext cx="1179554" cy="369332"/>
          </a:xfrm>
          <a:prstGeom prst="rect">
            <a:avLst/>
          </a:prstGeom>
          <a:noFill/>
        </p:spPr>
        <p:txBody>
          <a:bodyPr wrap="none" rtlCol="0">
            <a:spAutoFit/>
          </a:bodyPr>
          <a:lstStyle/>
          <a:p>
            <a:r>
              <a:rPr lang="en-US" dirty="0" smtClean="0">
                <a:solidFill>
                  <a:schemeClr val="bg1">
                    <a:lumMod val="50000"/>
                  </a:schemeClr>
                </a:solidFill>
              </a:rPr>
              <a:t>Hall layout</a:t>
            </a:r>
          </a:p>
        </p:txBody>
      </p:sp>
      <p:sp>
        <p:nvSpPr>
          <p:cNvPr id="25" name="TextBox 24"/>
          <p:cNvSpPr txBox="1"/>
          <p:nvPr/>
        </p:nvSpPr>
        <p:spPr>
          <a:xfrm>
            <a:off x="7213670" y="2293904"/>
            <a:ext cx="1384803" cy="369332"/>
          </a:xfrm>
          <a:prstGeom prst="rect">
            <a:avLst/>
          </a:prstGeom>
          <a:noFill/>
        </p:spPr>
        <p:txBody>
          <a:bodyPr wrap="none" rtlCol="0">
            <a:spAutoFit/>
          </a:bodyPr>
          <a:lstStyle/>
          <a:p>
            <a:r>
              <a:rPr lang="en-US" dirty="0" smtClean="0">
                <a:solidFill>
                  <a:schemeClr val="bg1">
                    <a:lumMod val="50000"/>
                  </a:schemeClr>
                </a:solidFill>
              </a:rPr>
              <a:t>Backgrounds</a:t>
            </a:r>
          </a:p>
        </p:txBody>
      </p:sp>
      <p:sp>
        <p:nvSpPr>
          <p:cNvPr id="26" name="TextBox 25"/>
          <p:cNvSpPr txBox="1"/>
          <p:nvPr/>
        </p:nvSpPr>
        <p:spPr>
          <a:xfrm>
            <a:off x="7607818" y="3295857"/>
            <a:ext cx="979755" cy="369332"/>
          </a:xfrm>
          <a:prstGeom prst="rect">
            <a:avLst/>
          </a:prstGeom>
          <a:noFill/>
        </p:spPr>
        <p:txBody>
          <a:bodyPr wrap="none" rtlCol="0">
            <a:spAutoFit/>
          </a:bodyPr>
          <a:lstStyle/>
          <a:p>
            <a:r>
              <a:rPr lang="en-US" b="1" dirty="0" smtClean="0">
                <a:solidFill>
                  <a:schemeClr val="bg1">
                    <a:lumMod val="50000"/>
                  </a:schemeClr>
                </a:solidFill>
              </a:rPr>
              <a:t>Utilities </a:t>
            </a:r>
          </a:p>
        </p:txBody>
      </p:sp>
      <p:sp>
        <p:nvSpPr>
          <p:cNvPr id="28" name="TextBox 27"/>
          <p:cNvSpPr txBox="1"/>
          <p:nvPr/>
        </p:nvSpPr>
        <p:spPr>
          <a:xfrm>
            <a:off x="7627854" y="4712504"/>
            <a:ext cx="939681" cy="369332"/>
          </a:xfrm>
          <a:prstGeom prst="rect">
            <a:avLst/>
          </a:prstGeom>
          <a:noFill/>
        </p:spPr>
        <p:txBody>
          <a:bodyPr wrap="none" rtlCol="0">
            <a:spAutoFit/>
          </a:bodyPr>
          <a:lstStyle/>
          <a:p>
            <a:r>
              <a:rPr lang="en-US" dirty="0">
                <a:solidFill>
                  <a:schemeClr val="bg1">
                    <a:lumMod val="50000"/>
                  </a:schemeClr>
                </a:solidFill>
              </a:rPr>
              <a:t>V</a:t>
            </a:r>
            <a:r>
              <a:rPr lang="en-US" dirty="0" smtClean="0">
                <a:solidFill>
                  <a:schemeClr val="bg1">
                    <a:lumMod val="50000"/>
                  </a:schemeClr>
                </a:solidFill>
              </a:rPr>
              <a:t>acuum</a:t>
            </a:r>
          </a:p>
        </p:txBody>
      </p:sp>
      <p:sp>
        <p:nvSpPr>
          <p:cNvPr id="29" name="TextBox 28"/>
          <p:cNvSpPr txBox="1"/>
          <p:nvPr/>
        </p:nvSpPr>
        <p:spPr>
          <a:xfrm>
            <a:off x="7556523" y="3730838"/>
            <a:ext cx="888385" cy="369332"/>
          </a:xfrm>
          <a:prstGeom prst="rect">
            <a:avLst/>
          </a:prstGeom>
          <a:noFill/>
        </p:spPr>
        <p:txBody>
          <a:bodyPr wrap="none" rtlCol="0">
            <a:spAutoFit/>
          </a:bodyPr>
          <a:lstStyle/>
          <a:p>
            <a:r>
              <a:rPr lang="en-US" dirty="0">
                <a:solidFill>
                  <a:schemeClr val="bg1">
                    <a:lumMod val="50000"/>
                  </a:schemeClr>
                </a:solidFill>
              </a:rPr>
              <a:t>C</a:t>
            </a:r>
            <a:r>
              <a:rPr lang="en-US" dirty="0" smtClean="0">
                <a:solidFill>
                  <a:schemeClr val="bg1">
                    <a:lumMod val="50000"/>
                  </a:schemeClr>
                </a:solidFill>
              </a:rPr>
              <a:t>ooling</a:t>
            </a:r>
          </a:p>
        </p:txBody>
      </p:sp>
      <p:sp>
        <p:nvSpPr>
          <p:cNvPr id="30" name="TextBox 29"/>
          <p:cNvSpPr txBox="1"/>
          <p:nvPr/>
        </p:nvSpPr>
        <p:spPr>
          <a:xfrm>
            <a:off x="311590" y="6061119"/>
            <a:ext cx="1434945" cy="369332"/>
          </a:xfrm>
          <a:prstGeom prst="rect">
            <a:avLst/>
          </a:prstGeom>
          <a:noFill/>
        </p:spPr>
        <p:txBody>
          <a:bodyPr wrap="none" rtlCol="0">
            <a:spAutoFit/>
          </a:bodyPr>
          <a:lstStyle/>
          <a:p>
            <a:r>
              <a:rPr lang="en-US" dirty="0" smtClean="0">
                <a:solidFill>
                  <a:schemeClr val="bg1">
                    <a:lumMod val="50000"/>
                  </a:schemeClr>
                </a:solidFill>
              </a:rPr>
              <a:t>Penetrations </a:t>
            </a:r>
          </a:p>
        </p:txBody>
      </p:sp>
      <p:sp>
        <p:nvSpPr>
          <p:cNvPr id="31" name="TextBox 30"/>
          <p:cNvSpPr txBox="1"/>
          <p:nvPr/>
        </p:nvSpPr>
        <p:spPr>
          <a:xfrm>
            <a:off x="7812680" y="5928172"/>
            <a:ext cx="785793" cy="369332"/>
          </a:xfrm>
          <a:prstGeom prst="rect">
            <a:avLst/>
          </a:prstGeom>
          <a:noFill/>
        </p:spPr>
        <p:txBody>
          <a:bodyPr wrap="none" rtlCol="0">
            <a:spAutoFit/>
          </a:bodyPr>
          <a:lstStyle/>
          <a:p>
            <a:r>
              <a:rPr lang="en-US" dirty="0" smtClean="0">
                <a:solidFill>
                  <a:schemeClr val="bg1">
                    <a:lumMod val="50000"/>
                  </a:schemeClr>
                </a:solidFill>
              </a:rPr>
              <a:t>access</a:t>
            </a:r>
          </a:p>
        </p:txBody>
      </p:sp>
      <p:sp>
        <p:nvSpPr>
          <p:cNvPr id="32" name="TextBox 31"/>
          <p:cNvSpPr txBox="1"/>
          <p:nvPr/>
        </p:nvSpPr>
        <p:spPr>
          <a:xfrm>
            <a:off x="186595" y="2187916"/>
            <a:ext cx="1309141" cy="369332"/>
          </a:xfrm>
          <a:prstGeom prst="rect">
            <a:avLst/>
          </a:prstGeom>
          <a:noFill/>
        </p:spPr>
        <p:txBody>
          <a:bodyPr wrap="none" rtlCol="0">
            <a:spAutoFit/>
          </a:bodyPr>
          <a:lstStyle/>
          <a:p>
            <a:r>
              <a:rPr lang="en-US" dirty="0" smtClean="0">
                <a:solidFill>
                  <a:schemeClr val="bg1">
                    <a:lumMod val="50000"/>
                  </a:schemeClr>
                </a:solidFill>
              </a:rPr>
              <a:t>certification</a:t>
            </a:r>
          </a:p>
        </p:txBody>
      </p:sp>
      <p:sp>
        <p:nvSpPr>
          <p:cNvPr id="33" name="TextBox 32"/>
          <p:cNvSpPr txBox="1"/>
          <p:nvPr/>
        </p:nvSpPr>
        <p:spPr>
          <a:xfrm>
            <a:off x="194647" y="1584978"/>
            <a:ext cx="778931" cy="369332"/>
          </a:xfrm>
          <a:prstGeom prst="rect">
            <a:avLst/>
          </a:prstGeom>
          <a:noFill/>
        </p:spPr>
        <p:txBody>
          <a:bodyPr wrap="none" rtlCol="0">
            <a:spAutoFit/>
          </a:bodyPr>
          <a:lstStyle/>
          <a:p>
            <a:r>
              <a:rPr lang="en-US" b="1" dirty="0">
                <a:solidFill>
                  <a:schemeClr val="bg1">
                    <a:lumMod val="50000"/>
                  </a:schemeClr>
                </a:solidFill>
              </a:rPr>
              <a:t>S</a:t>
            </a:r>
            <a:r>
              <a:rPr lang="en-US" b="1" dirty="0" smtClean="0">
                <a:solidFill>
                  <a:schemeClr val="bg1">
                    <a:lumMod val="50000"/>
                  </a:schemeClr>
                </a:solidFill>
              </a:rPr>
              <a:t>afety</a:t>
            </a:r>
          </a:p>
        </p:txBody>
      </p:sp>
      <p:sp>
        <p:nvSpPr>
          <p:cNvPr id="34" name="TextBox 33"/>
          <p:cNvSpPr txBox="1"/>
          <p:nvPr/>
        </p:nvSpPr>
        <p:spPr>
          <a:xfrm>
            <a:off x="942782" y="1818584"/>
            <a:ext cx="1139543" cy="369332"/>
          </a:xfrm>
          <a:prstGeom prst="rect">
            <a:avLst/>
          </a:prstGeom>
          <a:noFill/>
        </p:spPr>
        <p:txBody>
          <a:bodyPr wrap="none" rtlCol="0">
            <a:spAutoFit/>
          </a:bodyPr>
          <a:lstStyle/>
          <a:p>
            <a:r>
              <a:rPr lang="en-US" dirty="0" smtClean="0">
                <a:solidFill>
                  <a:schemeClr val="bg1">
                    <a:lumMod val="50000"/>
                  </a:schemeClr>
                </a:solidFill>
              </a:rPr>
              <a:t>legislation</a:t>
            </a:r>
          </a:p>
        </p:txBody>
      </p:sp>
      <p:sp>
        <p:nvSpPr>
          <p:cNvPr id="35" name="TextBox 34"/>
          <p:cNvSpPr txBox="1"/>
          <p:nvPr/>
        </p:nvSpPr>
        <p:spPr>
          <a:xfrm>
            <a:off x="3418202" y="6419934"/>
            <a:ext cx="2721322" cy="369332"/>
          </a:xfrm>
          <a:prstGeom prst="rect">
            <a:avLst/>
          </a:prstGeom>
          <a:noFill/>
        </p:spPr>
        <p:txBody>
          <a:bodyPr wrap="none" rtlCol="0">
            <a:spAutoFit/>
          </a:bodyPr>
          <a:lstStyle/>
          <a:p>
            <a:r>
              <a:rPr lang="en-US" b="1" dirty="0">
                <a:solidFill>
                  <a:schemeClr val="bg1">
                    <a:lumMod val="50000"/>
                  </a:schemeClr>
                </a:solidFill>
              </a:rPr>
              <a:t>o</a:t>
            </a:r>
            <a:r>
              <a:rPr lang="en-US" b="1" dirty="0" smtClean="0">
                <a:solidFill>
                  <a:schemeClr val="bg1">
                    <a:lumMod val="50000"/>
                  </a:schemeClr>
                </a:solidFill>
              </a:rPr>
              <a:t>perations &amp; maintenance</a:t>
            </a:r>
          </a:p>
        </p:txBody>
      </p:sp>
      <p:sp>
        <p:nvSpPr>
          <p:cNvPr id="36" name="TextBox 35"/>
          <p:cNvSpPr txBox="1"/>
          <p:nvPr/>
        </p:nvSpPr>
        <p:spPr>
          <a:xfrm>
            <a:off x="295015" y="4527838"/>
            <a:ext cx="1020408" cy="369332"/>
          </a:xfrm>
          <a:prstGeom prst="rect">
            <a:avLst/>
          </a:prstGeom>
          <a:noFill/>
        </p:spPr>
        <p:txBody>
          <a:bodyPr wrap="none" rtlCol="0">
            <a:spAutoFit/>
          </a:bodyPr>
          <a:lstStyle/>
          <a:p>
            <a:r>
              <a:rPr lang="en-US" dirty="0" smtClean="0">
                <a:solidFill>
                  <a:schemeClr val="bg1">
                    <a:lumMod val="50000"/>
                  </a:schemeClr>
                </a:solidFill>
              </a:rPr>
              <a:t>Controls </a:t>
            </a:r>
          </a:p>
        </p:txBody>
      </p:sp>
      <p:sp>
        <p:nvSpPr>
          <p:cNvPr id="37" name="TextBox 36"/>
          <p:cNvSpPr txBox="1"/>
          <p:nvPr/>
        </p:nvSpPr>
        <p:spPr>
          <a:xfrm>
            <a:off x="1085584" y="2468674"/>
            <a:ext cx="514885" cy="369332"/>
          </a:xfrm>
          <a:prstGeom prst="rect">
            <a:avLst/>
          </a:prstGeom>
          <a:noFill/>
        </p:spPr>
        <p:txBody>
          <a:bodyPr wrap="none" rtlCol="0">
            <a:spAutoFit/>
          </a:bodyPr>
          <a:lstStyle/>
          <a:p>
            <a:r>
              <a:rPr lang="en-US" dirty="0" smtClean="0">
                <a:solidFill>
                  <a:schemeClr val="bg1">
                    <a:lumMod val="50000"/>
                  </a:schemeClr>
                </a:solidFill>
              </a:rPr>
              <a:t>PSS</a:t>
            </a:r>
          </a:p>
        </p:txBody>
      </p:sp>
      <p:sp>
        <p:nvSpPr>
          <p:cNvPr id="38" name="TextBox 37"/>
          <p:cNvSpPr txBox="1"/>
          <p:nvPr/>
        </p:nvSpPr>
        <p:spPr>
          <a:xfrm>
            <a:off x="295015" y="2648339"/>
            <a:ext cx="606256" cy="369332"/>
          </a:xfrm>
          <a:prstGeom prst="rect">
            <a:avLst/>
          </a:prstGeom>
          <a:noFill/>
        </p:spPr>
        <p:txBody>
          <a:bodyPr wrap="none" rtlCol="0">
            <a:spAutoFit/>
          </a:bodyPr>
          <a:lstStyle/>
          <a:p>
            <a:r>
              <a:rPr lang="en-US" dirty="0" smtClean="0">
                <a:solidFill>
                  <a:schemeClr val="bg1">
                    <a:lumMod val="50000"/>
                  </a:schemeClr>
                </a:solidFill>
              </a:rPr>
              <a:t>MPS</a:t>
            </a:r>
          </a:p>
        </p:txBody>
      </p:sp>
      <p:sp>
        <p:nvSpPr>
          <p:cNvPr id="39" name="TextBox 38"/>
          <p:cNvSpPr txBox="1"/>
          <p:nvPr/>
        </p:nvSpPr>
        <p:spPr>
          <a:xfrm>
            <a:off x="6560740" y="6335888"/>
            <a:ext cx="1782732" cy="369332"/>
          </a:xfrm>
          <a:prstGeom prst="rect">
            <a:avLst/>
          </a:prstGeom>
          <a:noFill/>
        </p:spPr>
        <p:txBody>
          <a:bodyPr wrap="none" rtlCol="0">
            <a:spAutoFit/>
          </a:bodyPr>
          <a:lstStyle/>
          <a:p>
            <a:r>
              <a:rPr lang="en-US" dirty="0" smtClean="0">
                <a:solidFill>
                  <a:schemeClr val="bg1">
                    <a:lumMod val="50000"/>
                  </a:schemeClr>
                </a:solidFill>
              </a:rPr>
              <a:t>Remote handling</a:t>
            </a:r>
          </a:p>
        </p:txBody>
      </p:sp>
      <p:sp>
        <p:nvSpPr>
          <p:cNvPr id="40" name="TextBox 39"/>
          <p:cNvSpPr txBox="1"/>
          <p:nvPr/>
        </p:nvSpPr>
        <p:spPr>
          <a:xfrm>
            <a:off x="215083" y="6419934"/>
            <a:ext cx="2065694" cy="369332"/>
          </a:xfrm>
          <a:prstGeom prst="rect">
            <a:avLst/>
          </a:prstGeom>
          <a:noFill/>
        </p:spPr>
        <p:txBody>
          <a:bodyPr wrap="none" rtlCol="0">
            <a:spAutoFit/>
          </a:bodyPr>
          <a:lstStyle/>
          <a:p>
            <a:r>
              <a:rPr lang="en-US" b="1" dirty="0" smtClean="0">
                <a:solidFill>
                  <a:schemeClr val="bg1">
                    <a:lumMod val="50000"/>
                  </a:schemeClr>
                </a:solidFill>
              </a:rPr>
              <a:t>Building integration</a:t>
            </a:r>
          </a:p>
        </p:txBody>
      </p:sp>
      <p:sp>
        <p:nvSpPr>
          <p:cNvPr id="41" name="TextBox 40"/>
          <p:cNvSpPr txBox="1"/>
          <p:nvPr/>
        </p:nvSpPr>
        <p:spPr>
          <a:xfrm>
            <a:off x="278464" y="5277458"/>
            <a:ext cx="909288" cy="369332"/>
          </a:xfrm>
          <a:prstGeom prst="rect">
            <a:avLst/>
          </a:prstGeom>
          <a:noFill/>
        </p:spPr>
        <p:txBody>
          <a:bodyPr wrap="none" rtlCol="0">
            <a:spAutoFit/>
          </a:bodyPr>
          <a:lstStyle/>
          <a:p>
            <a:r>
              <a:rPr lang="en-US" dirty="0">
                <a:solidFill>
                  <a:schemeClr val="bg1">
                    <a:lumMod val="50000"/>
                  </a:schemeClr>
                </a:solidFill>
              </a:rPr>
              <a:t>R</a:t>
            </a:r>
            <a:r>
              <a:rPr lang="en-US" dirty="0" smtClean="0">
                <a:solidFill>
                  <a:schemeClr val="bg1">
                    <a:lumMod val="50000"/>
                  </a:schemeClr>
                </a:solidFill>
              </a:rPr>
              <a:t>outing</a:t>
            </a:r>
          </a:p>
        </p:txBody>
      </p:sp>
      <p:sp>
        <p:nvSpPr>
          <p:cNvPr id="42" name="TextBox 41"/>
          <p:cNvSpPr txBox="1"/>
          <p:nvPr/>
        </p:nvSpPr>
        <p:spPr>
          <a:xfrm>
            <a:off x="6425084" y="6023326"/>
            <a:ext cx="734881" cy="369332"/>
          </a:xfrm>
          <a:prstGeom prst="rect">
            <a:avLst/>
          </a:prstGeom>
          <a:noFill/>
        </p:spPr>
        <p:txBody>
          <a:bodyPr wrap="none" rtlCol="0">
            <a:spAutoFit/>
          </a:bodyPr>
          <a:lstStyle/>
          <a:p>
            <a:r>
              <a:rPr lang="en-US" dirty="0" smtClean="0">
                <a:solidFill>
                  <a:schemeClr val="bg1">
                    <a:lumMod val="50000"/>
                  </a:schemeClr>
                </a:solidFill>
              </a:rPr>
              <a:t>waste</a:t>
            </a:r>
          </a:p>
        </p:txBody>
      </p:sp>
    </p:spTree>
    <p:extLst>
      <p:ext uri="{BB962C8B-B14F-4D97-AF65-F5344CB8AC3E}">
        <p14:creationId xmlns:p14="http://schemas.microsoft.com/office/powerpoint/2010/main" val="13036078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2800" dirty="0"/>
              <a:t>ESS 3</a:t>
            </a:r>
            <a:r>
              <a:rPr lang="en-US" sz="2800" baseline="30000" dirty="0"/>
              <a:t>rd</a:t>
            </a:r>
            <a:r>
              <a:rPr lang="en-US" sz="2800" dirty="0"/>
              <a:t> Annual Review 19-23 April,</a:t>
            </a:r>
            <a:br>
              <a:rPr lang="en-US" sz="2800" dirty="0"/>
            </a:br>
            <a:r>
              <a:rPr lang="en-US" sz="2800" dirty="0"/>
              <a:t>Sub Committee 4: Recommendations  </a:t>
            </a:r>
            <a:r>
              <a:rPr lang="en-US" sz="2800" dirty="0" smtClean="0"/>
              <a:t>(5/</a:t>
            </a:r>
            <a:r>
              <a:rPr lang="en-US" sz="2800" dirty="0"/>
              <a:t>8</a:t>
            </a:r>
            <a:r>
              <a:rPr lang="en-US" sz="2800" dirty="0" smtClean="0"/>
              <a:t>)</a:t>
            </a:r>
            <a:endParaRPr lang="en-US" sz="2800" dirty="0"/>
          </a:p>
        </p:txBody>
      </p:sp>
      <p:sp>
        <p:nvSpPr>
          <p:cNvPr id="3" name="Content Placeholder 2"/>
          <p:cNvSpPr>
            <a:spLocks noGrp="1"/>
          </p:cNvSpPr>
          <p:nvPr>
            <p:ph idx="1"/>
          </p:nvPr>
        </p:nvSpPr>
        <p:spPr>
          <a:xfrm>
            <a:off x="457200" y="1600201"/>
            <a:ext cx="8229600" cy="2548880"/>
          </a:xfrm>
        </p:spPr>
        <p:txBody>
          <a:bodyPr>
            <a:normAutofit/>
          </a:bodyPr>
          <a:lstStyle/>
          <a:p>
            <a:pPr marL="457200" lvl="0" indent="-457200">
              <a:lnSpc>
                <a:spcPct val="107000"/>
              </a:lnSpc>
              <a:spcBef>
                <a:spcPts val="0"/>
              </a:spcBef>
              <a:spcAft>
                <a:spcPts val="800"/>
              </a:spcAft>
              <a:buFont typeface="+mj-lt"/>
              <a:buAutoNum type="arabicPeriod" startAt="5"/>
            </a:pPr>
            <a:r>
              <a:rPr lang="en-US" sz="2000" dirty="0">
                <a:latin typeface="Calibri" panose="020F0502020204030204" pitchFamily="34" charset="0"/>
                <a:ea typeface="Calibri" panose="020F0502020204030204" pitchFamily="34" charset="0"/>
                <a:cs typeface="Times New Roman" panose="02020603050405020304" pitchFamily="18" charset="0"/>
              </a:rPr>
              <a:t>The NSS must develop a detailed plan for multiple simultaneous installations and maintenance activities in the bunker and have it reviewed by an external committee</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a:xfrm>
            <a:off x="457200" y="6376243"/>
            <a:ext cx="2133600" cy="365125"/>
          </a:xfrm>
        </p:spPr>
        <p:txBody>
          <a:bodyPr/>
          <a:lstStyle/>
          <a:p>
            <a:fld id="{08D0D000-EDA7-F24B-868F-A4EB0F5C6EE2}" type="datetime1">
              <a:rPr lang="en-US" smtClean="0"/>
              <a:t>22/06/16</a:t>
            </a:fld>
            <a:endParaRPr lang="en-US" dirty="0"/>
          </a:p>
        </p:txBody>
      </p:sp>
      <p:sp>
        <p:nvSpPr>
          <p:cNvPr id="6" name="Slide Number Placeholder 5"/>
          <p:cNvSpPr>
            <a:spLocks noGrp="1"/>
          </p:cNvSpPr>
          <p:nvPr>
            <p:ph type="sldNum" sz="quarter" idx="12"/>
          </p:nvPr>
        </p:nvSpPr>
        <p:spPr/>
        <p:txBody>
          <a:bodyPr/>
          <a:lstStyle/>
          <a:p>
            <a:fld id="{E74DF6FD-7A1C-6A4A-8DB5-FE5355A44DA7}" type="slidenum">
              <a:rPr lang="en-US" smtClean="0"/>
              <a:t>36</a:t>
            </a:fld>
            <a:endParaRPr lang="en-US"/>
          </a:p>
        </p:txBody>
      </p:sp>
      <p:sp>
        <p:nvSpPr>
          <p:cNvPr id="7" name="Footer Placeholder 4"/>
          <p:cNvSpPr>
            <a:spLocks noGrp="1"/>
          </p:cNvSpPr>
          <p:nvPr>
            <p:ph type="ftr" sz="quarter" idx="11"/>
          </p:nvPr>
        </p:nvSpPr>
        <p:spPr>
          <a:xfrm>
            <a:off x="3124200" y="6356357"/>
            <a:ext cx="2895600" cy="365125"/>
          </a:xfrm>
        </p:spPr>
        <p:txBody>
          <a:bodyPr/>
          <a:lstStyle/>
          <a:p>
            <a:r>
              <a:rPr lang="en-US" dirty="0" smtClean="0"/>
              <a:t>ESS 2016 annual review</a:t>
            </a:r>
            <a:endParaRPr lang="en-US" dirty="0"/>
          </a:p>
        </p:txBody>
      </p:sp>
      <p:sp>
        <p:nvSpPr>
          <p:cNvPr id="8" name="Content Placeholder 2"/>
          <p:cNvSpPr txBox="1">
            <a:spLocks/>
          </p:cNvSpPr>
          <p:nvPr/>
        </p:nvSpPr>
        <p:spPr>
          <a:xfrm>
            <a:off x="251520" y="3356992"/>
            <a:ext cx="8517632" cy="504056"/>
          </a:xfrm>
          <a:prstGeom prst="rect">
            <a:avLst/>
          </a:prstGeom>
          <a:ln>
            <a:solidFill>
              <a:schemeClr val="accent1"/>
            </a:solidFill>
          </a:ln>
        </p:spPr>
        <p:txBody>
          <a:bodyPr vert="horz" lIns="85699" tIns="42850" rIns="85699" bIns="4285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1800" b="1" dirty="0" smtClean="0"/>
              <a:t>Response:  </a:t>
            </a:r>
            <a:r>
              <a:rPr lang="en-US" sz="1800" dirty="0" smtClean="0"/>
              <a:t>NSS is recruiting a construction engineer to lead in installation planning</a:t>
            </a:r>
            <a:endParaRPr lang="en-US" sz="1800" i="1" dirty="0" smtClean="0"/>
          </a:p>
        </p:txBody>
      </p:sp>
    </p:spTree>
    <p:extLst>
      <p:ext uri="{BB962C8B-B14F-4D97-AF65-F5344CB8AC3E}">
        <p14:creationId xmlns:p14="http://schemas.microsoft.com/office/powerpoint/2010/main" val="31180467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sz="3600" dirty="0"/>
              <a:t>ESS 3</a:t>
            </a:r>
            <a:r>
              <a:rPr lang="en-US" sz="3600" baseline="30000" dirty="0"/>
              <a:t>rd</a:t>
            </a:r>
            <a:r>
              <a:rPr lang="en-US" sz="3600" dirty="0"/>
              <a:t> Annual Review 19-23 April,</a:t>
            </a:r>
            <a:br>
              <a:rPr lang="en-US" sz="3600" dirty="0"/>
            </a:br>
            <a:r>
              <a:rPr lang="en-US" sz="3600" dirty="0"/>
              <a:t>Sub Committee 4: Actions  </a:t>
            </a:r>
            <a:r>
              <a:rPr lang="en-US" sz="3600" dirty="0" smtClean="0"/>
              <a:t>(6 &amp; 7/</a:t>
            </a:r>
            <a:r>
              <a:rPr lang="en-US" sz="3600" dirty="0"/>
              <a:t>8</a:t>
            </a:r>
            <a:r>
              <a:rPr lang="en-US" sz="3600" dirty="0" smtClean="0"/>
              <a:t>)</a:t>
            </a:r>
            <a:endParaRPr lang="en-US" sz="3600" dirty="0"/>
          </a:p>
        </p:txBody>
      </p:sp>
      <p:sp>
        <p:nvSpPr>
          <p:cNvPr id="3" name="Content Placeholder 2"/>
          <p:cNvSpPr>
            <a:spLocks noGrp="1"/>
          </p:cNvSpPr>
          <p:nvPr>
            <p:ph idx="1"/>
          </p:nvPr>
        </p:nvSpPr>
        <p:spPr>
          <a:xfrm>
            <a:off x="457200" y="1639341"/>
            <a:ext cx="8229600" cy="2797771"/>
          </a:xfrm>
        </p:spPr>
        <p:txBody>
          <a:bodyPr>
            <a:normAutofit fontScale="62500" lnSpcReduction="20000"/>
          </a:bodyPr>
          <a:lstStyle/>
          <a:p>
            <a:pPr marL="365125" lvl="0" indent="-365125">
              <a:lnSpc>
                <a:spcPct val="107000"/>
              </a:lnSpc>
              <a:spcBef>
                <a:spcPts val="0"/>
              </a:spcBef>
              <a:spcAft>
                <a:spcPts val="800"/>
              </a:spcAft>
              <a:buFont typeface="+mj-lt"/>
              <a:buAutoNum type="arabicPeriod" startAt="6"/>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NSS should continue to refine its operational plan to efficiently and effectively deliver science at the beginning of user operations.  A crucial element will be to ensure that </a:t>
            </a:r>
            <a:r>
              <a:rPr lang="en-US" dirty="0" smtClean="0">
                <a:latin typeface="Calibri" panose="020F0502020204030204" pitchFamily="34" charset="0"/>
                <a:ea typeface="Calibri" panose="020F0502020204030204" pitchFamily="34" charset="0"/>
                <a:cs typeface="Times New Roman" panose="02020603050405020304" pitchFamily="18" charset="0"/>
              </a:rPr>
              <a:t>sufficient staff, </a:t>
            </a:r>
            <a:r>
              <a:rPr lang="en-US" dirty="0">
                <a:latin typeface="Calibri" panose="020F0502020204030204" pitchFamily="34" charset="0"/>
                <a:ea typeface="Calibri" panose="020F0502020204030204" pitchFamily="34" charset="0"/>
                <a:cs typeface="Times New Roman" panose="02020603050405020304" pitchFamily="18" charset="0"/>
              </a:rPr>
              <a:t>with the right </a:t>
            </a:r>
            <a:r>
              <a:rPr lang="en-US" dirty="0" smtClean="0">
                <a:latin typeface="Calibri" panose="020F0502020204030204" pitchFamily="34" charset="0"/>
                <a:ea typeface="Calibri" panose="020F0502020204030204" pitchFamily="34" charset="0"/>
                <a:cs typeface="Times New Roman" panose="02020603050405020304" pitchFamily="18" charset="0"/>
              </a:rPr>
              <a:t>skills, </a:t>
            </a:r>
            <a:r>
              <a:rPr lang="en-US" dirty="0">
                <a:latin typeface="Calibri" panose="020F0502020204030204" pitchFamily="34" charset="0"/>
                <a:ea typeface="Calibri" panose="020F0502020204030204" pitchFamily="34" charset="0"/>
                <a:cs typeface="Times New Roman" panose="02020603050405020304" pitchFamily="18" charset="0"/>
              </a:rPr>
              <a:t>are identified in advance of this date.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800"/>
              </a:spcAft>
              <a:buFont typeface="+mj-lt"/>
              <a:buAutoNum type="arabicPeriod" startAt="6"/>
            </a:pPr>
            <a:r>
              <a:rPr lang="en-US" dirty="0">
                <a:latin typeface="Calibri" panose="020F0502020204030204" pitchFamily="34" charset="0"/>
                <a:ea typeface="Calibri" panose="020F0502020204030204" pitchFamily="34" charset="0"/>
                <a:cs typeface="Times New Roman" panose="02020603050405020304" pitchFamily="18" charset="0"/>
              </a:rPr>
              <a:t>The NSS operational plan should include funds to fully exploit the initial suite of instruments, including completion of the scope, procurement of an expanded set of sample environments, and to complete the promised complement of instruments.  It should also provide resources for advancing the state-of-the-art in neutron instrumentation including </a:t>
            </a:r>
            <a:r>
              <a:rPr lang="en-US" dirty="0" smtClean="0">
                <a:latin typeface="Calibri" panose="020F0502020204030204" pitchFamily="34" charset="0"/>
                <a:ea typeface="Calibri" panose="020F0502020204030204" pitchFamily="34" charset="0"/>
                <a:cs typeface="Times New Roman" panose="02020603050405020304" pitchFamily="18" charset="0"/>
              </a:rPr>
              <a:t>instrument upgrades</a:t>
            </a:r>
            <a:r>
              <a:rPr lang="en-US" dirty="0">
                <a:latin typeface="Calibri" panose="020F0502020204030204" pitchFamily="34" charset="0"/>
                <a:ea typeface="Calibri" panose="020F0502020204030204" pitchFamily="34" charset="0"/>
                <a:cs typeface="Times New Roman" panose="02020603050405020304" pitchFamily="18" charset="0"/>
              </a:rPr>
              <a:t>, neutron devices, and sample environments.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8D0D000-EDA7-F24B-868F-A4EB0F5C6EE2}" type="datetime1">
              <a:rPr lang="en-US" smtClean="0">
                <a:solidFill>
                  <a:prstClr val="black">
                    <a:tint val="75000"/>
                  </a:prstClr>
                </a:solidFill>
              </a:rPr>
              <a:pPr/>
              <a:t>22/06/16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DF6FD-7A1C-6A4A-8DB5-FE5355A44DA7}" type="slidenum">
              <a:rPr lang="en-US" smtClean="0">
                <a:solidFill>
                  <a:prstClr val="black">
                    <a:tint val="75000"/>
                  </a:prstClr>
                </a:solidFill>
              </a:rPr>
              <a:pPr/>
              <a:t>37</a:t>
            </a:fld>
            <a:endParaRPr lang="en-US">
              <a:solidFill>
                <a:prstClr val="black">
                  <a:tint val="75000"/>
                </a:prstClr>
              </a:solidFill>
            </a:endParaRPr>
          </a:p>
        </p:txBody>
      </p:sp>
      <p:sp>
        <p:nvSpPr>
          <p:cNvPr id="7" name="Footer Placeholder 4"/>
          <p:cNvSpPr>
            <a:spLocks noGrp="1"/>
          </p:cNvSpPr>
          <p:nvPr>
            <p:ph type="ftr" sz="quarter" idx="11"/>
          </p:nvPr>
        </p:nvSpPr>
        <p:spPr>
          <a:xfrm>
            <a:off x="3124200" y="6356357"/>
            <a:ext cx="2895600" cy="365125"/>
          </a:xfrm>
        </p:spPr>
        <p:txBody>
          <a:bodyPr/>
          <a:lstStyle/>
          <a:p>
            <a:r>
              <a:rPr lang="en-US" dirty="0" smtClean="0">
                <a:solidFill>
                  <a:prstClr val="black">
                    <a:tint val="75000"/>
                  </a:prstClr>
                </a:solidFill>
              </a:rPr>
              <a:t>ESS 2016 annual review</a:t>
            </a:r>
            <a:endParaRPr lang="en-US" dirty="0">
              <a:solidFill>
                <a:prstClr val="black">
                  <a:tint val="75000"/>
                </a:prstClr>
              </a:solidFill>
            </a:endParaRPr>
          </a:p>
        </p:txBody>
      </p:sp>
      <p:sp>
        <p:nvSpPr>
          <p:cNvPr id="5" name="TextBox 4"/>
          <p:cNvSpPr txBox="1"/>
          <p:nvPr/>
        </p:nvSpPr>
        <p:spPr>
          <a:xfrm>
            <a:off x="1259632" y="4653136"/>
            <a:ext cx="5760640" cy="369332"/>
          </a:xfrm>
          <a:prstGeom prst="rect">
            <a:avLst/>
          </a:prstGeom>
          <a:noFill/>
          <a:ln>
            <a:solidFill>
              <a:schemeClr val="accent1"/>
            </a:solidFill>
          </a:ln>
        </p:spPr>
        <p:txBody>
          <a:bodyPr wrap="square" rtlCol="0">
            <a:spAutoFit/>
          </a:bodyPr>
          <a:lstStyle/>
          <a:p>
            <a:pPr algn="ctr"/>
            <a:r>
              <a:rPr lang="en-US" dirty="0" smtClean="0"/>
              <a:t>These points have been covered in the responses above</a:t>
            </a:r>
            <a:endParaRPr lang="en-US" dirty="0"/>
          </a:p>
        </p:txBody>
      </p:sp>
    </p:spTree>
    <p:extLst>
      <p:ext uri="{BB962C8B-B14F-4D97-AF65-F5344CB8AC3E}">
        <p14:creationId xmlns:p14="http://schemas.microsoft.com/office/powerpoint/2010/main" val="27986672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2800" dirty="0"/>
              <a:t>ESS 3</a:t>
            </a:r>
            <a:r>
              <a:rPr lang="en-US" sz="2800" baseline="30000" dirty="0"/>
              <a:t>rd</a:t>
            </a:r>
            <a:r>
              <a:rPr lang="en-US" sz="2800" dirty="0"/>
              <a:t> Annual Review 19-23 April,</a:t>
            </a:r>
            <a:br>
              <a:rPr lang="en-US" sz="2800" dirty="0"/>
            </a:br>
            <a:r>
              <a:rPr lang="en-US" sz="2800" dirty="0"/>
              <a:t>Sub Committee 4: Recommendations  </a:t>
            </a:r>
            <a:r>
              <a:rPr lang="en-US" sz="2800" dirty="0" smtClean="0"/>
              <a:t>(8/</a:t>
            </a:r>
            <a:r>
              <a:rPr lang="en-US" sz="2800" dirty="0"/>
              <a:t>8</a:t>
            </a:r>
            <a:r>
              <a:rPr lang="en-US" sz="2800" dirty="0" smtClean="0"/>
              <a:t>)</a:t>
            </a:r>
            <a:endParaRPr lang="en-US" sz="2800" dirty="0"/>
          </a:p>
        </p:txBody>
      </p:sp>
      <p:sp>
        <p:nvSpPr>
          <p:cNvPr id="3" name="Content Placeholder 2"/>
          <p:cNvSpPr>
            <a:spLocks noGrp="1"/>
          </p:cNvSpPr>
          <p:nvPr>
            <p:ph idx="1"/>
          </p:nvPr>
        </p:nvSpPr>
        <p:spPr>
          <a:xfrm>
            <a:off x="457200" y="1600201"/>
            <a:ext cx="8229600" cy="1828799"/>
          </a:xfrm>
        </p:spPr>
        <p:txBody>
          <a:bodyPr>
            <a:normAutofit/>
          </a:bodyPr>
          <a:lstStyle/>
          <a:p>
            <a:pPr marL="457200" lvl="0" indent="-457200">
              <a:lnSpc>
                <a:spcPct val="107000"/>
              </a:lnSpc>
              <a:spcBef>
                <a:spcPts val="0"/>
              </a:spcBef>
              <a:spcAft>
                <a:spcPts val="800"/>
              </a:spcAft>
              <a:buFont typeface="+mj-lt"/>
              <a:buAutoNum type="arabicPeriod" startAt="8"/>
            </a:pPr>
            <a:r>
              <a:rPr lang="en-US" sz="2000" dirty="0">
                <a:latin typeface="Calibri" panose="020F0502020204030204" pitchFamily="34" charset="0"/>
                <a:ea typeface="Calibri" panose="020F0502020204030204" pitchFamily="34" charset="0"/>
                <a:cs typeface="Times New Roman" panose="02020603050405020304" pitchFamily="18" charset="0"/>
              </a:rPr>
              <a:t>The development of the neutron test station must not divert resources from NSS or its attention from its primary activities as the relationship of the test station to delivering world-class neutron instrumentation at the beginning of ESS user operations is unclear</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a:xfrm>
            <a:off x="457200" y="6376243"/>
            <a:ext cx="2133600" cy="365125"/>
          </a:xfrm>
        </p:spPr>
        <p:txBody>
          <a:bodyPr/>
          <a:lstStyle/>
          <a:p>
            <a:fld id="{08D0D000-EDA7-F24B-868F-A4EB0F5C6EE2}" type="datetime1">
              <a:rPr lang="en-US" smtClean="0"/>
              <a:t>22/06/16</a:t>
            </a:fld>
            <a:endParaRPr lang="en-US" dirty="0"/>
          </a:p>
        </p:txBody>
      </p:sp>
      <p:sp>
        <p:nvSpPr>
          <p:cNvPr id="6" name="Slide Number Placeholder 5"/>
          <p:cNvSpPr>
            <a:spLocks noGrp="1"/>
          </p:cNvSpPr>
          <p:nvPr>
            <p:ph type="sldNum" sz="quarter" idx="12"/>
          </p:nvPr>
        </p:nvSpPr>
        <p:spPr/>
        <p:txBody>
          <a:bodyPr/>
          <a:lstStyle/>
          <a:p>
            <a:fld id="{E74DF6FD-7A1C-6A4A-8DB5-FE5355A44DA7}" type="slidenum">
              <a:rPr lang="en-US" smtClean="0"/>
              <a:t>38</a:t>
            </a:fld>
            <a:endParaRPr lang="en-US"/>
          </a:p>
        </p:txBody>
      </p:sp>
      <p:sp>
        <p:nvSpPr>
          <p:cNvPr id="7" name="Footer Placeholder 4"/>
          <p:cNvSpPr>
            <a:spLocks noGrp="1"/>
          </p:cNvSpPr>
          <p:nvPr>
            <p:ph type="ftr" sz="quarter" idx="11"/>
          </p:nvPr>
        </p:nvSpPr>
        <p:spPr>
          <a:xfrm>
            <a:off x="3124200" y="6356357"/>
            <a:ext cx="2895600" cy="365125"/>
          </a:xfrm>
        </p:spPr>
        <p:txBody>
          <a:bodyPr/>
          <a:lstStyle/>
          <a:p>
            <a:r>
              <a:rPr lang="en-US" dirty="0" smtClean="0"/>
              <a:t>ESS 2016 annual review</a:t>
            </a:r>
            <a:endParaRPr lang="en-US" dirty="0"/>
          </a:p>
        </p:txBody>
      </p:sp>
      <p:sp>
        <p:nvSpPr>
          <p:cNvPr id="8" name="Content Placeholder 2"/>
          <p:cNvSpPr txBox="1">
            <a:spLocks/>
          </p:cNvSpPr>
          <p:nvPr/>
        </p:nvSpPr>
        <p:spPr>
          <a:xfrm>
            <a:off x="827584" y="4869160"/>
            <a:ext cx="7941568" cy="936104"/>
          </a:xfrm>
          <a:prstGeom prst="rect">
            <a:avLst/>
          </a:prstGeom>
          <a:ln>
            <a:solidFill>
              <a:schemeClr val="accent1"/>
            </a:solidFill>
          </a:ln>
        </p:spPr>
        <p:txBody>
          <a:bodyPr vert="horz" lIns="85699" tIns="42850" rIns="85699" bIns="4285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2000" b="1" dirty="0" smtClean="0"/>
              <a:t>Response:  </a:t>
            </a:r>
            <a:r>
              <a:rPr lang="en-US" sz="2000" dirty="0" smtClean="0"/>
              <a:t>NSS Planning </a:t>
            </a:r>
            <a:r>
              <a:rPr lang="en-US" sz="2000" dirty="0" smtClean="0"/>
              <a:t>for the test station is on hold until more is known 	about the schedule of neutron instrument construction</a:t>
            </a:r>
            <a:endParaRPr lang="en-US" sz="2000" i="1" dirty="0" smtClean="0"/>
          </a:p>
        </p:txBody>
      </p:sp>
    </p:spTree>
    <p:extLst>
      <p:ext uri="{BB962C8B-B14F-4D97-AF65-F5344CB8AC3E}">
        <p14:creationId xmlns:p14="http://schemas.microsoft.com/office/powerpoint/2010/main" val="23462153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5328592" cy="1143000"/>
          </a:xfrm>
        </p:spPr>
        <p:txBody>
          <a:bodyPr lIns="85699" tIns="42850" rIns="85699" bIns="42850">
            <a:normAutofit/>
          </a:bodyPr>
          <a:lstStyle/>
          <a:p>
            <a:r>
              <a:rPr lang="en-US" sz="3400" dirty="0" smtClean="0"/>
              <a:t>Backup</a:t>
            </a:r>
            <a:endParaRPr lang="en-US" sz="3600" dirty="0"/>
          </a:p>
        </p:txBody>
      </p:sp>
      <p:sp>
        <p:nvSpPr>
          <p:cNvPr id="3" name="Content Placeholder 2"/>
          <p:cNvSpPr>
            <a:spLocks noGrp="1"/>
          </p:cNvSpPr>
          <p:nvPr>
            <p:ph idx="1"/>
          </p:nvPr>
        </p:nvSpPr>
        <p:spPr>
          <a:xfrm>
            <a:off x="395536" y="1999381"/>
            <a:ext cx="8229600" cy="2437731"/>
          </a:xfrm>
        </p:spPr>
        <p:txBody>
          <a:bodyPr lIns="85699" tIns="42850" rIns="85699" bIns="42850">
            <a:normAutofit/>
          </a:bodyPr>
          <a:lstStyle/>
          <a:p>
            <a:pPr marL="342900" indent="-342900">
              <a:spcBef>
                <a:spcPts val="1200"/>
              </a:spcBef>
              <a:buFont typeface="Arial"/>
              <a:buChar char="•"/>
            </a:pPr>
            <a:r>
              <a:rPr lang="en-US" sz="2400" dirty="0" smtClean="0">
                <a:solidFill>
                  <a:srgbClr val="000000"/>
                </a:solidFill>
              </a:rPr>
              <a:t>..</a:t>
            </a:r>
            <a:endParaRPr lang="en-US" sz="2000" dirty="0" smtClean="0">
              <a:solidFill>
                <a:srgbClr val="000000"/>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t>39</a:t>
            </a:fld>
            <a:endParaRPr lang="sv-SE"/>
          </a:p>
        </p:txBody>
      </p:sp>
    </p:spTree>
    <p:extLst>
      <p:ext uri="{BB962C8B-B14F-4D97-AF65-F5344CB8AC3E}">
        <p14:creationId xmlns:p14="http://schemas.microsoft.com/office/powerpoint/2010/main" val="4173922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984776" cy="1143000"/>
          </a:xfrm>
        </p:spPr>
        <p:txBody>
          <a:bodyPr lIns="85699" tIns="42850" rIns="85699" bIns="42850">
            <a:normAutofit/>
          </a:bodyPr>
          <a:lstStyle/>
          <a:p>
            <a:r>
              <a:rPr lang="en-US" sz="3400" dirty="0" smtClean="0"/>
              <a:t>Optimization of ESS moderators</a:t>
            </a:r>
            <a:endParaRPr lang="en-US" sz="3600" dirty="0"/>
          </a:p>
        </p:txBody>
      </p:sp>
      <p:sp>
        <p:nvSpPr>
          <p:cNvPr id="4" name="Slide Number Placeholder 3"/>
          <p:cNvSpPr>
            <a:spLocks noGrp="1"/>
          </p:cNvSpPr>
          <p:nvPr>
            <p:ph type="sldNum" sz="quarter" idx="12"/>
          </p:nvPr>
        </p:nvSpPr>
        <p:spPr/>
        <p:txBody>
          <a:bodyPr/>
          <a:lstStyle/>
          <a:p>
            <a:fld id="{038C62C7-F79B-CD4A-A5DF-5683BBEC4A65}" type="slidenum">
              <a:rPr lang="sv-SE" smtClean="0"/>
              <a:t>4</a:t>
            </a:fld>
            <a:endParaRPr lang="sv-SE" dirty="0"/>
          </a:p>
        </p:txBody>
      </p:sp>
      <p:pic>
        <p:nvPicPr>
          <p:cNvPr id="7" name="pasted-image.pdf"/>
          <p:cNvPicPr>
            <a:picLocks noChangeAspect="1"/>
          </p:cNvPicPr>
          <p:nvPr/>
        </p:nvPicPr>
        <p:blipFill>
          <a:blip r:embed="rId2">
            <a:extLst/>
          </a:blip>
          <a:stretch>
            <a:fillRect/>
          </a:stretch>
        </p:blipFill>
        <p:spPr>
          <a:xfrm>
            <a:off x="107504" y="1628800"/>
            <a:ext cx="4536504" cy="3578299"/>
          </a:xfrm>
          <a:prstGeom prst="rect">
            <a:avLst/>
          </a:prstGeom>
          <a:ln w="12700">
            <a:miter lim="400000"/>
          </a:ln>
          <a:effectLst>
            <a:outerShdw blurRad="228600" dist="152400" dir="3446451" rotWithShape="0">
              <a:srgbClr val="000000">
                <a:alpha val="70000"/>
              </a:srgbClr>
            </a:outerShdw>
          </a:effectLst>
        </p:spPr>
      </p:pic>
      <p:sp>
        <p:nvSpPr>
          <p:cNvPr id="3" name="Content Placeholder 2"/>
          <p:cNvSpPr>
            <a:spLocks noGrp="1"/>
          </p:cNvSpPr>
          <p:nvPr>
            <p:ph idx="1"/>
          </p:nvPr>
        </p:nvSpPr>
        <p:spPr>
          <a:xfrm>
            <a:off x="323528" y="5373216"/>
            <a:ext cx="3960440" cy="720080"/>
          </a:xfrm>
        </p:spPr>
        <p:txBody>
          <a:bodyPr lIns="85699" tIns="42850" rIns="85699" bIns="42850">
            <a:normAutofit fontScale="92500"/>
          </a:bodyPr>
          <a:lstStyle/>
          <a:p>
            <a:pPr marL="0" indent="0" algn="ctr">
              <a:spcBef>
                <a:spcPts val="0"/>
              </a:spcBef>
              <a:buNone/>
            </a:pPr>
            <a:r>
              <a:rPr lang="en-US" sz="1600" dirty="0" smtClean="0">
                <a:solidFill>
                  <a:srgbClr val="000000"/>
                </a:solidFill>
              </a:rPr>
              <a:t>ESS target wheel and beam ports, </a:t>
            </a:r>
          </a:p>
          <a:p>
            <a:pPr marL="0" indent="0" algn="ctr">
              <a:spcBef>
                <a:spcPts val="0"/>
              </a:spcBef>
              <a:buNone/>
            </a:pPr>
            <a:r>
              <a:rPr lang="en-US" sz="1600" dirty="0" smtClean="0">
                <a:solidFill>
                  <a:srgbClr val="000000"/>
                </a:solidFill>
              </a:rPr>
              <a:t>also showing upper (3 cm) moderator assembly</a:t>
            </a:r>
          </a:p>
        </p:txBody>
      </p:sp>
      <p:pic>
        <p:nvPicPr>
          <p:cNvPr id="9" name="Picture 8" descr="Screen Shot 2016-06-19 at 15.27.2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4573" y="1992224"/>
            <a:ext cx="4089915" cy="3236976"/>
          </a:xfrm>
          <a:prstGeom prst="rect">
            <a:avLst/>
          </a:prstGeom>
        </p:spPr>
      </p:pic>
      <p:sp>
        <p:nvSpPr>
          <p:cNvPr id="10" name="Content Placeholder 2"/>
          <p:cNvSpPr txBox="1">
            <a:spLocks/>
          </p:cNvSpPr>
          <p:nvPr/>
        </p:nvSpPr>
        <p:spPr>
          <a:xfrm>
            <a:off x="4895528" y="5301208"/>
            <a:ext cx="4140968" cy="720080"/>
          </a:xfrm>
          <a:prstGeom prst="rect">
            <a:avLst/>
          </a:prstGeom>
        </p:spPr>
        <p:txBody>
          <a:bodyPr vert="horz" lIns="85699" tIns="42850" rIns="85699" bIns="4285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en-US" sz="1600" dirty="0" smtClean="0"/>
              <a:t>ESS butterfly moderator; allowing extraction of thermal, cold and bi-spectral neutron beams from 42 radial beam ports in two arcs of 120°</a:t>
            </a:r>
          </a:p>
        </p:txBody>
      </p:sp>
    </p:spTree>
    <p:extLst>
      <p:ext uri="{BB962C8B-B14F-4D97-AF65-F5344CB8AC3E}">
        <p14:creationId xmlns:p14="http://schemas.microsoft.com/office/powerpoint/2010/main" val="25291433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488832" cy="1143000"/>
          </a:xfrm>
        </p:spPr>
        <p:txBody>
          <a:bodyPr lIns="85699" tIns="42850" rIns="85699" bIns="42850">
            <a:normAutofit/>
          </a:bodyPr>
          <a:lstStyle/>
          <a:p>
            <a:r>
              <a:rPr lang="en-US" sz="3400" dirty="0" smtClean="0"/>
              <a:t>NSS response to 3</a:t>
            </a:r>
            <a:r>
              <a:rPr lang="en-US" sz="3400" baseline="30000" dirty="0" smtClean="0"/>
              <a:t>rd</a:t>
            </a:r>
            <a:r>
              <a:rPr lang="en-US" sz="3400" dirty="0" smtClean="0"/>
              <a:t> Annual Review (x/y)</a:t>
            </a:r>
            <a:endParaRPr lang="en-US" sz="3600" dirty="0"/>
          </a:p>
        </p:txBody>
      </p:sp>
      <p:sp>
        <p:nvSpPr>
          <p:cNvPr id="3" name="Content Placeholder 2"/>
          <p:cNvSpPr>
            <a:spLocks noGrp="1"/>
          </p:cNvSpPr>
          <p:nvPr>
            <p:ph idx="1"/>
          </p:nvPr>
        </p:nvSpPr>
        <p:spPr>
          <a:xfrm>
            <a:off x="395536" y="1772816"/>
            <a:ext cx="8229600" cy="1152128"/>
          </a:xfrm>
        </p:spPr>
        <p:txBody>
          <a:bodyPr lIns="85699" tIns="42850" rIns="85699" bIns="42850">
            <a:normAutofit/>
          </a:bodyPr>
          <a:lstStyle/>
          <a:p>
            <a:pPr marL="342900" indent="-342900">
              <a:spcBef>
                <a:spcPts val="1200"/>
              </a:spcBef>
              <a:buFont typeface="Arial"/>
              <a:buChar char="•"/>
            </a:pPr>
            <a:r>
              <a:rPr lang="en-US" sz="2000" dirty="0" smtClean="0">
                <a:solidFill>
                  <a:srgbClr val="000000"/>
                </a:solidFill>
              </a:rPr>
              <a:t>NSS </a:t>
            </a:r>
            <a:r>
              <a:rPr lang="en-US" sz="2000" dirty="0" smtClean="0"/>
              <a:t>is developing a standard </a:t>
            </a:r>
            <a:r>
              <a:rPr lang="en-US" sz="2000" dirty="0" err="1" smtClean="0"/>
              <a:t>T</a:t>
            </a:r>
            <a:r>
              <a:rPr lang="en-US" sz="2000" baseline="-25000" dirty="0" err="1" smtClean="0"/>
              <a:t>zero</a:t>
            </a:r>
            <a:r>
              <a:rPr lang="en-US" sz="2000" dirty="0" smtClean="0"/>
              <a:t> chopper. This will involve In-kind partners. </a:t>
            </a:r>
            <a:endParaRPr lang="en-US" sz="2000" dirty="0" smtClean="0">
              <a:solidFill>
                <a:srgbClr val="000000"/>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t>40</a:t>
            </a:fld>
            <a:endParaRPr lang="sv-SE"/>
          </a:p>
        </p:txBody>
      </p:sp>
      <p:sp>
        <p:nvSpPr>
          <p:cNvPr id="6" name="Rectangle 5"/>
          <p:cNvSpPr/>
          <p:nvPr/>
        </p:nvSpPr>
        <p:spPr>
          <a:xfrm>
            <a:off x="827584" y="5085184"/>
            <a:ext cx="7488832" cy="1015663"/>
          </a:xfrm>
          <a:prstGeom prst="rect">
            <a:avLst/>
          </a:prstGeom>
          <a:ln>
            <a:solidFill>
              <a:schemeClr val="tx2"/>
            </a:solidFill>
          </a:ln>
        </p:spPr>
        <p:txBody>
          <a:bodyPr wrap="square">
            <a:spAutoFit/>
          </a:bodyPr>
          <a:lstStyle/>
          <a:p>
            <a:pPr>
              <a:spcBef>
                <a:spcPts val="1200"/>
              </a:spcBef>
            </a:pPr>
            <a:r>
              <a:rPr lang="en-US" sz="2000" dirty="0"/>
              <a:t>NSS is developing its plans to ensure best possible integration of NSS Project and initial operations phases. This planning includes budgets, </a:t>
            </a:r>
            <a:r>
              <a:rPr lang="en-US" sz="2000" dirty="0" smtClean="0"/>
              <a:t>schedules, resources and standardization</a:t>
            </a:r>
            <a:endParaRPr lang="en-US" sz="2000" dirty="0"/>
          </a:p>
        </p:txBody>
      </p:sp>
    </p:spTree>
    <p:extLst>
      <p:ext uri="{BB962C8B-B14F-4D97-AF65-F5344CB8AC3E}">
        <p14:creationId xmlns:p14="http://schemas.microsoft.com/office/powerpoint/2010/main" val="2125708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984776" cy="1143000"/>
          </a:xfrm>
        </p:spPr>
        <p:txBody>
          <a:bodyPr lIns="85699" tIns="42850" rIns="85699" bIns="42850">
            <a:normAutofit/>
          </a:bodyPr>
          <a:lstStyle/>
          <a:p>
            <a:r>
              <a:rPr lang="en-US" sz="3400" dirty="0" smtClean="0"/>
              <a:t>Comparison of ESS moderator options</a:t>
            </a:r>
            <a:endParaRPr lang="en-US" sz="3600" dirty="0"/>
          </a:p>
        </p:txBody>
      </p:sp>
      <p:sp>
        <p:nvSpPr>
          <p:cNvPr id="4" name="Slide Number Placeholder 3"/>
          <p:cNvSpPr>
            <a:spLocks noGrp="1"/>
          </p:cNvSpPr>
          <p:nvPr>
            <p:ph type="sldNum" sz="quarter" idx="12"/>
          </p:nvPr>
        </p:nvSpPr>
        <p:spPr/>
        <p:txBody>
          <a:bodyPr/>
          <a:lstStyle/>
          <a:p>
            <a:fld id="{038C62C7-F79B-CD4A-A5DF-5683BBEC4A65}" type="slidenum">
              <a:rPr lang="sv-SE" smtClean="0"/>
              <a:t>5</a:t>
            </a:fld>
            <a:endParaRPr lang="sv-SE"/>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9256" y="1556792"/>
            <a:ext cx="2905232" cy="2767706"/>
          </a:xfrm>
          <a:prstGeom prst="rect">
            <a:avLst/>
          </a:prstGeom>
        </p:spPr>
      </p:pic>
      <p:sp>
        <p:nvSpPr>
          <p:cNvPr id="14" name="TextBox 13"/>
          <p:cNvSpPr txBox="1"/>
          <p:nvPr/>
        </p:nvSpPr>
        <p:spPr>
          <a:xfrm>
            <a:off x="323528" y="1916832"/>
            <a:ext cx="5328592" cy="2062103"/>
          </a:xfrm>
          <a:prstGeom prst="rect">
            <a:avLst/>
          </a:prstGeom>
          <a:noFill/>
          <a:ln>
            <a:solidFill>
              <a:schemeClr val="tx1"/>
            </a:solidFill>
          </a:ln>
        </p:spPr>
        <p:txBody>
          <a:bodyPr wrap="square" rtlCol="0">
            <a:spAutoFit/>
          </a:bodyPr>
          <a:lstStyle/>
          <a:p>
            <a:pPr marL="285750" indent="-285750">
              <a:spcBef>
                <a:spcPts val="1200"/>
              </a:spcBef>
              <a:buFont typeface="Arial"/>
              <a:buChar char="•"/>
            </a:pPr>
            <a:r>
              <a:rPr lang="en-US" dirty="0" smtClean="0"/>
              <a:t>ESS concept includes an upper 3 cm high and lower 6 cm high version of the butterfly moderator</a:t>
            </a:r>
          </a:p>
          <a:p>
            <a:pPr marL="285750" indent="-285750">
              <a:spcBef>
                <a:spcPts val="1200"/>
              </a:spcBef>
              <a:buFont typeface="Arial"/>
              <a:buChar char="•"/>
            </a:pPr>
            <a:r>
              <a:rPr lang="en-US" dirty="0" smtClean="0"/>
              <a:t>Most </a:t>
            </a:r>
            <a:r>
              <a:rPr lang="en-US" dirty="0"/>
              <a:t>(~75 %</a:t>
            </a:r>
            <a:r>
              <a:rPr lang="en-US" dirty="0" smtClean="0"/>
              <a:t>) of funded neutron instruments plan to view top moderator, due to it’s higher brightness</a:t>
            </a:r>
          </a:p>
          <a:p>
            <a:pPr marL="285750" indent="-285750">
              <a:spcBef>
                <a:spcPts val="1200"/>
              </a:spcBef>
              <a:buFont typeface="Arial"/>
              <a:buChar char="•"/>
            </a:pPr>
            <a:r>
              <a:rPr lang="en-US" dirty="0" smtClean="0"/>
              <a:t>The other instruments plan to use lower moderator due to it’s higher area integrated brightness</a:t>
            </a:r>
          </a:p>
        </p:txBody>
      </p:sp>
      <p:sp>
        <p:nvSpPr>
          <p:cNvPr id="15" name="Rectangle 14"/>
          <p:cNvSpPr/>
          <p:nvPr/>
        </p:nvSpPr>
        <p:spPr>
          <a:xfrm>
            <a:off x="1547664" y="4949006"/>
            <a:ext cx="6048672" cy="1000274"/>
          </a:xfrm>
          <a:prstGeom prst="rect">
            <a:avLst/>
          </a:prstGeom>
          <a:ln>
            <a:solidFill>
              <a:schemeClr val="tx1"/>
            </a:solidFill>
          </a:ln>
        </p:spPr>
        <p:txBody>
          <a:bodyPr wrap="square">
            <a:spAutoFit/>
          </a:bodyPr>
          <a:lstStyle/>
          <a:p>
            <a:pPr algn="ctr">
              <a:lnSpc>
                <a:spcPts val="3600"/>
              </a:lnSpc>
              <a:spcBef>
                <a:spcPts val="600"/>
              </a:spcBef>
            </a:pPr>
            <a:r>
              <a:rPr lang="en-US" sz="2400" dirty="0" smtClean="0"/>
              <a:t>Could all the neutron instruments </a:t>
            </a:r>
            <a:r>
              <a:rPr lang="en-US" sz="2400" dirty="0"/>
              <a:t>perform as well </a:t>
            </a:r>
            <a:r>
              <a:rPr lang="en-US" sz="2400" dirty="0" smtClean="0"/>
              <a:t>(or better) </a:t>
            </a:r>
            <a:r>
              <a:rPr lang="en-US" sz="2400" dirty="0"/>
              <a:t>viewing the upper moderator?</a:t>
            </a:r>
          </a:p>
        </p:txBody>
      </p:sp>
    </p:spTree>
    <p:extLst>
      <p:ext uri="{BB962C8B-B14F-4D97-AF65-F5344CB8AC3E}">
        <p14:creationId xmlns:p14="http://schemas.microsoft.com/office/powerpoint/2010/main" val="201520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272808" cy="1143000"/>
          </a:xfrm>
        </p:spPr>
        <p:txBody>
          <a:bodyPr lIns="85699" tIns="42850" rIns="85699" bIns="42850">
            <a:normAutofit/>
          </a:bodyPr>
          <a:lstStyle/>
          <a:p>
            <a:r>
              <a:rPr lang="en-US" sz="3400" dirty="0" smtClean="0"/>
              <a:t>Comparing moderator options;</a:t>
            </a:r>
            <a:br>
              <a:rPr lang="en-US" sz="3400" dirty="0" smtClean="0"/>
            </a:br>
            <a:r>
              <a:rPr lang="en-US" sz="2800" dirty="0" smtClean="0"/>
              <a:t> (L. </a:t>
            </a:r>
            <a:r>
              <a:rPr lang="en-US" sz="2800" dirty="0" err="1" smtClean="0"/>
              <a:t>Zanini</a:t>
            </a:r>
            <a:r>
              <a:rPr lang="en-US" sz="2800" dirty="0" smtClean="0"/>
              <a:t> &amp; F. </a:t>
            </a:r>
            <a:r>
              <a:rPr lang="en-US" sz="2800" dirty="0" err="1" smtClean="0"/>
              <a:t>Mezei</a:t>
            </a:r>
            <a:r>
              <a:rPr lang="en-US" sz="2800" dirty="0" smtClean="0"/>
              <a:t>)</a:t>
            </a:r>
            <a:endParaRPr lang="en-US" sz="2800" dirty="0"/>
          </a:p>
        </p:txBody>
      </p:sp>
      <p:sp>
        <p:nvSpPr>
          <p:cNvPr id="3" name="Content Placeholder 2"/>
          <p:cNvSpPr>
            <a:spLocks noGrp="1"/>
          </p:cNvSpPr>
          <p:nvPr>
            <p:ph idx="1"/>
          </p:nvPr>
        </p:nvSpPr>
        <p:spPr>
          <a:xfrm>
            <a:off x="395536" y="5589240"/>
            <a:ext cx="3672408" cy="997571"/>
          </a:xfrm>
        </p:spPr>
        <p:txBody>
          <a:bodyPr lIns="85699" tIns="42850" rIns="85699" bIns="42850">
            <a:normAutofit/>
          </a:bodyPr>
          <a:lstStyle/>
          <a:p>
            <a:pPr marL="0" indent="0" algn="ctr">
              <a:spcBef>
                <a:spcPts val="600"/>
              </a:spcBef>
              <a:buNone/>
            </a:pPr>
            <a:r>
              <a:rPr lang="en-US" sz="1600" b="1" dirty="0" smtClean="0"/>
              <a:t>Current design;</a:t>
            </a:r>
          </a:p>
          <a:p>
            <a:pPr marL="0" indent="0" algn="ctr">
              <a:spcBef>
                <a:spcPts val="600"/>
              </a:spcBef>
              <a:buNone/>
            </a:pPr>
            <a:r>
              <a:rPr lang="en-US" sz="1600" dirty="0" smtClean="0">
                <a:solidFill>
                  <a:srgbClr val="000000"/>
                </a:solidFill>
              </a:rPr>
              <a:t> 3 cm upper + 6 cm lower moderator</a:t>
            </a:r>
          </a:p>
        </p:txBody>
      </p:sp>
      <p:sp>
        <p:nvSpPr>
          <p:cNvPr id="4" name="Slide Number Placeholder 3"/>
          <p:cNvSpPr>
            <a:spLocks noGrp="1"/>
          </p:cNvSpPr>
          <p:nvPr>
            <p:ph type="sldNum" sz="quarter" idx="12"/>
          </p:nvPr>
        </p:nvSpPr>
        <p:spPr/>
        <p:txBody>
          <a:bodyPr/>
          <a:lstStyle/>
          <a:p>
            <a:fld id="{038C62C7-F79B-CD4A-A5DF-5683BBEC4A65}" type="slidenum">
              <a:rPr lang="sv-SE" smtClean="0"/>
              <a:t>6</a:t>
            </a:fld>
            <a:endParaRPr lang="sv-SE" dirty="0"/>
          </a:p>
        </p:txBody>
      </p:sp>
      <p:pic>
        <p:nvPicPr>
          <p:cNvPr id="5" name="Picture 4" descr="Screen Shot 2016-06-19 at 15.27.0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528" y="1554832"/>
            <a:ext cx="3871595" cy="3962400"/>
          </a:xfrm>
          <a:prstGeom prst="rect">
            <a:avLst/>
          </a:prstGeom>
        </p:spPr>
      </p:pic>
      <p:pic>
        <p:nvPicPr>
          <p:cNvPr id="6" name="Picture 5" descr="Screen Shot 2016-06-19 at 15.28.3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2591" y="1557232"/>
            <a:ext cx="3887881" cy="3960000"/>
          </a:xfrm>
          <a:prstGeom prst="rect">
            <a:avLst/>
          </a:prstGeom>
        </p:spPr>
      </p:pic>
      <p:sp>
        <p:nvSpPr>
          <p:cNvPr id="7" name="Content Placeholder 2"/>
          <p:cNvSpPr txBox="1">
            <a:spLocks/>
          </p:cNvSpPr>
          <p:nvPr/>
        </p:nvSpPr>
        <p:spPr>
          <a:xfrm>
            <a:off x="4932040" y="5589241"/>
            <a:ext cx="3960440" cy="720080"/>
          </a:xfrm>
          <a:prstGeom prst="rect">
            <a:avLst/>
          </a:prstGeom>
        </p:spPr>
        <p:txBody>
          <a:bodyPr vert="horz" lIns="85699" tIns="42850" rIns="85699" bIns="4285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sz="1600" b="1" dirty="0" smtClean="0"/>
              <a:t>Alternate design;</a:t>
            </a:r>
          </a:p>
          <a:p>
            <a:pPr marL="0" indent="0" algn="ctr">
              <a:spcBef>
                <a:spcPts val="600"/>
              </a:spcBef>
              <a:buFont typeface="Arial" panose="020B0604020202020204" pitchFamily="34" charset="0"/>
              <a:buNone/>
            </a:pPr>
            <a:r>
              <a:rPr lang="en-US" sz="1600" dirty="0" smtClean="0"/>
              <a:t> 3 cm upper moderator + 14 cm lower reflector</a:t>
            </a:r>
          </a:p>
        </p:txBody>
      </p:sp>
    </p:spTree>
    <p:extLst>
      <p:ext uri="{BB962C8B-B14F-4D97-AF65-F5344CB8AC3E}">
        <p14:creationId xmlns:p14="http://schemas.microsoft.com/office/powerpoint/2010/main" val="12170364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7272808" cy="1143000"/>
          </a:xfrm>
        </p:spPr>
        <p:txBody>
          <a:bodyPr lIns="85699" tIns="42850" rIns="85699" bIns="42850">
            <a:normAutofit/>
          </a:bodyPr>
          <a:lstStyle/>
          <a:p>
            <a:r>
              <a:rPr lang="en-US" sz="3400" dirty="0" smtClean="0"/>
              <a:t>Comparing calculated source brightness</a:t>
            </a:r>
            <a:endParaRPr lang="en-US" sz="3600" dirty="0"/>
          </a:p>
        </p:txBody>
      </p:sp>
      <p:sp>
        <p:nvSpPr>
          <p:cNvPr id="4" name="Slide Number Placeholder 3"/>
          <p:cNvSpPr>
            <a:spLocks noGrp="1"/>
          </p:cNvSpPr>
          <p:nvPr>
            <p:ph type="sldNum" sz="quarter" idx="12"/>
          </p:nvPr>
        </p:nvSpPr>
        <p:spPr/>
        <p:txBody>
          <a:bodyPr/>
          <a:lstStyle/>
          <a:p>
            <a:fld id="{038C62C7-F79B-CD4A-A5DF-5683BBEC4A65}" type="slidenum">
              <a:rPr lang="sv-SE" smtClean="0"/>
              <a:t>7</a:t>
            </a:fld>
            <a:endParaRPr lang="sv-SE"/>
          </a:p>
        </p:txBody>
      </p:sp>
      <p:sp>
        <p:nvSpPr>
          <p:cNvPr id="5" name="TextBox 4"/>
          <p:cNvSpPr txBox="1"/>
          <p:nvPr/>
        </p:nvSpPr>
        <p:spPr>
          <a:xfrm>
            <a:off x="107504" y="6453336"/>
            <a:ext cx="4392488" cy="276999"/>
          </a:xfrm>
          <a:prstGeom prst="rect">
            <a:avLst/>
          </a:prstGeom>
          <a:noFill/>
          <a:ln>
            <a:solidFill>
              <a:schemeClr val="tx1"/>
            </a:solidFill>
          </a:ln>
        </p:spPr>
        <p:txBody>
          <a:bodyPr wrap="square" rtlCol="0">
            <a:spAutoFit/>
          </a:bodyPr>
          <a:lstStyle/>
          <a:p>
            <a:pPr algn="ctr"/>
            <a:r>
              <a:rPr lang="en-US" sz="1200" dirty="0" smtClean="0"/>
              <a:t>Table derived from ESS internal report by F. </a:t>
            </a:r>
            <a:r>
              <a:rPr lang="en-US" sz="1200" dirty="0" err="1" smtClean="0"/>
              <a:t>Mezei</a:t>
            </a:r>
            <a:r>
              <a:rPr lang="en-US" sz="1200" dirty="0" smtClean="0"/>
              <a:t>, 18 Nov. 2015</a:t>
            </a: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2244768195"/>
              </p:ext>
            </p:extLst>
          </p:nvPr>
        </p:nvGraphicFramePr>
        <p:xfrm>
          <a:off x="179512" y="1484784"/>
          <a:ext cx="8748465" cy="2179320"/>
        </p:xfrm>
        <a:graphic>
          <a:graphicData uri="http://schemas.openxmlformats.org/drawingml/2006/table">
            <a:tbl>
              <a:tblPr bandRow="1">
                <a:tableStyleId>{5C22544A-7EE6-4342-B048-85BDC9FD1C3A}</a:tableStyleId>
              </a:tblPr>
              <a:tblGrid>
                <a:gridCol w="4023274"/>
                <a:gridCol w="1340814"/>
                <a:gridCol w="1512168"/>
                <a:gridCol w="1872209"/>
              </a:tblGrid>
              <a:tr h="338387">
                <a:tc rowSpan="2">
                  <a:txBody>
                    <a:bodyPr/>
                    <a:lstStyle/>
                    <a:p>
                      <a:pPr algn="ctr"/>
                      <a:r>
                        <a:rPr lang="en-US" b="1" dirty="0" smtClean="0"/>
                        <a:t>Configuration</a:t>
                      </a:r>
                      <a:endParaRPr lang="en-US" b="1" dirty="0"/>
                    </a:p>
                  </a:txBody>
                  <a:tcPr anchor="ctr"/>
                </a:tc>
                <a:tc rowSpan="2">
                  <a:txBody>
                    <a:bodyPr/>
                    <a:lstStyle/>
                    <a:p>
                      <a:pPr algn="ctr"/>
                      <a:r>
                        <a:rPr lang="en-US" b="1" dirty="0" smtClean="0"/>
                        <a:t>moderator</a:t>
                      </a:r>
                      <a:endParaRPr lang="en-US" b="1" dirty="0"/>
                    </a:p>
                  </a:txBody>
                  <a:tcPr anchor="ctr"/>
                </a:tc>
                <a:tc gridSpan="2">
                  <a:txBody>
                    <a:bodyPr/>
                    <a:lstStyle/>
                    <a:p>
                      <a:pPr algn="ctr"/>
                      <a:r>
                        <a:rPr lang="en-US" dirty="0" smtClean="0"/>
                        <a:t>Relative</a:t>
                      </a:r>
                      <a:r>
                        <a:rPr lang="en-US" baseline="0" dirty="0" smtClean="0"/>
                        <a:t> brightness (n/cm</a:t>
                      </a:r>
                      <a:r>
                        <a:rPr lang="en-US" baseline="30000" dirty="0" smtClean="0"/>
                        <a:t>2</a:t>
                      </a:r>
                      <a:r>
                        <a:rPr lang="en-US" baseline="0" dirty="0" smtClean="0"/>
                        <a:t>/s/</a:t>
                      </a:r>
                      <a:r>
                        <a:rPr lang="en-US" baseline="0" dirty="0" err="1" smtClean="0"/>
                        <a:t>sr</a:t>
                      </a:r>
                      <a:r>
                        <a:rPr lang="en-US" baseline="0" dirty="0" smtClean="0"/>
                        <a:t>/</a:t>
                      </a:r>
                      <a:r>
                        <a:rPr lang="en-US" baseline="0" dirty="0" err="1" smtClean="0"/>
                        <a:t>Å</a:t>
                      </a:r>
                      <a:r>
                        <a:rPr lang="en-US" baseline="0" dirty="0" smtClean="0"/>
                        <a:t>)</a:t>
                      </a:r>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38387">
                <a:tc vMerge="1">
                  <a:txBody>
                    <a:bodyPr/>
                    <a:lstStyle/>
                    <a:p>
                      <a:endParaRPr lang="en-US" dirty="0"/>
                    </a:p>
                  </a:txBody>
                  <a:tcPr/>
                </a:tc>
                <a:tc vMerge="1">
                  <a:txBody>
                    <a:bodyPr/>
                    <a:lstStyle/>
                    <a:p>
                      <a:endParaRPr lang="en-US" dirty="0"/>
                    </a:p>
                  </a:txBody>
                  <a:tcPr/>
                </a:tc>
                <a:tc>
                  <a:txBody>
                    <a:bodyPr/>
                    <a:lstStyle/>
                    <a:p>
                      <a:r>
                        <a:rPr lang="en-US" dirty="0" smtClean="0"/>
                        <a:t>cold neutrons</a:t>
                      </a:r>
                      <a:endParaRPr lang="en-US" dirty="0"/>
                    </a:p>
                  </a:txBody>
                  <a:tcPr/>
                </a:tc>
                <a:tc>
                  <a:txBody>
                    <a:bodyPr/>
                    <a:lstStyle/>
                    <a:p>
                      <a:r>
                        <a:rPr lang="en-US" dirty="0" smtClean="0"/>
                        <a:t>thermal neutrons </a:t>
                      </a:r>
                      <a:endParaRPr lang="en-US" dirty="0"/>
                    </a:p>
                  </a:txBody>
                  <a:tcPr/>
                </a:tc>
              </a:tr>
              <a:tr h="338387">
                <a:tc rowSpan="2">
                  <a:txBody>
                    <a:bodyPr/>
                    <a:lstStyle/>
                    <a:p>
                      <a:pPr marL="0" indent="0" algn="ctr">
                        <a:spcBef>
                          <a:spcPts val="600"/>
                        </a:spcBef>
                        <a:buNone/>
                      </a:pPr>
                      <a:r>
                        <a:rPr lang="en-US" sz="1800" b="1" dirty="0" smtClean="0"/>
                        <a:t>Current design;</a:t>
                      </a:r>
                    </a:p>
                    <a:p>
                      <a:pPr marL="0" indent="0" algn="ctr">
                        <a:spcBef>
                          <a:spcPts val="600"/>
                        </a:spcBef>
                        <a:buNone/>
                      </a:pPr>
                      <a:r>
                        <a:rPr lang="en-US" sz="1800" dirty="0" smtClean="0">
                          <a:solidFill>
                            <a:srgbClr val="000000"/>
                          </a:solidFill>
                        </a:rPr>
                        <a:t> 3 cm upper + 6 cm lower moderator</a:t>
                      </a:r>
                    </a:p>
                  </a:txBody>
                  <a:tcPr/>
                </a:tc>
                <a:tc>
                  <a:txBody>
                    <a:bodyPr/>
                    <a:lstStyle/>
                    <a:p>
                      <a:pPr algn="ctr"/>
                      <a:r>
                        <a:rPr lang="en-US" dirty="0" smtClean="0"/>
                        <a:t>upper</a:t>
                      </a:r>
                      <a:endParaRPr lang="en-US" dirty="0"/>
                    </a:p>
                  </a:txBody>
                  <a:tcPr anchor="ctr"/>
                </a:tc>
                <a:tc>
                  <a:txBody>
                    <a:bodyPr/>
                    <a:lstStyle/>
                    <a:p>
                      <a:pPr algn="ctr"/>
                      <a:r>
                        <a:rPr lang="en-US" dirty="0" smtClean="0"/>
                        <a:t>1.00</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1.00</a:t>
                      </a:r>
                    </a:p>
                  </a:txBody>
                  <a:tcPr anchor="ctr"/>
                </a:tc>
              </a:tr>
              <a:tr h="338387">
                <a:tc vMerge="1">
                  <a:txBody>
                    <a:bodyPr/>
                    <a:lstStyle/>
                    <a:p>
                      <a:pPr marL="0" indent="0" algn="ctr">
                        <a:spcBef>
                          <a:spcPts val="600"/>
                        </a:spcBef>
                        <a:buNone/>
                      </a:pPr>
                      <a:endParaRPr lang="en-US" sz="1800" dirty="0" smtClean="0">
                        <a:solidFill>
                          <a:srgbClr val="000000"/>
                        </a:solidFill>
                      </a:endParaRPr>
                    </a:p>
                  </a:txBody>
                  <a:tcPr/>
                </a:tc>
                <a:tc>
                  <a:txBody>
                    <a:bodyPr/>
                    <a:lstStyle/>
                    <a:p>
                      <a:pPr algn="ctr"/>
                      <a:r>
                        <a:rPr lang="en-US" dirty="0" smtClean="0"/>
                        <a:t>lower*</a:t>
                      </a:r>
                      <a:endParaRPr lang="en-US" dirty="0"/>
                    </a:p>
                  </a:txBody>
                  <a:tcPr anchor="ctr"/>
                </a:tc>
                <a:tc>
                  <a:txBody>
                    <a:bodyPr/>
                    <a:lstStyle/>
                    <a:p>
                      <a:pPr algn="ctr"/>
                      <a:r>
                        <a:rPr lang="en-US" dirty="0" smtClean="0"/>
                        <a:t>0.64</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0.70</a:t>
                      </a:r>
                    </a:p>
                  </a:txBody>
                  <a:tcPr anchor="ctr"/>
                </a:tc>
              </a:tr>
              <a:tr h="662675">
                <a:tc>
                  <a:txBody>
                    <a:bodyPr/>
                    <a:lstStyle/>
                    <a:p>
                      <a:pPr marL="0" indent="0" algn="ctr">
                        <a:spcBef>
                          <a:spcPts val="600"/>
                        </a:spcBef>
                        <a:buFont typeface="Arial" panose="020B0604020202020204" pitchFamily="34" charset="0"/>
                        <a:buNone/>
                      </a:pPr>
                      <a:r>
                        <a:rPr lang="en-US" sz="1800" b="1" dirty="0" smtClean="0"/>
                        <a:t>Alternate design;</a:t>
                      </a:r>
                    </a:p>
                    <a:p>
                      <a:pPr marL="0" indent="0" algn="ctr">
                        <a:spcBef>
                          <a:spcPts val="600"/>
                        </a:spcBef>
                        <a:buFont typeface="Arial" panose="020B0604020202020204" pitchFamily="34" charset="0"/>
                        <a:buNone/>
                      </a:pPr>
                      <a:r>
                        <a:rPr lang="en-US" sz="1800" dirty="0" smtClean="0"/>
                        <a:t> 3 cm upper moderator + lower reflector</a:t>
                      </a:r>
                    </a:p>
                  </a:txBody>
                  <a:tcPr/>
                </a:tc>
                <a:tc>
                  <a:txBody>
                    <a:bodyPr/>
                    <a:lstStyle/>
                    <a:p>
                      <a:pPr algn="ctr"/>
                      <a:r>
                        <a:rPr lang="en-US" dirty="0" smtClean="0"/>
                        <a:t>upper</a:t>
                      </a:r>
                      <a:endParaRPr lang="en-US" dirty="0"/>
                    </a:p>
                  </a:txBody>
                  <a:tcPr anchor="ctr"/>
                </a:tc>
                <a:tc>
                  <a:txBody>
                    <a:bodyPr/>
                    <a:lstStyle/>
                    <a:p>
                      <a:pPr algn="ctr"/>
                      <a:r>
                        <a:rPr lang="en-US" dirty="0" smtClean="0"/>
                        <a:t>1.17</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1.15</a:t>
                      </a:r>
                    </a:p>
                  </a:txBody>
                  <a:tcPr anchor="ctr"/>
                </a:tc>
              </a:tr>
            </a:tbl>
          </a:graphicData>
        </a:graphic>
      </p:graphicFrame>
      <p:sp>
        <p:nvSpPr>
          <p:cNvPr id="10" name="Content Placeholder 2"/>
          <p:cNvSpPr txBox="1">
            <a:spLocks/>
          </p:cNvSpPr>
          <p:nvPr/>
        </p:nvSpPr>
        <p:spPr>
          <a:xfrm>
            <a:off x="251520" y="3645024"/>
            <a:ext cx="8568952" cy="432048"/>
          </a:xfrm>
          <a:prstGeom prst="rect">
            <a:avLst/>
          </a:prstGeom>
        </p:spPr>
        <p:txBody>
          <a:bodyPr vert="horz" lIns="85699" tIns="42850" rIns="85699" bIns="4285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sz="1600" dirty="0" smtClean="0"/>
              <a:t>* Relative area integrated brightness of the lower moderator scales in proportion to its height (x 2)</a:t>
            </a:r>
          </a:p>
        </p:txBody>
      </p:sp>
      <p:sp>
        <p:nvSpPr>
          <p:cNvPr id="11" name="Rectangle 10"/>
          <p:cNvSpPr/>
          <p:nvPr/>
        </p:nvSpPr>
        <p:spPr>
          <a:xfrm>
            <a:off x="1115616" y="4169355"/>
            <a:ext cx="6912768" cy="843821"/>
          </a:xfrm>
          <a:prstGeom prst="rect">
            <a:avLst/>
          </a:prstGeom>
          <a:ln>
            <a:solidFill>
              <a:schemeClr val="tx1"/>
            </a:solidFill>
          </a:ln>
        </p:spPr>
        <p:txBody>
          <a:bodyPr wrap="square">
            <a:spAutoFit/>
          </a:bodyPr>
          <a:lstStyle/>
          <a:p>
            <a:pPr algn="ctr">
              <a:lnSpc>
                <a:spcPts val="3000"/>
              </a:lnSpc>
              <a:spcAft>
                <a:spcPts val="600"/>
              </a:spcAft>
            </a:pPr>
            <a:r>
              <a:rPr lang="en-US" dirty="0" smtClean="0"/>
              <a:t>Can the beam transport system of the concerned neutron instruments be optimized to take advantage of the brighter single upper moderator?</a:t>
            </a:r>
            <a:endParaRPr lang="en-US" dirty="0"/>
          </a:p>
        </p:txBody>
      </p:sp>
      <p:sp>
        <p:nvSpPr>
          <p:cNvPr id="12" name="Rectangle 11"/>
          <p:cNvSpPr/>
          <p:nvPr/>
        </p:nvSpPr>
        <p:spPr>
          <a:xfrm>
            <a:off x="1835696" y="5229200"/>
            <a:ext cx="5544616" cy="873744"/>
          </a:xfrm>
          <a:prstGeom prst="rect">
            <a:avLst/>
          </a:prstGeom>
          <a:ln>
            <a:solidFill>
              <a:schemeClr val="tx1"/>
            </a:solidFill>
          </a:ln>
        </p:spPr>
        <p:txBody>
          <a:bodyPr wrap="square">
            <a:spAutoFit/>
          </a:bodyPr>
          <a:lstStyle/>
          <a:p>
            <a:pPr marL="285750" indent="-285750">
              <a:lnSpc>
                <a:spcPts val="2800"/>
              </a:lnSpc>
              <a:spcBef>
                <a:spcPts val="600"/>
              </a:spcBef>
              <a:buFont typeface="Arial"/>
              <a:buChar char="•"/>
            </a:pPr>
            <a:r>
              <a:rPr lang="en-US" b="1" dirty="0" smtClean="0"/>
              <a:t>For ODIN, the conclusion is Yes</a:t>
            </a:r>
          </a:p>
          <a:p>
            <a:pPr marL="285750" indent="-285750">
              <a:lnSpc>
                <a:spcPts val="2800"/>
              </a:lnSpc>
              <a:spcBef>
                <a:spcPts val="600"/>
              </a:spcBef>
              <a:buFont typeface="Arial"/>
              <a:buChar char="•"/>
            </a:pPr>
            <a:r>
              <a:rPr lang="en-US" b="1" dirty="0" smtClean="0"/>
              <a:t>For HEIMDAL &amp; MIRACLES, the conclusion is probably   </a:t>
            </a:r>
            <a:endParaRPr lang="en-US" b="1" dirty="0"/>
          </a:p>
        </p:txBody>
      </p:sp>
    </p:spTree>
    <p:extLst>
      <p:ext uri="{BB962C8B-B14F-4D97-AF65-F5344CB8AC3E}">
        <p14:creationId xmlns:p14="http://schemas.microsoft.com/office/powerpoint/2010/main" val="1035251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984776" cy="1143000"/>
          </a:xfrm>
        </p:spPr>
        <p:txBody>
          <a:bodyPr lIns="85699" tIns="42850" rIns="85699" bIns="42850">
            <a:normAutofit/>
          </a:bodyPr>
          <a:lstStyle/>
          <a:p>
            <a:r>
              <a:rPr lang="en-US" sz="3400" dirty="0" smtClean="0"/>
              <a:t>Summary slide; neutron moderators</a:t>
            </a:r>
            <a:endParaRPr lang="en-US" sz="3600" dirty="0"/>
          </a:p>
        </p:txBody>
      </p:sp>
      <p:sp>
        <p:nvSpPr>
          <p:cNvPr id="3" name="Content Placeholder 2"/>
          <p:cNvSpPr>
            <a:spLocks noGrp="1"/>
          </p:cNvSpPr>
          <p:nvPr>
            <p:ph idx="1"/>
          </p:nvPr>
        </p:nvSpPr>
        <p:spPr>
          <a:xfrm>
            <a:off x="179512" y="1844824"/>
            <a:ext cx="8568952" cy="3888432"/>
          </a:xfrm>
        </p:spPr>
        <p:txBody>
          <a:bodyPr lIns="85699" tIns="42850" rIns="85699" bIns="42850">
            <a:noAutofit/>
          </a:bodyPr>
          <a:lstStyle/>
          <a:p>
            <a:pPr>
              <a:spcBef>
                <a:spcPts val="900"/>
              </a:spcBef>
            </a:pPr>
            <a:r>
              <a:rPr lang="en-US" sz="1800" b="1" dirty="0" smtClean="0"/>
              <a:t>The ESS primary upgrade path is more instruments on the primary target station</a:t>
            </a:r>
          </a:p>
          <a:p>
            <a:pPr>
              <a:spcBef>
                <a:spcPts val="900"/>
              </a:spcBef>
            </a:pPr>
            <a:r>
              <a:rPr lang="en-US" sz="1800" dirty="0" smtClean="0"/>
              <a:t>The two moderators provide similar performance for the planned instrument suite, offering limited flexibility</a:t>
            </a:r>
          </a:p>
          <a:p>
            <a:pPr>
              <a:spcBef>
                <a:spcPts val="900"/>
              </a:spcBef>
            </a:pPr>
            <a:r>
              <a:rPr lang="en-US" sz="1800" dirty="0"/>
              <a:t>A</a:t>
            </a:r>
            <a:r>
              <a:rPr lang="en-US" sz="1800" dirty="0" smtClean="0"/>
              <a:t>verage </a:t>
            </a:r>
            <a:r>
              <a:rPr lang="en-US" sz="1800" dirty="0"/>
              <a:t>performance of the facility increases by </a:t>
            </a:r>
            <a:r>
              <a:rPr lang="en-US" sz="1800" dirty="0" smtClean="0"/>
              <a:t>&gt; 10 % by replacing the lower moderator</a:t>
            </a:r>
            <a:r>
              <a:rPr lang="en-US" sz="1800" dirty="0"/>
              <a:t> </a:t>
            </a:r>
            <a:r>
              <a:rPr lang="en-US" sz="1800" dirty="0" smtClean="0"/>
              <a:t>by</a:t>
            </a:r>
            <a:r>
              <a:rPr lang="en-US" sz="1800" dirty="0"/>
              <a:t> </a:t>
            </a:r>
            <a:r>
              <a:rPr lang="en-US" sz="1800" dirty="0" smtClean="0"/>
              <a:t>a</a:t>
            </a:r>
            <a:r>
              <a:rPr lang="en-US" sz="1800" dirty="0"/>
              <a:t> </a:t>
            </a:r>
            <a:r>
              <a:rPr lang="en-US" sz="1800" dirty="0" smtClean="0"/>
              <a:t>neutron reflector </a:t>
            </a:r>
            <a:r>
              <a:rPr lang="is-IS" sz="1800" dirty="0" smtClean="0"/>
              <a:t>(e.g. Ni </a:t>
            </a:r>
            <a:r>
              <a:rPr lang="en-US" sz="1800" dirty="0" smtClean="0"/>
              <a:t>or W</a:t>
            </a:r>
            <a:r>
              <a:rPr lang="en-US" sz="1800" dirty="0"/>
              <a:t>)</a:t>
            </a:r>
            <a:r>
              <a:rPr lang="en-US" sz="1800" dirty="0" smtClean="0"/>
              <a:t>, </a:t>
            </a:r>
          </a:p>
          <a:p>
            <a:pPr>
              <a:spcBef>
                <a:spcPts val="900"/>
              </a:spcBef>
            </a:pPr>
            <a:r>
              <a:rPr lang="en-US" sz="1800" dirty="0" smtClean="0"/>
              <a:t>This change has been estimated to save ~ 1 </a:t>
            </a:r>
            <a:r>
              <a:rPr lang="pt-BR" sz="1800" dirty="0" smtClean="0"/>
              <a:t>M€ in </a:t>
            </a:r>
            <a:r>
              <a:rPr lang="pt-BR" sz="1800" dirty="0" err="1" smtClean="0"/>
              <a:t>construction</a:t>
            </a:r>
            <a:r>
              <a:rPr lang="pt-BR" sz="1800" dirty="0" smtClean="0"/>
              <a:t> </a:t>
            </a:r>
            <a:r>
              <a:rPr lang="pt-BR" sz="1800" dirty="0" err="1" smtClean="0"/>
              <a:t>and</a:t>
            </a:r>
            <a:r>
              <a:rPr lang="pt-BR" sz="1800" dirty="0"/>
              <a:t> </a:t>
            </a:r>
            <a:r>
              <a:rPr lang="pt-BR" sz="1800" dirty="0" smtClean="0"/>
              <a:t> </a:t>
            </a:r>
            <a:r>
              <a:rPr lang="hr-HR" sz="1800" dirty="0" smtClean="0"/>
              <a:t>&gt; 1.5 </a:t>
            </a:r>
            <a:r>
              <a:rPr lang="pt-BR" sz="1800" dirty="0" smtClean="0"/>
              <a:t>M€/</a:t>
            </a:r>
            <a:r>
              <a:rPr lang="pt-BR" sz="1800" dirty="0" err="1" smtClean="0"/>
              <a:t>year</a:t>
            </a:r>
            <a:r>
              <a:rPr lang="pt-BR" sz="1800" dirty="0" smtClean="0"/>
              <a:t> in</a:t>
            </a:r>
            <a:r>
              <a:rPr lang="pt-BR" sz="1800" dirty="0"/>
              <a:t> </a:t>
            </a:r>
            <a:r>
              <a:rPr lang="pt-BR" sz="1800" dirty="0" err="1" smtClean="0"/>
              <a:t>operation</a:t>
            </a:r>
            <a:endParaRPr lang="en-US" sz="1800" dirty="0" smtClean="0"/>
          </a:p>
          <a:p>
            <a:pPr>
              <a:spcBef>
                <a:spcPts val="900"/>
              </a:spcBef>
            </a:pPr>
            <a:r>
              <a:rPr lang="en-US" sz="1800" dirty="0" smtClean="0"/>
              <a:t>Installation of a lower moderator now would block the life cycle flexibility of ESS benefitting from future source developments tailored to specific scientific challenges*</a:t>
            </a:r>
          </a:p>
          <a:p>
            <a:pPr>
              <a:spcBef>
                <a:spcPts val="900"/>
              </a:spcBef>
            </a:pPr>
            <a:r>
              <a:rPr lang="en-US" sz="1800" dirty="0" smtClean="0"/>
              <a:t>Possible future </a:t>
            </a:r>
            <a:r>
              <a:rPr lang="en-US" sz="1800" dirty="0"/>
              <a:t>developments include; very cold neutrons, </a:t>
            </a:r>
            <a:r>
              <a:rPr lang="en-US" sz="1800" dirty="0" smtClean="0"/>
              <a:t>maximum </a:t>
            </a:r>
            <a:r>
              <a:rPr lang="en-US" sz="1800" dirty="0"/>
              <a:t>brightness moderator for small phase space instruments, more directional moderator…</a:t>
            </a:r>
            <a:endParaRPr lang="en-US" sz="1800" dirty="0" smtClean="0"/>
          </a:p>
        </p:txBody>
      </p:sp>
      <p:sp>
        <p:nvSpPr>
          <p:cNvPr id="4" name="Slide Number Placeholder 3"/>
          <p:cNvSpPr>
            <a:spLocks noGrp="1"/>
          </p:cNvSpPr>
          <p:nvPr>
            <p:ph type="sldNum" sz="quarter" idx="12"/>
          </p:nvPr>
        </p:nvSpPr>
        <p:spPr/>
        <p:txBody>
          <a:bodyPr/>
          <a:lstStyle/>
          <a:p>
            <a:fld id="{038C62C7-F79B-CD4A-A5DF-5683BBEC4A65}" type="slidenum">
              <a:rPr lang="sv-SE" smtClean="0"/>
              <a:t>8</a:t>
            </a:fld>
            <a:endParaRPr lang="sv-SE"/>
          </a:p>
        </p:txBody>
      </p:sp>
      <p:sp>
        <p:nvSpPr>
          <p:cNvPr id="6" name="Rectangle 5"/>
          <p:cNvSpPr/>
          <p:nvPr/>
        </p:nvSpPr>
        <p:spPr>
          <a:xfrm>
            <a:off x="179512" y="6381328"/>
            <a:ext cx="5544616" cy="276999"/>
          </a:xfrm>
          <a:prstGeom prst="rect">
            <a:avLst/>
          </a:prstGeom>
        </p:spPr>
        <p:txBody>
          <a:bodyPr wrap="square">
            <a:spAutoFit/>
          </a:bodyPr>
          <a:lstStyle/>
          <a:p>
            <a:pPr>
              <a:spcBef>
                <a:spcPts val="900"/>
              </a:spcBef>
            </a:pPr>
            <a:r>
              <a:rPr lang="en-US" sz="1200" dirty="0" smtClean="0"/>
              <a:t>*Cost of repositioning instruments viewing  </a:t>
            </a:r>
            <a:r>
              <a:rPr lang="en-US" sz="1200" dirty="0"/>
              <a:t>lower moderator </a:t>
            </a:r>
            <a:r>
              <a:rPr lang="en-US" sz="1200" dirty="0" smtClean="0"/>
              <a:t>would be prohibitive</a:t>
            </a:r>
            <a:endParaRPr lang="en-US" sz="1200" dirty="0"/>
          </a:p>
        </p:txBody>
      </p:sp>
    </p:spTree>
    <p:extLst>
      <p:ext uri="{BB962C8B-B14F-4D97-AF65-F5344CB8AC3E}">
        <p14:creationId xmlns:p14="http://schemas.microsoft.com/office/powerpoint/2010/main" val="4185652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497" t="6154" r="9998" b="12956"/>
          <a:stretch>
            <a:fillRect/>
          </a:stretch>
        </p:blipFill>
        <p:spPr bwMode="auto">
          <a:xfrm>
            <a:off x="4452938" y="4343400"/>
            <a:ext cx="37798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spect="1" noChangeArrowheads="1"/>
          </p:cNvSpPr>
          <p:nvPr/>
        </p:nvSpPr>
        <p:spPr bwMode="auto">
          <a:xfrm>
            <a:off x="6854825" y="5518150"/>
            <a:ext cx="920750" cy="317500"/>
          </a:xfrm>
          <a:prstGeom prst="rect">
            <a:avLst/>
          </a:prstGeom>
          <a:solidFill>
            <a:schemeClr val="bg1">
              <a:alpha val="5294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36000" tIns="36000" rIns="36000" bIns="36000">
            <a:spAutoFit/>
          </a:bodyPr>
          <a:lstStyle>
            <a:lvl1pPr eaLnBrk="0" hangingPunct="0">
              <a:defRPr kumimoji="1" sz="2400" i="1">
                <a:solidFill>
                  <a:schemeClr val="tx1"/>
                </a:solidFill>
                <a:latin typeface="Helvetica" pitchFamily="34" charset="0"/>
                <a:ea typeface="Osaka" pitchFamily="84" charset="-128"/>
              </a:defRPr>
            </a:lvl1pPr>
            <a:lvl2pPr marL="742950" indent="-285750" eaLnBrk="0" hangingPunct="0">
              <a:defRPr kumimoji="1" sz="2400" i="1">
                <a:solidFill>
                  <a:schemeClr val="tx1"/>
                </a:solidFill>
                <a:latin typeface="Helvetica" pitchFamily="34" charset="0"/>
                <a:ea typeface="Osaka" pitchFamily="84" charset="-128"/>
              </a:defRPr>
            </a:lvl2pPr>
            <a:lvl3pPr marL="1143000" indent="-228600" eaLnBrk="0" hangingPunct="0">
              <a:defRPr kumimoji="1" sz="2400" i="1">
                <a:solidFill>
                  <a:schemeClr val="tx1"/>
                </a:solidFill>
                <a:latin typeface="Helvetica" pitchFamily="34" charset="0"/>
                <a:ea typeface="Osaka" pitchFamily="84" charset="-128"/>
              </a:defRPr>
            </a:lvl3pPr>
            <a:lvl4pPr marL="1600200" indent="-228600" eaLnBrk="0" hangingPunct="0">
              <a:defRPr kumimoji="1" sz="2400" i="1">
                <a:solidFill>
                  <a:schemeClr val="tx1"/>
                </a:solidFill>
                <a:latin typeface="Helvetica" pitchFamily="34" charset="0"/>
                <a:ea typeface="Osaka" pitchFamily="84" charset="-128"/>
              </a:defRPr>
            </a:lvl4pPr>
            <a:lvl5pPr marL="2057400" indent="-228600" eaLnBrk="0" hangingPunct="0">
              <a:defRPr kumimoji="1" sz="2400" i="1">
                <a:solidFill>
                  <a:schemeClr val="tx1"/>
                </a:solidFill>
                <a:latin typeface="Helvetica" pitchFamily="34" charset="0"/>
                <a:ea typeface="Osaka" pitchFamily="84" charset="-128"/>
              </a:defRPr>
            </a:lvl5pPr>
            <a:lvl6pPr marL="25146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6pPr>
            <a:lvl7pPr marL="29718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7pPr>
            <a:lvl8pPr marL="34290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8pPr>
            <a:lvl9pPr marL="38862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9pPr>
          </a:lstStyle>
          <a:p>
            <a:pPr eaLnBrk="1" hangingPunct="1"/>
            <a:r>
              <a:rPr lang="en-US" altLang="ja-JP" sz="1600" i="0">
                <a:latin typeface="Arial" pitchFamily="34" charset="0"/>
                <a:ea typeface="ＭＳ ゴシック" pitchFamily="49" charset="-128"/>
              </a:rPr>
              <a:t>Hg-target</a:t>
            </a:r>
          </a:p>
        </p:txBody>
      </p:sp>
      <p:sp>
        <p:nvSpPr>
          <p:cNvPr id="4100" name="AutoShape 4"/>
          <p:cNvSpPr>
            <a:spLocks noChangeAspect="1" noChangeArrowheads="1"/>
          </p:cNvSpPr>
          <p:nvPr/>
        </p:nvSpPr>
        <p:spPr bwMode="auto">
          <a:xfrm>
            <a:off x="3590925" y="5683250"/>
            <a:ext cx="1339850" cy="257175"/>
          </a:xfrm>
          <a:prstGeom prst="chevron">
            <a:avLst>
              <a:gd name="adj" fmla="val 27135"/>
            </a:avLst>
          </a:prstGeom>
          <a:solidFill>
            <a:schemeClr val="accent1"/>
          </a:solidFill>
          <a:ln w="3175">
            <a:solidFill>
              <a:schemeClr val="tx1"/>
            </a:solidFill>
            <a:miter lim="800000"/>
            <a:headEnd/>
            <a:tailEnd/>
          </a:ln>
        </p:spPr>
        <p:txBody>
          <a:bodyPr wrap="none" anchor="ctr"/>
          <a:lstStyle/>
          <a:p>
            <a:pPr algn="ctr"/>
            <a:r>
              <a:rPr lang="en-US" altLang="ja-JP" sz="1400" i="0">
                <a:latin typeface="Arial" pitchFamily="34" charset="0"/>
                <a:ea typeface="ＭＳ ゴシック" pitchFamily="49" charset="-128"/>
              </a:rPr>
              <a:t>Proton beam</a:t>
            </a:r>
          </a:p>
        </p:txBody>
      </p:sp>
      <p:sp>
        <p:nvSpPr>
          <p:cNvPr id="4101" name="AutoShape 5"/>
          <p:cNvSpPr>
            <a:spLocks noChangeAspect="1" noChangeArrowheads="1"/>
          </p:cNvSpPr>
          <p:nvPr/>
        </p:nvSpPr>
        <p:spPr bwMode="auto">
          <a:xfrm rot="10272882">
            <a:off x="3594100" y="6115050"/>
            <a:ext cx="1530350" cy="3825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80FF00"/>
          </a:solidFill>
          <a:ln w="9525">
            <a:solidFill>
              <a:schemeClr val="tx1"/>
            </a:solidFill>
            <a:miter lim="800000"/>
            <a:headEnd/>
            <a:tailEnd/>
          </a:ln>
        </p:spPr>
        <p:txBody>
          <a:bodyPr wrap="none" anchor="ctr"/>
          <a:lstStyle/>
          <a:p>
            <a:endParaRPr lang="ja-JP" altLang="en-US"/>
          </a:p>
        </p:txBody>
      </p:sp>
      <p:pic>
        <p:nvPicPr>
          <p:cNvPr id="4102" name="Picture 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b="25797"/>
          <a:stretch>
            <a:fillRect/>
          </a:stretch>
        </p:blipFill>
        <p:spPr bwMode="auto">
          <a:xfrm>
            <a:off x="997360" y="3933056"/>
            <a:ext cx="1486408" cy="186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7"/>
          <p:cNvSpPr txBox="1">
            <a:spLocks noChangeAspect="1" noChangeArrowheads="1"/>
          </p:cNvSpPr>
          <p:nvPr/>
        </p:nvSpPr>
        <p:spPr bwMode="auto">
          <a:xfrm>
            <a:off x="523578" y="3573016"/>
            <a:ext cx="2608262" cy="315913"/>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8000" rIns="36000" bIns="18000" anchor="ctr" anchorCtr="1">
            <a:spAutoFit/>
          </a:bodyPr>
          <a:lstStyle>
            <a:lvl1pPr eaLnBrk="0" hangingPunct="0">
              <a:defRPr kumimoji="1" sz="2400" i="1">
                <a:solidFill>
                  <a:schemeClr val="tx1"/>
                </a:solidFill>
                <a:latin typeface="Helvetica" pitchFamily="34" charset="0"/>
                <a:ea typeface="Osaka" pitchFamily="84" charset="-128"/>
              </a:defRPr>
            </a:lvl1pPr>
            <a:lvl2pPr marL="742950" indent="-285750" eaLnBrk="0" hangingPunct="0">
              <a:defRPr kumimoji="1" sz="2400" i="1">
                <a:solidFill>
                  <a:schemeClr val="tx1"/>
                </a:solidFill>
                <a:latin typeface="Helvetica" pitchFamily="34" charset="0"/>
                <a:ea typeface="Osaka" pitchFamily="84" charset="-128"/>
              </a:defRPr>
            </a:lvl2pPr>
            <a:lvl3pPr marL="1143000" indent="-228600" eaLnBrk="0" hangingPunct="0">
              <a:defRPr kumimoji="1" sz="2400" i="1">
                <a:solidFill>
                  <a:schemeClr val="tx1"/>
                </a:solidFill>
                <a:latin typeface="Helvetica" pitchFamily="34" charset="0"/>
                <a:ea typeface="Osaka" pitchFamily="84" charset="-128"/>
              </a:defRPr>
            </a:lvl3pPr>
            <a:lvl4pPr marL="1600200" indent="-228600" eaLnBrk="0" hangingPunct="0">
              <a:defRPr kumimoji="1" sz="2400" i="1">
                <a:solidFill>
                  <a:schemeClr val="tx1"/>
                </a:solidFill>
                <a:latin typeface="Helvetica" pitchFamily="34" charset="0"/>
                <a:ea typeface="Osaka" pitchFamily="84" charset="-128"/>
              </a:defRPr>
            </a:lvl4pPr>
            <a:lvl5pPr marL="2057400" indent="-228600" eaLnBrk="0" hangingPunct="0">
              <a:defRPr kumimoji="1" sz="2400" i="1">
                <a:solidFill>
                  <a:schemeClr val="tx1"/>
                </a:solidFill>
                <a:latin typeface="Helvetica" pitchFamily="34" charset="0"/>
                <a:ea typeface="Osaka" pitchFamily="84" charset="-128"/>
              </a:defRPr>
            </a:lvl5pPr>
            <a:lvl6pPr marL="25146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6pPr>
            <a:lvl7pPr marL="29718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7pPr>
            <a:lvl8pPr marL="34290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8pPr>
            <a:lvl9pPr marL="38862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9pPr>
          </a:lstStyle>
          <a:p>
            <a:pPr eaLnBrk="1" hangingPunct="1"/>
            <a:r>
              <a:rPr lang="ja-JP" altLang="ja-JP" sz="1800">
                <a:solidFill>
                  <a:schemeClr val="hlink"/>
                </a:solidFill>
                <a:latin typeface="Arial" pitchFamily="34" charset="0"/>
                <a:ea typeface="ＭＳ Ｐゴシック" pitchFamily="50" charset="-128"/>
              </a:rPr>
              <a:t>Coupled moderator (CM)</a:t>
            </a:r>
          </a:p>
        </p:txBody>
      </p:sp>
      <p:sp>
        <p:nvSpPr>
          <p:cNvPr id="4104" name="Rectangle 8"/>
          <p:cNvSpPr>
            <a:spLocks noChangeArrowheads="1"/>
          </p:cNvSpPr>
          <p:nvPr/>
        </p:nvSpPr>
        <p:spPr bwMode="auto">
          <a:xfrm>
            <a:off x="763166" y="5417344"/>
            <a:ext cx="2152650" cy="315912"/>
          </a:xfrm>
          <a:prstGeom prst="rect">
            <a:avLst/>
          </a:prstGeom>
          <a:solidFill>
            <a:schemeClr val="bg1">
              <a:alpha val="6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ja-JP" sz="2000" i="0" dirty="0">
                <a:solidFill>
                  <a:schemeClr val="accent2"/>
                </a:solidFill>
                <a:latin typeface="Arial" pitchFamily="34" charset="0"/>
                <a:ea typeface="ＭＳ Ｐゴシック" pitchFamily="50" charset="-128"/>
              </a:rPr>
              <a:t>for high intensity</a:t>
            </a:r>
            <a:endParaRPr lang="en-US" altLang="ja-JP" sz="3200" b="1" i="0" dirty="0">
              <a:solidFill>
                <a:schemeClr val="accent2"/>
              </a:solidFill>
              <a:latin typeface="Arial" pitchFamily="34" charset="0"/>
              <a:ea typeface="ＭＳ Ｐゴシック" pitchFamily="50" charset="-128"/>
            </a:endParaRPr>
          </a:p>
        </p:txBody>
      </p:sp>
      <p:pic>
        <p:nvPicPr>
          <p:cNvPr id="4105" name="Picture 9" descr="DMヘッド縦90割エッジ有"/>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7741" r="25807"/>
          <a:stretch>
            <a:fillRect/>
          </a:stretch>
        </p:blipFill>
        <p:spPr bwMode="auto">
          <a:xfrm>
            <a:off x="6865938" y="1556792"/>
            <a:ext cx="1446530" cy="185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13"/>
          <p:cNvSpPr txBox="1">
            <a:spLocks noChangeAspect="1" noChangeArrowheads="1"/>
          </p:cNvSpPr>
          <p:nvPr/>
        </p:nvSpPr>
        <p:spPr bwMode="auto">
          <a:xfrm>
            <a:off x="487363" y="3212976"/>
            <a:ext cx="2681287" cy="24765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8000" rIns="36000" bIns="18000" anchor="ctr" anchorCtr="1">
            <a:spAutoFit/>
          </a:bodyPr>
          <a:lstStyle>
            <a:lvl1pPr eaLnBrk="0" hangingPunct="0">
              <a:defRPr kumimoji="1" sz="2400" i="1">
                <a:solidFill>
                  <a:schemeClr val="tx1"/>
                </a:solidFill>
                <a:latin typeface="Helvetica" pitchFamily="34" charset="0"/>
                <a:ea typeface="Osaka" pitchFamily="84" charset="-128"/>
              </a:defRPr>
            </a:lvl1pPr>
            <a:lvl2pPr marL="742950" indent="-285750" eaLnBrk="0" hangingPunct="0">
              <a:defRPr kumimoji="1" sz="2400" i="1">
                <a:solidFill>
                  <a:schemeClr val="tx1"/>
                </a:solidFill>
                <a:latin typeface="Helvetica" pitchFamily="34" charset="0"/>
                <a:ea typeface="Osaka" pitchFamily="84" charset="-128"/>
              </a:defRPr>
            </a:lvl2pPr>
            <a:lvl3pPr marL="1143000" indent="-228600" eaLnBrk="0" hangingPunct="0">
              <a:defRPr kumimoji="1" sz="2400" i="1">
                <a:solidFill>
                  <a:schemeClr val="tx1"/>
                </a:solidFill>
                <a:latin typeface="Helvetica" pitchFamily="34" charset="0"/>
                <a:ea typeface="Osaka" pitchFamily="84" charset="-128"/>
              </a:defRPr>
            </a:lvl3pPr>
            <a:lvl4pPr marL="1600200" indent="-228600" eaLnBrk="0" hangingPunct="0">
              <a:defRPr kumimoji="1" sz="2400" i="1">
                <a:solidFill>
                  <a:schemeClr val="tx1"/>
                </a:solidFill>
                <a:latin typeface="Helvetica" pitchFamily="34" charset="0"/>
                <a:ea typeface="Osaka" pitchFamily="84" charset="-128"/>
              </a:defRPr>
            </a:lvl4pPr>
            <a:lvl5pPr marL="2057400" indent="-228600" eaLnBrk="0" hangingPunct="0">
              <a:defRPr kumimoji="1" sz="2400" i="1">
                <a:solidFill>
                  <a:schemeClr val="tx1"/>
                </a:solidFill>
                <a:latin typeface="Helvetica" pitchFamily="34" charset="0"/>
                <a:ea typeface="Osaka" pitchFamily="84" charset="-128"/>
              </a:defRPr>
            </a:lvl5pPr>
            <a:lvl6pPr marL="25146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6pPr>
            <a:lvl7pPr marL="29718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7pPr>
            <a:lvl8pPr marL="34290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8pPr>
            <a:lvl9pPr marL="38862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9pPr>
          </a:lstStyle>
          <a:p>
            <a:pPr eaLnBrk="1" hangingPunct="1"/>
            <a:r>
              <a:rPr lang="ja-JP" altLang="ja-JP" sz="1400" i="0" dirty="0">
                <a:latin typeface="Arial" pitchFamily="34" charset="0"/>
                <a:ea typeface="ＭＳ ゴシック" pitchFamily="49" charset="-128"/>
              </a:rPr>
              <a:t>0.0             Time  [ms]             1.0</a:t>
            </a:r>
          </a:p>
        </p:txBody>
      </p:sp>
      <p:sp>
        <p:nvSpPr>
          <p:cNvPr id="4111" name="AutoShape 15"/>
          <p:cNvSpPr>
            <a:spLocks noChangeAspect="1" noChangeArrowheads="1"/>
          </p:cNvSpPr>
          <p:nvPr/>
        </p:nvSpPr>
        <p:spPr bwMode="auto">
          <a:xfrm rot="-5898860">
            <a:off x="4005263" y="4422775"/>
            <a:ext cx="1804988" cy="3825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80FF00"/>
          </a:solidFill>
          <a:ln w="9525">
            <a:solidFill>
              <a:schemeClr val="tx1"/>
            </a:solidFill>
            <a:miter lim="800000"/>
            <a:headEnd/>
            <a:tailEnd/>
          </a:ln>
        </p:spPr>
        <p:txBody>
          <a:bodyPr wrap="none" anchor="ctr"/>
          <a:lstStyle/>
          <a:p>
            <a:endParaRPr lang="ja-JP" altLang="en-US"/>
          </a:p>
        </p:txBody>
      </p:sp>
      <p:pic>
        <p:nvPicPr>
          <p:cNvPr id="4112" name="Picture 16" descr="PMヘッド_縦水平断面_エッジ有"/>
          <p:cNvPicPr preferRelativeResize="0">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8709" t="8707" r="29654"/>
          <a:stretch>
            <a:fillRect/>
          </a:stretch>
        </p:blipFill>
        <p:spPr bwMode="auto">
          <a:xfrm>
            <a:off x="4179891" y="1700808"/>
            <a:ext cx="1428987" cy="176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Rectangle 19"/>
          <p:cNvSpPr>
            <a:spLocks noChangeArrowheads="1"/>
          </p:cNvSpPr>
          <p:nvPr/>
        </p:nvSpPr>
        <p:spPr bwMode="auto">
          <a:xfrm>
            <a:off x="236539" y="5714008"/>
            <a:ext cx="2895302" cy="595312"/>
          </a:xfrm>
          <a:prstGeom prst="rect">
            <a:avLst/>
          </a:prstGeom>
          <a:solidFill>
            <a:schemeClr val="bg1">
              <a:alpha val="6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Tx/>
              <a:buChar char="-"/>
            </a:pPr>
            <a:r>
              <a:rPr lang="en-US" altLang="ja-JP" sz="1600" i="0" dirty="0">
                <a:latin typeface="Arial" pitchFamily="34" charset="0"/>
                <a:ea typeface="ＭＳ Ｐゴシック" pitchFamily="50" charset="-128"/>
              </a:rPr>
              <a:t> large &amp; cylindrical</a:t>
            </a:r>
            <a:br>
              <a:rPr lang="en-US" altLang="ja-JP" sz="1600" i="0" dirty="0">
                <a:latin typeface="Arial" pitchFamily="34" charset="0"/>
                <a:ea typeface="ＭＳ Ｐゴシック" pitchFamily="50" charset="-128"/>
              </a:rPr>
            </a:br>
            <a:r>
              <a:rPr lang="en-US" altLang="ja-JP" sz="1600" i="0" dirty="0">
                <a:latin typeface="Arial" pitchFamily="34" charset="0"/>
                <a:ea typeface="ＭＳ Ｐゴシック" pitchFamily="50" charset="-128"/>
              </a:rPr>
              <a:t>- wide angle beam extraction</a:t>
            </a:r>
            <a:endParaRPr lang="en-US" altLang="ja-JP" sz="1600" b="1" i="0" dirty="0">
              <a:solidFill>
                <a:schemeClr val="accent2"/>
              </a:solidFill>
              <a:latin typeface="Arial" pitchFamily="34" charset="0"/>
              <a:ea typeface="ＭＳ Ｐゴシック" pitchFamily="50" charset="-128"/>
            </a:endParaRPr>
          </a:p>
        </p:txBody>
      </p:sp>
      <p:sp>
        <p:nvSpPr>
          <p:cNvPr id="4116" name="Rectangle 20"/>
          <p:cNvSpPr>
            <a:spLocks noChangeArrowheads="1"/>
          </p:cNvSpPr>
          <p:nvPr/>
        </p:nvSpPr>
        <p:spPr bwMode="auto">
          <a:xfrm>
            <a:off x="5940152" y="6237312"/>
            <a:ext cx="2736304" cy="404812"/>
          </a:xfrm>
          <a:prstGeom prst="rect">
            <a:avLst/>
          </a:prstGeom>
          <a:solidFill>
            <a:schemeClr val="bg1">
              <a:alpha val="6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95263" indent="-195263"/>
            <a:r>
              <a:rPr lang="en-US" altLang="ja-JP" sz="1600" i="0" dirty="0">
                <a:latin typeface="Arial" pitchFamily="34" charset="0"/>
                <a:ea typeface="ＭＳ Ｐゴシック" pitchFamily="50" charset="-128"/>
              </a:rPr>
              <a:t>- </a:t>
            </a:r>
            <a:r>
              <a:rPr lang="en-US" altLang="ja-JP" sz="1600" i="0" dirty="0" smtClean="0">
                <a:latin typeface="Arial" pitchFamily="34" charset="0"/>
                <a:ea typeface="ＭＳ Ｐゴシック" pitchFamily="50" charset="-128"/>
              </a:rPr>
              <a:t>All 100 </a:t>
            </a:r>
            <a:r>
              <a:rPr lang="en-US" altLang="ja-JP" sz="1600" i="0" dirty="0">
                <a:latin typeface="Arial" pitchFamily="34" charset="0"/>
                <a:ea typeface="ＭＳ Ｐゴシック" pitchFamily="50" charset="-128"/>
              </a:rPr>
              <a:t>% </a:t>
            </a:r>
            <a:r>
              <a:rPr lang="en-US" altLang="ja-JP" sz="1600" i="0" dirty="0" err="1">
                <a:latin typeface="Arial" pitchFamily="34" charset="0"/>
                <a:ea typeface="ＭＳ Ｐゴシック" pitchFamily="50" charset="-128"/>
              </a:rPr>
              <a:t>para</a:t>
            </a:r>
            <a:r>
              <a:rPr lang="en-US" altLang="ja-JP" sz="1600" i="0" dirty="0">
                <a:latin typeface="Arial" pitchFamily="34" charset="0"/>
                <a:ea typeface="ＭＳ Ｐゴシック" pitchFamily="50" charset="-128"/>
              </a:rPr>
              <a:t>-</a:t>
            </a:r>
            <a:r>
              <a:rPr lang="en-US" altLang="ja-JP" sz="1600" i="0" dirty="0" smtClean="0">
                <a:latin typeface="Arial" pitchFamily="34" charset="0"/>
                <a:ea typeface="ＭＳ Ｐゴシック" pitchFamily="50" charset="-128"/>
              </a:rPr>
              <a:t>hydrogen</a:t>
            </a:r>
            <a:endParaRPr lang="en-US" altLang="ja-JP" sz="1600" b="1" i="0" dirty="0">
              <a:solidFill>
                <a:schemeClr val="accent2"/>
              </a:solidFill>
              <a:latin typeface="Arial" pitchFamily="34" charset="0"/>
              <a:ea typeface="ＭＳ Ｐゴシック" pitchFamily="50" charset="-128"/>
            </a:endParaRPr>
          </a:p>
        </p:txBody>
      </p:sp>
      <p:sp>
        <p:nvSpPr>
          <p:cNvPr id="4117" name="AutoShape 21"/>
          <p:cNvSpPr>
            <a:spLocks noChangeAspect="1" noChangeArrowheads="1"/>
          </p:cNvSpPr>
          <p:nvPr/>
        </p:nvSpPr>
        <p:spPr bwMode="auto">
          <a:xfrm rot="-3189357">
            <a:off x="5415756" y="4380707"/>
            <a:ext cx="1984375" cy="3825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80FF00"/>
          </a:solidFill>
          <a:ln w="9525">
            <a:solidFill>
              <a:schemeClr val="tx1"/>
            </a:solidFill>
            <a:miter lim="800000"/>
            <a:headEnd/>
            <a:tailEnd/>
          </a:ln>
        </p:spPr>
        <p:txBody>
          <a:bodyPr wrap="none" anchor="ctr"/>
          <a:lstStyle/>
          <a:p>
            <a:endParaRPr lang="ja-JP" altLang="en-US"/>
          </a:p>
        </p:txBody>
      </p:sp>
      <p:sp>
        <p:nvSpPr>
          <p:cNvPr id="4118" name="Rectangle 22"/>
          <p:cNvSpPr>
            <a:spLocks noChangeArrowheads="1"/>
          </p:cNvSpPr>
          <p:nvPr/>
        </p:nvSpPr>
        <p:spPr bwMode="auto">
          <a:xfrm>
            <a:off x="3898900" y="3429000"/>
            <a:ext cx="4993580" cy="1150938"/>
          </a:xfrm>
          <a:prstGeom prst="rect">
            <a:avLst/>
          </a:prstGeom>
          <a:solidFill>
            <a:schemeClr val="bg1">
              <a:alpha val="6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Tx/>
              <a:buChar char="-"/>
            </a:pPr>
            <a:r>
              <a:rPr lang="en-US" altLang="ja-JP" sz="1600" i="0" dirty="0">
                <a:latin typeface="Arial" pitchFamily="34" charset="0"/>
                <a:ea typeface="ＭＳ Ｐゴシック" pitchFamily="50" charset="-128"/>
              </a:rPr>
              <a:t> Adoption of Ag-In-Cd (AIC) alloy for high </a:t>
            </a:r>
            <a:br>
              <a:rPr lang="en-US" altLang="ja-JP" sz="1600" i="0" dirty="0">
                <a:latin typeface="Arial" pitchFamily="34" charset="0"/>
                <a:ea typeface="ＭＳ Ｐゴシック" pitchFamily="50" charset="-128"/>
              </a:rPr>
            </a:br>
            <a:r>
              <a:rPr lang="en-US" altLang="ja-JP" sz="1600" i="0" dirty="0">
                <a:latin typeface="Arial" pitchFamily="34" charset="0"/>
                <a:ea typeface="ＭＳ Ｐゴシック" pitchFamily="50" charset="-128"/>
              </a:rPr>
              <a:t>  decoupling energy at 1 </a:t>
            </a:r>
            <a:r>
              <a:rPr lang="en-US" altLang="ja-JP" sz="1600" i="0" dirty="0" err="1">
                <a:latin typeface="Arial" pitchFamily="34" charset="0"/>
                <a:ea typeface="ＭＳ Ｐゴシック" pitchFamily="50" charset="-128"/>
              </a:rPr>
              <a:t>eV</a:t>
            </a:r>
            <a:r>
              <a:rPr lang="en-US" altLang="ja-JP" sz="1600" i="0" dirty="0">
                <a:latin typeface="Arial" pitchFamily="34" charset="0"/>
                <a:ea typeface="ＭＳ Ｐゴシック" pitchFamily="50" charset="-128"/>
              </a:rPr>
              <a:t/>
            </a:r>
            <a:br>
              <a:rPr lang="en-US" altLang="ja-JP" sz="1600" i="0" dirty="0">
                <a:latin typeface="Arial" pitchFamily="34" charset="0"/>
                <a:ea typeface="ＭＳ Ｐゴシック" pitchFamily="50" charset="-128"/>
              </a:rPr>
            </a:br>
            <a:r>
              <a:rPr lang="en-US" altLang="ja-JP" sz="1600" i="0" dirty="0">
                <a:latin typeface="Arial" pitchFamily="34" charset="0"/>
                <a:ea typeface="ＭＳ Ｐゴシック" pitchFamily="50" charset="-128"/>
              </a:rPr>
              <a:t>- optimized decouple coverage for lower pulse tail</a:t>
            </a:r>
            <a:br>
              <a:rPr lang="en-US" altLang="ja-JP" sz="1600" i="0" dirty="0">
                <a:latin typeface="Arial" pitchFamily="34" charset="0"/>
                <a:ea typeface="ＭＳ Ｐゴシック" pitchFamily="50" charset="-128"/>
              </a:rPr>
            </a:br>
            <a:r>
              <a:rPr lang="en-US" altLang="ja-JP" sz="1600" i="0" dirty="0">
                <a:latin typeface="Arial" pitchFamily="34" charset="0"/>
                <a:ea typeface="ＭＳ Ｐゴシック" pitchFamily="50" charset="-128"/>
              </a:rPr>
              <a:t>- Adoption of Cd poison</a:t>
            </a:r>
          </a:p>
        </p:txBody>
      </p:sp>
      <p:sp>
        <p:nvSpPr>
          <p:cNvPr id="2" name="Rectangle 1"/>
          <p:cNvSpPr/>
          <p:nvPr/>
        </p:nvSpPr>
        <p:spPr>
          <a:xfrm>
            <a:off x="-4812" y="-27384"/>
            <a:ext cx="9144000" cy="1512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983" name="Rectangle 23"/>
          <p:cNvSpPr>
            <a:spLocks noChangeArrowheads="1"/>
          </p:cNvSpPr>
          <p:nvPr/>
        </p:nvSpPr>
        <p:spPr bwMode="auto">
          <a:xfrm>
            <a:off x="0" y="114300"/>
            <a:ext cx="91440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5000"/>
                    </a:srgbClr>
                  </a:outerShdw>
                </a:effectLst>
              </a14:hiddenEffects>
            </a:ext>
          </a:extLst>
        </p:spPr>
        <p:txBody>
          <a:bodyPr/>
          <a:lstStyle/>
          <a:p>
            <a:pPr algn="ctr">
              <a:defRPr/>
            </a:pPr>
            <a:r>
              <a:rPr lang="en-US" altLang="ja-JP" sz="2800" b="1" i="0" dirty="0">
                <a:latin typeface="Arial" pitchFamily="34" charset="0"/>
                <a:ea typeface="ＭＳ Ｐゴシック" pitchFamily="50" charset="-128"/>
                <a:cs typeface="Arial" pitchFamily="34" charset="0"/>
              </a:rPr>
              <a:t>J-PARC Supercritical Hydrogen Moderators</a:t>
            </a:r>
          </a:p>
        </p:txBody>
      </p:sp>
      <p:sp>
        <p:nvSpPr>
          <p:cNvPr id="4113" name="Text Box 17"/>
          <p:cNvSpPr txBox="1">
            <a:spLocks noChangeAspect="1" noChangeArrowheads="1"/>
          </p:cNvSpPr>
          <p:nvPr/>
        </p:nvSpPr>
        <p:spPr bwMode="auto">
          <a:xfrm>
            <a:off x="3878263" y="762000"/>
            <a:ext cx="2189162" cy="590550"/>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8000" rIns="36000" bIns="18000" anchor="ctr" anchorCtr="1">
            <a:spAutoFit/>
          </a:bodyPr>
          <a:lstStyle>
            <a:lvl1pPr eaLnBrk="0" hangingPunct="0">
              <a:defRPr kumimoji="1" sz="2400" i="1">
                <a:solidFill>
                  <a:schemeClr val="tx1"/>
                </a:solidFill>
                <a:latin typeface="Helvetica" pitchFamily="34" charset="0"/>
                <a:ea typeface="Osaka" pitchFamily="84" charset="-128"/>
              </a:defRPr>
            </a:lvl1pPr>
            <a:lvl2pPr marL="742950" indent="-285750" eaLnBrk="0" hangingPunct="0">
              <a:defRPr kumimoji="1" sz="2400" i="1">
                <a:solidFill>
                  <a:schemeClr val="tx1"/>
                </a:solidFill>
                <a:latin typeface="Helvetica" pitchFamily="34" charset="0"/>
                <a:ea typeface="Osaka" pitchFamily="84" charset="-128"/>
              </a:defRPr>
            </a:lvl2pPr>
            <a:lvl3pPr marL="1143000" indent="-228600" eaLnBrk="0" hangingPunct="0">
              <a:defRPr kumimoji="1" sz="2400" i="1">
                <a:solidFill>
                  <a:schemeClr val="tx1"/>
                </a:solidFill>
                <a:latin typeface="Helvetica" pitchFamily="34" charset="0"/>
                <a:ea typeface="Osaka" pitchFamily="84" charset="-128"/>
              </a:defRPr>
            </a:lvl3pPr>
            <a:lvl4pPr marL="1600200" indent="-228600" eaLnBrk="0" hangingPunct="0">
              <a:defRPr kumimoji="1" sz="2400" i="1">
                <a:solidFill>
                  <a:schemeClr val="tx1"/>
                </a:solidFill>
                <a:latin typeface="Helvetica" pitchFamily="34" charset="0"/>
                <a:ea typeface="Osaka" pitchFamily="84" charset="-128"/>
              </a:defRPr>
            </a:lvl4pPr>
            <a:lvl5pPr marL="2057400" indent="-228600" eaLnBrk="0" hangingPunct="0">
              <a:defRPr kumimoji="1" sz="2400" i="1">
                <a:solidFill>
                  <a:schemeClr val="tx1"/>
                </a:solidFill>
                <a:latin typeface="Helvetica" pitchFamily="34" charset="0"/>
                <a:ea typeface="Osaka" pitchFamily="84" charset="-128"/>
              </a:defRPr>
            </a:lvl5pPr>
            <a:lvl6pPr marL="25146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6pPr>
            <a:lvl7pPr marL="29718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7pPr>
            <a:lvl8pPr marL="34290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8pPr>
            <a:lvl9pPr marL="38862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9pPr>
          </a:lstStyle>
          <a:p>
            <a:pPr algn="ctr" eaLnBrk="1" hangingPunct="1"/>
            <a:r>
              <a:rPr lang="ja-JP" altLang="ja-JP" sz="1800">
                <a:solidFill>
                  <a:schemeClr val="hlink"/>
                </a:solidFill>
                <a:latin typeface="Arial" pitchFamily="34" charset="0"/>
                <a:ea typeface="ＭＳ Ｐゴシック" pitchFamily="50" charset="-128"/>
              </a:rPr>
              <a:t>Poisoned Decoupled</a:t>
            </a:r>
          </a:p>
          <a:p>
            <a:pPr algn="ctr" eaLnBrk="1" hangingPunct="1"/>
            <a:r>
              <a:rPr lang="ja-JP" altLang="ja-JP" sz="1800">
                <a:solidFill>
                  <a:schemeClr val="hlink"/>
                </a:solidFill>
                <a:latin typeface="Arial" pitchFamily="34" charset="0"/>
                <a:ea typeface="ＭＳ Ｐゴシック" pitchFamily="50" charset="-128"/>
              </a:rPr>
              <a:t>moderator (PM)</a:t>
            </a:r>
          </a:p>
        </p:txBody>
      </p:sp>
      <p:sp>
        <p:nvSpPr>
          <p:cNvPr id="4106" name="Text Box 10"/>
          <p:cNvSpPr txBox="1">
            <a:spLocks noChangeAspect="1" noChangeArrowheads="1"/>
          </p:cNvSpPr>
          <p:nvPr/>
        </p:nvSpPr>
        <p:spPr bwMode="auto">
          <a:xfrm>
            <a:off x="6326188" y="764704"/>
            <a:ext cx="2786062" cy="315912"/>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8000" rIns="36000" bIns="18000" anchor="ctr" anchorCtr="1">
            <a:spAutoFit/>
          </a:bodyPr>
          <a:lstStyle>
            <a:lvl1pPr eaLnBrk="0" hangingPunct="0">
              <a:defRPr kumimoji="1" sz="2400" i="1">
                <a:solidFill>
                  <a:schemeClr val="tx1"/>
                </a:solidFill>
                <a:latin typeface="Helvetica" pitchFamily="34" charset="0"/>
                <a:ea typeface="Osaka" pitchFamily="84" charset="-128"/>
              </a:defRPr>
            </a:lvl1pPr>
            <a:lvl2pPr marL="742950" indent="-285750" eaLnBrk="0" hangingPunct="0">
              <a:defRPr kumimoji="1" sz="2400" i="1">
                <a:solidFill>
                  <a:schemeClr val="tx1"/>
                </a:solidFill>
                <a:latin typeface="Helvetica" pitchFamily="34" charset="0"/>
                <a:ea typeface="Osaka" pitchFamily="84" charset="-128"/>
              </a:defRPr>
            </a:lvl2pPr>
            <a:lvl3pPr marL="1143000" indent="-228600" eaLnBrk="0" hangingPunct="0">
              <a:defRPr kumimoji="1" sz="2400" i="1">
                <a:solidFill>
                  <a:schemeClr val="tx1"/>
                </a:solidFill>
                <a:latin typeface="Helvetica" pitchFamily="34" charset="0"/>
                <a:ea typeface="Osaka" pitchFamily="84" charset="-128"/>
              </a:defRPr>
            </a:lvl3pPr>
            <a:lvl4pPr marL="1600200" indent="-228600" eaLnBrk="0" hangingPunct="0">
              <a:defRPr kumimoji="1" sz="2400" i="1">
                <a:solidFill>
                  <a:schemeClr val="tx1"/>
                </a:solidFill>
                <a:latin typeface="Helvetica" pitchFamily="34" charset="0"/>
                <a:ea typeface="Osaka" pitchFamily="84" charset="-128"/>
              </a:defRPr>
            </a:lvl4pPr>
            <a:lvl5pPr marL="2057400" indent="-228600" eaLnBrk="0" hangingPunct="0">
              <a:defRPr kumimoji="1" sz="2400" i="1">
                <a:solidFill>
                  <a:schemeClr val="tx1"/>
                </a:solidFill>
                <a:latin typeface="Helvetica" pitchFamily="34" charset="0"/>
                <a:ea typeface="Osaka" pitchFamily="84" charset="-128"/>
              </a:defRPr>
            </a:lvl5pPr>
            <a:lvl6pPr marL="25146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6pPr>
            <a:lvl7pPr marL="29718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7pPr>
            <a:lvl8pPr marL="34290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8pPr>
            <a:lvl9pPr marL="38862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9pPr>
          </a:lstStyle>
          <a:p>
            <a:pPr eaLnBrk="1" hangingPunct="1"/>
            <a:r>
              <a:rPr lang="ja-JP" altLang="ja-JP" sz="1800">
                <a:solidFill>
                  <a:schemeClr val="hlink"/>
                </a:solidFill>
                <a:latin typeface="Arial" pitchFamily="34" charset="0"/>
                <a:ea typeface="ＭＳ Ｐゴシック" pitchFamily="50" charset="-128"/>
              </a:rPr>
              <a:t>Decoupled moderator(DM)</a:t>
            </a:r>
          </a:p>
        </p:txBody>
      </p:sp>
      <p:pic>
        <p:nvPicPr>
          <p:cNvPr id="4108" name="Picture 12" descr="Pulse_005meV_0403"/>
          <p:cNvPicPr>
            <a:picLocks noChangeAspect="1" noChangeArrowheads="1"/>
          </p:cNvPicPr>
          <p:nvPr/>
        </p:nvPicPr>
        <p:blipFill>
          <a:blip r:embed="rId7">
            <a:extLst>
              <a:ext uri="{28A0092B-C50C-407E-A947-70E740481C1C}">
                <a14:useLocalDpi xmlns:a14="http://schemas.microsoft.com/office/drawing/2010/main" val="0"/>
              </a:ext>
            </a:extLst>
          </a:blip>
          <a:srcRect l="17125" t="8028" r="5956" b="11240"/>
          <a:stretch>
            <a:fillRect/>
          </a:stretch>
        </p:blipFill>
        <p:spPr bwMode="auto">
          <a:xfrm>
            <a:off x="609600" y="692696"/>
            <a:ext cx="25622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 Box 14"/>
          <p:cNvSpPr txBox="1">
            <a:spLocks noChangeAspect="1" noChangeArrowheads="1"/>
          </p:cNvSpPr>
          <p:nvPr/>
        </p:nvSpPr>
        <p:spPr bwMode="auto">
          <a:xfrm rot="-5400000">
            <a:off x="-1062832" y="1865512"/>
            <a:ext cx="2881313" cy="24765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nchor="ctr" anchorCtr="1">
            <a:spAutoFit/>
          </a:bodyPr>
          <a:lstStyle>
            <a:lvl1pPr eaLnBrk="0" hangingPunct="0">
              <a:defRPr kumimoji="1" sz="2400" i="1">
                <a:solidFill>
                  <a:schemeClr val="tx1"/>
                </a:solidFill>
                <a:latin typeface="Helvetica" pitchFamily="34" charset="0"/>
                <a:ea typeface="Osaka" pitchFamily="84" charset="-128"/>
              </a:defRPr>
            </a:lvl1pPr>
            <a:lvl2pPr marL="742950" indent="-285750" eaLnBrk="0" hangingPunct="0">
              <a:defRPr kumimoji="1" sz="2400" i="1">
                <a:solidFill>
                  <a:schemeClr val="tx1"/>
                </a:solidFill>
                <a:latin typeface="Helvetica" pitchFamily="34" charset="0"/>
                <a:ea typeface="Osaka" pitchFamily="84" charset="-128"/>
              </a:defRPr>
            </a:lvl2pPr>
            <a:lvl3pPr marL="1143000" indent="-228600" eaLnBrk="0" hangingPunct="0">
              <a:defRPr kumimoji="1" sz="2400" i="1">
                <a:solidFill>
                  <a:schemeClr val="tx1"/>
                </a:solidFill>
                <a:latin typeface="Helvetica" pitchFamily="34" charset="0"/>
                <a:ea typeface="Osaka" pitchFamily="84" charset="-128"/>
              </a:defRPr>
            </a:lvl3pPr>
            <a:lvl4pPr marL="1600200" indent="-228600" eaLnBrk="0" hangingPunct="0">
              <a:defRPr kumimoji="1" sz="2400" i="1">
                <a:solidFill>
                  <a:schemeClr val="tx1"/>
                </a:solidFill>
                <a:latin typeface="Helvetica" pitchFamily="34" charset="0"/>
                <a:ea typeface="Osaka" pitchFamily="84" charset="-128"/>
              </a:defRPr>
            </a:lvl4pPr>
            <a:lvl5pPr marL="2057400" indent="-228600" eaLnBrk="0" hangingPunct="0">
              <a:defRPr kumimoji="1" sz="2400" i="1">
                <a:solidFill>
                  <a:schemeClr val="tx1"/>
                </a:solidFill>
                <a:latin typeface="Helvetica" pitchFamily="34" charset="0"/>
                <a:ea typeface="Osaka" pitchFamily="84" charset="-128"/>
              </a:defRPr>
            </a:lvl5pPr>
            <a:lvl6pPr marL="25146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6pPr>
            <a:lvl7pPr marL="29718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7pPr>
            <a:lvl8pPr marL="34290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8pPr>
            <a:lvl9pPr marL="3886200" indent="-228600" eaLnBrk="0" fontAlgn="base" hangingPunct="0">
              <a:spcBef>
                <a:spcPct val="0"/>
              </a:spcBef>
              <a:spcAft>
                <a:spcPct val="0"/>
              </a:spcAft>
              <a:defRPr kumimoji="1" sz="2400" i="1">
                <a:solidFill>
                  <a:schemeClr val="tx1"/>
                </a:solidFill>
                <a:latin typeface="Helvetica" pitchFamily="34" charset="0"/>
                <a:ea typeface="Osaka" pitchFamily="84" charset="-128"/>
              </a:defRPr>
            </a:lvl9pPr>
          </a:lstStyle>
          <a:p>
            <a:pPr eaLnBrk="1" hangingPunct="1"/>
            <a:r>
              <a:rPr lang="ja-JP" altLang="ja-JP" sz="1400" i="0" dirty="0">
                <a:latin typeface="Arial" pitchFamily="34" charset="0"/>
                <a:ea typeface="ＭＳ ゴシック" pitchFamily="49" charset="-128"/>
              </a:rPr>
              <a:t>Neutron Intensity (Log. scale)                 </a:t>
            </a:r>
          </a:p>
        </p:txBody>
      </p:sp>
      <p:sp>
        <p:nvSpPr>
          <p:cNvPr id="4107" name="Rectangle 11"/>
          <p:cNvSpPr>
            <a:spLocks noChangeArrowheads="1"/>
          </p:cNvSpPr>
          <p:nvPr/>
        </p:nvSpPr>
        <p:spPr bwMode="auto">
          <a:xfrm>
            <a:off x="6299200" y="1196752"/>
            <a:ext cx="2844800" cy="249237"/>
          </a:xfrm>
          <a:prstGeom prst="rect">
            <a:avLst/>
          </a:prstGeom>
          <a:solidFill>
            <a:schemeClr val="bg1">
              <a:alpha val="6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ja-JP" sz="1800" i="0" dirty="0">
                <a:solidFill>
                  <a:schemeClr val="accent2"/>
                </a:solidFill>
                <a:latin typeface="Arial" pitchFamily="34" charset="0"/>
                <a:ea typeface="ＭＳ Ｐゴシック" pitchFamily="50" charset="-128"/>
              </a:rPr>
              <a:t>for balanced performance</a:t>
            </a:r>
            <a:endParaRPr lang="en-US" altLang="ja-JP" sz="3200" b="1" i="0" dirty="0">
              <a:solidFill>
                <a:schemeClr val="accent2"/>
              </a:solidFill>
              <a:latin typeface="Arial" pitchFamily="34" charset="0"/>
              <a:ea typeface="ＭＳ Ｐゴシック" pitchFamily="50" charset="-128"/>
            </a:endParaRPr>
          </a:p>
        </p:txBody>
      </p:sp>
      <p:sp>
        <p:nvSpPr>
          <p:cNvPr id="3" name="TextBox 2"/>
          <p:cNvSpPr txBox="1"/>
          <p:nvPr/>
        </p:nvSpPr>
        <p:spPr>
          <a:xfrm>
            <a:off x="-108520" y="6577607"/>
            <a:ext cx="3131840" cy="307777"/>
          </a:xfrm>
          <a:prstGeom prst="rect">
            <a:avLst/>
          </a:prstGeom>
          <a:noFill/>
        </p:spPr>
        <p:txBody>
          <a:bodyPr wrap="square" rtlCol="0">
            <a:spAutoFit/>
          </a:bodyPr>
          <a:lstStyle/>
          <a:p>
            <a:pPr algn="ctr"/>
            <a:r>
              <a:rPr lang="en-US" sz="1400" i="1" dirty="0" smtClean="0"/>
              <a:t>Slide courtesy of </a:t>
            </a:r>
            <a:r>
              <a:rPr lang="en-US" sz="1400" i="1" dirty="0" err="1" smtClean="0"/>
              <a:t>Masa</a:t>
            </a:r>
            <a:r>
              <a:rPr lang="en-US" sz="1400" i="1" dirty="0" smtClean="0"/>
              <a:t> Harada (JPARC)</a:t>
            </a:r>
            <a:endParaRPr lang="en-US" sz="1400" i="1" dirty="0"/>
          </a:p>
        </p:txBody>
      </p:sp>
      <p:sp>
        <p:nvSpPr>
          <p:cNvPr id="4114" name="Rectangle 18"/>
          <p:cNvSpPr>
            <a:spLocks noChangeArrowheads="1"/>
          </p:cNvSpPr>
          <p:nvPr/>
        </p:nvSpPr>
        <p:spPr bwMode="auto">
          <a:xfrm>
            <a:off x="3937297" y="1340768"/>
            <a:ext cx="2074863" cy="314325"/>
          </a:xfrm>
          <a:prstGeom prst="rect">
            <a:avLst/>
          </a:prstGeom>
          <a:solidFill>
            <a:schemeClr val="bg1">
              <a:alpha val="6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pPr algn="ctr">
              <a:lnSpc>
                <a:spcPct val="90000"/>
              </a:lnSpc>
            </a:pPr>
            <a:r>
              <a:rPr lang="en-US" altLang="ja-JP" sz="1800" i="0" dirty="0">
                <a:solidFill>
                  <a:schemeClr val="accent2"/>
                </a:solidFill>
                <a:latin typeface="Arial" pitchFamily="34" charset="0"/>
                <a:ea typeface="ＭＳ Ｐゴシック" pitchFamily="50" charset="-128"/>
              </a:rPr>
              <a:t>for high resolution</a:t>
            </a:r>
            <a:endParaRPr lang="en-US" altLang="ja-JP" sz="3200" b="1" i="0" dirty="0">
              <a:solidFill>
                <a:schemeClr val="accent2"/>
              </a:solidFill>
              <a:latin typeface="Arial" pitchFamily="34" charset="0"/>
              <a:ea typeface="ＭＳ Ｐゴシック" pitchFamily="50" charset="-128"/>
            </a:endParaRPr>
          </a:p>
        </p:txBody>
      </p:sp>
    </p:spTree>
    <p:extLst>
      <p:ext uri="{BB962C8B-B14F-4D97-AF65-F5344CB8AC3E}">
        <p14:creationId xmlns:p14="http://schemas.microsoft.com/office/powerpoint/2010/main" val="40768982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 Core Powerpoint.pptx</Template>
  <TotalTime>25860</TotalTime>
  <Words>2895</Words>
  <Application>Microsoft Macintosh PowerPoint</Application>
  <PresentationFormat>On-screen Show (4:3)</PresentationFormat>
  <Paragraphs>478</Paragraphs>
  <Slides>40</Slides>
  <Notes>6</Notes>
  <HiddenSlides>2</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ESS Core Powerpoint</vt:lpstr>
      <vt:lpstr>NSS Project update; including budgets, bunker, moderators and response to the annual review</vt:lpstr>
      <vt:lpstr>The ESS Neutron Instruments revised layout (June 2016)</vt:lpstr>
      <vt:lpstr>NSS Budget overview -with current IK estimates for Instruments and bunker</vt:lpstr>
      <vt:lpstr>Optimization of ESS moderators</vt:lpstr>
      <vt:lpstr>Comparison of ESS moderator options</vt:lpstr>
      <vt:lpstr>Comparing moderator options;  (L. Zanini &amp; F. Mezei)</vt:lpstr>
      <vt:lpstr>Comparing calculated source brightness</vt:lpstr>
      <vt:lpstr>Summary slide; neutron moderators</vt:lpstr>
      <vt:lpstr>PowerPoint Presentation</vt:lpstr>
      <vt:lpstr>Developing a baseline for the neutron guide Bunker</vt:lpstr>
      <vt:lpstr>Vertical section through a beam line within Monolith and Bunker</vt:lpstr>
      <vt:lpstr>North and West sector wall</vt:lpstr>
      <vt:lpstr>The neutron Bunker mechanical design</vt:lpstr>
      <vt:lpstr>Sequence for R15m wall mid-section replacement with customized instrument penetration block set </vt:lpstr>
      <vt:lpstr>Sequence for R15m wall mid-section replacement with customized instrument penetration block set </vt:lpstr>
      <vt:lpstr>Sequence for R15m wall mid-section replacement with customized instrument penetration block set </vt:lpstr>
      <vt:lpstr>Sequence for R15m wall mid-section replacement with customized instrument penetration block set </vt:lpstr>
      <vt:lpstr>Sequence for R15m wall mid-section replacement with customized instrument penetration block set </vt:lpstr>
      <vt:lpstr>Sequence for R15m wall mid-section replacement with customized instrument penetration block set </vt:lpstr>
      <vt:lpstr>Instrument penetration through bunker wall</vt:lpstr>
      <vt:lpstr>Bunker Utilities Routing  -Current status</vt:lpstr>
      <vt:lpstr>Neutron Bunker delivery options (1/2)</vt:lpstr>
      <vt:lpstr>Neutron Bunker delivery options (2/2)</vt:lpstr>
      <vt:lpstr>The ESS 3rd Annual Review</vt:lpstr>
      <vt:lpstr>ESS 3rd Annual Review 19-23 April, Sub Committee 4: Recommendations  (1/8)</vt:lpstr>
      <vt:lpstr>Key milestones for Bunker project</vt:lpstr>
      <vt:lpstr>ESS 3rd Annual Review 19-23 April, Sub Committee 4: Recommendations  (2/8)</vt:lpstr>
      <vt:lpstr>NSS Budget Breakdown by Work Package</vt:lpstr>
      <vt:lpstr>Forecasting NSS Budget – 2017 and beyond</vt:lpstr>
      <vt:lpstr>Possible NSS Budget Scenario:  2017 and beyond </vt:lpstr>
      <vt:lpstr>Possible NSS Budget Scenario:  2017 and beyond </vt:lpstr>
      <vt:lpstr>ESS 3rd Annual Review 19-23 April, Sub Committee 4: Recommendations  (3 &amp; 4/8)</vt:lpstr>
      <vt:lpstr>NSS Organization: Project management</vt:lpstr>
      <vt:lpstr>Neutron Instrument class co-ordinators</vt:lpstr>
      <vt:lpstr>NSS Project: Engineering Integration</vt:lpstr>
      <vt:lpstr>ESS 3rd Annual Review 19-23 April, Sub Committee 4: Recommendations  (5/8)</vt:lpstr>
      <vt:lpstr>ESS 3rd Annual Review 19-23 April, Sub Committee 4: Actions  (6 &amp; 7/8)</vt:lpstr>
      <vt:lpstr>ESS 3rd Annual Review 19-23 April, Sub Committee 4: Recommendations  (8/8)</vt:lpstr>
      <vt:lpstr>Backup</vt:lpstr>
      <vt:lpstr>NSS response to 3rd Annual Review (x/y)</vt:lpstr>
    </vt:vector>
  </TitlesOfParts>
  <Manager/>
  <Company>ESS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Shane Kennedy</dc:creator>
  <cp:keywords/>
  <dc:description/>
  <cp:lastModifiedBy>Shane Kennedy</cp:lastModifiedBy>
  <cp:revision>311</cp:revision>
  <dcterms:created xsi:type="dcterms:W3CDTF">2013-10-29T16:05:10Z</dcterms:created>
  <dcterms:modified xsi:type="dcterms:W3CDTF">2016-06-22T08:16:19Z</dcterms:modified>
  <cp:category/>
</cp:coreProperties>
</file>