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3.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drawings/drawing3.xml" ContentType="application/vnd.openxmlformats-officedocument.drawingml.chartshapes+xml"/>
  <Override PartName="/ppt/notesSlides/notesSlide25.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drawings/drawing4.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736" r:id="rId4"/>
    <p:sldMasterId id="2147483747" r:id="rId5"/>
    <p:sldMasterId id="2147483752" r:id="rId6"/>
    <p:sldMasterId id="2147483768" r:id="rId7"/>
    <p:sldMasterId id="2147483800" r:id="rId8"/>
    <p:sldMasterId id="2147483816" r:id="rId9"/>
    <p:sldMasterId id="2147483821" r:id="rId10"/>
    <p:sldMasterId id="2147483838" r:id="rId11"/>
  </p:sldMasterIdLst>
  <p:notesMasterIdLst>
    <p:notesMasterId r:id="rId56"/>
  </p:notesMasterIdLst>
  <p:sldIdLst>
    <p:sldId id="257" r:id="rId12"/>
    <p:sldId id="337" r:id="rId13"/>
    <p:sldId id="338" r:id="rId14"/>
    <p:sldId id="363" r:id="rId15"/>
    <p:sldId id="362" r:id="rId16"/>
    <p:sldId id="360" r:id="rId17"/>
    <p:sldId id="359" r:id="rId18"/>
    <p:sldId id="361" r:id="rId19"/>
    <p:sldId id="317" r:id="rId20"/>
    <p:sldId id="320" r:id="rId21"/>
    <p:sldId id="319" r:id="rId22"/>
    <p:sldId id="325" r:id="rId23"/>
    <p:sldId id="321" r:id="rId24"/>
    <p:sldId id="322" r:id="rId25"/>
    <p:sldId id="328" r:id="rId26"/>
    <p:sldId id="334" r:id="rId27"/>
    <p:sldId id="344" r:id="rId28"/>
    <p:sldId id="345" r:id="rId29"/>
    <p:sldId id="346" r:id="rId30"/>
    <p:sldId id="331" r:id="rId31"/>
    <p:sldId id="340" r:id="rId32"/>
    <p:sldId id="347" r:id="rId33"/>
    <p:sldId id="343" r:id="rId34"/>
    <p:sldId id="354" r:id="rId35"/>
    <p:sldId id="336" r:id="rId36"/>
    <p:sldId id="348" r:id="rId37"/>
    <p:sldId id="351" r:id="rId38"/>
    <p:sldId id="355" r:id="rId39"/>
    <p:sldId id="356" r:id="rId40"/>
    <p:sldId id="357" r:id="rId41"/>
    <p:sldId id="332" r:id="rId42"/>
    <p:sldId id="374" r:id="rId43"/>
    <p:sldId id="373" r:id="rId44"/>
    <p:sldId id="364" r:id="rId45"/>
    <p:sldId id="365" r:id="rId46"/>
    <p:sldId id="366" r:id="rId47"/>
    <p:sldId id="367" r:id="rId48"/>
    <p:sldId id="368" r:id="rId49"/>
    <p:sldId id="369" r:id="rId50"/>
    <p:sldId id="375" r:id="rId51"/>
    <p:sldId id="370" r:id="rId52"/>
    <p:sldId id="371" r:id="rId53"/>
    <p:sldId id="372" r:id="rId54"/>
    <p:sldId id="376"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786" autoAdjust="0"/>
    <p:restoredTop sz="94737" autoAdjust="0"/>
  </p:normalViewPr>
  <p:slideViewPr>
    <p:cSldViewPr snapToGrid="0" snapToObjects="1">
      <p:cViewPr varScale="1">
        <p:scale>
          <a:sx n="104" d="100"/>
          <a:sy n="104" d="100"/>
        </p:scale>
        <p:origin x="-720" y="-10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0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rnohiess:Desktop:budget_graph_SSS.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arnohiess:Desktop:clean_up_160216:budget_graph_SS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arnohiess:Library:Containers:com.apple.mail:Data:Library:Mail%20Downloads:14A6FC2B-090F-4C2D-B36D-9DBE7E6421C2:waste_estimates_160222.xlsx" TargetMode="External"/><Relationship Id="rId2"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2.xlsx"/><Relationship Id="rId3"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Sheet3.xlsx"/><Relationship Id="rId3"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stacked"/>
        <c:varyColors val="0"/>
        <c:ser>
          <c:idx val="0"/>
          <c:order val="0"/>
          <c:spPr>
            <a:noFill/>
            <a:effectLst/>
          </c:spPr>
          <c:invertIfNegative val="0"/>
          <c:dPt>
            <c:idx val="32"/>
            <c:invertIfNegative val="0"/>
            <c:bubble3D val="0"/>
            <c:spPr>
              <a:noFill/>
              <a:ln>
                <a:noFill/>
              </a:ln>
              <a:effectLst/>
            </c:spPr>
          </c:dPt>
          <c:cat>
            <c:strRef>
              <c:f>Sheet1!$A$72:$A$104</c:f>
              <c:strCache>
                <c:ptCount val="33"/>
                <c:pt idx="0">
                  <c:v>Early Access D/E</c:v>
                </c:pt>
                <c:pt idx="1">
                  <c:v>Full Access D/E</c:v>
                </c:pt>
                <c:pt idx="2">
                  <c:v>Beam on Target</c:v>
                </c:pt>
                <c:pt idx="3">
                  <c:v>First Spectrum</c:v>
                </c:pt>
                <c:pt idx="4">
                  <c:v>Hot commissioning</c:v>
                </c:pt>
                <c:pt idx="5">
                  <c:v>First Users</c:v>
                </c:pt>
                <c:pt idx="6">
                  <c:v>User Program</c:v>
                </c:pt>
                <c:pt idx="8">
                  <c:v>LABS</c:v>
                </c:pt>
                <c:pt idx="10">
                  <c:v>Requ. / Design</c:v>
                </c:pt>
                <c:pt idx="11">
                  <c:v>fit Rad Material Lab</c:v>
                </c:pt>
                <c:pt idx="12">
                  <c:v>fit first initial Labs</c:v>
                </c:pt>
                <c:pt idx="13">
                  <c:v>fit remaining initial Labs</c:v>
                </c:pt>
                <c:pt idx="15">
                  <c:v>Rad Material Lab ready</c:v>
                </c:pt>
                <c:pt idx="16">
                  <c:v>first initial labs D/E</c:v>
                </c:pt>
                <c:pt idx="17">
                  <c:v>remaining initial labs D/E</c:v>
                </c:pt>
                <c:pt idx="19">
                  <c:v>SAMPLE ENV EQUIP</c:v>
                </c:pt>
                <c:pt idx="21">
                  <c:v>Preliminary workshop</c:v>
                </c:pt>
                <c:pt idx="22">
                  <c:v>Standard Infrastructure</c:v>
                </c:pt>
                <c:pt idx="23">
                  <c:v>workshop design</c:v>
                </c:pt>
                <c:pt idx="24">
                  <c:v>R&amp;D Projects</c:v>
                </c:pt>
                <c:pt idx="25">
                  <c:v>Infrastructure in D / E</c:v>
                </c:pt>
                <c:pt idx="26">
                  <c:v>first workshops D/E</c:v>
                </c:pt>
                <c:pt idx="27">
                  <c:v>remaining workshops D/E</c:v>
                </c:pt>
                <c:pt idx="28">
                  <c:v>Early Sample Env Equipm.</c:v>
                </c:pt>
                <c:pt idx="29">
                  <c:v>remainng Sample Env Equip</c:v>
                </c:pt>
                <c:pt idx="31">
                  <c:v>early Sample Env. Equip</c:v>
                </c:pt>
                <c:pt idx="32">
                  <c:v>remaining Sample Env Equip</c:v>
                </c:pt>
              </c:strCache>
            </c:strRef>
          </c:cat>
          <c:val>
            <c:numRef>
              <c:f>Sheet1!$B$72:$B$104</c:f>
              <c:numCache>
                <c:formatCode>General</c:formatCode>
                <c:ptCount val="33"/>
                <c:pt idx="0">
                  <c:v>18.0</c:v>
                </c:pt>
                <c:pt idx="1">
                  <c:v>19.0</c:v>
                </c:pt>
                <c:pt idx="2">
                  <c:v>19.5</c:v>
                </c:pt>
                <c:pt idx="3">
                  <c:v>20.0</c:v>
                </c:pt>
                <c:pt idx="4">
                  <c:v>21.0</c:v>
                </c:pt>
                <c:pt idx="5">
                  <c:v>22.5</c:v>
                </c:pt>
                <c:pt idx="6">
                  <c:v>23.5</c:v>
                </c:pt>
                <c:pt idx="10">
                  <c:v>15.0</c:v>
                </c:pt>
                <c:pt idx="11">
                  <c:v>18.0</c:v>
                </c:pt>
                <c:pt idx="12">
                  <c:v>19.5</c:v>
                </c:pt>
                <c:pt idx="13">
                  <c:v>21.0</c:v>
                </c:pt>
                <c:pt idx="15">
                  <c:v>20.0</c:v>
                </c:pt>
                <c:pt idx="16">
                  <c:v>21.0</c:v>
                </c:pt>
                <c:pt idx="17">
                  <c:v>23.5</c:v>
                </c:pt>
                <c:pt idx="21">
                  <c:v>15.0</c:v>
                </c:pt>
                <c:pt idx="22">
                  <c:v>16.0</c:v>
                </c:pt>
                <c:pt idx="23">
                  <c:v>16.0</c:v>
                </c:pt>
                <c:pt idx="24">
                  <c:v>16.0</c:v>
                </c:pt>
                <c:pt idx="25">
                  <c:v>18.5</c:v>
                </c:pt>
                <c:pt idx="26">
                  <c:v>19.5</c:v>
                </c:pt>
                <c:pt idx="27">
                  <c:v>21.0</c:v>
                </c:pt>
                <c:pt idx="28">
                  <c:v>19.5</c:v>
                </c:pt>
                <c:pt idx="29">
                  <c:v>21.0</c:v>
                </c:pt>
                <c:pt idx="31">
                  <c:v>21.0</c:v>
                </c:pt>
                <c:pt idx="32">
                  <c:v>23.5</c:v>
                </c:pt>
              </c:numCache>
            </c:numRef>
          </c:val>
        </c:ser>
        <c:ser>
          <c:idx val="1"/>
          <c:order val="1"/>
          <c:spPr>
            <a:effectLst/>
          </c:spPr>
          <c:invertIfNegative val="0"/>
          <c:cat>
            <c:strRef>
              <c:f>Sheet1!$A$72:$A$104</c:f>
              <c:strCache>
                <c:ptCount val="33"/>
                <c:pt idx="0">
                  <c:v>Early Access D/E</c:v>
                </c:pt>
                <c:pt idx="1">
                  <c:v>Full Access D/E</c:v>
                </c:pt>
                <c:pt idx="2">
                  <c:v>Beam on Target</c:v>
                </c:pt>
                <c:pt idx="3">
                  <c:v>First Spectrum</c:v>
                </c:pt>
                <c:pt idx="4">
                  <c:v>Hot commissioning</c:v>
                </c:pt>
                <c:pt idx="5">
                  <c:v>First Users</c:v>
                </c:pt>
                <c:pt idx="6">
                  <c:v>User Program</c:v>
                </c:pt>
                <c:pt idx="8">
                  <c:v>LABS</c:v>
                </c:pt>
                <c:pt idx="10">
                  <c:v>Requ. / Design</c:v>
                </c:pt>
                <c:pt idx="11">
                  <c:v>fit Rad Material Lab</c:v>
                </c:pt>
                <c:pt idx="12">
                  <c:v>fit first initial Labs</c:v>
                </c:pt>
                <c:pt idx="13">
                  <c:v>fit remaining initial Labs</c:v>
                </c:pt>
                <c:pt idx="15">
                  <c:v>Rad Material Lab ready</c:v>
                </c:pt>
                <c:pt idx="16">
                  <c:v>first initial labs D/E</c:v>
                </c:pt>
                <c:pt idx="17">
                  <c:v>remaining initial labs D/E</c:v>
                </c:pt>
                <c:pt idx="19">
                  <c:v>SAMPLE ENV EQUIP</c:v>
                </c:pt>
                <c:pt idx="21">
                  <c:v>Preliminary workshop</c:v>
                </c:pt>
                <c:pt idx="22">
                  <c:v>Standard Infrastructure</c:v>
                </c:pt>
                <c:pt idx="23">
                  <c:v>workshop design</c:v>
                </c:pt>
                <c:pt idx="24">
                  <c:v>R&amp;D Projects</c:v>
                </c:pt>
                <c:pt idx="25">
                  <c:v>Infrastructure in D / E</c:v>
                </c:pt>
                <c:pt idx="26">
                  <c:v>first workshops D/E</c:v>
                </c:pt>
                <c:pt idx="27">
                  <c:v>remaining workshops D/E</c:v>
                </c:pt>
                <c:pt idx="28">
                  <c:v>Early Sample Env Equipm.</c:v>
                </c:pt>
                <c:pt idx="29">
                  <c:v>remainng Sample Env Equip</c:v>
                </c:pt>
                <c:pt idx="31">
                  <c:v>early Sample Env. Equip</c:v>
                </c:pt>
                <c:pt idx="32">
                  <c:v>remaining Sample Env Equip</c:v>
                </c:pt>
              </c:strCache>
            </c:strRef>
          </c:cat>
          <c:val>
            <c:numRef>
              <c:f>Sheet1!$C$72:$C$104</c:f>
              <c:numCache>
                <c:formatCode>General</c:formatCode>
                <c:ptCount val="33"/>
                <c:pt idx="10">
                  <c:v>3.0</c:v>
                </c:pt>
                <c:pt idx="11">
                  <c:v>2.0</c:v>
                </c:pt>
                <c:pt idx="12">
                  <c:v>1.5</c:v>
                </c:pt>
                <c:pt idx="13">
                  <c:v>2.0</c:v>
                </c:pt>
                <c:pt idx="21">
                  <c:v>1.5</c:v>
                </c:pt>
                <c:pt idx="22">
                  <c:v>1.0</c:v>
                </c:pt>
                <c:pt idx="23">
                  <c:v>2.0</c:v>
                </c:pt>
                <c:pt idx="24">
                  <c:v>3.0</c:v>
                </c:pt>
                <c:pt idx="25">
                  <c:v>1.0</c:v>
                </c:pt>
                <c:pt idx="26">
                  <c:v>1.5</c:v>
                </c:pt>
                <c:pt idx="27">
                  <c:v>2.0</c:v>
                </c:pt>
                <c:pt idx="28">
                  <c:v>1.5</c:v>
                </c:pt>
                <c:pt idx="29">
                  <c:v>2.0</c:v>
                </c:pt>
              </c:numCache>
            </c:numRef>
          </c:val>
        </c:ser>
        <c:ser>
          <c:idx val="2"/>
          <c:order val="2"/>
          <c:spPr>
            <a:solidFill>
              <a:srgbClr val="FF0000"/>
            </a:solidFill>
            <a:effectLst/>
          </c:spPr>
          <c:invertIfNegative val="0"/>
          <c:cat>
            <c:strRef>
              <c:f>Sheet1!$A$72:$A$104</c:f>
              <c:strCache>
                <c:ptCount val="33"/>
                <c:pt idx="0">
                  <c:v>Early Access D/E</c:v>
                </c:pt>
                <c:pt idx="1">
                  <c:v>Full Access D/E</c:v>
                </c:pt>
                <c:pt idx="2">
                  <c:v>Beam on Target</c:v>
                </c:pt>
                <c:pt idx="3">
                  <c:v>First Spectrum</c:v>
                </c:pt>
                <c:pt idx="4">
                  <c:v>Hot commissioning</c:v>
                </c:pt>
                <c:pt idx="5">
                  <c:v>First Users</c:v>
                </c:pt>
                <c:pt idx="6">
                  <c:v>User Program</c:v>
                </c:pt>
                <c:pt idx="8">
                  <c:v>LABS</c:v>
                </c:pt>
                <c:pt idx="10">
                  <c:v>Requ. / Design</c:v>
                </c:pt>
                <c:pt idx="11">
                  <c:v>fit Rad Material Lab</c:v>
                </c:pt>
                <c:pt idx="12">
                  <c:v>fit first initial Labs</c:v>
                </c:pt>
                <c:pt idx="13">
                  <c:v>fit remaining initial Labs</c:v>
                </c:pt>
                <c:pt idx="15">
                  <c:v>Rad Material Lab ready</c:v>
                </c:pt>
                <c:pt idx="16">
                  <c:v>first initial labs D/E</c:v>
                </c:pt>
                <c:pt idx="17">
                  <c:v>remaining initial labs D/E</c:v>
                </c:pt>
                <c:pt idx="19">
                  <c:v>SAMPLE ENV EQUIP</c:v>
                </c:pt>
                <c:pt idx="21">
                  <c:v>Preliminary workshop</c:v>
                </c:pt>
                <c:pt idx="22">
                  <c:v>Standard Infrastructure</c:v>
                </c:pt>
                <c:pt idx="23">
                  <c:v>workshop design</c:v>
                </c:pt>
                <c:pt idx="24">
                  <c:v>R&amp;D Projects</c:v>
                </c:pt>
                <c:pt idx="25">
                  <c:v>Infrastructure in D / E</c:v>
                </c:pt>
                <c:pt idx="26">
                  <c:v>first workshops D/E</c:v>
                </c:pt>
                <c:pt idx="27">
                  <c:v>remaining workshops D/E</c:v>
                </c:pt>
                <c:pt idx="28">
                  <c:v>Early Sample Env Equipm.</c:v>
                </c:pt>
                <c:pt idx="29">
                  <c:v>remainng Sample Env Equip</c:v>
                </c:pt>
                <c:pt idx="31">
                  <c:v>early Sample Env. Equip</c:v>
                </c:pt>
                <c:pt idx="32">
                  <c:v>remaining Sample Env Equip</c:v>
                </c:pt>
              </c:strCache>
            </c:strRef>
          </c:cat>
          <c:val>
            <c:numRef>
              <c:f>Sheet1!$D$72:$D$104</c:f>
              <c:numCache>
                <c:formatCode>General</c:formatCode>
                <c:ptCount val="33"/>
                <c:pt idx="0">
                  <c:v>0.2</c:v>
                </c:pt>
                <c:pt idx="1">
                  <c:v>0.2</c:v>
                </c:pt>
                <c:pt idx="2">
                  <c:v>0.2</c:v>
                </c:pt>
                <c:pt idx="3">
                  <c:v>0.2</c:v>
                </c:pt>
                <c:pt idx="4">
                  <c:v>0.2</c:v>
                </c:pt>
                <c:pt idx="5">
                  <c:v>0.2</c:v>
                </c:pt>
                <c:pt idx="6">
                  <c:v>0.2</c:v>
                </c:pt>
                <c:pt idx="15">
                  <c:v>0.2</c:v>
                </c:pt>
                <c:pt idx="16">
                  <c:v>0.2</c:v>
                </c:pt>
                <c:pt idx="17">
                  <c:v>0.2</c:v>
                </c:pt>
                <c:pt idx="31">
                  <c:v>0.2</c:v>
                </c:pt>
                <c:pt idx="32">
                  <c:v>0.2</c:v>
                </c:pt>
              </c:numCache>
            </c:numRef>
          </c:val>
        </c:ser>
        <c:dLbls>
          <c:showLegendKey val="0"/>
          <c:showVal val="0"/>
          <c:showCatName val="0"/>
          <c:showSerName val="0"/>
          <c:showPercent val="0"/>
          <c:showBubbleSize val="0"/>
        </c:dLbls>
        <c:gapWidth val="150"/>
        <c:overlap val="100"/>
        <c:axId val="-2066070280"/>
        <c:axId val="-2066303272"/>
      </c:barChart>
      <c:catAx>
        <c:axId val="-2066070280"/>
        <c:scaling>
          <c:orientation val="maxMin"/>
        </c:scaling>
        <c:delete val="0"/>
        <c:axPos val="l"/>
        <c:majorTickMark val="out"/>
        <c:minorTickMark val="none"/>
        <c:tickLblPos val="nextTo"/>
        <c:txPr>
          <a:bodyPr/>
          <a:lstStyle/>
          <a:p>
            <a:pPr>
              <a:defRPr sz="1000"/>
            </a:pPr>
            <a:endParaRPr lang="en-US"/>
          </a:p>
        </c:txPr>
        <c:crossAx val="-2066303272"/>
        <c:crosses val="autoZero"/>
        <c:auto val="1"/>
        <c:lblAlgn val="ctr"/>
        <c:lblOffset val="100"/>
        <c:noMultiLvlLbl val="0"/>
      </c:catAx>
      <c:valAx>
        <c:axId val="-2066303272"/>
        <c:scaling>
          <c:orientation val="minMax"/>
          <c:max val="24.0"/>
          <c:min val="16.0"/>
        </c:scaling>
        <c:delete val="0"/>
        <c:axPos val="t"/>
        <c:majorGridlines/>
        <c:numFmt formatCode="General" sourceLinked="1"/>
        <c:majorTickMark val="out"/>
        <c:minorTickMark val="none"/>
        <c:tickLblPos val="nextTo"/>
        <c:txPr>
          <a:bodyPr/>
          <a:lstStyle/>
          <a:p>
            <a:pPr>
              <a:defRPr sz="1600"/>
            </a:pPr>
            <a:endParaRPr lang="en-US"/>
          </a:p>
        </c:txPr>
        <c:crossAx val="-206607028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lgn="r">
              <a:defRPr/>
            </a:pPr>
            <a:r>
              <a:rPr lang="en-US" dirty="0"/>
              <a:t>Science Support </a:t>
            </a:r>
            <a:r>
              <a:rPr lang="en-US" dirty="0" smtClean="0"/>
              <a:t>Systems within NSS budget:</a:t>
            </a:r>
            <a:r>
              <a:rPr lang="en-US" baseline="0" dirty="0" smtClean="0"/>
              <a:t> </a:t>
            </a:r>
          </a:p>
          <a:p>
            <a:pPr algn="r">
              <a:defRPr/>
            </a:pPr>
            <a:r>
              <a:rPr lang="en-US" dirty="0" smtClean="0"/>
              <a:t>23</a:t>
            </a:r>
            <a:r>
              <a:rPr lang="en-US" baseline="0" dirty="0" smtClean="0"/>
              <a:t> </a:t>
            </a:r>
            <a:r>
              <a:rPr lang="en-US" dirty="0" smtClean="0"/>
              <a:t>M€ total,</a:t>
            </a:r>
            <a:r>
              <a:rPr lang="en-US" baseline="0" dirty="0" smtClean="0"/>
              <a:t> </a:t>
            </a:r>
            <a:r>
              <a:rPr lang="en-US" dirty="0" smtClean="0"/>
              <a:t>19 M€ remaining </a:t>
            </a:r>
            <a:endParaRPr lang="en-US" dirty="0"/>
          </a:p>
        </c:rich>
      </c:tx>
      <c:layout>
        <c:manualLayout>
          <c:xMode val="edge"/>
          <c:yMode val="edge"/>
          <c:x val="0.407916245483158"/>
          <c:y val="0.0704638153121927"/>
        </c:manualLayout>
      </c:layout>
      <c:overlay val="0"/>
    </c:title>
    <c:autoTitleDeleted val="0"/>
    <c:plotArea>
      <c:layout/>
      <c:pieChart>
        <c:varyColors val="1"/>
        <c:ser>
          <c:idx val="0"/>
          <c:order val="0"/>
          <c:tx>
            <c:strRef>
              <c:f>Sheet1!$B$1</c:f>
              <c:strCache>
                <c:ptCount val="1"/>
                <c:pt idx="0">
                  <c:v>Science Support Systems</c:v>
                </c:pt>
              </c:strCache>
            </c:strRef>
          </c:tx>
          <c:dPt>
            <c:idx val="0"/>
            <c:bubble3D val="0"/>
            <c:spPr>
              <a:solidFill>
                <a:schemeClr val="bg2">
                  <a:lumMod val="75000"/>
                </a:schemeClr>
              </a:solidFill>
            </c:spPr>
          </c:dPt>
          <c:dPt>
            <c:idx val="1"/>
            <c:bubble3D val="0"/>
            <c:spPr>
              <a:solidFill>
                <a:srgbClr val="F1CFB3"/>
              </a:solidFill>
            </c:spPr>
          </c:dPt>
          <c:dPt>
            <c:idx val="2"/>
            <c:bubble3D val="0"/>
            <c:spPr>
              <a:solidFill>
                <a:srgbClr val="C4BD97"/>
              </a:solidFill>
            </c:spPr>
          </c:dPt>
          <c:dPt>
            <c:idx val="3"/>
            <c:bubble3D val="0"/>
            <c:spPr>
              <a:solidFill>
                <a:srgbClr val="0000FF"/>
              </a:solidFill>
            </c:spPr>
          </c:dPt>
          <c:dPt>
            <c:idx val="4"/>
            <c:bubble3D val="0"/>
            <c:spPr>
              <a:solidFill>
                <a:srgbClr val="CCFFCC"/>
              </a:solidFill>
            </c:spPr>
          </c:dPt>
          <c:dPt>
            <c:idx val="5"/>
            <c:bubble3D val="0"/>
            <c:spPr>
              <a:solidFill>
                <a:srgbClr val="8064A2"/>
              </a:solidFill>
            </c:spPr>
          </c:dPt>
          <c:dPt>
            <c:idx val="6"/>
            <c:bubble3D val="0"/>
            <c:spPr>
              <a:solidFill>
                <a:srgbClr val="008000"/>
              </a:solidFill>
            </c:spPr>
          </c:dPt>
          <c:dPt>
            <c:idx val="7"/>
            <c:bubble3D val="0"/>
            <c:spPr>
              <a:solidFill>
                <a:srgbClr val="FF6600"/>
              </a:solidFill>
            </c:spPr>
          </c:dPt>
          <c:dLbls>
            <c:numFmt formatCode="#,##0.0" sourceLinked="0"/>
            <c:showLegendKey val="0"/>
            <c:showVal val="1"/>
            <c:showCatName val="0"/>
            <c:showSerName val="0"/>
            <c:showPercent val="0"/>
            <c:showBubbleSize val="0"/>
            <c:showLeaderLines val="1"/>
          </c:dLbls>
          <c:cat>
            <c:strRef>
              <c:f>Sheet1!$A$2:$A$10</c:f>
              <c:strCache>
                <c:ptCount val="9"/>
                <c:pt idx="0">
                  <c:v>Management / Instr. Interaction</c:v>
                </c:pt>
                <c:pt idx="1">
                  <c:v>Scientific Coord. &amp; User Office</c:v>
                </c:pt>
                <c:pt idx="2">
                  <c:v>Samples &amp; User Laboratories</c:v>
                </c:pt>
                <c:pt idx="3">
                  <c:v>Mechatronics &amp; SW Integration</c:v>
                </c:pt>
                <c:pt idx="4">
                  <c:v>Deuteration &amp; Crystallisation</c:v>
                </c:pt>
                <c:pt idx="5">
                  <c:v>Fluids, Gases, Vapour …</c:v>
                </c:pt>
                <c:pt idx="6">
                  <c:v>Pressure &amp; Mech Proc.</c:v>
                </c:pt>
                <c:pt idx="7">
                  <c:v>Temperature &amp; Fields</c:v>
                </c:pt>
                <c:pt idx="8">
                  <c:v>SPENT 13-15</c:v>
                </c:pt>
              </c:strCache>
            </c:strRef>
          </c:cat>
          <c:val>
            <c:numRef>
              <c:f>Sheet1!$B$2:$B$10</c:f>
              <c:numCache>
                <c:formatCode>General</c:formatCode>
                <c:ptCount val="9"/>
                <c:pt idx="0">
                  <c:v>1.92</c:v>
                </c:pt>
                <c:pt idx="1">
                  <c:v>1.45</c:v>
                </c:pt>
                <c:pt idx="2">
                  <c:v>2.96</c:v>
                </c:pt>
                <c:pt idx="3">
                  <c:v>1.86</c:v>
                </c:pt>
                <c:pt idx="4">
                  <c:v>1.73</c:v>
                </c:pt>
                <c:pt idx="5">
                  <c:v>2.32</c:v>
                </c:pt>
                <c:pt idx="6">
                  <c:v>2.94</c:v>
                </c:pt>
                <c:pt idx="7">
                  <c:v>3.76</c:v>
                </c:pt>
                <c:pt idx="8">
                  <c:v>3.85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88326915530113"/>
          <c:y val="0.259403021167518"/>
          <c:w val="0.37452272226941"/>
          <c:h val="0.628791988200535"/>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spPr>
            <a:solidFill>
              <a:srgbClr val="018ABC"/>
            </a:solidFill>
          </c:spPr>
          <c:invertIfNegative val="0"/>
          <c:cat>
            <c:strRef>
              <c:f>Sheet1!$B$1:$M$1</c:f>
              <c:strCache>
                <c:ptCount val="12"/>
                <c:pt idx="0">
                  <c:v>15</c:v>
                </c:pt>
                <c:pt idx="1">
                  <c:v>16</c:v>
                </c:pt>
                <c:pt idx="2">
                  <c:v>17</c:v>
                </c:pt>
                <c:pt idx="3">
                  <c:v>18</c:v>
                </c:pt>
                <c:pt idx="4">
                  <c:v>19</c:v>
                </c:pt>
                <c:pt idx="5">
                  <c:v>20</c:v>
                </c:pt>
                <c:pt idx="6">
                  <c:v>21</c:v>
                </c:pt>
                <c:pt idx="7">
                  <c:v>22</c:v>
                </c:pt>
                <c:pt idx="8">
                  <c:v>23</c:v>
                </c:pt>
                <c:pt idx="9">
                  <c:v>24</c:v>
                </c:pt>
                <c:pt idx="10">
                  <c:v>25</c:v>
                </c:pt>
                <c:pt idx="11">
                  <c:v>OPS</c:v>
                </c:pt>
              </c:strCache>
            </c:strRef>
          </c:cat>
          <c:val>
            <c:numRef>
              <c:f>Sheet1!$B$2:$M$2</c:f>
              <c:numCache>
                <c:formatCode>General</c:formatCode>
                <c:ptCount val="12"/>
                <c:pt idx="0">
                  <c:v>2301.0</c:v>
                </c:pt>
                <c:pt idx="1">
                  <c:v>2434.0</c:v>
                </c:pt>
                <c:pt idx="2">
                  <c:v>2575.0</c:v>
                </c:pt>
                <c:pt idx="3">
                  <c:v>2920.0</c:v>
                </c:pt>
                <c:pt idx="4">
                  <c:v>2745.2</c:v>
                </c:pt>
                <c:pt idx="5">
                  <c:v>2417.0</c:v>
                </c:pt>
                <c:pt idx="6">
                  <c:v>2584.0</c:v>
                </c:pt>
                <c:pt idx="7">
                  <c:v>1807.0</c:v>
                </c:pt>
                <c:pt idx="8">
                  <c:v>902.0</c:v>
                </c:pt>
              </c:numCache>
            </c:numRef>
          </c:val>
        </c:ser>
        <c:ser>
          <c:idx val="1"/>
          <c:order val="1"/>
          <c:spPr>
            <a:solidFill>
              <a:srgbClr val="D99694"/>
            </a:solidFill>
          </c:spPr>
          <c:invertIfNegative val="0"/>
          <c:cat>
            <c:strRef>
              <c:f>Sheet1!$B$1:$M$1</c:f>
              <c:strCache>
                <c:ptCount val="12"/>
                <c:pt idx="0">
                  <c:v>15</c:v>
                </c:pt>
                <c:pt idx="1">
                  <c:v>16</c:v>
                </c:pt>
                <c:pt idx="2">
                  <c:v>17</c:v>
                </c:pt>
                <c:pt idx="3">
                  <c:v>18</c:v>
                </c:pt>
                <c:pt idx="4">
                  <c:v>19</c:v>
                </c:pt>
                <c:pt idx="5">
                  <c:v>20</c:v>
                </c:pt>
                <c:pt idx="6">
                  <c:v>21</c:v>
                </c:pt>
                <c:pt idx="7">
                  <c:v>22</c:v>
                </c:pt>
                <c:pt idx="8">
                  <c:v>23</c:v>
                </c:pt>
                <c:pt idx="9">
                  <c:v>24</c:v>
                </c:pt>
                <c:pt idx="10">
                  <c:v>25</c:v>
                </c:pt>
                <c:pt idx="11">
                  <c:v>OPS</c:v>
                </c:pt>
              </c:strCache>
            </c:strRef>
          </c:cat>
          <c:val>
            <c:numRef>
              <c:f>Sheet1!$B$3:$M$3</c:f>
              <c:numCache>
                <c:formatCode>General</c:formatCode>
                <c:ptCount val="12"/>
                <c:pt idx="0">
                  <c:v>0.0</c:v>
                </c:pt>
                <c:pt idx="1">
                  <c:v>0.0</c:v>
                </c:pt>
                <c:pt idx="2">
                  <c:v>0.0</c:v>
                </c:pt>
                <c:pt idx="3">
                  <c:v>0.0</c:v>
                </c:pt>
                <c:pt idx="4">
                  <c:v>1059.0</c:v>
                </c:pt>
                <c:pt idx="5">
                  <c:v>1710.8</c:v>
                </c:pt>
                <c:pt idx="6">
                  <c:v>2228.8</c:v>
                </c:pt>
                <c:pt idx="7">
                  <c:v>3585.0</c:v>
                </c:pt>
                <c:pt idx="8">
                  <c:v>5264.0</c:v>
                </c:pt>
                <c:pt idx="9">
                  <c:v>6380.0</c:v>
                </c:pt>
                <c:pt idx="10">
                  <c:v>7137.0</c:v>
                </c:pt>
                <c:pt idx="11">
                  <c:v>7812.0</c:v>
                </c:pt>
              </c:numCache>
            </c:numRef>
          </c:val>
        </c:ser>
        <c:ser>
          <c:idx val="2"/>
          <c:order val="2"/>
          <c:spPr>
            <a:solidFill>
              <a:schemeClr val="accent3">
                <a:lumMod val="75000"/>
              </a:schemeClr>
            </a:solidFill>
          </c:spPr>
          <c:invertIfNegative val="0"/>
          <c:cat>
            <c:strRef>
              <c:f>Sheet1!$B$1:$M$1</c:f>
              <c:strCache>
                <c:ptCount val="12"/>
                <c:pt idx="0">
                  <c:v>15</c:v>
                </c:pt>
                <c:pt idx="1">
                  <c:v>16</c:v>
                </c:pt>
                <c:pt idx="2">
                  <c:v>17</c:v>
                </c:pt>
                <c:pt idx="3">
                  <c:v>18</c:v>
                </c:pt>
                <c:pt idx="4">
                  <c:v>19</c:v>
                </c:pt>
                <c:pt idx="5">
                  <c:v>20</c:v>
                </c:pt>
                <c:pt idx="6">
                  <c:v>21</c:v>
                </c:pt>
                <c:pt idx="7">
                  <c:v>22</c:v>
                </c:pt>
                <c:pt idx="8">
                  <c:v>23</c:v>
                </c:pt>
                <c:pt idx="9">
                  <c:v>24</c:v>
                </c:pt>
                <c:pt idx="10">
                  <c:v>25</c:v>
                </c:pt>
                <c:pt idx="11">
                  <c:v>OPS</c:v>
                </c:pt>
              </c:strCache>
            </c:strRef>
          </c:cat>
          <c:val>
            <c:numRef>
              <c:f>Sheet1!$B$4:$M$4</c:f>
              <c:numCache>
                <c:formatCode>General</c:formatCode>
                <c:ptCount val="12"/>
                <c:pt idx="6" formatCode="0">
                  <c:v>9.0</c:v>
                </c:pt>
                <c:pt idx="7" formatCode="0">
                  <c:v>54.6</c:v>
                </c:pt>
                <c:pt idx="8" formatCode="0">
                  <c:v>382.5</c:v>
                </c:pt>
                <c:pt idx="9" formatCode="0">
                  <c:v>633.6</c:v>
                </c:pt>
                <c:pt idx="10" formatCode="0">
                  <c:v>1012.5</c:v>
                </c:pt>
                <c:pt idx="11" formatCode="0">
                  <c:v>1584.0</c:v>
                </c:pt>
              </c:numCache>
            </c:numRef>
          </c:val>
        </c:ser>
        <c:dLbls>
          <c:showLegendKey val="0"/>
          <c:showVal val="0"/>
          <c:showCatName val="0"/>
          <c:showSerName val="0"/>
          <c:showPercent val="0"/>
          <c:showBubbleSize val="0"/>
        </c:dLbls>
        <c:gapWidth val="150"/>
        <c:overlap val="100"/>
        <c:axId val="-2134586744"/>
        <c:axId val="-2134089880"/>
      </c:barChart>
      <c:catAx>
        <c:axId val="-2134586744"/>
        <c:scaling>
          <c:orientation val="minMax"/>
        </c:scaling>
        <c:delete val="0"/>
        <c:axPos val="b"/>
        <c:majorTickMark val="out"/>
        <c:minorTickMark val="none"/>
        <c:tickLblPos val="nextTo"/>
        <c:txPr>
          <a:bodyPr/>
          <a:lstStyle/>
          <a:p>
            <a:pPr>
              <a:defRPr sz="2200"/>
            </a:pPr>
            <a:endParaRPr lang="en-US"/>
          </a:p>
        </c:txPr>
        <c:crossAx val="-2134089880"/>
        <c:crosses val="autoZero"/>
        <c:auto val="1"/>
        <c:lblAlgn val="ctr"/>
        <c:lblOffset val="100"/>
        <c:noMultiLvlLbl val="0"/>
      </c:catAx>
      <c:valAx>
        <c:axId val="-2134089880"/>
        <c:scaling>
          <c:orientation val="minMax"/>
        </c:scaling>
        <c:delete val="1"/>
        <c:axPos val="l"/>
        <c:majorGridlines/>
        <c:numFmt formatCode="General" sourceLinked="1"/>
        <c:majorTickMark val="out"/>
        <c:minorTickMark val="none"/>
        <c:tickLblPos val="nextTo"/>
        <c:crossAx val="-2134586744"/>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cat>
            <c:strRef>
              <c:f>[1]Sheet1!$A$1:$G$1</c:f>
              <c:strCache>
                <c:ptCount val="7"/>
                <c:pt idx="0">
                  <c:v>20</c:v>
                </c:pt>
                <c:pt idx="1">
                  <c:v>21</c:v>
                </c:pt>
                <c:pt idx="2">
                  <c:v>22</c:v>
                </c:pt>
                <c:pt idx="3">
                  <c:v>23</c:v>
                </c:pt>
                <c:pt idx="4">
                  <c:v>24</c:v>
                </c:pt>
                <c:pt idx="5">
                  <c:v>25</c:v>
                </c:pt>
                <c:pt idx="6">
                  <c:v>STEADY</c:v>
                </c:pt>
              </c:strCache>
            </c:strRef>
          </c:cat>
          <c:val>
            <c:numRef>
              <c:f>[1]Sheet1!$A$2:$G$2</c:f>
              <c:numCache>
                <c:formatCode>General</c:formatCode>
                <c:ptCount val="7"/>
                <c:pt idx="0">
                  <c:v>169.2</c:v>
                </c:pt>
                <c:pt idx="1">
                  <c:v>420.0</c:v>
                </c:pt>
                <c:pt idx="2">
                  <c:v>796.25</c:v>
                </c:pt>
                <c:pt idx="3">
                  <c:v>4505.0</c:v>
                </c:pt>
                <c:pt idx="4">
                  <c:v>5808.0</c:v>
                </c:pt>
                <c:pt idx="5">
                  <c:v>7668.0</c:v>
                </c:pt>
                <c:pt idx="6">
                  <c:v>10560.0</c:v>
                </c:pt>
              </c:numCache>
            </c:numRef>
          </c:val>
        </c:ser>
        <c:dLbls>
          <c:showLegendKey val="0"/>
          <c:showVal val="0"/>
          <c:showCatName val="0"/>
          <c:showSerName val="0"/>
          <c:showPercent val="0"/>
          <c:showBubbleSize val="0"/>
        </c:dLbls>
        <c:gapWidth val="150"/>
        <c:axId val="-1990794712"/>
        <c:axId val="-2098055736"/>
      </c:barChart>
      <c:catAx>
        <c:axId val="-1990794712"/>
        <c:scaling>
          <c:orientation val="minMax"/>
        </c:scaling>
        <c:delete val="0"/>
        <c:axPos val="b"/>
        <c:majorTickMark val="out"/>
        <c:minorTickMark val="none"/>
        <c:tickLblPos val="nextTo"/>
        <c:txPr>
          <a:bodyPr/>
          <a:lstStyle/>
          <a:p>
            <a:pPr>
              <a:defRPr sz="2000"/>
            </a:pPr>
            <a:endParaRPr lang="en-US"/>
          </a:p>
        </c:txPr>
        <c:crossAx val="-2098055736"/>
        <c:crosses val="autoZero"/>
        <c:auto val="1"/>
        <c:lblAlgn val="ctr"/>
        <c:lblOffset val="100"/>
        <c:noMultiLvlLbl val="0"/>
      </c:catAx>
      <c:valAx>
        <c:axId val="-2098055736"/>
        <c:scaling>
          <c:orientation val="minMax"/>
        </c:scaling>
        <c:delete val="0"/>
        <c:axPos val="l"/>
        <c:majorGridlines/>
        <c:numFmt formatCode="General" sourceLinked="1"/>
        <c:majorTickMark val="out"/>
        <c:minorTickMark val="none"/>
        <c:tickLblPos val="nextTo"/>
        <c:crossAx val="-1990794712"/>
        <c:crosses val="autoZero"/>
        <c:crossBetween val="between"/>
      </c:valAx>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lgn="r">
              <a:defRPr/>
            </a:pPr>
            <a:r>
              <a:rPr lang="en-US" dirty="0"/>
              <a:t>Science Support </a:t>
            </a:r>
            <a:r>
              <a:rPr lang="en-US" dirty="0" smtClean="0"/>
              <a:t>Systems within NSS budget:</a:t>
            </a:r>
            <a:r>
              <a:rPr lang="en-US" baseline="0" dirty="0" smtClean="0"/>
              <a:t> </a:t>
            </a:r>
          </a:p>
          <a:p>
            <a:pPr algn="r">
              <a:defRPr/>
            </a:pPr>
            <a:r>
              <a:rPr lang="en-US" dirty="0" smtClean="0"/>
              <a:t>23</a:t>
            </a:r>
            <a:r>
              <a:rPr lang="en-US" baseline="0" dirty="0" smtClean="0"/>
              <a:t> </a:t>
            </a:r>
            <a:r>
              <a:rPr lang="en-US" dirty="0" smtClean="0"/>
              <a:t>M€ total,</a:t>
            </a:r>
            <a:r>
              <a:rPr lang="en-US" baseline="0" dirty="0" smtClean="0"/>
              <a:t> </a:t>
            </a:r>
            <a:r>
              <a:rPr lang="en-US" dirty="0" smtClean="0"/>
              <a:t>19 M€ remaining </a:t>
            </a:r>
            <a:endParaRPr lang="en-US" dirty="0"/>
          </a:p>
        </c:rich>
      </c:tx>
      <c:layout>
        <c:manualLayout>
          <c:xMode val="edge"/>
          <c:yMode val="edge"/>
          <c:x val="0.407916245483158"/>
          <c:y val="0.0704638153121927"/>
        </c:manualLayout>
      </c:layout>
      <c:overlay val="0"/>
    </c:title>
    <c:autoTitleDeleted val="0"/>
    <c:plotArea>
      <c:layout/>
      <c:pieChart>
        <c:varyColors val="1"/>
        <c:ser>
          <c:idx val="0"/>
          <c:order val="0"/>
          <c:tx>
            <c:strRef>
              <c:f>Sheet1!$B$1</c:f>
              <c:strCache>
                <c:ptCount val="1"/>
                <c:pt idx="0">
                  <c:v>Science Support Systems</c:v>
                </c:pt>
              </c:strCache>
            </c:strRef>
          </c:tx>
          <c:dPt>
            <c:idx val="0"/>
            <c:bubble3D val="0"/>
            <c:spPr>
              <a:solidFill>
                <a:schemeClr val="bg2">
                  <a:lumMod val="75000"/>
                </a:schemeClr>
              </a:solidFill>
            </c:spPr>
          </c:dPt>
          <c:dPt>
            <c:idx val="1"/>
            <c:bubble3D val="0"/>
            <c:spPr>
              <a:solidFill>
                <a:srgbClr val="F1CFB3"/>
              </a:solidFill>
            </c:spPr>
          </c:dPt>
          <c:dPt>
            <c:idx val="2"/>
            <c:bubble3D val="0"/>
            <c:spPr>
              <a:solidFill>
                <a:srgbClr val="C4BD97"/>
              </a:solidFill>
            </c:spPr>
          </c:dPt>
          <c:dPt>
            <c:idx val="3"/>
            <c:bubble3D val="0"/>
            <c:spPr>
              <a:solidFill>
                <a:srgbClr val="0000FF"/>
              </a:solidFill>
            </c:spPr>
          </c:dPt>
          <c:dPt>
            <c:idx val="4"/>
            <c:bubble3D val="0"/>
            <c:spPr>
              <a:solidFill>
                <a:srgbClr val="CCFFCC"/>
              </a:solidFill>
            </c:spPr>
          </c:dPt>
          <c:dPt>
            <c:idx val="5"/>
            <c:bubble3D val="0"/>
            <c:spPr>
              <a:solidFill>
                <a:srgbClr val="8064A2"/>
              </a:solidFill>
            </c:spPr>
          </c:dPt>
          <c:dPt>
            <c:idx val="6"/>
            <c:bubble3D val="0"/>
            <c:spPr>
              <a:solidFill>
                <a:srgbClr val="008000"/>
              </a:solidFill>
            </c:spPr>
          </c:dPt>
          <c:dPt>
            <c:idx val="7"/>
            <c:bubble3D val="0"/>
            <c:spPr>
              <a:solidFill>
                <a:srgbClr val="FF6600"/>
              </a:solidFill>
            </c:spPr>
          </c:dPt>
          <c:dLbls>
            <c:numFmt formatCode="#,##0.0" sourceLinked="0"/>
            <c:showLegendKey val="0"/>
            <c:showVal val="1"/>
            <c:showCatName val="0"/>
            <c:showSerName val="0"/>
            <c:showPercent val="0"/>
            <c:showBubbleSize val="0"/>
            <c:showLeaderLines val="1"/>
          </c:dLbls>
          <c:cat>
            <c:strRef>
              <c:f>Sheet1!$A$2:$A$10</c:f>
              <c:strCache>
                <c:ptCount val="9"/>
                <c:pt idx="0">
                  <c:v>Management / Instr. Interaction</c:v>
                </c:pt>
                <c:pt idx="1">
                  <c:v>Scientific Coord. &amp; User Office</c:v>
                </c:pt>
                <c:pt idx="2">
                  <c:v>Samples &amp; User Laboratories</c:v>
                </c:pt>
                <c:pt idx="3">
                  <c:v>Mechatronics &amp; SW Integration</c:v>
                </c:pt>
                <c:pt idx="4">
                  <c:v>Deuteration &amp; Crystallisation</c:v>
                </c:pt>
                <c:pt idx="5">
                  <c:v>Fluids, Gases, Vapour …</c:v>
                </c:pt>
                <c:pt idx="6">
                  <c:v>Pressure &amp; Mech Proc.</c:v>
                </c:pt>
                <c:pt idx="7">
                  <c:v>Temperature &amp; Fields</c:v>
                </c:pt>
                <c:pt idx="8">
                  <c:v>SPENT 13-15</c:v>
                </c:pt>
              </c:strCache>
            </c:strRef>
          </c:cat>
          <c:val>
            <c:numRef>
              <c:f>Sheet1!$B$2:$B$10</c:f>
              <c:numCache>
                <c:formatCode>General</c:formatCode>
                <c:ptCount val="9"/>
                <c:pt idx="0">
                  <c:v>1.92</c:v>
                </c:pt>
                <c:pt idx="1">
                  <c:v>1.45</c:v>
                </c:pt>
                <c:pt idx="2">
                  <c:v>2.96</c:v>
                </c:pt>
                <c:pt idx="3">
                  <c:v>1.86</c:v>
                </c:pt>
                <c:pt idx="4">
                  <c:v>1.73</c:v>
                </c:pt>
                <c:pt idx="5">
                  <c:v>2.32</c:v>
                </c:pt>
                <c:pt idx="6">
                  <c:v>2.94</c:v>
                </c:pt>
                <c:pt idx="7">
                  <c:v>3.76</c:v>
                </c:pt>
                <c:pt idx="8">
                  <c:v>3.85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88326915530113"/>
          <c:y val="0.259403021167518"/>
          <c:w val="0.37452272226941"/>
          <c:h val="0.628791988200535"/>
        </c:manualLayout>
      </c:layout>
      <c:overlay val="0"/>
    </c:legend>
    <c:plotVisOnly val="1"/>
    <c:dispBlanksAs val="gap"/>
    <c:showDLblsOverMax val="0"/>
  </c:chart>
  <c:txPr>
    <a:bodyPr/>
    <a:lstStyle/>
    <a:p>
      <a:pPr>
        <a:defRPr sz="1800"/>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lgn="r">
              <a:defRPr/>
            </a:pPr>
            <a:r>
              <a:rPr lang="en-US" sz="1800" b="1" i="0" baseline="0" dirty="0" smtClean="0">
                <a:effectLst/>
              </a:rPr>
              <a:t>Science Support Systems within </a:t>
            </a:r>
            <a:r>
              <a:rPr lang="en-US" sz="1800" b="1" i="0" baseline="0" dirty="0" smtClean="0">
                <a:solidFill>
                  <a:srgbClr val="FF0000"/>
                </a:solidFill>
                <a:effectLst/>
              </a:rPr>
              <a:t>reduced</a:t>
            </a:r>
            <a:r>
              <a:rPr lang="en-US" sz="1800" b="1" i="0" baseline="0" dirty="0" smtClean="0">
                <a:effectLst/>
              </a:rPr>
              <a:t> NSS budget: </a:t>
            </a:r>
            <a:endParaRPr lang="en-US" dirty="0" smtClean="0">
              <a:effectLst/>
            </a:endParaRPr>
          </a:p>
          <a:p>
            <a:pPr algn="r">
              <a:defRPr/>
            </a:pPr>
            <a:r>
              <a:rPr lang="en-US" sz="1800" b="1" i="0" baseline="0" dirty="0" smtClean="0">
                <a:solidFill>
                  <a:srgbClr val="FF0000"/>
                </a:solidFill>
                <a:effectLst/>
              </a:rPr>
              <a:t>14 M€ remaining </a:t>
            </a:r>
            <a:endParaRPr lang="en-US" dirty="0">
              <a:solidFill>
                <a:srgbClr val="FF0000"/>
              </a:solidFill>
              <a:effectLst/>
            </a:endParaRPr>
          </a:p>
        </c:rich>
      </c:tx>
      <c:layout>
        <c:manualLayout>
          <c:xMode val="edge"/>
          <c:yMode val="edge"/>
          <c:x val="0.418818673372865"/>
          <c:y val="0.0561318093149978"/>
        </c:manualLayout>
      </c:layout>
      <c:overlay val="0"/>
    </c:title>
    <c:autoTitleDeleted val="0"/>
    <c:plotArea>
      <c:layout/>
      <c:pieChart>
        <c:varyColors val="1"/>
        <c:ser>
          <c:idx val="0"/>
          <c:order val="0"/>
          <c:tx>
            <c:strRef>
              <c:f>Sheet1!$B$1</c:f>
              <c:strCache>
                <c:ptCount val="1"/>
                <c:pt idx="0">
                  <c:v>Science Support Systems</c:v>
                </c:pt>
              </c:strCache>
            </c:strRef>
          </c:tx>
          <c:dPt>
            <c:idx val="0"/>
            <c:bubble3D val="0"/>
            <c:spPr>
              <a:solidFill>
                <a:schemeClr val="bg2">
                  <a:lumMod val="75000"/>
                </a:schemeClr>
              </a:solidFill>
            </c:spPr>
          </c:dPt>
          <c:dPt>
            <c:idx val="1"/>
            <c:bubble3D val="0"/>
            <c:spPr>
              <a:solidFill>
                <a:srgbClr val="F1CFB3"/>
              </a:solidFill>
            </c:spPr>
          </c:dPt>
          <c:dPt>
            <c:idx val="2"/>
            <c:bubble3D val="0"/>
            <c:spPr>
              <a:solidFill>
                <a:srgbClr val="C4BD97"/>
              </a:solidFill>
            </c:spPr>
          </c:dPt>
          <c:dPt>
            <c:idx val="3"/>
            <c:bubble3D val="0"/>
            <c:spPr>
              <a:solidFill>
                <a:srgbClr val="0000FF"/>
              </a:solidFill>
            </c:spPr>
          </c:dPt>
          <c:dPt>
            <c:idx val="4"/>
            <c:bubble3D val="0"/>
            <c:spPr>
              <a:solidFill>
                <a:srgbClr val="CCFFCC"/>
              </a:solidFill>
            </c:spPr>
          </c:dPt>
          <c:dPt>
            <c:idx val="5"/>
            <c:bubble3D val="0"/>
            <c:spPr>
              <a:solidFill>
                <a:srgbClr val="8064A2"/>
              </a:solidFill>
            </c:spPr>
          </c:dPt>
          <c:dPt>
            <c:idx val="6"/>
            <c:bubble3D val="0"/>
            <c:spPr>
              <a:solidFill>
                <a:srgbClr val="008000"/>
              </a:solidFill>
            </c:spPr>
          </c:dPt>
          <c:dPt>
            <c:idx val="7"/>
            <c:bubble3D val="0"/>
            <c:spPr>
              <a:solidFill>
                <a:srgbClr val="FF6600"/>
              </a:solidFill>
            </c:spPr>
          </c:dPt>
          <c:dPt>
            <c:idx val="9"/>
            <c:bubble3D val="0"/>
            <c:spPr>
              <a:pattFill prst="ltHorz">
                <a:fgClr>
                  <a:prstClr val="black"/>
                </a:fgClr>
                <a:bgClr>
                  <a:prstClr val="white"/>
                </a:bgClr>
              </a:pattFill>
            </c:spPr>
          </c:dPt>
          <c:dLbls>
            <c:numFmt formatCode="#,##0.0" sourceLinked="0"/>
            <c:showLegendKey val="0"/>
            <c:showVal val="1"/>
            <c:showCatName val="0"/>
            <c:showSerName val="0"/>
            <c:showPercent val="0"/>
            <c:showBubbleSize val="0"/>
            <c:showLeaderLines val="1"/>
          </c:dLbls>
          <c:cat>
            <c:strRef>
              <c:f>Sheet1!$A$2:$A$11</c:f>
              <c:strCache>
                <c:ptCount val="10"/>
                <c:pt idx="0">
                  <c:v>Management / Instr. Interaction</c:v>
                </c:pt>
                <c:pt idx="1">
                  <c:v>Scientific Coord. &amp; User Office</c:v>
                </c:pt>
                <c:pt idx="2">
                  <c:v>Samples &amp; User Laboratories</c:v>
                </c:pt>
                <c:pt idx="3">
                  <c:v>Mechatronics &amp; SW Integration</c:v>
                </c:pt>
                <c:pt idx="4">
                  <c:v>Deuteration &amp; Crystallisation</c:v>
                </c:pt>
                <c:pt idx="5">
                  <c:v>Fluids, Gases, Vapour …</c:v>
                </c:pt>
                <c:pt idx="6">
                  <c:v>Pressure &amp; Mech Proc.</c:v>
                </c:pt>
                <c:pt idx="7">
                  <c:v>Temperature &amp; Fields</c:v>
                </c:pt>
                <c:pt idx="8">
                  <c:v>SPENT 13-15</c:v>
                </c:pt>
                <c:pt idx="9">
                  <c:v>REDUCED*</c:v>
                </c:pt>
              </c:strCache>
            </c:strRef>
          </c:cat>
          <c:val>
            <c:numRef>
              <c:f>Sheet1!$B$2:$B$11</c:f>
              <c:numCache>
                <c:formatCode>General</c:formatCode>
                <c:ptCount val="10"/>
                <c:pt idx="0">
                  <c:v>1.76</c:v>
                </c:pt>
                <c:pt idx="1">
                  <c:v>0.845</c:v>
                </c:pt>
                <c:pt idx="2">
                  <c:v>2.04</c:v>
                </c:pt>
                <c:pt idx="3">
                  <c:v>1.565</c:v>
                </c:pt>
                <c:pt idx="4">
                  <c:v>0.925</c:v>
                </c:pt>
                <c:pt idx="5">
                  <c:v>1.805</c:v>
                </c:pt>
                <c:pt idx="6">
                  <c:v>2.61</c:v>
                </c:pt>
                <c:pt idx="7">
                  <c:v>2.7</c:v>
                </c:pt>
                <c:pt idx="8">
                  <c:v>3.9</c:v>
                </c:pt>
                <c:pt idx="9">
                  <c:v>4.7</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88326915530113"/>
          <c:y val="0.259403021167518"/>
          <c:w val="0.37452272226941"/>
          <c:h val="0.628791988200535"/>
        </c:manualLayout>
      </c:layout>
      <c:overlay val="0"/>
    </c:legend>
    <c:plotVisOnly val="1"/>
    <c:dispBlanksAs val="gap"/>
    <c:showDLblsOverMax val="0"/>
  </c:chart>
  <c:txPr>
    <a:bodyPr/>
    <a:lstStyle/>
    <a:p>
      <a:pPr>
        <a:defRPr sz="1800"/>
      </a:pPr>
      <a:endParaRPr lang="en-US"/>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67A505-E6FE-4C4E-B7A4-604E16A653CA}"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7ECD05C3-C221-5749-9F31-6D79CB7000EB}">
      <dgm:prSet phldrT="[Text]" custT="1"/>
      <dgm:spPr>
        <a:solidFill>
          <a:srgbClr val="0094CA">
            <a:alpha val="45000"/>
          </a:srgbClr>
        </a:solidFill>
      </dgm:spPr>
      <dgm:t>
        <a:bodyPr/>
        <a:lstStyle/>
        <a:p>
          <a:pPr>
            <a:lnSpc>
              <a:spcPct val="60000"/>
            </a:lnSpc>
          </a:pPr>
          <a:r>
            <a:rPr lang="en-US" sz="2400" b="1" dirty="0" smtClean="0">
              <a:solidFill>
                <a:srgbClr val="FF0000"/>
              </a:solidFill>
            </a:rPr>
            <a:t>Neutron</a:t>
          </a:r>
        </a:p>
        <a:p>
          <a:pPr>
            <a:lnSpc>
              <a:spcPct val="60000"/>
            </a:lnSpc>
          </a:pPr>
          <a:r>
            <a:rPr lang="en-US" sz="2400" b="1" dirty="0" smtClean="0">
              <a:solidFill>
                <a:srgbClr val="FF0000"/>
              </a:solidFill>
            </a:rPr>
            <a:t>Methods</a:t>
          </a:r>
          <a:endParaRPr lang="en-US" sz="2400" b="1" dirty="0">
            <a:solidFill>
              <a:srgbClr val="FF0000"/>
            </a:solidFill>
          </a:endParaRPr>
        </a:p>
      </dgm:t>
    </dgm:pt>
    <dgm:pt modelId="{D58853DB-C1BD-A54D-BBC2-04FC16694EC5}" type="parTrans" cxnId="{A7D7432E-0C8C-5040-94FF-EB78065CFFA5}">
      <dgm:prSet/>
      <dgm:spPr/>
      <dgm:t>
        <a:bodyPr/>
        <a:lstStyle/>
        <a:p>
          <a:endParaRPr lang="en-US"/>
        </a:p>
      </dgm:t>
    </dgm:pt>
    <dgm:pt modelId="{0B559F11-D7D0-B44D-9D53-7B8197524E24}" type="sibTrans" cxnId="{A7D7432E-0C8C-5040-94FF-EB78065CFFA5}">
      <dgm:prSet/>
      <dgm:spPr/>
      <dgm:t>
        <a:bodyPr/>
        <a:lstStyle/>
        <a:p>
          <a:endParaRPr lang="en-US"/>
        </a:p>
      </dgm:t>
    </dgm:pt>
    <dgm:pt modelId="{EA324E8D-68EC-5A4F-9C75-24FF32396F68}">
      <dgm:prSet phldrT="[Text]" custT="1"/>
      <dgm:spPr>
        <a:solidFill>
          <a:srgbClr val="0094CA">
            <a:alpha val="45000"/>
          </a:srgbClr>
        </a:solidFill>
      </dgm:spPr>
      <dgm:t>
        <a:bodyPr/>
        <a:lstStyle/>
        <a:p>
          <a:pPr>
            <a:lnSpc>
              <a:spcPct val="60000"/>
            </a:lnSpc>
          </a:pPr>
          <a:r>
            <a:rPr lang="en-US" sz="2400" b="1" dirty="0" smtClean="0">
              <a:solidFill>
                <a:srgbClr val="00FF00"/>
              </a:solidFill>
            </a:rPr>
            <a:t>User</a:t>
          </a:r>
        </a:p>
        <a:p>
          <a:pPr>
            <a:lnSpc>
              <a:spcPct val="60000"/>
            </a:lnSpc>
          </a:pPr>
          <a:r>
            <a:rPr lang="en-US" sz="2400" b="1" dirty="0" smtClean="0">
              <a:solidFill>
                <a:srgbClr val="00FF00"/>
              </a:solidFill>
            </a:rPr>
            <a:t>Access</a:t>
          </a:r>
        </a:p>
      </dgm:t>
    </dgm:pt>
    <dgm:pt modelId="{CC97BADF-FAA8-7B46-BEE6-074749340426}" type="parTrans" cxnId="{446DC897-2424-3643-9C2C-316F29FB5D76}">
      <dgm:prSet/>
      <dgm:spPr/>
      <dgm:t>
        <a:bodyPr/>
        <a:lstStyle/>
        <a:p>
          <a:endParaRPr lang="en-US"/>
        </a:p>
      </dgm:t>
    </dgm:pt>
    <dgm:pt modelId="{5CD06EA5-4704-434B-B6BF-5211D29DB579}" type="sibTrans" cxnId="{446DC897-2424-3643-9C2C-316F29FB5D76}">
      <dgm:prSet/>
      <dgm:spPr/>
      <dgm:t>
        <a:bodyPr/>
        <a:lstStyle/>
        <a:p>
          <a:endParaRPr lang="en-US"/>
        </a:p>
      </dgm:t>
    </dgm:pt>
    <dgm:pt modelId="{2512B9EA-147E-1F47-B79C-D86F371ADAE8}">
      <dgm:prSet phldrT="[Text]" custT="1"/>
      <dgm:spPr>
        <a:solidFill>
          <a:srgbClr val="0094CA">
            <a:alpha val="45000"/>
          </a:srgbClr>
        </a:solidFill>
      </dgm:spPr>
      <dgm:t>
        <a:bodyPr/>
        <a:lstStyle/>
        <a:p>
          <a:pPr>
            <a:lnSpc>
              <a:spcPct val="60000"/>
            </a:lnSpc>
          </a:pPr>
          <a:r>
            <a:rPr lang="en-US" sz="2400" b="1" dirty="0" smtClean="0">
              <a:solidFill>
                <a:srgbClr val="0000FF"/>
              </a:solidFill>
            </a:rPr>
            <a:t>Science,</a:t>
          </a:r>
        </a:p>
        <a:p>
          <a:pPr>
            <a:lnSpc>
              <a:spcPct val="60000"/>
            </a:lnSpc>
          </a:pPr>
          <a:r>
            <a:rPr lang="en-US" sz="2400" b="1" dirty="0" smtClean="0">
              <a:solidFill>
                <a:srgbClr val="0000FF"/>
              </a:solidFill>
            </a:rPr>
            <a:t>Research</a:t>
          </a:r>
          <a:endParaRPr lang="en-US" sz="2400" b="1" dirty="0">
            <a:solidFill>
              <a:srgbClr val="0000FF"/>
            </a:solidFill>
          </a:endParaRPr>
        </a:p>
      </dgm:t>
    </dgm:pt>
    <dgm:pt modelId="{AA3D366C-CA8E-DD46-80D9-93C9B972C98D}" type="parTrans" cxnId="{B0D03403-5588-5340-BECA-55C8551CA31D}">
      <dgm:prSet/>
      <dgm:spPr/>
      <dgm:t>
        <a:bodyPr/>
        <a:lstStyle/>
        <a:p>
          <a:endParaRPr lang="en-US"/>
        </a:p>
      </dgm:t>
    </dgm:pt>
    <dgm:pt modelId="{71169103-15BB-4043-834E-224A8E46AEBE}" type="sibTrans" cxnId="{B0D03403-5588-5340-BECA-55C8551CA31D}">
      <dgm:prSet/>
      <dgm:spPr/>
      <dgm:t>
        <a:bodyPr/>
        <a:lstStyle/>
        <a:p>
          <a:endParaRPr lang="en-US"/>
        </a:p>
      </dgm:t>
    </dgm:pt>
    <dgm:pt modelId="{215A6B0F-42DF-5E46-A33F-6298B882F75C}" type="pres">
      <dgm:prSet presAssocID="{0A67A505-E6FE-4C4E-B7A4-604E16A653CA}" presName="Name0" presStyleCnt="0">
        <dgm:presLayoutVars>
          <dgm:dir/>
          <dgm:resizeHandles val="exact"/>
        </dgm:presLayoutVars>
      </dgm:prSet>
      <dgm:spPr/>
      <dgm:t>
        <a:bodyPr/>
        <a:lstStyle/>
        <a:p>
          <a:endParaRPr lang="en-US"/>
        </a:p>
      </dgm:t>
    </dgm:pt>
    <dgm:pt modelId="{EE0A607D-5F04-A74B-BBE1-CC8B6054DE9C}" type="pres">
      <dgm:prSet presAssocID="{7ECD05C3-C221-5749-9F31-6D79CB7000EB}" presName="node" presStyleLbl="node1" presStyleIdx="0" presStyleCnt="3">
        <dgm:presLayoutVars>
          <dgm:bulletEnabled val="1"/>
        </dgm:presLayoutVars>
      </dgm:prSet>
      <dgm:spPr/>
      <dgm:t>
        <a:bodyPr/>
        <a:lstStyle/>
        <a:p>
          <a:endParaRPr lang="en-US"/>
        </a:p>
      </dgm:t>
    </dgm:pt>
    <dgm:pt modelId="{73CAF769-F0C4-F148-B0D5-AF9A896156D8}" type="pres">
      <dgm:prSet presAssocID="{0B559F11-D7D0-B44D-9D53-7B8197524E24}" presName="sibTrans" presStyleLbl="sibTrans2D1" presStyleIdx="0" presStyleCnt="3"/>
      <dgm:spPr/>
      <dgm:t>
        <a:bodyPr/>
        <a:lstStyle/>
        <a:p>
          <a:endParaRPr lang="en-US"/>
        </a:p>
      </dgm:t>
    </dgm:pt>
    <dgm:pt modelId="{857585AD-0AF6-8049-BEB6-F5B1A6CB81DB}" type="pres">
      <dgm:prSet presAssocID="{0B559F11-D7D0-B44D-9D53-7B8197524E24}" presName="connectorText" presStyleLbl="sibTrans2D1" presStyleIdx="0" presStyleCnt="3"/>
      <dgm:spPr/>
      <dgm:t>
        <a:bodyPr/>
        <a:lstStyle/>
        <a:p>
          <a:endParaRPr lang="en-US"/>
        </a:p>
      </dgm:t>
    </dgm:pt>
    <dgm:pt modelId="{AF223169-13C2-1446-9872-8E7F02C9707D}" type="pres">
      <dgm:prSet presAssocID="{EA324E8D-68EC-5A4F-9C75-24FF32396F68}" presName="node" presStyleLbl="node1" presStyleIdx="1" presStyleCnt="3">
        <dgm:presLayoutVars>
          <dgm:bulletEnabled val="1"/>
        </dgm:presLayoutVars>
      </dgm:prSet>
      <dgm:spPr/>
      <dgm:t>
        <a:bodyPr/>
        <a:lstStyle/>
        <a:p>
          <a:endParaRPr lang="en-US"/>
        </a:p>
      </dgm:t>
    </dgm:pt>
    <dgm:pt modelId="{A624062B-6DAE-6B4C-A646-EBA1DA9772FB}" type="pres">
      <dgm:prSet presAssocID="{5CD06EA5-4704-434B-B6BF-5211D29DB579}" presName="sibTrans" presStyleLbl="sibTrans2D1" presStyleIdx="1" presStyleCnt="3"/>
      <dgm:spPr/>
      <dgm:t>
        <a:bodyPr/>
        <a:lstStyle/>
        <a:p>
          <a:endParaRPr lang="en-US"/>
        </a:p>
      </dgm:t>
    </dgm:pt>
    <dgm:pt modelId="{56E37655-FD3B-D14D-9F30-98A153821F7E}" type="pres">
      <dgm:prSet presAssocID="{5CD06EA5-4704-434B-B6BF-5211D29DB579}" presName="connectorText" presStyleLbl="sibTrans2D1" presStyleIdx="1" presStyleCnt="3"/>
      <dgm:spPr/>
      <dgm:t>
        <a:bodyPr/>
        <a:lstStyle/>
        <a:p>
          <a:endParaRPr lang="en-US"/>
        </a:p>
      </dgm:t>
    </dgm:pt>
    <dgm:pt modelId="{393C1E26-3E78-5448-9434-F64A98A319C9}" type="pres">
      <dgm:prSet presAssocID="{2512B9EA-147E-1F47-B79C-D86F371ADAE8}" presName="node" presStyleLbl="node1" presStyleIdx="2" presStyleCnt="3">
        <dgm:presLayoutVars>
          <dgm:bulletEnabled val="1"/>
        </dgm:presLayoutVars>
      </dgm:prSet>
      <dgm:spPr/>
      <dgm:t>
        <a:bodyPr/>
        <a:lstStyle/>
        <a:p>
          <a:endParaRPr lang="en-US"/>
        </a:p>
      </dgm:t>
    </dgm:pt>
    <dgm:pt modelId="{3963159D-A814-7D47-A7E0-680C00434775}" type="pres">
      <dgm:prSet presAssocID="{71169103-15BB-4043-834E-224A8E46AEBE}" presName="sibTrans" presStyleLbl="sibTrans2D1" presStyleIdx="2" presStyleCnt="3"/>
      <dgm:spPr/>
      <dgm:t>
        <a:bodyPr/>
        <a:lstStyle/>
        <a:p>
          <a:endParaRPr lang="en-US"/>
        </a:p>
      </dgm:t>
    </dgm:pt>
    <dgm:pt modelId="{951D6CB1-AF09-4E45-99FD-52C70A93DDCF}" type="pres">
      <dgm:prSet presAssocID="{71169103-15BB-4043-834E-224A8E46AEBE}" presName="connectorText" presStyleLbl="sibTrans2D1" presStyleIdx="2" presStyleCnt="3"/>
      <dgm:spPr/>
      <dgm:t>
        <a:bodyPr/>
        <a:lstStyle/>
        <a:p>
          <a:endParaRPr lang="en-US"/>
        </a:p>
      </dgm:t>
    </dgm:pt>
  </dgm:ptLst>
  <dgm:cxnLst>
    <dgm:cxn modelId="{9B762647-ED97-3344-B62B-0DD573232A24}" type="presOf" srcId="{0B559F11-D7D0-B44D-9D53-7B8197524E24}" destId="{857585AD-0AF6-8049-BEB6-F5B1A6CB81DB}" srcOrd="1" destOrd="0" presId="urn:microsoft.com/office/officeart/2005/8/layout/cycle7"/>
    <dgm:cxn modelId="{C774A1FF-2F47-EA4A-ADAF-589475E30032}" type="presOf" srcId="{71169103-15BB-4043-834E-224A8E46AEBE}" destId="{3963159D-A814-7D47-A7E0-680C00434775}" srcOrd="0" destOrd="0" presId="urn:microsoft.com/office/officeart/2005/8/layout/cycle7"/>
    <dgm:cxn modelId="{94088029-C9BC-B24E-BF50-CCB29CBB4B6B}" type="presOf" srcId="{EA324E8D-68EC-5A4F-9C75-24FF32396F68}" destId="{AF223169-13C2-1446-9872-8E7F02C9707D}" srcOrd="0" destOrd="0" presId="urn:microsoft.com/office/officeart/2005/8/layout/cycle7"/>
    <dgm:cxn modelId="{B0D03403-5588-5340-BECA-55C8551CA31D}" srcId="{0A67A505-E6FE-4C4E-B7A4-604E16A653CA}" destId="{2512B9EA-147E-1F47-B79C-D86F371ADAE8}" srcOrd="2" destOrd="0" parTransId="{AA3D366C-CA8E-DD46-80D9-93C9B972C98D}" sibTransId="{71169103-15BB-4043-834E-224A8E46AEBE}"/>
    <dgm:cxn modelId="{C8E3B2C9-CE7B-7546-8BF9-CE60BE36D35C}" type="presOf" srcId="{2512B9EA-147E-1F47-B79C-D86F371ADAE8}" destId="{393C1E26-3E78-5448-9434-F64A98A319C9}" srcOrd="0" destOrd="0" presId="urn:microsoft.com/office/officeart/2005/8/layout/cycle7"/>
    <dgm:cxn modelId="{94371ADD-5BC6-3541-BBFA-1D640282156B}" type="presOf" srcId="{71169103-15BB-4043-834E-224A8E46AEBE}" destId="{951D6CB1-AF09-4E45-99FD-52C70A93DDCF}" srcOrd="1" destOrd="0" presId="urn:microsoft.com/office/officeart/2005/8/layout/cycle7"/>
    <dgm:cxn modelId="{ABA7964F-7199-4F44-94FB-CAC9789E7AC2}" type="presOf" srcId="{0A67A505-E6FE-4C4E-B7A4-604E16A653CA}" destId="{215A6B0F-42DF-5E46-A33F-6298B882F75C}" srcOrd="0" destOrd="0" presId="urn:microsoft.com/office/officeart/2005/8/layout/cycle7"/>
    <dgm:cxn modelId="{023589EA-9F73-B446-B443-FB27A90B60B5}" type="presOf" srcId="{5CD06EA5-4704-434B-B6BF-5211D29DB579}" destId="{56E37655-FD3B-D14D-9F30-98A153821F7E}" srcOrd="1" destOrd="0" presId="urn:microsoft.com/office/officeart/2005/8/layout/cycle7"/>
    <dgm:cxn modelId="{446DC897-2424-3643-9C2C-316F29FB5D76}" srcId="{0A67A505-E6FE-4C4E-B7A4-604E16A653CA}" destId="{EA324E8D-68EC-5A4F-9C75-24FF32396F68}" srcOrd="1" destOrd="0" parTransId="{CC97BADF-FAA8-7B46-BEE6-074749340426}" sibTransId="{5CD06EA5-4704-434B-B6BF-5211D29DB579}"/>
    <dgm:cxn modelId="{857DF087-DB9B-9749-87FC-538397A41684}" type="presOf" srcId="{7ECD05C3-C221-5749-9F31-6D79CB7000EB}" destId="{EE0A607D-5F04-A74B-BBE1-CC8B6054DE9C}" srcOrd="0" destOrd="0" presId="urn:microsoft.com/office/officeart/2005/8/layout/cycle7"/>
    <dgm:cxn modelId="{A7D7432E-0C8C-5040-94FF-EB78065CFFA5}" srcId="{0A67A505-E6FE-4C4E-B7A4-604E16A653CA}" destId="{7ECD05C3-C221-5749-9F31-6D79CB7000EB}" srcOrd="0" destOrd="0" parTransId="{D58853DB-C1BD-A54D-BBC2-04FC16694EC5}" sibTransId="{0B559F11-D7D0-B44D-9D53-7B8197524E24}"/>
    <dgm:cxn modelId="{E789CA18-F77F-5D48-B34F-D75F51D0E278}" type="presOf" srcId="{5CD06EA5-4704-434B-B6BF-5211D29DB579}" destId="{A624062B-6DAE-6B4C-A646-EBA1DA9772FB}" srcOrd="0" destOrd="0" presId="urn:microsoft.com/office/officeart/2005/8/layout/cycle7"/>
    <dgm:cxn modelId="{79595154-88D3-644C-A23C-E50E7BD951C4}" type="presOf" srcId="{0B559F11-D7D0-B44D-9D53-7B8197524E24}" destId="{73CAF769-F0C4-F148-B0D5-AF9A896156D8}" srcOrd="0" destOrd="0" presId="urn:microsoft.com/office/officeart/2005/8/layout/cycle7"/>
    <dgm:cxn modelId="{3A7A2F13-9523-F444-82E8-FB5DC4A8F92E}" type="presParOf" srcId="{215A6B0F-42DF-5E46-A33F-6298B882F75C}" destId="{EE0A607D-5F04-A74B-BBE1-CC8B6054DE9C}" srcOrd="0" destOrd="0" presId="urn:microsoft.com/office/officeart/2005/8/layout/cycle7"/>
    <dgm:cxn modelId="{C26287FF-D83C-734F-938F-6A56D807F449}" type="presParOf" srcId="{215A6B0F-42DF-5E46-A33F-6298B882F75C}" destId="{73CAF769-F0C4-F148-B0D5-AF9A896156D8}" srcOrd="1" destOrd="0" presId="urn:microsoft.com/office/officeart/2005/8/layout/cycle7"/>
    <dgm:cxn modelId="{C00BC6F7-E0C5-7045-91CF-766F00E7E606}" type="presParOf" srcId="{73CAF769-F0C4-F148-B0D5-AF9A896156D8}" destId="{857585AD-0AF6-8049-BEB6-F5B1A6CB81DB}" srcOrd="0" destOrd="0" presId="urn:microsoft.com/office/officeart/2005/8/layout/cycle7"/>
    <dgm:cxn modelId="{04DBC7F6-67B1-0044-92FB-4332CFD8073C}" type="presParOf" srcId="{215A6B0F-42DF-5E46-A33F-6298B882F75C}" destId="{AF223169-13C2-1446-9872-8E7F02C9707D}" srcOrd="2" destOrd="0" presId="urn:microsoft.com/office/officeart/2005/8/layout/cycle7"/>
    <dgm:cxn modelId="{2C3B451D-6A85-8C4B-8B39-004026B327C2}" type="presParOf" srcId="{215A6B0F-42DF-5E46-A33F-6298B882F75C}" destId="{A624062B-6DAE-6B4C-A646-EBA1DA9772FB}" srcOrd="3" destOrd="0" presId="urn:microsoft.com/office/officeart/2005/8/layout/cycle7"/>
    <dgm:cxn modelId="{1173B36E-4355-5243-9884-8B14FB77E37D}" type="presParOf" srcId="{A624062B-6DAE-6B4C-A646-EBA1DA9772FB}" destId="{56E37655-FD3B-D14D-9F30-98A153821F7E}" srcOrd="0" destOrd="0" presId="urn:microsoft.com/office/officeart/2005/8/layout/cycle7"/>
    <dgm:cxn modelId="{2B516F80-1C64-9642-BCBB-24ED3DBBABFD}" type="presParOf" srcId="{215A6B0F-42DF-5E46-A33F-6298B882F75C}" destId="{393C1E26-3E78-5448-9434-F64A98A319C9}" srcOrd="4" destOrd="0" presId="urn:microsoft.com/office/officeart/2005/8/layout/cycle7"/>
    <dgm:cxn modelId="{380391AD-1283-7E41-80A0-0001B2020073}" type="presParOf" srcId="{215A6B0F-42DF-5E46-A33F-6298B882F75C}" destId="{3963159D-A814-7D47-A7E0-680C00434775}" srcOrd="5" destOrd="0" presId="urn:microsoft.com/office/officeart/2005/8/layout/cycle7"/>
    <dgm:cxn modelId="{F66B695E-E2AE-2845-9B84-2C0A1F45BC0A}" type="presParOf" srcId="{3963159D-A814-7D47-A7E0-680C00434775}" destId="{951D6CB1-AF09-4E45-99FD-52C70A93DDCF}" srcOrd="0" destOrd="0" presId="urn:microsoft.com/office/officeart/2005/8/layout/cycle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5AEFD1-55F7-B446-8C8E-766C07057C86}" type="doc">
      <dgm:prSet loTypeId="urn:microsoft.com/office/officeart/2005/8/layout/process1" loCatId="" qsTypeId="urn:microsoft.com/office/officeart/2005/8/quickstyle/simple4" qsCatId="simple" csTypeId="urn:microsoft.com/office/officeart/2005/8/colors/accent1_2" csCatId="accent1" phldr="1"/>
      <dgm:spPr/>
    </dgm:pt>
    <dgm:pt modelId="{189F5E07-90E9-EF4D-8796-194066B6F2E8}">
      <dgm:prSet phldrT="[Text]" custT="1"/>
      <dgm:spPr>
        <a:solidFill>
          <a:srgbClr val="0094CA">
            <a:alpha val="55000"/>
          </a:srgbClr>
        </a:solidFill>
        <a:ln>
          <a:noFill/>
        </a:ln>
      </dgm:spPr>
      <dgm:t>
        <a:bodyPr/>
        <a:lstStyle/>
        <a:p>
          <a:pPr>
            <a:lnSpc>
              <a:spcPct val="70000"/>
            </a:lnSpc>
          </a:pPr>
          <a:r>
            <a:rPr lang="en-US" sz="1800" b="1" dirty="0" smtClean="0">
              <a:solidFill>
                <a:srgbClr val="00FF00"/>
              </a:solidFill>
            </a:rPr>
            <a:t>idea</a:t>
          </a:r>
        </a:p>
        <a:p>
          <a:pPr>
            <a:lnSpc>
              <a:spcPct val="70000"/>
            </a:lnSpc>
          </a:pPr>
          <a:r>
            <a:rPr lang="en-US" sz="1800" dirty="0" smtClean="0">
              <a:solidFill>
                <a:schemeClr val="tx1"/>
              </a:solidFill>
            </a:rPr>
            <a:t>by user</a:t>
          </a:r>
        </a:p>
      </dgm:t>
    </dgm:pt>
    <dgm:pt modelId="{0571DFD5-B942-7546-8AE3-CC3FE9700495}" type="parTrans" cxnId="{137DFB0D-828B-5A40-A21D-A99C63438A18}">
      <dgm:prSet/>
      <dgm:spPr/>
      <dgm:t>
        <a:bodyPr/>
        <a:lstStyle/>
        <a:p>
          <a:endParaRPr lang="en-US"/>
        </a:p>
      </dgm:t>
    </dgm:pt>
    <dgm:pt modelId="{B0708463-08EF-2043-BFCA-3A18AE6A502D}" type="sibTrans" cxnId="{137DFB0D-828B-5A40-A21D-A99C63438A18}">
      <dgm:prSet/>
      <dgm:spPr/>
      <dgm:t>
        <a:bodyPr/>
        <a:lstStyle/>
        <a:p>
          <a:endParaRPr lang="en-US"/>
        </a:p>
      </dgm:t>
    </dgm:pt>
    <dgm:pt modelId="{BB8AB524-BF42-C244-B74A-3C1DF750A769}">
      <dgm:prSet phldrT="[Text]" custT="1"/>
      <dgm:spPr>
        <a:solidFill>
          <a:srgbClr val="0094CA">
            <a:alpha val="55000"/>
          </a:srgbClr>
        </a:solidFill>
        <a:ln>
          <a:noFill/>
        </a:ln>
      </dgm:spPr>
      <dgm:t>
        <a:bodyPr/>
        <a:lstStyle/>
        <a:p>
          <a:pPr>
            <a:lnSpc>
              <a:spcPct val="70000"/>
            </a:lnSpc>
          </a:pPr>
          <a:r>
            <a:rPr lang="en-US" sz="1800" b="1" dirty="0" smtClean="0">
              <a:solidFill>
                <a:srgbClr val="000000"/>
              </a:solidFill>
            </a:rPr>
            <a:t>proposal,  </a:t>
          </a:r>
        </a:p>
        <a:p>
          <a:pPr>
            <a:lnSpc>
              <a:spcPct val="70000"/>
            </a:lnSpc>
          </a:pPr>
          <a:r>
            <a:rPr lang="en-US" sz="1800" b="1" dirty="0" smtClean="0">
              <a:solidFill>
                <a:srgbClr val="000000"/>
              </a:solidFill>
            </a:rPr>
            <a:t>sample, labs</a:t>
          </a:r>
          <a:endParaRPr lang="en-US" sz="1800" b="1" dirty="0">
            <a:solidFill>
              <a:srgbClr val="000000"/>
            </a:solidFill>
          </a:endParaRPr>
        </a:p>
      </dgm:t>
    </dgm:pt>
    <dgm:pt modelId="{8FC52E5B-F4D0-0440-B641-C1A4455CC3A5}" type="parTrans" cxnId="{C0DE0E75-51E6-F649-AD55-22D6D605BA92}">
      <dgm:prSet/>
      <dgm:spPr/>
      <dgm:t>
        <a:bodyPr/>
        <a:lstStyle/>
        <a:p>
          <a:endParaRPr lang="en-US"/>
        </a:p>
      </dgm:t>
    </dgm:pt>
    <dgm:pt modelId="{D66F8DF5-C100-2C45-9369-EE7A429E5371}" type="sibTrans" cxnId="{C0DE0E75-51E6-F649-AD55-22D6D605BA92}">
      <dgm:prSet/>
      <dgm:spPr/>
      <dgm:t>
        <a:bodyPr/>
        <a:lstStyle/>
        <a:p>
          <a:endParaRPr lang="en-US"/>
        </a:p>
      </dgm:t>
    </dgm:pt>
    <dgm:pt modelId="{41F71CF3-6419-1841-BEF0-779445020399}">
      <dgm:prSet phldrT="[Text]" custT="1"/>
      <dgm:spPr>
        <a:solidFill>
          <a:srgbClr val="0094CA">
            <a:alpha val="55000"/>
          </a:srgbClr>
        </a:solidFill>
        <a:ln>
          <a:noFill/>
        </a:ln>
      </dgm:spPr>
      <dgm:t>
        <a:bodyPr/>
        <a:lstStyle/>
        <a:p>
          <a:pPr>
            <a:lnSpc>
              <a:spcPct val="70000"/>
            </a:lnSpc>
          </a:pPr>
          <a:r>
            <a:rPr lang="en-US" sz="1800" dirty="0" smtClean="0">
              <a:solidFill>
                <a:srgbClr val="000000"/>
              </a:solidFill>
            </a:rPr>
            <a:t>experiment,</a:t>
          </a:r>
        </a:p>
        <a:p>
          <a:pPr>
            <a:lnSpc>
              <a:spcPct val="70000"/>
            </a:lnSpc>
          </a:pPr>
          <a:r>
            <a:rPr lang="en-US" sz="1800" b="1" dirty="0" smtClean="0">
              <a:solidFill>
                <a:srgbClr val="000000"/>
              </a:solidFill>
            </a:rPr>
            <a:t>sample </a:t>
          </a:r>
          <a:r>
            <a:rPr lang="en-US" sz="1800" b="1" dirty="0" err="1" smtClean="0">
              <a:solidFill>
                <a:srgbClr val="000000"/>
              </a:solidFill>
            </a:rPr>
            <a:t>env</a:t>
          </a:r>
          <a:r>
            <a:rPr lang="en-US" sz="1800" b="1" dirty="0" smtClean="0">
              <a:solidFill>
                <a:srgbClr val="000000"/>
              </a:solidFill>
            </a:rPr>
            <a:t>.</a:t>
          </a:r>
          <a:endParaRPr lang="en-US" sz="1800" b="1" dirty="0">
            <a:solidFill>
              <a:srgbClr val="000000"/>
            </a:solidFill>
          </a:endParaRPr>
        </a:p>
      </dgm:t>
    </dgm:pt>
    <dgm:pt modelId="{EECFF719-5481-DE4C-9D7B-C9AFF6DD6EF8}" type="parTrans" cxnId="{9E5AF5D3-4F2D-A440-9C01-41A67EA4F39C}">
      <dgm:prSet/>
      <dgm:spPr/>
      <dgm:t>
        <a:bodyPr/>
        <a:lstStyle/>
        <a:p>
          <a:endParaRPr lang="en-US"/>
        </a:p>
      </dgm:t>
    </dgm:pt>
    <dgm:pt modelId="{E8F62FC4-0CC8-E445-BB09-6139874192C9}" type="sibTrans" cxnId="{9E5AF5D3-4F2D-A440-9C01-41A67EA4F39C}">
      <dgm:prSet/>
      <dgm:spPr/>
      <dgm:t>
        <a:bodyPr/>
        <a:lstStyle/>
        <a:p>
          <a:endParaRPr lang="en-US"/>
        </a:p>
      </dgm:t>
    </dgm:pt>
    <dgm:pt modelId="{589742FB-AD56-4144-B66F-D195EACA21F3}">
      <dgm:prSet phldrT="[Text]" custT="1"/>
      <dgm:spPr>
        <a:solidFill>
          <a:srgbClr val="0094CA">
            <a:alpha val="55000"/>
          </a:srgbClr>
        </a:solidFill>
        <a:ln>
          <a:noFill/>
        </a:ln>
      </dgm:spPr>
      <dgm:t>
        <a:bodyPr/>
        <a:lstStyle/>
        <a:p>
          <a:pPr>
            <a:lnSpc>
              <a:spcPct val="70000"/>
            </a:lnSpc>
          </a:pPr>
          <a:r>
            <a:rPr lang="en-US" sz="1800" dirty="0" smtClean="0">
              <a:solidFill>
                <a:srgbClr val="000000"/>
              </a:solidFill>
            </a:rPr>
            <a:t>data,</a:t>
          </a:r>
        </a:p>
        <a:p>
          <a:pPr>
            <a:lnSpc>
              <a:spcPct val="70000"/>
            </a:lnSpc>
          </a:pPr>
          <a:r>
            <a:rPr lang="en-US" sz="1800" dirty="0" smtClean="0">
              <a:solidFill>
                <a:srgbClr val="000000"/>
              </a:solidFill>
            </a:rPr>
            <a:t>modeling</a:t>
          </a:r>
          <a:endParaRPr lang="en-US" sz="1800" dirty="0">
            <a:solidFill>
              <a:srgbClr val="000000"/>
            </a:solidFill>
          </a:endParaRPr>
        </a:p>
      </dgm:t>
    </dgm:pt>
    <dgm:pt modelId="{12E56976-F80C-3749-A709-8B023A450E1B}" type="parTrans" cxnId="{53C0A9DC-7E8E-CB42-B6E2-EA745AA871B4}">
      <dgm:prSet/>
      <dgm:spPr/>
      <dgm:t>
        <a:bodyPr/>
        <a:lstStyle/>
        <a:p>
          <a:endParaRPr lang="en-US"/>
        </a:p>
      </dgm:t>
    </dgm:pt>
    <dgm:pt modelId="{098EC01E-6ACA-4C41-99BB-44C87415DF72}" type="sibTrans" cxnId="{53C0A9DC-7E8E-CB42-B6E2-EA745AA871B4}">
      <dgm:prSet/>
      <dgm:spPr/>
      <dgm:t>
        <a:bodyPr/>
        <a:lstStyle/>
        <a:p>
          <a:endParaRPr lang="en-US"/>
        </a:p>
      </dgm:t>
    </dgm:pt>
    <dgm:pt modelId="{F4BDB3A3-C427-7742-A921-6F0033F270E1}">
      <dgm:prSet phldrT="[Text]" custT="1"/>
      <dgm:spPr>
        <a:solidFill>
          <a:srgbClr val="0094CA">
            <a:alpha val="55000"/>
          </a:srgbClr>
        </a:solidFill>
        <a:ln>
          <a:noFill/>
        </a:ln>
      </dgm:spPr>
      <dgm:t>
        <a:bodyPr/>
        <a:lstStyle/>
        <a:p>
          <a:pPr>
            <a:lnSpc>
              <a:spcPct val="70000"/>
            </a:lnSpc>
          </a:pPr>
          <a:r>
            <a:rPr lang="en-US" sz="1800" b="1" dirty="0" smtClean="0">
              <a:solidFill>
                <a:srgbClr val="00FF00"/>
              </a:solidFill>
            </a:rPr>
            <a:t>publication</a:t>
          </a:r>
        </a:p>
        <a:p>
          <a:pPr>
            <a:lnSpc>
              <a:spcPct val="70000"/>
            </a:lnSpc>
          </a:pPr>
          <a:r>
            <a:rPr lang="en-US" sz="1800" dirty="0" smtClean="0">
              <a:solidFill>
                <a:srgbClr val="000000"/>
              </a:solidFill>
            </a:rPr>
            <a:t>by user</a:t>
          </a:r>
          <a:endParaRPr lang="en-US" sz="1800" dirty="0">
            <a:solidFill>
              <a:srgbClr val="000000"/>
            </a:solidFill>
          </a:endParaRPr>
        </a:p>
      </dgm:t>
    </dgm:pt>
    <dgm:pt modelId="{EBD5E3B2-5877-154F-BD1A-C8E0BCE26D7E}" type="parTrans" cxnId="{F87DDB60-2157-6542-868F-809CD1951B6D}">
      <dgm:prSet/>
      <dgm:spPr/>
      <dgm:t>
        <a:bodyPr/>
        <a:lstStyle/>
        <a:p>
          <a:endParaRPr lang="en-US"/>
        </a:p>
      </dgm:t>
    </dgm:pt>
    <dgm:pt modelId="{D47F21F1-7EDD-9244-B1D3-2520394F6417}" type="sibTrans" cxnId="{F87DDB60-2157-6542-868F-809CD1951B6D}">
      <dgm:prSet/>
      <dgm:spPr/>
      <dgm:t>
        <a:bodyPr/>
        <a:lstStyle/>
        <a:p>
          <a:endParaRPr lang="en-US"/>
        </a:p>
      </dgm:t>
    </dgm:pt>
    <dgm:pt modelId="{E227DEA6-C62D-284A-AC38-48225F8EF6FF}" type="pres">
      <dgm:prSet presAssocID="{715AEFD1-55F7-B446-8C8E-766C07057C86}" presName="Name0" presStyleCnt="0">
        <dgm:presLayoutVars>
          <dgm:dir/>
          <dgm:resizeHandles val="exact"/>
        </dgm:presLayoutVars>
      </dgm:prSet>
      <dgm:spPr/>
    </dgm:pt>
    <dgm:pt modelId="{62BEE417-1CDA-4E43-8D79-5E1A88D75494}" type="pres">
      <dgm:prSet presAssocID="{189F5E07-90E9-EF4D-8796-194066B6F2E8}" presName="node" presStyleLbl="node1" presStyleIdx="0" presStyleCnt="5">
        <dgm:presLayoutVars>
          <dgm:bulletEnabled val="1"/>
        </dgm:presLayoutVars>
      </dgm:prSet>
      <dgm:spPr/>
      <dgm:t>
        <a:bodyPr/>
        <a:lstStyle/>
        <a:p>
          <a:endParaRPr lang="en-US"/>
        </a:p>
      </dgm:t>
    </dgm:pt>
    <dgm:pt modelId="{582A0272-C3EB-FF44-A270-B8DB61548883}" type="pres">
      <dgm:prSet presAssocID="{B0708463-08EF-2043-BFCA-3A18AE6A502D}" presName="sibTrans" presStyleLbl="sibTrans2D1" presStyleIdx="0" presStyleCnt="4"/>
      <dgm:spPr/>
      <dgm:t>
        <a:bodyPr/>
        <a:lstStyle/>
        <a:p>
          <a:endParaRPr lang="en-US"/>
        </a:p>
      </dgm:t>
    </dgm:pt>
    <dgm:pt modelId="{7C70B717-58FA-3843-A9B6-E14D694223DE}" type="pres">
      <dgm:prSet presAssocID="{B0708463-08EF-2043-BFCA-3A18AE6A502D}" presName="connectorText" presStyleLbl="sibTrans2D1" presStyleIdx="0" presStyleCnt="4"/>
      <dgm:spPr/>
      <dgm:t>
        <a:bodyPr/>
        <a:lstStyle/>
        <a:p>
          <a:endParaRPr lang="en-US"/>
        </a:p>
      </dgm:t>
    </dgm:pt>
    <dgm:pt modelId="{A63BCA1F-78C8-3F47-A3FA-0D7DF076EF7A}" type="pres">
      <dgm:prSet presAssocID="{BB8AB524-BF42-C244-B74A-3C1DF750A769}" presName="node" presStyleLbl="node1" presStyleIdx="1" presStyleCnt="5">
        <dgm:presLayoutVars>
          <dgm:bulletEnabled val="1"/>
        </dgm:presLayoutVars>
      </dgm:prSet>
      <dgm:spPr/>
      <dgm:t>
        <a:bodyPr/>
        <a:lstStyle/>
        <a:p>
          <a:endParaRPr lang="en-US"/>
        </a:p>
      </dgm:t>
    </dgm:pt>
    <dgm:pt modelId="{C9E61A78-9B3B-124F-A638-253AEA8018DA}" type="pres">
      <dgm:prSet presAssocID="{D66F8DF5-C100-2C45-9369-EE7A429E5371}" presName="sibTrans" presStyleLbl="sibTrans2D1" presStyleIdx="1" presStyleCnt="4"/>
      <dgm:spPr/>
      <dgm:t>
        <a:bodyPr/>
        <a:lstStyle/>
        <a:p>
          <a:endParaRPr lang="en-US"/>
        </a:p>
      </dgm:t>
    </dgm:pt>
    <dgm:pt modelId="{F8F4A228-F686-D645-8D1B-578B18D78EC6}" type="pres">
      <dgm:prSet presAssocID="{D66F8DF5-C100-2C45-9369-EE7A429E5371}" presName="connectorText" presStyleLbl="sibTrans2D1" presStyleIdx="1" presStyleCnt="4"/>
      <dgm:spPr/>
      <dgm:t>
        <a:bodyPr/>
        <a:lstStyle/>
        <a:p>
          <a:endParaRPr lang="en-US"/>
        </a:p>
      </dgm:t>
    </dgm:pt>
    <dgm:pt modelId="{12676404-A483-2B45-8635-6F94B2F1A831}" type="pres">
      <dgm:prSet presAssocID="{41F71CF3-6419-1841-BEF0-779445020399}" presName="node" presStyleLbl="node1" presStyleIdx="2" presStyleCnt="5">
        <dgm:presLayoutVars>
          <dgm:bulletEnabled val="1"/>
        </dgm:presLayoutVars>
      </dgm:prSet>
      <dgm:spPr/>
      <dgm:t>
        <a:bodyPr/>
        <a:lstStyle/>
        <a:p>
          <a:endParaRPr lang="en-US"/>
        </a:p>
      </dgm:t>
    </dgm:pt>
    <dgm:pt modelId="{1A3ABD92-260C-584C-B421-FFE2797C75BA}" type="pres">
      <dgm:prSet presAssocID="{E8F62FC4-0CC8-E445-BB09-6139874192C9}" presName="sibTrans" presStyleLbl="sibTrans2D1" presStyleIdx="2" presStyleCnt="4"/>
      <dgm:spPr/>
      <dgm:t>
        <a:bodyPr/>
        <a:lstStyle/>
        <a:p>
          <a:endParaRPr lang="en-US"/>
        </a:p>
      </dgm:t>
    </dgm:pt>
    <dgm:pt modelId="{730F934D-287F-334E-A508-6C7054BB52BF}" type="pres">
      <dgm:prSet presAssocID="{E8F62FC4-0CC8-E445-BB09-6139874192C9}" presName="connectorText" presStyleLbl="sibTrans2D1" presStyleIdx="2" presStyleCnt="4"/>
      <dgm:spPr/>
      <dgm:t>
        <a:bodyPr/>
        <a:lstStyle/>
        <a:p>
          <a:endParaRPr lang="en-US"/>
        </a:p>
      </dgm:t>
    </dgm:pt>
    <dgm:pt modelId="{32A83A85-78B2-F84C-AC68-A2ACF58EA07B}" type="pres">
      <dgm:prSet presAssocID="{589742FB-AD56-4144-B66F-D195EACA21F3}" presName="node" presStyleLbl="node1" presStyleIdx="3" presStyleCnt="5">
        <dgm:presLayoutVars>
          <dgm:bulletEnabled val="1"/>
        </dgm:presLayoutVars>
      </dgm:prSet>
      <dgm:spPr/>
      <dgm:t>
        <a:bodyPr/>
        <a:lstStyle/>
        <a:p>
          <a:endParaRPr lang="en-US"/>
        </a:p>
      </dgm:t>
    </dgm:pt>
    <dgm:pt modelId="{E9B97229-D5BE-3540-9E37-790229A1CDC0}" type="pres">
      <dgm:prSet presAssocID="{098EC01E-6ACA-4C41-99BB-44C87415DF72}" presName="sibTrans" presStyleLbl="sibTrans2D1" presStyleIdx="3" presStyleCnt="4"/>
      <dgm:spPr/>
      <dgm:t>
        <a:bodyPr/>
        <a:lstStyle/>
        <a:p>
          <a:endParaRPr lang="en-US"/>
        </a:p>
      </dgm:t>
    </dgm:pt>
    <dgm:pt modelId="{CC1547C1-B395-E34E-AE50-A4B406A5FCE5}" type="pres">
      <dgm:prSet presAssocID="{098EC01E-6ACA-4C41-99BB-44C87415DF72}" presName="connectorText" presStyleLbl="sibTrans2D1" presStyleIdx="3" presStyleCnt="4"/>
      <dgm:spPr/>
      <dgm:t>
        <a:bodyPr/>
        <a:lstStyle/>
        <a:p>
          <a:endParaRPr lang="en-US"/>
        </a:p>
      </dgm:t>
    </dgm:pt>
    <dgm:pt modelId="{A15AA19B-1E3E-4045-A1BB-4B8E906C7FD0}" type="pres">
      <dgm:prSet presAssocID="{F4BDB3A3-C427-7742-A921-6F0033F270E1}" presName="node" presStyleLbl="node1" presStyleIdx="4" presStyleCnt="5">
        <dgm:presLayoutVars>
          <dgm:bulletEnabled val="1"/>
        </dgm:presLayoutVars>
      </dgm:prSet>
      <dgm:spPr/>
      <dgm:t>
        <a:bodyPr/>
        <a:lstStyle/>
        <a:p>
          <a:endParaRPr lang="en-US"/>
        </a:p>
      </dgm:t>
    </dgm:pt>
  </dgm:ptLst>
  <dgm:cxnLst>
    <dgm:cxn modelId="{C0DE0E75-51E6-F649-AD55-22D6D605BA92}" srcId="{715AEFD1-55F7-B446-8C8E-766C07057C86}" destId="{BB8AB524-BF42-C244-B74A-3C1DF750A769}" srcOrd="1" destOrd="0" parTransId="{8FC52E5B-F4D0-0440-B641-C1A4455CC3A5}" sibTransId="{D66F8DF5-C100-2C45-9369-EE7A429E5371}"/>
    <dgm:cxn modelId="{BCC51B52-5F83-C548-93D1-181DF81E19AC}" type="presOf" srcId="{D66F8DF5-C100-2C45-9369-EE7A429E5371}" destId="{C9E61A78-9B3B-124F-A638-253AEA8018DA}" srcOrd="0" destOrd="0" presId="urn:microsoft.com/office/officeart/2005/8/layout/process1"/>
    <dgm:cxn modelId="{C650EBBD-B26B-114C-AA23-B4AD2A011D9F}" type="presOf" srcId="{BB8AB524-BF42-C244-B74A-3C1DF750A769}" destId="{A63BCA1F-78C8-3F47-A3FA-0D7DF076EF7A}" srcOrd="0" destOrd="0" presId="urn:microsoft.com/office/officeart/2005/8/layout/process1"/>
    <dgm:cxn modelId="{89EEDBF2-340E-E041-9F54-FCE1D411451F}" type="presOf" srcId="{189F5E07-90E9-EF4D-8796-194066B6F2E8}" destId="{62BEE417-1CDA-4E43-8D79-5E1A88D75494}" srcOrd="0" destOrd="0" presId="urn:microsoft.com/office/officeart/2005/8/layout/process1"/>
    <dgm:cxn modelId="{B077D8CF-8DF6-BB4C-ABD6-119107EC7578}" type="presOf" srcId="{098EC01E-6ACA-4C41-99BB-44C87415DF72}" destId="{CC1547C1-B395-E34E-AE50-A4B406A5FCE5}" srcOrd="1" destOrd="0" presId="urn:microsoft.com/office/officeart/2005/8/layout/process1"/>
    <dgm:cxn modelId="{820318BE-143F-9847-B091-7567FBACE0CE}" type="presOf" srcId="{D66F8DF5-C100-2C45-9369-EE7A429E5371}" destId="{F8F4A228-F686-D645-8D1B-578B18D78EC6}" srcOrd="1" destOrd="0" presId="urn:microsoft.com/office/officeart/2005/8/layout/process1"/>
    <dgm:cxn modelId="{F08E29CC-2B22-8842-9E31-0803992A5595}" type="presOf" srcId="{E8F62FC4-0CC8-E445-BB09-6139874192C9}" destId="{730F934D-287F-334E-A508-6C7054BB52BF}" srcOrd="1" destOrd="0" presId="urn:microsoft.com/office/officeart/2005/8/layout/process1"/>
    <dgm:cxn modelId="{7CCB149A-F684-0A4F-9E3D-7204E15B0C6A}" type="presOf" srcId="{589742FB-AD56-4144-B66F-D195EACA21F3}" destId="{32A83A85-78B2-F84C-AC68-A2ACF58EA07B}" srcOrd="0" destOrd="0" presId="urn:microsoft.com/office/officeart/2005/8/layout/process1"/>
    <dgm:cxn modelId="{9E5AF5D3-4F2D-A440-9C01-41A67EA4F39C}" srcId="{715AEFD1-55F7-B446-8C8E-766C07057C86}" destId="{41F71CF3-6419-1841-BEF0-779445020399}" srcOrd="2" destOrd="0" parTransId="{EECFF719-5481-DE4C-9D7B-C9AFF6DD6EF8}" sibTransId="{E8F62FC4-0CC8-E445-BB09-6139874192C9}"/>
    <dgm:cxn modelId="{F972CB1E-9583-4946-B0AA-0B573C868C9F}" type="presOf" srcId="{E8F62FC4-0CC8-E445-BB09-6139874192C9}" destId="{1A3ABD92-260C-584C-B421-FFE2797C75BA}" srcOrd="0" destOrd="0" presId="urn:microsoft.com/office/officeart/2005/8/layout/process1"/>
    <dgm:cxn modelId="{F87DDB60-2157-6542-868F-809CD1951B6D}" srcId="{715AEFD1-55F7-B446-8C8E-766C07057C86}" destId="{F4BDB3A3-C427-7742-A921-6F0033F270E1}" srcOrd="4" destOrd="0" parTransId="{EBD5E3B2-5877-154F-BD1A-C8E0BCE26D7E}" sibTransId="{D47F21F1-7EDD-9244-B1D3-2520394F6417}"/>
    <dgm:cxn modelId="{AA29280A-7385-9B49-B7AF-19D822483891}" type="presOf" srcId="{715AEFD1-55F7-B446-8C8E-766C07057C86}" destId="{E227DEA6-C62D-284A-AC38-48225F8EF6FF}" srcOrd="0" destOrd="0" presId="urn:microsoft.com/office/officeart/2005/8/layout/process1"/>
    <dgm:cxn modelId="{E077C96D-AAD6-3744-A884-4E332B3D52B3}" type="presOf" srcId="{B0708463-08EF-2043-BFCA-3A18AE6A502D}" destId="{7C70B717-58FA-3843-A9B6-E14D694223DE}" srcOrd="1" destOrd="0" presId="urn:microsoft.com/office/officeart/2005/8/layout/process1"/>
    <dgm:cxn modelId="{0109A924-58AD-934E-97D1-378A2E780A39}" type="presOf" srcId="{F4BDB3A3-C427-7742-A921-6F0033F270E1}" destId="{A15AA19B-1E3E-4045-A1BB-4B8E906C7FD0}" srcOrd="0" destOrd="0" presId="urn:microsoft.com/office/officeart/2005/8/layout/process1"/>
    <dgm:cxn modelId="{53C0A9DC-7E8E-CB42-B6E2-EA745AA871B4}" srcId="{715AEFD1-55F7-B446-8C8E-766C07057C86}" destId="{589742FB-AD56-4144-B66F-D195EACA21F3}" srcOrd="3" destOrd="0" parTransId="{12E56976-F80C-3749-A709-8B023A450E1B}" sibTransId="{098EC01E-6ACA-4C41-99BB-44C87415DF72}"/>
    <dgm:cxn modelId="{137DFB0D-828B-5A40-A21D-A99C63438A18}" srcId="{715AEFD1-55F7-B446-8C8E-766C07057C86}" destId="{189F5E07-90E9-EF4D-8796-194066B6F2E8}" srcOrd="0" destOrd="0" parTransId="{0571DFD5-B942-7546-8AE3-CC3FE9700495}" sibTransId="{B0708463-08EF-2043-BFCA-3A18AE6A502D}"/>
    <dgm:cxn modelId="{E8E680C5-77A1-0C4C-B659-D0A82E0401FF}" type="presOf" srcId="{B0708463-08EF-2043-BFCA-3A18AE6A502D}" destId="{582A0272-C3EB-FF44-A270-B8DB61548883}" srcOrd="0" destOrd="0" presId="urn:microsoft.com/office/officeart/2005/8/layout/process1"/>
    <dgm:cxn modelId="{7089ACD8-3A7A-064B-884F-DA6C9AF2174F}" type="presOf" srcId="{41F71CF3-6419-1841-BEF0-779445020399}" destId="{12676404-A483-2B45-8635-6F94B2F1A831}" srcOrd="0" destOrd="0" presId="urn:microsoft.com/office/officeart/2005/8/layout/process1"/>
    <dgm:cxn modelId="{9A55E464-907C-7F44-9EDF-88E58FDE518E}" type="presOf" srcId="{098EC01E-6ACA-4C41-99BB-44C87415DF72}" destId="{E9B97229-D5BE-3540-9E37-790229A1CDC0}" srcOrd="0" destOrd="0" presId="urn:microsoft.com/office/officeart/2005/8/layout/process1"/>
    <dgm:cxn modelId="{419D5674-F0A0-2747-8A3E-CF16D068EAEB}" type="presParOf" srcId="{E227DEA6-C62D-284A-AC38-48225F8EF6FF}" destId="{62BEE417-1CDA-4E43-8D79-5E1A88D75494}" srcOrd="0" destOrd="0" presId="urn:microsoft.com/office/officeart/2005/8/layout/process1"/>
    <dgm:cxn modelId="{F267AD12-1C96-6F4D-8A0D-7435C2C245F0}" type="presParOf" srcId="{E227DEA6-C62D-284A-AC38-48225F8EF6FF}" destId="{582A0272-C3EB-FF44-A270-B8DB61548883}" srcOrd="1" destOrd="0" presId="urn:microsoft.com/office/officeart/2005/8/layout/process1"/>
    <dgm:cxn modelId="{64D94439-2676-4E4F-B350-936B52CA374D}" type="presParOf" srcId="{582A0272-C3EB-FF44-A270-B8DB61548883}" destId="{7C70B717-58FA-3843-A9B6-E14D694223DE}" srcOrd="0" destOrd="0" presId="urn:microsoft.com/office/officeart/2005/8/layout/process1"/>
    <dgm:cxn modelId="{683506F6-AACF-DF48-8274-CAAB5B55E4B7}" type="presParOf" srcId="{E227DEA6-C62D-284A-AC38-48225F8EF6FF}" destId="{A63BCA1F-78C8-3F47-A3FA-0D7DF076EF7A}" srcOrd="2" destOrd="0" presId="urn:microsoft.com/office/officeart/2005/8/layout/process1"/>
    <dgm:cxn modelId="{DB76B8F3-66C2-884C-BC0C-59F8C0C55284}" type="presParOf" srcId="{E227DEA6-C62D-284A-AC38-48225F8EF6FF}" destId="{C9E61A78-9B3B-124F-A638-253AEA8018DA}" srcOrd="3" destOrd="0" presId="urn:microsoft.com/office/officeart/2005/8/layout/process1"/>
    <dgm:cxn modelId="{907DA0EB-1065-504B-9774-2836E75EF2C0}" type="presParOf" srcId="{C9E61A78-9B3B-124F-A638-253AEA8018DA}" destId="{F8F4A228-F686-D645-8D1B-578B18D78EC6}" srcOrd="0" destOrd="0" presId="urn:microsoft.com/office/officeart/2005/8/layout/process1"/>
    <dgm:cxn modelId="{0567A949-5F29-6447-9857-EDF133C81773}" type="presParOf" srcId="{E227DEA6-C62D-284A-AC38-48225F8EF6FF}" destId="{12676404-A483-2B45-8635-6F94B2F1A831}" srcOrd="4" destOrd="0" presId="urn:microsoft.com/office/officeart/2005/8/layout/process1"/>
    <dgm:cxn modelId="{5F66934D-B1F8-4C4A-8E15-61B29515CCD7}" type="presParOf" srcId="{E227DEA6-C62D-284A-AC38-48225F8EF6FF}" destId="{1A3ABD92-260C-584C-B421-FFE2797C75BA}" srcOrd="5" destOrd="0" presId="urn:microsoft.com/office/officeart/2005/8/layout/process1"/>
    <dgm:cxn modelId="{4E469733-1AB9-EC42-B8F1-0B87F2C2FC8B}" type="presParOf" srcId="{1A3ABD92-260C-584C-B421-FFE2797C75BA}" destId="{730F934D-287F-334E-A508-6C7054BB52BF}" srcOrd="0" destOrd="0" presId="urn:microsoft.com/office/officeart/2005/8/layout/process1"/>
    <dgm:cxn modelId="{5815D170-BFCA-A64A-8DCC-213FC74771F4}" type="presParOf" srcId="{E227DEA6-C62D-284A-AC38-48225F8EF6FF}" destId="{32A83A85-78B2-F84C-AC68-A2ACF58EA07B}" srcOrd="6" destOrd="0" presId="urn:microsoft.com/office/officeart/2005/8/layout/process1"/>
    <dgm:cxn modelId="{1DBA38A7-E2F6-6B4D-A26C-EC15ABAC3E30}" type="presParOf" srcId="{E227DEA6-C62D-284A-AC38-48225F8EF6FF}" destId="{E9B97229-D5BE-3540-9E37-790229A1CDC0}" srcOrd="7" destOrd="0" presId="urn:microsoft.com/office/officeart/2005/8/layout/process1"/>
    <dgm:cxn modelId="{188E9262-9218-254B-933D-BF2550588843}" type="presParOf" srcId="{E9B97229-D5BE-3540-9E37-790229A1CDC0}" destId="{CC1547C1-B395-E34E-AE50-A4B406A5FCE5}" srcOrd="0" destOrd="0" presId="urn:microsoft.com/office/officeart/2005/8/layout/process1"/>
    <dgm:cxn modelId="{45D8782A-7A87-A84D-BA9D-6CA6FE73F67D}" type="presParOf" srcId="{E227DEA6-C62D-284A-AC38-48225F8EF6FF}" destId="{A15AA19B-1E3E-4045-A1BB-4B8E906C7FD0}" srcOrd="8"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DB7FF2-FE2C-864E-98A3-D59B2D60B38C}"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F839473A-A2E9-164F-B08B-92062425B337}">
      <dgm:prSet phldrT="[Text]" custT="1"/>
      <dgm:spPr>
        <a:solidFill>
          <a:srgbClr val="3F9CBB"/>
        </a:solidFill>
      </dgm:spPr>
      <dgm:t>
        <a:bodyPr/>
        <a:lstStyle/>
        <a:p>
          <a:r>
            <a:rPr lang="en-US" sz="1800" dirty="0" smtClean="0"/>
            <a:t>Science Support Systems</a:t>
          </a:r>
          <a:endParaRPr lang="en-US" sz="1800" dirty="0"/>
        </a:p>
      </dgm:t>
    </dgm:pt>
    <dgm:pt modelId="{DF146C2A-4DA7-CA44-8603-015C7333D568}" type="parTrans" cxnId="{20260A27-91C2-6740-B224-91C802B50F7D}">
      <dgm:prSet/>
      <dgm:spPr/>
      <dgm:t>
        <a:bodyPr/>
        <a:lstStyle/>
        <a:p>
          <a:endParaRPr lang="en-US"/>
        </a:p>
      </dgm:t>
    </dgm:pt>
    <dgm:pt modelId="{520E9950-A796-994D-84B3-EB854CCA4170}" type="sibTrans" cxnId="{20260A27-91C2-6740-B224-91C802B50F7D}">
      <dgm:prSet/>
      <dgm:spPr/>
      <dgm:t>
        <a:bodyPr/>
        <a:lstStyle/>
        <a:p>
          <a:endParaRPr lang="en-US"/>
        </a:p>
      </dgm:t>
    </dgm:pt>
    <dgm:pt modelId="{DD57FFA8-DD99-DF42-9E21-587BCA2DE9AC}">
      <dgm:prSet phldrT="[Text]" custT="1"/>
      <dgm:spPr>
        <a:solidFill>
          <a:srgbClr val="FBD5B6">
            <a:alpha val="90000"/>
          </a:srgbClr>
        </a:solidFill>
        <a:ln>
          <a:noFill/>
        </a:ln>
      </dgm:spPr>
      <dgm:t>
        <a:bodyPr/>
        <a:lstStyle/>
        <a:p>
          <a:pPr>
            <a:lnSpc>
              <a:spcPct val="60000"/>
            </a:lnSpc>
          </a:pPr>
          <a:r>
            <a:rPr lang="en-US" sz="1800" dirty="0" smtClean="0"/>
            <a:t>Scientific </a:t>
          </a:r>
          <a:r>
            <a:rPr lang="en-US" sz="1800" dirty="0" err="1" smtClean="0"/>
            <a:t>Coord</a:t>
          </a:r>
          <a:r>
            <a:rPr lang="en-US" sz="1800" dirty="0" smtClean="0"/>
            <a:t>.</a:t>
          </a:r>
        </a:p>
        <a:p>
          <a:pPr>
            <a:lnSpc>
              <a:spcPct val="60000"/>
            </a:lnSpc>
          </a:pPr>
          <a:r>
            <a:rPr lang="en-US" sz="1800" dirty="0" smtClean="0"/>
            <a:t>User Office</a:t>
          </a:r>
          <a:endParaRPr lang="en-US" sz="1800" dirty="0"/>
        </a:p>
      </dgm:t>
    </dgm:pt>
    <dgm:pt modelId="{1C75DEB3-675D-1B44-ADC4-FA4523ABC864}" type="parTrans" cxnId="{F1AE4BC5-8426-8740-8F2F-6F2195D61903}">
      <dgm:prSet/>
      <dgm:spPr/>
      <dgm:t>
        <a:bodyPr/>
        <a:lstStyle/>
        <a:p>
          <a:endParaRPr lang="en-US"/>
        </a:p>
      </dgm:t>
    </dgm:pt>
    <dgm:pt modelId="{3D5AA0FF-3E88-7745-ADBF-BFDC7EA1C87C}" type="sibTrans" cxnId="{F1AE4BC5-8426-8740-8F2F-6F2195D61903}">
      <dgm:prSet/>
      <dgm:spPr/>
      <dgm:t>
        <a:bodyPr/>
        <a:lstStyle/>
        <a:p>
          <a:endParaRPr lang="en-US"/>
        </a:p>
      </dgm:t>
    </dgm:pt>
    <dgm:pt modelId="{DC89B657-E856-444A-BDFE-70A1E6E82F73}">
      <dgm:prSet custT="1"/>
      <dgm:spPr>
        <a:solidFill>
          <a:srgbClr val="FF6600">
            <a:alpha val="90000"/>
          </a:srgbClr>
        </a:solidFill>
        <a:ln>
          <a:noFill/>
        </a:ln>
      </dgm:spPr>
      <dgm:t>
        <a:bodyPr/>
        <a:lstStyle/>
        <a:p>
          <a:pPr>
            <a:lnSpc>
              <a:spcPct val="60000"/>
            </a:lnSpc>
          </a:pPr>
          <a:r>
            <a:rPr lang="en-US" sz="1800" dirty="0" smtClean="0">
              <a:solidFill>
                <a:srgbClr val="FFFFFF"/>
              </a:solidFill>
            </a:rPr>
            <a:t>Temperature </a:t>
          </a:r>
        </a:p>
        <a:p>
          <a:pPr>
            <a:lnSpc>
              <a:spcPct val="60000"/>
            </a:lnSpc>
          </a:pPr>
          <a:r>
            <a:rPr lang="en-US" sz="1800" dirty="0" smtClean="0">
              <a:solidFill>
                <a:srgbClr val="FFFFFF"/>
              </a:solidFill>
            </a:rPr>
            <a:t>Field</a:t>
          </a:r>
          <a:endParaRPr lang="en-US" sz="1800" dirty="0">
            <a:solidFill>
              <a:srgbClr val="FFFFFF"/>
            </a:solidFill>
          </a:endParaRPr>
        </a:p>
      </dgm:t>
    </dgm:pt>
    <dgm:pt modelId="{F447FE0B-E05E-FC45-8404-4CAE87BD1203}" type="parTrans" cxnId="{E8873CBA-2AA2-734A-B33D-22C0480265D9}">
      <dgm:prSet/>
      <dgm:spPr/>
      <dgm:t>
        <a:bodyPr/>
        <a:lstStyle/>
        <a:p>
          <a:endParaRPr lang="en-US"/>
        </a:p>
      </dgm:t>
    </dgm:pt>
    <dgm:pt modelId="{22EC3281-0543-A540-B111-EECBFD6B23C6}" type="sibTrans" cxnId="{E8873CBA-2AA2-734A-B33D-22C0480265D9}">
      <dgm:prSet/>
      <dgm:spPr/>
      <dgm:t>
        <a:bodyPr/>
        <a:lstStyle/>
        <a:p>
          <a:endParaRPr lang="en-US"/>
        </a:p>
      </dgm:t>
    </dgm:pt>
    <dgm:pt modelId="{6EBBC29F-5CCC-6641-A67C-6D41C2A1C84A}">
      <dgm:prSet custT="1"/>
      <dgm:spPr>
        <a:solidFill>
          <a:srgbClr val="008000">
            <a:alpha val="90000"/>
          </a:srgbClr>
        </a:solidFill>
        <a:ln>
          <a:noFill/>
        </a:ln>
      </dgm:spPr>
      <dgm:t>
        <a:bodyPr/>
        <a:lstStyle/>
        <a:p>
          <a:pPr>
            <a:lnSpc>
              <a:spcPct val="60000"/>
            </a:lnSpc>
          </a:pPr>
          <a:r>
            <a:rPr lang="en-US" sz="1800" dirty="0" smtClean="0">
              <a:solidFill>
                <a:srgbClr val="FFFFFF"/>
              </a:solidFill>
            </a:rPr>
            <a:t>High Pressure </a:t>
          </a:r>
        </a:p>
        <a:p>
          <a:pPr>
            <a:lnSpc>
              <a:spcPct val="60000"/>
            </a:lnSpc>
          </a:pPr>
          <a:r>
            <a:rPr lang="en-US" sz="1800" dirty="0" smtClean="0">
              <a:solidFill>
                <a:srgbClr val="FFFFFF"/>
              </a:solidFill>
            </a:rPr>
            <a:t>Mech. Proc.</a:t>
          </a:r>
          <a:endParaRPr lang="en-US" sz="1800" dirty="0">
            <a:solidFill>
              <a:srgbClr val="FFFFFF"/>
            </a:solidFill>
          </a:endParaRPr>
        </a:p>
      </dgm:t>
    </dgm:pt>
    <dgm:pt modelId="{4235DAA3-4BFE-C54D-A43F-994908CFD58C}" type="parTrans" cxnId="{13609EE1-5A97-1E46-B83D-D237A8A43F47}">
      <dgm:prSet/>
      <dgm:spPr/>
      <dgm:t>
        <a:bodyPr/>
        <a:lstStyle/>
        <a:p>
          <a:endParaRPr lang="en-US"/>
        </a:p>
      </dgm:t>
    </dgm:pt>
    <dgm:pt modelId="{190A65FD-CDE8-A344-A701-64D4A2A761BF}" type="sibTrans" cxnId="{13609EE1-5A97-1E46-B83D-D237A8A43F47}">
      <dgm:prSet/>
      <dgm:spPr/>
      <dgm:t>
        <a:bodyPr/>
        <a:lstStyle/>
        <a:p>
          <a:endParaRPr lang="en-US"/>
        </a:p>
      </dgm:t>
    </dgm:pt>
    <dgm:pt modelId="{451EC36C-F3E3-124F-8C8E-AE9BD44906C4}">
      <dgm:prSet custT="1"/>
      <dgm:spPr>
        <a:solidFill>
          <a:schemeClr val="accent6">
            <a:lumMod val="40000"/>
            <a:lumOff val="60000"/>
            <a:alpha val="90000"/>
          </a:schemeClr>
        </a:solidFill>
        <a:ln>
          <a:noFill/>
        </a:ln>
      </dgm:spPr>
      <dgm:t>
        <a:bodyPr/>
        <a:lstStyle/>
        <a:p>
          <a:pPr>
            <a:lnSpc>
              <a:spcPct val="80000"/>
            </a:lnSpc>
          </a:pPr>
          <a:r>
            <a:rPr lang="en-US" sz="1800" dirty="0" smtClean="0"/>
            <a:t>Fluids incl. gases, vapor, </a:t>
          </a:r>
          <a:r>
            <a:rPr lang="en-US" sz="1800" dirty="0" err="1" smtClean="0"/>
            <a:t>compl</a:t>
          </a:r>
          <a:r>
            <a:rPr lang="en-US" sz="1800" dirty="0" smtClean="0"/>
            <a:t>. fl.</a:t>
          </a:r>
          <a:endParaRPr lang="en-US" sz="1800" dirty="0"/>
        </a:p>
      </dgm:t>
    </dgm:pt>
    <dgm:pt modelId="{1314CD00-D8E1-B140-A297-CC505230344A}" type="parTrans" cxnId="{5DBCC228-A6A8-604B-8BCB-4A0B5374D064}">
      <dgm:prSet/>
      <dgm:spPr/>
      <dgm:t>
        <a:bodyPr/>
        <a:lstStyle/>
        <a:p>
          <a:endParaRPr lang="en-US"/>
        </a:p>
      </dgm:t>
    </dgm:pt>
    <dgm:pt modelId="{61DF12E9-E432-6B47-A7FD-5F4DDF6A216D}" type="sibTrans" cxnId="{5DBCC228-A6A8-604B-8BCB-4A0B5374D064}">
      <dgm:prSet/>
      <dgm:spPr/>
      <dgm:t>
        <a:bodyPr/>
        <a:lstStyle/>
        <a:p>
          <a:endParaRPr lang="en-US"/>
        </a:p>
      </dgm:t>
    </dgm:pt>
    <dgm:pt modelId="{582B6375-21FE-8545-AF4A-556C6D473434}">
      <dgm:prSet custT="1"/>
      <dgm:spPr>
        <a:solidFill>
          <a:srgbClr val="CCFFCC">
            <a:alpha val="90000"/>
          </a:srgbClr>
        </a:solidFill>
        <a:ln>
          <a:noFill/>
        </a:ln>
      </dgm:spPr>
      <dgm:t>
        <a:bodyPr/>
        <a:lstStyle/>
        <a:p>
          <a:pPr>
            <a:lnSpc>
              <a:spcPct val="60000"/>
            </a:lnSpc>
          </a:pPr>
          <a:r>
            <a:rPr lang="en-US" sz="1800" dirty="0" err="1" smtClean="0"/>
            <a:t>Deuteration</a:t>
          </a:r>
          <a:r>
            <a:rPr lang="en-US" sz="1800" dirty="0" smtClean="0"/>
            <a:t> </a:t>
          </a:r>
        </a:p>
        <a:p>
          <a:pPr>
            <a:lnSpc>
              <a:spcPct val="60000"/>
            </a:lnSpc>
          </a:pPr>
          <a:r>
            <a:rPr lang="en-US" sz="1800" dirty="0" err="1" smtClean="0"/>
            <a:t>Crystallisation</a:t>
          </a:r>
          <a:endParaRPr lang="en-US" sz="1800" dirty="0"/>
        </a:p>
      </dgm:t>
    </dgm:pt>
    <dgm:pt modelId="{FF60AEDF-EB0B-BE41-A4C6-C108C1BEFB72}" type="parTrans" cxnId="{4462A735-C034-9345-92D7-2C6365AEEB9F}">
      <dgm:prSet/>
      <dgm:spPr/>
      <dgm:t>
        <a:bodyPr/>
        <a:lstStyle/>
        <a:p>
          <a:endParaRPr lang="en-US"/>
        </a:p>
      </dgm:t>
    </dgm:pt>
    <dgm:pt modelId="{359F484C-BA42-2A48-A9A9-265AC35AFF06}" type="sibTrans" cxnId="{4462A735-C034-9345-92D7-2C6365AEEB9F}">
      <dgm:prSet/>
      <dgm:spPr/>
      <dgm:t>
        <a:bodyPr/>
        <a:lstStyle/>
        <a:p>
          <a:endParaRPr lang="en-US"/>
        </a:p>
      </dgm:t>
    </dgm:pt>
    <dgm:pt modelId="{3D5560DD-0510-524C-8D73-40D29C26C8D2}">
      <dgm:prSet custT="1"/>
      <dgm:spPr>
        <a:solidFill>
          <a:srgbClr val="AFA988">
            <a:alpha val="90000"/>
          </a:srgbClr>
        </a:solidFill>
        <a:ln>
          <a:noFill/>
        </a:ln>
      </dgm:spPr>
      <dgm:t>
        <a:bodyPr/>
        <a:lstStyle/>
        <a:p>
          <a:pPr>
            <a:lnSpc>
              <a:spcPct val="60000"/>
            </a:lnSpc>
          </a:pPr>
          <a:r>
            <a:rPr lang="en-US" sz="1800" dirty="0" smtClean="0"/>
            <a:t>Sample handling </a:t>
          </a:r>
        </a:p>
        <a:p>
          <a:pPr>
            <a:lnSpc>
              <a:spcPct val="60000"/>
            </a:lnSpc>
          </a:pPr>
          <a:r>
            <a:rPr lang="en-US" sz="1800" dirty="0" smtClean="0"/>
            <a:t>general labs</a:t>
          </a:r>
          <a:endParaRPr lang="en-US" sz="1800" dirty="0"/>
        </a:p>
      </dgm:t>
    </dgm:pt>
    <dgm:pt modelId="{E755A8AE-D794-D34A-9018-2E7A8F937738}" type="parTrans" cxnId="{A06F3306-6F09-F241-9A42-1D5118C28C45}">
      <dgm:prSet/>
      <dgm:spPr/>
      <dgm:t>
        <a:bodyPr/>
        <a:lstStyle/>
        <a:p>
          <a:endParaRPr lang="en-US"/>
        </a:p>
      </dgm:t>
    </dgm:pt>
    <dgm:pt modelId="{B4E4812E-7505-4B4A-A247-1E0D8DD58E1C}" type="sibTrans" cxnId="{A06F3306-6F09-F241-9A42-1D5118C28C45}">
      <dgm:prSet/>
      <dgm:spPr/>
      <dgm:t>
        <a:bodyPr/>
        <a:lstStyle/>
        <a:p>
          <a:endParaRPr lang="en-US"/>
        </a:p>
      </dgm:t>
    </dgm:pt>
    <dgm:pt modelId="{D4A4F3D7-64B7-0B49-B532-128C189177F4}">
      <dgm:prSet custT="1"/>
      <dgm:spPr>
        <a:solidFill>
          <a:srgbClr val="0000FF">
            <a:alpha val="90000"/>
          </a:srgbClr>
        </a:solidFill>
        <a:ln>
          <a:noFill/>
        </a:ln>
      </dgm:spPr>
      <dgm:t>
        <a:bodyPr/>
        <a:lstStyle/>
        <a:p>
          <a:pPr>
            <a:lnSpc>
              <a:spcPct val="60000"/>
            </a:lnSpc>
          </a:pPr>
          <a:r>
            <a:rPr lang="en-US" sz="1800" dirty="0" smtClean="0">
              <a:solidFill>
                <a:srgbClr val="FFFFFF"/>
              </a:solidFill>
            </a:rPr>
            <a:t>Mechatronics </a:t>
          </a:r>
        </a:p>
        <a:p>
          <a:pPr>
            <a:lnSpc>
              <a:spcPct val="60000"/>
            </a:lnSpc>
          </a:pPr>
          <a:r>
            <a:rPr lang="en-US" sz="1800" dirty="0" smtClean="0">
              <a:solidFill>
                <a:srgbClr val="FFFFFF"/>
              </a:solidFill>
            </a:rPr>
            <a:t>Integration</a:t>
          </a:r>
          <a:endParaRPr lang="en-US" sz="1800" dirty="0">
            <a:solidFill>
              <a:srgbClr val="FFFFFF"/>
            </a:solidFill>
          </a:endParaRPr>
        </a:p>
      </dgm:t>
    </dgm:pt>
    <dgm:pt modelId="{74170DCF-91AC-B641-81DE-EC61E1CB007D}" type="parTrans" cxnId="{13D24B34-904B-AF43-B85B-B4C3088D981C}">
      <dgm:prSet/>
      <dgm:spPr/>
      <dgm:t>
        <a:bodyPr/>
        <a:lstStyle/>
        <a:p>
          <a:endParaRPr lang="en-US"/>
        </a:p>
      </dgm:t>
    </dgm:pt>
    <dgm:pt modelId="{6DA9D0C2-2667-144A-A50E-2EACC0E29E7C}" type="sibTrans" cxnId="{13D24B34-904B-AF43-B85B-B4C3088D981C}">
      <dgm:prSet/>
      <dgm:spPr/>
      <dgm:t>
        <a:bodyPr/>
        <a:lstStyle/>
        <a:p>
          <a:endParaRPr lang="en-US"/>
        </a:p>
      </dgm:t>
    </dgm:pt>
    <dgm:pt modelId="{84618D83-D5A7-AC44-9548-A1F6F0DAF0F1}" type="pres">
      <dgm:prSet presAssocID="{6CDB7FF2-FE2C-864E-98A3-D59B2D60B38C}" presName="diagram" presStyleCnt="0">
        <dgm:presLayoutVars>
          <dgm:chPref val="1"/>
          <dgm:dir/>
          <dgm:animOne val="branch"/>
          <dgm:animLvl val="lvl"/>
          <dgm:resizeHandles/>
        </dgm:presLayoutVars>
      </dgm:prSet>
      <dgm:spPr/>
      <dgm:t>
        <a:bodyPr/>
        <a:lstStyle/>
        <a:p>
          <a:endParaRPr lang="en-US"/>
        </a:p>
      </dgm:t>
    </dgm:pt>
    <dgm:pt modelId="{205FD9EB-7FAA-E64C-940A-7E1CFE66B1DE}" type="pres">
      <dgm:prSet presAssocID="{F839473A-A2E9-164F-B08B-92062425B337}" presName="root" presStyleCnt="0"/>
      <dgm:spPr/>
    </dgm:pt>
    <dgm:pt modelId="{CDE916F4-C1AF-254F-88B2-7E99ED5584F4}" type="pres">
      <dgm:prSet presAssocID="{F839473A-A2E9-164F-B08B-92062425B337}" presName="rootComposite" presStyleCnt="0"/>
      <dgm:spPr/>
    </dgm:pt>
    <dgm:pt modelId="{CD8F8359-7FC1-AE47-A4E4-76A1D8771311}" type="pres">
      <dgm:prSet presAssocID="{F839473A-A2E9-164F-B08B-92062425B337}" presName="rootText" presStyleLbl="node1" presStyleIdx="0" presStyleCnt="1" custScaleX="144493"/>
      <dgm:spPr/>
      <dgm:t>
        <a:bodyPr/>
        <a:lstStyle/>
        <a:p>
          <a:endParaRPr lang="en-US"/>
        </a:p>
      </dgm:t>
    </dgm:pt>
    <dgm:pt modelId="{B1D1AF5B-1021-7D4E-ABB8-4BDCF05034C1}" type="pres">
      <dgm:prSet presAssocID="{F839473A-A2E9-164F-B08B-92062425B337}" presName="rootConnector" presStyleLbl="node1" presStyleIdx="0" presStyleCnt="1"/>
      <dgm:spPr/>
      <dgm:t>
        <a:bodyPr/>
        <a:lstStyle/>
        <a:p>
          <a:endParaRPr lang="en-US"/>
        </a:p>
      </dgm:t>
    </dgm:pt>
    <dgm:pt modelId="{1B21CA97-E4B8-3B46-9CD5-933704F16B35}" type="pres">
      <dgm:prSet presAssocID="{F839473A-A2E9-164F-B08B-92062425B337}" presName="childShape" presStyleCnt="0"/>
      <dgm:spPr/>
    </dgm:pt>
    <dgm:pt modelId="{6B6F97F3-9E7B-584A-9D95-38B533486578}" type="pres">
      <dgm:prSet presAssocID="{F447FE0B-E05E-FC45-8404-4CAE87BD1203}" presName="Name13" presStyleLbl="parChTrans1D2" presStyleIdx="0" presStyleCnt="7"/>
      <dgm:spPr/>
      <dgm:t>
        <a:bodyPr/>
        <a:lstStyle/>
        <a:p>
          <a:endParaRPr lang="en-US"/>
        </a:p>
      </dgm:t>
    </dgm:pt>
    <dgm:pt modelId="{701D01A0-A9EB-5A45-9290-AAFD57046E77}" type="pres">
      <dgm:prSet presAssocID="{DC89B657-E856-444A-BDFE-70A1E6E82F73}" presName="childText" presStyleLbl="bgAcc1" presStyleIdx="0" presStyleCnt="7" custScaleX="192687">
        <dgm:presLayoutVars>
          <dgm:bulletEnabled val="1"/>
        </dgm:presLayoutVars>
      </dgm:prSet>
      <dgm:spPr/>
      <dgm:t>
        <a:bodyPr/>
        <a:lstStyle/>
        <a:p>
          <a:endParaRPr lang="en-US"/>
        </a:p>
      </dgm:t>
    </dgm:pt>
    <dgm:pt modelId="{DA911379-D137-CC46-84F7-458D317FBFAE}" type="pres">
      <dgm:prSet presAssocID="{4235DAA3-4BFE-C54D-A43F-994908CFD58C}" presName="Name13" presStyleLbl="parChTrans1D2" presStyleIdx="1" presStyleCnt="7"/>
      <dgm:spPr/>
      <dgm:t>
        <a:bodyPr/>
        <a:lstStyle/>
        <a:p>
          <a:endParaRPr lang="en-US"/>
        </a:p>
      </dgm:t>
    </dgm:pt>
    <dgm:pt modelId="{73BD95A5-1562-A54E-A7D7-871E9924F89E}" type="pres">
      <dgm:prSet presAssocID="{6EBBC29F-5CCC-6641-A67C-6D41C2A1C84A}" presName="childText" presStyleLbl="bgAcc1" presStyleIdx="1" presStyleCnt="7" custScaleX="192687">
        <dgm:presLayoutVars>
          <dgm:bulletEnabled val="1"/>
        </dgm:presLayoutVars>
      </dgm:prSet>
      <dgm:spPr/>
      <dgm:t>
        <a:bodyPr/>
        <a:lstStyle/>
        <a:p>
          <a:endParaRPr lang="en-US"/>
        </a:p>
      </dgm:t>
    </dgm:pt>
    <dgm:pt modelId="{FA12D736-4E99-2C47-AA8C-C6AB794E4AA2}" type="pres">
      <dgm:prSet presAssocID="{1314CD00-D8E1-B140-A297-CC505230344A}" presName="Name13" presStyleLbl="parChTrans1D2" presStyleIdx="2" presStyleCnt="7"/>
      <dgm:spPr/>
      <dgm:t>
        <a:bodyPr/>
        <a:lstStyle/>
        <a:p>
          <a:endParaRPr lang="en-US"/>
        </a:p>
      </dgm:t>
    </dgm:pt>
    <dgm:pt modelId="{BFD91FAD-41BC-0A4F-A72B-5979F5749FFD}" type="pres">
      <dgm:prSet presAssocID="{451EC36C-F3E3-124F-8C8E-AE9BD44906C4}" presName="childText" presStyleLbl="bgAcc1" presStyleIdx="2" presStyleCnt="7" custScaleX="192687">
        <dgm:presLayoutVars>
          <dgm:bulletEnabled val="1"/>
        </dgm:presLayoutVars>
      </dgm:prSet>
      <dgm:spPr/>
      <dgm:t>
        <a:bodyPr/>
        <a:lstStyle/>
        <a:p>
          <a:endParaRPr lang="en-US"/>
        </a:p>
      </dgm:t>
    </dgm:pt>
    <dgm:pt modelId="{609464EF-A4B8-0A4C-9A57-B22203CF48DD}" type="pres">
      <dgm:prSet presAssocID="{FF60AEDF-EB0B-BE41-A4C6-C108C1BEFB72}" presName="Name13" presStyleLbl="parChTrans1D2" presStyleIdx="3" presStyleCnt="7"/>
      <dgm:spPr/>
      <dgm:t>
        <a:bodyPr/>
        <a:lstStyle/>
        <a:p>
          <a:endParaRPr lang="en-US"/>
        </a:p>
      </dgm:t>
    </dgm:pt>
    <dgm:pt modelId="{DA6F13E9-7F4F-BB4D-BDB1-537B871DE135}" type="pres">
      <dgm:prSet presAssocID="{582B6375-21FE-8545-AF4A-556C6D473434}" presName="childText" presStyleLbl="bgAcc1" presStyleIdx="3" presStyleCnt="7" custScaleX="192687">
        <dgm:presLayoutVars>
          <dgm:bulletEnabled val="1"/>
        </dgm:presLayoutVars>
      </dgm:prSet>
      <dgm:spPr/>
      <dgm:t>
        <a:bodyPr/>
        <a:lstStyle/>
        <a:p>
          <a:endParaRPr lang="en-US"/>
        </a:p>
      </dgm:t>
    </dgm:pt>
    <dgm:pt modelId="{D2F9A385-62A0-8F46-BC90-ACC2B13C2A1A}" type="pres">
      <dgm:prSet presAssocID="{E755A8AE-D794-D34A-9018-2E7A8F937738}" presName="Name13" presStyleLbl="parChTrans1D2" presStyleIdx="4" presStyleCnt="7"/>
      <dgm:spPr/>
      <dgm:t>
        <a:bodyPr/>
        <a:lstStyle/>
        <a:p>
          <a:endParaRPr lang="en-US"/>
        </a:p>
      </dgm:t>
    </dgm:pt>
    <dgm:pt modelId="{99D8572B-AE4B-034C-A550-056C612DAE58}" type="pres">
      <dgm:prSet presAssocID="{3D5560DD-0510-524C-8D73-40D29C26C8D2}" presName="childText" presStyleLbl="bgAcc1" presStyleIdx="4" presStyleCnt="7" custScaleX="192687">
        <dgm:presLayoutVars>
          <dgm:bulletEnabled val="1"/>
        </dgm:presLayoutVars>
      </dgm:prSet>
      <dgm:spPr/>
      <dgm:t>
        <a:bodyPr/>
        <a:lstStyle/>
        <a:p>
          <a:endParaRPr lang="en-US"/>
        </a:p>
      </dgm:t>
    </dgm:pt>
    <dgm:pt modelId="{28D23757-7C96-E14E-BB28-FCB2E9EB33D6}" type="pres">
      <dgm:prSet presAssocID="{74170DCF-91AC-B641-81DE-EC61E1CB007D}" presName="Name13" presStyleLbl="parChTrans1D2" presStyleIdx="5" presStyleCnt="7"/>
      <dgm:spPr/>
      <dgm:t>
        <a:bodyPr/>
        <a:lstStyle/>
        <a:p>
          <a:endParaRPr lang="en-US"/>
        </a:p>
      </dgm:t>
    </dgm:pt>
    <dgm:pt modelId="{9157523E-9D4F-A941-A63B-DABB0551ED92}" type="pres">
      <dgm:prSet presAssocID="{D4A4F3D7-64B7-0B49-B532-128C189177F4}" presName="childText" presStyleLbl="bgAcc1" presStyleIdx="5" presStyleCnt="7" custScaleX="192687">
        <dgm:presLayoutVars>
          <dgm:bulletEnabled val="1"/>
        </dgm:presLayoutVars>
      </dgm:prSet>
      <dgm:spPr/>
      <dgm:t>
        <a:bodyPr/>
        <a:lstStyle/>
        <a:p>
          <a:endParaRPr lang="en-US"/>
        </a:p>
      </dgm:t>
    </dgm:pt>
    <dgm:pt modelId="{C4B06EAA-70EA-CA48-84C5-A846B72B0B73}" type="pres">
      <dgm:prSet presAssocID="{1C75DEB3-675D-1B44-ADC4-FA4523ABC864}" presName="Name13" presStyleLbl="parChTrans1D2" presStyleIdx="6" presStyleCnt="7"/>
      <dgm:spPr/>
      <dgm:t>
        <a:bodyPr/>
        <a:lstStyle/>
        <a:p>
          <a:endParaRPr lang="en-US"/>
        </a:p>
      </dgm:t>
    </dgm:pt>
    <dgm:pt modelId="{0EB00906-2E99-1542-8D81-3A4074F0B574}" type="pres">
      <dgm:prSet presAssocID="{DD57FFA8-DD99-DF42-9E21-587BCA2DE9AC}" presName="childText" presStyleLbl="bgAcc1" presStyleIdx="6" presStyleCnt="7" custScaleX="192687">
        <dgm:presLayoutVars>
          <dgm:bulletEnabled val="1"/>
        </dgm:presLayoutVars>
      </dgm:prSet>
      <dgm:spPr/>
      <dgm:t>
        <a:bodyPr/>
        <a:lstStyle/>
        <a:p>
          <a:endParaRPr lang="en-US"/>
        </a:p>
      </dgm:t>
    </dgm:pt>
  </dgm:ptLst>
  <dgm:cxnLst>
    <dgm:cxn modelId="{DE49293C-19CD-354F-A477-9E3BB79D1FA3}" type="presOf" srcId="{74170DCF-91AC-B641-81DE-EC61E1CB007D}" destId="{28D23757-7C96-E14E-BB28-FCB2E9EB33D6}" srcOrd="0" destOrd="0" presId="urn:microsoft.com/office/officeart/2005/8/layout/hierarchy3"/>
    <dgm:cxn modelId="{1D3358D5-6AE4-8848-8E7F-8172AB2ED33A}" type="presOf" srcId="{451EC36C-F3E3-124F-8C8E-AE9BD44906C4}" destId="{BFD91FAD-41BC-0A4F-A72B-5979F5749FFD}" srcOrd="0" destOrd="0" presId="urn:microsoft.com/office/officeart/2005/8/layout/hierarchy3"/>
    <dgm:cxn modelId="{F10891E0-154C-A745-8EFB-242EC71DCED8}" type="presOf" srcId="{E755A8AE-D794-D34A-9018-2E7A8F937738}" destId="{D2F9A385-62A0-8F46-BC90-ACC2B13C2A1A}" srcOrd="0" destOrd="0" presId="urn:microsoft.com/office/officeart/2005/8/layout/hierarchy3"/>
    <dgm:cxn modelId="{E8873CBA-2AA2-734A-B33D-22C0480265D9}" srcId="{F839473A-A2E9-164F-B08B-92062425B337}" destId="{DC89B657-E856-444A-BDFE-70A1E6E82F73}" srcOrd="0" destOrd="0" parTransId="{F447FE0B-E05E-FC45-8404-4CAE87BD1203}" sibTransId="{22EC3281-0543-A540-B111-EECBFD6B23C6}"/>
    <dgm:cxn modelId="{08E36926-7C4B-0445-9113-4C77FD3BC81B}" type="presOf" srcId="{D4A4F3D7-64B7-0B49-B532-128C189177F4}" destId="{9157523E-9D4F-A941-A63B-DABB0551ED92}" srcOrd="0" destOrd="0" presId="urn:microsoft.com/office/officeart/2005/8/layout/hierarchy3"/>
    <dgm:cxn modelId="{AEA620C3-B442-3E40-BB83-F12AF0333ACB}" type="presOf" srcId="{DC89B657-E856-444A-BDFE-70A1E6E82F73}" destId="{701D01A0-A9EB-5A45-9290-AAFD57046E77}" srcOrd="0" destOrd="0" presId="urn:microsoft.com/office/officeart/2005/8/layout/hierarchy3"/>
    <dgm:cxn modelId="{20260A27-91C2-6740-B224-91C802B50F7D}" srcId="{6CDB7FF2-FE2C-864E-98A3-D59B2D60B38C}" destId="{F839473A-A2E9-164F-B08B-92062425B337}" srcOrd="0" destOrd="0" parTransId="{DF146C2A-4DA7-CA44-8603-015C7333D568}" sibTransId="{520E9950-A796-994D-84B3-EB854CCA4170}"/>
    <dgm:cxn modelId="{A06F3306-6F09-F241-9A42-1D5118C28C45}" srcId="{F839473A-A2E9-164F-B08B-92062425B337}" destId="{3D5560DD-0510-524C-8D73-40D29C26C8D2}" srcOrd="4" destOrd="0" parTransId="{E755A8AE-D794-D34A-9018-2E7A8F937738}" sibTransId="{B4E4812E-7505-4B4A-A247-1E0D8DD58E1C}"/>
    <dgm:cxn modelId="{F1AE4BC5-8426-8740-8F2F-6F2195D61903}" srcId="{F839473A-A2E9-164F-B08B-92062425B337}" destId="{DD57FFA8-DD99-DF42-9E21-587BCA2DE9AC}" srcOrd="6" destOrd="0" parTransId="{1C75DEB3-675D-1B44-ADC4-FA4523ABC864}" sibTransId="{3D5AA0FF-3E88-7745-ADBF-BFDC7EA1C87C}"/>
    <dgm:cxn modelId="{47A7E4A2-BFEF-E74A-A494-2CC0F0DFC900}" type="presOf" srcId="{1314CD00-D8E1-B140-A297-CC505230344A}" destId="{FA12D736-4E99-2C47-AA8C-C6AB794E4AA2}" srcOrd="0" destOrd="0" presId="urn:microsoft.com/office/officeart/2005/8/layout/hierarchy3"/>
    <dgm:cxn modelId="{13609EE1-5A97-1E46-B83D-D237A8A43F47}" srcId="{F839473A-A2E9-164F-B08B-92062425B337}" destId="{6EBBC29F-5CCC-6641-A67C-6D41C2A1C84A}" srcOrd="1" destOrd="0" parTransId="{4235DAA3-4BFE-C54D-A43F-994908CFD58C}" sibTransId="{190A65FD-CDE8-A344-A701-64D4A2A761BF}"/>
    <dgm:cxn modelId="{56CD13D7-E6FB-8447-87F3-6DFC96A94066}" type="presOf" srcId="{1C75DEB3-675D-1B44-ADC4-FA4523ABC864}" destId="{C4B06EAA-70EA-CA48-84C5-A846B72B0B73}" srcOrd="0" destOrd="0" presId="urn:microsoft.com/office/officeart/2005/8/layout/hierarchy3"/>
    <dgm:cxn modelId="{13D24B34-904B-AF43-B85B-B4C3088D981C}" srcId="{F839473A-A2E9-164F-B08B-92062425B337}" destId="{D4A4F3D7-64B7-0B49-B532-128C189177F4}" srcOrd="5" destOrd="0" parTransId="{74170DCF-91AC-B641-81DE-EC61E1CB007D}" sibTransId="{6DA9D0C2-2667-144A-A50E-2EACC0E29E7C}"/>
    <dgm:cxn modelId="{44731520-FDBB-2E4A-9EB5-9D7B2632215F}" type="presOf" srcId="{FF60AEDF-EB0B-BE41-A4C6-C108C1BEFB72}" destId="{609464EF-A4B8-0A4C-9A57-B22203CF48DD}" srcOrd="0" destOrd="0" presId="urn:microsoft.com/office/officeart/2005/8/layout/hierarchy3"/>
    <dgm:cxn modelId="{4462A735-C034-9345-92D7-2C6365AEEB9F}" srcId="{F839473A-A2E9-164F-B08B-92062425B337}" destId="{582B6375-21FE-8545-AF4A-556C6D473434}" srcOrd="3" destOrd="0" parTransId="{FF60AEDF-EB0B-BE41-A4C6-C108C1BEFB72}" sibTransId="{359F484C-BA42-2A48-A9A9-265AC35AFF06}"/>
    <dgm:cxn modelId="{AD08C076-3E9F-4F4C-BFDD-60F75FAF729D}" type="presOf" srcId="{6EBBC29F-5CCC-6641-A67C-6D41C2A1C84A}" destId="{73BD95A5-1562-A54E-A7D7-871E9924F89E}" srcOrd="0" destOrd="0" presId="urn:microsoft.com/office/officeart/2005/8/layout/hierarchy3"/>
    <dgm:cxn modelId="{36B1C7F8-019D-C842-97E2-CD408D42BAA8}" type="presOf" srcId="{4235DAA3-4BFE-C54D-A43F-994908CFD58C}" destId="{DA911379-D137-CC46-84F7-458D317FBFAE}" srcOrd="0" destOrd="0" presId="urn:microsoft.com/office/officeart/2005/8/layout/hierarchy3"/>
    <dgm:cxn modelId="{91098176-9EF3-FD42-93F5-69813ACCF68D}" type="presOf" srcId="{582B6375-21FE-8545-AF4A-556C6D473434}" destId="{DA6F13E9-7F4F-BB4D-BDB1-537B871DE135}" srcOrd="0" destOrd="0" presId="urn:microsoft.com/office/officeart/2005/8/layout/hierarchy3"/>
    <dgm:cxn modelId="{BAE152B5-74C2-CA41-AD7D-69D071EA9BD5}" type="presOf" srcId="{3D5560DD-0510-524C-8D73-40D29C26C8D2}" destId="{99D8572B-AE4B-034C-A550-056C612DAE58}" srcOrd="0" destOrd="0" presId="urn:microsoft.com/office/officeart/2005/8/layout/hierarchy3"/>
    <dgm:cxn modelId="{F1C71086-19D4-944F-A2EA-FEE226676FEF}" type="presOf" srcId="{DD57FFA8-DD99-DF42-9E21-587BCA2DE9AC}" destId="{0EB00906-2E99-1542-8D81-3A4074F0B574}" srcOrd="0" destOrd="0" presId="urn:microsoft.com/office/officeart/2005/8/layout/hierarchy3"/>
    <dgm:cxn modelId="{748D1D71-DC58-CB42-9B5D-4D0F486C9ADA}" type="presOf" srcId="{F447FE0B-E05E-FC45-8404-4CAE87BD1203}" destId="{6B6F97F3-9E7B-584A-9D95-38B533486578}" srcOrd="0" destOrd="0" presId="urn:microsoft.com/office/officeart/2005/8/layout/hierarchy3"/>
    <dgm:cxn modelId="{F3CBC218-06CC-0748-9353-8BEB1FD1E2C0}" type="presOf" srcId="{6CDB7FF2-FE2C-864E-98A3-D59B2D60B38C}" destId="{84618D83-D5A7-AC44-9548-A1F6F0DAF0F1}" srcOrd="0" destOrd="0" presId="urn:microsoft.com/office/officeart/2005/8/layout/hierarchy3"/>
    <dgm:cxn modelId="{027CEF18-B4F1-0949-85EB-A2A06FB21C80}" type="presOf" srcId="{F839473A-A2E9-164F-B08B-92062425B337}" destId="{CD8F8359-7FC1-AE47-A4E4-76A1D8771311}" srcOrd="0" destOrd="0" presId="urn:microsoft.com/office/officeart/2005/8/layout/hierarchy3"/>
    <dgm:cxn modelId="{5DBCC228-A6A8-604B-8BCB-4A0B5374D064}" srcId="{F839473A-A2E9-164F-B08B-92062425B337}" destId="{451EC36C-F3E3-124F-8C8E-AE9BD44906C4}" srcOrd="2" destOrd="0" parTransId="{1314CD00-D8E1-B140-A297-CC505230344A}" sibTransId="{61DF12E9-E432-6B47-A7FD-5F4DDF6A216D}"/>
    <dgm:cxn modelId="{28326003-2BF1-C043-9EF9-92C7D908C306}" type="presOf" srcId="{F839473A-A2E9-164F-B08B-92062425B337}" destId="{B1D1AF5B-1021-7D4E-ABB8-4BDCF05034C1}" srcOrd="1" destOrd="0" presId="urn:microsoft.com/office/officeart/2005/8/layout/hierarchy3"/>
    <dgm:cxn modelId="{EA16789F-AD00-7042-989A-801A3B223A31}" type="presParOf" srcId="{84618D83-D5A7-AC44-9548-A1F6F0DAF0F1}" destId="{205FD9EB-7FAA-E64C-940A-7E1CFE66B1DE}" srcOrd="0" destOrd="0" presId="urn:microsoft.com/office/officeart/2005/8/layout/hierarchy3"/>
    <dgm:cxn modelId="{EA0A9F5A-86D7-8147-8347-0331327349A1}" type="presParOf" srcId="{205FD9EB-7FAA-E64C-940A-7E1CFE66B1DE}" destId="{CDE916F4-C1AF-254F-88B2-7E99ED5584F4}" srcOrd="0" destOrd="0" presId="urn:microsoft.com/office/officeart/2005/8/layout/hierarchy3"/>
    <dgm:cxn modelId="{E2889B59-960D-3F4F-A817-87A611B1D994}" type="presParOf" srcId="{CDE916F4-C1AF-254F-88B2-7E99ED5584F4}" destId="{CD8F8359-7FC1-AE47-A4E4-76A1D8771311}" srcOrd="0" destOrd="0" presId="urn:microsoft.com/office/officeart/2005/8/layout/hierarchy3"/>
    <dgm:cxn modelId="{2B9CD0CC-A62F-C747-9C07-58306A958E2D}" type="presParOf" srcId="{CDE916F4-C1AF-254F-88B2-7E99ED5584F4}" destId="{B1D1AF5B-1021-7D4E-ABB8-4BDCF05034C1}" srcOrd="1" destOrd="0" presId="urn:microsoft.com/office/officeart/2005/8/layout/hierarchy3"/>
    <dgm:cxn modelId="{8E9EB7DF-388E-7C4A-83CA-5253A08AF3B0}" type="presParOf" srcId="{205FD9EB-7FAA-E64C-940A-7E1CFE66B1DE}" destId="{1B21CA97-E4B8-3B46-9CD5-933704F16B35}" srcOrd="1" destOrd="0" presId="urn:microsoft.com/office/officeart/2005/8/layout/hierarchy3"/>
    <dgm:cxn modelId="{DE005BBC-C97A-7640-AFC9-0E1DDB8CC583}" type="presParOf" srcId="{1B21CA97-E4B8-3B46-9CD5-933704F16B35}" destId="{6B6F97F3-9E7B-584A-9D95-38B533486578}" srcOrd="0" destOrd="0" presId="urn:microsoft.com/office/officeart/2005/8/layout/hierarchy3"/>
    <dgm:cxn modelId="{1AE3AD80-2DA5-5B4C-9AE0-4A3B6E21C453}" type="presParOf" srcId="{1B21CA97-E4B8-3B46-9CD5-933704F16B35}" destId="{701D01A0-A9EB-5A45-9290-AAFD57046E77}" srcOrd="1" destOrd="0" presId="urn:microsoft.com/office/officeart/2005/8/layout/hierarchy3"/>
    <dgm:cxn modelId="{E7E4D4DF-E55A-9D4B-902A-2908CE22D478}" type="presParOf" srcId="{1B21CA97-E4B8-3B46-9CD5-933704F16B35}" destId="{DA911379-D137-CC46-84F7-458D317FBFAE}" srcOrd="2" destOrd="0" presId="urn:microsoft.com/office/officeart/2005/8/layout/hierarchy3"/>
    <dgm:cxn modelId="{56827CFB-F000-6749-BEBD-875168A6A91F}" type="presParOf" srcId="{1B21CA97-E4B8-3B46-9CD5-933704F16B35}" destId="{73BD95A5-1562-A54E-A7D7-871E9924F89E}" srcOrd="3" destOrd="0" presId="urn:microsoft.com/office/officeart/2005/8/layout/hierarchy3"/>
    <dgm:cxn modelId="{27DB3BE1-914E-9746-94A5-EFD6CE156806}" type="presParOf" srcId="{1B21CA97-E4B8-3B46-9CD5-933704F16B35}" destId="{FA12D736-4E99-2C47-AA8C-C6AB794E4AA2}" srcOrd="4" destOrd="0" presId="urn:microsoft.com/office/officeart/2005/8/layout/hierarchy3"/>
    <dgm:cxn modelId="{0BFBB394-B185-B343-AF37-7F8BEB6FC37D}" type="presParOf" srcId="{1B21CA97-E4B8-3B46-9CD5-933704F16B35}" destId="{BFD91FAD-41BC-0A4F-A72B-5979F5749FFD}" srcOrd="5" destOrd="0" presId="urn:microsoft.com/office/officeart/2005/8/layout/hierarchy3"/>
    <dgm:cxn modelId="{921B1555-1E70-2F47-B998-6AA96AD6D518}" type="presParOf" srcId="{1B21CA97-E4B8-3B46-9CD5-933704F16B35}" destId="{609464EF-A4B8-0A4C-9A57-B22203CF48DD}" srcOrd="6" destOrd="0" presId="urn:microsoft.com/office/officeart/2005/8/layout/hierarchy3"/>
    <dgm:cxn modelId="{5D595064-D3DE-3644-BA3D-A73A23F9BCCA}" type="presParOf" srcId="{1B21CA97-E4B8-3B46-9CD5-933704F16B35}" destId="{DA6F13E9-7F4F-BB4D-BDB1-537B871DE135}" srcOrd="7" destOrd="0" presId="urn:microsoft.com/office/officeart/2005/8/layout/hierarchy3"/>
    <dgm:cxn modelId="{44182641-99D9-3D4A-AE9F-D90C32F47817}" type="presParOf" srcId="{1B21CA97-E4B8-3B46-9CD5-933704F16B35}" destId="{D2F9A385-62A0-8F46-BC90-ACC2B13C2A1A}" srcOrd="8" destOrd="0" presId="urn:microsoft.com/office/officeart/2005/8/layout/hierarchy3"/>
    <dgm:cxn modelId="{87D24CE7-225F-2047-BA8C-050792F4FEC2}" type="presParOf" srcId="{1B21CA97-E4B8-3B46-9CD5-933704F16B35}" destId="{99D8572B-AE4B-034C-A550-056C612DAE58}" srcOrd="9" destOrd="0" presId="urn:microsoft.com/office/officeart/2005/8/layout/hierarchy3"/>
    <dgm:cxn modelId="{C1FBFDF0-5260-8D4D-8D09-72FDB4A7AC25}" type="presParOf" srcId="{1B21CA97-E4B8-3B46-9CD5-933704F16B35}" destId="{28D23757-7C96-E14E-BB28-FCB2E9EB33D6}" srcOrd="10" destOrd="0" presId="urn:microsoft.com/office/officeart/2005/8/layout/hierarchy3"/>
    <dgm:cxn modelId="{8662752A-C5B2-4241-A1BE-31D997402AD4}" type="presParOf" srcId="{1B21CA97-E4B8-3B46-9CD5-933704F16B35}" destId="{9157523E-9D4F-A941-A63B-DABB0551ED92}" srcOrd="11" destOrd="0" presId="urn:microsoft.com/office/officeart/2005/8/layout/hierarchy3"/>
    <dgm:cxn modelId="{E9479514-0907-5344-8FB8-16FEFF7712C1}" type="presParOf" srcId="{1B21CA97-E4B8-3B46-9CD5-933704F16B35}" destId="{C4B06EAA-70EA-CA48-84C5-A846B72B0B73}" srcOrd="12" destOrd="0" presId="urn:microsoft.com/office/officeart/2005/8/layout/hierarchy3"/>
    <dgm:cxn modelId="{BBB36301-C743-244A-86ED-8B41063F93C4}" type="presParOf" srcId="{1B21CA97-E4B8-3B46-9CD5-933704F16B35}" destId="{0EB00906-2E99-1542-8D81-3A4074F0B574}" srcOrd="1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DB7FF2-FE2C-864E-98A3-D59B2D60B38C}"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F839473A-A2E9-164F-B08B-92062425B337}">
      <dgm:prSet phldrT="[Text]" custT="1"/>
      <dgm:spPr>
        <a:solidFill>
          <a:srgbClr val="3F9CBB"/>
        </a:solidFill>
      </dgm:spPr>
      <dgm:t>
        <a:bodyPr/>
        <a:lstStyle/>
        <a:p>
          <a:r>
            <a:rPr lang="en-US" sz="1800" dirty="0" smtClean="0"/>
            <a:t>Science Support Systems</a:t>
          </a:r>
          <a:endParaRPr lang="en-US" sz="1800" dirty="0"/>
        </a:p>
      </dgm:t>
    </dgm:pt>
    <dgm:pt modelId="{DF146C2A-4DA7-CA44-8603-015C7333D568}" type="parTrans" cxnId="{20260A27-91C2-6740-B224-91C802B50F7D}">
      <dgm:prSet/>
      <dgm:spPr/>
      <dgm:t>
        <a:bodyPr/>
        <a:lstStyle/>
        <a:p>
          <a:endParaRPr lang="en-US"/>
        </a:p>
      </dgm:t>
    </dgm:pt>
    <dgm:pt modelId="{520E9950-A796-994D-84B3-EB854CCA4170}" type="sibTrans" cxnId="{20260A27-91C2-6740-B224-91C802B50F7D}">
      <dgm:prSet/>
      <dgm:spPr/>
      <dgm:t>
        <a:bodyPr/>
        <a:lstStyle/>
        <a:p>
          <a:endParaRPr lang="en-US"/>
        </a:p>
      </dgm:t>
    </dgm:pt>
    <dgm:pt modelId="{DD57FFA8-DD99-DF42-9E21-587BCA2DE9AC}">
      <dgm:prSet phldrT="[Text]" custT="1"/>
      <dgm:spPr>
        <a:solidFill>
          <a:srgbClr val="FBD5B6">
            <a:alpha val="90000"/>
          </a:srgbClr>
        </a:solidFill>
        <a:ln>
          <a:noFill/>
        </a:ln>
      </dgm:spPr>
      <dgm:t>
        <a:bodyPr/>
        <a:lstStyle/>
        <a:p>
          <a:pPr>
            <a:lnSpc>
              <a:spcPct val="60000"/>
            </a:lnSpc>
          </a:pPr>
          <a:r>
            <a:rPr lang="en-US" sz="1800" dirty="0" smtClean="0"/>
            <a:t>Scientific </a:t>
          </a:r>
          <a:r>
            <a:rPr lang="en-US" sz="1800" dirty="0" err="1" smtClean="0"/>
            <a:t>Coord</a:t>
          </a:r>
          <a:r>
            <a:rPr lang="en-US" sz="1800" dirty="0" smtClean="0"/>
            <a:t>.</a:t>
          </a:r>
        </a:p>
        <a:p>
          <a:pPr>
            <a:lnSpc>
              <a:spcPct val="60000"/>
            </a:lnSpc>
          </a:pPr>
          <a:r>
            <a:rPr lang="en-US" sz="1800" dirty="0" smtClean="0"/>
            <a:t>User Office</a:t>
          </a:r>
          <a:endParaRPr lang="en-US" sz="1800" dirty="0"/>
        </a:p>
      </dgm:t>
    </dgm:pt>
    <dgm:pt modelId="{1C75DEB3-675D-1B44-ADC4-FA4523ABC864}" type="parTrans" cxnId="{F1AE4BC5-8426-8740-8F2F-6F2195D61903}">
      <dgm:prSet/>
      <dgm:spPr/>
      <dgm:t>
        <a:bodyPr/>
        <a:lstStyle/>
        <a:p>
          <a:endParaRPr lang="en-US"/>
        </a:p>
      </dgm:t>
    </dgm:pt>
    <dgm:pt modelId="{3D5AA0FF-3E88-7745-ADBF-BFDC7EA1C87C}" type="sibTrans" cxnId="{F1AE4BC5-8426-8740-8F2F-6F2195D61903}">
      <dgm:prSet/>
      <dgm:spPr/>
      <dgm:t>
        <a:bodyPr/>
        <a:lstStyle/>
        <a:p>
          <a:endParaRPr lang="en-US"/>
        </a:p>
      </dgm:t>
    </dgm:pt>
    <dgm:pt modelId="{DC89B657-E856-444A-BDFE-70A1E6E82F73}">
      <dgm:prSet custT="1"/>
      <dgm:spPr>
        <a:solidFill>
          <a:srgbClr val="FF6600">
            <a:alpha val="90000"/>
          </a:srgbClr>
        </a:solidFill>
        <a:ln>
          <a:noFill/>
        </a:ln>
      </dgm:spPr>
      <dgm:t>
        <a:bodyPr/>
        <a:lstStyle/>
        <a:p>
          <a:pPr>
            <a:lnSpc>
              <a:spcPct val="60000"/>
            </a:lnSpc>
          </a:pPr>
          <a:r>
            <a:rPr lang="en-US" sz="1800" dirty="0" smtClean="0">
              <a:solidFill>
                <a:srgbClr val="FFFFFF"/>
              </a:solidFill>
            </a:rPr>
            <a:t>Temperature </a:t>
          </a:r>
        </a:p>
        <a:p>
          <a:pPr>
            <a:lnSpc>
              <a:spcPct val="60000"/>
            </a:lnSpc>
          </a:pPr>
          <a:r>
            <a:rPr lang="en-US" sz="1800" dirty="0" smtClean="0">
              <a:solidFill>
                <a:srgbClr val="FFFFFF"/>
              </a:solidFill>
            </a:rPr>
            <a:t>Field</a:t>
          </a:r>
          <a:endParaRPr lang="en-US" sz="1800" dirty="0">
            <a:solidFill>
              <a:srgbClr val="FFFFFF"/>
            </a:solidFill>
          </a:endParaRPr>
        </a:p>
      </dgm:t>
    </dgm:pt>
    <dgm:pt modelId="{F447FE0B-E05E-FC45-8404-4CAE87BD1203}" type="parTrans" cxnId="{E8873CBA-2AA2-734A-B33D-22C0480265D9}">
      <dgm:prSet/>
      <dgm:spPr/>
      <dgm:t>
        <a:bodyPr/>
        <a:lstStyle/>
        <a:p>
          <a:endParaRPr lang="en-US"/>
        </a:p>
      </dgm:t>
    </dgm:pt>
    <dgm:pt modelId="{22EC3281-0543-A540-B111-EECBFD6B23C6}" type="sibTrans" cxnId="{E8873CBA-2AA2-734A-B33D-22C0480265D9}">
      <dgm:prSet/>
      <dgm:spPr/>
      <dgm:t>
        <a:bodyPr/>
        <a:lstStyle/>
        <a:p>
          <a:endParaRPr lang="en-US"/>
        </a:p>
      </dgm:t>
    </dgm:pt>
    <dgm:pt modelId="{6EBBC29F-5CCC-6641-A67C-6D41C2A1C84A}">
      <dgm:prSet custT="1"/>
      <dgm:spPr>
        <a:solidFill>
          <a:srgbClr val="008000">
            <a:alpha val="90000"/>
          </a:srgbClr>
        </a:solidFill>
        <a:ln>
          <a:noFill/>
        </a:ln>
      </dgm:spPr>
      <dgm:t>
        <a:bodyPr/>
        <a:lstStyle/>
        <a:p>
          <a:pPr>
            <a:lnSpc>
              <a:spcPct val="60000"/>
            </a:lnSpc>
          </a:pPr>
          <a:r>
            <a:rPr lang="en-US" sz="1800" dirty="0" smtClean="0">
              <a:solidFill>
                <a:srgbClr val="FFFFFF"/>
              </a:solidFill>
            </a:rPr>
            <a:t>High Pressure </a:t>
          </a:r>
        </a:p>
        <a:p>
          <a:pPr>
            <a:lnSpc>
              <a:spcPct val="60000"/>
            </a:lnSpc>
          </a:pPr>
          <a:r>
            <a:rPr lang="en-US" sz="1800" dirty="0" smtClean="0">
              <a:solidFill>
                <a:srgbClr val="FFFFFF"/>
              </a:solidFill>
            </a:rPr>
            <a:t>Mech. Proc.</a:t>
          </a:r>
          <a:endParaRPr lang="en-US" sz="1800" dirty="0">
            <a:solidFill>
              <a:srgbClr val="FFFFFF"/>
            </a:solidFill>
          </a:endParaRPr>
        </a:p>
      </dgm:t>
    </dgm:pt>
    <dgm:pt modelId="{4235DAA3-4BFE-C54D-A43F-994908CFD58C}" type="parTrans" cxnId="{13609EE1-5A97-1E46-B83D-D237A8A43F47}">
      <dgm:prSet/>
      <dgm:spPr/>
      <dgm:t>
        <a:bodyPr/>
        <a:lstStyle/>
        <a:p>
          <a:endParaRPr lang="en-US"/>
        </a:p>
      </dgm:t>
    </dgm:pt>
    <dgm:pt modelId="{190A65FD-CDE8-A344-A701-64D4A2A761BF}" type="sibTrans" cxnId="{13609EE1-5A97-1E46-B83D-D237A8A43F47}">
      <dgm:prSet/>
      <dgm:spPr/>
      <dgm:t>
        <a:bodyPr/>
        <a:lstStyle/>
        <a:p>
          <a:endParaRPr lang="en-US"/>
        </a:p>
      </dgm:t>
    </dgm:pt>
    <dgm:pt modelId="{451EC36C-F3E3-124F-8C8E-AE9BD44906C4}">
      <dgm:prSet custT="1"/>
      <dgm:spPr>
        <a:solidFill>
          <a:schemeClr val="accent6">
            <a:lumMod val="40000"/>
            <a:lumOff val="60000"/>
            <a:alpha val="90000"/>
          </a:schemeClr>
        </a:solidFill>
        <a:ln>
          <a:noFill/>
        </a:ln>
      </dgm:spPr>
      <dgm:t>
        <a:bodyPr/>
        <a:lstStyle/>
        <a:p>
          <a:pPr>
            <a:lnSpc>
              <a:spcPct val="60000"/>
            </a:lnSpc>
          </a:pPr>
          <a:r>
            <a:rPr lang="en-US" sz="1800" dirty="0" smtClean="0"/>
            <a:t>Fluids incl.</a:t>
          </a:r>
        </a:p>
        <a:p>
          <a:pPr>
            <a:lnSpc>
              <a:spcPct val="60000"/>
            </a:lnSpc>
          </a:pPr>
          <a:r>
            <a:rPr lang="en-US" sz="1800" dirty="0" smtClean="0"/>
            <a:t> Gases, Vapor</a:t>
          </a:r>
          <a:endParaRPr lang="en-US" sz="1800" dirty="0"/>
        </a:p>
      </dgm:t>
    </dgm:pt>
    <dgm:pt modelId="{1314CD00-D8E1-B140-A297-CC505230344A}" type="parTrans" cxnId="{5DBCC228-A6A8-604B-8BCB-4A0B5374D064}">
      <dgm:prSet/>
      <dgm:spPr/>
      <dgm:t>
        <a:bodyPr/>
        <a:lstStyle/>
        <a:p>
          <a:endParaRPr lang="en-US"/>
        </a:p>
      </dgm:t>
    </dgm:pt>
    <dgm:pt modelId="{61DF12E9-E432-6B47-A7FD-5F4DDF6A216D}" type="sibTrans" cxnId="{5DBCC228-A6A8-604B-8BCB-4A0B5374D064}">
      <dgm:prSet/>
      <dgm:spPr/>
      <dgm:t>
        <a:bodyPr/>
        <a:lstStyle/>
        <a:p>
          <a:endParaRPr lang="en-US"/>
        </a:p>
      </dgm:t>
    </dgm:pt>
    <dgm:pt modelId="{582B6375-21FE-8545-AF4A-556C6D473434}">
      <dgm:prSet custT="1"/>
      <dgm:spPr>
        <a:solidFill>
          <a:srgbClr val="CCFFCC">
            <a:alpha val="90000"/>
          </a:srgbClr>
        </a:solidFill>
        <a:ln>
          <a:noFill/>
        </a:ln>
      </dgm:spPr>
      <dgm:t>
        <a:bodyPr/>
        <a:lstStyle/>
        <a:p>
          <a:pPr>
            <a:lnSpc>
              <a:spcPct val="60000"/>
            </a:lnSpc>
          </a:pPr>
          <a:r>
            <a:rPr lang="en-US" sz="1800" dirty="0" err="1" smtClean="0"/>
            <a:t>Deuteration</a:t>
          </a:r>
          <a:r>
            <a:rPr lang="en-US" sz="1800" dirty="0" smtClean="0"/>
            <a:t> </a:t>
          </a:r>
        </a:p>
        <a:p>
          <a:pPr>
            <a:lnSpc>
              <a:spcPct val="60000"/>
            </a:lnSpc>
          </a:pPr>
          <a:r>
            <a:rPr lang="en-US" sz="1800" dirty="0" smtClean="0"/>
            <a:t>Crystallization</a:t>
          </a:r>
          <a:endParaRPr lang="en-US" sz="1800" dirty="0"/>
        </a:p>
      </dgm:t>
    </dgm:pt>
    <dgm:pt modelId="{FF60AEDF-EB0B-BE41-A4C6-C108C1BEFB72}" type="parTrans" cxnId="{4462A735-C034-9345-92D7-2C6365AEEB9F}">
      <dgm:prSet/>
      <dgm:spPr/>
      <dgm:t>
        <a:bodyPr/>
        <a:lstStyle/>
        <a:p>
          <a:endParaRPr lang="en-US"/>
        </a:p>
      </dgm:t>
    </dgm:pt>
    <dgm:pt modelId="{359F484C-BA42-2A48-A9A9-265AC35AFF06}" type="sibTrans" cxnId="{4462A735-C034-9345-92D7-2C6365AEEB9F}">
      <dgm:prSet/>
      <dgm:spPr/>
      <dgm:t>
        <a:bodyPr/>
        <a:lstStyle/>
        <a:p>
          <a:endParaRPr lang="en-US"/>
        </a:p>
      </dgm:t>
    </dgm:pt>
    <dgm:pt modelId="{3D5560DD-0510-524C-8D73-40D29C26C8D2}">
      <dgm:prSet custT="1"/>
      <dgm:spPr>
        <a:solidFill>
          <a:srgbClr val="AFA988">
            <a:alpha val="90000"/>
          </a:srgbClr>
        </a:solidFill>
        <a:ln>
          <a:noFill/>
        </a:ln>
      </dgm:spPr>
      <dgm:t>
        <a:bodyPr/>
        <a:lstStyle/>
        <a:p>
          <a:pPr>
            <a:lnSpc>
              <a:spcPct val="60000"/>
            </a:lnSpc>
          </a:pPr>
          <a:r>
            <a:rPr lang="en-US" sz="1800" dirty="0" smtClean="0"/>
            <a:t>Sample handling </a:t>
          </a:r>
        </a:p>
        <a:p>
          <a:pPr>
            <a:lnSpc>
              <a:spcPct val="60000"/>
            </a:lnSpc>
          </a:pPr>
          <a:r>
            <a:rPr lang="en-US" sz="1800" dirty="0" smtClean="0"/>
            <a:t>general labs</a:t>
          </a:r>
          <a:endParaRPr lang="en-US" sz="1800" dirty="0"/>
        </a:p>
      </dgm:t>
    </dgm:pt>
    <dgm:pt modelId="{E755A8AE-D794-D34A-9018-2E7A8F937738}" type="parTrans" cxnId="{A06F3306-6F09-F241-9A42-1D5118C28C45}">
      <dgm:prSet/>
      <dgm:spPr/>
      <dgm:t>
        <a:bodyPr/>
        <a:lstStyle/>
        <a:p>
          <a:endParaRPr lang="en-US"/>
        </a:p>
      </dgm:t>
    </dgm:pt>
    <dgm:pt modelId="{B4E4812E-7505-4B4A-A247-1E0D8DD58E1C}" type="sibTrans" cxnId="{A06F3306-6F09-F241-9A42-1D5118C28C45}">
      <dgm:prSet/>
      <dgm:spPr/>
      <dgm:t>
        <a:bodyPr/>
        <a:lstStyle/>
        <a:p>
          <a:endParaRPr lang="en-US"/>
        </a:p>
      </dgm:t>
    </dgm:pt>
    <dgm:pt modelId="{D4A4F3D7-64B7-0B49-B532-128C189177F4}">
      <dgm:prSet custT="1"/>
      <dgm:spPr>
        <a:solidFill>
          <a:srgbClr val="0000FF">
            <a:alpha val="90000"/>
          </a:srgbClr>
        </a:solidFill>
        <a:ln>
          <a:noFill/>
        </a:ln>
      </dgm:spPr>
      <dgm:t>
        <a:bodyPr/>
        <a:lstStyle/>
        <a:p>
          <a:pPr>
            <a:lnSpc>
              <a:spcPct val="60000"/>
            </a:lnSpc>
          </a:pPr>
          <a:r>
            <a:rPr lang="en-US" sz="1800" dirty="0" smtClean="0">
              <a:solidFill>
                <a:srgbClr val="FFFFFF"/>
              </a:solidFill>
            </a:rPr>
            <a:t>Mechatronics </a:t>
          </a:r>
        </a:p>
        <a:p>
          <a:pPr>
            <a:lnSpc>
              <a:spcPct val="60000"/>
            </a:lnSpc>
          </a:pPr>
          <a:r>
            <a:rPr lang="en-US" sz="1800" dirty="0" smtClean="0">
              <a:solidFill>
                <a:srgbClr val="FFFFFF"/>
              </a:solidFill>
            </a:rPr>
            <a:t>Integration</a:t>
          </a:r>
          <a:endParaRPr lang="en-US" sz="1800" dirty="0">
            <a:solidFill>
              <a:srgbClr val="FFFFFF"/>
            </a:solidFill>
          </a:endParaRPr>
        </a:p>
      </dgm:t>
    </dgm:pt>
    <dgm:pt modelId="{74170DCF-91AC-B641-81DE-EC61E1CB007D}" type="parTrans" cxnId="{13D24B34-904B-AF43-B85B-B4C3088D981C}">
      <dgm:prSet/>
      <dgm:spPr/>
      <dgm:t>
        <a:bodyPr/>
        <a:lstStyle/>
        <a:p>
          <a:endParaRPr lang="en-US"/>
        </a:p>
      </dgm:t>
    </dgm:pt>
    <dgm:pt modelId="{6DA9D0C2-2667-144A-A50E-2EACC0E29E7C}" type="sibTrans" cxnId="{13D24B34-904B-AF43-B85B-B4C3088D981C}">
      <dgm:prSet/>
      <dgm:spPr/>
      <dgm:t>
        <a:bodyPr/>
        <a:lstStyle/>
        <a:p>
          <a:endParaRPr lang="en-US"/>
        </a:p>
      </dgm:t>
    </dgm:pt>
    <dgm:pt modelId="{84618D83-D5A7-AC44-9548-A1F6F0DAF0F1}" type="pres">
      <dgm:prSet presAssocID="{6CDB7FF2-FE2C-864E-98A3-D59B2D60B38C}" presName="diagram" presStyleCnt="0">
        <dgm:presLayoutVars>
          <dgm:chPref val="1"/>
          <dgm:dir/>
          <dgm:animOne val="branch"/>
          <dgm:animLvl val="lvl"/>
          <dgm:resizeHandles/>
        </dgm:presLayoutVars>
      </dgm:prSet>
      <dgm:spPr/>
      <dgm:t>
        <a:bodyPr/>
        <a:lstStyle/>
        <a:p>
          <a:endParaRPr lang="en-US"/>
        </a:p>
      </dgm:t>
    </dgm:pt>
    <dgm:pt modelId="{205FD9EB-7FAA-E64C-940A-7E1CFE66B1DE}" type="pres">
      <dgm:prSet presAssocID="{F839473A-A2E9-164F-B08B-92062425B337}" presName="root" presStyleCnt="0"/>
      <dgm:spPr/>
    </dgm:pt>
    <dgm:pt modelId="{CDE916F4-C1AF-254F-88B2-7E99ED5584F4}" type="pres">
      <dgm:prSet presAssocID="{F839473A-A2E9-164F-B08B-92062425B337}" presName="rootComposite" presStyleCnt="0"/>
      <dgm:spPr/>
    </dgm:pt>
    <dgm:pt modelId="{CD8F8359-7FC1-AE47-A4E4-76A1D8771311}" type="pres">
      <dgm:prSet presAssocID="{F839473A-A2E9-164F-B08B-92062425B337}" presName="rootText" presStyleLbl="node1" presStyleIdx="0" presStyleCnt="1" custScaleX="144493"/>
      <dgm:spPr/>
      <dgm:t>
        <a:bodyPr/>
        <a:lstStyle/>
        <a:p>
          <a:endParaRPr lang="en-US"/>
        </a:p>
      </dgm:t>
    </dgm:pt>
    <dgm:pt modelId="{B1D1AF5B-1021-7D4E-ABB8-4BDCF05034C1}" type="pres">
      <dgm:prSet presAssocID="{F839473A-A2E9-164F-B08B-92062425B337}" presName="rootConnector" presStyleLbl="node1" presStyleIdx="0" presStyleCnt="1"/>
      <dgm:spPr/>
      <dgm:t>
        <a:bodyPr/>
        <a:lstStyle/>
        <a:p>
          <a:endParaRPr lang="en-US"/>
        </a:p>
      </dgm:t>
    </dgm:pt>
    <dgm:pt modelId="{1B21CA97-E4B8-3B46-9CD5-933704F16B35}" type="pres">
      <dgm:prSet presAssocID="{F839473A-A2E9-164F-B08B-92062425B337}" presName="childShape" presStyleCnt="0"/>
      <dgm:spPr/>
    </dgm:pt>
    <dgm:pt modelId="{6B6F97F3-9E7B-584A-9D95-38B533486578}" type="pres">
      <dgm:prSet presAssocID="{F447FE0B-E05E-FC45-8404-4CAE87BD1203}" presName="Name13" presStyleLbl="parChTrans1D2" presStyleIdx="0" presStyleCnt="7"/>
      <dgm:spPr/>
      <dgm:t>
        <a:bodyPr/>
        <a:lstStyle/>
        <a:p>
          <a:endParaRPr lang="en-US"/>
        </a:p>
      </dgm:t>
    </dgm:pt>
    <dgm:pt modelId="{701D01A0-A9EB-5A45-9290-AAFD57046E77}" type="pres">
      <dgm:prSet presAssocID="{DC89B657-E856-444A-BDFE-70A1E6E82F73}" presName="childText" presStyleLbl="bgAcc1" presStyleIdx="0" presStyleCnt="7" custScaleX="192687">
        <dgm:presLayoutVars>
          <dgm:bulletEnabled val="1"/>
        </dgm:presLayoutVars>
      </dgm:prSet>
      <dgm:spPr/>
      <dgm:t>
        <a:bodyPr/>
        <a:lstStyle/>
        <a:p>
          <a:endParaRPr lang="en-US"/>
        </a:p>
      </dgm:t>
    </dgm:pt>
    <dgm:pt modelId="{DA911379-D137-CC46-84F7-458D317FBFAE}" type="pres">
      <dgm:prSet presAssocID="{4235DAA3-4BFE-C54D-A43F-994908CFD58C}" presName="Name13" presStyleLbl="parChTrans1D2" presStyleIdx="1" presStyleCnt="7"/>
      <dgm:spPr/>
      <dgm:t>
        <a:bodyPr/>
        <a:lstStyle/>
        <a:p>
          <a:endParaRPr lang="en-US"/>
        </a:p>
      </dgm:t>
    </dgm:pt>
    <dgm:pt modelId="{73BD95A5-1562-A54E-A7D7-871E9924F89E}" type="pres">
      <dgm:prSet presAssocID="{6EBBC29F-5CCC-6641-A67C-6D41C2A1C84A}" presName="childText" presStyleLbl="bgAcc1" presStyleIdx="1" presStyleCnt="7" custScaleX="192687">
        <dgm:presLayoutVars>
          <dgm:bulletEnabled val="1"/>
        </dgm:presLayoutVars>
      </dgm:prSet>
      <dgm:spPr/>
      <dgm:t>
        <a:bodyPr/>
        <a:lstStyle/>
        <a:p>
          <a:endParaRPr lang="en-US"/>
        </a:p>
      </dgm:t>
    </dgm:pt>
    <dgm:pt modelId="{FA12D736-4E99-2C47-AA8C-C6AB794E4AA2}" type="pres">
      <dgm:prSet presAssocID="{1314CD00-D8E1-B140-A297-CC505230344A}" presName="Name13" presStyleLbl="parChTrans1D2" presStyleIdx="2" presStyleCnt="7"/>
      <dgm:spPr/>
      <dgm:t>
        <a:bodyPr/>
        <a:lstStyle/>
        <a:p>
          <a:endParaRPr lang="en-US"/>
        </a:p>
      </dgm:t>
    </dgm:pt>
    <dgm:pt modelId="{BFD91FAD-41BC-0A4F-A72B-5979F5749FFD}" type="pres">
      <dgm:prSet presAssocID="{451EC36C-F3E3-124F-8C8E-AE9BD44906C4}" presName="childText" presStyleLbl="bgAcc1" presStyleIdx="2" presStyleCnt="7" custScaleX="192687">
        <dgm:presLayoutVars>
          <dgm:bulletEnabled val="1"/>
        </dgm:presLayoutVars>
      </dgm:prSet>
      <dgm:spPr/>
      <dgm:t>
        <a:bodyPr/>
        <a:lstStyle/>
        <a:p>
          <a:endParaRPr lang="en-US"/>
        </a:p>
      </dgm:t>
    </dgm:pt>
    <dgm:pt modelId="{609464EF-A4B8-0A4C-9A57-B22203CF48DD}" type="pres">
      <dgm:prSet presAssocID="{FF60AEDF-EB0B-BE41-A4C6-C108C1BEFB72}" presName="Name13" presStyleLbl="parChTrans1D2" presStyleIdx="3" presStyleCnt="7"/>
      <dgm:spPr/>
      <dgm:t>
        <a:bodyPr/>
        <a:lstStyle/>
        <a:p>
          <a:endParaRPr lang="en-US"/>
        </a:p>
      </dgm:t>
    </dgm:pt>
    <dgm:pt modelId="{DA6F13E9-7F4F-BB4D-BDB1-537B871DE135}" type="pres">
      <dgm:prSet presAssocID="{582B6375-21FE-8545-AF4A-556C6D473434}" presName="childText" presStyleLbl="bgAcc1" presStyleIdx="3" presStyleCnt="7" custScaleX="192687">
        <dgm:presLayoutVars>
          <dgm:bulletEnabled val="1"/>
        </dgm:presLayoutVars>
      </dgm:prSet>
      <dgm:spPr/>
      <dgm:t>
        <a:bodyPr/>
        <a:lstStyle/>
        <a:p>
          <a:endParaRPr lang="en-US"/>
        </a:p>
      </dgm:t>
    </dgm:pt>
    <dgm:pt modelId="{D2F9A385-62A0-8F46-BC90-ACC2B13C2A1A}" type="pres">
      <dgm:prSet presAssocID="{E755A8AE-D794-D34A-9018-2E7A8F937738}" presName="Name13" presStyleLbl="parChTrans1D2" presStyleIdx="4" presStyleCnt="7"/>
      <dgm:spPr/>
      <dgm:t>
        <a:bodyPr/>
        <a:lstStyle/>
        <a:p>
          <a:endParaRPr lang="en-US"/>
        </a:p>
      </dgm:t>
    </dgm:pt>
    <dgm:pt modelId="{99D8572B-AE4B-034C-A550-056C612DAE58}" type="pres">
      <dgm:prSet presAssocID="{3D5560DD-0510-524C-8D73-40D29C26C8D2}" presName="childText" presStyleLbl="bgAcc1" presStyleIdx="4" presStyleCnt="7" custScaleX="192687">
        <dgm:presLayoutVars>
          <dgm:bulletEnabled val="1"/>
        </dgm:presLayoutVars>
      </dgm:prSet>
      <dgm:spPr/>
      <dgm:t>
        <a:bodyPr/>
        <a:lstStyle/>
        <a:p>
          <a:endParaRPr lang="en-US"/>
        </a:p>
      </dgm:t>
    </dgm:pt>
    <dgm:pt modelId="{28D23757-7C96-E14E-BB28-FCB2E9EB33D6}" type="pres">
      <dgm:prSet presAssocID="{74170DCF-91AC-B641-81DE-EC61E1CB007D}" presName="Name13" presStyleLbl="parChTrans1D2" presStyleIdx="5" presStyleCnt="7"/>
      <dgm:spPr/>
      <dgm:t>
        <a:bodyPr/>
        <a:lstStyle/>
        <a:p>
          <a:endParaRPr lang="en-US"/>
        </a:p>
      </dgm:t>
    </dgm:pt>
    <dgm:pt modelId="{9157523E-9D4F-A941-A63B-DABB0551ED92}" type="pres">
      <dgm:prSet presAssocID="{D4A4F3D7-64B7-0B49-B532-128C189177F4}" presName="childText" presStyleLbl="bgAcc1" presStyleIdx="5" presStyleCnt="7" custScaleX="192687">
        <dgm:presLayoutVars>
          <dgm:bulletEnabled val="1"/>
        </dgm:presLayoutVars>
      </dgm:prSet>
      <dgm:spPr/>
      <dgm:t>
        <a:bodyPr/>
        <a:lstStyle/>
        <a:p>
          <a:endParaRPr lang="en-US"/>
        </a:p>
      </dgm:t>
    </dgm:pt>
    <dgm:pt modelId="{C4B06EAA-70EA-CA48-84C5-A846B72B0B73}" type="pres">
      <dgm:prSet presAssocID="{1C75DEB3-675D-1B44-ADC4-FA4523ABC864}" presName="Name13" presStyleLbl="parChTrans1D2" presStyleIdx="6" presStyleCnt="7"/>
      <dgm:spPr/>
      <dgm:t>
        <a:bodyPr/>
        <a:lstStyle/>
        <a:p>
          <a:endParaRPr lang="en-US"/>
        </a:p>
      </dgm:t>
    </dgm:pt>
    <dgm:pt modelId="{0EB00906-2E99-1542-8D81-3A4074F0B574}" type="pres">
      <dgm:prSet presAssocID="{DD57FFA8-DD99-DF42-9E21-587BCA2DE9AC}" presName="childText" presStyleLbl="bgAcc1" presStyleIdx="6" presStyleCnt="7" custScaleX="192687">
        <dgm:presLayoutVars>
          <dgm:bulletEnabled val="1"/>
        </dgm:presLayoutVars>
      </dgm:prSet>
      <dgm:spPr/>
      <dgm:t>
        <a:bodyPr/>
        <a:lstStyle/>
        <a:p>
          <a:endParaRPr lang="en-US"/>
        </a:p>
      </dgm:t>
    </dgm:pt>
  </dgm:ptLst>
  <dgm:cxnLst>
    <dgm:cxn modelId="{4C88E5B1-4B81-C244-AF71-06667C7BAC05}" type="presOf" srcId="{F447FE0B-E05E-FC45-8404-4CAE87BD1203}" destId="{6B6F97F3-9E7B-584A-9D95-38B533486578}" srcOrd="0" destOrd="0" presId="urn:microsoft.com/office/officeart/2005/8/layout/hierarchy3"/>
    <dgm:cxn modelId="{E8873CBA-2AA2-734A-B33D-22C0480265D9}" srcId="{F839473A-A2E9-164F-B08B-92062425B337}" destId="{DC89B657-E856-444A-BDFE-70A1E6E82F73}" srcOrd="0" destOrd="0" parTransId="{F447FE0B-E05E-FC45-8404-4CAE87BD1203}" sibTransId="{22EC3281-0543-A540-B111-EECBFD6B23C6}"/>
    <dgm:cxn modelId="{33B4C7AC-187E-DA4F-A4CB-CE5522699DF7}" type="presOf" srcId="{3D5560DD-0510-524C-8D73-40D29C26C8D2}" destId="{99D8572B-AE4B-034C-A550-056C612DAE58}" srcOrd="0" destOrd="0" presId="urn:microsoft.com/office/officeart/2005/8/layout/hierarchy3"/>
    <dgm:cxn modelId="{721F095F-6F5A-164B-AD02-C8D44A7EE723}" type="presOf" srcId="{451EC36C-F3E3-124F-8C8E-AE9BD44906C4}" destId="{BFD91FAD-41BC-0A4F-A72B-5979F5749FFD}" srcOrd="0" destOrd="0" presId="urn:microsoft.com/office/officeart/2005/8/layout/hierarchy3"/>
    <dgm:cxn modelId="{E7CB2D31-5899-2949-9CCD-76F329B22DF5}" type="presOf" srcId="{F839473A-A2E9-164F-B08B-92062425B337}" destId="{CD8F8359-7FC1-AE47-A4E4-76A1D8771311}" srcOrd="0" destOrd="0" presId="urn:microsoft.com/office/officeart/2005/8/layout/hierarchy3"/>
    <dgm:cxn modelId="{20260A27-91C2-6740-B224-91C802B50F7D}" srcId="{6CDB7FF2-FE2C-864E-98A3-D59B2D60B38C}" destId="{F839473A-A2E9-164F-B08B-92062425B337}" srcOrd="0" destOrd="0" parTransId="{DF146C2A-4DA7-CA44-8603-015C7333D568}" sibTransId="{520E9950-A796-994D-84B3-EB854CCA4170}"/>
    <dgm:cxn modelId="{A06F3306-6F09-F241-9A42-1D5118C28C45}" srcId="{F839473A-A2E9-164F-B08B-92062425B337}" destId="{3D5560DD-0510-524C-8D73-40D29C26C8D2}" srcOrd="4" destOrd="0" parTransId="{E755A8AE-D794-D34A-9018-2E7A8F937738}" sibTransId="{B4E4812E-7505-4B4A-A247-1E0D8DD58E1C}"/>
    <dgm:cxn modelId="{F1AE4BC5-8426-8740-8F2F-6F2195D61903}" srcId="{F839473A-A2E9-164F-B08B-92062425B337}" destId="{DD57FFA8-DD99-DF42-9E21-587BCA2DE9AC}" srcOrd="6" destOrd="0" parTransId="{1C75DEB3-675D-1B44-ADC4-FA4523ABC864}" sibTransId="{3D5AA0FF-3E88-7745-ADBF-BFDC7EA1C87C}"/>
    <dgm:cxn modelId="{13609EE1-5A97-1E46-B83D-D237A8A43F47}" srcId="{F839473A-A2E9-164F-B08B-92062425B337}" destId="{6EBBC29F-5CCC-6641-A67C-6D41C2A1C84A}" srcOrd="1" destOrd="0" parTransId="{4235DAA3-4BFE-C54D-A43F-994908CFD58C}" sibTransId="{190A65FD-CDE8-A344-A701-64D4A2A761BF}"/>
    <dgm:cxn modelId="{A17FEE20-8D41-5044-8FAE-66FA46AF4FB6}" type="presOf" srcId="{1C75DEB3-675D-1B44-ADC4-FA4523ABC864}" destId="{C4B06EAA-70EA-CA48-84C5-A846B72B0B73}" srcOrd="0" destOrd="0" presId="urn:microsoft.com/office/officeart/2005/8/layout/hierarchy3"/>
    <dgm:cxn modelId="{13D24B34-904B-AF43-B85B-B4C3088D981C}" srcId="{F839473A-A2E9-164F-B08B-92062425B337}" destId="{D4A4F3D7-64B7-0B49-B532-128C189177F4}" srcOrd="5" destOrd="0" parTransId="{74170DCF-91AC-B641-81DE-EC61E1CB007D}" sibTransId="{6DA9D0C2-2667-144A-A50E-2EACC0E29E7C}"/>
    <dgm:cxn modelId="{4462A735-C034-9345-92D7-2C6365AEEB9F}" srcId="{F839473A-A2E9-164F-B08B-92062425B337}" destId="{582B6375-21FE-8545-AF4A-556C6D473434}" srcOrd="3" destOrd="0" parTransId="{FF60AEDF-EB0B-BE41-A4C6-C108C1BEFB72}" sibTransId="{359F484C-BA42-2A48-A9A9-265AC35AFF06}"/>
    <dgm:cxn modelId="{D0F8FD8B-0958-7C47-8403-ABC848127C75}" type="presOf" srcId="{74170DCF-91AC-B641-81DE-EC61E1CB007D}" destId="{28D23757-7C96-E14E-BB28-FCB2E9EB33D6}" srcOrd="0" destOrd="0" presId="urn:microsoft.com/office/officeart/2005/8/layout/hierarchy3"/>
    <dgm:cxn modelId="{1438FDC1-0062-514B-A5F6-2E469ECAEEFC}" type="presOf" srcId="{582B6375-21FE-8545-AF4A-556C6D473434}" destId="{DA6F13E9-7F4F-BB4D-BDB1-537B871DE135}" srcOrd="0" destOrd="0" presId="urn:microsoft.com/office/officeart/2005/8/layout/hierarchy3"/>
    <dgm:cxn modelId="{0386FFE0-BD8A-0A4C-ACA1-E380E3FC8E6D}" type="presOf" srcId="{D4A4F3D7-64B7-0B49-B532-128C189177F4}" destId="{9157523E-9D4F-A941-A63B-DABB0551ED92}" srcOrd="0" destOrd="0" presId="urn:microsoft.com/office/officeart/2005/8/layout/hierarchy3"/>
    <dgm:cxn modelId="{E245FC27-8A91-E44C-BE6D-C339F436FC6D}" type="presOf" srcId="{4235DAA3-4BFE-C54D-A43F-994908CFD58C}" destId="{DA911379-D137-CC46-84F7-458D317FBFAE}" srcOrd="0" destOrd="0" presId="urn:microsoft.com/office/officeart/2005/8/layout/hierarchy3"/>
    <dgm:cxn modelId="{1CC344AC-E71C-DC4F-A190-C62E68EFA381}" type="presOf" srcId="{DD57FFA8-DD99-DF42-9E21-587BCA2DE9AC}" destId="{0EB00906-2E99-1542-8D81-3A4074F0B574}" srcOrd="0" destOrd="0" presId="urn:microsoft.com/office/officeart/2005/8/layout/hierarchy3"/>
    <dgm:cxn modelId="{0DD04499-A587-C14D-8605-A7833ECB08B1}" type="presOf" srcId="{E755A8AE-D794-D34A-9018-2E7A8F937738}" destId="{D2F9A385-62A0-8F46-BC90-ACC2B13C2A1A}" srcOrd="0" destOrd="0" presId="urn:microsoft.com/office/officeart/2005/8/layout/hierarchy3"/>
    <dgm:cxn modelId="{0AC5D86A-DFF8-684E-8A99-AD3F48312413}" type="presOf" srcId="{6CDB7FF2-FE2C-864E-98A3-D59B2D60B38C}" destId="{84618D83-D5A7-AC44-9548-A1F6F0DAF0F1}" srcOrd="0" destOrd="0" presId="urn:microsoft.com/office/officeart/2005/8/layout/hierarchy3"/>
    <dgm:cxn modelId="{FC63286E-6898-304E-B2E7-BE29378D7474}" type="presOf" srcId="{1314CD00-D8E1-B140-A297-CC505230344A}" destId="{FA12D736-4E99-2C47-AA8C-C6AB794E4AA2}" srcOrd="0" destOrd="0" presId="urn:microsoft.com/office/officeart/2005/8/layout/hierarchy3"/>
    <dgm:cxn modelId="{22F4F9D0-43F3-964D-BC6E-180ACCF3A80B}" type="presOf" srcId="{DC89B657-E856-444A-BDFE-70A1E6E82F73}" destId="{701D01A0-A9EB-5A45-9290-AAFD57046E77}" srcOrd="0" destOrd="0" presId="urn:microsoft.com/office/officeart/2005/8/layout/hierarchy3"/>
    <dgm:cxn modelId="{A7CFE1F0-61CD-A14C-B16E-795CA322BCD7}" type="presOf" srcId="{6EBBC29F-5CCC-6641-A67C-6D41C2A1C84A}" destId="{73BD95A5-1562-A54E-A7D7-871E9924F89E}" srcOrd="0" destOrd="0" presId="urn:microsoft.com/office/officeart/2005/8/layout/hierarchy3"/>
    <dgm:cxn modelId="{0A49A7B5-91D7-C840-951F-72D315DA5D66}" type="presOf" srcId="{FF60AEDF-EB0B-BE41-A4C6-C108C1BEFB72}" destId="{609464EF-A4B8-0A4C-9A57-B22203CF48DD}" srcOrd="0" destOrd="0" presId="urn:microsoft.com/office/officeart/2005/8/layout/hierarchy3"/>
    <dgm:cxn modelId="{8E8DADE4-F3DF-7B4E-BA2D-652C68A1A970}" type="presOf" srcId="{F839473A-A2E9-164F-B08B-92062425B337}" destId="{B1D1AF5B-1021-7D4E-ABB8-4BDCF05034C1}" srcOrd="1" destOrd="0" presId="urn:microsoft.com/office/officeart/2005/8/layout/hierarchy3"/>
    <dgm:cxn modelId="{5DBCC228-A6A8-604B-8BCB-4A0B5374D064}" srcId="{F839473A-A2E9-164F-B08B-92062425B337}" destId="{451EC36C-F3E3-124F-8C8E-AE9BD44906C4}" srcOrd="2" destOrd="0" parTransId="{1314CD00-D8E1-B140-A297-CC505230344A}" sibTransId="{61DF12E9-E432-6B47-A7FD-5F4DDF6A216D}"/>
    <dgm:cxn modelId="{F9A10ADB-A1EE-A34A-8290-F73583B3CC69}" type="presParOf" srcId="{84618D83-D5A7-AC44-9548-A1F6F0DAF0F1}" destId="{205FD9EB-7FAA-E64C-940A-7E1CFE66B1DE}" srcOrd="0" destOrd="0" presId="urn:microsoft.com/office/officeart/2005/8/layout/hierarchy3"/>
    <dgm:cxn modelId="{9464F2D1-C444-8C44-8837-E34475A4B979}" type="presParOf" srcId="{205FD9EB-7FAA-E64C-940A-7E1CFE66B1DE}" destId="{CDE916F4-C1AF-254F-88B2-7E99ED5584F4}" srcOrd="0" destOrd="0" presId="urn:microsoft.com/office/officeart/2005/8/layout/hierarchy3"/>
    <dgm:cxn modelId="{6CE63E6D-D4E8-A247-AC1A-0807B875282B}" type="presParOf" srcId="{CDE916F4-C1AF-254F-88B2-7E99ED5584F4}" destId="{CD8F8359-7FC1-AE47-A4E4-76A1D8771311}" srcOrd="0" destOrd="0" presId="urn:microsoft.com/office/officeart/2005/8/layout/hierarchy3"/>
    <dgm:cxn modelId="{E2E110C4-54F6-8E40-B86C-1A41FCF06803}" type="presParOf" srcId="{CDE916F4-C1AF-254F-88B2-7E99ED5584F4}" destId="{B1D1AF5B-1021-7D4E-ABB8-4BDCF05034C1}" srcOrd="1" destOrd="0" presId="urn:microsoft.com/office/officeart/2005/8/layout/hierarchy3"/>
    <dgm:cxn modelId="{31A8ECA9-5CFE-0248-91D6-5D4CAD13CF53}" type="presParOf" srcId="{205FD9EB-7FAA-E64C-940A-7E1CFE66B1DE}" destId="{1B21CA97-E4B8-3B46-9CD5-933704F16B35}" srcOrd="1" destOrd="0" presId="urn:microsoft.com/office/officeart/2005/8/layout/hierarchy3"/>
    <dgm:cxn modelId="{F17CDE55-12D5-3944-B52D-4BFDA69F30FC}" type="presParOf" srcId="{1B21CA97-E4B8-3B46-9CD5-933704F16B35}" destId="{6B6F97F3-9E7B-584A-9D95-38B533486578}" srcOrd="0" destOrd="0" presId="urn:microsoft.com/office/officeart/2005/8/layout/hierarchy3"/>
    <dgm:cxn modelId="{AF954124-8D7F-8644-A6BF-B8F2B2504B8A}" type="presParOf" srcId="{1B21CA97-E4B8-3B46-9CD5-933704F16B35}" destId="{701D01A0-A9EB-5A45-9290-AAFD57046E77}" srcOrd="1" destOrd="0" presId="urn:microsoft.com/office/officeart/2005/8/layout/hierarchy3"/>
    <dgm:cxn modelId="{6E65E399-A595-A140-BFE7-D4264956A7B5}" type="presParOf" srcId="{1B21CA97-E4B8-3B46-9CD5-933704F16B35}" destId="{DA911379-D137-CC46-84F7-458D317FBFAE}" srcOrd="2" destOrd="0" presId="urn:microsoft.com/office/officeart/2005/8/layout/hierarchy3"/>
    <dgm:cxn modelId="{727CD315-C99D-CB42-8DEE-E45BC7D8BD92}" type="presParOf" srcId="{1B21CA97-E4B8-3B46-9CD5-933704F16B35}" destId="{73BD95A5-1562-A54E-A7D7-871E9924F89E}" srcOrd="3" destOrd="0" presId="urn:microsoft.com/office/officeart/2005/8/layout/hierarchy3"/>
    <dgm:cxn modelId="{E22D3E62-9301-4845-86BA-6648C8415428}" type="presParOf" srcId="{1B21CA97-E4B8-3B46-9CD5-933704F16B35}" destId="{FA12D736-4E99-2C47-AA8C-C6AB794E4AA2}" srcOrd="4" destOrd="0" presId="urn:microsoft.com/office/officeart/2005/8/layout/hierarchy3"/>
    <dgm:cxn modelId="{53EDFB3B-EF9D-D74C-839D-BE0FBD299A5A}" type="presParOf" srcId="{1B21CA97-E4B8-3B46-9CD5-933704F16B35}" destId="{BFD91FAD-41BC-0A4F-A72B-5979F5749FFD}" srcOrd="5" destOrd="0" presId="urn:microsoft.com/office/officeart/2005/8/layout/hierarchy3"/>
    <dgm:cxn modelId="{7724B059-02AC-534D-9E61-E749477809DC}" type="presParOf" srcId="{1B21CA97-E4B8-3B46-9CD5-933704F16B35}" destId="{609464EF-A4B8-0A4C-9A57-B22203CF48DD}" srcOrd="6" destOrd="0" presId="urn:microsoft.com/office/officeart/2005/8/layout/hierarchy3"/>
    <dgm:cxn modelId="{E3A261FF-0DBD-7348-A7F1-5606ED1F88FE}" type="presParOf" srcId="{1B21CA97-E4B8-3B46-9CD5-933704F16B35}" destId="{DA6F13E9-7F4F-BB4D-BDB1-537B871DE135}" srcOrd="7" destOrd="0" presId="urn:microsoft.com/office/officeart/2005/8/layout/hierarchy3"/>
    <dgm:cxn modelId="{DCFF024F-AEA0-BB49-B746-8A833E71028A}" type="presParOf" srcId="{1B21CA97-E4B8-3B46-9CD5-933704F16B35}" destId="{D2F9A385-62A0-8F46-BC90-ACC2B13C2A1A}" srcOrd="8" destOrd="0" presId="urn:microsoft.com/office/officeart/2005/8/layout/hierarchy3"/>
    <dgm:cxn modelId="{CF2071D5-D76E-1445-A4D9-E6CCB1A05F1C}" type="presParOf" srcId="{1B21CA97-E4B8-3B46-9CD5-933704F16B35}" destId="{99D8572B-AE4B-034C-A550-056C612DAE58}" srcOrd="9" destOrd="0" presId="urn:microsoft.com/office/officeart/2005/8/layout/hierarchy3"/>
    <dgm:cxn modelId="{AC7DE36E-05F1-094F-B213-5680251D7ECF}" type="presParOf" srcId="{1B21CA97-E4B8-3B46-9CD5-933704F16B35}" destId="{28D23757-7C96-E14E-BB28-FCB2E9EB33D6}" srcOrd="10" destOrd="0" presId="urn:microsoft.com/office/officeart/2005/8/layout/hierarchy3"/>
    <dgm:cxn modelId="{8D936E45-2E54-2B49-BBFA-48FB575776B1}" type="presParOf" srcId="{1B21CA97-E4B8-3B46-9CD5-933704F16B35}" destId="{9157523E-9D4F-A941-A63B-DABB0551ED92}" srcOrd="11" destOrd="0" presId="urn:microsoft.com/office/officeart/2005/8/layout/hierarchy3"/>
    <dgm:cxn modelId="{9A0FEA5D-CC60-494D-97FB-E000F7B73429}" type="presParOf" srcId="{1B21CA97-E4B8-3B46-9CD5-933704F16B35}" destId="{C4B06EAA-70EA-CA48-84C5-A846B72B0B73}" srcOrd="12" destOrd="0" presId="urn:microsoft.com/office/officeart/2005/8/layout/hierarchy3"/>
    <dgm:cxn modelId="{536D7F65-AE63-D348-801C-E9F8218C51CA}" type="presParOf" srcId="{1B21CA97-E4B8-3B46-9CD5-933704F16B35}" destId="{0EB00906-2E99-1542-8D81-3A4074F0B574}" srcOrd="1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5AEFD1-55F7-B446-8C8E-766C07057C86}" type="doc">
      <dgm:prSet loTypeId="urn:microsoft.com/office/officeart/2005/8/layout/process1" loCatId="" qsTypeId="urn:microsoft.com/office/officeart/2005/8/quickstyle/simple4" qsCatId="simple" csTypeId="urn:microsoft.com/office/officeart/2005/8/colors/accent1_2" csCatId="accent1" phldr="1"/>
      <dgm:spPr/>
    </dgm:pt>
    <dgm:pt modelId="{189F5E07-90E9-EF4D-8796-194066B6F2E8}">
      <dgm:prSet phldrT="[Text]" custT="1"/>
      <dgm:spPr>
        <a:solidFill>
          <a:srgbClr val="0094CA">
            <a:alpha val="55000"/>
          </a:srgbClr>
        </a:solidFill>
        <a:ln>
          <a:noFill/>
        </a:ln>
      </dgm:spPr>
      <dgm:t>
        <a:bodyPr/>
        <a:lstStyle/>
        <a:p>
          <a:pPr>
            <a:lnSpc>
              <a:spcPct val="70000"/>
            </a:lnSpc>
          </a:pPr>
          <a:r>
            <a:rPr lang="en-US" sz="1800" b="0" dirty="0" smtClean="0">
              <a:solidFill>
                <a:schemeClr val="tx1"/>
              </a:solidFill>
            </a:rPr>
            <a:t>Idea </a:t>
          </a:r>
          <a:r>
            <a:rPr lang="en-US" sz="1800" dirty="0" smtClean="0">
              <a:solidFill>
                <a:schemeClr val="tx1"/>
              </a:solidFill>
            </a:rPr>
            <a:t>by user</a:t>
          </a:r>
        </a:p>
      </dgm:t>
    </dgm:pt>
    <dgm:pt modelId="{0571DFD5-B942-7546-8AE3-CC3FE9700495}" type="parTrans" cxnId="{137DFB0D-828B-5A40-A21D-A99C63438A18}">
      <dgm:prSet/>
      <dgm:spPr/>
      <dgm:t>
        <a:bodyPr/>
        <a:lstStyle/>
        <a:p>
          <a:endParaRPr lang="en-US"/>
        </a:p>
      </dgm:t>
    </dgm:pt>
    <dgm:pt modelId="{B0708463-08EF-2043-BFCA-3A18AE6A502D}" type="sibTrans" cxnId="{137DFB0D-828B-5A40-A21D-A99C63438A18}">
      <dgm:prSet/>
      <dgm:spPr/>
      <dgm:t>
        <a:bodyPr/>
        <a:lstStyle/>
        <a:p>
          <a:endParaRPr lang="en-US"/>
        </a:p>
      </dgm:t>
    </dgm:pt>
    <dgm:pt modelId="{BB8AB524-BF42-C244-B74A-3C1DF750A769}">
      <dgm:prSet phldrT="[Text]" custT="1"/>
      <dgm:spPr>
        <a:solidFill>
          <a:srgbClr val="0094CA">
            <a:alpha val="55000"/>
          </a:srgbClr>
        </a:solidFill>
        <a:ln>
          <a:noFill/>
        </a:ln>
      </dgm:spPr>
      <dgm:t>
        <a:bodyPr/>
        <a:lstStyle/>
        <a:p>
          <a:pPr>
            <a:lnSpc>
              <a:spcPct val="70000"/>
            </a:lnSpc>
          </a:pPr>
          <a:r>
            <a:rPr lang="en-US" sz="1800" b="0" dirty="0" smtClean="0">
              <a:solidFill>
                <a:srgbClr val="000000"/>
              </a:solidFill>
            </a:rPr>
            <a:t>Proposal </a:t>
          </a:r>
          <a:endParaRPr lang="en-US" sz="1800" b="1" dirty="0" smtClean="0">
            <a:solidFill>
              <a:srgbClr val="000000"/>
            </a:solidFill>
          </a:endParaRPr>
        </a:p>
      </dgm:t>
    </dgm:pt>
    <dgm:pt modelId="{8FC52E5B-F4D0-0440-B641-C1A4455CC3A5}" type="parTrans" cxnId="{C0DE0E75-51E6-F649-AD55-22D6D605BA92}">
      <dgm:prSet/>
      <dgm:spPr/>
      <dgm:t>
        <a:bodyPr/>
        <a:lstStyle/>
        <a:p>
          <a:endParaRPr lang="en-US"/>
        </a:p>
      </dgm:t>
    </dgm:pt>
    <dgm:pt modelId="{D66F8DF5-C100-2C45-9369-EE7A429E5371}" type="sibTrans" cxnId="{C0DE0E75-51E6-F649-AD55-22D6D605BA92}">
      <dgm:prSet/>
      <dgm:spPr/>
      <dgm:t>
        <a:bodyPr/>
        <a:lstStyle/>
        <a:p>
          <a:endParaRPr lang="en-US"/>
        </a:p>
      </dgm:t>
    </dgm:pt>
    <dgm:pt modelId="{41F71CF3-6419-1841-BEF0-779445020399}">
      <dgm:prSet phldrT="[Text]" custT="1"/>
      <dgm:spPr>
        <a:solidFill>
          <a:srgbClr val="0094CA">
            <a:alpha val="55000"/>
          </a:srgbClr>
        </a:solidFill>
        <a:ln>
          <a:noFill/>
        </a:ln>
      </dgm:spPr>
      <dgm:t>
        <a:bodyPr/>
        <a:lstStyle/>
        <a:p>
          <a:pPr>
            <a:lnSpc>
              <a:spcPct val="70000"/>
            </a:lnSpc>
          </a:pPr>
          <a:r>
            <a:rPr lang="en-US" sz="1800" dirty="0" smtClean="0">
              <a:solidFill>
                <a:srgbClr val="000000"/>
              </a:solidFill>
            </a:rPr>
            <a:t>experiment,</a:t>
          </a:r>
        </a:p>
        <a:p>
          <a:pPr>
            <a:lnSpc>
              <a:spcPct val="70000"/>
            </a:lnSpc>
          </a:pPr>
          <a:r>
            <a:rPr lang="en-US" sz="1800" b="0" dirty="0" smtClean="0">
              <a:solidFill>
                <a:srgbClr val="000000"/>
              </a:solidFill>
            </a:rPr>
            <a:t>sample handling</a:t>
          </a:r>
          <a:endParaRPr lang="en-US" sz="1800" b="0" dirty="0">
            <a:solidFill>
              <a:srgbClr val="000000"/>
            </a:solidFill>
          </a:endParaRPr>
        </a:p>
      </dgm:t>
    </dgm:pt>
    <dgm:pt modelId="{EECFF719-5481-DE4C-9D7B-C9AFF6DD6EF8}" type="parTrans" cxnId="{9E5AF5D3-4F2D-A440-9C01-41A67EA4F39C}">
      <dgm:prSet/>
      <dgm:spPr/>
      <dgm:t>
        <a:bodyPr/>
        <a:lstStyle/>
        <a:p>
          <a:endParaRPr lang="en-US"/>
        </a:p>
      </dgm:t>
    </dgm:pt>
    <dgm:pt modelId="{E8F62FC4-0CC8-E445-BB09-6139874192C9}" type="sibTrans" cxnId="{9E5AF5D3-4F2D-A440-9C01-41A67EA4F39C}">
      <dgm:prSet/>
      <dgm:spPr/>
      <dgm:t>
        <a:bodyPr/>
        <a:lstStyle/>
        <a:p>
          <a:endParaRPr lang="en-US"/>
        </a:p>
      </dgm:t>
    </dgm:pt>
    <dgm:pt modelId="{589742FB-AD56-4144-B66F-D195EACA21F3}">
      <dgm:prSet phldrT="[Text]" custT="1"/>
      <dgm:spPr>
        <a:solidFill>
          <a:srgbClr val="0094CA">
            <a:alpha val="55000"/>
          </a:srgbClr>
        </a:solidFill>
        <a:ln>
          <a:noFill/>
        </a:ln>
      </dgm:spPr>
      <dgm:t>
        <a:bodyPr/>
        <a:lstStyle/>
        <a:p>
          <a:pPr>
            <a:lnSpc>
              <a:spcPct val="70000"/>
            </a:lnSpc>
          </a:pPr>
          <a:r>
            <a:rPr lang="en-US" sz="1800" dirty="0" smtClean="0">
              <a:solidFill>
                <a:srgbClr val="000000"/>
              </a:solidFill>
            </a:rPr>
            <a:t>data</a:t>
          </a:r>
        </a:p>
      </dgm:t>
    </dgm:pt>
    <dgm:pt modelId="{12E56976-F80C-3749-A709-8B023A450E1B}" type="parTrans" cxnId="{53C0A9DC-7E8E-CB42-B6E2-EA745AA871B4}">
      <dgm:prSet/>
      <dgm:spPr/>
      <dgm:t>
        <a:bodyPr/>
        <a:lstStyle/>
        <a:p>
          <a:endParaRPr lang="en-US"/>
        </a:p>
      </dgm:t>
    </dgm:pt>
    <dgm:pt modelId="{098EC01E-6ACA-4C41-99BB-44C87415DF72}" type="sibTrans" cxnId="{53C0A9DC-7E8E-CB42-B6E2-EA745AA871B4}">
      <dgm:prSet/>
      <dgm:spPr/>
      <dgm:t>
        <a:bodyPr/>
        <a:lstStyle/>
        <a:p>
          <a:endParaRPr lang="en-US"/>
        </a:p>
      </dgm:t>
    </dgm:pt>
    <dgm:pt modelId="{F4BDB3A3-C427-7742-A921-6F0033F270E1}">
      <dgm:prSet phldrT="[Text]" custT="1"/>
      <dgm:spPr>
        <a:solidFill>
          <a:srgbClr val="0094CA">
            <a:alpha val="55000"/>
          </a:srgbClr>
        </a:solidFill>
        <a:ln>
          <a:noFill/>
        </a:ln>
      </dgm:spPr>
      <dgm:t>
        <a:bodyPr/>
        <a:lstStyle/>
        <a:p>
          <a:pPr>
            <a:lnSpc>
              <a:spcPct val="70000"/>
            </a:lnSpc>
          </a:pPr>
          <a:r>
            <a:rPr lang="en-US" sz="1800" b="0" dirty="0" err="1" smtClean="0">
              <a:solidFill>
                <a:srgbClr val="000000"/>
              </a:solidFill>
            </a:rPr>
            <a:t>Publi-cation</a:t>
          </a:r>
          <a:endParaRPr lang="en-US" sz="1800" dirty="0">
            <a:solidFill>
              <a:srgbClr val="000000"/>
            </a:solidFill>
          </a:endParaRPr>
        </a:p>
      </dgm:t>
    </dgm:pt>
    <dgm:pt modelId="{EBD5E3B2-5877-154F-BD1A-C8E0BCE26D7E}" type="parTrans" cxnId="{F87DDB60-2157-6542-868F-809CD1951B6D}">
      <dgm:prSet/>
      <dgm:spPr/>
      <dgm:t>
        <a:bodyPr/>
        <a:lstStyle/>
        <a:p>
          <a:endParaRPr lang="en-US"/>
        </a:p>
      </dgm:t>
    </dgm:pt>
    <dgm:pt modelId="{D47F21F1-7EDD-9244-B1D3-2520394F6417}" type="sibTrans" cxnId="{F87DDB60-2157-6542-868F-809CD1951B6D}">
      <dgm:prSet/>
      <dgm:spPr/>
      <dgm:t>
        <a:bodyPr/>
        <a:lstStyle/>
        <a:p>
          <a:endParaRPr lang="en-US"/>
        </a:p>
      </dgm:t>
    </dgm:pt>
    <dgm:pt modelId="{E227DEA6-C62D-284A-AC38-48225F8EF6FF}" type="pres">
      <dgm:prSet presAssocID="{715AEFD1-55F7-B446-8C8E-766C07057C86}" presName="Name0" presStyleCnt="0">
        <dgm:presLayoutVars>
          <dgm:dir/>
          <dgm:resizeHandles val="exact"/>
        </dgm:presLayoutVars>
      </dgm:prSet>
      <dgm:spPr/>
    </dgm:pt>
    <dgm:pt modelId="{62BEE417-1CDA-4E43-8D79-5E1A88D75494}" type="pres">
      <dgm:prSet presAssocID="{189F5E07-90E9-EF4D-8796-194066B6F2E8}" presName="node" presStyleLbl="node1" presStyleIdx="0" presStyleCnt="5" custScaleX="85975">
        <dgm:presLayoutVars>
          <dgm:bulletEnabled val="1"/>
        </dgm:presLayoutVars>
      </dgm:prSet>
      <dgm:spPr/>
      <dgm:t>
        <a:bodyPr/>
        <a:lstStyle/>
        <a:p>
          <a:endParaRPr lang="en-US"/>
        </a:p>
      </dgm:t>
    </dgm:pt>
    <dgm:pt modelId="{582A0272-C3EB-FF44-A270-B8DB61548883}" type="pres">
      <dgm:prSet presAssocID="{B0708463-08EF-2043-BFCA-3A18AE6A502D}" presName="sibTrans" presStyleLbl="sibTrans2D1" presStyleIdx="0" presStyleCnt="4"/>
      <dgm:spPr/>
      <dgm:t>
        <a:bodyPr/>
        <a:lstStyle/>
        <a:p>
          <a:endParaRPr lang="en-US"/>
        </a:p>
      </dgm:t>
    </dgm:pt>
    <dgm:pt modelId="{7C70B717-58FA-3843-A9B6-E14D694223DE}" type="pres">
      <dgm:prSet presAssocID="{B0708463-08EF-2043-BFCA-3A18AE6A502D}" presName="connectorText" presStyleLbl="sibTrans2D1" presStyleIdx="0" presStyleCnt="4"/>
      <dgm:spPr/>
      <dgm:t>
        <a:bodyPr/>
        <a:lstStyle/>
        <a:p>
          <a:endParaRPr lang="en-US"/>
        </a:p>
      </dgm:t>
    </dgm:pt>
    <dgm:pt modelId="{A63BCA1F-78C8-3F47-A3FA-0D7DF076EF7A}" type="pres">
      <dgm:prSet presAssocID="{BB8AB524-BF42-C244-B74A-3C1DF750A769}" presName="node" presStyleLbl="node1" presStyleIdx="1" presStyleCnt="5" custScaleX="184137">
        <dgm:presLayoutVars>
          <dgm:bulletEnabled val="1"/>
        </dgm:presLayoutVars>
      </dgm:prSet>
      <dgm:spPr/>
      <dgm:t>
        <a:bodyPr/>
        <a:lstStyle/>
        <a:p>
          <a:endParaRPr lang="en-US"/>
        </a:p>
      </dgm:t>
    </dgm:pt>
    <dgm:pt modelId="{C9E61A78-9B3B-124F-A638-253AEA8018DA}" type="pres">
      <dgm:prSet presAssocID="{D66F8DF5-C100-2C45-9369-EE7A429E5371}" presName="sibTrans" presStyleLbl="sibTrans2D1" presStyleIdx="1" presStyleCnt="4"/>
      <dgm:spPr/>
      <dgm:t>
        <a:bodyPr/>
        <a:lstStyle/>
        <a:p>
          <a:endParaRPr lang="en-US"/>
        </a:p>
      </dgm:t>
    </dgm:pt>
    <dgm:pt modelId="{F8F4A228-F686-D645-8D1B-578B18D78EC6}" type="pres">
      <dgm:prSet presAssocID="{D66F8DF5-C100-2C45-9369-EE7A429E5371}" presName="connectorText" presStyleLbl="sibTrans2D1" presStyleIdx="1" presStyleCnt="4"/>
      <dgm:spPr/>
      <dgm:t>
        <a:bodyPr/>
        <a:lstStyle/>
        <a:p>
          <a:endParaRPr lang="en-US"/>
        </a:p>
      </dgm:t>
    </dgm:pt>
    <dgm:pt modelId="{12676404-A483-2B45-8635-6F94B2F1A831}" type="pres">
      <dgm:prSet presAssocID="{41F71CF3-6419-1841-BEF0-779445020399}" presName="node" presStyleLbl="node1" presStyleIdx="2" presStyleCnt="5" custScaleX="135198">
        <dgm:presLayoutVars>
          <dgm:bulletEnabled val="1"/>
        </dgm:presLayoutVars>
      </dgm:prSet>
      <dgm:spPr/>
      <dgm:t>
        <a:bodyPr/>
        <a:lstStyle/>
        <a:p>
          <a:endParaRPr lang="en-US"/>
        </a:p>
      </dgm:t>
    </dgm:pt>
    <dgm:pt modelId="{1A3ABD92-260C-584C-B421-FFE2797C75BA}" type="pres">
      <dgm:prSet presAssocID="{E8F62FC4-0CC8-E445-BB09-6139874192C9}" presName="sibTrans" presStyleLbl="sibTrans2D1" presStyleIdx="2" presStyleCnt="4"/>
      <dgm:spPr/>
      <dgm:t>
        <a:bodyPr/>
        <a:lstStyle/>
        <a:p>
          <a:endParaRPr lang="en-US"/>
        </a:p>
      </dgm:t>
    </dgm:pt>
    <dgm:pt modelId="{730F934D-287F-334E-A508-6C7054BB52BF}" type="pres">
      <dgm:prSet presAssocID="{E8F62FC4-0CC8-E445-BB09-6139874192C9}" presName="connectorText" presStyleLbl="sibTrans2D1" presStyleIdx="2" presStyleCnt="4"/>
      <dgm:spPr/>
      <dgm:t>
        <a:bodyPr/>
        <a:lstStyle/>
        <a:p>
          <a:endParaRPr lang="en-US"/>
        </a:p>
      </dgm:t>
    </dgm:pt>
    <dgm:pt modelId="{32A83A85-78B2-F84C-AC68-A2ACF58EA07B}" type="pres">
      <dgm:prSet presAssocID="{589742FB-AD56-4144-B66F-D195EACA21F3}" presName="node" presStyleLbl="node1" presStyleIdx="3" presStyleCnt="5" custScaleX="60208" custLinFactNeighborX="-1793" custLinFactNeighborY="9223">
        <dgm:presLayoutVars>
          <dgm:bulletEnabled val="1"/>
        </dgm:presLayoutVars>
      </dgm:prSet>
      <dgm:spPr/>
      <dgm:t>
        <a:bodyPr/>
        <a:lstStyle/>
        <a:p>
          <a:endParaRPr lang="en-US"/>
        </a:p>
      </dgm:t>
    </dgm:pt>
    <dgm:pt modelId="{E9B97229-D5BE-3540-9E37-790229A1CDC0}" type="pres">
      <dgm:prSet presAssocID="{098EC01E-6ACA-4C41-99BB-44C87415DF72}" presName="sibTrans" presStyleLbl="sibTrans2D1" presStyleIdx="3" presStyleCnt="4"/>
      <dgm:spPr/>
      <dgm:t>
        <a:bodyPr/>
        <a:lstStyle/>
        <a:p>
          <a:endParaRPr lang="en-US"/>
        </a:p>
      </dgm:t>
    </dgm:pt>
    <dgm:pt modelId="{CC1547C1-B395-E34E-AE50-A4B406A5FCE5}" type="pres">
      <dgm:prSet presAssocID="{098EC01E-6ACA-4C41-99BB-44C87415DF72}" presName="connectorText" presStyleLbl="sibTrans2D1" presStyleIdx="3" presStyleCnt="4"/>
      <dgm:spPr/>
      <dgm:t>
        <a:bodyPr/>
        <a:lstStyle/>
        <a:p>
          <a:endParaRPr lang="en-US"/>
        </a:p>
      </dgm:t>
    </dgm:pt>
    <dgm:pt modelId="{A15AA19B-1E3E-4045-A1BB-4B8E906C7FD0}" type="pres">
      <dgm:prSet presAssocID="{F4BDB3A3-C427-7742-A921-6F0033F270E1}" presName="node" presStyleLbl="node1" presStyleIdx="4" presStyleCnt="5" custScaleX="77724">
        <dgm:presLayoutVars>
          <dgm:bulletEnabled val="1"/>
        </dgm:presLayoutVars>
      </dgm:prSet>
      <dgm:spPr/>
      <dgm:t>
        <a:bodyPr/>
        <a:lstStyle/>
        <a:p>
          <a:endParaRPr lang="en-US"/>
        </a:p>
      </dgm:t>
    </dgm:pt>
  </dgm:ptLst>
  <dgm:cxnLst>
    <dgm:cxn modelId="{C0DE0E75-51E6-F649-AD55-22D6D605BA92}" srcId="{715AEFD1-55F7-B446-8C8E-766C07057C86}" destId="{BB8AB524-BF42-C244-B74A-3C1DF750A769}" srcOrd="1" destOrd="0" parTransId="{8FC52E5B-F4D0-0440-B641-C1A4455CC3A5}" sibTransId="{D66F8DF5-C100-2C45-9369-EE7A429E5371}"/>
    <dgm:cxn modelId="{1759EB5C-839C-664B-A6AB-3086D2784613}" type="presOf" srcId="{098EC01E-6ACA-4C41-99BB-44C87415DF72}" destId="{CC1547C1-B395-E34E-AE50-A4B406A5FCE5}" srcOrd="1" destOrd="0" presId="urn:microsoft.com/office/officeart/2005/8/layout/process1"/>
    <dgm:cxn modelId="{8628DA44-0D1D-8048-A403-D385728265AB}" type="presOf" srcId="{41F71CF3-6419-1841-BEF0-779445020399}" destId="{12676404-A483-2B45-8635-6F94B2F1A831}" srcOrd="0" destOrd="0" presId="urn:microsoft.com/office/officeart/2005/8/layout/process1"/>
    <dgm:cxn modelId="{7F805E10-CED7-1848-B99B-C2A3A8E9633E}" type="presOf" srcId="{098EC01E-6ACA-4C41-99BB-44C87415DF72}" destId="{E9B97229-D5BE-3540-9E37-790229A1CDC0}" srcOrd="0" destOrd="0" presId="urn:microsoft.com/office/officeart/2005/8/layout/process1"/>
    <dgm:cxn modelId="{DD48F283-5249-EA4F-ACA6-10F2676461F0}" type="presOf" srcId="{715AEFD1-55F7-B446-8C8E-766C07057C86}" destId="{E227DEA6-C62D-284A-AC38-48225F8EF6FF}" srcOrd="0" destOrd="0" presId="urn:microsoft.com/office/officeart/2005/8/layout/process1"/>
    <dgm:cxn modelId="{26B08105-64CD-5D45-8BD7-F729695C29F0}" type="presOf" srcId="{D66F8DF5-C100-2C45-9369-EE7A429E5371}" destId="{F8F4A228-F686-D645-8D1B-578B18D78EC6}" srcOrd="1" destOrd="0" presId="urn:microsoft.com/office/officeart/2005/8/layout/process1"/>
    <dgm:cxn modelId="{5BC604DE-383B-0746-A1B3-7F1D2281095B}" type="presOf" srcId="{F4BDB3A3-C427-7742-A921-6F0033F270E1}" destId="{A15AA19B-1E3E-4045-A1BB-4B8E906C7FD0}" srcOrd="0" destOrd="0" presId="urn:microsoft.com/office/officeart/2005/8/layout/process1"/>
    <dgm:cxn modelId="{80A5FD1E-7972-A947-AB87-35C55CC1766D}" type="presOf" srcId="{B0708463-08EF-2043-BFCA-3A18AE6A502D}" destId="{7C70B717-58FA-3843-A9B6-E14D694223DE}" srcOrd="1" destOrd="0" presId="urn:microsoft.com/office/officeart/2005/8/layout/process1"/>
    <dgm:cxn modelId="{9E5AF5D3-4F2D-A440-9C01-41A67EA4F39C}" srcId="{715AEFD1-55F7-B446-8C8E-766C07057C86}" destId="{41F71CF3-6419-1841-BEF0-779445020399}" srcOrd="2" destOrd="0" parTransId="{EECFF719-5481-DE4C-9D7B-C9AFF6DD6EF8}" sibTransId="{E8F62FC4-0CC8-E445-BB09-6139874192C9}"/>
    <dgm:cxn modelId="{8F8553C6-41CB-6D4D-B38E-91C652AE2012}" type="presOf" srcId="{189F5E07-90E9-EF4D-8796-194066B6F2E8}" destId="{62BEE417-1CDA-4E43-8D79-5E1A88D75494}" srcOrd="0" destOrd="0" presId="urn:microsoft.com/office/officeart/2005/8/layout/process1"/>
    <dgm:cxn modelId="{F87DDB60-2157-6542-868F-809CD1951B6D}" srcId="{715AEFD1-55F7-B446-8C8E-766C07057C86}" destId="{F4BDB3A3-C427-7742-A921-6F0033F270E1}" srcOrd="4" destOrd="0" parTransId="{EBD5E3B2-5877-154F-BD1A-C8E0BCE26D7E}" sibTransId="{D47F21F1-7EDD-9244-B1D3-2520394F6417}"/>
    <dgm:cxn modelId="{1FD6C7A1-89E3-534B-8564-C77FC0653AEB}" type="presOf" srcId="{E8F62FC4-0CC8-E445-BB09-6139874192C9}" destId="{730F934D-287F-334E-A508-6C7054BB52BF}" srcOrd="1" destOrd="0" presId="urn:microsoft.com/office/officeart/2005/8/layout/process1"/>
    <dgm:cxn modelId="{53C0A9DC-7E8E-CB42-B6E2-EA745AA871B4}" srcId="{715AEFD1-55F7-B446-8C8E-766C07057C86}" destId="{589742FB-AD56-4144-B66F-D195EACA21F3}" srcOrd="3" destOrd="0" parTransId="{12E56976-F80C-3749-A709-8B023A450E1B}" sibTransId="{098EC01E-6ACA-4C41-99BB-44C87415DF72}"/>
    <dgm:cxn modelId="{137DFB0D-828B-5A40-A21D-A99C63438A18}" srcId="{715AEFD1-55F7-B446-8C8E-766C07057C86}" destId="{189F5E07-90E9-EF4D-8796-194066B6F2E8}" srcOrd="0" destOrd="0" parTransId="{0571DFD5-B942-7546-8AE3-CC3FE9700495}" sibTransId="{B0708463-08EF-2043-BFCA-3A18AE6A502D}"/>
    <dgm:cxn modelId="{72E64BDD-AFB6-B048-B727-E8A676635AC6}" type="presOf" srcId="{E8F62FC4-0CC8-E445-BB09-6139874192C9}" destId="{1A3ABD92-260C-584C-B421-FFE2797C75BA}" srcOrd="0" destOrd="0" presId="urn:microsoft.com/office/officeart/2005/8/layout/process1"/>
    <dgm:cxn modelId="{EFFFF380-28C0-2E4A-8E2A-4DD36F8AF3F1}" type="presOf" srcId="{D66F8DF5-C100-2C45-9369-EE7A429E5371}" destId="{C9E61A78-9B3B-124F-A638-253AEA8018DA}" srcOrd="0" destOrd="0" presId="urn:microsoft.com/office/officeart/2005/8/layout/process1"/>
    <dgm:cxn modelId="{8CFFC9F2-3291-FB4F-9142-B6E0A08988A8}" type="presOf" srcId="{B0708463-08EF-2043-BFCA-3A18AE6A502D}" destId="{582A0272-C3EB-FF44-A270-B8DB61548883}" srcOrd="0" destOrd="0" presId="urn:microsoft.com/office/officeart/2005/8/layout/process1"/>
    <dgm:cxn modelId="{F192E173-92CF-5542-A1D9-E882D3A6A17C}" type="presOf" srcId="{589742FB-AD56-4144-B66F-D195EACA21F3}" destId="{32A83A85-78B2-F84C-AC68-A2ACF58EA07B}" srcOrd="0" destOrd="0" presId="urn:microsoft.com/office/officeart/2005/8/layout/process1"/>
    <dgm:cxn modelId="{25FE17E4-206B-0E46-B10F-2AA2D6C180DA}" type="presOf" srcId="{BB8AB524-BF42-C244-B74A-3C1DF750A769}" destId="{A63BCA1F-78C8-3F47-A3FA-0D7DF076EF7A}" srcOrd="0" destOrd="0" presId="urn:microsoft.com/office/officeart/2005/8/layout/process1"/>
    <dgm:cxn modelId="{45F29CD0-FDB3-424E-B79E-5D3EC4CCE270}" type="presParOf" srcId="{E227DEA6-C62D-284A-AC38-48225F8EF6FF}" destId="{62BEE417-1CDA-4E43-8D79-5E1A88D75494}" srcOrd="0" destOrd="0" presId="urn:microsoft.com/office/officeart/2005/8/layout/process1"/>
    <dgm:cxn modelId="{CF913DAE-CFF1-F448-8614-FB73A34DD8C7}" type="presParOf" srcId="{E227DEA6-C62D-284A-AC38-48225F8EF6FF}" destId="{582A0272-C3EB-FF44-A270-B8DB61548883}" srcOrd="1" destOrd="0" presId="urn:microsoft.com/office/officeart/2005/8/layout/process1"/>
    <dgm:cxn modelId="{2C5B8CDB-AF7C-3B4D-9CAE-A15558D2F181}" type="presParOf" srcId="{582A0272-C3EB-FF44-A270-B8DB61548883}" destId="{7C70B717-58FA-3843-A9B6-E14D694223DE}" srcOrd="0" destOrd="0" presId="urn:microsoft.com/office/officeart/2005/8/layout/process1"/>
    <dgm:cxn modelId="{E78CBA3A-D121-DC4F-9101-B1494D27B450}" type="presParOf" srcId="{E227DEA6-C62D-284A-AC38-48225F8EF6FF}" destId="{A63BCA1F-78C8-3F47-A3FA-0D7DF076EF7A}" srcOrd="2" destOrd="0" presId="urn:microsoft.com/office/officeart/2005/8/layout/process1"/>
    <dgm:cxn modelId="{5FB69AE7-B240-1F4A-AB0C-5527964C4A61}" type="presParOf" srcId="{E227DEA6-C62D-284A-AC38-48225F8EF6FF}" destId="{C9E61A78-9B3B-124F-A638-253AEA8018DA}" srcOrd="3" destOrd="0" presId="urn:microsoft.com/office/officeart/2005/8/layout/process1"/>
    <dgm:cxn modelId="{5A77D199-54D2-0940-A5E4-46D29152BF15}" type="presParOf" srcId="{C9E61A78-9B3B-124F-A638-253AEA8018DA}" destId="{F8F4A228-F686-D645-8D1B-578B18D78EC6}" srcOrd="0" destOrd="0" presId="urn:microsoft.com/office/officeart/2005/8/layout/process1"/>
    <dgm:cxn modelId="{5D8567F2-B7DF-6448-A576-45ABACC193EB}" type="presParOf" srcId="{E227DEA6-C62D-284A-AC38-48225F8EF6FF}" destId="{12676404-A483-2B45-8635-6F94B2F1A831}" srcOrd="4" destOrd="0" presId="urn:microsoft.com/office/officeart/2005/8/layout/process1"/>
    <dgm:cxn modelId="{3BDC544E-E0C7-6A46-AEDC-BB3680DFADE1}" type="presParOf" srcId="{E227DEA6-C62D-284A-AC38-48225F8EF6FF}" destId="{1A3ABD92-260C-584C-B421-FFE2797C75BA}" srcOrd="5" destOrd="0" presId="urn:microsoft.com/office/officeart/2005/8/layout/process1"/>
    <dgm:cxn modelId="{BD1E58E7-92F7-BB42-815D-CA689944D573}" type="presParOf" srcId="{1A3ABD92-260C-584C-B421-FFE2797C75BA}" destId="{730F934D-287F-334E-A508-6C7054BB52BF}" srcOrd="0" destOrd="0" presId="urn:microsoft.com/office/officeart/2005/8/layout/process1"/>
    <dgm:cxn modelId="{E886DCA2-9022-EB40-B3C8-9AD3DEA7B2E3}" type="presParOf" srcId="{E227DEA6-C62D-284A-AC38-48225F8EF6FF}" destId="{32A83A85-78B2-F84C-AC68-A2ACF58EA07B}" srcOrd="6" destOrd="0" presId="urn:microsoft.com/office/officeart/2005/8/layout/process1"/>
    <dgm:cxn modelId="{E3492F77-5E34-B647-924A-14F40E486F43}" type="presParOf" srcId="{E227DEA6-C62D-284A-AC38-48225F8EF6FF}" destId="{E9B97229-D5BE-3540-9E37-790229A1CDC0}" srcOrd="7" destOrd="0" presId="urn:microsoft.com/office/officeart/2005/8/layout/process1"/>
    <dgm:cxn modelId="{24810E05-AA9E-1647-A727-8B04D869E3C2}" type="presParOf" srcId="{E9B97229-D5BE-3540-9E37-790229A1CDC0}" destId="{CC1547C1-B395-E34E-AE50-A4B406A5FCE5}" srcOrd="0" destOrd="0" presId="urn:microsoft.com/office/officeart/2005/8/layout/process1"/>
    <dgm:cxn modelId="{C3FD7CD3-5FC6-A347-ABD3-24524B927F04}" type="presParOf" srcId="{E227DEA6-C62D-284A-AC38-48225F8EF6FF}" destId="{A15AA19B-1E3E-4045-A1BB-4B8E906C7FD0}"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FB49430-73ED-3A40-8013-28A4110D279F}" type="doc">
      <dgm:prSet loTypeId="urn:microsoft.com/office/officeart/2005/8/layout/process1" loCatId="" qsTypeId="urn:microsoft.com/office/officeart/2005/8/quickstyle/simple4" qsCatId="simple" csTypeId="urn:microsoft.com/office/officeart/2005/8/colors/accent1_2" csCatId="accent1" phldr="1"/>
      <dgm:spPr/>
    </dgm:pt>
    <dgm:pt modelId="{65EE42F0-F60C-C04A-AC1B-B4FEF0525747}">
      <dgm:prSet phldrT="[Text]" custT="1"/>
      <dgm:spPr>
        <a:solidFill>
          <a:srgbClr val="FFEE8D"/>
        </a:solidFill>
      </dgm:spPr>
      <dgm:t>
        <a:bodyPr/>
        <a:lstStyle/>
        <a:p>
          <a:r>
            <a:rPr lang="en-US" sz="1400" b="1" dirty="0" smtClean="0">
              <a:solidFill>
                <a:schemeClr val="tx1"/>
              </a:solidFill>
            </a:rPr>
            <a:t>Accepted proposal</a:t>
          </a:r>
          <a:endParaRPr lang="en-US" sz="1400" b="1" dirty="0">
            <a:solidFill>
              <a:schemeClr val="tx1"/>
            </a:solidFill>
          </a:endParaRPr>
        </a:p>
      </dgm:t>
    </dgm:pt>
    <dgm:pt modelId="{F8160E40-7B13-2740-92C5-3FE039807177}" type="parTrans" cxnId="{E0E20EFE-DA2D-5D48-8A2C-E7969C6629A1}">
      <dgm:prSet/>
      <dgm:spPr/>
      <dgm:t>
        <a:bodyPr/>
        <a:lstStyle/>
        <a:p>
          <a:endParaRPr lang="en-US"/>
        </a:p>
      </dgm:t>
    </dgm:pt>
    <dgm:pt modelId="{FB50A3C3-0BB8-F845-A89F-403C3C42E998}" type="sibTrans" cxnId="{E0E20EFE-DA2D-5D48-8A2C-E7969C6629A1}">
      <dgm:prSet/>
      <dgm:spPr/>
      <dgm:t>
        <a:bodyPr/>
        <a:lstStyle/>
        <a:p>
          <a:endParaRPr lang="en-US"/>
        </a:p>
      </dgm:t>
    </dgm:pt>
    <dgm:pt modelId="{C567E77B-32DF-8A4E-9E51-BE5CFA135287}">
      <dgm:prSet phldrT="[Text]" custT="1"/>
      <dgm:spPr>
        <a:solidFill>
          <a:srgbClr val="FFEE8D"/>
        </a:solidFill>
      </dgm:spPr>
      <dgm:t>
        <a:bodyPr/>
        <a:lstStyle/>
        <a:p>
          <a:r>
            <a:rPr lang="en-US" sz="1600" b="1" dirty="0">
              <a:solidFill>
                <a:srgbClr val="000000"/>
              </a:solidFill>
            </a:rPr>
            <a:t>Safety Review Procedure</a:t>
          </a:r>
        </a:p>
      </dgm:t>
    </dgm:pt>
    <dgm:pt modelId="{B66E3F21-19F0-7645-8A8F-E71AC272E4D0}" type="parTrans" cxnId="{26DBB175-B906-8845-BF1D-DFB98DD6AB04}">
      <dgm:prSet/>
      <dgm:spPr/>
      <dgm:t>
        <a:bodyPr/>
        <a:lstStyle/>
        <a:p>
          <a:endParaRPr lang="en-US"/>
        </a:p>
      </dgm:t>
    </dgm:pt>
    <dgm:pt modelId="{5E81042B-D5B9-434C-B712-F7CCB9F3455A}" type="sibTrans" cxnId="{26DBB175-B906-8845-BF1D-DFB98DD6AB04}">
      <dgm:prSet/>
      <dgm:spPr/>
      <dgm:t>
        <a:bodyPr/>
        <a:lstStyle/>
        <a:p>
          <a:endParaRPr lang="en-US"/>
        </a:p>
      </dgm:t>
    </dgm:pt>
    <dgm:pt modelId="{04EC63C3-2D0B-9D45-B034-F9B402B78097}">
      <dgm:prSet phldrT="[Text]" custT="1"/>
      <dgm:spPr>
        <a:solidFill>
          <a:srgbClr val="FFEE8D"/>
        </a:solidFill>
      </dgm:spPr>
      <dgm:t>
        <a:bodyPr/>
        <a:lstStyle/>
        <a:p>
          <a:r>
            <a:rPr lang="en-US" sz="1600" b="1" dirty="0">
              <a:solidFill>
                <a:srgbClr val="000000"/>
              </a:solidFill>
            </a:rPr>
            <a:t>Sample Handling Procedure</a:t>
          </a:r>
        </a:p>
      </dgm:t>
    </dgm:pt>
    <dgm:pt modelId="{C0DA9CCB-D944-9948-913F-9C84972BE3B9}" type="parTrans" cxnId="{A6882DA5-E09A-0649-88A7-B9087EB9BAF9}">
      <dgm:prSet/>
      <dgm:spPr/>
      <dgm:t>
        <a:bodyPr/>
        <a:lstStyle/>
        <a:p>
          <a:endParaRPr lang="en-US"/>
        </a:p>
      </dgm:t>
    </dgm:pt>
    <dgm:pt modelId="{6DA0C764-8C66-CC4E-AB43-47D3B3817A47}" type="sibTrans" cxnId="{A6882DA5-E09A-0649-88A7-B9087EB9BAF9}">
      <dgm:prSet/>
      <dgm:spPr/>
      <dgm:t>
        <a:bodyPr/>
        <a:lstStyle/>
        <a:p>
          <a:endParaRPr lang="en-US"/>
        </a:p>
      </dgm:t>
    </dgm:pt>
    <dgm:pt modelId="{FA3882A3-815D-9748-84A5-6BF1EF25469E}">
      <dgm:prSet phldrT="[Text]" custT="1"/>
      <dgm:spPr>
        <a:solidFill>
          <a:srgbClr val="FFEE8D"/>
        </a:solidFill>
      </dgm:spPr>
      <dgm:t>
        <a:bodyPr/>
        <a:lstStyle/>
        <a:p>
          <a:r>
            <a:rPr lang="en-US" sz="1600" b="1" dirty="0" smtClean="0">
              <a:solidFill>
                <a:srgbClr val="000000"/>
              </a:solidFill>
            </a:rPr>
            <a:t>Exp. </a:t>
          </a:r>
          <a:r>
            <a:rPr lang="en-US" sz="1600" b="1" dirty="0">
              <a:solidFill>
                <a:srgbClr val="000000"/>
              </a:solidFill>
            </a:rPr>
            <a:t>is </a:t>
          </a:r>
          <a:r>
            <a:rPr lang="en-US" sz="1600" b="1" dirty="0" smtClean="0">
              <a:solidFill>
                <a:srgbClr val="000000"/>
              </a:solidFill>
            </a:rPr>
            <a:t>finished</a:t>
          </a:r>
          <a:endParaRPr lang="en-US" sz="1600" b="1" dirty="0">
            <a:solidFill>
              <a:srgbClr val="000000"/>
            </a:solidFill>
          </a:endParaRPr>
        </a:p>
      </dgm:t>
    </dgm:pt>
    <dgm:pt modelId="{40883D13-84B7-4C41-BD2C-D8F2F9DF0051}" type="parTrans" cxnId="{DEF8CDC8-7B1A-6B40-8871-C61B7B29B5B2}">
      <dgm:prSet/>
      <dgm:spPr/>
      <dgm:t>
        <a:bodyPr/>
        <a:lstStyle/>
        <a:p>
          <a:endParaRPr lang="en-US"/>
        </a:p>
      </dgm:t>
    </dgm:pt>
    <dgm:pt modelId="{AB80EA2D-BB33-F14B-AF3F-4015F449F953}" type="sibTrans" cxnId="{DEF8CDC8-7B1A-6B40-8871-C61B7B29B5B2}">
      <dgm:prSet/>
      <dgm:spPr/>
      <dgm:t>
        <a:bodyPr/>
        <a:lstStyle/>
        <a:p>
          <a:endParaRPr lang="en-US"/>
        </a:p>
      </dgm:t>
    </dgm:pt>
    <dgm:pt modelId="{00E02ED6-AD1A-7442-98B1-5E0B2294516C}" type="pres">
      <dgm:prSet presAssocID="{6FB49430-73ED-3A40-8013-28A4110D279F}" presName="Name0" presStyleCnt="0">
        <dgm:presLayoutVars>
          <dgm:dir/>
          <dgm:resizeHandles val="exact"/>
        </dgm:presLayoutVars>
      </dgm:prSet>
      <dgm:spPr/>
    </dgm:pt>
    <dgm:pt modelId="{1F60743A-5B86-0F4A-B361-481B1FB936C1}" type="pres">
      <dgm:prSet presAssocID="{65EE42F0-F60C-C04A-AC1B-B4FEF0525747}" presName="node" presStyleLbl="node1" presStyleIdx="0" presStyleCnt="4">
        <dgm:presLayoutVars>
          <dgm:bulletEnabled val="1"/>
        </dgm:presLayoutVars>
      </dgm:prSet>
      <dgm:spPr>
        <a:prstGeom prst="flowChartConnector">
          <a:avLst/>
        </a:prstGeom>
      </dgm:spPr>
      <dgm:t>
        <a:bodyPr/>
        <a:lstStyle/>
        <a:p>
          <a:endParaRPr lang="en-US"/>
        </a:p>
      </dgm:t>
    </dgm:pt>
    <dgm:pt modelId="{40DBF626-BB04-1446-8D58-4E45086674E7}" type="pres">
      <dgm:prSet presAssocID="{FB50A3C3-0BB8-F845-A89F-403C3C42E998}" presName="sibTrans" presStyleLbl="sibTrans2D1" presStyleIdx="0" presStyleCnt="3"/>
      <dgm:spPr/>
      <dgm:t>
        <a:bodyPr/>
        <a:lstStyle/>
        <a:p>
          <a:endParaRPr lang="en-US"/>
        </a:p>
      </dgm:t>
    </dgm:pt>
    <dgm:pt modelId="{EDB5BBF5-43F0-984D-A138-12AD093128C5}" type="pres">
      <dgm:prSet presAssocID="{FB50A3C3-0BB8-F845-A89F-403C3C42E998}" presName="connectorText" presStyleLbl="sibTrans2D1" presStyleIdx="0" presStyleCnt="3"/>
      <dgm:spPr/>
      <dgm:t>
        <a:bodyPr/>
        <a:lstStyle/>
        <a:p>
          <a:endParaRPr lang="en-US"/>
        </a:p>
      </dgm:t>
    </dgm:pt>
    <dgm:pt modelId="{00634602-C0A1-934D-A64E-067D92AA0F4B}" type="pres">
      <dgm:prSet presAssocID="{C567E77B-32DF-8A4E-9E51-BE5CFA135287}" presName="node" presStyleLbl="node1" presStyleIdx="1" presStyleCnt="4" custLinFactNeighborX="-8411">
        <dgm:presLayoutVars>
          <dgm:bulletEnabled val="1"/>
        </dgm:presLayoutVars>
      </dgm:prSet>
      <dgm:spPr/>
      <dgm:t>
        <a:bodyPr/>
        <a:lstStyle/>
        <a:p>
          <a:endParaRPr lang="en-US"/>
        </a:p>
      </dgm:t>
    </dgm:pt>
    <dgm:pt modelId="{8F111CB8-90C5-2845-8944-B1C5062FCDBD}" type="pres">
      <dgm:prSet presAssocID="{5E81042B-D5B9-434C-B712-F7CCB9F3455A}" presName="sibTrans" presStyleLbl="sibTrans2D1" presStyleIdx="1" presStyleCnt="3"/>
      <dgm:spPr/>
      <dgm:t>
        <a:bodyPr/>
        <a:lstStyle/>
        <a:p>
          <a:endParaRPr lang="en-US"/>
        </a:p>
      </dgm:t>
    </dgm:pt>
    <dgm:pt modelId="{4B54ACA8-2680-2944-8BE7-3D34EA38DBFB}" type="pres">
      <dgm:prSet presAssocID="{5E81042B-D5B9-434C-B712-F7CCB9F3455A}" presName="connectorText" presStyleLbl="sibTrans2D1" presStyleIdx="1" presStyleCnt="3"/>
      <dgm:spPr/>
      <dgm:t>
        <a:bodyPr/>
        <a:lstStyle/>
        <a:p>
          <a:endParaRPr lang="en-US"/>
        </a:p>
      </dgm:t>
    </dgm:pt>
    <dgm:pt modelId="{1512E830-D9EC-3F4A-A9AF-C87FE5001F18}" type="pres">
      <dgm:prSet presAssocID="{04EC63C3-2D0B-9D45-B034-F9B402B78097}" presName="node" presStyleLbl="node1" presStyleIdx="2" presStyleCnt="4" custScaleX="140203" custLinFactNeighborX="-13088">
        <dgm:presLayoutVars>
          <dgm:bulletEnabled val="1"/>
        </dgm:presLayoutVars>
      </dgm:prSet>
      <dgm:spPr/>
      <dgm:t>
        <a:bodyPr/>
        <a:lstStyle/>
        <a:p>
          <a:endParaRPr lang="en-US"/>
        </a:p>
      </dgm:t>
    </dgm:pt>
    <dgm:pt modelId="{5845E9B3-E45D-C346-B3D9-3FB795BFA1FA}" type="pres">
      <dgm:prSet presAssocID="{6DA0C764-8C66-CC4E-AB43-47D3B3817A47}" presName="sibTrans" presStyleLbl="sibTrans2D1" presStyleIdx="2" presStyleCnt="3"/>
      <dgm:spPr/>
      <dgm:t>
        <a:bodyPr/>
        <a:lstStyle/>
        <a:p>
          <a:endParaRPr lang="en-US"/>
        </a:p>
      </dgm:t>
    </dgm:pt>
    <dgm:pt modelId="{8BD1CB5F-2BF4-BF49-99D6-AD6FAD982D49}" type="pres">
      <dgm:prSet presAssocID="{6DA0C764-8C66-CC4E-AB43-47D3B3817A47}" presName="connectorText" presStyleLbl="sibTrans2D1" presStyleIdx="2" presStyleCnt="3"/>
      <dgm:spPr/>
      <dgm:t>
        <a:bodyPr/>
        <a:lstStyle/>
        <a:p>
          <a:endParaRPr lang="en-US"/>
        </a:p>
      </dgm:t>
    </dgm:pt>
    <dgm:pt modelId="{5F3F2DDD-59CE-924E-8A67-52A5282F5D8D}" type="pres">
      <dgm:prSet presAssocID="{FA3882A3-815D-9748-84A5-6BF1EF25469E}" presName="node" presStyleLbl="node1" presStyleIdx="3" presStyleCnt="4" custLinFactNeighborX="8274" custLinFactNeighborY="5109">
        <dgm:presLayoutVars>
          <dgm:bulletEnabled val="1"/>
        </dgm:presLayoutVars>
      </dgm:prSet>
      <dgm:spPr>
        <a:prstGeom prst="ellipse">
          <a:avLst/>
        </a:prstGeom>
      </dgm:spPr>
      <dgm:t>
        <a:bodyPr/>
        <a:lstStyle/>
        <a:p>
          <a:endParaRPr lang="en-US"/>
        </a:p>
      </dgm:t>
    </dgm:pt>
  </dgm:ptLst>
  <dgm:cxnLst>
    <dgm:cxn modelId="{910F6C2E-B039-6943-B649-B86AA235E1D6}" type="presOf" srcId="{FA3882A3-815D-9748-84A5-6BF1EF25469E}" destId="{5F3F2DDD-59CE-924E-8A67-52A5282F5D8D}" srcOrd="0" destOrd="0" presId="urn:microsoft.com/office/officeart/2005/8/layout/process1"/>
    <dgm:cxn modelId="{C2D8C48A-171A-EB47-B2F4-77891174BDA3}" type="presOf" srcId="{FB50A3C3-0BB8-F845-A89F-403C3C42E998}" destId="{40DBF626-BB04-1446-8D58-4E45086674E7}" srcOrd="0" destOrd="0" presId="urn:microsoft.com/office/officeart/2005/8/layout/process1"/>
    <dgm:cxn modelId="{A6882DA5-E09A-0649-88A7-B9087EB9BAF9}" srcId="{6FB49430-73ED-3A40-8013-28A4110D279F}" destId="{04EC63C3-2D0B-9D45-B034-F9B402B78097}" srcOrd="2" destOrd="0" parTransId="{C0DA9CCB-D944-9948-913F-9C84972BE3B9}" sibTransId="{6DA0C764-8C66-CC4E-AB43-47D3B3817A47}"/>
    <dgm:cxn modelId="{C2E66079-0932-194D-8688-8AAAC7F33201}" type="presOf" srcId="{04EC63C3-2D0B-9D45-B034-F9B402B78097}" destId="{1512E830-D9EC-3F4A-A9AF-C87FE5001F18}" srcOrd="0" destOrd="0" presId="urn:microsoft.com/office/officeart/2005/8/layout/process1"/>
    <dgm:cxn modelId="{26DBB175-B906-8845-BF1D-DFB98DD6AB04}" srcId="{6FB49430-73ED-3A40-8013-28A4110D279F}" destId="{C567E77B-32DF-8A4E-9E51-BE5CFA135287}" srcOrd="1" destOrd="0" parTransId="{B66E3F21-19F0-7645-8A8F-E71AC272E4D0}" sibTransId="{5E81042B-D5B9-434C-B712-F7CCB9F3455A}"/>
    <dgm:cxn modelId="{A47B65E7-5C12-8345-B766-EB38CAA73FD1}" type="presOf" srcId="{6DA0C764-8C66-CC4E-AB43-47D3B3817A47}" destId="{5845E9B3-E45D-C346-B3D9-3FB795BFA1FA}" srcOrd="0" destOrd="0" presId="urn:microsoft.com/office/officeart/2005/8/layout/process1"/>
    <dgm:cxn modelId="{DEF8CDC8-7B1A-6B40-8871-C61B7B29B5B2}" srcId="{6FB49430-73ED-3A40-8013-28A4110D279F}" destId="{FA3882A3-815D-9748-84A5-6BF1EF25469E}" srcOrd="3" destOrd="0" parTransId="{40883D13-84B7-4C41-BD2C-D8F2F9DF0051}" sibTransId="{AB80EA2D-BB33-F14B-AF3F-4015F449F953}"/>
    <dgm:cxn modelId="{DB99B6CB-D787-664D-8014-A20B77911BA3}" type="presOf" srcId="{FB50A3C3-0BB8-F845-A89F-403C3C42E998}" destId="{EDB5BBF5-43F0-984D-A138-12AD093128C5}" srcOrd="1" destOrd="0" presId="urn:microsoft.com/office/officeart/2005/8/layout/process1"/>
    <dgm:cxn modelId="{8A23DBE5-C3CD-A743-8D01-9A8F43D552B3}" type="presOf" srcId="{5E81042B-D5B9-434C-B712-F7CCB9F3455A}" destId="{4B54ACA8-2680-2944-8BE7-3D34EA38DBFB}" srcOrd="1" destOrd="0" presId="urn:microsoft.com/office/officeart/2005/8/layout/process1"/>
    <dgm:cxn modelId="{C1B14A77-E591-724F-AC48-62D097C2062F}" type="presOf" srcId="{5E81042B-D5B9-434C-B712-F7CCB9F3455A}" destId="{8F111CB8-90C5-2845-8944-B1C5062FCDBD}" srcOrd="0" destOrd="0" presId="urn:microsoft.com/office/officeart/2005/8/layout/process1"/>
    <dgm:cxn modelId="{62759FFC-A78A-8B43-AA8F-76301B1197E6}" type="presOf" srcId="{C567E77B-32DF-8A4E-9E51-BE5CFA135287}" destId="{00634602-C0A1-934D-A64E-067D92AA0F4B}" srcOrd="0" destOrd="0" presId="urn:microsoft.com/office/officeart/2005/8/layout/process1"/>
    <dgm:cxn modelId="{03241D2E-D506-3D43-8FB1-335EDE023E76}" type="presOf" srcId="{6FB49430-73ED-3A40-8013-28A4110D279F}" destId="{00E02ED6-AD1A-7442-98B1-5E0B2294516C}" srcOrd="0" destOrd="0" presId="urn:microsoft.com/office/officeart/2005/8/layout/process1"/>
    <dgm:cxn modelId="{E0E20EFE-DA2D-5D48-8A2C-E7969C6629A1}" srcId="{6FB49430-73ED-3A40-8013-28A4110D279F}" destId="{65EE42F0-F60C-C04A-AC1B-B4FEF0525747}" srcOrd="0" destOrd="0" parTransId="{F8160E40-7B13-2740-92C5-3FE039807177}" sibTransId="{FB50A3C3-0BB8-F845-A89F-403C3C42E998}"/>
    <dgm:cxn modelId="{64F979E3-3E2A-A340-8F45-949A1A5C35E0}" type="presOf" srcId="{6DA0C764-8C66-CC4E-AB43-47D3B3817A47}" destId="{8BD1CB5F-2BF4-BF49-99D6-AD6FAD982D49}" srcOrd="1" destOrd="0" presId="urn:microsoft.com/office/officeart/2005/8/layout/process1"/>
    <dgm:cxn modelId="{F16FB2B3-3733-2942-BF97-CCDD33F6C4F0}" type="presOf" srcId="{65EE42F0-F60C-C04A-AC1B-B4FEF0525747}" destId="{1F60743A-5B86-0F4A-B361-481B1FB936C1}" srcOrd="0" destOrd="0" presId="urn:microsoft.com/office/officeart/2005/8/layout/process1"/>
    <dgm:cxn modelId="{4FCD7B3C-9808-3846-B168-D3A4714E1742}" type="presParOf" srcId="{00E02ED6-AD1A-7442-98B1-5E0B2294516C}" destId="{1F60743A-5B86-0F4A-B361-481B1FB936C1}" srcOrd="0" destOrd="0" presId="urn:microsoft.com/office/officeart/2005/8/layout/process1"/>
    <dgm:cxn modelId="{50202B0B-3960-114B-93CB-545D1E4BC543}" type="presParOf" srcId="{00E02ED6-AD1A-7442-98B1-5E0B2294516C}" destId="{40DBF626-BB04-1446-8D58-4E45086674E7}" srcOrd="1" destOrd="0" presId="urn:microsoft.com/office/officeart/2005/8/layout/process1"/>
    <dgm:cxn modelId="{81C0CC02-0D19-AC44-B825-6FD39801B001}" type="presParOf" srcId="{40DBF626-BB04-1446-8D58-4E45086674E7}" destId="{EDB5BBF5-43F0-984D-A138-12AD093128C5}" srcOrd="0" destOrd="0" presId="urn:microsoft.com/office/officeart/2005/8/layout/process1"/>
    <dgm:cxn modelId="{B1F73ABE-4266-394F-96E6-1CFC47802706}" type="presParOf" srcId="{00E02ED6-AD1A-7442-98B1-5E0B2294516C}" destId="{00634602-C0A1-934D-A64E-067D92AA0F4B}" srcOrd="2" destOrd="0" presId="urn:microsoft.com/office/officeart/2005/8/layout/process1"/>
    <dgm:cxn modelId="{247BFC2D-0096-384C-9B0D-5E82A017F5CF}" type="presParOf" srcId="{00E02ED6-AD1A-7442-98B1-5E0B2294516C}" destId="{8F111CB8-90C5-2845-8944-B1C5062FCDBD}" srcOrd="3" destOrd="0" presId="urn:microsoft.com/office/officeart/2005/8/layout/process1"/>
    <dgm:cxn modelId="{4B8A4AFB-E7BE-194D-A9B3-066EA9D2486B}" type="presParOf" srcId="{8F111CB8-90C5-2845-8944-B1C5062FCDBD}" destId="{4B54ACA8-2680-2944-8BE7-3D34EA38DBFB}" srcOrd="0" destOrd="0" presId="urn:microsoft.com/office/officeart/2005/8/layout/process1"/>
    <dgm:cxn modelId="{69D69528-D7AD-2046-8DA3-13F37E47D386}" type="presParOf" srcId="{00E02ED6-AD1A-7442-98B1-5E0B2294516C}" destId="{1512E830-D9EC-3F4A-A9AF-C87FE5001F18}" srcOrd="4" destOrd="0" presId="urn:microsoft.com/office/officeart/2005/8/layout/process1"/>
    <dgm:cxn modelId="{EF571DEA-D9A2-3E40-BC51-75900D960D9B}" type="presParOf" srcId="{00E02ED6-AD1A-7442-98B1-5E0B2294516C}" destId="{5845E9B3-E45D-C346-B3D9-3FB795BFA1FA}" srcOrd="5" destOrd="0" presId="urn:microsoft.com/office/officeart/2005/8/layout/process1"/>
    <dgm:cxn modelId="{FA2007D7-EA2E-1A47-A596-71CAD200E098}" type="presParOf" srcId="{5845E9B3-E45D-C346-B3D9-3FB795BFA1FA}" destId="{8BD1CB5F-2BF4-BF49-99D6-AD6FAD982D49}" srcOrd="0" destOrd="0" presId="urn:microsoft.com/office/officeart/2005/8/layout/process1"/>
    <dgm:cxn modelId="{AE45B32F-9C40-534D-9DC5-10CB7B123127}" type="presParOf" srcId="{00E02ED6-AD1A-7442-98B1-5E0B2294516C}" destId="{5F3F2DDD-59CE-924E-8A67-52A5282F5D8D}"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A607D-5F04-A74B-BBE1-CC8B6054DE9C}">
      <dsp:nvSpPr>
        <dsp:cNvPr id="0" name=""/>
        <dsp:cNvSpPr/>
      </dsp:nvSpPr>
      <dsp:spPr>
        <a:xfrm>
          <a:off x="1153415" y="133680"/>
          <a:ext cx="1395668" cy="697834"/>
        </a:xfrm>
        <a:prstGeom prst="roundRect">
          <a:avLst>
            <a:gd name="adj" fmla="val 10000"/>
          </a:avLst>
        </a:prstGeom>
        <a:solidFill>
          <a:srgbClr val="0094CA">
            <a:alpha val="4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60000"/>
            </a:lnSpc>
            <a:spcBef>
              <a:spcPct val="0"/>
            </a:spcBef>
            <a:spcAft>
              <a:spcPct val="35000"/>
            </a:spcAft>
          </a:pPr>
          <a:r>
            <a:rPr lang="en-US" sz="2400" b="1" kern="1200" dirty="0" smtClean="0">
              <a:solidFill>
                <a:srgbClr val="FF0000"/>
              </a:solidFill>
            </a:rPr>
            <a:t>Neutron</a:t>
          </a:r>
        </a:p>
        <a:p>
          <a:pPr lvl="0" algn="ctr" defTabSz="1066800">
            <a:lnSpc>
              <a:spcPct val="60000"/>
            </a:lnSpc>
            <a:spcBef>
              <a:spcPct val="0"/>
            </a:spcBef>
            <a:spcAft>
              <a:spcPct val="35000"/>
            </a:spcAft>
          </a:pPr>
          <a:r>
            <a:rPr lang="en-US" sz="2400" b="1" kern="1200" dirty="0" smtClean="0">
              <a:solidFill>
                <a:srgbClr val="FF0000"/>
              </a:solidFill>
            </a:rPr>
            <a:t>Methods</a:t>
          </a:r>
          <a:endParaRPr lang="en-US" sz="2400" b="1" kern="1200" dirty="0">
            <a:solidFill>
              <a:srgbClr val="FF0000"/>
            </a:solidFill>
          </a:endParaRPr>
        </a:p>
      </dsp:txBody>
      <dsp:txXfrm>
        <a:off x="1173854" y="154119"/>
        <a:ext cx="1354790" cy="656956"/>
      </dsp:txXfrm>
    </dsp:sp>
    <dsp:sp modelId="{73CAF769-F0C4-F148-B0D5-AF9A896156D8}">
      <dsp:nvSpPr>
        <dsp:cNvPr id="0" name=""/>
        <dsp:cNvSpPr/>
      </dsp:nvSpPr>
      <dsp:spPr>
        <a:xfrm rot="3600000">
          <a:off x="2063698" y="1358767"/>
          <a:ext cx="727827" cy="244241"/>
        </a:xfrm>
        <a:prstGeom prst="lef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136970" y="1407615"/>
        <a:ext cx="581283" cy="146545"/>
      </dsp:txXfrm>
    </dsp:sp>
    <dsp:sp modelId="{AF223169-13C2-1446-9872-8E7F02C9707D}">
      <dsp:nvSpPr>
        <dsp:cNvPr id="0" name=""/>
        <dsp:cNvSpPr/>
      </dsp:nvSpPr>
      <dsp:spPr>
        <a:xfrm>
          <a:off x="2306141" y="2130261"/>
          <a:ext cx="1395668" cy="697834"/>
        </a:xfrm>
        <a:prstGeom prst="roundRect">
          <a:avLst>
            <a:gd name="adj" fmla="val 10000"/>
          </a:avLst>
        </a:prstGeom>
        <a:solidFill>
          <a:srgbClr val="0094CA">
            <a:alpha val="4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60000"/>
            </a:lnSpc>
            <a:spcBef>
              <a:spcPct val="0"/>
            </a:spcBef>
            <a:spcAft>
              <a:spcPct val="35000"/>
            </a:spcAft>
          </a:pPr>
          <a:r>
            <a:rPr lang="en-US" sz="2400" b="1" kern="1200" dirty="0" smtClean="0">
              <a:solidFill>
                <a:srgbClr val="00FF00"/>
              </a:solidFill>
            </a:rPr>
            <a:t>User</a:t>
          </a:r>
        </a:p>
        <a:p>
          <a:pPr lvl="0" algn="ctr" defTabSz="1066800">
            <a:lnSpc>
              <a:spcPct val="60000"/>
            </a:lnSpc>
            <a:spcBef>
              <a:spcPct val="0"/>
            </a:spcBef>
            <a:spcAft>
              <a:spcPct val="35000"/>
            </a:spcAft>
          </a:pPr>
          <a:r>
            <a:rPr lang="en-US" sz="2400" b="1" kern="1200" dirty="0" smtClean="0">
              <a:solidFill>
                <a:srgbClr val="00FF00"/>
              </a:solidFill>
            </a:rPr>
            <a:t>Access</a:t>
          </a:r>
        </a:p>
      </dsp:txBody>
      <dsp:txXfrm>
        <a:off x="2326580" y="2150700"/>
        <a:ext cx="1354790" cy="656956"/>
      </dsp:txXfrm>
    </dsp:sp>
    <dsp:sp modelId="{A624062B-6DAE-6B4C-A646-EBA1DA9772FB}">
      <dsp:nvSpPr>
        <dsp:cNvPr id="0" name=""/>
        <dsp:cNvSpPr/>
      </dsp:nvSpPr>
      <dsp:spPr>
        <a:xfrm rot="10800000">
          <a:off x="1487335" y="2357057"/>
          <a:ext cx="727827" cy="244241"/>
        </a:xfrm>
        <a:prstGeom prst="lef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1560607" y="2405905"/>
        <a:ext cx="581283" cy="146545"/>
      </dsp:txXfrm>
    </dsp:sp>
    <dsp:sp modelId="{393C1E26-3E78-5448-9434-F64A98A319C9}">
      <dsp:nvSpPr>
        <dsp:cNvPr id="0" name=""/>
        <dsp:cNvSpPr/>
      </dsp:nvSpPr>
      <dsp:spPr>
        <a:xfrm>
          <a:off x="688" y="2130261"/>
          <a:ext cx="1395668" cy="697834"/>
        </a:xfrm>
        <a:prstGeom prst="roundRect">
          <a:avLst>
            <a:gd name="adj" fmla="val 10000"/>
          </a:avLst>
        </a:prstGeom>
        <a:solidFill>
          <a:srgbClr val="0094CA">
            <a:alpha val="4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60000"/>
            </a:lnSpc>
            <a:spcBef>
              <a:spcPct val="0"/>
            </a:spcBef>
            <a:spcAft>
              <a:spcPct val="35000"/>
            </a:spcAft>
          </a:pPr>
          <a:r>
            <a:rPr lang="en-US" sz="2400" b="1" kern="1200" dirty="0" smtClean="0">
              <a:solidFill>
                <a:srgbClr val="0000FF"/>
              </a:solidFill>
            </a:rPr>
            <a:t>Science,</a:t>
          </a:r>
        </a:p>
        <a:p>
          <a:pPr lvl="0" algn="ctr" defTabSz="1066800">
            <a:lnSpc>
              <a:spcPct val="60000"/>
            </a:lnSpc>
            <a:spcBef>
              <a:spcPct val="0"/>
            </a:spcBef>
            <a:spcAft>
              <a:spcPct val="35000"/>
            </a:spcAft>
          </a:pPr>
          <a:r>
            <a:rPr lang="en-US" sz="2400" b="1" kern="1200" dirty="0" smtClean="0">
              <a:solidFill>
                <a:srgbClr val="0000FF"/>
              </a:solidFill>
            </a:rPr>
            <a:t>Research</a:t>
          </a:r>
          <a:endParaRPr lang="en-US" sz="2400" b="1" kern="1200" dirty="0">
            <a:solidFill>
              <a:srgbClr val="0000FF"/>
            </a:solidFill>
          </a:endParaRPr>
        </a:p>
      </dsp:txBody>
      <dsp:txXfrm>
        <a:off x="21127" y="2150700"/>
        <a:ext cx="1354790" cy="656956"/>
      </dsp:txXfrm>
    </dsp:sp>
    <dsp:sp modelId="{3963159D-A814-7D47-A7E0-680C00434775}">
      <dsp:nvSpPr>
        <dsp:cNvPr id="0" name=""/>
        <dsp:cNvSpPr/>
      </dsp:nvSpPr>
      <dsp:spPr>
        <a:xfrm rot="18000000">
          <a:off x="910972" y="1358767"/>
          <a:ext cx="727827" cy="244241"/>
        </a:xfrm>
        <a:prstGeom prst="lef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984244" y="1407615"/>
        <a:ext cx="581283" cy="1465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EE417-1CDA-4E43-8D79-5E1A88D75494}">
      <dsp:nvSpPr>
        <dsp:cNvPr id="0" name=""/>
        <dsp:cNvSpPr/>
      </dsp:nvSpPr>
      <dsp:spPr>
        <a:xfrm>
          <a:off x="8925" y="0"/>
          <a:ext cx="1382749" cy="654216"/>
        </a:xfrm>
        <a:prstGeom prst="roundRect">
          <a:avLst>
            <a:gd name="adj" fmla="val 10000"/>
          </a:avLst>
        </a:prstGeom>
        <a:solidFill>
          <a:srgbClr val="0094CA">
            <a:alpha val="5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70000"/>
            </a:lnSpc>
            <a:spcBef>
              <a:spcPct val="0"/>
            </a:spcBef>
            <a:spcAft>
              <a:spcPct val="35000"/>
            </a:spcAft>
          </a:pPr>
          <a:r>
            <a:rPr lang="en-US" sz="1800" b="1" kern="1200" dirty="0" smtClean="0">
              <a:solidFill>
                <a:srgbClr val="00FF00"/>
              </a:solidFill>
            </a:rPr>
            <a:t>idea</a:t>
          </a:r>
        </a:p>
        <a:p>
          <a:pPr lvl="0" algn="ctr" defTabSz="800100">
            <a:lnSpc>
              <a:spcPct val="70000"/>
            </a:lnSpc>
            <a:spcBef>
              <a:spcPct val="0"/>
            </a:spcBef>
            <a:spcAft>
              <a:spcPct val="35000"/>
            </a:spcAft>
          </a:pPr>
          <a:r>
            <a:rPr lang="en-US" sz="1800" kern="1200" dirty="0" smtClean="0">
              <a:solidFill>
                <a:schemeClr val="tx1"/>
              </a:solidFill>
            </a:rPr>
            <a:t>by user</a:t>
          </a:r>
        </a:p>
      </dsp:txBody>
      <dsp:txXfrm>
        <a:off x="28086" y="19161"/>
        <a:ext cx="1344427" cy="615894"/>
      </dsp:txXfrm>
    </dsp:sp>
    <dsp:sp modelId="{582A0272-C3EB-FF44-A270-B8DB61548883}">
      <dsp:nvSpPr>
        <dsp:cNvPr id="0" name=""/>
        <dsp:cNvSpPr/>
      </dsp:nvSpPr>
      <dsp:spPr>
        <a:xfrm>
          <a:off x="1529950" y="155647"/>
          <a:ext cx="293142" cy="342921"/>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529950" y="224231"/>
        <a:ext cx="205199" cy="205753"/>
      </dsp:txXfrm>
    </dsp:sp>
    <dsp:sp modelId="{A63BCA1F-78C8-3F47-A3FA-0D7DF076EF7A}">
      <dsp:nvSpPr>
        <dsp:cNvPr id="0" name=""/>
        <dsp:cNvSpPr/>
      </dsp:nvSpPr>
      <dsp:spPr>
        <a:xfrm>
          <a:off x="1944775" y="0"/>
          <a:ext cx="1382749" cy="654216"/>
        </a:xfrm>
        <a:prstGeom prst="roundRect">
          <a:avLst>
            <a:gd name="adj" fmla="val 10000"/>
          </a:avLst>
        </a:prstGeom>
        <a:solidFill>
          <a:srgbClr val="0094CA">
            <a:alpha val="5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70000"/>
            </a:lnSpc>
            <a:spcBef>
              <a:spcPct val="0"/>
            </a:spcBef>
            <a:spcAft>
              <a:spcPct val="35000"/>
            </a:spcAft>
          </a:pPr>
          <a:r>
            <a:rPr lang="en-US" sz="1800" b="1" kern="1200" dirty="0" smtClean="0">
              <a:solidFill>
                <a:srgbClr val="000000"/>
              </a:solidFill>
            </a:rPr>
            <a:t>proposal,  </a:t>
          </a:r>
        </a:p>
        <a:p>
          <a:pPr lvl="0" algn="ctr" defTabSz="800100">
            <a:lnSpc>
              <a:spcPct val="70000"/>
            </a:lnSpc>
            <a:spcBef>
              <a:spcPct val="0"/>
            </a:spcBef>
            <a:spcAft>
              <a:spcPct val="35000"/>
            </a:spcAft>
          </a:pPr>
          <a:r>
            <a:rPr lang="en-US" sz="1800" b="1" kern="1200" dirty="0" smtClean="0">
              <a:solidFill>
                <a:srgbClr val="000000"/>
              </a:solidFill>
            </a:rPr>
            <a:t>sample, labs</a:t>
          </a:r>
          <a:endParaRPr lang="en-US" sz="1800" b="1" kern="1200" dirty="0">
            <a:solidFill>
              <a:srgbClr val="000000"/>
            </a:solidFill>
          </a:endParaRPr>
        </a:p>
      </dsp:txBody>
      <dsp:txXfrm>
        <a:off x="1963936" y="19161"/>
        <a:ext cx="1344427" cy="615894"/>
      </dsp:txXfrm>
    </dsp:sp>
    <dsp:sp modelId="{C9E61A78-9B3B-124F-A638-253AEA8018DA}">
      <dsp:nvSpPr>
        <dsp:cNvPr id="0" name=""/>
        <dsp:cNvSpPr/>
      </dsp:nvSpPr>
      <dsp:spPr>
        <a:xfrm>
          <a:off x="3465800" y="155647"/>
          <a:ext cx="293142" cy="342921"/>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465800" y="224231"/>
        <a:ext cx="205199" cy="205753"/>
      </dsp:txXfrm>
    </dsp:sp>
    <dsp:sp modelId="{12676404-A483-2B45-8635-6F94B2F1A831}">
      <dsp:nvSpPr>
        <dsp:cNvPr id="0" name=""/>
        <dsp:cNvSpPr/>
      </dsp:nvSpPr>
      <dsp:spPr>
        <a:xfrm>
          <a:off x="3880625" y="0"/>
          <a:ext cx="1382749" cy="654216"/>
        </a:xfrm>
        <a:prstGeom prst="roundRect">
          <a:avLst>
            <a:gd name="adj" fmla="val 10000"/>
          </a:avLst>
        </a:prstGeom>
        <a:solidFill>
          <a:srgbClr val="0094CA">
            <a:alpha val="5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70000"/>
            </a:lnSpc>
            <a:spcBef>
              <a:spcPct val="0"/>
            </a:spcBef>
            <a:spcAft>
              <a:spcPct val="35000"/>
            </a:spcAft>
          </a:pPr>
          <a:r>
            <a:rPr lang="en-US" sz="1800" kern="1200" dirty="0" smtClean="0">
              <a:solidFill>
                <a:srgbClr val="000000"/>
              </a:solidFill>
            </a:rPr>
            <a:t>experiment,</a:t>
          </a:r>
        </a:p>
        <a:p>
          <a:pPr lvl="0" algn="ctr" defTabSz="800100">
            <a:lnSpc>
              <a:spcPct val="70000"/>
            </a:lnSpc>
            <a:spcBef>
              <a:spcPct val="0"/>
            </a:spcBef>
            <a:spcAft>
              <a:spcPct val="35000"/>
            </a:spcAft>
          </a:pPr>
          <a:r>
            <a:rPr lang="en-US" sz="1800" b="1" kern="1200" dirty="0" smtClean="0">
              <a:solidFill>
                <a:srgbClr val="000000"/>
              </a:solidFill>
            </a:rPr>
            <a:t>sample </a:t>
          </a:r>
          <a:r>
            <a:rPr lang="en-US" sz="1800" b="1" kern="1200" dirty="0" err="1" smtClean="0">
              <a:solidFill>
                <a:srgbClr val="000000"/>
              </a:solidFill>
            </a:rPr>
            <a:t>env</a:t>
          </a:r>
          <a:r>
            <a:rPr lang="en-US" sz="1800" b="1" kern="1200" dirty="0" smtClean="0">
              <a:solidFill>
                <a:srgbClr val="000000"/>
              </a:solidFill>
            </a:rPr>
            <a:t>.</a:t>
          </a:r>
          <a:endParaRPr lang="en-US" sz="1800" b="1" kern="1200" dirty="0">
            <a:solidFill>
              <a:srgbClr val="000000"/>
            </a:solidFill>
          </a:endParaRPr>
        </a:p>
      </dsp:txBody>
      <dsp:txXfrm>
        <a:off x="3899786" y="19161"/>
        <a:ext cx="1344427" cy="615894"/>
      </dsp:txXfrm>
    </dsp:sp>
    <dsp:sp modelId="{1A3ABD92-260C-584C-B421-FFE2797C75BA}">
      <dsp:nvSpPr>
        <dsp:cNvPr id="0" name=""/>
        <dsp:cNvSpPr/>
      </dsp:nvSpPr>
      <dsp:spPr>
        <a:xfrm>
          <a:off x="5401649" y="155647"/>
          <a:ext cx="293142" cy="342921"/>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401649" y="224231"/>
        <a:ext cx="205199" cy="205753"/>
      </dsp:txXfrm>
    </dsp:sp>
    <dsp:sp modelId="{32A83A85-78B2-F84C-AC68-A2ACF58EA07B}">
      <dsp:nvSpPr>
        <dsp:cNvPr id="0" name=""/>
        <dsp:cNvSpPr/>
      </dsp:nvSpPr>
      <dsp:spPr>
        <a:xfrm>
          <a:off x="5816474" y="0"/>
          <a:ext cx="1382749" cy="654216"/>
        </a:xfrm>
        <a:prstGeom prst="roundRect">
          <a:avLst>
            <a:gd name="adj" fmla="val 10000"/>
          </a:avLst>
        </a:prstGeom>
        <a:solidFill>
          <a:srgbClr val="0094CA">
            <a:alpha val="5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70000"/>
            </a:lnSpc>
            <a:spcBef>
              <a:spcPct val="0"/>
            </a:spcBef>
            <a:spcAft>
              <a:spcPct val="35000"/>
            </a:spcAft>
          </a:pPr>
          <a:r>
            <a:rPr lang="en-US" sz="1800" kern="1200" dirty="0" smtClean="0">
              <a:solidFill>
                <a:srgbClr val="000000"/>
              </a:solidFill>
            </a:rPr>
            <a:t>data,</a:t>
          </a:r>
        </a:p>
        <a:p>
          <a:pPr lvl="0" algn="ctr" defTabSz="800100">
            <a:lnSpc>
              <a:spcPct val="70000"/>
            </a:lnSpc>
            <a:spcBef>
              <a:spcPct val="0"/>
            </a:spcBef>
            <a:spcAft>
              <a:spcPct val="35000"/>
            </a:spcAft>
          </a:pPr>
          <a:r>
            <a:rPr lang="en-US" sz="1800" kern="1200" dirty="0" smtClean="0">
              <a:solidFill>
                <a:srgbClr val="000000"/>
              </a:solidFill>
            </a:rPr>
            <a:t>modeling</a:t>
          </a:r>
          <a:endParaRPr lang="en-US" sz="1800" kern="1200" dirty="0">
            <a:solidFill>
              <a:srgbClr val="000000"/>
            </a:solidFill>
          </a:endParaRPr>
        </a:p>
      </dsp:txBody>
      <dsp:txXfrm>
        <a:off x="5835635" y="19161"/>
        <a:ext cx="1344427" cy="615894"/>
      </dsp:txXfrm>
    </dsp:sp>
    <dsp:sp modelId="{E9B97229-D5BE-3540-9E37-790229A1CDC0}">
      <dsp:nvSpPr>
        <dsp:cNvPr id="0" name=""/>
        <dsp:cNvSpPr/>
      </dsp:nvSpPr>
      <dsp:spPr>
        <a:xfrm>
          <a:off x="7337499" y="155647"/>
          <a:ext cx="293142" cy="342921"/>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7337499" y="224231"/>
        <a:ext cx="205199" cy="205753"/>
      </dsp:txXfrm>
    </dsp:sp>
    <dsp:sp modelId="{A15AA19B-1E3E-4045-A1BB-4B8E906C7FD0}">
      <dsp:nvSpPr>
        <dsp:cNvPr id="0" name=""/>
        <dsp:cNvSpPr/>
      </dsp:nvSpPr>
      <dsp:spPr>
        <a:xfrm>
          <a:off x="7752324" y="0"/>
          <a:ext cx="1382749" cy="654216"/>
        </a:xfrm>
        <a:prstGeom prst="roundRect">
          <a:avLst>
            <a:gd name="adj" fmla="val 10000"/>
          </a:avLst>
        </a:prstGeom>
        <a:solidFill>
          <a:srgbClr val="0094CA">
            <a:alpha val="5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70000"/>
            </a:lnSpc>
            <a:spcBef>
              <a:spcPct val="0"/>
            </a:spcBef>
            <a:spcAft>
              <a:spcPct val="35000"/>
            </a:spcAft>
          </a:pPr>
          <a:r>
            <a:rPr lang="en-US" sz="1800" b="1" kern="1200" dirty="0" smtClean="0">
              <a:solidFill>
                <a:srgbClr val="00FF00"/>
              </a:solidFill>
            </a:rPr>
            <a:t>publication</a:t>
          </a:r>
        </a:p>
        <a:p>
          <a:pPr lvl="0" algn="ctr" defTabSz="800100">
            <a:lnSpc>
              <a:spcPct val="70000"/>
            </a:lnSpc>
            <a:spcBef>
              <a:spcPct val="0"/>
            </a:spcBef>
            <a:spcAft>
              <a:spcPct val="35000"/>
            </a:spcAft>
          </a:pPr>
          <a:r>
            <a:rPr lang="en-US" sz="1800" kern="1200" dirty="0" smtClean="0">
              <a:solidFill>
                <a:srgbClr val="000000"/>
              </a:solidFill>
            </a:rPr>
            <a:t>by user</a:t>
          </a:r>
          <a:endParaRPr lang="en-US" sz="1800" kern="1200" dirty="0">
            <a:solidFill>
              <a:srgbClr val="000000"/>
            </a:solidFill>
          </a:endParaRPr>
        </a:p>
      </dsp:txBody>
      <dsp:txXfrm>
        <a:off x="7771485" y="19161"/>
        <a:ext cx="1344427" cy="6158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F8359-7FC1-AE47-A4E4-76A1D8771311}">
      <dsp:nvSpPr>
        <dsp:cNvPr id="0" name=""/>
        <dsp:cNvSpPr/>
      </dsp:nvSpPr>
      <dsp:spPr>
        <a:xfrm>
          <a:off x="32681" y="3477"/>
          <a:ext cx="1605733" cy="555644"/>
        </a:xfrm>
        <a:prstGeom prst="roundRect">
          <a:avLst>
            <a:gd name="adj" fmla="val 10000"/>
          </a:avLst>
        </a:prstGeom>
        <a:solidFill>
          <a:srgbClr val="3F9CB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Science Support Systems</a:t>
          </a:r>
          <a:endParaRPr lang="en-US" sz="1800" kern="1200" dirty="0"/>
        </a:p>
      </dsp:txBody>
      <dsp:txXfrm>
        <a:off x="48955" y="19751"/>
        <a:ext cx="1573185" cy="523096"/>
      </dsp:txXfrm>
    </dsp:sp>
    <dsp:sp modelId="{6B6F97F3-9E7B-584A-9D95-38B533486578}">
      <dsp:nvSpPr>
        <dsp:cNvPr id="0" name=""/>
        <dsp:cNvSpPr/>
      </dsp:nvSpPr>
      <dsp:spPr>
        <a:xfrm>
          <a:off x="193254" y="559122"/>
          <a:ext cx="160573" cy="416733"/>
        </a:xfrm>
        <a:custGeom>
          <a:avLst/>
          <a:gdLst/>
          <a:ahLst/>
          <a:cxnLst/>
          <a:rect l="0" t="0" r="0" b="0"/>
          <a:pathLst>
            <a:path>
              <a:moveTo>
                <a:pt x="0" y="0"/>
              </a:moveTo>
              <a:lnTo>
                <a:pt x="0" y="416733"/>
              </a:lnTo>
              <a:lnTo>
                <a:pt x="160573" y="4167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1D01A0-A9EB-5A45-9290-AAFD57046E77}">
      <dsp:nvSpPr>
        <dsp:cNvPr id="0" name=""/>
        <dsp:cNvSpPr/>
      </dsp:nvSpPr>
      <dsp:spPr>
        <a:xfrm>
          <a:off x="353828" y="698033"/>
          <a:ext cx="1713046" cy="555644"/>
        </a:xfrm>
        <a:prstGeom prst="roundRect">
          <a:avLst>
            <a:gd name="adj" fmla="val 10000"/>
          </a:avLst>
        </a:prstGeom>
        <a:solidFill>
          <a:srgbClr val="FF66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FFFFFF"/>
              </a:solidFill>
            </a:rPr>
            <a:t>Temperature </a:t>
          </a:r>
        </a:p>
        <a:p>
          <a:pPr lvl="0" algn="ctr" defTabSz="800100">
            <a:lnSpc>
              <a:spcPct val="60000"/>
            </a:lnSpc>
            <a:spcBef>
              <a:spcPct val="0"/>
            </a:spcBef>
            <a:spcAft>
              <a:spcPct val="35000"/>
            </a:spcAft>
          </a:pPr>
          <a:r>
            <a:rPr lang="en-US" sz="1800" kern="1200" dirty="0" smtClean="0">
              <a:solidFill>
                <a:srgbClr val="FFFFFF"/>
              </a:solidFill>
            </a:rPr>
            <a:t>Field</a:t>
          </a:r>
          <a:endParaRPr lang="en-US" sz="1800" kern="1200" dirty="0">
            <a:solidFill>
              <a:srgbClr val="FFFFFF"/>
            </a:solidFill>
          </a:endParaRPr>
        </a:p>
      </dsp:txBody>
      <dsp:txXfrm>
        <a:off x="370102" y="714307"/>
        <a:ext cx="1680498" cy="523096"/>
      </dsp:txXfrm>
    </dsp:sp>
    <dsp:sp modelId="{DA911379-D137-CC46-84F7-458D317FBFAE}">
      <dsp:nvSpPr>
        <dsp:cNvPr id="0" name=""/>
        <dsp:cNvSpPr/>
      </dsp:nvSpPr>
      <dsp:spPr>
        <a:xfrm>
          <a:off x="193254" y="559122"/>
          <a:ext cx="160573" cy="1111288"/>
        </a:xfrm>
        <a:custGeom>
          <a:avLst/>
          <a:gdLst/>
          <a:ahLst/>
          <a:cxnLst/>
          <a:rect l="0" t="0" r="0" b="0"/>
          <a:pathLst>
            <a:path>
              <a:moveTo>
                <a:pt x="0" y="0"/>
              </a:moveTo>
              <a:lnTo>
                <a:pt x="0" y="1111288"/>
              </a:lnTo>
              <a:lnTo>
                <a:pt x="160573" y="11112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BD95A5-1562-A54E-A7D7-871E9924F89E}">
      <dsp:nvSpPr>
        <dsp:cNvPr id="0" name=""/>
        <dsp:cNvSpPr/>
      </dsp:nvSpPr>
      <dsp:spPr>
        <a:xfrm>
          <a:off x="353828" y="1392588"/>
          <a:ext cx="1713046" cy="555644"/>
        </a:xfrm>
        <a:prstGeom prst="roundRect">
          <a:avLst>
            <a:gd name="adj" fmla="val 10000"/>
          </a:avLst>
        </a:prstGeom>
        <a:solidFill>
          <a:srgbClr val="0080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FFFFFF"/>
              </a:solidFill>
            </a:rPr>
            <a:t>High Pressure </a:t>
          </a:r>
        </a:p>
        <a:p>
          <a:pPr lvl="0" algn="ctr" defTabSz="800100">
            <a:lnSpc>
              <a:spcPct val="60000"/>
            </a:lnSpc>
            <a:spcBef>
              <a:spcPct val="0"/>
            </a:spcBef>
            <a:spcAft>
              <a:spcPct val="35000"/>
            </a:spcAft>
          </a:pPr>
          <a:r>
            <a:rPr lang="en-US" sz="1800" kern="1200" dirty="0" smtClean="0">
              <a:solidFill>
                <a:srgbClr val="FFFFFF"/>
              </a:solidFill>
            </a:rPr>
            <a:t>Mech. Proc.</a:t>
          </a:r>
          <a:endParaRPr lang="en-US" sz="1800" kern="1200" dirty="0">
            <a:solidFill>
              <a:srgbClr val="FFFFFF"/>
            </a:solidFill>
          </a:endParaRPr>
        </a:p>
      </dsp:txBody>
      <dsp:txXfrm>
        <a:off x="370102" y="1408862"/>
        <a:ext cx="1680498" cy="523096"/>
      </dsp:txXfrm>
    </dsp:sp>
    <dsp:sp modelId="{FA12D736-4E99-2C47-AA8C-C6AB794E4AA2}">
      <dsp:nvSpPr>
        <dsp:cNvPr id="0" name=""/>
        <dsp:cNvSpPr/>
      </dsp:nvSpPr>
      <dsp:spPr>
        <a:xfrm>
          <a:off x="193254" y="559122"/>
          <a:ext cx="160573" cy="1805843"/>
        </a:xfrm>
        <a:custGeom>
          <a:avLst/>
          <a:gdLst/>
          <a:ahLst/>
          <a:cxnLst/>
          <a:rect l="0" t="0" r="0" b="0"/>
          <a:pathLst>
            <a:path>
              <a:moveTo>
                <a:pt x="0" y="0"/>
              </a:moveTo>
              <a:lnTo>
                <a:pt x="0" y="1805843"/>
              </a:lnTo>
              <a:lnTo>
                <a:pt x="160573" y="18058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D91FAD-41BC-0A4F-A72B-5979F5749FFD}">
      <dsp:nvSpPr>
        <dsp:cNvPr id="0" name=""/>
        <dsp:cNvSpPr/>
      </dsp:nvSpPr>
      <dsp:spPr>
        <a:xfrm>
          <a:off x="353828" y="2087143"/>
          <a:ext cx="1713046" cy="555644"/>
        </a:xfrm>
        <a:prstGeom prst="roundRect">
          <a:avLst>
            <a:gd name="adj" fmla="val 10000"/>
          </a:avLst>
        </a:prstGeom>
        <a:solidFill>
          <a:schemeClr val="accent6">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80000"/>
            </a:lnSpc>
            <a:spcBef>
              <a:spcPct val="0"/>
            </a:spcBef>
            <a:spcAft>
              <a:spcPct val="35000"/>
            </a:spcAft>
          </a:pPr>
          <a:r>
            <a:rPr lang="en-US" sz="1800" kern="1200" dirty="0" smtClean="0"/>
            <a:t>Fluids incl. gases, vapor, </a:t>
          </a:r>
          <a:r>
            <a:rPr lang="en-US" sz="1800" kern="1200" dirty="0" err="1" smtClean="0"/>
            <a:t>compl</a:t>
          </a:r>
          <a:r>
            <a:rPr lang="en-US" sz="1800" kern="1200" dirty="0" smtClean="0"/>
            <a:t>. fl.</a:t>
          </a:r>
          <a:endParaRPr lang="en-US" sz="1800" kern="1200" dirty="0"/>
        </a:p>
      </dsp:txBody>
      <dsp:txXfrm>
        <a:off x="370102" y="2103417"/>
        <a:ext cx="1680498" cy="523096"/>
      </dsp:txXfrm>
    </dsp:sp>
    <dsp:sp modelId="{609464EF-A4B8-0A4C-9A57-B22203CF48DD}">
      <dsp:nvSpPr>
        <dsp:cNvPr id="0" name=""/>
        <dsp:cNvSpPr/>
      </dsp:nvSpPr>
      <dsp:spPr>
        <a:xfrm>
          <a:off x="193254" y="559122"/>
          <a:ext cx="160573" cy="2500398"/>
        </a:xfrm>
        <a:custGeom>
          <a:avLst/>
          <a:gdLst/>
          <a:ahLst/>
          <a:cxnLst/>
          <a:rect l="0" t="0" r="0" b="0"/>
          <a:pathLst>
            <a:path>
              <a:moveTo>
                <a:pt x="0" y="0"/>
              </a:moveTo>
              <a:lnTo>
                <a:pt x="0" y="2500398"/>
              </a:lnTo>
              <a:lnTo>
                <a:pt x="160573" y="25003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6F13E9-7F4F-BB4D-BDB1-537B871DE135}">
      <dsp:nvSpPr>
        <dsp:cNvPr id="0" name=""/>
        <dsp:cNvSpPr/>
      </dsp:nvSpPr>
      <dsp:spPr>
        <a:xfrm>
          <a:off x="353828" y="2781699"/>
          <a:ext cx="1713046" cy="555644"/>
        </a:xfrm>
        <a:prstGeom prst="roundRect">
          <a:avLst>
            <a:gd name="adj" fmla="val 10000"/>
          </a:avLst>
        </a:prstGeom>
        <a:solidFill>
          <a:srgbClr val="CCFFCC">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err="1" smtClean="0"/>
            <a:t>Deuteration</a:t>
          </a:r>
          <a:r>
            <a:rPr lang="en-US" sz="1800" kern="1200" dirty="0" smtClean="0"/>
            <a:t> </a:t>
          </a:r>
        </a:p>
        <a:p>
          <a:pPr lvl="0" algn="ctr" defTabSz="800100">
            <a:lnSpc>
              <a:spcPct val="60000"/>
            </a:lnSpc>
            <a:spcBef>
              <a:spcPct val="0"/>
            </a:spcBef>
            <a:spcAft>
              <a:spcPct val="35000"/>
            </a:spcAft>
          </a:pPr>
          <a:r>
            <a:rPr lang="en-US" sz="1800" kern="1200" dirty="0" err="1" smtClean="0"/>
            <a:t>Crystallisation</a:t>
          </a:r>
          <a:endParaRPr lang="en-US" sz="1800" kern="1200" dirty="0"/>
        </a:p>
      </dsp:txBody>
      <dsp:txXfrm>
        <a:off x="370102" y="2797973"/>
        <a:ext cx="1680498" cy="523096"/>
      </dsp:txXfrm>
    </dsp:sp>
    <dsp:sp modelId="{D2F9A385-62A0-8F46-BC90-ACC2B13C2A1A}">
      <dsp:nvSpPr>
        <dsp:cNvPr id="0" name=""/>
        <dsp:cNvSpPr/>
      </dsp:nvSpPr>
      <dsp:spPr>
        <a:xfrm>
          <a:off x="193254" y="559122"/>
          <a:ext cx="160573" cy="3194954"/>
        </a:xfrm>
        <a:custGeom>
          <a:avLst/>
          <a:gdLst/>
          <a:ahLst/>
          <a:cxnLst/>
          <a:rect l="0" t="0" r="0" b="0"/>
          <a:pathLst>
            <a:path>
              <a:moveTo>
                <a:pt x="0" y="0"/>
              </a:moveTo>
              <a:lnTo>
                <a:pt x="0" y="3194954"/>
              </a:lnTo>
              <a:lnTo>
                <a:pt x="160573" y="31949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D8572B-AE4B-034C-A550-056C612DAE58}">
      <dsp:nvSpPr>
        <dsp:cNvPr id="0" name=""/>
        <dsp:cNvSpPr/>
      </dsp:nvSpPr>
      <dsp:spPr>
        <a:xfrm>
          <a:off x="353828" y="3476254"/>
          <a:ext cx="1713046" cy="555644"/>
        </a:xfrm>
        <a:prstGeom prst="roundRect">
          <a:avLst>
            <a:gd name="adj" fmla="val 10000"/>
          </a:avLst>
        </a:prstGeom>
        <a:solidFill>
          <a:srgbClr val="AFA98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t>Sample handling </a:t>
          </a:r>
        </a:p>
        <a:p>
          <a:pPr lvl="0" algn="ctr" defTabSz="800100">
            <a:lnSpc>
              <a:spcPct val="60000"/>
            </a:lnSpc>
            <a:spcBef>
              <a:spcPct val="0"/>
            </a:spcBef>
            <a:spcAft>
              <a:spcPct val="35000"/>
            </a:spcAft>
          </a:pPr>
          <a:r>
            <a:rPr lang="en-US" sz="1800" kern="1200" dirty="0" smtClean="0"/>
            <a:t>general labs</a:t>
          </a:r>
          <a:endParaRPr lang="en-US" sz="1800" kern="1200" dirty="0"/>
        </a:p>
      </dsp:txBody>
      <dsp:txXfrm>
        <a:off x="370102" y="3492528"/>
        <a:ext cx="1680498" cy="523096"/>
      </dsp:txXfrm>
    </dsp:sp>
    <dsp:sp modelId="{28D23757-7C96-E14E-BB28-FCB2E9EB33D6}">
      <dsp:nvSpPr>
        <dsp:cNvPr id="0" name=""/>
        <dsp:cNvSpPr/>
      </dsp:nvSpPr>
      <dsp:spPr>
        <a:xfrm>
          <a:off x="193254" y="559122"/>
          <a:ext cx="160573" cy="3889509"/>
        </a:xfrm>
        <a:custGeom>
          <a:avLst/>
          <a:gdLst/>
          <a:ahLst/>
          <a:cxnLst/>
          <a:rect l="0" t="0" r="0" b="0"/>
          <a:pathLst>
            <a:path>
              <a:moveTo>
                <a:pt x="0" y="0"/>
              </a:moveTo>
              <a:lnTo>
                <a:pt x="0" y="3889509"/>
              </a:lnTo>
              <a:lnTo>
                <a:pt x="160573" y="38895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57523E-9D4F-A941-A63B-DABB0551ED92}">
      <dsp:nvSpPr>
        <dsp:cNvPr id="0" name=""/>
        <dsp:cNvSpPr/>
      </dsp:nvSpPr>
      <dsp:spPr>
        <a:xfrm>
          <a:off x="353828" y="4170809"/>
          <a:ext cx="1713046" cy="555644"/>
        </a:xfrm>
        <a:prstGeom prst="roundRect">
          <a:avLst>
            <a:gd name="adj" fmla="val 10000"/>
          </a:avLst>
        </a:prstGeom>
        <a:solidFill>
          <a:srgbClr val="0000FF">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FFFFFF"/>
              </a:solidFill>
            </a:rPr>
            <a:t>Mechatronics </a:t>
          </a:r>
        </a:p>
        <a:p>
          <a:pPr lvl="0" algn="ctr" defTabSz="800100">
            <a:lnSpc>
              <a:spcPct val="60000"/>
            </a:lnSpc>
            <a:spcBef>
              <a:spcPct val="0"/>
            </a:spcBef>
            <a:spcAft>
              <a:spcPct val="35000"/>
            </a:spcAft>
          </a:pPr>
          <a:r>
            <a:rPr lang="en-US" sz="1800" kern="1200" dirty="0" smtClean="0">
              <a:solidFill>
                <a:srgbClr val="FFFFFF"/>
              </a:solidFill>
            </a:rPr>
            <a:t>Integration</a:t>
          </a:r>
          <a:endParaRPr lang="en-US" sz="1800" kern="1200" dirty="0">
            <a:solidFill>
              <a:srgbClr val="FFFFFF"/>
            </a:solidFill>
          </a:endParaRPr>
        </a:p>
      </dsp:txBody>
      <dsp:txXfrm>
        <a:off x="370102" y="4187083"/>
        <a:ext cx="1680498" cy="523096"/>
      </dsp:txXfrm>
    </dsp:sp>
    <dsp:sp modelId="{C4B06EAA-70EA-CA48-84C5-A846B72B0B73}">
      <dsp:nvSpPr>
        <dsp:cNvPr id="0" name=""/>
        <dsp:cNvSpPr/>
      </dsp:nvSpPr>
      <dsp:spPr>
        <a:xfrm>
          <a:off x="193254" y="559122"/>
          <a:ext cx="160573" cy="4584064"/>
        </a:xfrm>
        <a:custGeom>
          <a:avLst/>
          <a:gdLst/>
          <a:ahLst/>
          <a:cxnLst/>
          <a:rect l="0" t="0" r="0" b="0"/>
          <a:pathLst>
            <a:path>
              <a:moveTo>
                <a:pt x="0" y="0"/>
              </a:moveTo>
              <a:lnTo>
                <a:pt x="0" y="4584064"/>
              </a:lnTo>
              <a:lnTo>
                <a:pt x="160573" y="45840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B00906-2E99-1542-8D81-3A4074F0B574}">
      <dsp:nvSpPr>
        <dsp:cNvPr id="0" name=""/>
        <dsp:cNvSpPr/>
      </dsp:nvSpPr>
      <dsp:spPr>
        <a:xfrm>
          <a:off x="353828" y="4865364"/>
          <a:ext cx="1713046" cy="555644"/>
        </a:xfrm>
        <a:prstGeom prst="roundRect">
          <a:avLst>
            <a:gd name="adj" fmla="val 10000"/>
          </a:avLst>
        </a:prstGeom>
        <a:solidFill>
          <a:srgbClr val="FBD5B6">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t>Scientific </a:t>
          </a:r>
          <a:r>
            <a:rPr lang="en-US" sz="1800" kern="1200" dirty="0" err="1" smtClean="0"/>
            <a:t>Coord</a:t>
          </a:r>
          <a:r>
            <a:rPr lang="en-US" sz="1800" kern="1200" dirty="0" smtClean="0"/>
            <a:t>.</a:t>
          </a:r>
        </a:p>
        <a:p>
          <a:pPr lvl="0" algn="ctr" defTabSz="800100">
            <a:lnSpc>
              <a:spcPct val="60000"/>
            </a:lnSpc>
            <a:spcBef>
              <a:spcPct val="0"/>
            </a:spcBef>
            <a:spcAft>
              <a:spcPct val="35000"/>
            </a:spcAft>
          </a:pPr>
          <a:r>
            <a:rPr lang="en-US" sz="1800" kern="1200" dirty="0" smtClean="0"/>
            <a:t>User Office</a:t>
          </a:r>
          <a:endParaRPr lang="en-US" sz="1800" kern="1200" dirty="0"/>
        </a:p>
      </dsp:txBody>
      <dsp:txXfrm>
        <a:off x="370102" y="4881638"/>
        <a:ext cx="1680498" cy="5230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F8359-7FC1-AE47-A4E4-76A1D8771311}">
      <dsp:nvSpPr>
        <dsp:cNvPr id="0" name=""/>
        <dsp:cNvSpPr/>
      </dsp:nvSpPr>
      <dsp:spPr>
        <a:xfrm>
          <a:off x="32681" y="3477"/>
          <a:ext cx="1605733" cy="555644"/>
        </a:xfrm>
        <a:prstGeom prst="roundRect">
          <a:avLst>
            <a:gd name="adj" fmla="val 10000"/>
          </a:avLst>
        </a:prstGeom>
        <a:solidFill>
          <a:srgbClr val="3F9CB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Science Support Systems</a:t>
          </a:r>
          <a:endParaRPr lang="en-US" sz="1800" kern="1200" dirty="0"/>
        </a:p>
      </dsp:txBody>
      <dsp:txXfrm>
        <a:off x="48955" y="19751"/>
        <a:ext cx="1573185" cy="523096"/>
      </dsp:txXfrm>
    </dsp:sp>
    <dsp:sp modelId="{6B6F97F3-9E7B-584A-9D95-38B533486578}">
      <dsp:nvSpPr>
        <dsp:cNvPr id="0" name=""/>
        <dsp:cNvSpPr/>
      </dsp:nvSpPr>
      <dsp:spPr>
        <a:xfrm>
          <a:off x="193254" y="559122"/>
          <a:ext cx="160573" cy="416733"/>
        </a:xfrm>
        <a:custGeom>
          <a:avLst/>
          <a:gdLst/>
          <a:ahLst/>
          <a:cxnLst/>
          <a:rect l="0" t="0" r="0" b="0"/>
          <a:pathLst>
            <a:path>
              <a:moveTo>
                <a:pt x="0" y="0"/>
              </a:moveTo>
              <a:lnTo>
                <a:pt x="0" y="416733"/>
              </a:lnTo>
              <a:lnTo>
                <a:pt x="160573" y="4167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1D01A0-A9EB-5A45-9290-AAFD57046E77}">
      <dsp:nvSpPr>
        <dsp:cNvPr id="0" name=""/>
        <dsp:cNvSpPr/>
      </dsp:nvSpPr>
      <dsp:spPr>
        <a:xfrm>
          <a:off x="353828" y="698033"/>
          <a:ext cx="1713046" cy="555644"/>
        </a:xfrm>
        <a:prstGeom prst="roundRect">
          <a:avLst>
            <a:gd name="adj" fmla="val 10000"/>
          </a:avLst>
        </a:prstGeom>
        <a:solidFill>
          <a:srgbClr val="FF66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FFFFFF"/>
              </a:solidFill>
            </a:rPr>
            <a:t>Temperature </a:t>
          </a:r>
        </a:p>
        <a:p>
          <a:pPr lvl="0" algn="ctr" defTabSz="800100">
            <a:lnSpc>
              <a:spcPct val="60000"/>
            </a:lnSpc>
            <a:spcBef>
              <a:spcPct val="0"/>
            </a:spcBef>
            <a:spcAft>
              <a:spcPct val="35000"/>
            </a:spcAft>
          </a:pPr>
          <a:r>
            <a:rPr lang="en-US" sz="1800" kern="1200" dirty="0" smtClean="0">
              <a:solidFill>
                <a:srgbClr val="FFFFFF"/>
              </a:solidFill>
            </a:rPr>
            <a:t>Field</a:t>
          </a:r>
          <a:endParaRPr lang="en-US" sz="1800" kern="1200" dirty="0">
            <a:solidFill>
              <a:srgbClr val="FFFFFF"/>
            </a:solidFill>
          </a:endParaRPr>
        </a:p>
      </dsp:txBody>
      <dsp:txXfrm>
        <a:off x="370102" y="714307"/>
        <a:ext cx="1680498" cy="523096"/>
      </dsp:txXfrm>
    </dsp:sp>
    <dsp:sp modelId="{DA911379-D137-CC46-84F7-458D317FBFAE}">
      <dsp:nvSpPr>
        <dsp:cNvPr id="0" name=""/>
        <dsp:cNvSpPr/>
      </dsp:nvSpPr>
      <dsp:spPr>
        <a:xfrm>
          <a:off x="193254" y="559122"/>
          <a:ext cx="160573" cy="1111288"/>
        </a:xfrm>
        <a:custGeom>
          <a:avLst/>
          <a:gdLst/>
          <a:ahLst/>
          <a:cxnLst/>
          <a:rect l="0" t="0" r="0" b="0"/>
          <a:pathLst>
            <a:path>
              <a:moveTo>
                <a:pt x="0" y="0"/>
              </a:moveTo>
              <a:lnTo>
                <a:pt x="0" y="1111288"/>
              </a:lnTo>
              <a:lnTo>
                <a:pt x="160573" y="11112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BD95A5-1562-A54E-A7D7-871E9924F89E}">
      <dsp:nvSpPr>
        <dsp:cNvPr id="0" name=""/>
        <dsp:cNvSpPr/>
      </dsp:nvSpPr>
      <dsp:spPr>
        <a:xfrm>
          <a:off x="353828" y="1392588"/>
          <a:ext cx="1713046" cy="555644"/>
        </a:xfrm>
        <a:prstGeom prst="roundRect">
          <a:avLst>
            <a:gd name="adj" fmla="val 10000"/>
          </a:avLst>
        </a:prstGeom>
        <a:solidFill>
          <a:srgbClr val="008000">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FFFFFF"/>
              </a:solidFill>
            </a:rPr>
            <a:t>High Pressure </a:t>
          </a:r>
        </a:p>
        <a:p>
          <a:pPr lvl="0" algn="ctr" defTabSz="800100">
            <a:lnSpc>
              <a:spcPct val="60000"/>
            </a:lnSpc>
            <a:spcBef>
              <a:spcPct val="0"/>
            </a:spcBef>
            <a:spcAft>
              <a:spcPct val="35000"/>
            </a:spcAft>
          </a:pPr>
          <a:r>
            <a:rPr lang="en-US" sz="1800" kern="1200" dirty="0" smtClean="0">
              <a:solidFill>
                <a:srgbClr val="FFFFFF"/>
              </a:solidFill>
            </a:rPr>
            <a:t>Mech. Proc.</a:t>
          </a:r>
          <a:endParaRPr lang="en-US" sz="1800" kern="1200" dirty="0">
            <a:solidFill>
              <a:srgbClr val="FFFFFF"/>
            </a:solidFill>
          </a:endParaRPr>
        </a:p>
      </dsp:txBody>
      <dsp:txXfrm>
        <a:off x="370102" y="1408862"/>
        <a:ext cx="1680498" cy="523096"/>
      </dsp:txXfrm>
    </dsp:sp>
    <dsp:sp modelId="{FA12D736-4E99-2C47-AA8C-C6AB794E4AA2}">
      <dsp:nvSpPr>
        <dsp:cNvPr id="0" name=""/>
        <dsp:cNvSpPr/>
      </dsp:nvSpPr>
      <dsp:spPr>
        <a:xfrm>
          <a:off x="193254" y="559122"/>
          <a:ext cx="160573" cy="1805843"/>
        </a:xfrm>
        <a:custGeom>
          <a:avLst/>
          <a:gdLst/>
          <a:ahLst/>
          <a:cxnLst/>
          <a:rect l="0" t="0" r="0" b="0"/>
          <a:pathLst>
            <a:path>
              <a:moveTo>
                <a:pt x="0" y="0"/>
              </a:moveTo>
              <a:lnTo>
                <a:pt x="0" y="1805843"/>
              </a:lnTo>
              <a:lnTo>
                <a:pt x="160573" y="18058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D91FAD-41BC-0A4F-A72B-5979F5749FFD}">
      <dsp:nvSpPr>
        <dsp:cNvPr id="0" name=""/>
        <dsp:cNvSpPr/>
      </dsp:nvSpPr>
      <dsp:spPr>
        <a:xfrm>
          <a:off x="353828" y="2087143"/>
          <a:ext cx="1713046" cy="555644"/>
        </a:xfrm>
        <a:prstGeom prst="roundRect">
          <a:avLst>
            <a:gd name="adj" fmla="val 10000"/>
          </a:avLst>
        </a:prstGeom>
        <a:solidFill>
          <a:schemeClr val="accent6">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t>Fluids incl.</a:t>
          </a:r>
        </a:p>
        <a:p>
          <a:pPr lvl="0" algn="ctr" defTabSz="800100">
            <a:lnSpc>
              <a:spcPct val="60000"/>
            </a:lnSpc>
            <a:spcBef>
              <a:spcPct val="0"/>
            </a:spcBef>
            <a:spcAft>
              <a:spcPct val="35000"/>
            </a:spcAft>
          </a:pPr>
          <a:r>
            <a:rPr lang="en-US" sz="1800" kern="1200" dirty="0" smtClean="0"/>
            <a:t> Gases, Vapor</a:t>
          </a:r>
          <a:endParaRPr lang="en-US" sz="1800" kern="1200" dirty="0"/>
        </a:p>
      </dsp:txBody>
      <dsp:txXfrm>
        <a:off x="370102" y="2103417"/>
        <a:ext cx="1680498" cy="523096"/>
      </dsp:txXfrm>
    </dsp:sp>
    <dsp:sp modelId="{609464EF-A4B8-0A4C-9A57-B22203CF48DD}">
      <dsp:nvSpPr>
        <dsp:cNvPr id="0" name=""/>
        <dsp:cNvSpPr/>
      </dsp:nvSpPr>
      <dsp:spPr>
        <a:xfrm>
          <a:off x="193254" y="559122"/>
          <a:ext cx="160573" cy="2500398"/>
        </a:xfrm>
        <a:custGeom>
          <a:avLst/>
          <a:gdLst/>
          <a:ahLst/>
          <a:cxnLst/>
          <a:rect l="0" t="0" r="0" b="0"/>
          <a:pathLst>
            <a:path>
              <a:moveTo>
                <a:pt x="0" y="0"/>
              </a:moveTo>
              <a:lnTo>
                <a:pt x="0" y="2500398"/>
              </a:lnTo>
              <a:lnTo>
                <a:pt x="160573" y="250039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6F13E9-7F4F-BB4D-BDB1-537B871DE135}">
      <dsp:nvSpPr>
        <dsp:cNvPr id="0" name=""/>
        <dsp:cNvSpPr/>
      </dsp:nvSpPr>
      <dsp:spPr>
        <a:xfrm>
          <a:off x="353828" y="2781699"/>
          <a:ext cx="1713046" cy="555644"/>
        </a:xfrm>
        <a:prstGeom prst="roundRect">
          <a:avLst>
            <a:gd name="adj" fmla="val 10000"/>
          </a:avLst>
        </a:prstGeom>
        <a:solidFill>
          <a:srgbClr val="CCFFCC">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err="1" smtClean="0"/>
            <a:t>Deuteration</a:t>
          </a:r>
          <a:r>
            <a:rPr lang="en-US" sz="1800" kern="1200" dirty="0" smtClean="0"/>
            <a:t> </a:t>
          </a:r>
        </a:p>
        <a:p>
          <a:pPr lvl="0" algn="ctr" defTabSz="800100">
            <a:lnSpc>
              <a:spcPct val="60000"/>
            </a:lnSpc>
            <a:spcBef>
              <a:spcPct val="0"/>
            </a:spcBef>
            <a:spcAft>
              <a:spcPct val="35000"/>
            </a:spcAft>
          </a:pPr>
          <a:r>
            <a:rPr lang="en-US" sz="1800" kern="1200" dirty="0" smtClean="0"/>
            <a:t>Crystallization</a:t>
          </a:r>
          <a:endParaRPr lang="en-US" sz="1800" kern="1200" dirty="0"/>
        </a:p>
      </dsp:txBody>
      <dsp:txXfrm>
        <a:off x="370102" y="2797973"/>
        <a:ext cx="1680498" cy="523096"/>
      </dsp:txXfrm>
    </dsp:sp>
    <dsp:sp modelId="{D2F9A385-62A0-8F46-BC90-ACC2B13C2A1A}">
      <dsp:nvSpPr>
        <dsp:cNvPr id="0" name=""/>
        <dsp:cNvSpPr/>
      </dsp:nvSpPr>
      <dsp:spPr>
        <a:xfrm>
          <a:off x="193254" y="559122"/>
          <a:ext cx="160573" cy="3194954"/>
        </a:xfrm>
        <a:custGeom>
          <a:avLst/>
          <a:gdLst/>
          <a:ahLst/>
          <a:cxnLst/>
          <a:rect l="0" t="0" r="0" b="0"/>
          <a:pathLst>
            <a:path>
              <a:moveTo>
                <a:pt x="0" y="0"/>
              </a:moveTo>
              <a:lnTo>
                <a:pt x="0" y="3194954"/>
              </a:lnTo>
              <a:lnTo>
                <a:pt x="160573" y="31949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D8572B-AE4B-034C-A550-056C612DAE58}">
      <dsp:nvSpPr>
        <dsp:cNvPr id="0" name=""/>
        <dsp:cNvSpPr/>
      </dsp:nvSpPr>
      <dsp:spPr>
        <a:xfrm>
          <a:off x="353828" y="3476254"/>
          <a:ext cx="1713046" cy="555644"/>
        </a:xfrm>
        <a:prstGeom prst="roundRect">
          <a:avLst>
            <a:gd name="adj" fmla="val 10000"/>
          </a:avLst>
        </a:prstGeom>
        <a:solidFill>
          <a:srgbClr val="AFA988">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t>Sample handling </a:t>
          </a:r>
        </a:p>
        <a:p>
          <a:pPr lvl="0" algn="ctr" defTabSz="800100">
            <a:lnSpc>
              <a:spcPct val="60000"/>
            </a:lnSpc>
            <a:spcBef>
              <a:spcPct val="0"/>
            </a:spcBef>
            <a:spcAft>
              <a:spcPct val="35000"/>
            </a:spcAft>
          </a:pPr>
          <a:r>
            <a:rPr lang="en-US" sz="1800" kern="1200" dirty="0" smtClean="0"/>
            <a:t>general labs</a:t>
          </a:r>
          <a:endParaRPr lang="en-US" sz="1800" kern="1200" dirty="0"/>
        </a:p>
      </dsp:txBody>
      <dsp:txXfrm>
        <a:off x="370102" y="3492528"/>
        <a:ext cx="1680498" cy="523096"/>
      </dsp:txXfrm>
    </dsp:sp>
    <dsp:sp modelId="{28D23757-7C96-E14E-BB28-FCB2E9EB33D6}">
      <dsp:nvSpPr>
        <dsp:cNvPr id="0" name=""/>
        <dsp:cNvSpPr/>
      </dsp:nvSpPr>
      <dsp:spPr>
        <a:xfrm>
          <a:off x="193254" y="559122"/>
          <a:ext cx="160573" cy="3889509"/>
        </a:xfrm>
        <a:custGeom>
          <a:avLst/>
          <a:gdLst/>
          <a:ahLst/>
          <a:cxnLst/>
          <a:rect l="0" t="0" r="0" b="0"/>
          <a:pathLst>
            <a:path>
              <a:moveTo>
                <a:pt x="0" y="0"/>
              </a:moveTo>
              <a:lnTo>
                <a:pt x="0" y="3889509"/>
              </a:lnTo>
              <a:lnTo>
                <a:pt x="160573" y="388950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57523E-9D4F-A941-A63B-DABB0551ED92}">
      <dsp:nvSpPr>
        <dsp:cNvPr id="0" name=""/>
        <dsp:cNvSpPr/>
      </dsp:nvSpPr>
      <dsp:spPr>
        <a:xfrm>
          <a:off x="353828" y="4170809"/>
          <a:ext cx="1713046" cy="555644"/>
        </a:xfrm>
        <a:prstGeom prst="roundRect">
          <a:avLst>
            <a:gd name="adj" fmla="val 10000"/>
          </a:avLst>
        </a:prstGeom>
        <a:solidFill>
          <a:srgbClr val="0000FF">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solidFill>
                <a:srgbClr val="FFFFFF"/>
              </a:solidFill>
            </a:rPr>
            <a:t>Mechatronics </a:t>
          </a:r>
        </a:p>
        <a:p>
          <a:pPr lvl="0" algn="ctr" defTabSz="800100">
            <a:lnSpc>
              <a:spcPct val="60000"/>
            </a:lnSpc>
            <a:spcBef>
              <a:spcPct val="0"/>
            </a:spcBef>
            <a:spcAft>
              <a:spcPct val="35000"/>
            </a:spcAft>
          </a:pPr>
          <a:r>
            <a:rPr lang="en-US" sz="1800" kern="1200" dirty="0" smtClean="0">
              <a:solidFill>
                <a:srgbClr val="FFFFFF"/>
              </a:solidFill>
            </a:rPr>
            <a:t>Integration</a:t>
          </a:r>
          <a:endParaRPr lang="en-US" sz="1800" kern="1200" dirty="0">
            <a:solidFill>
              <a:srgbClr val="FFFFFF"/>
            </a:solidFill>
          </a:endParaRPr>
        </a:p>
      </dsp:txBody>
      <dsp:txXfrm>
        <a:off x="370102" y="4187083"/>
        <a:ext cx="1680498" cy="523096"/>
      </dsp:txXfrm>
    </dsp:sp>
    <dsp:sp modelId="{C4B06EAA-70EA-CA48-84C5-A846B72B0B73}">
      <dsp:nvSpPr>
        <dsp:cNvPr id="0" name=""/>
        <dsp:cNvSpPr/>
      </dsp:nvSpPr>
      <dsp:spPr>
        <a:xfrm>
          <a:off x="193254" y="559122"/>
          <a:ext cx="160573" cy="4584064"/>
        </a:xfrm>
        <a:custGeom>
          <a:avLst/>
          <a:gdLst/>
          <a:ahLst/>
          <a:cxnLst/>
          <a:rect l="0" t="0" r="0" b="0"/>
          <a:pathLst>
            <a:path>
              <a:moveTo>
                <a:pt x="0" y="0"/>
              </a:moveTo>
              <a:lnTo>
                <a:pt x="0" y="4584064"/>
              </a:lnTo>
              <a:lnTo>
                <a:pt x="160573" y="45840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B00906-2E99-1542-8D81-3A4074F0B574}">
      <dsp:nvSpPr>
        <dsp:cNvPr id="0" name=""/>
        <dsp:cNvSpPr/>
      </dsp:nvSpPr>
      <dsp:spPr>
        <a:xfrm>
          <a:off x="353828" y="4865364"/>
          <a:ext cx="1713046" cy="555644"/>
        </a:xfrm>
        <a:prstGeom prst="roundRect">
          <a:avLst>
            <a:gd name="adj" fmla="val 10000"/>
          </a:avLst>
        </a:prstGeom>
        <a:solidFill>
          <a:srgbClr val="FBD5B6">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60000"/>
            </a:lnSpc>
            <a:spcBef>
              <a:spcPct val="0"/>
            </a:spcBef>
            <a:spcAft>
              <a:spcPct val="35000"/>
            </a:spcAft>
          </a:pPr>
          <a:r>
            <a:rPr lang="en-US" sz="1800" kern="1200" dirty="0" smtClean="0"/>
            <a:t>Scientific </a:t>
          </a:r>
          <a:r>
            <a:rPr lang="en-US" sz="1800" kern="1200" dirty="0" err="1" smtClean="0"/>
            <a:t>Coord</a:t>
          </a:r>
          <a:r>
            <a:rPr lang="en-US" sz="1800" kern="1200" dirty="0" smtClean="0"/>
            <a:t>.</a:t>
          </a:r>
        </a:p>
        <a:p>
          <a:pPr lvl="0" algn="ctr" defTabSz="800100">
            <a:lnSpc>
              <a:spcPct val="60000"/>
            </a:lnSpc>
            <a:spcBef>
              <a:spcPct val="0"/>
            </a:spcBef>
            <a:spcAft>
              <a:spcPct val="35000"/>
            </a:spcAft>
          </a:pPr>
          <a:r>
            <a:rPr lang="en-US" sz="1800" kern="1200" dirty="0" smtClean="0"/>
            <a:t>User Office</a:t>
          </a:r>
          <a:endParaRPr lang="en-US" sz="1800" kern="1200" dirty="0"/>
        </a:p>
      </dsp:txBody>
      <dsp:txXfrm>
        <a:off x="370102" y="4881638"/>
        <a:ext cx="1680498" cy="5230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EE417-1CDA-4E43-8D79-5E1A88D75494}">
      <dsp:nvSpPr>
        <dsp:cNvPr id="0" name=""/>
        <dsp:cNvSpPr/>
      </dsp:nvSpPr>
      <dsp:spPr>
        <a:xfrm>
          <a:off x="7956" y="0"/>
          <a:ext cx="1115956" cy="654216"/>
        </a:xfrm>
        <a:prstGeom prst="roundRect">
          <a:avLst>
            <a:gd name="adj" fmla="val 10000"/>
          </a:avLst>
        </a:prstGeom>
        <a:solidFill>
          <a:srgbClr val="0094CA">
            <a:alpha val="5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70000"/>
            </a:lnSpc>
            <a:spcBef>
              <a:spcPct val="0"/>
            </a:spcBef>
            <a:spcAft>
              <a:spcPct val="35000"/>
            </a:spcAft>
          </a:pPr>
          <a:r>
            <a:rPr lang="en-US" sz="1800" b="0" kern="1200" dirty="0" smtClean="0">
              <a:solidFill>
                <a:schemeClr val="tx1"/>
              </a:solidFill>
            </a:rPr>
            <a:t>Idea </a:t>
          </a:r>
          <a:r>
            <a:rPr lang="en-US" sz="1800" kern="1200" dirty="0" smtClean="0">
              <a:solidFill>
                <a:schemeClr val="tx1"/>
              </a:solidFill>
            </a:rPr>
            <a:t>by user</a:t>
          </a:r>
        </a:p>
      </dsp:txBody>
      <dsp:txXfrm>
        <a:off x="27117" y="19161"/>
        <a:ext cx="1077634" cy="615894"/>
      </dsp:txXfrm>
    </dsp:sp>
    <dsp:sp modelId="{582A0272-C3EB-FF44-A270-B8DB61548883}">
      <dsp:nvSpPr>
        <dsp:cNvPr id="0" name=""/>
        <dsp:cNvSpPr/>
      </dsp:nvSpPr>
      <dsp:spPr>
        <a:xfrm>
          <a:off x="1253713" y="166155"/>
          <a:ext cx="275176" cy="321904"/>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253713" y="230536"/>
        <a:ext cx="192623" cy="193142"/>
      </dsp:txXfrm>
    </dsp:sp>
    <dsp:sp modelId="{A63BCA1F-78C8-3F47-A3FA-0D7DF076EF7A}">
      <dsp:nvSpPr>
        <dsp:cNvPr id="0" name=""/>
        <dsp:cNvSpPr/>
      </dsp:nvSpPr>
      <dsp:spPr>
        <a:xfrm>
          <a:off x="1643113" y="0"/>
          <a:ext cx="2390099" cy="654216"/>
        </a:xfrm>
        <a:prstGeom prst="roundRect">
          <a:avLst>
            <a:gd name="adj" fmla="val 10000"/>
          </a:avLst>
        </a:prstGeom>
        <a:solidFill>
          <a:srgbClr val="0094CA">
            <a:alpha val="5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70000"/>
            </a:lnSpc>
            <a:spcBef>
              <a:spcPct val="0"/>
            </a:spcBef>
            <a:spcAft>
              <a:spcPct val="35000"/>
            </a:spcAft>
          </a:pPr>
          <a:r>
            <a:rPr lang="en-US" sz="1800" b="0" kern="1200" dirty="0" smtClean="0">
              <a:solidFill>
                <a:srgbClr val="000000"/>
              </a:solidFill>
            </a:rPr>
            <a:t>Proposal </a:t>
          </a:r>
          <a:endParaRPr lang="en-US" sz="1800" b="1" kern="1200" dirty="0" smtClean="0">
            <a:solidFill>
              <a:srgbClr val="000000"/>
            </a:solidFill>
          </a:endParaRPr>
        </a:p>
      </dsp:txBody>
      <dsp:txXfrm>
        <a:off x="1662274" y="19161"/>
        <a:ext cx="2351777" cy="615894"/>
      </dsp:txXfrm>
    </dsp:sp>
    <dsp:sp modelId="{C9E61A78-9B3B-124F-A638-253AEA8018DA}">
      <dsp:nvSpPr>
        <dsp:cNvPr id="0" name=""/>
        <dsp:cNvSpPr/>
      </dsp:nvSpPr>
      <dsp:spPr>
        <a:xfrm>
          <a:off x="4163012" y="166155"/>
          <a:ext cx="275176" cy="321904"/>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163012" y="230536"/>
        <a:ext cx="192623" cy="193142"/>
      </dsp:txXfrm>
    </dsp:sp>
    <dsp:sp modelId="{12676404-A483-2B45-8635-6F94B2F1A831}">
      <dsp:nvSpPr>
        <dsp:cNvPr id="0" name=""/>
        <dsp:cNvSpPr/>
      </dsp:nvSpPr>
      <dsp:spPr>
        <a:xfrm>
          <a:off x="4552413" y="0"/>
          <a:ext cx="1754871" cy="654216"/>
        </a:xfrm>
        <a:prstGeom prst="roundRect">
          <a:avLst>
            <a:gd name="adj" fmla="val 10000"/>
          </a:avLst>
        </a:prstGeom>
        <a:solidFill>
          <a:srgbClr val="0094CA">
            <a:alpha val="5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70000"/>
            </a:lnSpc>
            <a:spcBef>
              <a:spcPct val="0"/>
            </a:spcBef>
            <a:spcAft>
              <a:spcPct val="35000"/>
            </a:spcAft>
          </a:pPr>
          <a:r>
            <a:rPr lang="en-US" sz="1800" kern="1200" dirty="0" smtClean="0">
              <a:solidFill>
                <a:srgbClr val="000000"/>
              </a:solidFill>
            </a:rPr>
            <a:t>experiment,</a:t>
          </a:r>
        </a:p>
        <a:p>
          <a:pPr lvl="0" algn="ctr" defTabSz="800100">
            <a:lnSpc>
              <a:spcPct val="70000"/>
            </a:lnSpc>
            <a:spcBef>
              <a:spcPct val="0"/>
            </a:spcBef>
            <a:spcAft>
              <a:spcPct val="35000"/>
            </a:spcAft>
          </a:pPr>
          <a:r>
            <a:rPr lang="en-US" sz="1800" b="0" kern="1200" dirty="0" smtClean="0">
              <a:solidFill>
                <a:srgbClr val="000000"/>
              </a:solidFill>
            </a:rPr>
            <a:t>sample handling</a:t>
          </a:r>
          <a:endParaRPr lang="en-US" sz="1800" b="0" kern="1200" dirty="0">
            <a:solidFill>
              <a:srgbClr val="000000"/>
            </a:solidFill>
          </a:endParaRPr>
        </a:p>
      </dsp:txBody>
      <dsp:txXfrm>
        <a:off x="4571574" y="19161"/>
        <a:ext cx="1716549" cy="615894"/>
      </dsp:txXfrm>
    </dsp:sp>
    <dsp:sp modelId="{1A3ABD92-260C-584C-B421-FFE2797C75BA}">
      <dsp:nvSpPr>
        <dsp:cNvPr id="0" name=""/>
        <dsp:cNvSpPr/>
      </dsp:nvSpPr>
      <dsp:spPr>
        <a:xfrm>
          <a:off x="6434756" y="166155"/>
          <a:ext cx="270242" cy="321904"/>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6434756" y="230536"/>
        <a:ext cx="189169" cy="193142"/>
      </dsp:txXfrm>
    </dsp:sp>
    <dsp:sp modelId="{32A83A85-78B2-F84C-AC68-A2ACF58EA07B}">
      <dsp:nvSpPr>
        <dsp:cNvPr id="0" name=""/>
        <dsp:cNvSpPr/>
      </dsp:nvSpPr>
      <dsp:spPr>
        <a:xfrm>
          <a:off x="6817175" y="0"/>
          <a:ext cx="781500" cy="654216"/>
        </a:xfrm>
        <a:prstGeom prst="roundRect">
          <a:avLst>
            <a:gd name="adj" fmla="val 10000"/>
          </a:avLst>
        </a:prstGeom>
        <a:solidFill>
          <a:srgbClr val="0094CA">
            <a:alpha val="5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70000"/>
            </a:lnSpc>
            <a:spcBef>
              <a:spcPct val="0"/>
            </a:spcBef>
            <a:spcAft>
              <a:spcPct val="35000"/>
            </a:spcAft>
          </a:pPr>
          <a:r>
            <a:rPr lang="en-US" sz="1800" kern="1200" dirty="0" smtClean="0">
              <a:solidFill>
                <a:srgbClr val="000000"/>
              </a:solidFill>
            </a:rPr>
            <a:t>data</a:t>
          </a:r>
        </a:p>
      </dsp:txBody>
      <dsp:txXfrm>
        <a:off x="6836336" y="19161"/>
        <a:ext cx="743178" cy="615894"/>
      </dsp:txXfrm>
    </dsp:sp>
    <dsp:sp modelId="{E9B97229-D5BE-3540-9E37-790229A1CDC0}">
      <dsp:nvSpPr>
        <dsp:cNvPr id="0" name=""/>
        <dsp:cNvSpPr/>
      </dsp:nvSpPr>
      <dsp:spPr>
        <a:xfrm>
          <a:off x="7730802" y="166155"/>
          <a:ext cx="280110" cy="321904"/>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7730802" y="230536"/>
        <a:ext cx="196077" cy="193142"/>
      </dsp:txXfrm>
    </dsp:sp>
    <dsp:sp modelId="{A15AA19B-1E3E-4045-A1BB-4B8E906C7FD0}">
      <dsp:nvSpPr>
        <dsp:cNvPr id="0" name=""/>
        <dsp:cNvSpPr/>
      </dsp:nvSpPr>
      <dsp:spPr>
        <a:xfrm>
          <a:off x="8127185" y="0"/>
          <a:ext cx="1008858" cy="654216"/>
        </a:xfrm>
        <a:prstGeom prst="roundRect">
          <a:avLst>
            <a:gd name="adj" fmla="val 10000"/>
          </a:avLst>
        </a:prstGeom>
        <a:solidFill>
          <a:srgbClr val="0094CA">
            <a:alpha val="5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70000"/>
            </a:lnSpc>
            <a:spcBef>
              <a:spcPct val="0"/>
            </a:spcBef>
            <a:spcAft>
              <a:spcPct val="35000"/>
            </a:spcAft>
          </a:pPr>
          <a:r>
            <a:rPr lang="en-US" sz="1800" b="0" kern="1200" dirty="0" err="1" smtClean="0">
              <a:solidFill>
                <a:srgbClr val="000000"/>
              </a:solidFill>
            </a:rPr>
            <a:t>Publi-cation</a:t>
          </a:r>
          <a:endParaRPr lang="en-US" sz="1800" kern="1200" dirty="0">
            <a:solidFill>
              <a:srgbClr val="000000"/>
            </a:solidFill>
          </a:endParaRPr>
        </a:p>
      </dsp:txBody>
      <dsp:txXfrm>
        <a:off x="8146346" y="19161"/>
        <a:ext cx="970536" cy="6158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0743A-5B86-0F4A-B361-481B1FB936C1}">
      <dsp:nvSpPr>
        <dsp:cNvPr id="0" name=""/>
        <dsp:cNvSpPr/>
      </dsp:nvSpPr>
      <dsp:spPr>
        <a:xfrm>
          <a:off x="4234" y="0"/>
          <a:ext cx="1258171" cy="720080"/>
        </a:xfrm>
        <a:prstGeom prst="flowChartConnector">
          <a:avLst/>
        </a:prstGeom>
        <a:solidFill>
          <a:srgbClr val="FFEE8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tx1"/>
              </a:solidFill>
            </a:rPr>
            <a:t>Accepted proposal</a:t>
          </a:r>
          <a:endParaRPr lang="en-US" sz="1400" b="1" kern="1200" dirty="0">
            <a:solidFill>
              <a:schemeClr val="tx1"/>
            </a:solidFill>
          </a:endParaRPr>
        </a:p>
      </dsp:txBody>
      <dsp:txXfrm>
        <a:off x="188489" y="105453"/>
        <a:ext cx="889661" cy="509174"/>
      </dsp:txXfrm>
    </dsp:sp>
    <dsp:sp modelId="{40DBF626-BB04-1446-8D58-4E45086674E7}">
      <dsp:nvSpPr>
        <dsp:cNvPr id="0" name=""/>
        <dsp:cNvSpPr/>
      </dsp:nvSpPr>
      <dsp:spPr>
        <a:xfrm>
          <a:off x="1377640" y="204026"/>
          <a:ext cx="244297" cy="312026"/>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377640" y="266431"/>
        <a:ext cx="171008" cy="187216"/>
      </dsp:txXfrm>
    </dsp:sp>
    <dsp:sp modelId="{00634602-C0A1-934D-A64E-067D92AA0F4B}">
      <dsp:nvSpPr>
        <dsp:cNvPr id="0" name=""/>
        <dsp:cNvSpPr/>
      </dsp:nvSpPr>
      <dsp:spPr>
        <a:xfrm>
          <a:off x="1723344" y="0"/>
          <a:ext cx="1258171" cy="720080"/>
        </a:xfrm>
        <a:prstGeom prst="roundRect">
          <a:avLst>
            <a:gd name="adj" fmla="val 10000"/>
          </a:avLst>
        </a:prstGeom>
        <a:solidFill>
          <a:srgbClr val="FFEE8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solidFill>
                <a:srgbClr val="000000"/>
              </a:solidFill>
            </a:rPr>
            <a:t>Safety Review Procedure</a:t>
          </a:r>
        </a:p>
      </dsp:txBody>
      <dsp:txXfrm>
        <a:off x="1744434" y="21090"/>
        <a:ext cx="1215991" cy="677900"/>
      </dsp:txXfrm>
    </dsp:sp>
    <dsp:sp modelId="{8F111CB8-90C5-2845-8944-B1C5062FCDBD}">
      <dsp:nvSpPr>
        <dsp:cNvPr id="0" name=""/>
        <dsp:cNvSpPr/>
      </dsp:nvSpPr>
      <dsp:spPr>
        <a:xfrm>
          <a:off x="3101449" y="204026"/>
          <a:ext cx="254257" cy="312026"/>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101449" y="266431"/>
        <a:ext cx="177980" cy="187216"/>
      </dsp:txXfrm>
    </dsp:sp>
    <dsp:sp modelId="{1512E830-D9EC-3F4A-A9AF-C87FE5001F18}">
      <dsp:nvSpPr>
        <dsp:cNvPr id="0" name=""/>
        <dsp:cNvSpPr/>
      </dsp:nvSpPr>
      <dsp:spPr>
        <a:xfrm>
          <a:off x="3461247" y="0"/>
          <a:ext cx="1763994" cy="720080"/>
        </a:xfrm>
        <a:prstGeom prst="roundRect">
          <a:avLst>
            <a:gd name="adj" fmla="val 10000"/>
          </a:avLst>
        </a:prstGeom>
        <a:solidFill>
          <a:srgbClr val="FFEE8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solidFill>
                <a:srgbClr val="000000"/>
              </a:solidFill>
            </a:rPr>
            <a:t>Sample Handling Procedure</a:t>
          </a:r>
        </a:p>
      </dsp:txBody>
      <dsp:txXfrm>
        <a:off x="3482337" y="21090"/>
        <a:ext cx="1721814" cy="677900"/>
      </dsp:txXfrm>
    </dsp:sp>
    <dsp:sp modelId="{5845E9B3-E45D-C346-B3D9-3FB795BFA1FA}">
      <dsp:nvSpPr>
        <dsp:cNvPr id="0" name=""/>
        <dsp:cNvSpPr/>
      </dsp:nvSpPr>
      <dsp:spPr>
        <a:xfrm>
          <a:off x="5368584" y="204026"/>
          <a:ext cx="303886" cy="312026"/>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5368584" y="266431"/>
        <a:ext cx="212720" cy="187216"/>
      </dsp:txXfrm>
    </dsp:sp>
    <dsp:sp modelId="{5F3F2DDD-59CE-924E-8A67-52A5282F5D8D}">
      <dsp:nvSpPr>
        <dsp:cNvPr id="0" name=""/>
        <dsp:cNvSpPr/>
      </dsp:nvSpPr>
      <dsp:spPr>
        <a:xfrm>
          <a:off x="5798612" y="0"/>
          <a:ext cx="1258171" cy="720080"/>
        </a:xfrm>
        <a:prstGeom prst="ellipse">
          <a:avLst/>
        </a:prstGeom>
        <a:solidFill>
          <a:srgbClr val="FFEE8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00000"/>
              </a:solidFill>
            </a:rPr>
            <a:t>Exp. </a:t>
          </a:r>
          <a:r>
            <a:rPr lang="en-US" sz="1600" b="1" kern="1200" dirty="0">
              <a:solidFill>
                <a:srgbClr val="000000"/>
              </a:solidFill>
            </a:rPr>
            <a:t>is </a:t>
          </a:r>
          <a:r>
            <a:rPr lang="en-US" sz="1600" b="1" kern="1200" dirty="0" smtClean="0">
              <a:solidFill>
                <a:srgbClr val="000000"/>
              </a:solidFill>
            </a:rPr>
            <a:t>finished</a:t>
          </a:r>
          <a:endParaRPr lang="en-US" sz="1600" b="1" kern="1200" dirty="0">
            <a:solidFill>
              <a:srgbClr val="000000"/>
            </a:solidFill>
          </a:endParaRPr>
        </a:p>
      </dsp:txBody>
      <dsp:txXfrm>
        <a:off x="5982867" y="105453"/>
        <a:ext cx="889661" cy="509174"/>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0.03689</cdr:x>
      <cdr:y>0.87025</cdr:y>
    </cdr:from>
    <cdr:to>
      <cdr:x>0.13874</cdr:x>
      <cdr:y>0.9121</cdr:y>
    </cdr:to>
    <cdr:sp macro="" textlink="">
      <cdr:nvSpPr>
        <cdr:cNvPr id="2" name="TextBox 1"/>
        <cdr:cNvSpPr txBox="1"/>
      </cdr:nvSpPr>
      <cdr:spPr>
        <a:xfrm xmlns:a="http://schemas.openxmlformats.org/drawingml/2006/main">
          <a:off x="331149" y="5398043"/>
          <a:ext cx="914400" cy="2596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in M€</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0.1988</cdr:x>
      <cdr:y>0.05455</cdr:y>
    </cdr:from>
    <cdr:to>
      <cdr:x>0.78493</cdr:x>
      <cdr:y>0.24991</cdr:y>
    </cdr:to>
    <cdr:sp macro="" textlink="">
      <cdr:nvSpPr>
        <cdr:cNvPr id="2" name="TextBox 1"/>
        <cdr:cNvSpPr txBox="1"/>
      </cdr:nvSpPr>
      <cdr:spPr>
        <a:xfrm xmlns:a="http://schemas.openxmlformats.org/drawingml/2006/main">
          <a:off x="576064" y="216024"/>
          <a:ext cx="1698390" cy="7737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smtClean="0"/>
            <a:t>Non local users</a:t>
          </a:r>
        </a:p>
        <a:p xmlns:a="http://schemas.openxmlformats.org/drawingml/2006/main">
          <a:r>
            <a:rPr lang="en-US" sz="2000" dirty="0" smtClean="0"/>
            <a:t>Total days / year</a:t>
          </a:r>
          <a:endParaRPr lang="en-US" sz="2000" dirty="0"/>
        </a:p>
      </cdr:txBody>
    </cdr:sp>
  </cdr:relSizeAnchor>
</c:userShapes>
</file>

<file path=ppt/drawings/drawing3.xml><?xml version="1.0" encoding="utf-8"?>
<c:userShapes xmlns:c="http://schemas.openxmlformats.org/drawingml/2006/chart">
  <cdr:relSizeAnchor xmlns:cdr="http://schemas.openxmlformats.org/drawingml/2006/chartDrawing">
    <cdr:from>
      <cdr:x>0.03689</cdr:x>
      <cdr:y>0.87025</cdr:y>
    </cdr:from>
    <cdr:to>
      <cdr:x>0.13874</cdr:x>
      <cdr:y>0.9121</cdr:y>
    </cdr:to>
    <cdr:sp macro="" textlink="">
      <cdr:nvSpPr>
        <cdr:cNvPr id="2" name="TextBox 1"/>
        <cdr:cNvSpPr txBox="1"/>
      </cdr:nvSpPr>
      <cdr:spPr>
        <a:xfrm xmlns:a="http://schemas.openxmlformats.org/drawingml/2006/main">
          <a:off x="331149" y="5398043"/>
          <a:ext cx="914400" cy="2596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in M€</a:t>
          </a:r>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0.03689</cdr:x>
      <cdr:y>0.87025</cdr:y>
    </cdr:from>
    <cdr:to>
      <cdr:x>0.13874</cdr:x>
      <cdr:y>0.9121</cdr:y>
    </cdr:to>
    <cdr:sp macro="" textlink="">
      <cdr:nvSpPr>
        <cdr:cNvPr id="2" name="TextBox 1"/>
        <cdr:cNvSpPr txBox="1"/>
      </cdr:nvSpPr>
      <cdr:spPr>
        <a:xfrm xmlns:a="http://schemas.openxmlformats.org/drawingml/2006/main">
          <a:off x="331149" y="5398043"/>
          <a:ext cx="914400" cy="2596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in M€</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C83209-AB1F-9547-9FD0-9C870F55280B}" type="datetimeFigureOut">
              <a:rPr lang="en-US" smtClean="0"/>
              <a:t>21/06/16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6A3649-C1BE-0348-9AF9-CB749DEB2DF2}" type="slidenum">
              <a:rPr lang="en-US" smtClean="0"/>
              <a:t>‹#›</a:t>
            </a:fld>
            <a:endParaRPr lang="en-US"/>
          </a:p>
        </p:txBody>
      </p:sp>
    </p:spTree>
    <p:extLst>
      <p:ext uri="{BB962C8B-B14F-4D97-AF65-F5344CB8AC3E}">
        <p14:creationId xmlns:p14="http://schemas.microsoft.com/office/powerpoint/2010/main" val="19024674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91592-4F76-2344-B396-E383D5B98B8A}"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p14="http://schemas.microsoft.com/office/powerpoint/2010/main" val="104190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Disolve</a:t>
            </a:r>
            <a:r>
              <a:rPr lang="en-US" dirty="0" smtClean="0"/>
              <a:t> this slide or use as summary;</a:t>
            </a:r>
            <a:r>
              <a:rPr lang="en-US" baseline="0" dirty="0" smtClean="0"/>
              <a:t> link to SAC comments</a:t>
            </a:r>
          </a:p>
          <a:p>
            <a:endParaRPr lang="en-US" baseline="0" dirty="0" smtClean="0"/>
          </a:p>
          <a:p>
            <a:r>
              <a:rPr lang="en-US" baseline="0" dirty="0" smtClean="0"/>
              <a:t>Needs to </a:t>
            </a:r>
            <a:r>
              <a:rPr lang="en-US" baseline="0" dirty="0" err="1" smtClean="0"/>
              <a:t>specifc</a:t>
            </a:r>
            <a:r>
              <a:rPr lang="en-US" baseline="0" dirty="0" smtClean="0"/>
              <a:t> what it want from the pool and what they build for their instrument.</a:t>
            </a:r>
          </a:p>
          <a:p>
            <a:r>
              <a:rPr lang="en-US" baseline="0" smtClean="0"/>
              <a:t>Instrumet team takes team during construction  (and potentially in operation)</a:t>
            </a:r>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448746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Disolve</a:t>
            </a:r>
            <a:r>
              <a:rPr lang="en-US" dirty="0" smtClean="0"/>
              <a:t> this slide or use as summary;</a:t>
            </a:r>
            <a:r>
              <a:rPr lang="en-US" baseline="0" dirty="0" smtClean="0"/>
              <a:t> link to SAC comments</a:t>
            </a:r>
          </a:p>
          <a:p>
            <a:endParaRPr lang="en-US" baseline="0" dirty="0" smtClean="0"/>
          </a:p>
          <a:p>
            <a:r>
              <a:rPr lang="en-US" baseline="0" dirty="0" smtClean="0"/>
              <a:t>Needs to </a:t>
            </a:r>
            <a:r>
              <a:rPr lang="en-US" baseline="0" dirty="0" err="1" smtClean="0"/>
              <a:t>specifc</a:t>
            </a:r>
            <a:r>
              <a:rPr lang="en-US" baseline="0" dirty="0" smtClean="0"/>
              <a:t> what it want from the pool and what they build for their instrument.</a:t>
            </a:r>
          </a:p>
          <a:p>
            <a:r>
              <a:rPr lang="en-US" baseline="0" dirty="0" err="1" smtClean="0"/>
              <a:t>Instrumet</a:t>
            </a:r>
            <a:r>
              <a:rPr lang="en-US" baseline="0" dirty="0" smtClean="0"/>
              <a:t> team takes team during construction  (and potentially in operation)</a:t>
            </a:r>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448746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Stress that SULF construction IK agreements ONLY</a:t>
            </a:r>
            <a:r>
              <a:rPr lang="en-US" baseline="0" dirty="0" smtClean="0"/>
              <a:t> cover basic fit out of labs with fume hoods, benches, gases, cold rooms, etc.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IK card available for equipment (see page 4) but only 203k EUR and this will be for things like balances, provision of </a:t>
            </a:r>
            <a:r>
              <a:rPr lang="en-US" baseline="0" dirty="0" err="1" smtClean="0"/>
              <a:t>millipur</a:t>
            </a:r>
            <a:r>
              <a:rPr lang="en-US" baseline="0" dirty="0" smtClean="0"/>
              <a:t> water, heater-stirrer plates, glassware, drying ovens, fridges, industrial dishwashers, etc.(i.e. small cost items). Initial feedback from IK partner is that the current planned lab fit out will not be possible within the stated budget so likely this money will be used for basic fit out and all equipment must be delivered from pre-operations.</a:t>
            </a:r>
            <a:endParaRPr lang="en-US" dirty="0" smtClean="0"/>
          </a:p>
          <a:p>
            <a:endParaRPr lang="en-US" baseline="0" dirty="0" smtClean="0"/>
          </a:p>
          <a:p>
            <a:endParaRPr lang="en-US" baseline="0" dirty="0" smtClean="0"/>
          </a:p>
          <a:p>
            <a:r>
              <a:rPr lang="en-US" baseline="0" dirty="0" smtClean="0"/>
              <a:t>There is NO money in construction for large pieces of capital equipment (diffractometers, SAXS, SQUID, </a:t>
            </a:r>
            <a:r>
              <a:rPr lang="en-US" baseline="0" dirty="0" err="1" smtClean="0"/>
              <a:t>etc</a:t>
            </a:r>
            <a:r>
              <a:rPr lang="en-US" baseline="0" dirty="0" smtClean="0"/>
              <a:t>) but rooms are set aside in the D &amp; E buildings for these when funding is available (hopefully in operations)</a:t>
            </a:r>
          </a:p>
          <a:p>
            <a:endParaRPr lang="en-US" baseline="0" dirty="0" smtClean="0"/>
          </a:p>
          <a:p>
            <a:r>
              <a:rPr lang="en-US" baseline="0" dirty="0" smtClean="0"/>
              <a:t>While 14 of 22 labs seems a lot, they will NOT be fully functional in 2022 without significant pre-operations additional budget.</a:t>
            </a:r>
          </a:p>
          <a:p>
            <a:endParaRPr lang="en-US" baseline="0" dirty="0" smtClean="0"/>
          </a:p>
        </p:txBody>
      </p:sp>
      <p:sp>
        <p:nvSpPr>
          <p:cNvPr id="4" name="Slide Number Placeholder 3"/>
          <p:cNvSpPr>
            <a:spLocks noGrp="1"/>
          </p:cNvSpPr>
          <p:nvPr>
            <p:ph type="sldNum" sz="quarter" idx="10"/>
          </p:nvPr>
        </p:nvSpPr>
        <p:spPr/>
        <p:txBody>
          <a:bodyPr/>
          <a:lstStyle/>
          <a:p>
            <a:fld id="{161A53A7-64CD-4D0E-AAE8-1AC9C79D7085}" type="slidenum">
              <a:rPr lang="sv-SE" smtClean="0"/>
              <a:t>23</a:t>
            </a:fld>
            <a:endParaRPr lang="sv-SE" dirty="0"/>
          </a:p>
        </p:txBody>
      </p:sp>
    </p:spTree>
    <p:extLst>
      <p:ext uri="{BB962C8B-B14F-4D97-AF65-F5344CB8AC3E}">
        <p14:creationId xmlns:p14="http://schemas.microsoft.com/office/powerpoint/2010/main" val="4238724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Disolve</a:t>
            </a:r>
            <a:r>
              <a:rPr lang="en-US" dirty="0" smtClean="0"/>
              <a:t> this slide or use as summary;</a:t>
            </a:r>
            <a:r>
              <a:rPr lang="en-US" baseline="0" dirty="0" smtClean="0"/>
              <a:t> link to SAC comments</a:t>
            </a:r>
          </a:p>
          <a:p>
            <a:endParaRPr lang="en-US" baseline="0" dirty="0" smtClean="0"/>
          </a:p>
          <a:p>
            <a:r>
              <a:rPr lang="en-US" baseline="0" dirty="0" smtClean="0"/>
              <a:t>Needs to </a:t>
            </a:r>
            <a:r>
              <a:rPr lang="en-US" baseline="0" dirty="0" err="1" smtClean="0"/>
              <a:t>specifc</a:t>
            </a:r>
            <a:r>
              <a:rPr lang="en-US" baseline="0" dirty="0" smtClean="0"/>
              <a:t> what it want from the pool and what they build for their instrument.</a:t>
            </a:r>
          </a:p>
          <a:p>
            <a:r>
              <a:rPr lang="en-US" baseline="0" smtClean="0"/>
              <a:t>Instrumet team takes team during construction  (and potentially in operation)</a:t>
            </a:r>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448746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2A658A-EC88-1048-A0DC-D27764863C85}" type="slidenum">
              <a:rPr lang="en-US" smtClean="0"/>
              <a:t>25</a:t>
            </a:fld>
            <a:endParaRPr lang="en-US"/>
          </a:p>
        </p:txBody>
      </p:sp>
    </p:spTree>
    <p:extLst>
      <p:ext uri="{BB962C8B-B14F-4D97-AF65-F5344CB8AC3E}">
        <p14:creationId xmlns:p14="http://schemas.microsoft.com/office/powerpoint/2010/main" val="3977692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A3649-C1BE-0348-9AF9-CB749DEB2DF2}"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294008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fragemtnation</a:t>
            </a:r>
            <a:r>
              <a:rPr lang="en-US" dirty="0" smtClean="0"/>
              <a:t>,</a:t>
            </a:r>
            <a:r>
              <a:rPr lang="en-US" baseline="0" dirty="0" smtClean="0"/>
              <a:t> only partly supporting all topics … </a:t>
            </a:r>
          </a:p>
          <a:p>
            <a:r>
              <a:rPr lang="en-US" baseline="0" dirty="0" smtClean="0"/>
              <a:t>New approach …</a:t>
            </a:r>
            <a:r>
              <a:rPr lang="en-US" baseline="0" dirty="0" err="1" smtClean="0"/>
              <a:t>mainaining</a:t>
            </a:r>
            <a:r>
              <a:rPr lang="en-US" baseline="0" dirty="0" smtClean="0"/>
              <a:t> balance; bringing it </a:t>
            </a:r>
            <a:r>
              <a:rPr lang="en-US" baseline="0" dirty="0" err="1" smtClean="0"/>
              <a:t>colse</a:t>
            </a:r>
            <a:r>
              <a:rPr lang="en-US" baseline="0" dirty="0" smtClean="0"/>
              <a:t>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fragemtnation</a:t>
            </a:r>
            <a:r>
              <a:rPr lang="en-US" dirty="0" smtClean="0"/>
              <a:t>,</a:t>
            </a:r>
            <a:r>
              <a:rPr lang="en-US" baseline="0" dirty="0" smtClean="0"/>
              <a:t> only partly supporting all topics … </a:t>
            </a:r>
          </a:p>
          <a:p>
            <a:r>
              <a:rPr lang="en-US" baseline="0" dirty="0" smtClean="0"/>
              <a:t>New approach …</a:t>
            </a:r>
            <a:r>
              <a:rPr lang="en-US" baseline="0" dirty="0" err="1" smtClean="0"/>
              <a:t>mainaining</a:t>
            </a:r>
            <a:r>
              <a:rPr lang="en-US" baseline="0" dirty="0" smtClean="0"/>
              <a:t> balance; bringing it </a:t>
            </a:r>
            <a:r>
              <a:rPr lang="en-US" baseline="0" dirty="0" err="1" smtClean="0"/>
              <a:t>colse</a:t>
            </a:r>
            <a:r>
              <a:rPr lang="en-US" baseline="0" dirty="0" smtClean="0"/>
              <a:t>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fragemtnation</a:t>
            </a:r>
            <a:r>
              <a:rPr lang="en-US" dirty="0" smtClean="0"/>
              <a:t>,</a:t>
            </a:r>
            <a:r>
              <a:rPr lang="en-US" baseline="0" dirty="0" smtClean="0"/>
              <a:t> only partly supporting all topics … </a:t>
            </a:r>
          </a:p>
          <a:p>
            <a:r>
              <a:rPr lang="en-US" baseline="0" dirty="0" smtClean="0"/>
              <a:t>New approach …</a:t>
            </a:r>
            <a:r>
              <a:rPr lang="en-US" baseline="0" dirty="0" err="1" smtClean="0"/>
              <a:t>mainaining</a:t>
            </a:r>
            <a:r>
              <a:rPr lang="en-US" baseline="0" dirty="0" smtClean="0"/>
              <a:t> balance; bringing it </a:t>
            </a:r>
            <a:r>
              <a:rPr lang="en-US" baseline="0" dirty="0" err="1" smtClean="0"/>
              <a:t>colse</a:t>
            </a:r>
            <a:r>
              <a:rPr lang="en-US" baseline="0" dirty="0" smtClean="0"/>
              <a:t>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Disolve</a:t>
            </a:r>
            <a:r>
              <a:rPr lang="en-US" dirty="0" smtClean="0"/>
              <a:t> this slide or use as summary;</a:t>
            </a:r>
            <a:r>
              <a:rPr lang="en-US" baseline="0" dirty="0" smtClean="0"/>
              <a:t> link to SAC comments</a:t>
            </a:r>
          </a:p>
          <a:p>
            <a:endParaRPr lang="en-US" baseline="0" dirty="0" smtClean="0"/>
          </a:p>
          <a:p>
            <a:r>
              <a:rPr lang="en-US" baseline="0" dirty="0" smtClean="0"/>
              <a:t>Needs to </a:t>
            </a:r>
            <a:r>
              <a:rPr lang="en-US" baseline="0" dirty="0" err="1" smtClean="0"/>
              <a:t>specifc</a:t>
            </a:r>
            <a:r>
              <a:rPr lang="en-US" baseline="0" dirty="0" smtClean="0"/>
              <a:t> what it want from the pool and what they build for their instrument.</a:t>
            </a:r>
          </a:p>
          <a:p>
            <a:r>
              <a:rPr lang="en-US" baseline="0" dirty="0" err="1" smtClean="0"/>
              <a:t>Instrumet</a:t>
            </a:r>
            <a:r>
              <a:rPr lang="en-US" baseline="0" dirty="0" smtClean="0"/>
              <a:t> team takes team during construction  (and potentially in operation)</a:t>
            </a:r>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44874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on enabling an user experiment; theory</a:t>
            </a:r>
            <a:r>
              <a:rPr lang="en-US" baseline="0" dirty="0" smtClean="0"/>
              <a:t> is operational scope for DMSC</a:t>
            </a:r>
            <a:endParaRPr lang="en-US" dirty="0"/>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3799053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Disolve</a:t>
            </a:r>
            <a:r>
              <a:rPr lang="en-US" dirty="0" smtClean="0"/>
              <a:t> this slide or use as summary;</a:t>
            </a:r>
            <a:r>
              <a:rPr lang="en-US" baseline="0" dirty="0" smtClean="0"/>
              <a:t> link to SAC comments</a:t>
            </a:r>
          </a:p>
          <a:p>
            <a:endParaRPr lang="en-US" baseline="0" dirty="0" smtClean="0"/>
          </a:p>
          <a:p>
            <a:r>
              <a:rPr lang="en-US" baseline="0" dirty="0" smtClean="0"/>
              <a:t>Needs to </a:t>
            </a:r>
            <a:r>
              <a:rPr lang="en-US" baseline="0" dirty="0" err="1" smtClean="0"/>
              <a:t>specifc</a:t>
            </a:r>
            <a:r>
              <a:rPr lang="en-US" baseline="0" dirty="0" smtClean="0"/>
              <a:t> what it want from the pool and what they build for their instrument.</a:t>
            </a:r>
          </a:p>
          <a:p>
            <a:r>
              <a:rPr lang="en-US" baseline="0" dirty="0" err="1" smtClean="0"/>
              <a:t>Instrumet</a:t>
            </a:r>
            <a:r>
              <a:rPr lang="en-US" baseline="0" dirty="0" smtClean="0"/>
              <a:t> team takes team during construction  (and potentially in operation)</a:t>
            </a:r>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448746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Disolve</a:t>
            </a:r>
            <a:r>
              <a:rPr lang="en-US" dirty="0" smtClean="0"/>
              <a:t> this slide or use as summary;</a:t>
            </a:r>
            <a:r>
              <a:rPr lang="en-US" baseline="0" dirty="0" smtClean="0"/>
              <a:t> link to SAC comments</a:t>
            </a:r>
          </a:p>
          <a:p>
            <a:endParaRPr lang="en-US" baseline="0" dirty="0" smtClean="0"/>
          </a:p>
          <a:p>
            <a:r>
              <a:rPr lang="en-US" baseline="0" dirty="0" smtClean="0"/>
              <a:t>Needs to </a:t>
            </a:r>
            <a:r>
              <a:rPr lang="en-US" baseline="0" dirty="0" err="1" smtClean="0"/>
              <a:t>specifc</a:t>
            </a:r>
            <a:r>
              <a:rPr lang="en-US" baseline="0" dirty="0" smtClean="0"/>
              <a:t> what it want from the pool and what they build for their instrument.</a:t>
            </a:r>
          </a:p>
          <a:p>
            <a:r>
              <a:rPr lang="en-US" baseline="0" dirty="0" err="1" smtClean="0"/>
              <a:t>Instrumet</a:t>
            </a:r>
            <a:r>
              <a:rPr lang="en-US" baseline="0" dirty="0" smtClean="0"/>
              <a:t> team takes team during construction  (and potentially in operation)</a:t>
            </a:r>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1448746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Stress that SULF construction IK agreements ONLY</a:t>
            </a:r>
            <a:r>
              <a:rPr lang="en-US" baseline="0" dirty="0" smtClean="0"/>
              <a:t> cover basic fit out of labs with fume hoods, benches, gases, cold rooms, etc.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IK card available for equipment (see page 4) but only 203k EUR and this will be for things like balances, provision of </a:t>
            </a:r>
            <a:r>
              <a:rPr lang="en-US" baseline="0" dirty="0" err="1" smtClean="0"/>
              <a:t>millipur</a:t>
            </a:r>
            <a:r>
              <a:rPr lang="en-US" baseline="0" dirty="0" smtClean="0"/>
              <a:t> water, heater-stirrer plates, glassware, drying ovens, fridges, industrial dishwashers, etc.(i.e. small cost items). Initial feedback from IK partner is that the current planned lab fit out will not be possible within the stated budget so likely this money will be used for basic fit out and all equipment must be delivered from pre-operations.</a:t>
            </a:r>
            <a:endParaRPr lang="en-US" dirty="0" smtClean="0"/>
          </a:p>
          <a:p>
            <a:endParaRPr lang="en-US" baseline="0" dirty="0" smtClean="0"/>
          </a:p>
          <a:p>
            <a:endParaRPr lang="en-US" baseline="0" dirty="0" smtClean="0"/>
          </a:p>
          <a:p>
            <a:r>
              <a:rPr lang="en-US" baseline="0" dirty="0" smtClean="0"/>
              <a:t>There is NO money in construction for large pieces of capital equipment (diffractometers, SAXS, SQUID, </a:t>
            </a:r>
            <a:r>
              <a:rPr lang="en-US" baseline="0" dirty="0" err="1" smtClean="0"/>
              <a:t>etc</a:t>
            </a:r>
            <a:r>
              <a:rPr lang="en-US" baseline="0" dirty="0" smtClean="0"/>
              <a:t>) but rooms are set aside in the D &amp; E buildings for these when funding is available (hopefully in operations)</a:t>
            </a:r>
          </a:p>
          <a:p>
            <a:endParaRPr lang="en-US" baseline="0" dirty="0" smtClean="0"/>
          </a:p>
          <a:p>
            <a:r>
              <a:rPr lang="en-US" baseline="0" dirty="0" smtClean="0"/>
              <a:t>While 14 of 22 labs seems a lot, they will NOT be fully functional in 2022 without significant pre-operations additional budget.</a:t>
            </a:r>
          </a:p>
          <a:p>
            <a:endParaRPr lang="en-US" baseline="0" dirty="0" smtClean="0"/>
          </a:p>
        </p:txBody>
      </p:sp>
      <p:sp>
        <p:nvSpPr>
          <p:cNvPr id="4" name="Slide Number Placeholder 3"/>
          <p:cNvSpPr>
            <a:spLocks noGrp="1"/>
          </p:cNvSpPr>
          <p:nvPr>
            <p:ph type="sldNum" sz="quarter" idx="10"/>
          </p:nvPr>
        </p:nvSpPr>
        <p:spPr/>
        <p:txBody>
          <a:bodyPr/>
          <a:lstStyle/>
          <a:p>
            <a:fld id="{161A53A7-64CD-4D0E-AAE8-1AC9C79D7085}" type="slidenum">
              <a:rPr lang="sv-SE" smtClean="0"/>
              <a:t>38</a:t>
            </a:fld>
            <a:endParaRPr lang="sv-SE" dirty="0"/>
          </a:p>
        </p:txBody>
      </p:sp>
    </p:spTree>
    <p:extLst>
      <p:ext uri="{BB962C8B-B14F-4D97-AF65-F5344CB8AC3E}">
        <p14:creationId xmlns:p14="http://schemas.microsoft.com/office/powerpoint/2010/main" val="4238724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Disolve</a:t>
            </a:r>
            <a:r>
              <a:rPr lang="en-US" dirty="0" smtClean="0"/>
              <a:t> this slide or use as summary;</a:t>
            </a:r>
            <a:r>
              <a:rPr lang="en-US" baseline="0" dirty="0" smtClean="0"/>
              <a:t> link to SAC comments</a:t>
            </a:r>
          </a:p>
          <a:p>
            <a:endParaRPr lang="en-US" baseline="0" dirty="0" smtClean="0"/>
          </a:p>
          <a:p>
            <a:r>
              <a:rPr lang="en-US" baseline="0" dirty="0" smtClean="0"/>
              <a:t>Needs to </a:t>
            </a:r>
            <a:r>
              <a:rPr lang="en-US" baseline="0" dirty="0" err="1" smtClean="0"/>
              <a:t>specifc</a:t>
            </a:r>
            <a:r>
              <a:rPr lang="en-US" baseline="0" dirty="0" smtClean="0"/>
              <a:t> what it want from the pool and what they build for their instrument.</a:t>
            </a:r>
          </a:p>
          <a:p>
            <a:r>
              <a:rPr lang="en-US" baseline="0" smtClean="0"/>
              <a:t>Instrumet team takes team during construction  (and potentially in operation)</a:t>
            </a:r>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1448746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2A658A-EC88-1048-A0DC-D27764863C85}" type="slidenum">
              <a:rPr lang="en-US" smtClean="0"/>
              <a:t>40</a:t>
            </a:fld>
            <a:endParaRPr lang="en-US"/>
          </a:p>
        </p:txBody>
      </p:sp>
    </p:spTree>
    <p:extLst>
      <p:ext uri="{BB962C8B-B14F-4D97-AF65-F5344CB8AC3E}">
        <p14:creationId xmlns:p14="http://schemas.microsoft.com/office/powerpoint/2010/main" val="3977692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2A658A-EC88-1048-A0DC-D27764863C85}" type="slidenum">
              <a:rPr lang="en-US" smtClean="0"/>
              <a:t>41</a:t>
            </a:fld>
            <a:endParaRPr lang="en-US"/>
          </a:p>
        </p:txBody>
      </p:sp>
    </p:spTree>
    <p:extLst>
      <p:ext uri="{BB962C8B-B14F-4D97-AF65-F5344CB8AC3E}">
        <p14:creationId xmlns:p14="http://schemas.microsoft.com/office/powerpoint/2010/main" val="3977692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A3649-C1BE-0348-9AF9-CB749DEB2DF2}"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294008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Disolve</a:t>
            </a:r>
            <a:r>
              <a:rPr lang="en-US" dirty="0" smtClean="0"/>
              <a:t> this slide or use as summary;</a:t>
            </a:r>
            <a:r>
              <a:rPr lang="en-US" baseline="0" dirty="0" smtClean="0"/>
              <a:t> link to SAC comments</a:t>
            </a:r>
          </a:p>
          <a:p>
            <a:endParaRPr lang="en-US" baseline="0" dirty="0" smtClean="0"/>
          </a:p>
          <a:p>
            <a:r>
              <a:rPr lang="en-US" baseline="0" dirty="0" smtClean="0"/>
              <a:t>Needs to </a:t>
            </a:r>
            <a:r>
              <a:rPr lang="en-US" baseline="0" dirty="0" err="1" smtClean="0"/>
              <a:t>specifc</a:t>
            </a:r>
            <a:r>
              <a:rPr lang="en-US" baseline="0" dirty="0" smtClean="0"/>
              <a:t> what it want from the pool and what they build for their instrument.</a:t>
            </a:r>
          </a:p>
          <a:p>
            <a:r>
              <a:rPr lang="en-US" baseline="0" dirty="0" err="1" smtClean="0"/>
              <a:t>Instrumet</a:t>
            </a:r>
            <a:r>
              <a:rPr lang="en-US" baseline="0" dirty="0" smtClean="0"/>
              <a:t> team takes team during construction  (and potentially in operation)</a:t>
            </a:r>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1448746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 experience: </a:t>
            </a:r>
            <a:r>
              <a:rPr lang="en-US" dirty="0" err="1" smtClean="0"/>
              <a:t>fragemtnation</a:t>
            </a:r>
            <a:r>
              <a:rPr lang="en-US" dirty="0" smtClean="0"/>
              <a:t>,</a:t>
            </a:r>
            <a:r>
              <a:rPr lang="en-US" baseline="0" dirty="0" smtClean="0"/>
              <a:t> only partly supporting all topics … </a:t>
            </a:r>
          </a:p>
          <a:p>
            <a:r>
              <a:rPr lang="en-US" baseline="0" dirty="0" smtClean="0"/>
              <a:t>New approach …</a:t>
            </a:r>
            <a:r>
              <a:rPr lang="en-US" baseline="0" dirty="0" err="1" smtClean="0"/>
              <a:t>mainaining</a:t>
            </a:r>
            <a:r>
              <a:rPr lang="en-US" baseline="0" dirty="0" smtClean="0"/>
              <a:t> balance; bringing it </a:t>
            </a:r>
            <a:r>
              <a:rPr lang="en-US" baseline="0" dirty="0" err="1" smtClean="0"/>
              <a:t>colse</a:t>
            </a:r>
            <a:r>
              <a:rPr lang="en-US" baseline="0" dirty="0" smtClean="0"/>
              <a:t> to the user </a:t>
            </a:r>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1448746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92A658A-EC88-1048-A0DC-D27764863C85}"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2363459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room fit out has been aligned with instrument layout. Each hall</a:t>
            </a:r>
            <a:r>
              <a:rPr lang="en-US" baseline="0" dirty="0" smtClean="0"/>
              <a:t> has access to a basic laboratory. Main labs not included in construction are the basic chemistry in D04 and instrument rooms in D07, D08 and E04.</a:t>
            </a:r>
          </a:p>
          <a:p>
            <a:endParaRPr lang="en-US" baseline="0" dirty="0" smtClean="0"/>
          </a:p>
          <a:p>
            <a:r>
              <a:rPr lang="en-US" baseline="0" dirty="0" smtClean="0"/>
              <a:t>No large ticket, capital equipment is included in construction budget scope.</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14</a:t>
            </a:fld>
            <a:endParaRPr lang="sv-SE" dirty="0">
              <a:solidFill>
                <a:prstClr val="black"/>
              </a:solidFill>
              <a:latin typeface="Calibri"/>
            </a:endParaRPr>
          </a:p>
        </p:txBody>
      </p:sp>
    </p:spTree>
    <p:extLst>
      <p:ext uri="{BB962C8B-B14F-4D97-AF65-F5344CB8AC3E}">
        <p14:creationId xmlns:p14="http://schemas.microsoft.com/office/powerpoint/2010/main" val="3843287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Disolve</a:t>
            </a:r>
            <a:r>
              <a:rPr lang="en-US" dirty="0" smtClean="0"/>
              <a:t> this slide or use as summary;</a:t>
            </a:r>
            <a:r>
              <a:rPr lang="en-US" baseline="0" dirty="0" smtClean="0"/>
              <a:t> link to SAC comments</a:t>
            </a:r>
          </a:p>
          <a:p>
            <a:endParaRPr lang="en-US" baseline="0" dirty="0" smtClean="0"/>
          </a:p>
          <a:p>
            <a:r>
              <a:rPr lang="en-US" baseline="0" dirty="0" smtClean="0"/>
              <a:t>Needs to </a:t>
            </a:r>
            <a:r>
              <a:rPr lang="en-US" baseline="0" dirty="0" err="1" smtClean="0"/>
              <a:t>specifc</a:t>
            </a:r>
            <a:r>
              <a:rPr lang="en-US" baseline="0" dirty="0" smtClean="0"/>
              <a:t> what it want from the pool and what they build for their instrument.</a:t>
            </a:r>
          </a:p>
          <a:p>
            <a:r>
              <a:rPr lang="en-US" baseline="0" dirty="0" err="1" smtClean="0"/>
              <a:t>Instrumet</a:t>
            </a:r>
            <a:r>
              <a:rPr lang="en-US" baseline="0" dirty="0" smtClean="0"/>
              <a:t> team takes team during construction  (and potentially in operation)</a:t>
            </a:r>
            <a:endParaRPr lang="en-US" dirty="0"/>
          </a:p>
        </p:txBody>
      </p:sp>
      <p:sp>
        <p:nvSpPr>
          <p:cNvPr id="4" name="Slide Number Placeholder 3"/>
          <p:cNvSpPr>
            <a:spLocks noGrp="1"/>
          </p:cNvSpPr>
          <p:nvPr>
            <p:ph type="sldNum" sz="quarter" idx="10"/>
          </p:nvPr>
        </p:nvSpPr>
        <p:spPr/>
        <p:txBody>
          <a:bodyPr/>
          <a:lstStyle/>
          <a:p>
            <a:fld id="{804F6836-46CA-5148-8C9C-9AB51E573AD1}"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448746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6A3649-C1BE-0348-9AF9-CB749DEB2DF2}" type="slidenum">
              <a:rPr lang="en-US" smtClean="0"/>
              <a:t>16</a:t>
            </a:fld>
            <a:endParaRPr lang="en-US"/>
          </a:p>
        </p:txBody>
      </p:sp>
    </p:spTree>
    <p:extLst>
      <p:ext uri="{BB962C8B-B14F-4D97-AF65-F5344CB8AC3E}">
        <p14:creationId xmlns:p14="http://schemas.microsoft.com/office/powerpoint/2010/main" val="1517383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5813703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6633322"/>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3641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364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7906783"/>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8CF0C4D-071D-F543-B2CA-09E6BAC61C06}" type="slidenum">
              <a:rPr lang="en-US">
                <a:latin typeface="Calibri"/>
              </a:rPr>
              <a:pPr/>
              <a:t>‹#›</a:t>
            </a:fld>
            <a:endParaRPr lang="en-US">
              <a:latin typeface="Calibri"/>
            </a:endParaRPr>
          </a:p>
        </p:txBody>
      </p:sp>
    </p:spTree>
    <p:extLst>
      <p:ext uri="{BB962C8B-B14F-4D97-AF65-F5344CB8AC3E}">
        <p14:creationId xmlns:p14="http://schemas.microsoft.com/office/powerpoint/2010/main" val="202313426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9CBD1C7-3C66-504C-8F7D-7FCE90B09C2E}" type="slidenum">
              <a:rPr lang="en-US">
                <a:latin typeface="Calibri"/>
              </a:rPr>
              <a:pPr/>
              <a:t>‹#›</a:t>
            </a:fld>
            <a:endParaRPr lang="en-US">
              <a:latin typeface="Calibri"/>
            </a:endParaRPr>
          </a:p>
        </p:txBody>
      </p:sp>
    </p:spTree>
    <p:extLst>
      <p:ext uri="{BB962C8B-B14F-4D97-AF65-F5344CB8AC3E}">
        <p14:creationId xmlns:p14="http://schemas.microsoft.com/office/powerpoint/2010/main" val="335590037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1F13C24-E834-B24C-BD3F-FC8FA9D872B4}" type="slidenum">
              <a:rPr lang="en-US">
                <a:latin typeface="Calibri"/>
              </a:rPr>
              <a:pPr/>
              <a:t>‹#›</a:t>
            </a:fld>
            <a:endParaRPr lang="en-US">
              <a:latin typeface="Calibri"/>
            </a:endParaRPr>
          </a:p>
        </p:txBody>
      </p:sp>
    </p:spTree>
    <p:extLst>
      <p:ext uri="{BB962C8B-B14F-4D97-AF65-F5344CB8AC3E}">
        <p14:creationId xmlns:p14="http://schemas.microsoft.com/office/powerpoint/2010/main" val="3350636139"/>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9913" y="1963738"/>
            <a:ext cx="3190875"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13188" y="1963738"/>
            <a:ext cx="3192462"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91DDF82-AC31-914C-BD37-F639EE57482E}" type="slidenum">
              <a:rPr lang="en-US">
                <a:latin typeface="Calibri"/>
              </a:rPr>
              <a:pPr/>
              <a:t>‹#›</a:t>
            </a:fld>
            <a:endParaRPr lang="en-US">
              <a:latin typeface="Calibri"/>
            </a:endParaRPr>
          </a:p>
        </p:txBody>
      </p:sp>
    </p:spTree>
    <p:extLst>
      <p:ext uri="{BB962C8B-B14F-4D97-AF65-F5344CB8AC3E}">
        <p14:creationId xmlns:p14="http://schemas.microsoft.com/office/powerpoint/2010/main" val="2247294690"/>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D2BC0861-76D6-3E43-8738-66166A1A5977}" type="slidenum">
              <a:rPr lang="en-US">
                <a:latin typeface="Calibri"/>
              </a:rPr>
              <a:pPr/>
              <a:t>‹#›</a:t>
            </a:fld>
            <a:endParaRPr lang="en-US">
              <a:latin typeface="Calibri"/>
            </a:endParaRPr>
          </a:p>
        </p:txBody>
      </p:sp>
    </p:spTree>
    <p:extLst>
      <p:ext uri="{BB962C8B-B14F-4D97-AF65-F5344CB8AC3E}">
        <p14:creationId xmlns:p14="http://schemas.microsoft.com/office/powerpoint/2010/main" val="3306510681"/>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2688D5F-34F2-0141-86EC-BBC9B76FC421}" type="slidenum">
              <a:rPr lang="en-US">
                <a:latin typeface="Calibri"/>
              </a:rPr>
              <a:pPr/>
              <a:t>‹#›</a:t>
            </a:fld>
            <a:endParaRPr lang="en-US">
              <a:latin typeface="Calibri"/>
            </a:endParaRPr>
          </a:p>
        </p:txBody>
      </p:sp>
    </p:spTree>
    <p:extLst>
      <p:ext uri="{BB962C8B-B14F-4D97-AF65-F5344CB8AC3E}">
        <p14:creationId xmlns:p14="http://schemas.microsoft.com/office/powerpoint/2010/main" val="244863126"/>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CAE349E-91B8-3E4C-A1ED-8C4C296A6EDA}" type="slidenum">
              <a:rPr lang="en-US">
                <a:latin typeface="Calibri"/>
              </a:rPr>
              <a:pPr/>
              <a:t>‹#›</a:t>
            </a:fld>
            <a:endParaRPr lang="en-US">
              <a:latin typeface="Calibri"/>
            </a:endParaRPr>
          </a:p>
        </p:txBody>
      </p:sp>
    </p:spTree>
    <p:extLst>
      <p:ext uri="{BB962C8B-B14F-4D97-AF65-F5344CB8AC3E}">
        <p14:creationId xmlns:p14="http://schemas.microsoft.com/office/powerpoint/2010/main" val="1221712707"/>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33321F3-C2D3-2D40-85C0-863C3F98A3AD}" type="slidenum">
              <a:rPr lang="en-US">
                <a:latin typeface="Calibri"/>
              </a:rPr>
              <a:pPr/>
              <a:t>‹#›</a:t>
            </a:fld>
            <a:endParaRPr lang="en-US">
              <a:latin typeface="Calibri"/>
            </a:endParaRPr>
          </a:p>
        </p:txBody>
      </p:sp>
    </p:spTree>
    <p:extLst>
      <p:ext uri="{BB962C8B-B14F-4D97-AF65-F5344CB8AC3E}">
        <p14:creationId xmlns:p14="http://schemas.microsoft.com/office/powerpoint/2010/main" val="3745999656"/>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936779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7FD1A4A-ADFF-E646-B8AE-C3EB459CB7A2}" type="slidenum">
              <a:rPr lang="en-US">
                <a:latin typeface="Calibri"/>
              </a:rPr>
              <a:pPr/>
              <a:t>‹#›</a:t>
            </a:fld>
            <a:endParaRPr lang="en-US">
              <a:latin typeface="Calibri"/>
            </a:endParaRPr>
          </a:p>
        </p:txBody>
      </p:sp>
    </p:spTree>
    <p:extLst>
      <p:ext uri="{BB962C8B-B14F-4D97-AF65-F5344CB8AC3E}">
        <p14:creationId xmlns:p14="http://schemas.microsoft.com/office/powerpoint/2010/main" val="916219884"/>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43E73C1-EB8B-5B45-A083-3419402BC7A8}" type="slidenum">
              <a:rPr lang="en-US">
                <a:latin typeface="Calibri"/>
              </a:rPr>
              <a:pPr/>
              <a:t>‹#›</a:t>
            </a:fld>
            <a:endParaRPr lang="en-US">
              <a:latin typeface="Calibri"/>
            </a:endParaRPr>
          </a:p>
        </p:txBody>
      </p:sp>
    </p:spTree>
    <p:extLst>
      <p:ext uri="{BB962C8B-B14F-4D97-AF65-F5344CB8AC3E}">
        <p14:creationId xmlns:p14="http://schemas.microsoft.com/office/powerpoint/2010/main" val="90019778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72113" y="0"/>
            <a:ext cx="1633537"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9913" y="0"/>
            <a:ext cx="474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297128D-85BB-5B40-82A7-FDB9D3BD510A}" type="slidenum">
              <a:rPr lang="en-US">
                <a:latin typeface="Calibri"/>
              </a:rPr>
              <a:pPr/>
              <a:t>‹#›</a:t>
            </a:fld>
            <a:endParaRPr lang="en-US">
              <a:latin typeface="Calibri"/>
            </a:endParaRPr>
          </a:p>
        </p:txBody>
      </p:sp>
    </p:spTree>
    <p:extLst>
      <p:ext uri="{BB962C8B-B14F-4D97-AF65-F5344CB8AC3E}">
        <p14:creationId xmlns:p14="http://schemas.microsoft.com/office/powerpoint/2010/main" val="4067493131"/>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85009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942040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2367620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1060670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0" indent="0" algn="ctr">
              <a:buNone/>
              <a:defRPr>
                <a:solidFill>
                  <a:schemeClr val="tx1">
                    <a:tint val="75000"/>
                  </a:schemeClr>
                </a:solidFill>
              </a:defRPr>
            </a:lvl2pPr>
            <a:lvl3pPr marL="914319" indent="0" algn="ctr">
              <a:buNone/>
              <a:defRPr>
                <a:solidFill>
                  <a:schemeClr val="tx1">
                    <a:tint val="75000"/>
                  </a:schemeClr>
                </a:solidFill>
              </a:defRPr>
            </a:lvl3pPr>
            <a:lvl4pPr marL="1371479" indent="0" algn="ctr">
              <a:buNone/>
              <a:defRPr>
                <a:solidFill>
                  <a:schemeClr val="tx1">
                    <a:tint val="75000"/>
                  </a:schemeClr>
                </a:solidFill>
              </a:defRPr>
            </a:lvl4pPr>
            <a:lvl5pPr marL="1828639" indent="0" algn="ctr">
              <a:buNone/>
              <a:defRPr>
                <a:solidFill>
                  <a:schemeClr val="tx1">
                    <a:tint val="75000"/>
                  </a:schemeClr>
                </a:solidFill>
              </a:defRPr>
            </a:lvl5pPr>
            <a:lvl6pPr marL="2285798" indent="0" algn="ctr">
              <a:buNone/>
              <a:defRPr>
                <a:solidFill>
                  <a:schemeClr val="tx1">
                    <a:tint val="75000"/>
                  </a:schemeClr>
                </a:solidFill>
              </a:defRPr>
            </a:lvl6pPr>
            <a:lvl7pPr marL="2742958" indent="0" algn="ctr">
              <a:buNone/>
              <a:defRPr>
                <a:solidFill>
                  <a:schemeClr val="tx1">
                    <a:tint val="75000"/>
                  </a:schemeClr>
                </a:solidFill>
              </a:defRPr>
            </a:lvl7pPr>
            <a:lvl8pPr marL="3200117" indent="0" algn="ctr">
              <a:buNone/>
              <a:defRPr>
                <a:solidFill>
                  <a:schemeClr val="tx1">
                    <a:tint val="75000"/>
                  </a:schemeClr>
                </a:solidFill>
              </a:defRPr>
            </a:lvl8pPr>
            <a:lvl9pPr marL="3657277"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9"/>
            <a:ext cx="1656184" cy="886059"/>
          </a:xfrm>
          <a:prstGeom prst="rect">
            <a:avLst/>
          </a:prstGeom>
        </p:spPr>
      </p:pic>
    </p:spTree>
    <p:extLst>
      <p:ext uri="{BB962C8B-B14F-4D97-AF65-F5344CB8AC3E}">
        <p14:creationId xmlns:p14="http://schemas.microsoft.com/office/powerpoint/2010/main" val="24496602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319"/>
            <a:endParaRPr lang="sv-SE" dirty="0">
              <a:solidFill>
                <a:srgbClr val="0094CA"/>
              </a:solidFill>
              <a:latin typeface="Calibri"/>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4641011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319"/>
            <a:endParaRPr lang="sv-SE"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9"/>
            <a:ext cx="1359826" cy="727507"/>
          </a:xfrm>
          <a:prstGeom prst="rect">
            <a:avLst/>
          </a:prstGeom>
        </p:spPr>
      </p:pic>
    </p:spTree>
    <p:extLst>
      <p:ext uri="{BB962C8B-B14F-4D97-AF65-F5344CB8AC3E}">
        <p14:creationId xmlns:p14="http://schemas.microsoft.com/office/powerpoint/2010/main" val="77944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1673773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160" indent="0">
              <a:buNone/>
              <a:defRPr sz="2000" b="1"/>
            </a:lvl2pPr>
            <a:lvl3pPr marL="914319" indent="0">
              <a:buNone/>
              <a:defRPr sz="1800" b="1"/>
            </a:lvl3pPr>
            <a:lvl4pPr marL="1371479" indent="0">
              <a:buNone/>
              <a:defRPr sz="1600" b="1"/>
            </a:lvl4pPr>
            <a:lvl5pPr marL="1828639" indent="0">
              <a:buNone/>
              <a:defRPr sz="1600" b="1"/>
            </a:lvl5pPr>
            <a:lvl6pPr marL="2285798" indent="0">
              <a:buNone/>
              <a:defRPr sz="1600" b="1"/>
            </a:lvl6pPr>
            <a:lvl7pPr marL="2742958" indent="0">
              <a:buNone/>
              <a:defRPr sz="1600" b="1"/>
            </a:lvl7pPr>
            <a:lvl8pPr marL="3200117" indent="0">
              <a:buNone/>
              <a:defRPr sz="1600" b="1"/>
            </a:lvl8pPr>
            <a:lvl9pPr marL="3657277"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60" indent="0">
              <a:buNone/>
              <a:defRPr sz="2000" b="1"/>
            </a:lvl2pPr>
            <a:lvl3pPr marL="914319" indent="0">
              <a:buNone/>
              <a:defRPr sz="1800" b="1"/>
            </a:lvl3pPr>
            <a:lvl4pPr marL="1371479" indent="0">
              <a:buNone/>
              <a:defRPr sz="1600" b="1"/>
            </a:lvl4pPr>
            <a:lvl5pPr marL="1828639" indent="0">
              <a:buNone/>
              <a:defRPr sz="1600" b="1"/>
            </a:lvl5pPr>
            <a:lvl6pPr marL="2285798" indent="0">
              <a:buNone/>
              <a:defRPr sz="1600" b="1"/>
            </a:lvl6pPr>
            <a:lvl7pPr marL="2742958" indent="0">
              <a:buNone/>
              <a:defRPr sz="1600" b="1"/>
            </a:lvl7pPr>
            <a:lvl8pPr marL="3200117" indent="0">
              <a:buNone/>
              <a:defRPr sz="1600" b="1"/>
            </a:lvl8pPr>
            <a:lvl9pPr marL="3657277"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319"/>
            <a:endParaRPr lang="sv-SE" dirty="0">
              <a:solidFill>
                <a:srgbClr val="0094CA"/>
              </a:solidFill>
              <a:latin typeface="Calibri"/>
            </a:endParaRPr>
          </a:p>
        </p:txBody>
      </p:sp>
    </p:spTree>
    <p:extLst>
      <p:ext uri="{BB962C8B-B14F-4D97-AF65-F5344CB8AC3E}">
        <p14:creationId xmlns:p14="http://schemas.microsoft.com/office/powerpoint/2010/main" val="2256080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509950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86780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3620797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2511003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78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3" y="1955801"/>
            <a:ext cx="4766944" cy="3780620"/>
          </a:xfrm>
        </p:spPr>
        <p:txBody>
          <a:bodyPr lIns="0" tIns="0" rIns="0" bIns="0">
            <a:noAutofit/>
          </a:bodyPr>
          <a:lstStyle>
            <a:lvl1pPr marL="342900" indent="-342900" algn="l">
              <a:lnSpc>
                <a:spcPct val="90000"/>
              </a:lnSpc>
              <a:buFont typeface="Arial"/>
              <a:buChar char="•"/>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57" y="1955801"/>
            <a:ext cx="2479040" cy="2479040"/>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prstClr val="white"/>
              </a:solidFill>
              <a:latin typeface="Calibri"/>
            </a:endParaRPr>
          </a:p>
        </p:txBody>
      </p:sp>
      <p:cxnSp>
        <p:nvCxnSpPr>
          <p:cNvPr id="7"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5909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3460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916738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0"/>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3" y="1964945"/>
            <a:ext cx="6536399" cy="40389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5A6A15-A2C2-0E41-9DE4-010C0B0B3333}" type="datetime1">
              <a:rPr lang="sv-SE" smtClean="0">
                <a:latin typeface="Calibri"/>
              </a:rPr>
              <a:pPr/>
              <a:t>21/06/16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3875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371600" y="3886200"/>
            <a:ext cx="3124200" cy="175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886200"/>
            <a:ext cx="3124200" cy="175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2814216"/>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4CAB1DA-B944-6140-B7F5-AB5049DAE69B}" type="datetime1">
              <a:rPr lang="sv-SE" smtClean="0">
                <a:latin typeface="Calibri"/>
              </a:rPr>
              <a:pPr/>
              <a:t>21/06/16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47010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7569FA7-588D-F242-B226-5AB564D508AA}" type="datetime1">
              <a:rPr lang="sv-SE" smtClean="0">
                <a:latin typeface="Calibri"/>
              </a:rPr>
              <a:pPr/>
              <a:t>21/06/16</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8754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CFDDC82-EAE6-AF49-8201-FFCF32064398}" type="datetime1">
              <a:rPr lang="sv-SE" smtClean="0">
                <a:latin typeface="Calibri"/>
              </a:rPr>
              <a:pPr/>
              <a:t>21/06/16</a:t>
            </a:fld>
            <a:endParaRPr lang="sv-SE">
              <a:latin typeface="Calibri"/>
            </a:endParaRPr>
          </a:p>
        </p:txBody>
      </p:sp>
      <p:sp>
        <p:nvSpPr>
          <p:cNvPr id="8" name="Platshållare för sidfot 7"/>
          <p:cNvSpPr>
            <a:spLocks noGrp="1"/>
          </p:cNvSpPr>
          <p:nvPr>
            <p:ph type="ftr" sz="quarter" idx="11"/>
          </p:nvPr>
        </p:nvSpPr>
        <p:spPr/>
        <p:txBody>
          <a:bodyPr/>
          <a:lstStyle/>
          <a:p>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6544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485DCD4-91F4-4C4C-B804-E8D3D9779EF3}" type="datetime1">
              <a:rPr lang="sv-SE" smtClean="0">
                <a:latin typeface="Calibri"/>
              </a:rPr>
              <a:pPr/>
              <a:t>21/06/16</a:t>
            </a:fld>
            <a:endParaRPr lang="sv-SE">
              <a:latin typeface="Calibri"/>
            </a:endParaRPr>
          </a:p>
        </p:txBody>
      </p:sp>
      <p:sp>
        <p:nvSpPr>
          <p:cNvPr id="4" name="Platshållare för sidfot 3"/>
          <p:cNvSpPr>
            <a:spLocks noGrp="1"/>
          </p:cNvSpPr>
          <p:nvPr>
            <p:ph type="ftr" sz="quarter" idx="11"/>
          </p:nvPr>
        </p:nvSpPr>
        <p:spPr/>
        <p:txBody>
          <a:bodyPr/>
          <a:lstStyle/>
          <a:p>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59478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AB6FA8-2747-8B48-B875-7188D7D52357}" type="datetime1">
              <a:rPr lang="sv-SE" smtClean="0">
                <a:latin typeface="Calibri"/>
              </a:rPr>
              <a:pPr/>
              <a:t>21/06/16</a:t>
            </a:fld>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1882235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68581D5-AA54-714D-95DB-FC2D521B139D}" type="datetime1">
              <a:rPr lang="sv-SE" smtClean="0">
                <a:latin typeface="Calibri"/>
              </a:rPr>
              <a:pPr/>
              <a:t>21/06/16</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780470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B87EBA-003E-894C-98C0-8C1EF1E9C0CE}" type="datetime1">
              <a:rPr lang="sv-SE" smtClean="0">
                <a:latin typeface="Calibri"/>
              </a:rPr>
              <a:pPr/>
              <a:t>21/06/16</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0247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FF401DC-9CB6-C94C-A035-AE4D557374BC}" type="datetime1">
              <a:rPr lang="sv-SE" smtClean="0">
                <a:latin typeface="Calibri"/>
              </a:rPr>
              <a:pPr/>
              <a:t>21/06/16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19248830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F5BB0AE-5A3A-F04D-A9F3-EAE846CBBB6B}" type="datetime1">
              <a:rPr lang="sv-SE" smtClean="0">
                <a:latin typeface="Calibri"/>
              </a:rPr>
              <a:pPr/>
              <a:t>21/06/16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7070418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9144000" cy="168274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latin typeface="Calibri"/>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EA79773-FC84-AC4D-9D28-F5B786E3C95F}" type="datetime1">
              <a:rPr lang="sv-SE" smtClean="0">
                <a:latin typeface="Calibri"/>
              </a:rPr>
              <a:pPr/>
              <a:t>21/06/16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22138" y="130718"/>
            <a:ext cx="6290083" cy="1470025"/>
          </a:xfrm>
          <a:prstGeom prst="rect">
            <a:avLst/>
          </a:prstGeom>
          <a:noFill/>
        </p:spPr>
        <p:txBody>
          <a:bodyPr>
            <a:normAutofit/>
          </a:bodyPr>
          <a:lstStyle>
            <a:lvl1pPr algn="l">
              <a:defRPr sz="40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844541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687196"/>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07594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3" y="1955801"/>
            <a:ext cx="4766944" cy="3780620"/>
          </a:xfrm>
        </p:spPr>
        <p:txBody>
          <a:bodyPr lIns="0" tIns="0" rIns="0" bIns="0">
            <a:noAutofit/>
          </a:bodyPr>
          <a:lstStyle>
            <a:lvl1pPr marL="342900" indent="-342900" algn="l">
              <a:lnSpc>
                <a:spcPct val="90000"/>
              </a:lnSpc>
              <a:buFont typeface="Arial"/>
              <a:buChar char="•"/>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57" y="1955801"/>
            <a:ext cx="2479040" cy="2479040"/>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prstClr val="white"/>
              </a:solidFill>
              <a:latin typeface="Calibri"/>
            </a:endParaRPr>
          </a:p>
        </p:txBody>
      </p:sp>
      <p:cxnSp>
        <p:nvCxnSpPr>
          <p:cNvPr id="7"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95049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99567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1783866"/>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0"/>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3" y="1964945"/>
            <a:ext cx="6536399" cy="40389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5A6A15-A2C2-0E41-9DE4-010C0B0B3333}" type="datetime1">
              <a:rPr lang="sv-SE" smtClean="0">
                <a:latin typeface="Calibri"/>
              </a:rPr>
              <a:pPr/>
              <a:t>21/06/16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386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4CAB1DA-B944-6140-B7F5-AB5049DAE69B}" type="datetime1">
              <a:rPr lang="sv-SE" smtClean="0">
                <a:latin typeface="Calibri"/>
              </a:rPr>
              <a:pPr/>
              <a:t>21/06/16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68231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7569FA7-588D-F242-B226-5AB564D508AA}" type="datetime1">
              <a:rPr lang="sv-SE" smtClean="0">
                <a:latin typeface="Calibri"/>
              </a:rPr>
              <a:pPr/>
              <a:t>21/06/16</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48865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CFDDC82-EAE6-AF49-8201-FFCF32064398}" type="datetime1">
              <a:rPr lang="sv-SE" smtClean="0">
                <a:latin typeface="Calibri"/>
              </a:rPr>
              <a:pPr/>
              <a:t>21/06/16</a:t>
            </a:fld>
            <a:endParaRPr lang="sv-SE">
              <a:latin typeface="Calibri"/>
            </a:endParaRPr>
          </a:p>
        </p:txBody>
      </p:sp>
      <p:sp>
        <p:nvSpPr>
          <p:cNvPr id="8" name="Platshållare för sidfot 7"/>
          <p:cNvSpPr>
            <a:spLocks noGrp="1"/>
          </p:cNvSpPr>
          <p:nvPr>
            <p:ph type="ftr" sz="quarter" idx="11"/>
          </p:nvPr>
        </p:nvSpPr>
        <p:spPr/>
        <p:txBody>
          <a:bodyPr/>
          <a:lstStyle/>
          <a:p>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960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485DCD4-91F4-4C4C-B804-E8D3D9779EF3}" type="datetime1">
              <a:rPr lang="sv-SE" smtClean="0">
                <a:latin typeface="Calibri"/>
              </a:rPr>
              <a:pPr/>
              <a:t>21/06/16</a:t>
            </a:fld>
            <a:endParaRPr lang="sv-SE">
              <a:latin typeface="Calibri"/>
            </a:endParaRPr>
          </a:p>
        </p:txBody>
      </p:sp>
      <p:sp>
        <p:nvSpPr>
          <p:cNvPr id="4" name="Platshållare för sidfot 3"/>
          <p:cNvSpPr>
            <a:spLocks noGrp="1"/>
          </p:cNvSpPr>
          <p:nvPr>
            <p:ph type="ftr" sz="quarter" idx="11"/>
          </p:nvPr>
        </p:nvSpPr>
        <p:spPr/>
        <p:txBody>
          <a:bodyPr/>
          <a:lstStyle/>
          <a:p>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66897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AB6FA8-2747-8B48-B875-7188D7D52357}" type="datetime1">
              <a:rPr lang="sv-SE" smtClean="0">
                <a:latin typeface="Calibri"/>
              </a:rPr>
              <a:pPr/>
              <a:t>21/06/16</a:t>
            </a:fld>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969775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51111887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68581D5-AA54-714D-95DB-FC2D521B139D}" type="datetime1">
              <a:rPr lang="sv-SE" smtClean="0">
                <a:latin typeface="Calibri"/>
              </a:rPr>
              <a:pPr/>
              <a:t>21/06/16</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0304026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B87EBA-003E-894C-98C0-8C1EF1E9C0CE}" type="datetime1">
              <a:rPr lang="sv-SE" smtClean="0">
                <a:latin typeface="Calibri"/>
              </a:rPr>
              <a:pPr/>
              <a:t>21/06/16</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95676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FF401DC-9CB6-C94C-A035-AE4D557374BC}" type="datetime1">
              <a:rPr lang="sv-SE" smtClean="0">
                <a:latin typeface="Calibri"/>
              </a:rPr>
              <a:pPr/>
              <a:t>21/06/16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4291387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F5BB0AE-5A3A-F04D-A9F3-EAE846CBBB6B}" type="datetime1">
              <a:rPr lang="sv-SE" smtClean="0">
                <a:latin typeface="Calibri"/>
              </a:rPr>
              <a:pPr/>
              <a:t>21/06/16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9652401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9144000" cy="168274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latin typeface="Calibri"/>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EA79773-FC84-AC4D-9D28-F5B786E3C95F}" type="datetime1">
              <a:rPr lang="sv-SE" smtClean="0">
                <a:latin typeface="Calibri"/>
              </a:rPr>
              <a:pPr/>
              <a:t>21/06/16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22138" y="130718"/>
            <a:ext cx="6290083" cy="1470025"/>
          </a:xfrm>
          <a:prstGeom prst="rect">
            <a:avLst/>
          </a:prstGeom>
          <a:noFill/>
        </p:spPr>
        <p:txBody>
          <a:bodyPr>
            <a:normAutofit/>
          </a:bodyPr>
          <a:lstStyle>
            <a:lvl1pPr algn="l">
              <a:defRPr sz="40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22000409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92825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3" y="1955801"/>
            <a:ext cx="4766944" cy="3780620"/>
          </a:xfrm>
        </p:spPr>
        <p:txBody>
          <a:bodyPr lIns="0" tIns="0" rIns="0" bIns="0">
            <a:noAutofit/>
          </a:bodyPr>
          <a:lstStyle>
            <a:lvl1pPr marL="342900" indent="-342900" algn="l">
              <a:lnSpc>
                <a:spcPct val="90000"/>
              </a:lnSpc>
              <a:buFont typeface="Arial"/>
              <a:buChar char="•"/>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57" y="1955801"/>
            <a:ext cx="2479040" cy="2479040"/>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prstClr val="white"/>
              </a:solidFill>
              <a:latin typeface="Calibri"/>
            </a:endParaRPr>
          </a:p>
        </p:txBody>
      </p:sp>
      <p:cxnSp>
        <p:nvCxnSpPr>
          <p:cNvPr id="7"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99238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09834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8352461"/>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0"/>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3" y="1964945"/>
            <a:ext cx="6536399" cy="40389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5A6A15-A2C2-0E41-9DE4-010C0B0B3333}" type="datetime1">
              <a:rPr lang="sv-SE" smtClean="0">
                <a:latin typeface="Calibri"/>
              </a:rPr>
              <a:pPr/>
              <a:t>21/06/16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8993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047505"/>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4CAB1DA-B944-6140-B7F5-AB5049DAE69B}" type="datetime1">
              <a:rPr lang="sv-SE" smtClean="0">
                <a:latin typeface="Calibri"/>
              </a:rPr>
              <a:pPr/>
              <a:t>21/06/16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75328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7569FA7-588D-F242-B226-5AB564D508AA}" type="datetime1">
              <a:rPr lang="sv-SE" smtClean="0">
                <a:latin typeface="Calibri"/>
              </a:rPr>
              <a:pPr/>
              <a:t>21/06/16</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4845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CFDDC82-EAE6-AF49-8201-FFCF32064398}" type="datetime1">
              <a:rPr lang="sv-SE" smtClean="0">
                <a:latin typeface="Calibri"/>
              </a:rPr>
              <a:pPr/>
              <a:t>21/06/16</a:t>
            </a:fld>
            <a:endParaRPr lang="sv-SE">
              <a:latin typeface="Calibri"/>
            </a:endParaRPr>
          </a:p>
        </p:txBody>
      </p:sp>
      <p:sp>
        <p:nvSpPr>
          <p:cNvPr id="8" name="Platshållare för sidfot 7"/>
          <p:cNvSpPr>
            <a:spLocks noGrp="1"/>
          </p:cNvSpPr>
          <p:nvPr>
            <p:ph type="ftr" sz="quarter" idx="11"/>
          </p:nvPr>
        </p:nvSpPr>
        <p:spPr/>
        <p:txBody>
          <a:bodyPr/>
          <a:lstStyle/>
          <a:p>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96395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485DCD4-91F4-4C4C-B804-E8D3D9779EF3}" type="datetime1">
              <a:rPr lang="sv-SE" smtClean="0">
                <a:latin typeface="Calibri"/>
              </a:rPr>
              <a:pPr/>
              <a:t>21/06/16</a:t>
            </a:fld>
            <a:endParaRPr lang="sv-SE">
              <a:latin typeface="Calibri"/>
            </a:endParaRPr>
          </a:p>
        </p:txBody>
      </p:sp>
      <p:sp>
        <p:nvSpPr>
          <p:cNvPr id="4" name="Platshållare för sidfot 3"/>
          <p:cNvSpPr>
            <a:spLocks noGrp="1"/>
          </p:cNvSpPr>
          <p:nvPr>
            <p:ph type="ftr" sz="quarter" idx="11"/>
          </p:nvPr>
        </p:nvSpPr>
        <p:spPr/>
        <p:txBody>
          <a:bodyPr/>
          <a:lstStyle/>
          <a:p>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05251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AB6FA8-2747-8B48-B875-7188D7D52357}" type="datetime1">
              <a:rPr lang="sv-SE" smtClean="0">
                <a:latin typeface="Calibri"/>
              </a:rPr>
              <a:pPr/>
              <a:t>21/06/16</a:t>
            </a:fld>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5838792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68581D5-AA54-714D-95DB-FC2D521B139D}" type="datetime1">
              <a:rPr lang="sv-SE" smtClean="0">
                <a:latin typeface="Calibri"/>
              </a:rPr>
              <a:pPr/>
              <a:t>21/06/16</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8543013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B87EBA-003E-894C-98C0-8C1EF1E9C0CE}" type="datetime1">
              <a:rPr lang="sv-SE" smtClean="0">
                <a:latin typeface="Calibri"/>
              </a:rPr>
              <a:pPr/>
              <a:t>21/06/16</a:t>
            </a:fld>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97814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FF401DC-9CB6-C94C-A035-AE4D557374BC}" type="datetime1">
              <a:rPr lang="sv-SE" smtClean="0">
                <a:latin typeface="Calibri"/>
              </a:rPr>
              <a:pPr/>
              <a:t>21/06/16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3596484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F5BB0AE-5A3A-F04D-A9F3-EAE846CBBB6B}" type="datetime1">
              <a:rPr lang="sv-SE" smtClean="0">
                <a:latin typeface="Calibri"/>
              </a:rPr>
              <a:pPr/>
              <a:t>21/06/16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40833052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9144000" cy="168274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latin typeface="Calibri"/>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EA79773-FC84-AC4D-9D28-F5B786E3C95F}" type="datetime1">
              <a:rPr lang="sv-SE" smtClean="0">
                <a:latin typeface="Calibri"/>
              </a:rPr>
              <a:pPr/>
              <a:t>21/06/16</a:t>
            </a:fld>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22138" y="130718"/>
            <a:ext cx="6290083" cy="1470025"/>
          </a:xfrm>
          <a:prstGeom prst="rect">
            <a:avLst/>
          </a:prstGeom>
          <a:noFill/>
        </p:spPr>
        <p:txBody>
          <a:bodyPr>
            <a:normAutofit/>
          </a:bodyPr>
          <a:lstStyle>
            <a:lvl1pPr algn="l">
              <a:defRPr sz="40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1548248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1829045"/>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3005536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24175854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5432274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24961208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31226539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421755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3299551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21/06/16</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Tree>
    <p:extLst>
      <p:ext uri="{BB962C8B-B14F-4D97-AF65-F5344CB8AC3E}">
        <p14:creationId xmlns:p14="http://schemas.microsoft.com/office/powerpoint/2010/main" val="17622038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21/06/16</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702450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21/06/16</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42105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3746132"/>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21/06/16</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3730595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21/06/16</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0557400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21/06/16</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160583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21/06/16</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4595808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21/06/16</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4940110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21/06/16</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7780755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21/06/16</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6422115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21/06/16</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6029634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188B14-C3F3-4F67-881D-76EFD1430896}" type="datetimeFigureOut">
              <a:rPr lang="en-GB" smtClean="0">
                <a:solidFill>
                  <a:prstClr val="black">
                    <a:tint val="75000"/>
                  </a:prstClr>
                </a:solidFill>
                <a:latin typeface="Calibri"/>
              </a:rPr>
              <a:pPr/>
              <a:t>21/06/16</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0384BE8-C723-4C5B-83C4-A14AC9732267}"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1275793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theme" Target="../theme/theme10.xml"/><Relationship Id="rId1" Type="http://schemas.openxmlformats.org/officeDocument/2006/relationships/slideLayout" Target="../slideLayouts/slideLayout84.xml"/><Relationship Id="rId2" Type="http://schemas.openxmlformats.org/officeDocument/2006/relationships/slideLayout" Target="../slideLayouts/slideLayout8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theme" Target="../theme/theme11.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theme" Target="../theme/theme4.xml"/><Relationship Id="rId1" Type="http://schemas.openxmlformats.org/officeDocument/2006/relationships/slideLayout" Target="../slideLayouts/slideLayout27.xml"/><Relationship Id="rId2"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theme" Target="../theme/theme5.xml"/><Relationship Id="rId1" Type="http://schemas.openxmlformats.org/officeDocument/2006/relationships/slideLayout" Target="../slideLayouts/slideLayout31.xml"/><Relationship Id="rId2"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Relationship Id="rId15" Type="http://schemas.openxmlformats.org/officeDocument/2006/relationships/slideLayout" Target="../slideLayouts/slideLayout49.xml"/><Relationship Id="rId16" Type="http://schemas.openxmlformats.org/officeDocument/2006/relationships/theme" Target="../theme/theme6.xml"/><Relationship Id="rId17" Type="http://schemas.openxmlformats.org/officeDocument/2006/relationships/image" Target="../media/image1.pn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slideLayout" Target="../slideLayouts/slideLayout62.xml"/><Relationship Id="rId14" Type="http://schemas.openxmlformats.org/officeDocument/2006/relationships/slideLayout" Target="../slideLayouts/slideLayout63.xml"/><Relationship Id="rId15" Type="http://schemas.openxmlformats.org/officeDocument/2006/relationships/slideLayout" Target="../slideLayouts/slideLayout64.xml"/><Relationship Id="rId16" Type="http://schemas.openxmlformats.org/officeDocument/2006/relationships/theme" Target="../theme/theme7.xml"/><Relationship Id="rId17" Type="http://schemas.openxmlformats.org/officeDocument/2006/relationships/image" Target="../media/image1.png"/><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slideLayout" Target="../slideLayouts/slideLayout76.xml"/><Relationship Id="rId13" Type="http://schemas.openxmlformats.org/officeDocument/2006/relationships/slideLayout" Target="../slideLayouts/slideLayout77.xml"/><Relationship Id="rId14" Type="http://schemas.openxmlformats.org/officeDocument/2006/relationships/slideLayout" Target="../slideLayouts/slideLayout78.xml"/><Relationship Id="rId15" Type="http://schemas.openxmlformats.org/officeDocument/2006/relationships/slideLayout" Target="../slideLayouts/slideLayout79.xml"/><Relationship Id="rId16" Type="http://schemas.openxmlformats.org/officeDocument/2006/relationships/theme" Target="../theme/theme8.xml"/><Relationship Id="rId17" Type="http://schemas.openxmlformats.org/officeDocument/2006/relationships/image" Target="../media/image1.png"/><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theme" Target="../theme/theme9.xml"/><Relationship Id="rId1" Type="http://schemas.openxmlformats.org/officeDocument/2006/relationships/slideLayout" Target="../slideLayouts/slideLayout80.xml"/><Relationship Id="rId2"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Tree>
    <p:extLst>
      <p:ext uri="{BB962C8B-B14F-4D97-AF65-F5344CB8AC3E}">
        <p14:creationId xmlns:p14="http://schemas.microsoft.com/office/powerpoint/2010/main" val="3944428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xStyles>
    <p:titleStyle>
      <a:lvl1pPr algn="ctr" rtl="0" fontAlgn="base">
        <a:spcBef>
          <a:spcPct val="0"/>
        </a:spcBef>
        <a:spcAft>
          <a:spcPct val="0"/>
        </a:spcAft>
        <a:defRPr sz="4400">
          <a:solidFill>
            <a:schemeClr val="tx1"/>
          </a:solidFill>
          <a:latin typeface="+mj-lt"/>
          <a:ea typeface="+mj-ea"/>
          <a:cs typeface="+mj-cs"/>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algn="ctr" rtl="0" fontAlgn="base">
        <a:spcBef>
          <a:spcPts val="800"/>
        </a:spcBef>
        <a:spcAft>
          <a:spcPct val="0"/>
        </a:spcAft>
        <a:defRPr sz="3200">
          <a:solidFill>
            <a:srgbClr val="878787"/>
          </a:solidFill>
          <a:latin typeface="+mn-lt"/>
          <a:ea typeface="+mn-ea"/>
          <a:cs typeface="+mn-cs"/>
          <a:sym typeface="Calibri" charset="0"/>
        </a:defRPr>
      </a:lvl1pPr>
      <a:lvl2pPr marL="419100" algn="ctr" rtl="0" fontAlgn="base">
        <a:spcBef>
          <a:spcPts val="700"/>
        </a:spcBef>
        <a:spcAft>
          <a:spcPct val="0"/>
        </a:spcAft>
        <a:defRPr sz="2800">
          <a:solidFill>
            <a:srgbClr val="878787"/>
          </a:solidFill>
          <a:latin typeface="+mn-lt"/>
          <a:ea typeface="+mn-ea"/>
          <a:cs typeface="+mn-cs"/>
          <a:sym typeface="Calibri" charset="0"/>
        </a:defRPr>
      </a:lvl2pPr>
      <a:lvl3pPr marL="876300" algn="ctr" rtl="0" fontAlgn="base">
        <a:spcBef>
          <a:spcPts val="600"/>
        </a:spcBef>
        <a:spcAft>
          <a:spcPct val="0"/>
        </a:spcAft>
        <a:defRPr sz="2400">
          <a:solidFill>
            <a:srgbClr val="878787"/>
          </a:solidFill>
          <a:latin typeface="+mn-lt"/>
          <a:ea typeface="+mn-ea"/>
          <a:cs typeface="+mn-cs"/>
          <a:sym typeface="Calibri" charset="0"/>
        </a:defRPr>
      </a:lvl3pPr>
      <a:lvl4pPr marL="1333500" algn="ctr" rtl="0" fontAlgn="base">
        <a:spcBef>
          <a:spcPts val="500"/>
        </a:spcBef>
        <a:spcAft>
          <a:spcPct val="0"/>
        </a:spcAft>
        <a:defRPr sz="2000">
          <a:solidFill>
            <a:srgbClr val="878787"/>
          </a:solidFill>
          <a:latin typeface="+mn-lt"/>
          <a:ea typeface="+mn-ea"/>
          <a:cs typeface="+mn-cs"/>
          <a:sym typeface="Calibri" charset="0"/>
        </a:defRPr>
      </a:lvl4pPr>
      <a:lvl5pPr marL="1790700" algn="ctr" rtl="0" fontAlgn="base">
        <a:spcBef>
          <a:spcPts val="500"/>
        </a:spcBef>
        <a:spcAft>
          <a:spcPct val="0"/>
        </a:spcAft>
        <a:defRPr sz="2000">
          <a:solidFill>
            <a:srgbClr val="878787"/>
          </a:solidFill>
          <a:latin typeface="+mn-lt"/>
          <a:ea typeface="+mn-ea"/>
          <a:cs typeface="+mn-cs"/>
          <a:sym typeface="Calibri" charset="0"/>
        </a:defRPr>
      </a:lvl5pPr>
      <a:lvl6pPr marL="2247900" algn="ctr" rtl="0" fontAlgn="base">
        <a:spcBef>
          <a:spcPts val="500"/>
        </a:spcBef>
        <a:spcAft>
          <a:spcPct val="0"/>
        </a:spcAft>
        <a:defRPr sz="2000">
          <a:solidFill>
            <a:srgbClr val="878787"/>
          </a:solidFill>
          <a:latin typeface="+mn-lt"/>
          <a:ea typeface="+mn-ea"/>
          <a:cs typeface="+mn-cs"/>
          <a:sym typeface="Calibri" charset="0"/>
        </a:defRPr>
      </a:lvl6pPr>
      <a:lvl7pPr marL="2705100" algn="ctr" rtl="0" fontAlgn="base">
        <a:spcBef>
          <a:spcPts val="500"/>
        </a:spcBef>
        <a:spcAft>
          <a:spcPct val="0"/>
        </a:spcAft>
        <a:defRPr sz="2000">
          <a:solidFill>
            <a:srgbClr val="878787"/>
          </a:solidFill>
          <a:latin typeface="+mn-lt"/>
          <a:ea typeface="+mn-ea"/>
          <a:cs typeface="+mn-cs"/>
          <a:sym typeface="Calibri" charset="0"/>
        </a:defRPr>
      </a:lvl7pPr>
      <a:lvl8pPr marL="3162300" algn="ctr" rtl="0" fontAlgn="base">
        <a:spcBef>
          <a:spcPts val="500"/>
        </a:spcBef>
        <a:spcAft>
          <a:spcPct val="0"/>
        </a:spcAft>
        <a:defRPr sz="2000">
          <a:solidFill>
            <a:srgbClr val="878787"/>
          </a:solidFill>
          <a:latin typeface="+mn-lt"/>
          <a:ea typeface="+mn-ea"/>
          <a:cs typeface="+mn-cs"/>
          <a:sym typeface="Calibri" charset="0"/>
        </a:defRPr>
      </a:lvl8pPr>
      <a:lvl9pPr marL="3619500" algn="ctr" rtl="0" fontAlgn="base">
        <a:spcBef>
          <a:spcPts val="500"/>
        </a:spcBef>
        <a:spcAft>
          <a:spcPct val="0"/>
        </a:spcAft>
        <a:defRPr sz="2000">
          <a:solidFill>
            <a:srgbClr val="878787"/>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21/06/16</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313171163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7188B14-C3F3-4F67-881D-76EFD1430896}" type="datetimeFigureOut">
              <a:rPr lang="en-GB" smtClean="0">
                <a:solidFill>
                  <a:prstClr val="black">
                    <a:tint val="75000"/>
                  </a:prstClr>
                </a:solidFill>
                <a:latin typeface="Calibri"/>
              </a:rPr>
              <a:pPr defTabSz="914400"/>
              <a:t>21/06/16</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0384BE8-C723-4C5B-83C4-A14AC9732267}" type="slidenum">
              <a:rPr lang="en-GB" smtClean="0">
                <a:solidFill>
                  <a:prstClr val="black">
                    <a:tint val="75000"/>
                  </a:prstClr>
                </a:solidFill>
                <a:latin typeface="Calibri"/>
              </a:rPr>
              <a:pPr defTabSz="914400"/>
              <a:t>‹#›</a:t>
            </a:fld>
            <a:endParaRPr lang="en-GB">
              <a:solidFill>
                <a:prstClr val="black">
                  <a:tint val="75000"/>
                </a:prstClr>
              </a:solidFill>
              <a:latin typeface="Calibri"/>
            </a:endParaRPr>
          </a:p>
        </p:txBody>
      </p:sp>
    </p:spTree>
    <p:extLst>
      <p:ext uri="{BB962C8B-B14F-4D97-AF65-F5344CB8AC3E}">
        <p14:creationId xmlns:p14="http://schemas.microsoft.com/office/powerpoint/2010/main" val="2197734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77850" y="0"/>
            <a:ext cx="6067425" cy="144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Calibri" charset="0"/>
              </a:rPr>
              <a:t>Click to edit Master title style</a:t>
            </a:r>
          </a:p>
        </p:txBody>
      </p:sp>
      <p:sp>
        <p:nvSpPr>
          <p:cNvPr id="2050" name="Rectangle 2"/>
          <p:cNvSpPr>
            <a:spLocks noGrp="1" noChangeArrowheads="1"/>
          </p:cNvSpPr>
          <p:nvPr>
            <p:ph type="body" idx="1"/>
          </p:nvPr>
        </p:nvSpPr>
        <p:spPr bwMode="auto">
          <a:xfrm>
            <a:off x="569913" y="1963738"/>
            <a:ext cx="6535737" cy="4894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2051" name="Text Box 3"/>
          <p:cNvSpPr txBox="1">
            <a:spLocks noGrp="1" noChangeArrowheads="1"/>
          </p:cNvSpPr>
          <p:nvPr>
            <p:ph type="sldNum" sz="quarter" idx="4"/>
          </p:nvPr>
        </p:nvSpPr>
        <p:spPr bwMode="auto">
          <a:xfrm>
            <a:off x="8442325" y="6467475"/>
            <a:ext cx="244475"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rgbClr val="0094CA"/>
                </a:solidFill>
                <a:latin typeface="+mn-lt"/>
                <a:ea typeface="ＭＳ Ｐゴシック" charset="0"/>
                <a:cs typeface="Calibri" charset="0"/>
                <a:sym typeface="Calibri"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defTabSz="914400" fontAlgn="base">
              <a:spcBef>
                <a:spcPct val="0"/>
              </a:spcBef>
              <a:spcAft>
                <a:spcPct val="0"/>
              </a:spcAft>
            </a:pPr>
            <a:fld id="{2A74E5D3-6E14-DB4C-A2E8-1A210CE74077}" type="slidenum">
              <a:rPr lang="en-US">
                <a:latin typeface="Calibri"/>
              </a:rPr>
              <a:pPr defTabSz="914400" fontAlgn="base">
                <a:spcBef>
                  <a:spcPct val="0"/>
                </a:spcBef>
                <a:spcAft>
                  <a:spcPct val="0"/>
                </a:spcAft>
              </a:pPr>
              <a:t>‹#›</a:t>
            </a:fld>
            <a:endParaRPr lang="en-US">
              <a:latin typeface="Calibri"/>
            </a:endParaRPr>
          </a:p>
        </p:txBody>
      </p:sp>
    </p:spTree>
    <p:extLst>
      <p:ext uri="{BB962C8B-B14F-4D97-AF65-F5344CB8AC3E}">
        <p14:creationId xmlns:p14="http://schemas.microsoft.com/office/powerpoint/2010/main" val="10833020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p:hf hdr="0" ftr="0" dt="0"/>
  <p:txStyles>
    <p:titleStyle>
      <a:lvl1pPr algn="l" rtl="0" fontAlgn="base">
        <a:spcBef>
          <a:spcPct val="0"/>
        </a:spcBef>
        <a:spcAft>
          <a:spcPct val="0"/>
        </a:spcAft>
        <a:defRPr sz="2800">
          <a:solidFill>
            <a:srgbClr val="FFFFFF"/>
          </a:solidFill>
          <a:latin typeface="+mj-lt"/>
          <a:ea typeface="+mj-ea"/>
          <a:cs typeface="+mj-cs"/>
          <a:sym typeface="Calibri" charset="0"/>
        </a:defRPr>
      </a:lvl1pPr>
      <a:lvl2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2pPr>
      <a:lvl3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3pPr>
      <a:lvl4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4pPr>
      <a:lvl5pPr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5pPr>
      <a:lvl6pPr marL="457200"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6pPr>
      <a:lvl7pPr marL="914400"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7pPr>
      <a:lvl8pPr marL="1371600"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8pPr>
      <a:lvl9pPr marL="1828800" algn="l" rtl="0" fontAlgn="base">
        <a:spcBef>
          <a:spcPct val="0"/>
        </a:spcBef>
        <a:spcAft>
          <a:spcPct val="0"/>
        </a:spcAft>
        <a:defRPr sz="2800">
          <a:solidFill>
            <a:srgbClr val="FFFFFF"/>
          </a:solidFill>
          <a:latin typeface="Calibri" charset="0"/>
          <a:ea typeface="ヒラギノ角ゴ ProN W3" charset="0"/>
          <a:cs typeface="ヒラギノ角ゴ ProN W3" charset="0"/>
          <a:sym typeface="Calibri" charset="0"/>
        </a:defRPr>
      </a:lvl9pPr>
    </p:titleStyle>
    <p:bodyStyle>
      <a:lvl1pPr algn="l" rtl="0" fontAlgn="base">
        <a:lnSpc>
          <a:spcPts val="2400"/>
        </a:lnSpc>
        <a:spcBef>
          <a:spcPts val="1200"/>
        </a:spcBef>
        <a:spcAft>
          <a:spcPct val="0"/>
        </a:spcAft>
        <a:defRPr sz="2000">
          <a:solidFill>
            <a:srgbClr val="0094CA"/>
          </a:solidFill>
          <a:latin typeface="+mn-lt"/>
          <a:ea typeface="+mn-ea"/>
          <a:cs typeface="+mn-cs"/>
          <a:sym typeface="Calibri" charset="0"/>
        </a:defRPr>
      </a:lvl1pPr>
      <a:lvl2pPr marL="457200" algn="l" rtl="0" fontAlgn="base">
        <a:spcBef>
          <a:spcPts val="500"/>
        </a:spcBef>
        <a:spcAft>
          <a:spcPct val="0"/>
        </a:spcAft>
        <a:defRPr sz="2000">
          <a:solidFill>
            <a:srgbClr val="0094CA"/>
          </a:solidFill>
          <a:latin typeface="+mn-lt"/>
          <a:ea typeface="+mn-ea"/>
          <a:cs typeface="+mn-cs"/>
          <a:sym typeface="Calibri" charset="0"/>
        </a:defRPr>
      </a:lvl2pPr>
      <a:lvl3pPr marL="914400" algn="l" rtl="0" fontAlgn="base">
        <a:spcBef>
          <a:spcPts val="500"/>
        </a:spcBef>
        <a:spcAft>
          <a:spcPct val="0"/>
        </a:spcAft>
        <a:defRPr sz="2000">
          <a:solidFill>
            <a:srgbClr val="0094CA"/>
          </a:solidFill>
          <a:latin typeface="+mn-lt"/>
          <a:ea typeface="+mn-ea"/>
          <a:cs typeface="+mn-cs"/>
          <a:sym typeface="Calibri" charset="0"/>
        </a:defRPr>
      </a:lvl3pPr>
      <a:lvl4pPr marL="1371600" algn="l" rtl="0" fontAlgn="base">
        <a:spcBef>
          <a:spcPts val="500"/>
        </a:spcBef>
        <a:spcAft>
          <a:spcPct val="0"/>
        </a:spcAft>
        <a:defRPr sz="2000">
          <a:solidFill>
            <a:srgbClr val="0094CA"/>
          </a:solidFill>
          <a:latin typeface="+mn-lt"/>
          <a:ea typeface="+mn-ea"/>
          <a:cs typeface="+mn-cs"/>
          <a:sym typeface="Calibri" charset="0"/>
        </a:defRPr>
      </a:lvl4pPr>
      <a:lvl5pPr marL="1828800" algn="l" rtl="0" fontAlgn="base">
        <a:spcBef>
          <a:spcPts val="500"/>
        </a:spcBef>
        <a:spcAft>
          <a:spcPct val="0"/>
        </a:spcAft>
        <a:defRPr sz="2000">
          <a:solidFill>
            <a:srgbClr val="0094CA"/>
          </a:solidFill>
          <a:latin typeface="+mn-lt"/>
          <a:ea typeface="+mn-ea"/>
          <a:cs typeface="+mn-cs"/>
          <a:sym typeface="Calibri" charset="0"/>
        </a:defRPr>
      </a:lvl5pPr>
      <a:lvl6pPr marL="2286000" algn="l" rtl="0" fontAlgn="base">
        <a:spcBef>
          <a:spcPts val="500"/>
        </a:spcBef>
        <a:spcAft>
          <a:spcPct val="0"/>
        </a:spcAft>
        <a:defRPr sz="2000">
          <a:solidFill>
            <a:srgbClr val="0094CA"/>
          </a:solidFill>
          <a:latin typeface="+mn-lt"/>
          <a:ea typeface="+mn-ea"/>
          <a:cs typeface="+mn-cs"/>
          <a:sym typeface="Calibri" charset="0"/>
        </a:defRPr>
      </a:lvl6pPr>
      <a:lvl7pPr marL="2743200" algn="l" rtl="0" fontAlgn="base">
        <a:spcBef>
          <a:spcPts val="500"/>
        </a:spcBef>
        <a:spcAft>
          <a:spcPct val="0"/>
        </a:spcAft>
        <a:defRPr sz="2000">
          <a:solidFill>
            <a:srgbClr val="0094CA"/>
          </a:solidFill>
          <a:latin typeface="+mn-lt"/>
          <a:ea typeface="+mn-ea"/>
          <a:cs typeface="+mn-cs"/>
          <a:sym typeface="Calibri" charset="0"/>
        </a:defRPr>
      </a:lvl7pPr>
      <a:lvl8pPr marL="3200400" algn="l" rtl="0" fontAlgn="base">
        <a:spcBef>
          <a:spcPts val="500"/>
        </a:spcBef>
        <a:spcAft>
          <a:spcPct val="0"/>
        </a:spcAft>
        <a:defRPr sz="2000">
          <a:solidFill>
            <a:srgbClr val="0094CA"/>
          </a:solidFill>
          <a:latin typeface="+mn-lt"/>
          <a:ea typeface="+mn-ea"/>
          <a:cs typeface="+mn-cs"/>
          <a:sym typeface="Calibri" charset="0"/>
        </a:defRPr>
      </a:lvl8pPr>
      <a:lvl9pPr marL="3657600" algn="l" rtl="0" fontAlgn="base">
        <a:spcBef>
          <a:spcPts val="500"/>
        </a:spcBef>
        <a:spcAft>
          <a:spcPct val="0"/>
        </a:spcAft>
        <a:defRPr sz="2000">
          <a:solidFill>
            <a:srgbClr val="0094CA"/>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21/06/16</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5604815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7139136" cy="1143000"/>
          </a:xfrm>
          <a:prstGeom prst="rect">
            <a:avLst/>
          </a:prstGeom>
        </p:spPr>
        <p:txBody>
          <a:bodyPr vert="horz" lIns="91432" tIns="45716" rIns="91432" bIns="45716"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32" tIns="45716" rIns="91432" bIns="4571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1" y="6356351"/>
            <a:ext cx="2133600" cy="365125"/>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9"/>
            <a:fld id="{7103233B-D569-4A6E-878F-CDE152514C47}" type="datetime1">
              <a:rPr lang="sv-SE" smtClean="0">
                <a:solidFill>
                  <a:prstClr val="black">
                    <a:tint val="75000"/>
                  </a:prstClr>
                </a:solidFill>
                <a:latin typeface="Calibri"/>
              </a:rPr>
              <a:pPr defTabSz="914319"/>
              <a:t>21/06/16</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9"/>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9"/>
            <a:fld id="{551115BC-487E-4422-894C-CB7CD3E79223}" type="slidenum">
              <a:rPr lang="sv-SE" smtClean="0">
                <a:solidFill>
                  <a:prstClr val="black">
                    <a:tint val="75000"/>
                  </a:prstClr>
                </a:solidFill>
                <a:latin typeface="Calibri"/>
              </a:rPr>
              <a:pPr defTabSz="914319"/>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309914285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hf hdr="0" ftr="0" dt="0"/>
  <p:txStyles>
    <p:titleStyle>
      <a:lvl1pPr algn="l" defTabSz="914319" rtl="0" eaLnBrk="1" latinLnBrk="0" hangingPunct="1">
        <a:spcBef>
          <a:spcPct val="0"/>
        </a:spcBef>
        <a:buNone/>
        <a:defRPr sz="3200" kern="1200" baseline="0">
          <a:solidFill>
            <a:schemeClr val="bg1"/>
          </a:solidFill>
          <a:latin typeface="+mj-lt"/>
          <a:ea typeface="+mj-ea"/>
          <a:cs typeface="+mj-cs"/>
        </a:defRPr>
      </a:lvl1pPr>
    </p:titleStyle>
    <p:bodyStyle>
      <a:lvl1pPr marL="342870" indent="-342870" algn="l" defTabSz="914319"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884" indent="-285725" algn="l" defTabSz="914319"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2899" indent="-228579" algn="l" defTabSz="914319"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058" indent="-228579" algn="l" defTabSz="914319"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218"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78"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37"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97"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56"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319" rtl="0" eaLnBrk="1" latinLnBrk="0" hangingPunct="1">
        <a:defRPr sz="1800" kern="1200">
          <a:solidFill>
            <a:schemeClr val="tx1"/>
          </a:solidFill>
          <a:latin typeface="+mn-lt"/>
          <a:ea typeface="+mn-ea"/>
          <a:cs typeface="+mn-cs"/>
        </a:defRPr>
      </a:lvl1pPr>
      <a:lvl2pPr marL="457160" algn="l" defTabSz="914319" rtl="0" eaLnBrk="1" latinLnBrk="0" hangingPunct="1">
        <a:defRPr sz="1800" kern="1200">
          <a:solidFill>
            <a:schemeClr val="tx1"/>
          </a:solidFill>
          <a:latin typeface="+mn-lt"/>
          <a:ea typeface="+mn-ea"/>
          <a:cs typeface="+mn-cs"/>
        </a:defRPr>
      </a:lvl2pPr>
      <a:lvl3pPr marL="914319" algn="l" defTabSz="914319" rtl="0" eaLnBrk="1" latinLnBrk="0" hangingPunct="1">
        <a:defRPr sz="1800" kern="1200">
          <a:solidFill>
            <a:schemeClr val="tx1"/>
          </a:solidFill>
          <a:latin typeface="+mn-lt"/>
          <a:ea typeface="+mn-ea"/>
          <a:cs typeface="+mn-cs"/>
        </a:defRPr>
      </a:lvl3pPr>
      <a:lvl4pPr marL="1371479" algn="l" defTabSz="914319" rtl="0" eaLnBrk="1" latinLnBrk="0" hangingPunct="1">
        <a:defRPr sz="1800" kern="1200">
          <a:solidFill>
            <a:schemeClr val="tx1"/>
          </a:solidFill>
          <a:latin typeface="+mn-lt"/>
          <a:ea typeface="+mn-ea"/>
          <a:cs typeface="+mn-cs"/>
        </a:defRPr>
      </a:lvl4pPr>
      <a:lvl5pPr marL="1828639" algn="l" defTabSz="914319" rtl="0" eaLnBrk="1" latinLnBrk="0" hangingPunct="1">
        <a:defRPr sz="1800" kern="1200">
          <a:solidFill>
            <a:schemeClr val="tx1"/>
          </a:solidFill>
          <a:latin typeface="+mn-lt"/>
          <a:ea typeface="+mn-ea"/>
          <a:cs typeface="+mn-cs"/>
        </a:defRPr>
      </a:lvl5pPr>
      <a:lvl6pPr marL="2285798" algn="l" defTabSz="914319" rtl="0" eaLnBrk="1" latinLnBrk="0" hangingPunct="1">
        <a:defRPr sz="1800" kern="1200">
          <a:solidFill>
            <a:schemeClr val="tx1"/>
          </a:solidFill>
          <a:latin typeface="+mn-lt"/>
          <a:ea typeface="+mn-ea"/>
          <a:cs typeface="+mn-cs"/>
        </a:defRPr>
      </a:lvl6pPr>
      <a:lvl7pPr marL="2742958" algn="l" defTabSz="914319" rtl="0" eaLnBrk="1" latinLnBrk="0" hangingPunct="1">
        <a:defRPr sz="1800" kern="1200">
          <a:solidFill>
            <a:schemeClr val="tx1"/>
          </a:solidFill>
          <a:latin typeface="+mn-lt"/>
          <a:ea typeface="+mn-ea"/>
          <a:cs typeface="+mn-cs"/>
        </a:defRPr>
      </a:lvl7pPr>
      <a:lvl8pPr marL="3200117" algn="l" defTabSz="914319" rtl="0" eaLnBrk="1" latinLnBrk="0" hangingPunct="1">
        <a:defRPr sz="1800" kern="1200">
          <a:solidFill>
            <a:schemeClr val="tx1"/>
          </a:solidFill>
          <a:latin typeface="+mn-lt"/>
          <a:ea typeface="+mn-ea"/>
          <a:cs typeface="+mn-cs"/>
        </a:defRPr>
      </a:lvl8pPr>
      <a:lvl9pPr marL="3657277" algn="l" defTabSz="91431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21/06/16</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78592677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1" y="1964945"/>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94CA"/>
                </a:solidFill>
              </a:defRPr>
            </a:lvl1pPr>
          </a:lstStyle>
          <a:p>
            <a:fld id="{536FF277-5E8C-C849-958D-3EBBE89D3841}" type="datetime1">
              <a:rPr lang="sv-SE" smtClean="0">
                <a:latin typeface="Calibri"/>
              </a:rPr>
              <a:pPr/>
              <a:t>21/06/16</a:t>
            </a:fld>
            <a:endParaRPr lang="sv-SE">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94CA"/>
                </a:solidFill>
              </a:defRPr>
            </a:lvl1pPr>
          </a:lstStyle>
          <a:p>
            <a:endParaRPr lang="sv-SE">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94CA"/>
                </a:solidFill>
              </a:defRPr>
            </a:lvl1pPr>
          </a:lstStyle>
          <a:p>
            <a:fld id="{038C62C7-F79B-CD4A-A5DF-5683BBEC4A65}" type="slidenum">
              <a:rPr lang="sv-SE" smtClean="0">
                <a:latin typeface="Calibri"/>
              </a:rPr>
              <a:pPr/>
              <a:t>‹#›</a:t>
            </a:fld>
            <a:endParaRPr lang="sv-SE">
              <a:latin typeface="Calibri"/>
            </a:endParaRPr>
          </a:p>
        </p:txBody>
      </p:sp>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latin typeface="Calibri"/>
            </a:endParaRPr>
          </a:p>
        </p:txBody>
      </p:sp>
      <p:pic>
        <p:nvPicPr>
          <p:cNvPr id="8" name="Bildobjekt 7" descr="ESS-vit-logga.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326974" y="37875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178720943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hf hdr="0" ftr="0" dt="0"/>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0" indent="0" algn="l" defTabSz="45720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200" indent="0" algn="l" defTabSz="457200" rtl="0" eaLnBrk="1" latinLnBrk="0" hangingPunct="1">
        <a:spcBef>
          <a:spcPct val="20000"/>
        </a:spcBef>
        <a:buFont typeface="Wingdings" charset="2"/>
        <a:buNone/>
        <a:defRPr sz="2000" kern="1200">
          <a:solidFill>
            <a:srgbClr val="0094CA"/>
          </a:solidFill>
          <a:latin typeface="+mn-lt"/>
          <a:ea typeface="+mn-ea"/>
          <a:cs typeface="+mn-cs"/>
        </a:defRPr>
      </a:lvl2pPr>
      <a:lvl3pPr marL="914400" indent="0" algn="l" defTabSz="457200" rtl="0" eaLnBrk="1" latinLnBrk="0" hangingPunct="1">
        <a:spcBef>
          <a:spcPct val="20000"/>
        </a:spcBef>
        <a:buFont typeface="Wingdings" charset="2"/>
        <a:buNone/>
        <a:defRPr sz="2000" kern="1200">
          <a:solidFill>
            <a:srgbClr val="0094CA"/>
          </a:solidFill>
          <a:latin typeface="+mn-lt"/>
          <a:ea typeface="+mn-ea"/>
          <a:cs typeface="+mn-cs"/>
        </a:defRPr>
      </a:lvl3pPr>
      <a:lvl4pPr marL="1371600" indent="0" algn="l" defTabSz="457200" rtl="0" eaLnBrk="1" latinLnBrk="0" hangingPunct="1">
        <a:spcBef>
          <a:spcPct val="20000"/>
        </a:spcBef>
        <a:buFont typeface="Wingdings" charset="2"/>
        <a:buNone/>
        <a:defRPr sz="2000" kern="1200">
          <a:solidFill>
            <a:srgbClr val="0094CA"/>
          </a:solidFill>
          <a:latin typeface="+mn-lt"/>
          <a:ea typeface="+mn-ea"/>
          <a:cs typeface="+mn-cs"/>
        </a:defRPr>
      </a:lvl4pPr>
      <a:lvl5pPr marL="1828800" indent="0" algn="l" defTabSz="457200" rtl="0" eaLnBrk="1" latinLnBrk="0" hangingPunct="1">
        <a:spcBef>
          <a:spcPct val="20000"/>
        </a:spcBef>
        <a:buFont typeface="Wingdings" charset="2"/>
        <a:buNone/>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1" y="1964945"/>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94CA"/>
                </a:solidFill>
              </a:defRPr>
            </a:lvl1pPr>
          </a:lstStyle>
          <a:p>
            <a:fld id="{536FF277-5E8C-C849-958D-3EBBE89D3841}" type="datetime1">
              <a:rPr lang="sv-SE" smtClean="0">
                <a:latin typeface="Calibri"/>
              </a:rPr>
              <a:pPr/>
              <a:t>21/06/16</a:t>
            </a:fld>
            <a:endParaRPr lang="sv-SE">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94CA"/>
                </a:solidFill>
              </a:defRPr>
            </a:lvl1pPr>
          </a:lstStyle>
          <a:p>
            <a:endParaRPr lang="sv-SE">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94CA"/>
                </a:solidFill>
              </a:defRPr>
            </a:lvl1pPr>
          </a:lstStyle>
          <a:p>
            <a:fld id="{038C62C7-F79B-CD4A-A5DF-5683BBEC4A65}" type="slidenum">
              <a:rPr lang="sv-SE" smtClean="0">
                <a:latin typeface="Calibri"/>
              </a:rPr>
              <a:pPr/>
              <a:t>‹#›</a:t>
            </a:fld>
            <a:endParaRPr lang="sv-SE">
              <a:latin typeface="Calibri"/>
            </a:endParaRPr>
          </a:p>
        </p:txBody>
      </p:sp>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latin typeface="Calibri"/>
            </a:endParaRPr>
          </a:p>
        </p:txBody>
      </p:sp>
      <p:pic>
        <p:nvPicPr>
          <p:cNvPr id="8" name="Bildobjekt 7" descr="ESS-vit-logga.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326974" y="37875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184923607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Lst>
  <p:hf hdr="0" ftr="0" dt="0"/>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0" indent="0" algn="l" defTabSz="45720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200" indent="0" algn="l" defTabSz="457200" rtl="0" eaLnBrk="1" latinLnBrk="0" hangingPunct="1">
        <a:spcBef>
          <a:spcPct val="20000"/>
        </a:spcBef>
        <a:buFont typeface="Wingdings" charset="2"/>
        <a:buNone/>
        <a:defRPr sz="2000" kern="1200">
          <a:solidFill>
            <a:srgbClr val="0094CA"/>
          </a:solidFill>
          <a:latin typeface="+mn-lt"/>
          <a:ea typeface="+mn-ea"/>
          <a:cs typeface="+mn-cs"/>
        </a:defRPr>
      </a:lvl2pPr>
      <a:lvl3pPr marL="914400" indent="0" algn="l" defTabSz="457200" rtl="0" eaLnBrk="1" latinLnBrk="0" hangingPunct="1">
        <a:spcBef>
          <a:spcPct val="20000"/>
        </a:spcBef>
        <a:buFont typeface="Wingdings" charset="2"/>
        <a:buNone/>
        <a:defRPr sz="2000" kern="1200">
          <a:solidFill>
            <a:srgbClr val="0094CA"/>
          </a:solidFill>
          <a:latin typeface="+mn-lt"/>
          <a:ea typeface="+mn-ea"/>
          <a:cs typeface="+mn-cs"/>
        </a:defRPr>
      </a:lvl3pPr>
      <a:lvl4pPr marL="1371600" indent="0" algn="l" defTabSz="457200" rtl="0" eaLnBrk="1" latinLnBrk="0" hangingPunct="1">
        <a:spcBef>
          <a:spcPct val="20000"/>
        </a:spcBef>
        <a:buFont typeface="Wingdings" charset="2"/>
        <a:buNone/>
        <a:defRPr sz="2000" kern="1200">
          <a:solidFill>
            <a:srgbClr val="0094CA"/>
          </a:solidFill>
          <a:latin typeface="+mn-lt"/>
          <a:ea typeface="+mn-ea"/>
          <a:cs typeface="+mn-cs"/>
        </a:defRPr>
      </a:lvl4pPr>
      <a:lvl5pPr marL="1828800" indent="0" algn="l" defTabSz="457200" rtl="0" eaLnBrk="1" latinLnBrk="0" hangingPunct="1">
        <a:spcBef>
          <a:spcPct val="20000"/>
        </a:spcBef>
        <a:buFont typeface="Wingdings" charset="2"/>
        <a:buNone/>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1" y="1964945"/>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94CA"/>
                </a:solidFill>
              </a:defRPr>
            </a:lvl1pPr>
          </a:lstStyle>
          <a:p>
            <a:fld id="{536FF277-5E8C-C849-958D-3EBBE89D3841}" type="datetime1">
              <a:rPr lang="sv-SE" smtClean="0">
                <a:latin typeface="Calibri"/>
              </a:rPr>
              <a:pPr/>
              <a:t>21/06/16</a:t>
            </a:fld>
            <a:endParaRPr lang="sv-SE">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94CA"/>
                </a:solidFill>
              </a:defRPr>
            </a:lvl1pPr>
          </a:lstStyle>
          <a:p>
            <a:endParaRPr lang="sv-SE">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94CA"/>
                </a:solidFill>
              </a:defRPr>
            </a:lvl1pPr>
          </a:lstStyle>
          <a:p>
            <a:fld id="{038C62C7-F79B-CD4A-A5DF-5683BBEC4A65}" type="slidenum">
              <a:rPr lang="sv-SE" smtClean="0">
                <a:latin typeface="Calibri"/>
              </a:rPr>
              <a:pPr/>
              <a:t>‹#›</a:t>
            </a:fld>
            <a:endParaRPr lang="sv-SE">
              <a:latin typeface="Calibri"/>
            </a:endParaRPr>
          </a:p>
        </p:txBody>
      </p:sp>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latin typeface="Calibri"/>
            </a:endParaRPr>
          </a:p>
        </p:txBody>
      </p:sp>
      <p:pic>
        <p:nvPicPr>
          <p:cNvPr id="8" name="Bildobjekt 7" descr="ESS-vit-logga.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326974" y="37875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296974943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Lst>
  <p:hf hdr="0" ftr="0" dt="0"/>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0" indent="0" algn="l" defTabSz="45720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200" indent="0" algn="l" defTabSz="457200" rtl="0" eaLnBrk="1" latinLnBrk="0" hangingPunct="1">
        <a:spcBef>
          <a:spcPct val="20000"/>
        </a:spcBef>
        <a:buFont typeface="Wingdings" charset="2"/>
        <a:buNone/>
        <a:defRPr sz="2000" kern="1200">
          <a:solidFill>
            <a:srgbClr val="0094CA"/>
          </a:solidFill>
          <a:latin typeface="+mn-lt"/>
          <a:ea typeface="+mn-ea"/>
          <a:cs typeface="+mn-cs"/>
        </a:defRPr>
      </a:lvl2pPr>
      <a:lvl3pPr marL="914400" indent="0" algn="l" defTabSz="457200" rtl="0" eaLnBrk="1" latinLnBrk="0" hangingPunct="1">
        <a:spcBef>
          <a:spcPct val="20000"/>
        </a:spcBef>
        <a:buFont typeface="Wingdings" charset="2"/>
        <a:buNone/>
        <a:defRPr sz="2000" kern="1200">
          <a:solidFill>
            <a:srgbClr val="0094CA"/>
          </a:solidFill>
          <a:latin typeface="+mn-lt"/>
          <a:ea typeface="+mn-ea"/>
          <a:cs typeface="+mn-cs"/>
        </a:defRPr>
      </a:lvl3pPr>
      <a:lvl4pPr marL="1371600" indent="0" algn="l" defTabSz="457200" rtl="0" eaLnBrk="1" latinLnBrk="0" hangingPunct="1">
        <a:spcBef>
          <a:spcPct val="20000"/>
        </a:spcBef>
        <a:buFont typeface="Wingdings" charset="2"/>
        <a:buNone/>
        <a:defRPr sz="2000" kern="1200">
          <a:solidFill>
            <a:srgbClr val="0094CA"/>
          </a:solidFill>
          <a:latin typeface="+mn-lt"/>
          <a:ea typeface="+mn-ea"/>
          <a:cs typeface="+mn-cs"/>
        </a:defRPr>
      </a:lvl4pPr>
      <a:lvl5pPr marL="1828800" indent="0" algn="l" defTabSz="457200" rtl="0" eaLnBrk="1" latinLnBrk="0" hangingPunct="1">
        <a:spcBef>
          <a:spcPct val="20000"/>
        </a:spcBef>
        <a:buFont typeface="Wingdings" charset="2"/>
        <a:buNone/>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21/06/16</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131360286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hyperlink" Target="http://www.europeanspallationsource.se"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37.png"/><Relationship Id="rId8"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0.pn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43.jpe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image" Target="../media/image4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JP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49.png"/><Relationship Id="rId5" Type="http://schemas.openxmlformats.org/officeDocument/2006/relationships/image" Target="../media/image45.png"/><Relationship Id="rId1" Type="http://schemas.openxmlformats.org/officeDocument/2006/relationships/slideLayout" Target="../slideLayouts/slideLayout24.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chart" Target="../charts/chart2.xml"/><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9" Type="http://schemas.openxmlformats.org/officeDocument/2006/relationships/chart" Target="../charts/chart3.xml"/><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11" Type="http://schemas.openxmlformats.org/officeDocument/2006/relationships/diagramColors" Target="../diagrams/colors6.xml"/><Relationship Id="rId12" Type="http://schemas.microsoft.com/office/2007/relationships/diagramDrawing" Target="../diagrams/drawing6.xml"/><Relationship Id="rId1" Type="http://schemas.openxmlformats.org/officeDocument/2006/relationships/slideLayout" Target="../slideLayouts/slideLayout85.xml"/><Relationship Id="rId2" Type="http://schemas.openxmlformats.org/officeDocument/2006/relationships/chart" Target="../charts/chart4.xml"/><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diagramData" Target="../diagrams/data6.xml"/><Relationship Id="rId9" Type="http://schemas.openxmlformats.org/officeDocument/2006/relationships/diagramLayout" Target="../diagrams/layout6.xml"/><Relationship Id="rId10"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JP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49.png"/><Relationship Id="rId5" Type="http://schemas.openxmlformats.org/officeDocument/2006/relationships/image" Target="../media/image45.png"/><Relationship Id="rId1" Type="http://schemas.openxmlformats.org/officeDocument/2006/relationships/slideLayout" Target="../slideLayouts/slideLayout24.xml"/><Relationship Id="rId2"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chart" Target="../charts/chart5.xml"/><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chart" Target="../charts/chart6.xml"/><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9" Type="http://schemas.openxmlformats.org/officeDocument/2006/relationships/diagramData" Target="../diagrams/data2.xml"/><Relationship Id="rId20" Type="http://schemas.openxmlformats.org/officeDocument/2006/relationships/image" Target="../media/image18.jpg"/><Relationship Id="rId21" Type="http://schemas.openxmlformats.org/officeDocument/2006/relationships/image" Target="../media/image19.jpg"/><Relationship Id="rId10" Type="http://schemas.openxmlformats.org/officeDocument/2006/relationships/diagramLayout" Target="../diagrams/layout2.xml"/><Relationship Id="rId11" Type="http://schemas.openxmlformats.org/officeDocument/2006/relationships/diagramQuickStyle" Target="../diagrams/quickStyle2.xml"/><Relationship Id="rId12" Type="http://schemas.openxmlformats.org/officeDocument/2006/relationships/diagramColors" Target="../diagrams/colors2.xml"/><Relationship Id="rId13" Type="http://schemas.microsoft.com/office/2007/relationships/diagramDrawing" Target="../diagrams/drawing2.xml"/><Relationship Id="rId14" Type="http://schemas.openxmlformats.org/officeDocument/2006/relationships/image" Target="../media/image12.jpg"/><Relationship Id="rId15" Type="http://schemas.openxmlformats.org/officeDocument/2006/relationships/image" Target="../media/image13.jpg"/><Relationship Id="rId16" Type="http://schemas.openxmlformats.org/officeDocument/2006/relationships/image" Target="../media/image14.jpg"/><Relationship Id="rId17" Type="http://schemas.openxmlformats.org/officeDocument/2006/relationships/image" Target="../media/image15.jpg"/><Relationship Id="rId18" Type="http://schemas.openxmlformats.org/officeDocument/2006/relationships/image" Target="../media/image16.jpg"/><Relationship Id="rId19" Type="http://schemas.openxmlformats.org/officeDocument/2006/relationships/image" Target="../media/image17.jpg"/><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s>
</file>

<file path=ppt/slides/_rels/slide9.xml.rels><?xml version="1.0" encoding="UTF-8" standalone="yes"?>
<Relationships xmlns="http://schemas.openxmlformats.org/package/2006/relationships"><Relationship Id="rId9" Type="http://schemas.openxmlformats.org/officeDocument/2006/relationships/image" Target="../media/image20.png"/><Relationship Id="rId20" Type="http://schemas.openxmlformats.org/officeDocument/2006/relationships/image" Target="../media/image31.png"/><Relationship Id="rId21" Type="http://schemas.openxmlformats.org/officeDocument/2006/relationships/image" Target="../media/image32.png"/><Relationship Id="rId10" Type="http://schemas.openxmlformats.org/officeDocument/2006/relationships/image" Target="../media/image21.png"/><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jpeg"/><Relationship Id="rId14" Type="http://schemas.openxmlformats.org/officeDocument/2006/relationships/image" Target="../media/image25.png"/><Relationship Id="rId15" Type="http://schemas.openxmlformats.org/officeDocument/2006/relationships/image" Target="../media/image26.jpg"/><Relationship Id="rId16" Type="http://schemas.openxmlformats.org/officeDocument/2006/relationships/image" Target="../media/image27.png"/><Relationship Id="rId17" Type="http://schemas.openxmlformats.org/officeDocument/2006/relationships/image" Target="../media/image28.png"/><Relationship Id="rId18" Type="http://schemas.openxmlformats.org/officeDocument/2006/relationships/image" Target="../media/image29.png"/><Relationship Id="rId19" Type="http://schemas.openxmlformats.org/officeDocument/2006/relationships/image" Target="../media/image30.jpeg"/><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525" y="407988"/>
            <a:ext cx="2082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8194" name="Rectangle 2"/>
          <p:cNvSpPr>
            <a:spLocks/>
          </p:cNvSpPr>
          <p:nvPr/>
        </p:nvSpPr>
        <p:spPr bwMode="auto">
          <a:xfrm>
            <a:off x="23046" y="1473730"/>
            <a:ext cx="9155113" cy="22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lstStyle/>
          <a:p>
            <a:pPr algn="ctr" defTabSz="914400" fontAlgn="base">
              <a:spcBef>
                <a:spcPct val="0"/>
              </a:spcBef>
              <a:spcAft>
                <a:spcPct val="0"/>
              </a:spcAft>
            </a:pPr>
            <a:r>
              <a:rPr lang="en-US" sz="3600" dirty="0">
                <a:solidFill>
                  <a:srgbClr val="FFFFFF"/>
                </a:solidFill>
                <a:latin typeface="Calibri" charset="0"/>
                <a:ea typeface="ＭＳ Ｐゴシック" charset="0"/>
                <a:cs typeface="Calibri" charset="0"/>
                <a:sym typeface="Calibri" charset="0"/>
              </a:rPr>
              <a:t>Science Support Systems </a:t>
            </a:r>
            <a:endParaRPr lang="en-US" sz="3600" dirty="0" smtClean="0">
              <a:solidFill>
                <a:srgbClr val="FFFFFF"/>
              </a:solidFill>
              <a:latin typeface="Calibri" charset="0"/>
              <a:ea typeface="ＭＳ Ｐゴシック" charset="0"/>
              <a:cs typeface="Calibri" charset="0"/>
              <a:sym typeface="Calibri" charset="0"/>
            </a:endParaRPr>
          </a:p>
          <a:p>
            <a:pPr algn="ctr" defTabSz="914400" fontAlgn="base">
              <a:spcBef>
                <a:spcPct val="0"/>
              </a:spcBef>
              <a:spcAft>
                <a:spcPct val="0"/>
              </a:spcAft>
            </a:pPr>
            <a:r>
              <a:rPr lang="en-US" sz="3600" dirty="0" smtClean="0">
                <a:solidFill>
                  <a:srgbClr val="FFFFFF"/>
                </a:solidFill>
                <a:latin typeface="Calibri" charset="0"/>
                <a:ea typeface="ＭＳ Ｐゴシック" charset="0"/>
                <a:cs typeface="Calibri" charset="0"/>
                <a:sym typeface="Calibri" charset="0"/>
              </a:rPr>
              <a:t>-</a:t>
            </a:r>
          </a:p>
          <a:p>
            <a:pPr algn="ctr" defTabSz="914400" fontAlgn="base">
              <a:spcBef>
                <a:spcPct val="0"/>
              </a:spcBef>
              <a:spcAft>
                <a:spcPct val="0"/>
              </a:spcAft>
            </a:pPr>
            <a:r>
              <a:rPr lang="en-US" sz="3600" dirty="0" smtClean="0">
                <a:solidFill>
                  <a:srgbClr val="FFFFFF"/>
                </a:solidFill>
                <a:latin typeface="Calibri" charset="0"/>
                <a:ea typeface="ＭＳ Ｐゴシック" charset="0"/>
                <a:cs typeface="Calibri" charset="0"/>
                <a:sym typeface="Calibri" charset="0"/>
              </a:rPr>
              <a:t>Strategy and Delivery</a:t>
            </a:r>
            <a:endParaRPr lang="en-US" sz="3600" dirty="0">
              <a:solidFill>
                <a:srgbClr val="FFFFFF"/>
              </a:solidFill>
              <a:latin typeface="Calibri" charset="0"/>
              <a:ea typeface="ＭＳ Ｐゴシック" charset="0"/>
              <a:cs typeface="Calibri" charset="0"/>
              <a:sym typeface="Calibri" charset="0"/>
            </a:endParaRPr>
          </a:p>
        </p:txBody>
      </p:sp>
      <p:sp>
        <p:nvSpPr>
          <p:cNvPr id="2" name="TextBox 1"/>
          <p:cNvSpPr txBox="1"/>
          <p:nvPr/>
        </p:nvSpPr>
        <p:spPr>
          <a:xfrm>
            <a:off x="6893906" y="2015577"/>
            <a:ext cx="184666" cy="369332"/>
          </a:xfrm>
          <a:prstGeom prst="rect">
            <a:avLst/>
          </a:prstGeom>
          <a:noFill/>
        </p:spPr>
        <p:txBody>
          <a:bodyPr wrap="none" rtlCol="0">
            <a:spAutoFit/>
          </a:bodyPr>
          <a:lstStyle/>
          <a:p>
            <a:endParaRPr lang="en-US" dirty="0">
              <a:solidFill>
                <a:srgbClr val="000000"/>
              </a:solidFill>
              <a:latin typeface="Calibri"/>
              <a:ea typeface="ヒラギノ角ゴ ProN W3"/>
              <a:cs typeface="ヒラギノ角ゴ ProN W3"/>
            </a:endParaRPr>
          </a:p>
        </p:txBody>
      </p:sp>
      <p:grpSp>
        <p:nvGrpSpPr>
          <p:cNvPr id="15" name="Group 14"/>
          <p:cNvGrpSpPr/>
          <p:nvPr/>
        </p:nvGrpSpPr>
        <p:grpSpPr>
          <a:xfrm>
            <a:off x="0" y="3690380"/>
            <a:ext cx="9143999" cy="1044264"/>
            <a:chOff x="0" y="4171775"/>
            <a:chExt cx="9143999" cy="1044264"/>
          </a:xfrm>
        </p:grpSpPr>
        <p:sp>
          <p:nvSpPr>
            <p:cNvPr id="17" name="Rectangle 16"/>
            <p:cNvSpPr/>
            <p:nvPr/>
          </p:nvSpPr>
          <p:spPr bwMode="auto">
            <a:xfrm>
              <a:off x="0" y="4171775"/>
              <a:ext cx="9143999" cy="1044264"/>
            </a:xfrm>
            <a:prstGeom prst="rect">
              <a:avLst/>
            </a:prstGeom>
            <a:solidFill>
              <a:schemeClr val="accent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18" name="Group 17"/>
            <p:cNvGrpSpPr/>
            <p:nvPr/>
          </p:nvGrpSpPr>
          <p:grpSpPr>
            <a:xfrm>
              <a:off x="509655" y="4192257"/>
              <a:ext cx="8124688" cy="1003300"/>
              <a:chOff x="729022" y="3698203"/>
              <a:chExt cx="8124688" cy="1003300"/>
            </a:xfrm>
            <a:noFill/>
          </p:grpSpPr>
          <p:pic>
            <p:nvPicPr>
              <p:cNvPr id="21" name="Picture 20" descr="archeology_pos_ESS_science_icons_20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3068" y="3698203"/>
                <a:ext cx="1003300" cy="1003300"/>
              </a:xfrm>
              <a:prstGeom prst="rect">
                <a:avLst/>
              </a:prstGeom>
              <a:grpFill/>
            </p:spPr>
          </p:pic>
          <p:pic>
            <p:nvPicPr>
              <p:cNvPr id="24" name="Picture 23" descr="chemistry_pos_ESS_science_icons_201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3704" y="3698203"/>
                <a:ext cx="1003300" cy="1003300"/>
              </a:xfrm>
              <a:prstGeom prst="rect">
                <a:avLst/>
              </a:prstGeom>
              <a:grpFill/>
            </p:spPr>
          </p:pic>
          <p:pic>
            <p:nvPicPr>
              <p:cNvPr id="25" name="Picture 24" descr="energy_pos_ESS_science_icons_201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1045" y="3698203"/>
                <a:ext cx="1003300" cy="1003300"/>
              </a:xfrm>
              <a:prstGeom prst="rect">
                <a:avLst/>
              </a:prstGeom>
              <a:grpFill/>
            </p:spPr>
          </p:pic>
          <p:pic>
            <p:nvPicPr>
              <p:cNvPr id="26" name="Picture 25" descr="engineering_pos_ESS_science_icons_201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5727" y="3698203"/>
                <a:ext cx="1003300" cy="1003300"/>
              </a:xfrm>
              <a:prstGeom prst="rect">
                <a:avLst/>
              </a:prstGeom>
              <a:grpFill/>
            </p:spPr>
          </p:pic>
          <p:pic>
            <p:nvPicPr>
              <p:cNvPr id="27" name="Picture 26" descr="physics_pos_ESS_science_icons_201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0410" y="3698203"/>
                <a:ext cx="1003300" cy="1003300"/>
              </a:xfrm>
              <a:prstGeom prst="rect">
                <a:avLst/>
              </a:prstGeom>
              <a:grpFill/>
            </p:spPr>
          </p:pic>
          <p:pic>
            <p:nvPicPr>
              <p:cNvPr id="28" name="Picture 27" descr="softmatter_pos_ESS_science_icons_201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6363" y="3698203"/>
                <a:ext cx="1003300" cy="1003300"/>
              </a:xfrm>
              <a:prstGeom prst="rect">
                <a:avLst/>
              </a:prstGeom>
              <a:grpFill/>
            </p:spPr>
          </p:pic>
          <p:pic>
            <p:nvPicPr>
              <p:cNvPr id="29" name="Picture 28" descr="lifescience_pos_ESS_science_icons_2015.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9022" y="3698203"/>
                <a:ext cx="1003300" cy="1003300"/>
              </a:xfrm>
              <a:prstGeom prst="rect">
                <a:avLst/>
              </a:prstGeom>
              <a:grpFill/>
            </p:spPr>
          </p:pic>
          <p:pic>
            <p:nvPicPr>
              <p:cNvPr id="30" name="Picture 29" descr="magnetism_pos_ESS_science_icons_2015.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98386" y="3698203"/>
                <a:ext cx="1003300" cy="1003300"/>
              </a:xfrm>
              <a:prstGeom prst="rect">
                <a:avLst/>
              </a:prstGeom>
              <a:grpFill/>
            </p:spPr>
          </p:pic>
        </p:grpSp>
      </p:grpSp>
      <p:sp>
        <p:nvSpPr>
          <p:cNvPr id="19" name="textruta 3"/>
          <p:cNvSpPr txBox="1"/>
          <p:nvPr/>
        </p:nvSpPr>
        <p:spPr>
          <a:xfrm>
            <a:off x="-7022" y="5002107"/>
            <a:ext cx="9144000" cy="1523494"/>
          </a:xfrm>
          <a:prstGeom prst="rect">
            <a:avLst/>
          </a:prstGeom>
          <a:noFill/>
        </p:spPr>
        <p:txBody>
          <a:bodyPr wrap="square" rtlCol="0">
            <a:spAutoFit/>
          </a:bodyPr>
          <a:lstStyle/>
          <a:p>
            <a:pPr algn="ctr"/>
            <a:r>
              <a:rPr lang="en-GB" sz="2400" dirty="0" smtClean="0">
                <a:solidFill>
                  <a:srgbClr val="FFFFFF"/>
                </a:solidFill>
              </a:rPr>
              <a:t>Arno Hiess</a:t>
            </a:r>
          </a:p>
          <a:p>
            <a:pPr algn="ctr"/>
            <a:r>
              <a:rPr lang="en-GB" sz="2400" dirty="0" smtClean="0">
                <a:solidFill>
                  <a:srgbClr val="FFFFFF"/>
                </a:solidFill>
              </a:rPr>
              <a:t>Scientific Activities Division</a:t>
            </a:r>
            <a:endParaRPr lang="en-GB" sz="2400" dirty="0">
              <a:solidFill>
                <a:srgbClr val="FFFFFF"/>
              </a:solidFill>
            </a:endParaRPr>
          </a:p>
          <a:p>
            <a:pPr algn="ctr"/>
            <a:endParaRPr lang="en-GB" sz="2400" dirty="0" smtClean="0">
              <a:solidFill>
                <a:srgbClr val="FFFFFF"/>
              </a:solidFill>
            </a:endParaRPr>
          </a:p>
          <a:p>
            <a:pPr algn="ctr">
              <a:lnSpc>
                <a:spcPct val="120000"/>
              </a:lnSpc>
            </a:pPr>
            <a:r>
              <a:rPr lang="en-GB" dirty="0" smtClean="0">
                <a:solidFill>
                  <a:srgbClr val="FFFFFF"/>
                </a:solidFill>
                <a:hlinkClick r:id="rId12"/>
              </a:rPr>
              <a:t>www.europeanspallationsource.se</a:t>
            </a:r>
            <a:endParaRPr lang="en-GB" dirty="0" smtClean="0">
              <a:solidFill>
                <a:srgbClr val="FFFFFF"/>
              </a:solidFill>
            </a:endParaRPr>
          </a:p>
        </p:txBody>
      </p:sp>
    </p:spTree>
    <p:extLst>
      <p:ext uri="{BB962C8B-B14F-4D97-AF65-F5344CB8AC3E}">
        <p14:creationId xmlns:p14="http://schemas.microsoft.com/office/powerpoint/2010/main" val="22785726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D37BB07-EDFC-D243-BB7C-1FD40E044A92}" type="slidenum">
              <a:rPr lang="en-US">
                <a:latin typeface="Calibri"/>
              </a:rPr>
              <a:pPr/>
              <a:t>10</a:t>
            </a:fld>
            <a:endParaRPr lang="en-US">
              <a:latin typeface="Calibri"/>
            </a:endParaRPr>
          </a:p>
        </p:txBody>
      </p:sp>
      <p:sp>
        <p:nvSpPr>
          <p:cNvPr id="45057"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45059"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5061" name="Rectangle 5"/>
          <p:cNvSpPr>
            <a:spLocks noGrp="1" noChangeArrowheads="1"/>
          </p:cNvSpPr>
          <p:nvPr>
            <p:ph type="title"/>
          </p:nvPr>
        </p:nvSpPr>
        <p:spPr>
          <a:xfrm>
            <a:off x="457200" y="449263"/>
            <a:ext cx="8229600" cy="603250"/>
          </a:xfrm>
          <a:ln/>
        </p:spPr>
        <p:txBody>
          <a:bodyPr lIns="38100" tIns="38100" rIns="38100" bIns="38100"/>
          <a:lstStyle/>
          <a:p>
            <a:r>
              <a:rPr lang="en-US" sz="3000" dirty="0" smtClean="0"/>
              <a:t>Science Support Systems - Strategy</a:t>
            </a:r>
            <a:endParaRPr lang="en-US" sz="3000" dirty="0"/>
          </a:p>
        </p:txBody>
      </p:sp>
      <p:sp>
        <p:nvSpPr>
          <p:cNvPr id="45062" name="Rectangle 6"/>
          <p:cNvSpPr>
            <a:spLocks noGrp="1" noChangeArrowheads="1"/>
          </p:cNvSpPr>
          <p:nvPr>
            <p:ph type="body" idx="1"/>
          </p:nvPr>
        </p:nvSpPr>
        <p:spPr>
          <a:xfrm>
            <a:off x="-1" y="1587429"/>
            <a:ext cx="9144001" cy="5267540"/>
          </a:xfrm>
          <a:ln/>
        </p:spPr>
        <p:txBody>
          <a:bodyPr lIns="38100" tIns="38100" rIns="38100" bIns="38100"/>
          <a:lstStyle/>
          <a:p>
            <a:pPr marL="304800" indent="-306000">
              <a:spcBef>
                <a:spcPts val="800"/>
              </a:spcBef>
              <a:buFont typeface="Arial" charset="0"/>
              <a:buChar char="•"/>
            </a:pPr>
            <a:r>
              <a:rPr lang="en-US" sz="2200" dirty="0">
                <a:solidFill>
                  <a:schemeClr val="tx1"/>
                </a:solidFill>
              </a:rPr>
              <a:t>Emphasis on </a:t>
            </a:r>
            <a:r>
              <a:rPr lang="en-US" sz="2200" b="1" dirty="0">
                <a:solidFill>
                  <a:schemeClr val="tx1"/>
                </a:solidFill>
              </a:rPr>
              <a:t>standardization and integration </a:t>
            </a:r>
            <a:r>
              <a:rPr lang="en-US" sz="2200" dirty="0">
                <a:solidFill>
                  <a:schemeClr val="tx1"/>
                </a:solidFill>
              </a:rPr>
              <a:t>as well as </a:t>
            </a:r>
            <a:r>
              <a:rPr lang="en-US" sz="2200" b="1" dirty="0">
                <a:solidFill>
                  <a:schemeClr val="tx1"/>
                </a:solidFill>
              </a:rPr>
              <a:t>workshops, laboratories and </a:t>
            </a:r>
            <a:r>
              <a:rPr lang="en-US" sz="2200" b="1" dirty="0" smtClean="0">
                <a:solidFill>
                  <a:schemeClr val="tx1"/>
                </a:solidFill>
              </a:rPr>
              <a:t>infrastructure</a:t>
            </a:r>
            <a:r>
              <a:rPr lang="en-US" sz="2200" dirty="0">
                <a:solidFill>
                  <a:schemeClr val="tx1"/>
                </a:solidFill>
              </a:rPr>
              <a:t>.</a:t>
            </a:r>
          </a:p>
          <a:p>
            <a:pPr marL="304800" indent="-306000">
              <a:spcBef>
                <a:spcPts val="800"/>
              </a:spcBef>
              <a:buFont typeface="Arial" charset="0"/>
              <a:buChar char="•"/>
            </a:pPr>
            <a:r>
              <a:rPr lang="en-US" sz="2200" dirty="0">
                <a:solidFill>
                  <a:schemeClr val="tx1"/>
                </a:solidFill>
              </a:rPr>
              <a:t>Cover </a:t>
            </a:r>
            <a:r>
              <a:rPr lang="en-US" sz="2200" b="1" dirty="0" smtClean="0">
                <a:solidFill>
                  <a:schemeClr val="tx1"/>
                </a:solidFill>
              </a:rPr>
              <a:t>Internal ESS Interfaces </a:t>
            </a:r>
            <a:r>
              <a:rPr lang="en-US" sz="2200" dirty="0" smtClean="0">
                <a:solidFill>
                  <a:schemeClr val="tx1"/>
                </a:solidFill>
              </a:rPr>
              <a:t>providing </a:t>
            </a:r>
            <a:r>
              <a:rPr lang="en-US" sz="2200" dirty="0">
                <a:solidFill>
                  <a:schemeClr val="tx1"/>
                </a:solidFill>
              </a:rPr>
              <a:t>important functions such as:</a:t>
            </a:r>
          </a:p>
          <a:p>
            <a:pPr marL="762000" lvl="1" indent="-306000">
              <a:spcBef>
                <a:spcPts val="0"/>
              </a:spcBef>
              <a:buFont typeface="Arial" charset="0"/>
              <a:buChar char="•"/>
            </a:pPr>
            <a:r>
              <a:rPr lang="en-US" sz="2200" dirty="0" err="1">
                <a:solidFill>
                  <a:srgbClr val="000000"/>
                </a:solidFill>
              </a:rPr>
              <a:t>Env</a:t>
            </a:r>
            <a:r>
              <a:rPr lang="en-US" sz="2200" dirty="0">
                <a:solidFill>
                  <a:srgbClr val="000000"/>
                </a:solidFill>
              </a:rPr>
              <a:t>. Health &amp; Safety </a:t>
            </a:r>
            <a:r>
              <a:rPr lang="en-US" sz="2200" dirty="0" smtClean="0">
                <a:solidFill>
                  <a:srgbClr val="000000"/>
                </a:solidFill>
              </a:rPr>
              <a:t>and </a:t>
            </a:r>
            <a:r>
              <a:rPr lang="en-US" sz="2200" dirty="0">
                <a:solidFill>
                  <a:srgbClr val="000000"/>
                </a:solidFill>
              </a:rPr>
              <a:t>Conv. </a:t>
            </a:r>
            <a:r>
              <a:rPr lang="en-US" sz="2200" dirty="0" smtClean="0">
                <a:solidFill>
                  <a:srgbClr val="000000"/>
                </a:solidFill>
              </a:rPr>
              <a:t>Facilities for </a:t>
            </a:r>
            <a:r>
              <a:rPr lang="en-US" sz="2200" dirty="0">
                <a:solidFill>
                  <a:srgbClr val="000000"/>
                </a:solidFill>
              </a:rPr>
              <a:t>Safety and Security </a:t>
            </a:r>
          </a:p>
          <a:p>
            <a:pPr marL="762000" lvl="1" indent="-306000">
              <a:spcBef>
                <a:spcPts val="0"/>
              </a:spcBef>
              <a:buFont typeface="Arial" charset="0"/>
              <a:buChar char="•"/>
            </a:pPr>
            <a:r>
              <a:rPr lang="en-US" sz="2200" dirty="0">
                <a:solidFill>
                  <a:srgbClr val="000000"/>
                </a:solidFill>
              </a:rPr>
              <a:t>Motion control &amp; Automation and Integrated Control Systems</a:t>
            </a:r>
          </a:p>
          <a:p>
            <a:pPr marL="762000" lvl="1" indent="-306000">
              <a:spcBef>
                <a:spcPts val="0"/>
              </a:spcBef>
              <a:buFont typeface="Arial" charset="0"/>
              <a:buChar char="•"/>
            </a:pPr>
            <a:r>
              <a:rPr lang="en-US" sz="2200" dirty="0">
                <a:solidFill>
                  <a:srgbClr val="000000"/>
                </a:solidFill>
              </a:rPr>
              <a:t>Cryogenics, Cooling and Vacuum for central infrastructures</a:t>
            </a:r>
            <a:endParaRPr lang="en-US" sz="1600" dirty="0">
              <a:solidFill>
                <a:schemeClr val="tx1"/>
              </a:solidFill>
            </a:endParaRPr>
          </a:p>
          <a:p>
            <a:pPr marL="304800" indent="-306000">
              <a:spcBef>
                <a:spcPts val="800"/>
              </a:spcBef>
              <a:buFont typeface="Arial" charset="0"/>
              <a:buChar char="•"/>
            </a:pPr>
            <a:r>
              <a:rPr lang="en-US" sz="2200" dirty="0">
                <a:solidFill>
                  <a:schemeClr val="tx1"/>
                </a:solidFill>
              </a:rPr>
              <a:t>Cover </a:t>
            </a:r>
            <a:r>
              <a:rPr lang="en-US" sz="2200" b="1" dirty="0">
                <a:solidFill>
                  <a:schemeClr val="tx1"/>
                </a:solidFill>
              </a:rPr>
              <a:t>Interfaces to Instruments Teams</a:t>
            </a:r>
            <a:r>
              <a:rPr lang="en-US" sz="2200" dirty="0">
                <a:solidFill>
                  <a:schemeClr val="tx1"/>
                </a:solidFill>
              </a:rPr>
              <a:t> and prioritize in respect to instrument construction schedule e.g. just in time. </a:t>
            </a:r>
            <a:endParaRPr lang="en-US" sz="1600" b="1" dirty="0">
              <a:solidFill>
                <a:srgbClr val="9AB958"/>
              </a:solidFill>
            </a:endParaRPr>
          </a:p>
          <a:p>
            <a:pPr marL="304800" indent="-306000">
              <a:lnSpc>
                <a:spcPct val="100000"/>
              </a:lnSpc>
              <a:spcBef>
                <a:spcPts val="800"/>
              </a:spcBef>
              <a:buFont typeface="Arial" charset="0"/>
              <a:buChar char="•"/>
            </a:pPr>
            <a:r>
              <a:rPr lang="en-US" sz="2200" b="1" dirty="0">
                <a:solidFill>
                  <a:srgbClr val="9AB958"/>
                </a:solidFill>
              </a:rPr>
              <a:t>Instrument specific sample environment and labs </a:t>
            </a:r>
            <a:r>
              <a:rPr lang="en-US" sz="2200" dirty="0">
                <a:solidFill>
                  <a:srgbClr val="000000"/>
                </a:solidFill>
              </a:rPr>
              <a:t>are part of instrument. </a:t>
            </a:r>
            <a:r>
              <a:rPr lang="en-US" sz="2200" b="1" dirty="0">
                <a:solidFill>
                  <a:srgbClr val="0E94CB"/>
                </a:solidFill>
              </a:rPr>
              <a:t>‘Pool’ sample environment and common labs </a:t>
            </a:r>
            <a:r>
              <a:rPr lang="en-US" sz="2200" dirty="0">
                <a:solidFill>
                  <a:srgbClr val="000000"/>
                </a:solidFill>
              </a:rPr>
              <a:t>are for whole instr. Suite. Consider also possible synergies with other instruments (</a:t>
            </a:r>
            <a:r>
              <a:rPr lang="en-US" sz="2200" b="1" dirty="0">
                <a:solidFill>
                  <a:srgbClr val="000000"/>
                </a:solidFill>
              </a:rPr>
              <a:t>mini-pool</a:t>
            </a:r>
            <a:r>
              <a:rPr lang="en-US" sz="2200" dirty="0">
                <a:solidFill>
                  <a:srgbClr val="000000"/>
                </a:solidFill>
              </a:rPr>
              <a:t>).</a:t>
            </a:r>
            <a:endParaRPr lang="en-US" sz="1600" dirty="0">
              <a:solidFill>
                <a:schemeClr val="tx1"/>
              </a:solidFill>
            </a:endParaRPr>
          </a:p>
          <a:p>
            <a:pPr marL="304800" indent="-306000">
              <a:lnSpc>
                <a:spcPct val="100000"/>
              </a:lnSpc>
              <a:spcBef>
                <a:spcPts val="800"/>
              </a:spcBef>
              <a:buFont typeface="Arial" charset="0"/>
              <a:buChar char="•"/>
            </a:pPr>
            <a:r>
              <a:rPr lang="en-US" sz="2200" dirty="0">
                <a:solidFill>
                  <a:srgbClr val="000000"/>
                </a:solidFill>
              </a:rPr>
              <a:t>Maximize </a:t>
            </a:r>
            <a:r>
              <a:rPr lang="en-US" sz="2200" b="1" dirty="0">
                <a:solidFill>
                  <a:srgbClr val="000000"/>
                </a:solidFill>
              </a:rPr>
              <a:t>in-kind potential </a:t>
            </a:r>
            <a:r>
              <a:rPr lang="en-US" sz="2200" dirty="0">
                <a:solidFill>
                  <a:srgbClr val="000000"/>
                </a:solidFill>
              </a:rPr>
              <a:t>by involving partners with unique competences incl. students</a:t>
            </a:r>
            <a:r>
              <a:rPr lang="en-US" sz="2200" dirty="0">
                <a:solidFill>
                  <a:schemeClr val="tx1"/>
                </a:solidFill>
              </a:rPr>
              <a:t> and junior staff in developmental activities already now. </a:t>
            </a:r>
          </a:p>
          <a:p>
            <a:pPr marL="304800" indent="-306000">
              <a:lnSpc>
                <a:spcPct val="100000"/>
              </a:lnSpc>
              <a:spcBef>
                <a:spcPts val="800"/>
              </a:spcBef>
              <a:buFont typeface="Arial" charset="0"/>
              <a:buChar char="•"/>
            </a:pPr>
            <a:r>
              <a:rPr lang="en-US" sz="2200" dirty="0">
                <a:solidFill>
                  <a:srgbClr val="000000"/>
                </a:solidFill>
              </a:rPr>
              <a:t>Additional functionalities require third-party funding.</a:t>
            </a:r>
            <a:endParaRPr lang="en-US" sz="2200" dirty="0">
              <a:solidFill>
                <a:schemeClr val="tx1"/>
              </a:solidFill>
            </a:endParaRPr>
          </a:p>
        </p:txBody>
      </p:sp>
      <p:sp>
        <p:nvSpPr>
          <p:cNvPr id="45063" name="Text Box 7"/>
          <p:cNvSpPr txBox="1">
            <a:spLocks noChangeArrowheads="1"/>
          </p:cNvSpPr>
          <p:nvPr/>
        </p:nvSpPr>
        <p:spPr bwMode="auto">
          <a:xfrm>
            <a:off x="8442325" y="6467475"/>
            <a:ext cx="2444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E508549B-6E10-144D-9C5B-9548277C694D}" type="slidenum">
              <a:rPr lang="en-US">
                <a:solidFill>
                  <a:srgbClr val="0094CA"/>
                </a:solidFill>
                <a:latin typeface="Calibri" charset="0"/>
                <a:cs typeface="Calibri" charset="0"/>
                <a:sym typeface="Calibri" charset="0"/>
              </a:rPr>
              <a:pPr algn="r"/>
              <a:t>10</a:t>
            </a:fld>
            <a:endParaRPr lang="en-US">
              <a:solidFill>
                <a:srgbClr val="0094CA"/>
              </a:solidFill>
              <a:latin typeface="Calibri" charset="0"/>
              <a:cs typeface="Calibri" charset="0"/>
              <a:sym typeface="Calibri" charset="0"/>
            </a:endParaRPr>
          </a:p>
        </p:txBody>
      </p:sp>
    </p:spTree>
    <p:extLst>
      <p:ext uri="{BB962C8B-B14F-4D97-AF65-F5344CB8AC3E}">
        <p14:creationId xmlns:p14="http://schemas.microsoft.com/office/powerpoint/2010/main" val="37844501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6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06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06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06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06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06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06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06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13969" y="-16280"/>
            <a:ext cx="7212343" cy="1441450"/>
          </a:xfrm>
          <a:ln/>
        </p:spPr>
        <p:txBody>
          <a:bodyPr/>
          <a:lstStyle/>
          <a:p>
            <a:r>
              <a:rPr lang="en-US" sz="3000" dirty="0" smtClean="0"/>
              <a:t>Towards an integrated ESS: </a:t>
            </a:r>
            <a:br>
              <a:rPr lang="en-US" sz="3000" dirty="0" smtClean="0"/>
            </a:br>
            <a:r>
              <a:rPr lang="en-US" sz="3000" dirty="0" smtClean="0"/>
              <a:t>Science Support Systems in Operations </a:t>
            </a:r>
            <a:endParaRPr lang="en-US" sz="3000" dirty="0"/>
          </a:p>
        </p:txBody>
      </p:sp>
      <p:grpSp>
        <p:nvGrpSpPr>
          <p:cNvPr id="16" name="Group 15"/>
          <p:cNvGrpSpPr/>
          <p:nvPr/>
        </p:nvGrpSpPr>
        <p:grpSpPr>
          <a:xfrm>
            <a:off x="2688133" y="3901654"/>
            <a:ext cx="5084865" cy="1582768"/>
            <a:chOff x="2688133" y="3901654"/>
            <a:chExt cx="5084865" cy="1582768"/>
          </a:xfrm>
        </p:grpSpPr>
        <p:grpSp>
          <p:nvGrpSpPr>
            <p:cNvPr id="10" name="Group 9"/>
            <p:cNvGrpSpPr/>
            <p:nvPr/>
          </p:nvGrpSpPr>
          <p:grpSpPr>
            <a:xfrm>
              <a:off x="3186689" y="3901654"/>
              <a:ext cx="825788" cy="810134"/>
              <a:chOff x="3186689" y="3901654"/>
              <a:chExt cx="825788" cy="810134"/>
            </a:xfrm>
          </p:grpSpPr>
          <p:pic>
            <p:nvPicPr>
              <p:cNvPr id="29" name="Picture 28" descr="2__#$!@%!#__imgres.png"/>
              <p:cNvPicPr>
                <a:picLocks noChangeAspect="1"/>
              </p:cNvPicPr>
              <p:nvPr/>
            </p:nvPicPr>
            <p:blipFill>
              <a:blip r:embed="rId4">
                <a:duotone>
                  <a:srgbClr val="9BBB59">
                    <a:shade val="45000"/>
                    <a:satMod val="135000"/>
                  </a:srgbClr>
                  <a:prstClr val="white"/>
                </a:duotone>
                <a:extLst>
                  <a:ext uri="{28A0092B-C50C-407E-A947-70E740481C1C}">
                    <a14:useLocalDpi xmlns:a14="http://schemas.microsoft.com/office/drawing/2010/main" val="0"/>
                  </a:ext>
                </a:extLst>
              </a:blip>
              <a:stretch>
                <a:fillRect/>
              </a:stretch>
            </p:blipFill>
            <p:spPr>
              <a:xfrm>
                <a:off x="3219721" y="3933904"/>
                <a:ext cx="759725" cy="745633"/>
              </a:xfrm>
              <a:prstGeom prst="rect">
                <a:avLst/>
              </a:prstGeom>
            </p:spPr>
          </p:pic>
          <p:sp>
            <p:nvSpPr>
              <p:cNvPr id="30" name="Rounded Rectangle 29"/>
              <p:cNvSpPr/>
              <p:nvPr/>
            </p:nvSpPr>
            <p:spPr>
              <a:xfrm>
                <a:off x="3186689" y="3901654"/>
                <a:ext cx="825788" cy="810134"/>
              </a:xfrm>
              <a:prstGeom prst="roundRect">
                <a:avLst/>
              </a:prstGeom>
              <a:noFill/>
              <a:ln w="101600" cap="flat" cmpd="sng" algn="ctr">
                <a:solidFill>
                  <a:srgbClr val="5B7F1C"/>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22" name="Left-Up Arrow 21"/>
            <p:cNvSpPr/>
            <p:nvPr/>
          </p:nvSpPr>
          <p:spPr>
            <a:xfrm>
              <a:off x="4148425" y="4023906"/>
              <a:ext cx="397219" cy="380068"/>
            </a:xfrm>
            <a:prstGeom prst="leftUpArrow">
              <a:avLst>
                <a:gd name="adj1" fmla="val 18019"/>
                <a:gd name="adj2" fmla="val 25000"/>
                <a:gd name="adj3" fmla="val 25000"/>
              </a:avLst>
            </a:prstGeom>
            <a:solidFill>
              <a:sysClr val="windowText" lastClr="000000">
                <a:lumMod val="50000"/>
                <a:lumOff val="50000"/>
              </a:sysClr>
            </a:solidFill>
            <a:ln w="9525" cap="flat" cmpd="sng" algn="ctr">
              <a:noFill/>
              <a:prstDash val="solid"/>
            </a:ln>
            <a:effectLst/>
          </p:spPr>
          <p:txBody>
            <a:bodyPr rtlCol="0" anchor="ctr"/>
            <a:lstStyle/>
            <a:p>
              <a:pPr algn="ctr" defTabSz="914400">
                <a:defRPr/>
              </a:pPr>
              <a:endParaRPr lang="en-US" kern="0">
                <a:solidFill>
                  <a:sysClr val="windowText" lastClr="000000"/>
                </a:solidFill>
                <a:latin typeface="Calibri"/>
                <a:ea typeface="ヒラギノ角ゴ ProN W3"/>
                <a:cs typeface="ヒラギノ角ゴ ProN W3"/>
              </a:endParaRPr>
            </a:p>
          </p:txBody>
        </p:sp>
        <p:sp>
          <p:nvSpPr>
            <p:cNvPr id="23" name="Left-Up Arrow 22"/>
            <p:cNvSpPr/>
            <p:nvPr/>
          </p:nvSpPr>
          <p:spPr>
            <a:xfrm rot="5400000">
              <a:off x="2686833" y="4015424"/>
              <a:ext cx="389851" cy="387251"/>
            </a:xfrm>
            <a:prstGeom prst="leftUpArrow">
              <a:avLst>
                <a:gd name="adj1" fmla="val 18019"/>
                <a:gd name="adj2" fmla="val 25000"/>
                <a:gd name="adj3" fmla="val 25000"/>
              </a:avLst>
            </a:prstGeom>
            <a:solidFill>
              <a:sysClr val="windowText" lastClr="000000">
                <a:lumMod val="50000"/>
                <a:lumOff val="50000"/>
              </a:sysClr>
            </a:solidFill>
            <a:ln w="9525" cap="flat" cmpd="sng" algn="ctr">
              <a:noFill/>
              <a:prstDash val="solid"/>
            </a:ln>
            <a:effectLst/>
          </p:spPr>
          <p:txBody>
            <a:bodyPr rtlCol="0" anchor="ctr"/>
            <a:lstStyle/>
            <a:p>
              <a:pPr algn="ctr" defTabSz="914400">
                <a:defRPr/>
              </a:pPr>
              <a:endParaRPr lang="en-US" kern="0">
                <a:solidFill>
                  <a:sysClr val="windowText" lastClr="000000"/>
                </a:solidFill>
                <a:latin typeface="Calibri"/>
                <a:ea typeface="ヒラギノ角ゴ ProN W3"/>
                <a:cs typeface="ヒラギノ角ゴ ProN W3"/>
              </a:endParaRPr>
            </a:p>
          </p:txBody>
        </p:sp>
        <p:sp>
          <p:nvSpPr>
            <p:cNvPr id="36" name="Rectangle 35"/>
            <p:cNvSpPr/>
            <p:nvPr/>
          </p:nvSpPr>
          <p:spPr>
            <a:xfrm>
              <a:off x="4529965" y="4373761"/>
              <a:ext cx="1930823" cy="400110"/>
            </a:xfrm>
            <a:prstGeom prst="rect">
              <a:avLst/>
            </a:prstGeom>
          </p:spPr>
          <p:txBody>
            <a:bodyPr wrap="square">
              <a:spAutoFit/>
            </a:bodyPr>
            <a:lstStyle/>
            <a:p>
              <a:r>
                <a:rPr lang="en-US" sz="2000" b="1" dirty="0">
                  <a:solidFill>
                    <a:srgbClr val="5B7F1C"/>
                  </a:solidFill>
                  <a:latin typeface="Calibri"/>
                  <a:ea typeface="ヒラギノ角ゴ ProN W3"/>
                  <a:cs typeface="ヒラギノ角ゴ ProN W3"/>
                </a:rPr>
                <a:t>Sample Change</a:t>
              </a:r>
            </a:p>
          </p:txBody>
        </p:sp>
        <p:sp>
          <p:nvSpPr>
            <p:cNvPr id="4" name="Rectangle 3"/>
            <p:cNvSpPr/>
            <p:nvPr/>
          </p:nvSpPr>
          <p:spPr>
            <a:xfrm>
              <a:off x="4545644" y="4776536"/>
              <a:ext cx="3227354" cy="707886"/>
            </a:xfrm>
            <a:prstGeom prst="rect">
              <a:avLst/>
            </a:prstGeom>
          </p:spPr>
          <p:txBody>
            <a:bodyPr wrap="square">
              <a:spAutoFit/>
            </a:bodyPr>
            <a:lstStyle/>
            <a:p>
              <a:r>
                <a:rPr lang="en-US" sz="2000" dirty="0" smtClean="0">
                  <a:solidFill>
                    <a:srgbClr val="008000"/>
                  </a:solidFill>
                  <a:latin typeface="Calibri"/>
                  <a:ea typeface="ヒラギノ角ゴ ProN W3"/>
                  <a:cs typeface="ヒラギノ角ゴ ProN W3"/>
                </a:rPr>
                <a:t>Positioning precision</a:t>
              </a:r>
            </a:p>
            <a:p>
              <a:r>
                <a:rPr lang="en-US" sz="2000" dirty="0" smtClean="0">
                  <a:solidFill>
                    <a:srgbClr val="008000"/>
                  </a:solidFill>
                  <a:latin typeface="Calibri"/>
                  <a:ea typeface="ヒラギノ角ゴ ProN W3"/>
                  <a:cs typeface="ヒラギノ角ゴ ProN W3"/>
                </a:rPr>
                <a:t>Reliability, speediness</a:t>
              </a:r>
              <a:endParaRPr lang="en-US" sz="2000" dirty="0">
                <a:solidFill>
                  <a:srgbClr val="000000"/>
                </a:solidFill>
                <a:latin typeface="Calibri"/>
                <a:ea typeface="ヒラギノ角ゴ ProN W3"/>
                <a:cs typeface="ヒラギノ角ゴ ProN W3"/>
              </a:endParaRPr>
            </a:p>
          </p:txBody>
        </p:sp>
      </p:grpSp>
      <p:grpSp>
        <p:nvGrpSpPr>
          <p:cNvPr id="15" name="Group 14"/>
          <p:cNvGrpSpPr/>
          <p:nvPr/>
        </p:nvGrpSpPr>
        <p:grpSpPr>
          <a:xfrm>
            <a:off x="421289" y="2555106"/>
            <a:ext cx="2743424" cy="2997592"/>
            <a:chOff x="421289" y="2555106"/>
            <a:chExt cx="2743424" cy="2997592"/>
          </a:xfrm>
        </p:grpSpPr>
        <p:grpSp>
          <p:nvGrpSpPr>
            <p:cNvPr id="9" name="Group 8"/>
            <p:cNvGrpSpPr/>
            <p:nvPr/>
          </p:nvGrpSpPr>
          <p:grpSpPr>
            <a:xfrm>
              <a:off x="2338925" y="3066511"/>
              <a:ext cx="825788" cy="810134"/>
              <a:chOff x="2338925" y="3066511"/>
              <a:chExt cx="825788" cy="810134"/>
            </a:xfrm>
          </p:grpSpPr>
          <p:pic>
            <p:nvPicPr>
              <p:cNvPr id="31" name="Picture 30" descr="1__#$!@%!#__imgres.png"/>
              <p:cNvPicPr>
                <a:picLocks noChangeAspect="1"/>
              </p:cNvPicPr>
              <p:nvPr/>
            </p:nvPicPr>
            <p:blipFill rotWithShape="1">
              <a:blip r:embed="rId5">
                <a:extLst>
                  <a:ext uri="{28A0092B-C50C-407E-A947-70E740481C1C}">
                    <a14:useLocalDpi xmlns:a14="http://schemas.microsoft.com/office/drawing/2010/main" val="0"/>
                  </a:ext>
                </a:extLst>
              </a:blip>
              <a:srcRect l="16125" t="5956" r="17148" b="5787"/>
              <a:stretch/>
            </p:blipFill>
            <p:spPr>
              <a:xfrm>
                <a:off x="2378593" y="3108209"/>
                <a:ext cx="746453" cy="726738"/>
              </a:xfrm>
              <a:prstGeom prst="rect">
                <a:avLst/>
              </a:prstGeom>
            </p:spPr>
          </p:pic>
          <p:sp>
            <p:nvSpPr>
              <p:cNvPr id="32" name="Rounded Rectangle 31"/>
              <p:cNvSpPr/>
              <p:nvPr/>
            </p:nvSpPr>
            <p:spPr>
              <a:xfrm>
                <a:off x="2338925" y="3066511"/>
                <a:ext cx="825788" cy="810134"/>
              </a:xfrm>
              <a:prstGeom prst="roundRect">
                <a:avLst/>
              </a:prstGeom>
              <a:noFill/>
              <a:ln w="101600" cap="flat" cmpd="sng" algn="ctr">
                <a:solidFill>
                  <a:srgbClr val="D98718"/>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25" name="Bent-Up Arrow 24"/>
            <p:cNvSpPr/>
            <p:nvPr/>
          </p:nvSpPr>
          <p:spPr>
            <a:xfrm rot="10800000">
              <a:off x="2699948" y="2555106"/>
              <a:ext cx="364187" cy="309068"/>
            </a:xfrm>
            <a:prstGeom prst="bentUpArrow">
              <a:avLst>
                <a:gd name="adj1" fmla="val 25000"/>
                <a:gd name="adj2" fmla="val 28338"/>
                <a:gd name="adj3" fmla="val 29768"/>
              </a:avLst>
            </a:prstGeom>
            <a:solidFill>
              <a:srgbClr val="7F7F7F"/>
            </a:solidFill>
            <a:ln w="9525" cap="flat" cmpd="sng" algn="ctr">
              <a:no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sp>
          <p:nvSpPr>
            <p:cNvPr id="37" name="Rectangle 36"/>
            <p:cNvSpPr/>
            <p:nvPr/>
          </p:nvSpPr>
          <p:spPr>
            <a:xfrm>
              <a:off x="421290" y="3154080"/>
              <a:ext cx="1854598" cy="707886"/>
            </a:xfrm>
            <a:prstGeom prst="rect">
              <a:avLst/>
            </a:prstGeom>
          </p:spPr>
          <p:txBody>
            <a:bodyPr wrap="square">
              <a:spAutoFit/>
            </a:bodyPr>
            <a:lstStyle/>
            <a:p>
              <a:r>
                <a:rPr lang="en-US" sz="2000" b="1" dirty="0">
                  <a:solidFill>
                    <a:srgbClr val="D98718"/>
                  </a:solidFill>
                  <a:latin typeface="Calibri"/>
                  <a:ea typeface="ヒラギノ角ゴ ProN W3"/>
                  <a:cs typeface="ヒラギノ角ゴ ProN W3"/>
                </a:rPr>
                <a:t>Equipment </a:t>
              </a:r>
            </a:p>
            <a:p>
              <a:r>
                <a:rPr lang="en-US" sz="2000" b="1" dirty="0">
                  <a:solidFill>
                    <a:srgbClr val="D98718"/>
                  </a:solidFill>
                  <a:latin typeface="Calibri"/>
                  <a:ea typeface="ヒラギノ角ゴ ProN W3"/>
                  <a:cs typeface="ヒラギノ角ゴ ProN W3"/>
                </a:rPr>
                <a:t>Change-over</a:t>
              </a:r>
            </a:p>
          </p:txBody>
        </p:sp>
        <p:sp>
          <p:nvSpPr>
            <p:cNvPr id="6" name="Rectangle 5"/>
            <p:cNvSpPr/>
            <p:nvPr/>
          </p:nvSpPr>
          <p:spPr>
            <a:xfrm>
              <a:off x="421289" y="3921482"/>
              <a:ext cx="2628242" cy="1631216"/>
            </a:xfrm>
            <a:prstGeom prst="rect">
              <a:avLst/>
            </a:prstGeom>
          </p:spPr>
          <p:txBody>
            <a:bodyPr wrap="square">
              <a:spAutoFit/>
            </a:bodyPr>
            <a:lstStyle/>
            <a:p>
              <a:r>
                <a:rPr lang="en-US" sz="2000" dirty="0" smtClean="0">
                  <a:solidFill>
                    <a:srgbClr val="D98718"/>
                  </a:solidFill>
                  <a:latin typeface="Calibri"/>
                  <a:ea typeface="ヒラギノ角ゴ ProN W3"/>
                  <a:cs typeface="ヒラギノ角ゴ ProN W3"/>
                </a:rPr>
                <a:t>Mobility</a:t>
              </a:r>
              <a:endParaRPr lang="en-US" sz="2000" dirty="0">
                <a:solidFill>
                  <a:srgbClr val="D98718"/>
                </a:solidFill>
                <a:latin typeface="Calibri"/>
                <a:ea typeface="ヒラギノ角ゴ ProN W3"/>
                <a:cs typeface="ヒラギノ角ゴ ProN W3"/>
              </a:endParaRPr>
            </a:p>
            <a:p>
              <a:r>
                <a:rPr lang="en-US" sz="2000" dirty="0" smtClean="0">
                  <a:solidFill>
                    <a:srgbClr val="D98718"/>
                  </a:solidFill>
                  <a:latin typeface="Calibri"/>
                  <a:ea typeface="ヒラギノ角ゴ ProN W3"/>
                  <a:cs typeface="ヒラギノ角ゴ ProN W3"/>
                </a:rPr>
                <a:t>Modularity</a:t>
              </a:r>
              <a:endParaRPr lang="en-US" sz="2000" dirty="0">
                <a:solidFill>
                  <a:srgbClr val="D98718"/>
                </a:solidFill>
                <a:latin typeface="Calibri"/>
                <a:ea typeface="ヒラギノ角ゴ ProN W3"/>
                <a:cs typeface="ヒラギノ角ゴ ProN W3"/>
              </a:endParaRPr>
            </a:p>
            <a:p>
              <a:r>
                <a:rPr lang="en-US" sz="2000" dirty="0" smtClean="0">
                  <a:solidFill>
                    <a:srgbClr val="D98718"/>
                  </a:solidFill>
                  <a:latin typeface="Calibri"/>
                  <a:ea typeface="ヒラギノ角ゴ ProN W3"/>
                  <a:cs typeface="ヒラギノ角ゴ ProN W3"/>
                </a:rPr>
                <a:t>Rapidity</a:t>
              </a:r>
              <a:endParaRPr lang="en-US" sz="2000" dirty="0">
                <a:solidFill>
                  <a:srgbClr val="D98718"/>
                </a:solidFill>
                <a:latin typeface="Calibri"/>
                <a:ea typeface="ヒラギノ角ゴ ProN W3"/>
                <a:cs typeface="ヒラギノ角ゴ ProN W3"/>
              </a:endParaRPr>
            </a:p>
            <a:p>
              <a:r>
                <a:rPr lang="en-US" sz="2000" dirty="0" smtClean="0">
                  <a:solidFill>
                    <a:srgbClr val="D98718"/>
                  </a:solidFill>
                  <a:latin typeface="Calibri"/>
                  <a:ea typeface="ヒラギノ角ゴ ProN W3"/>
                  <a:cs typeface="ヒラギノ角ゴ ProN W3"/>
                </a:rPr>
                <a:t>Reproducibility</a:t>
              </a:r>
              <a:endParaRPr lang="en-US" sz="2000" dirty="0">
                <a:solidFill>
                  <a:srgbClr val="D98718"/>
                </a:solidFill>
                <a:latin typeface="Calibri"/>
                <a:ea typeface="ヒラギノ角ゴ ProN W3"/>
                <a:cs typeface="ヒラギノ角ゴ ProN W3"/>
              </a:endParaRPr>
            </a:p>
            <a:p>
              <a:r>
                <a:rPr lang="en-US" sz="2000" dirty="0">
                  <a:solidFill>
                    <a:srgbClr val="D98718"/>
                  </a:solidFill>
                  <a:latin typeface="Calibri"/>
                  <a:ea typeface="ヒラギノ角ゴ ProN W3"/>
                  <a:cs typeface="ヒラギノ角ゴ ProN W3"/>
                </a:rPr>
                <a:t>Work </a:t>
              </a:r>
              <a:r>
                <a:rPr lang="en-US" sz="2000" dirty="0" smtClean="0">
                  <a:solidFill>
                    <a:srgbClr val="D98718"/>
                  </a:solidFill>
                  <a:latin typeface="Calibri"/>
                  <a:ea typeface="ヒラギノ角ゴ ProN W3"/>
                  <a:cs typeface="ヒラギノ角ゴ ProN W3"/>
                </a:rPr>
                <a:t>flow</a:t>
              </a:r>
              <a:endParaRPr lang="en-US" sz="2000" dirty="0">
                <a:solidFill>
                  <a:srgbClr val="D98718"/>
                </a:solidFill>
                <a:latin typeface="Calibri"/>
                <a:ea typeface="ヒラギノ角ゴ ProN W3"/>
                <a:cs typeface="ヒラギノ角ゴ ProN W3"/>
              </a:endParaRPr>
            </a:p>
          </p:txBody>
        </p:sp>
      </p:grpSp>
      <p:grpSp>
        <p:nvGrpSpPr>
          <p:cNvPr id="39" name="Group 38"/>
          <p:cNvGrpSpPr/>
          <p:nvPr/>
        </p:nvGrpSpPr>
        <p:grpSpPr>
          <a:xfrm>
            <a:off x="3219721" y="4870343"/>
            <a:ext cx="5936979" cy="1927062"/>
            <a:chOff x="3219721" y="4870343"/>
            <a:chExt cx="5936979" cy="1927062"/>
          </a:xfrm>
        </p:grpSpPr>
        <p:sp>
          <p:nvSpPr>
            <p:cNvPr id="50" name="Rectangle 49"/>
            <p:cNvSpPr/>
            <p:nvPr/>
          </p:nvSpPr>
          <p:spPr>
            <a:xfrm>
              <a:off x="4520868" y="5572283"/>
              <a:ext cx="1104280" cy="400110"/>
            </a:xfrm>
            <a:prstGeom prst="rect">
              <a:avLst/>
            </a:prstGeom>
          </p:spPr>
          <p:txBody>
            <a:bodyPr wrap="square">
              <a:spAutoFit/>
            </a:bodyPr>
            <a:lstStyle/>
            <a:p>
              <a:r>
                <a:rPr lang="en-US" sz="2000" b="1" dirty="0">
                  <a:solidFill>
                    <a:srgbClr val="0A5A97"/>
                  </a:solidFill>
                  <a:latin typeface="Calibri"/>
                  <a:ea typeface="ヒラギノ角ゴ ProN W3"/>
                  <a:cs typeface="ヒラギノ角ゴ ProN W3"/>
                </a:rPr>
                <a:t>Labs</a:t>
              </a:r>
            </a:p>
          </p:txBody>
        </p:sp>
        <p:grpSp>
          <p:nvGrpSpPr>
            <p:cNvPr id="26" name="Group 25"/>
            <p:cNvGrpSpPr/>
            <p:nvPr/>
          </p:nvGrpSpPr>
          <p:grpSpPr>
            <a:xfrm>
              <a:off x="3219721" y="4870343"/>
              <a:ext cx="5936979" cy="1927062"/>
              <a:chOff x="3219721" y="4870343"/>
              <a:chExt cx="5936979" cy="1927062"/>
            </a:xfrm>
          </p:grpSpPr>
          <p:grpSp>
            <p:nvGrpSpPr>
              <p:cNvPr id="12" name="Group 11"/>
              <p:cNvGrpSpPr/>
              <p:nvPr/>
            </p:nvGrpSpPr>
            <p:grpSpPr>
              <a:xfrm>
                <a:off x="3219721" y="5557821"/>
                <a:ext cx="792000" cy="792000"/>
                <a:chOff x="3219721" y="5557821"/>
                <a:chExt cx="792000" cy="792000"/>
              </a:xfrm>
            </p:grpSpPr>
            <p:pic>
              <p:nvPicPr>
                <p:cNvPr id="47" name="Picture 46"/>
                <p:cNvPicPr>
                  <a:picLocks noChangeAspect="1"/>
                </p:cNvPicPr>
                <p:nvPr/>
              </p:nvPicPr>
              <p:blipFill>
                <a:blip r:embed="rId6">
                  <a:duotone>
                    <a:schemeClr val="accent1">
                      <a:shade val="45000"/>
                      <a:satMod val="135000"/>
                    </a:schemeClr>
                    <a:prstClr val="white"/>
                  </a:duotone>
                </a:blip>
                <a:stretch>
                  <a:fillRect/>
                </a:stretch>
              </p:blipFill>
              <p:spPr>
                <a:xfrm>
                  <a:off x="3350010" y="5687999"/>
                  <a:ext cx="531422" cy="531643"/>
                </a:xfrm>
                <a:prstGeom prst="rect">
                  <a:avLst/>
                </a:prstGeom>
              </p:spPr>
            </p:pic>
            <p:sp>
              <p:nvSpPr>
                <p:cNvPr id="48" name="Rounded Rectangle 47"/>
                <p:cNvSpPr/>
                <p:nvPr/>
              </p:nvSpPr>
              <p:spPr>
                <a:xfrm>
                  <a:off x="3219721" y="5557821"/>
                  <a:ext cx="792000" cy="792000"/>
                </a:xfrm>
                <a:prstGeom prst="roundRect">
                  <a:avLst/>
                </a:prstGeom>
                <a:noFill/>
                <a:ln w="101600" cap="flat" cmpd="sng" algn="ctr">
                  <a:solidFill>
                    <a:srgbClr val="0A5A97"/>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49" name="Left-Right Arrow 48"/>
              <p:cNvSpPr/>
              <p:nvPr/>
            </p:nvSpPr>
            <p:spPr bwMode="auto">
              <a:xfrm rot="16200000">
                <a:off x="3350909" y="5027500"/>
                <a:ext cx="502936" cy="188622"/>
              </a:xfrm>
              <a:prstGeom prst="leftRightArrow">
                <a:avLst/>
              </a:prstGeom>
              <a:solidFill>
                <a:schemeClr val="bg1">
                  <a:lumMod val="5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7" name="Rectangle 6"/>
              <p:cNvSpPr/>
              <p:nvPr/>
            </p:nvSpPr>
            <p:spPr>
              <a:xfrm>
                <a:off x="4056283" y="5941615"/>
                <a:ext cx="5100417" cy="855790"/>
              </a:xfrm>
              <a:prstGeom prst="rect">
                <a:avLst/>
              </a:prstGeom>
            </p:spPr>
            <p:txBody>
              <a:bodyPr wrap="square">
                <a:spAutoFit/>
              </a:bodyPr>
              <a:lstStyle/>
              <a:p>
                <a:pPr lvl="1">
                  <a:lnSpc>
                    <a:spcPts val="1960"/>
                  </a:lnSpc>
                </a:pPr>
                <a:r>
                  <a:rPr lang="en-US" sz="2000" dirty="0" smtClean="0">
                    <a:solidFill>
                      <a:srgbClr val="0A5A97"/>
                    </a:solidFill>
                    <a:latin typeface="Calibri"/>
                    <a:ea typeface="ヒラギノ角ゴ ProN W3"/>
                    <a:cs typeface="ヒラギノ角ゴ ProN W3"/>
                  </a:rPr>
                  <a:t>Prepare</a:t>
                </a:r>
                <a:r>
                  <a:rPr lang="en-US" sz="2000" dirty="0">
                    <a:solidFill>
                      <a:srgbClr val="0A5A97"/>
                    </a:solidFill>
                    <a:latin typeface="Calibri"/>
                    <a:ea typeface="ヒラギノ角ゴ ProN W3"/>
                    <a:cs typeface="ヒラギノ角ゴ ProN W3"/>
                  </a:rPr>
                  <a:t> </a:t>
                </a:r>
                <a:r>
                  <a:rPr lang="en-US" sz="2000" dirty="0" smtClean="0">
                    <a:solidFill>
                      <a:srgbClr val="0A5A97"/>
                    </a:solidFill>
                    <a:latin typeface="Calibri"/>
                    <a:ea typeface="ヒラギノ角ゴ ProN W3"/>
                    <a:cs typeface="ヒラギノ角ゴ ProN W3"/>
                  </a:rPr>
                  <a:t>and characterize</a:t>
                </a:r>
              </a:p>
              <a:p>
                <a:pPr lvl="1">
                  <a:lnSpc>
                    <a:spcPts val="1960"/>
                  </a:lnSpc>
                </a:pPr>
                <a:r>
                  <a:rPr lang="en-US" sz="2000" dirty="0" smtClean="0">
                    <a:solidFill>
                      <a:srgbClr val="0A5A97"/>
                    </a:solidFill>
                    <a:latin typeface="Calibri"/>
                    <a:ea typeface="ヒラギノ角ゴ ProN W3"/>
                    <a:cs typeface="ヒラギノ角ゴ ProN W3"/>
                  </a:rPr>
                  <a:t>Align</a:t>
                </a:r>
                <a:r>
                  <a:rPr lang="en-US" sz="2000" dirty="0">
                    <a:solidFill>
                      <a:srgbClr val="0A5A97"/>
                    </a:solidFill>
                    <a:latin typeface="Calibri"/>
                    <a:ea typeface="ヒラギノ角ゴ ProN W3"/>
                    <a:cs typeface="ヒラギノ角ゴ ProN W3"/>
                  </a:rPr>
                  <a:t>, condition, </a:t>
                </a:r>
                <a:r>
                  <a:rPr lang="en-US" sz="2000" dirty="0" smtClean="0">
                    <a:solidFill>
                      <a:srgbClr val="0A5A97"/>
                    </a:solidFill>
                    <a:latin typeface="Calibri"/>
                    <a:ea typeface="ヒラギノ角ゴ ProN W3"/>
                    <a:cs typeface="ヒラギノ角ゴ ProN W3"/>
                  </a:rPr>
                  <a:t>mount</a:t>
                </a:r>
              </a:p>
              <a:p>
                <a:pPr lvl="1">
                  <a:lnSpc>
                    <a:spcPts val="1960"/>
                  </a:lnSpc>
                </a:pPr>
                <a:r>
                  <a:rPr lang="en-US" sz="2000" dirty="0" smtClean="0">
                    <a:solidFill>
                      <a:srgbClr val="0A5A97"/>
                    </a:solidFill>
                    <a:latin typeface="Calibri"/>
                    <a:ea typeface="ヒラギノ角ゴ ProN W3"/>
                    <a:cs typeface="ヒラギノ角ゴ ProN W3"/>
                  </a:rPr>
                  <a:t>Register, tag, store, ship, dispose</a:t>
                </a:r>
              </a:p>
            </p:txBody>
          </p:sp>
        </p:grpSp>
      </p:grpSp>
      <p:grpSp>
        <p:nvGrpSpPr>
          <p:cNvPr id="13" name="Group 12"/>
          <p:cNvGrpSpPr/>
          <p:nvPr/>
        </p:nvGrpSpPr>
        <p:grpSpPr>
          <a:xfrm>
            <a:off x="4015894" y="2718512"/>
            <a:ext cx="5128107" cy="1609842"/>
            <a:chOff x="4015894" y="2718512"/>
            <a:chExt cx="5128107" cy="1609842"/>
          </a:xfrm>
        </p:grpSpPr>
        <p:grpSp>
          <p:nvGrpSpPr>
            <p:cNvPr id="11" name="Group 10"/>
            <p:cNvGrpSpPr/>
            <p:nvPr/>
          </p:nvGrpSpPr>
          <p:grpSpPr>
            <a:xfrm>
              <a:off x="4015894" y="3066343"/>
              <a:ext cx="825788" cy="810470"/>
              <a:chOff x="4015894" y="3066343"/>
              <a:chExt cx="825788" cy="810470"/>
            </a:xfrm>
          </p:grpSpPr>
          <p:pic>
            <p:nvPicPr>
              <p:cNvPr id="33" name="Picture 32" descr="3__#$!@%!#__imgres.png"/>
              <p:cNvPicPr>
                <a:picLocks noChangeAspect="1"/>
              </p:cNvPicPr>
              <p:nvPr/>
            </p:nvPicPr>
            <p:blipFill>
              <a:blip r:embed="rId7">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4015894" y="3066343"/>
                <a:ext cx="825788" cy="810470"/>
              </a:xfrm>
              <a:prstGeom prst="rect">
                <a:avLst/>
              </a:prstGeom>
            </p:spPr>
          </p:pic>
          <p:sp>
            <p:nvSpPr>
              <p:cNvPr id="34" name="Rounded Rectangle 33"/>
              <p:cNvSpPr/>
              <p:nvPr/>
            </p:nvSpPr>
            <p:spPr>
              <a:xfrm>
                <a:off x="4015894" y="3066511"/>
                <a:ext cx="825788" cy="810134"/>
              </a:xfrm>
              <a:prstGeom prst="roundRect">
                <a:avLst/>
              </a:prstGeom>
              <a:noFill/>
              <a:ln w="101600" cap="flat" cmpd="sng" algn="ctr">
                <a:solidFill>
                  <a:srgbClr val="7F1617"/>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38" name="Rectangle 37"/>
            <p:cNvSpPr/>
            <p:nvPr/>
          </p:nvSpPr>
          <p:spPr>
            <a:xfrm>
              <a:off x="4976137" y="3292579"/>
              <a:ext cx="1457341" cy="400110"/>
            </a:xfrm>
            <a:prstGeom prst="rect">
              <a:avLst/>
            </a:prstGeom>
          </p:spPr>
          <p:txBody>
            <a:bodyPr wrap="square">
              <a:spAutoFit/>
            </a:bodyPr>
            <a:lstStyle/>
            <a:p>
              <a:r>
                <a:rPr lang="en-US" sz="2000" b="1" dirty="0">
                  <a:solidFill>
                    <a:srgbClr val="7F1617"/>
                  </a:solidFill>
                  <a:latin typeface="Calibri"/>
                  <a:ea typeface="ヒラギノ角ゴ ProN W3"/>
                  <a:cs typeface="ヒラギノ角ゴ ProN W3"/>
                </a:rPr>
                <a:t>Parameters</a:t>
              </a:r>
            </a:p>
          </p:txBody>
        </p:sp>
        <p:sp>
          <p:nvSpPr>
            <p:cNvPr id="8" name="Rectangle 7"/>
            <p:cNvSpPr/>
            <p:nvPr/>
          </p:nvSpPr>
          <p:spPr>
            <a:xfrm>
              <a:off x="6036723" y="2718512"/>
              <a:ext cx="3107278" cy="1609842"/>
            </a:xfrm>
            <a:prstGeom prst="rect">
              <a:avLst/>
            </a:prstGeom>
          </p:spPr>
          <p:txBody>
            <a:bodyPr wrap="square">
              <a:spAutoFit/>
            </a:bodyPr>
            <a:lstStyle/>
            <a:p>
              <a:pPr lvl="1">
                <a:lnSpc>
                  <a:spcPts val="1960"/>
                </a:lnSpc>
              </a:pPr>
              <a:r>
                <a:rPr lang="en-US" sz="2000" dirty="0" smtClean="0">
                  <a:solidFill>
                    <a:srgbClr val="7F1617"/>
                  </a:solidFill>
                  <a:latin typeface="Calibri"/>
                  <a:ea typeface="ヒラギノ角ゴ ProN W3"/>
                  <a:cs typeface="ヒラギノ角ゴ ProN W3"/>
                </a:rPr>
                <a:t>Maximal range</a:t>
              </a:r>
              <a:endParaRPr lang="en-US" sz="2000" dirty="0">
                <a:solidFill>
                  <a:srgbClr val="7F1617"/>
                </a:solidFill>
                <a:latin typeface="Calibri"/>
                <a:ea typeface="ヒラギノ角ゴ ProN W3"/>
                <a:cs typeface="ヒラギノ角ゴ ProN W3"/>
              </a:endParaRPr>
            </a:p>
            <a:p>
              <a:pPr lvl="1">
                <a:lnSpc>
                  <a:spcPts val="1960"/>
                </a:lnSpc>
              </a:pPr>
              <a:r>
                <a:rPr lang="en-US" sz="2000" dirty="0">
                  <a:solidFill>
                    <a:srgbClr val="7F1617"/>
                  </a:solidFill>
                  <a:latin typeface="Calibri"/>
                  <a:ea typeface="ヒラギノ角ゴ ProN W3"/>
                  <a:cs typeface="ヒラギノ角ゴ ProN W3"/>
                </a:rPr>
                <a:t>Multiple </a:t>
              </a:r>
              <a:r>
                <a:rPr lang="en-US" sz="2000" dirty="0" smtClean="0">
                  <a:solidFill>
                    <a:srgbClr val="7F1617"/>
                  </a:solidFill>
                  <a:latin typeface="Calibri"/>
                  <a:ea typeface="ヒラギノ角ゴ ProN W3"/>
                  <a:cs typeface="ヒラギノ角ゴ ProN W3"/>
                </a:rPr>
                <a:t>parameters </a:t>
              </a:r>
              <a:endParaRPr lang="en-US" sz="2000" dirty="0">
                <a:solidFill>
                  <a:srgbClr val="7F1617"/>
                </a:solidFill>
                <a:latin typeface="Calibri"/>
                <a:ea typeface="ヒラギノ角ゴ ProN W3"/>
                <a:cs typeface="ヒラギノ角ゴ ProN W3"/>
              </a:endParaRPr>
            </a:p>
            <a:p>
              <a:pPr lvl="1">
                <a:lnSpc>
                  <a:spcPts val="1960"/>
                </a:lnSpc>
              </a:pPr>
              <a:r>
                <a:rPr lang="en-US" sz="2000" dirty="0">
                  <a:solidFill>
                    <a:srgbClr val="7F1617"/>
                  </a:solidFill>
                  <a:latin typeface="Calibri"/>
                  <a:ea typeface="ヒラギノ角ゴ ProN W3"/>
                  <a:cs typeface="ヒラギノ角ゴ ProN W3"/>
                </a:rPr>
                <a:t>Precision, </a:t>
              </a:r>
              <a:r>
                <a:rPr lang="en-US" sz="2000" dirty="0" smtClean="0">
                  <a:solidFill>
                    <a:srgbClr val="7F1617"/>
                  </a:solidFill>
                  <a:latin typeface="Calibri"/>
                  <a:ea typeface="ヒラギノ角ゴ ProN W3"/>
                  <a:cs typeface="ヒラギノ角ゴ ProN W3"/>
                </a:rPr>
                <a:t>accuracy </a:t>
              </a:r>
              <a:endParaRPr lang="en-US" sz="2000" dirty="0">
                <a:solidFill>
                  <a:srgbClr val="7F1617"/>
                </a:solidFill>
                <a:latin typeface="Calibri"/>
                <a:ea typeface="ヒラギノ角ゴ ProN W3"/>
                <a:cs typeface="ヒラギノ角ゴ ProN W3"/>
              </a:endParaRPr>
            </a:p>
            <a:p>
              <a:pPr lvl="1">
                <a:lnSpc>
                  <a:spcPts val="1960"/>
                </a:lnSpc>
              </a:pPr>
              <a:r>
                <a:rPr lang="en-US" sz="2000" dirty="0">
                  <a:solidFill>
                    <a:srgbClr val="7F1617"/>
                  </a:solidFill>
                  <a:latin typeface="Calibri"/>
                  <a:ea typeface="ヒラギノ角ゴ ProN W3"/>
                  <a:cs typeface="ヒラギノ角ゴ ProN W3"/>
                </a:rPr>
                <a:t>Stability, control </a:t>
              </a:r>
              <a:r>
                <a:rPr lang="en-US" sz="2000" dirty="0" smtClean="0">
                  <a:solidFill>
                    <a:srgbClr val="7F1617"/>
                  </a:solidFill>
                  <a:latin typeface="Calibri"/>
                  <a:ea typeface="ヒラギノ角ゴ ProN W3"/>
                  <a:cs typeface="ヒラギノ角ゴ ProN W3"/>
                </a:rPr>
                <a:t>speed</a:t>
              </a:r>
              <a:endParaRPr lang="en-US" sz="2000" dirty="0">
                <a:solidFill>
                  <a:srgbClr val="7F1617"/>
                </a:solidFill>
                <a:latin typeface="Calibri"/>
                <a:ea typeface="ヒラギノ角ゴ ProN W3"/>
                <a:cs typeface="ヒラギノ角ゴ ProN W3"/>
              </a:endParaRPr>
            </a:p>
            <a:p>
              <a:pPr lvl="1">
                <a:lnSpc>
                  <a:spcPts val="1960"/>
                </a:lnSpc>
              </a:pPr>
              <a:r>
                <a:rPr lang="en-US" sz="2000" dirty="0" smtClean="0">
                  <a:solidFill>
                    <a:srgbClr val="7F1617"/>
                  </a:solidFill>
                  <a:latin typeface="Calibri"/>
                  <a:ea typeface="ヒラギノ角ゴ ProN W3"/>
                  <a:cs typeface="ヒラギノ角ゴ ProN W3"/>
                </a:rPr>
                <a:t>Total range sweep </a:t>
              </a:r>
              <a:endParaRPr lang="en-US" sz="2000" dirty="0">
                <a:solidFill>
                  <a:srgbClr val="7F1617"/>
                </a:solidFill>
                <a:latin typeface="Calibri"/>
                <a:ea typeface="ヒラギノ角ゴ ProN W3"/>
                <a:cs typeface="ヒラギノ角ゴ ProN W3"/>
              </a:endParaRPr>
            </a:p>
            <a:p>
              <a:pPr lvl="1">
                <a:lnSpc>
                  <a:spcPts val="1960"/>
                </a:lnSpc>
              </a:pPr>
              <a:r>
                <a:rPr lang="en-US" sz="2000" dirty="0">
                  <a:solidFill>
                    <a:srgbClr val="7F1617"/>
                  </a:solidFill>
                  <a:latin typeface="Calibri"/>
                  <a:ea typeface="ヒラギノ角ゴ ProN W3"/>
                  <a:cs typeface="ヒラギノ角ゴ ProN W3"/>
                </a:rPr>
                <a:t>Return to ‘off</a:t>
              </a:r>
              <a:r>
                <a:rPr lang="en-US" sz="2000" dirty="0" smtClean="0">
                  <a:solidFill>
                    <a:srgbClr val="7F1617"/>
                  </a:solidFill>
                  <a:latin typeface="Calibri"/>
                  <a:ea typeface="ヒラギノ角ゴ ProN W3"/>
                  <a:cs typeface="ヒラギノ角ゴ ProN W3"/>
                </a:rPr>
                <a:t>’</a:t>
              </a:r>
              <a:endParaRPr lang="en-US" sz="2000" dirty="0">
                <a:solidFill>
                  <a:srgbClr val="7F1617"/>
                </a:solidFill>
                <a:latin typeface="Calibri"/>
                <a:ea typeface="ヒラギノ角ゴ ProN W3"/>
                <a:cs typeface="ヒラギノ角ゴ ProN W3"/>
              </a:endParaRPr>
            </a:p>
          </p:txBody>
        </p:sp>
      </p:grpSp>
      <p:grpSp>
        <p:nvGrpSpPr>
          <p:cNvPr id="14" name="Group 13"/>
          <p:cNvGrpSpPr/>
          <p:nvPr/>
        </p:nvGrpSpPr>
        <p:grpSpPr>
          <a:xfrm>
            <a:off x="1777113" y="1760275"/>
            <a:ext cx="7281260" cy="1269410"/>
            <a:chOff x="1777113" y="1760275"/>
            <a:chExt cx="7281260" cy="1269410"/>
          </a:xfrm>
        </p:grpSpPr>
        <p:grpSp>
          <p:nvGrpSpPr>
            <p:cNvPr id="5" name="Group 4"/>
            <p:cNvGrpSpPr/>
            <p:nvPr/>
          </p:nvGrpSpPr>
          <p:grpSpPr>
            <a:xfrm>
              <a:off x="3186689" y="2219551"/>
              <a:ext cx="825788" cy="810134"/>
              <a:chOff x="3186689" y="2219551"/>
              <a:chExt cx="825788" cy="810134"/>
            </a:xfrm>
          </p:grpSpPr>
          <p:pic>
            <p:nvPicPr>
              <p:cNvPr id="27" name="Picture 26" descr="imgres.png"/>
              <p:cNvPicPr>
                <a:picLocks noChangeAspect="1"/>
              </p:cNvPicPr>
              <p:nvPr/>
            </p:nvPicPr>
            <p:blipFill rotWithShape="1">
              <a:blip r:embed="rId8">
                <a:extLst>
                  <a:ext uri="{28A0092B-C50C-407E-A947-70E740481C1C}">
                    <a14:useLocalDpi xmlns:a14="http://schemas.microsoft.com/office/drawing/2010/main" val="0"/>
                  </a:ext>
                </a:extLst>
              </a:blip>
              <a:srcRect l="19840" t="19153" r="20245" b="20587"/>
              <a:stretch/>
            </p:blipFill>
            <p:spPr>
              <a:xfrm>
                <a:off x="3205116" y="2240400"/>
                <a:ext cx="788934" cy="768436"/>
              </a:xfrm>
              <a:prstGeom prst="rect">
                <a:avLst/>
              </a:prstGeom>
            </p:spPr>
          </p:pic>
          <p:sp>
            <p:nvSpPr>
              <p:cNvPr id="28" name="Rounded Rectangle 27"/>
              <p:cNvSpPr/>
              <p:nvPr/>
            </p:nvSpPr>
            <p:spPr>
              <a:xfrm>
                <a:off x="3186689" y="2219551"/>
                <a:ext cx="825788" cy="810134"/>
              </a:xfrm>
              <a:prstGeom prst="roundRect">
                <a:avLst/>
              </a:prstGeom>
              <a:noFill/>
              <a:ln w="101600" cap="flat" cmpd="sng" algn="ctr">
                <a:solidFill>
                  <a:srgbClr val="163F61"/>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24" name="Bent-Up Arrow 23"/>
            <p:cNvSpPr/>
            <p:nvPr/>
          </p:nvSpPr>
          <p:spPr>
            <a:xfrm rot="16200000">
              <a:off x="4127164" y="2552185"/>
              <a:ext cx="357432" cy="314909"/>
            </a:xfrm>
            <a:prstGeom prst="bentUpArrow">
              <a:avLst>
                <a:gd name="adj1" fmla="val 25000"/>
                <a:gd name="adj2" fmla="val 28338"/>
                <a:gd name="adj3" fmla="val 29768"/>
              </a:avLst>
            </a:prstGeom>
            <a:solidFill>
              <a:srgbClr val="7F7F7F"/>
            </a:solidFill>
            <a:ln w="9525" cap="flat" cmpd="sng" algn="ctr">
              <a:no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sp>
          <p:nvSpPr>
            <p:cNvPr id="35" name="Rectangle 34"/>
            <p:cNvSpPr/>
            <p:nvPr/>
          </p:nvSpPr>
          <p:spPr>
            <a:xfrm>
              <a:off x="1777113" y="1761125"/>
              <a:ext cx="1414066" cy="707886"/>
            </a:xfrm>
            <a:prstGeom prst="rect">
              <a:avLst/>
            </a:prstGeom>
          </p:spPr>
          <p:txBody>
            <a:bodyPr wrap="square">
              <a:spAutoFit/>
            </a:bodyPr>
            <a:lstStyle/>
            <a:p>
              <a:r>
                <a:rPr lang="en-US" sz="2000" b="1" dirty="0">
                  <a:solidFill>
                    <a:srgbClr val="163F61"/>
                  </a:solidFill>
                  <a:latin typeface="Calibri"/>
                  <a:ea typeface="ヒラギノ角ゴ ProN W3"/>
                  <a:cs typeface="ヒラギノ角ゴ ProN W3"/>
                </a:rPr>
                <a:t>Equipment</a:t>
              </a:r>
            </a:p>
            <a:p>
              <a:r>
                <a:rPr lang="en-US" sz="2000" b="1" dirty="0">
                  <a:solidFill>
                    <a:srgbClr val="163F61"/>
                  </a:solidFill>
                  <a:latin typeface="Calibri"/>
                  <a:ea typeface="ヒラギノ角ゴ ProN W3"/>
                  <a:cs typeface="ヒラギノ角ゴ ProN W3"/>
                </a:rPr>
                <a:t>Availability </a:t>
              </a:r>
            </a:p>
          </p:txBody>
        </p:sp>
        <p:sp>
          <p:nvSpPr>
            <p:cNvPr id="2" name="Rectangle 1"/>
            <p:cNvSpPr/>
            <p:nvPr/>
          </p:nvSpPr>
          <p:spPr>
            <a:xfrm>
              <a:off x="4082678" y="1760275"/>
              <a:ext cx="4975695" cy="707886"/>
            </a:xfrm>
            <a:prstGeom prst="rect">
              <a:avLst/>
            </a:prstGeom>
          </p:spPr>
          <p:txBody>
            <a:bodyPr wrap="square">
              <a:spAutoFit/>
            </a:bodyPr>
            <a:lstStyle/>
            <a:p>
              <a:r>
                <a:rPr lang="en-US" sz="2000" dirty="0">
                  <a:solidFill>
                    <a:srgbClr val="163F61"/>
                  </a:solidFill>
                  <a:latin typeface="Calibri"/>
                  <a:ea typeface="ヒラギノ角ゴ ProN W3"/>
                  <a:cs typeface="ヒラギノ角ゴ ProN W3"/>
                </a:rPr>
                <a:t>Safety, Robustness, Reliability, Ease-of-</a:t>
              </a:r>
              <a:r>
                <a:rPr lang="en-US" sz="2000" dirty="0" smtClean="0">
                  <a:solidFill>
                    <a:srgbClr val="163F61"/>
                  </a:solidFill>
                  <a:latin typeface="Calibri"/>
                  <a:ea typeface="ヒラギノ角ゴ ProN W3"/>
                  <a:cs typeface="ヒラギノ角ゴ ProN W3"/>
                </a:rPr>
                <a:t>use</a:t>
              </a:r>
              <a:endParaRPr lang="en-US" sz="2000" dirty="0">
                <a:solidFill>
                  <a:srgbClr val="163F61"/>
                </a:solidFill>
                <a:latin typeface="Calibri"/>
                <a:ea typeface="ヒラギノ角ゴ ProN W3"/>
                <a:cs typeface="ヒラギノ角ゴ ProN W3"/>
              </a:endParaRPr>
            </a:p>
            <a:p>
              <a:r>
                <a:rPr lang="en-US" sz="2000" dirty="0">
                  <a:solidFill>
                    <a:srgbClr val="163F61"/>
                  </a:solidFill>
                  <a:latin typeface="Calibri"/>
                  <a:ea typeface="ヒラギノ角ゴ ProN W3"/>
                  <a:cs typeface="ヒラギノ角ゴ ProN W3"/>
                </a:rPr>
                <a:t>Maintenance, Workflow, Cost, </a:t>
              </a:r>
              <a:r>
                <a:rPr lang="en-US" sz="2000" dirty="0" smtClean="0">
                  <a:solidFill>
                    <a:srgbClr val="163F61"/>
                  </a:solidFill>
                  <a:latin typeface="Calibri"/>
                  <a:ea typeface="ヒラギノ角ゴ ProN W3"/>
                  <a:cs typeface="ヒラギノ角ゴ ProN W3"/>
                </a:rPr>
                <a:t>Schedule </a:t>
              </a:r>
              <a:endParaRPr lang="en-US" sz="2000" dirty="0">
                <a:solidFill>
                  <a:srgbClr val="163F61"/>
                </a:solidFill>
                <a:latin typeface="Calibri"/>
                <a:ea typeface="ヒラギノ角ゴ ProN W3"/>
                <a:cs typeface="ヒラギノ角ゴ ProN W3"/>
              </a:endParaRPr>
            </a:p>
          </p:txBody>
        </p:sp>
      </p:grpSp>
    </p:spTree>
    <p:extLst>
      <p:ext uri="{BB962C8B-B14F-4D97-AF65-F5344CB8AC3E}">
        <p14:creationId xmlns:p14="http://schemas.microsoft.com/office/powerpoint/2010/main" val="15490629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36638" y="6248302"/>
            <a:ext cx="5239101" cy="646331"/>
          </a:xfrm>
          <a:prstGeom prst="rect">
            <a:avLst/>
          </a:prstGeom>
          <a:noFill/>
          <a:ln>
            <a:noFill/>
          </a:ln>
        </p:spPr>
        <p:txBody>
          <a:bodyPr wrap="square" rtlCol="0">
            <a:spAutoFit/>
          </a:bodyPr>
          <a:lstStyle/>
          <a:p>
            <a:r>
              <a:rPr lang="en-US" b="1" dirty="0" smtClean="0">
                <a:solidFill>
                  <a:schemeClr val="accent1"/>
                </a:solidFill>
              </a:rPr>
              <a:t>Instrument interaction 1 </a:t>
            </a:r>
            <a:r>
              <a:rPr lang="en-US" b="1" dirty="0" smtClean="0">
                <a:solidFill>
                  <a:schemeClr val="accent1"/>
                </a:solidFill>
              </a:rPr>
              <a:t>FTE e.g</a:t>
            </a:r>
            <a:r>
              <a:rPr lang="en-US" b="1" dirty="0" smtClean="0">
                <a:solidFill>
                  <a:schemeClr val="accent1"/>
                </a:solidFill>
              </a:rPr>
              <a:t>. </a:t>
            </a:r>
            <a:endParaRPr lang="en-US" b="1" dirty="0" smtClean="0">
              <a:solidFill>
                <a:schemeClr val="accent1"/>
              </a:solidFill>
            </a:endParaRPr>
          </a:p>
          <a:p>
            <a:r>
              <a:rPr lang="en-US" b="1" dirty="0" smtClean="0">
                <a:solidFill>
                  <a:schemeClr val="accent1"/>
                </a:solidFill>
              </a:rPr>
              <a:t>providing </a:t>
            </a:r>
            <a:r>
              <a:rPr lang="en-US" b="1" dirty="0" smtClean="0">
                <a:solidFill>
                  <a:schemeClr val="accent1"/>
                </a:solidFill>
              </a:rPr>
              <a:t>6 PM </a:t>
            </a:r>
            <a:r>
              <a:rPr lang="en-US" b="1" dirty="0">
                <a:solidFill>
                  <a:schemeClr val="accent1"/>
                </a:solidFill>
              </a:rPr>
              <a:t>per instrument until hot comm.</a:t>
            </a:r>
            <a:endParaRPr lang="en-US" b="1" dirty="0">
              <a:solidFill>
                <a:schemeClr val="accent1"/>
              </a:solidFill>
            </a:endParaRPr>
          </a:p>
        </p:txBody>
      </p:sp>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113969" y="-16280"/>
            <a:ext cx="7212343" cy="1441450"/>
          </a:xfrm>
          <a:ln/>
        </p:spPr>
        <p:txBody>
          <a:bodyPr/>
          <a:lstStyle/>
          <a:p>
            <a:r>
              <a:rPr lang="en-US" sz="3000" dirty="0" smtClean="0"/>
              <a:t>Towards an integrated ESS: </a:t>
            </a:r>
            <a:br>
              <a:rPr lang="en-US" sz="3000" dirty="0" smtClean="0"/>
            </a:br>
            <a:r>
              <a:rPr lang="en-US" sz="3000" dirty="0" smtClean="0"/>
              <a:t>Science Support Systems and Instruments</a:t>
            </a:r>
            <a:endParaRPr lang="en-US" sz="3000" dirty="0"/>
          </a:p>
        </p:txBody>
      </p:sp>
      <p:grpSp>
        <p:nvGrpSpPr>
          <p:cNvPr id="17" name="Group 16"/>
          <p:cNvGrpSpPr/>
          <p:nvPr/>
        </p:nvGrpSpPr>
        <p:grpSpPr>
          <a:xfrm>
            <a:off x="2338925" y="2219551"/>
            <a:ext cx="2502757" cy="2492237"/>
            <a:chOff x="2791990" y="2442666"/>
            <a:chExt cx="2838509" cy="2880000"/>
          </a:xfrm>
        </p:grpSpPr>
        <p:grpSp>
          <p:nvGrpSpPr>
            <p:cNvPr id="18" name="Group 17"/>
            <p:cNvGrpSpPr/>
            <p:nvPr/>
          </p:nvGrpSpPr>
          <p:grpSpPr>
            <a:xfrm>
              <a:off x="4693929" y="3421209"/>
              <a:ext cx="936570" cy="936570"/>
              <a:chOff x="134302" y="4777216"/>
              <a:chExt cx="1800000" cy="1800000"/>
            </a:xfrm>
          </p:grpSpPr>
          <p:pic>
            <p:nvPicPr>
              <p:cNvPr id="33" name="Picture 32" descr="3__#$!@%!#__imgres.png"/>
              <p:cNvPicPr>
                <a:picLocks noChangeAspect="1"/>
              </p:cNvPicPr>
              <p:nvPr/>
            </p:nvPicPr>
            <p:blipFill>
              <a:blip r:embed="rId4">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134302" y="4777216"/>
                <a:ext cx="1800000" cy="1800000"/>
              </a:xfrm>
              <a:prstGeom prst="rect">
                <a:avLst/>
              </a:prstGeom>
            </p:spPr>
          </p:pic>
          <p:sp>
            <p:nvSpPr>
              <p:cNvPr id="34" name="Rounded Rectangle 33"/>
              <p:cNvSpPr/>
              <p:nvPr/>
            </p:nvSpPr>
            <p:spPr>
              <a:xfrm>
                <a:off x="134302" y="4777590"/>
                <a:ext cx="1800000" cy="1799253"/>
              </a:xfrm>
              <a:prstGeom prst="roundRect">
                <a:avLst/>
              </a:prstGeom>
              <a:noFill/>
              <a:ln w="101600" cap="flat" cmpd="sng" algn="ctr">
                <a:solidFill>
                  <a:srgbClr val="7F1617"/>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grpSp>
          <p:nvGrpSpPr>
            <p:cNvPr id="19" name="Group 18"/>
            <p:cNvGrpSpPr/>
            <p:nvPr/>
          </p:nvGrpSpPr>
          <p:grpSpPr>
            <a:xfrm>
              <a:off x="2791990" y="3421403"/>
              <a:ext cx="936570" cy="936181"/>
              <a:chOff x="134302" y="1631824"/>
              <a:chExt cx="1800000" cy="1799253"/>
            </a:xfrm>
          </p:grpSpPr>
          <p:pic>
            <p:nvPicPr>
              <p:cNvPr id="31" name="Picture 30" descr="1__#$!@%!#__imgres.png"/>
              <p:cNvPicPr>
                <a:picLocks noChangeAspect="1"/>
              </p:cNvPicPr>
              <p:nvPr/>
            </p:nvPicPr>
            <p:blipFill rotWithShape="1">
              <a:blip r:embed="rId5">
                <a:extLst>
                  <a:ext uri="{28A0092B-C50C-407E-A947-70E740481C1C}">
                    <a14:useLocalDpi xmlns:a14="http://schemas.microsoft.com/office/drawing/2010/main" val="0"/>
                  </a:ext>
                </a:extLst>
              </a:blip>
              <a:srcRect l="16125" t="5956" r="17148" b="5787"/>
              <a:stretch/>
            </p:blipFill>
            <p:spPr>
              <a:xfrm>
                <a:off x="220767" y="1724432"/>
                <a:ext cx="1627070" cy="1614036"/>
              </a:xfrm>
              <a:prstGeom prst="rect">
                <a:avLst/>
              </a:prstGeom>
            </p:spPr>
          </p:pic>
          <p:sp>
            <p:nvSpPr>
              <p:cNvPr id="32" name="Rounded Rectangle 31"/>
              <p:cNvSpPr/>
              <p:nvPr/>
            </p:nvSpPr>
            <p:spPr>
              <a:xfrm>
                <a:off x="134302" y="1631824"/>
                <a:ext cx="1800000" cy="1799253"/>
              </a:xfrm>
              <a:prstGeom prst="roundRect">
                <a:avLst/>
              </a:prstGeom>
              <a:noFill/>
              <a:ln w="101600" cap="flat" cmpd="sng" algn="ctr">
                <a:solidFill>
                  <a:srgbClr val="D98718"/>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grpSp>
          <p:nvGrpSpPr>
            <p:cNvPr id="20" name="Group 19"/>
            <p:cNvGrpSpPr/>
            <p:nvPr/>
          </p:nvGrpSpPr>
          <p:grpSpPr>
            <a:xfrm>
              <a:off x="3753484" y="4386485"/>
              <a:ext cx="936570" cy="936181"/>
              <a:chOff x="2235219" y="3284029"/>
              <a:chExt cx="1800000" cy="1799253"/>
            </a:xfrm>
          </p:grpSpPr>
          <p:pic>
            <p:nvPicPr>
              <p:cNvPr id="29" name="Picture 28" descr="2__#$!@%!#__imgres.png"/>
              <p:cNvPicPr>
                <a:picLocks noChangeAspect="1"/>
              </p:cNvPicPr>
              <p:nvPr/>
            </p:nvPicPr>
            <p:blipFill>
              <a:blip r:embed="rId6">
                <a:duotone>
                  <a:srgbClr val="9BBB59">
                    <a:shade val="45000"/>
                    <a:satMod val="135000"/>
                  </a:srgbClr>
                  <a:prstClr val="white"/>
                </a:duotone>
                <a:extLst>
                  <a:ext uri="{28A0092B-C50C-407E-A947-70E740481C1C}">
                    <a14:useLocalDpi xmlns:a14="http://schemas.microsoft.com/office/drawing/2010/main" val="0"/>
                  </a:ext>
                </a:extLst>
              </a:blip>
              <a:stretch>
                <a:fillRect/>
              </a:stretch>
            </p:blipFill>
            <p:spPr>
              <a:xfrm>
                <a:off x="2307219" y="3355655"/>
                <a:ext cx="1656000" cy="1656000"/>
              </a:xfrm>
              <a:prstGeom prst="rect">
                <a:avLst/>
              </a:prstGeom>
            </p:spPr>
          </p:pic>
          <p:sp>
            <p:nvSpPr>
              <p:cNvPr id="30" name="Rounded Rectangle 29"/>
              <p:cNvSpPr/>
              <p:nvPr/>
            </p:nvSpPr>
            <p:spPr>
              <a:xfrm>
                <a:off x="2235219" y="3284029"/>
                <a:ext cx="1800000" cy="1799253"/>
              </a:xfrm>
              <a:prstGeom prst="roundRect">
                <a:avLst/>
              </a:prstGeom>
              <a:noFill/>
              <a:ln w="101600" cap="flat" cmpd="sng" algn="ctr">
                <a:solidFill>
                  <a:srgbClr val="5B7F1C"/>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grpSp>
          <p:nvGrpSpPr>
            <p:cNvPr id="21" name="Group 20"/>
            <p:cNvGrpSpPr/>
            <p:nvPr/>
          </p:nvGrpSpPr>
          <p:grpSpPr>
            <a:xfrm>
              <a:off x="3753484" y="2442666"/>
              <a:ext cx="936570" cy="936181"/>
              <a:chOff x="2292872" y="227256"/>
              <a:chExt cx="1800000" cy="1799253"/>
            </a:xfrm>
          </p:grpSpPr>
          <p:pic>
            <p:nvPicPr>
              <p:cNvPr id="27" name="Picture 26" descr="imgres.png"/>
              <p:cNvPicPr>
                <a:picLocks noChangeAspect="1"/>
              </p:cNvPicPr>
              <p:nvPr/>
            </p:nvPicPr>
            <p:blipFill rotWithShape="1">
              <a:blip r:embed="rId7">
                <a:extLst>
                  <a:ext uri="{28A0092B-C50C-407E-A947-70E740481C1C}">
                    <a14:useLocalDpi xmlns:a14="http://schemas.microsoft.com/office/drawing/2010/main" val="0"/>
                  </a:ext>
                </a:extLst>
              </a:blip>
              <a:srcRect l="19840" t="19153" r="20245" b="20587"/>
              <a:stretch/>
            </p:blipFill>
            <p:spPr>
              <a:xfrm>
                <a:off x="2333039" y="273560"/>
                <a:ext cx="1719667" cy="1706645"/>
              </a:xfrm>
              <a:prstGeom prst="rect">
                <a:avLst/>
              </a:prstGeom>
            </p:spPr>
          </p:pic>
          <p:sp>
            <p:nvSpPr>
              <p:cNvPr id="28" name="Rounded Rectangle 27"/>
              <p:cNvSpPr/>
              <p:nvPr/>
            </p:nvSpPr>
            <p:spPr>
              <a:xfrm>
                <a:off x="2292872" y="227256"/>
                <a:ext cx="1800000" cy="1799253"/>
              </a:xfrm>
              <a:prstGeom prst="roundRect">
                <a:avLst/>
              </a:prstGeom>
              <a:noFill/>
              <a:ln w="101600" cap="flat" cmpd="sng" algn="ctr">
                <a:solidFill>
                  <a:srgbClr val="163F61"/>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22" name="Left-Up Arrow 21"/>
            <p:cNvSpPr/>
            <p:nvPr/>
          </p:nvSpPr>
          <p:spPr>
            <a:xfrm>
              <a:off x="4844240" y="4527758"/>
              <a:ext cx="450507" cy="439202"/>
            </a:xfrm>
            <a:prstGeom prst="leftUpArrow">
              <a:avLst>
                <a:gd name="adj1" fmla="val 18019"/>
                <a:gd name="adj2" fmla="val 25000"/>
                <a:gd name="adj3" fmla="val 25000"/>
              </a:avLst>
            </a:prstGeom>
            <a:solidFill>
              <a:sysClr val="windowText" lastClr="000000">
                <a:lumMod val="50000"/>
                <a:lumOff val="50000"/>
              </a:sysClr>
            </a:solidFill>
            <a:ln w="9525" cap="flat" cmpd="sng" algn="ctr">
              <a:noFill/>
              <a:prstDash val="solid"/>
            </a:ln>
            <a:effectLst/>
          </p:spPr>
          <p:txBody>
            <a:bodyPr rtlCol="0" anchor="ctr"/>
            <a:lstStyle/>
            <a:p>
              <a:pPr algn="ctr" defTabSz="914400">
                <a:defRPr/>
              </a:pPr>
              <a:endParaRPr lang="en-US" kern="0">
                <a:solidFill>
                  <a:sysClr val="windowText" lastClr="000000"/>
                </a:solidFill>
                <a:latin typeface="Calibri"/>
                <a:ea typeface="ヒラギノ角ゴ ProN W3"/>
                <a:cs typeface="ヒラギノ角ゴ ProN W3"/>
              </a:endParaRPr>
            </a:p>
          </p:txBody>
        </p:sp>
        <p:sp>
          <p:nvSpPr>
            <p:cNvPr id="23" name="Left-Up Arrow 22"/>
            <p:cNvSpPr/>
            <p:nvPr/>
          </p:nvSpPr>
          <p:spPr>
            <a:xfrm rot="5400000">
              <a:off x="3182393" y="4522106"/>
              <a:ext cx="450507" cy="439202"/>
            </a:xfrm>
            <a:prstGeom prst="leftUpArrow">
              <a:avLst>
                <a:gd name="adj1" fmla="val 18019"/>
                <a:gd name="adj2" fmla="val 25000"/>
                <a:gd name="adj3" fmla="val 25000"/>
              </a:avLst>
            </a:prstGeom>
            <a:solidFill>
              <a:sysClr val="windowText" lastClr="000000">
                <a:lumMod val="50000"/>
                <a:lumOff val="50000"/>
              </a:sysClr>
            </a:solidFill>
            <a:ln w="9525" cap="flat" cmpd="sng" algn="ctr">
              <a:noFill/>
              <a:prstDash val="solid"/>
            </a:ln>
            <a:effectLst/>
          </p:spPr>
          <p:txBody>
            <a:bodyPr rtlCol="0" anchor="ctr"/>
            <a:lstStyle/>
            <a:p>
              <a:pPr algn="ctr" defTabSz="914400">
                <a:defRPr/>
              </a:pPr>
              <a:endParaRPr lang="en-US" kern="0">
                <a:solidFill>
                  <a:sysClr val="windowText" lastClr="000000"/>
                </a:solidFill>
                <a:latin typeface="Calibri"/>
                <a:ea typeface="ヒラギノ角ゴ ProN W3"/>
                <a:cs typeface="ヒラギノ角ゴ ProN W3"/>
              </a:endParaRPr>
            </a:p>
          </p:txBody>
        </p:sp>
        <p:sp>
          <p:nvSpPr>
            <p:cNvPr id="24" name="Bent-Up Arrow 23"/>
            <p:cNvSpPr/>
            <p:nvPr/>
          </p:nvSpPr>
          <p:spPr>
            <a:xfrm rot="16200000">
              <a:off x="4816295" y="2830429"/>
              <a:ext cx="413044" cy="357155"/>
            </a:xfrm>
            <a:prstGeom prst="bentUpArrow">
              <a:avLst>
                <a:gd name="adj1" fmla="val 25000"/>
                <a:gd name="adj2" fmla="val 28338"/>
                <a:gd name="adj3" fmla="val 29768"/>
              </a:avLst>
            </a:prstGeom>
            <a:solidFill>
              <a:srgbClr val="7F7F7F"/>
            </a:solidFill>
            <a:ln w="9525" cap="flat" cmpd="sng" algn="ctr">
              <a:no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sp>
          <p:nvSpPr>
            <p:cNvPr id="25" name="Bent-Up Arrow 24"/>
            <p:cNvSpPr/>
            <p:nvPr/>
          </p:nvSpPr>
          <p:spPr>
            <a:xfrm rot="10800000">
              <a:off x="3201445" y="2830429"/>
              <a:ext cx="413044" cy="357155"/>
            </a:xfrm>
            <a:prstGeom prst="bentUpArrow">
              <a:avLst>
                <a:gd name="adj1" fmla="val 25000"/>
                <a:gd name="adj2" fmla="val 28338"/>
                <a:gd name="adj3" fmla="val 29768"/>
              </a:avLst>
            </a:prstGeom>
            <a:solidFill>
              <a:srgbClr val="7F7F7F"/>
            </a:solidFill>
            <a:ln w="9525" cap="flat" cmpd="sng" algn="ctr">
              <a:no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35" name="Rectangle 34"/>
          <p:cNvSpPr/>
          <p:nvPr/>
        </p:nvSpPr>
        <p:spPr>
          <a:xfrm>
            <a:off x="1777113" y="1761125"/>
            <a:ext cx="1414066" cy="707886"/>
          </a:xfrm>
          <a:prstGeom prst="rect">
            <a:avLst/>
          </a:prstGeom>
        </p:spPr>
        <p:txBody>
          <a:bodyPr wrap="square">
            <a:spAutoFit/>
          </a:bodyPr>
          <a:lstStyle/>
          <a:p>
            <a:r>
              <a:rPr lang="en-US" sz="2000" b="1" dirty="0">
                <a:solidFill>
                  <a:srgbClr val="163F61"/>
                </a:solidFill>
                <a:latin typeface="Calibri"/>
                <a:ea typeface="ヒラギノ角ゴ ProN W3"/>
                <a:cs typeface="ヒラギノ角ゴ ProN W3"/>
              </a:rPr>
              <a:t>Equipment</a:t>
            </a:r>
          </a:p>
          <a:p>
            <a:r>
              <a:rPr lang="en-US" sz="2000" b="1" dirty="0">
                <a:solidFill>
                  <a:srgbClr val="163F61"/>
                </a:solidFill>
                <a:latin typeface="Calibri"/>
                <a:ea typeface="ヒラギノ角ゴ ProN W3"/>
                <a:cs typeface="ヒラギノ角ゴ ProN W3"/>
              </a:rPr>
              <a:t>Availability </a:t>
            </a:r>
          </a:p>
        </p:txBody>
      </p:sp>
      <p:sp>
        <p:nvSpPr>
          <p:cNvPr id="36" name="Rectangle 35"/>
          <p:cNvSpPr/>
          <p:nvPr/>
        </p:nvSpPr>
        <p:spPr>
          <a:xfrm>
            <a:off x="4529965" y="4373761"/>
            <a:ext cx="1930823" cy="400110"/>
          </a:xfrm>
          <a:prstGeom prst="rect">
            <a:avLst/>
          </a:prstGeom>
        </p:spPr>
        <p:txBody>
          <a:bodyPr wrap="square">
            <a:spAutoFit/>
          </a:bodyPr>
          <a:lstStyle/>
          <a:p>
            <a:r>
              <a:rPr lang="en-US" sz="2000" b="1" dirty="0">
                <a:solidFill>
                  <a:srgbClr val="5B7F1C"/>
                </a:solidFill>
                <a:latin typeface="Calibri"/>
                <a:ea typeface="ヒラギノ角ゴ ProN W3"/>
                <a:cs typeface="ヒラギノ角ゴ ProN W3"/>
              </a:rPr>
              <a:t>Sample Change</a:t>
            </a:r>
          </a:p>
        </p:txBody>
      </p:sp>
      <p:sp>
        <p:nvSpPr>
          <p:cNvPr id="37" name="Rectangle 36"/>
          <p:cNvSpPr/>
          <p:nvPr/>
        </p:nvSpPr>
        <p:spPr>
          <a:xfrm>
            <a:off x="421290" y="3154080"/>
            <a:ext cx="1854598" cy="707886"/>
          </a:xfrm>
          <a:prstGeom prst="rect">
            <a:avLst/>
          </a:prstGeom>
        </p:spPr>
        <p:txBody>
          <a:bodyPr wrap="square">
            <a:spAutoFit/>
          </a:bodyPr>
          <a:lstStyle/>
          <a:p>
            <a:r>
              <a:rPr lang="en-US" sz="2000" b="1" dirty="0">
                <a:solidFill>
                  <a:srgbClr val="D98718"/>
                </a:solidFill>
                <a:latin typeface="Calibri"/>
                <a:ea typeface="ヒラギノ角ゴ ProN W3"/>
                <a:cs typeface="ヒラギノ角ゴ ProN W3"/>
              </a:rPr>
              <a:t>Equipment </a:t>
            </a:r>
          </a:p>
          <a:p>
            <a:r>
              <a:rPr lang="en-US" sz="2000" b="1" dirty="0">
                <a:solidFill>
                  <a:srgbClr val="D98718"/>
                </a:solidFill>
                <a:latin typeface="Calibri"/>
                <a:ea typeface="ヒラギノ角ゴ ProN W3"/>
                <a:cs typeface="ヒラギノ角ゴ ProN W3"/>
              </a:rPr>
              <a:t>Change-over</a:t>
            </a:r>
          </a:p>
        </p:txBody>
      </p:sp>
      <p:sp>
        <p:nvSpPr>
          <p:cNvPr id="38" name="Rectangle 37"/>
          <p:cNvSpPr/>
          <p:nvPr/>
        </p:nvSpPr>
        <p:spPr>
          <a:xfrm>
            <a:off x="4976137" y="3292579"/>
            <a:ext cx="1457341" cy="400110"/>
          </a:xfrm>
          <a:prstGeom prst="rect">
            <a:avLst/>
          </a:prstGeom>
        </p:spPr>
        <p:txBody>
          <a:bodyPr wrap="square">
            <a:spAutoFit/>
          </a:bodyPr>
          <a:lstStyle/>
          <a:p>
            <a:r>
              <a:rPr lang="en-US" sz="2000" b="1" dirty="0">
                <a:solidFill>
                  <a:srgbClr val="7F1617"/>
                </a:solidFill>
                <a:latin typeface="Calibri"/>
                <a:ea typeface="ヒラギノ角ゴ ProN W3"/>
                <a:cs typeface="ヒラギノ角ゴ ProN W3"/>
              </a:rPr>
              <a:t>Parameters</a:t>
            </a:r>
          </a:p>
        </p:txBody>
      </p:sp>
      <p:grpSp>
        <p:nvGrpSpPr>
          <p:cNvPr id="46" name="Group 45"/>
          <p:cNvGrpSpPr/>
          <p:nvPr/>
        </p:nvGrpSpPr>
        <p:grpSpPr>
          <a:xfrm>
            <a:off x="3219721" y="5557821"/>
            <a:ext cx="792000" cy="792000"/>
            <a:chOff x="796772" y="4918411"/>
            <a:chExt cx="936570" cy="936181"/>
          </a:xfrm>
        </p:grpSpPr>
        <p:pic>
          <p:nvPicPr>
            <p:cNvPr id="47" name="Picture 46"/>
            <p:cNvPicPr>
              <a:picLocks noChangeAspect="1"/>
            </p:cNvPicPr>
            <p:nvPr/>
          </p:nvPicPr>
          <p:blipFill>
            <a:blip r:embed="rId8">
              <a:duotone>
                <a:schemeClr val="accent1">
                  <a:shade val="45000"/>
                  <a:satMod val="135000"/>
                </a:schemeClr>
                <a:prstClr val="white"/>
              </a:duotone>
            </a:blip>
            <a:stretch>
              <a:fillRect/>
            </a:stretch>
          </p:blipFill>
          <p:spPr>
            <a:xfrm>
              <a:off x="950844" y="5072288"/>
              <a:ext cx="628427" cy="628427"/>
            </a:xfrm>
            <a:prstGeom prst="rect">
              <a:avLst/>
            </a:prstGeom>
          </p:spPr>
        </p:pic>
        <p:sp>
          <p:nvSpPr>
            <p:cNvPr id="48" name="Rounded Rectangle 47"/>
            <p:cNvSpPr/>
            <p:nvPr/>
          </p:nvSpPr>
          <p:spPr>
            <a:xfrm>
              <a:off x="796772" y="4918411"/>
              <a:ext cx="936570" cy="936181"/>
            </a:xfrm>
            <a:prstGeom prst="roundRect">
              <a:avLst/>
            </a:prstGeom>
            <a:noFill/>
            <a:ln w="101600" cap="flat" cmpd="sng" algn="ctr">
              <a:solidFill>
                <a:srgbClr val="0A5A97"/>
              </a:solidFill>
              <a:prstDash val="solid"/>
            </a:ln>
            <a:effectLst/>
          </p:spPr>
          <p:txBody>
            <a:bodyPr rtlCol="0" anchor="ctr"/>
            <a:lstStyle/>
            <a:p>
              <a:pPr algn="ctr" defTabSz="914400">
                <a:defRPr/>
              </a:pPr>
              <a:endParaRPr lang="en-US" kern="0">
                <a:solidFill>
                  <a:sysClr val="window" lastClr="FFFFFF"/>
                </a:solidFill>
                <a:latin typeface="Calibri"/>
                <a:ea typeface="ヒラギノ角ゴ ProN W3"/>
                <a:cs typeface="ヒラギノ角ゴ ProN W3"/>
              </a:endParaRPr>
            </a:p>
          </p:txBody>
        </p:sp>
      </p:grpSp>
      <p:sp>
        <p:nvSpPr>
          <p:cNvPr id="49" name="Left-Right Arrow 48"/>
          <p:cNvSpPr/>
          <p:nvPr/>
        </p:nvSpPr>
        <p:spPr bwMode="auto">
          <a:xfrm rot="16200000">
            <a:off x="3350909" y="5027500"/>
            <a:ext cx="502936" cy="188622"/>
          </a:xfrm>
          <a:prstGeom prst="leftRightArrow">
            <a:avLst/>
          </a:prstGeom>
          <a:solidFill>
            <a:schemeClr val="bg1">
              <a:lumMod val="5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sp>
        <p:nvSpPr>
          <p:cNvPr id="50" name="Rectangle 49"/>
          <p:cNvSpPr/>
          <p:nvPr/>
        </p:nvSpPr>
        <p:spPr>
          <a:xfrm>
            <a:off x="4520868" y="5572283"/>
            <a:ext cx="1104280" cy="400110"/>
          </a:xfrm>
          <a:prstGeom prst="rect">
            <a:avLst/>
          </a:prstGeom>
        </p:spPr>
        <p:txBody>
          <a:bodyPr wrap="square">
            <a:spAutoFit/>
          </a:bodyPr>
          <a:lstStyle/>
          <a:p>
            <a:r>
              <a:rPr lang="en-US" sz="2000" b="1" dirty="0">
                <a:solidFill>
                  <a:srgbClr val="0A5A97"/>
                </a:solidFill>
                <a:latin typeface="Calibri"/>
                <a:ea typeface="ヒラギノ角ゴ ProN W3"/>
                <a:cs typeface="ヒラギノ角ゴ ProN W3"/>
              </a:rPr>
              <a:t>Labs</a:t>
            </a:r>
          </a:p>
        </p:txBody>
      </p:sp>
      <p:sp>
        <p:nvSpPr>
          <p:cNvPr id="4" name="Rectangle 3"/>
          <p:cNvSpPr/>
          <p:nvPr/>
        </p:nvSpPr>
        <p:spPr>
          <a:xfrm>
            <a:off x="4545644" y="4844811"/>
            <a:ext cx="3227354" cy="707886"/>
          </a:xfrm>
          <a:prstGeom prst="rect">
            <a:avLst/>
          </a:prstGeom>
        </p:spPr>
        <p:txBody>
          <a:bodyPr wrap="square">
            <a:spAutoFit/>
          </a:bodyPr>
          <a:lstStyle/>
          <a:p>
            <a:r>
              <a:rPr lang="en-US" sz="2000" dirty="0">
                <a:solidFill>
                  <a:srgbClr val="008000"/>
                </a:solidFill>
                <a:latin typeface="Calibri"/>
                <a:ea typeface="ヒラギノ角ゴ ProN W3"/>
                <a:cs typeface="ヒラギノ角ゴ ProN W3"/>
              </a:rPr>
              <a:t>Safety and Sample </a:t>
            </a:r>
            <a:r>
              <a:rPr lang="en-US" sz="2000" dirty="0" smtClean="0">
                <a:solidFill>
                  <a:srgbClr val="008000"/>
                </a:solidFill>
                <a:latin typeface="Calibri"/>
                <a:ea typeface="ヒラギノ角ゴ ProN W3"/>
                <a:cs typeface="ヒラギノ角ゴ ProN W3"/>
              </a:rPr>
              <a:t>Workflow Reference Document</a:t>
            </a:r>
            <a:endParaRPr lang="en-US" sz="2000" dirty="0">
              <a:solidFill>
                <a:srgbClr val="000000"/>
              </a:solidFill>
              <a:latin typeface="Calibri"/>
              <a:ea typeface="ヒラギノ角ゴ ProN W3"/>
              <a:cs typeface="ヒラギノ角ゴ ProN W3"/>
            </a:endParaRPr>
          </a:p>
        </p:txBody>
      </p:sp>
      <p:sp>
        <p:nvSpPr>
          <p:cNvPr id="6" name="Rectangle 5"/>
          <p:cNvSpPr/>
          <p:nvPr/>
        </p:nvSpPr>
        <p:spPr>
          <a:xfrm>
            <a:off x="421288" y="3921482"/>
            <a:ext cx="2928722" cy="1631216"/>
          </a:xfrm>
          <a:prstGeom prst="rect">
            <a:avLst/>
          </a:prstGeom>
        </p:spPr>
        <p:txBody>
          <a:bodyPr wrap="square">
            <a:spAutoFit/>
          </a:bodyPr>
          <a:lstStyle/>
          <a:p>
            <a:r>
              <a:rPr lang="en-US" sz="2000" dirty="0">
                <a:solidFill>
                  <a:srgbClr val="D98718"/>
                </a:solidFill>
                <a:latin typeface="Calibri"/>
                <a:ea typeface="ヒラギノ角ゴ ProN W3"/>
                <a:cs typeface="ヒラギノ角ゴ ProN W3"/>
              </a:rPr>
              <a:t>Sample Environment </a:t>
            </a:r>
            <a:r>
              <a:rPr lang="en-US" sz="2000" dirty="0" smtClean="0">
                <a:solidFill>
                  <a:srgbClr val="D98718"/>
                </a:solidFill>
                <a:latin typeface="Calibri"/>
                <a:ea typeface="ヒラギノ角ゴ ProN W3"/>
                <a:cs typeface="ヒラギノ角ゴ ProN W3"/>
              </a:rPr>
              <a:t>Reference Documents:</a:t>
            </a:r>
          </a:p>
          <a:p>
            <a:pPr marL="342900" indent="-342900">
              <a:buFont typeface="Arial"/>
              <a:buChar char="•"/>
            </a:pPr>
            <a:r>
              <a:rPr lang="en-US" sz="2000" dirty="0" smtClean="0">
                <a:solidFill>
                  <a:srgbClr val="D98718"/>
                </a:solidFill>
                <a:latin typeface="Calibri"/>
                <a:ea typeface="ヒラギノ角ゴ ProN W3"/>
                <a:cs typeface="ヒラギノ角ゴ ProN W3"/>
              </a:rPr>
              <a:t>Utilities Supplies</a:t>
            </a:r>
          </a:p>
          <a:p>
            <a:pPr marL="342900" indent="-342900">
              <a:buFont typeface="Arial"/>
              <a:buChar char="•"/>
            </a:pPr>
            <a:r>
              <a:rPr lang="en-US" sz="2000" dirty="0" smtClean="0">
                <a:solidFill>
                  <a:srgbClr val="D98718"/>
                </a:solidFill>
                <a:latin typeface="Calibri"/>
                <a:ea typeface="ヒラギノ角ゴ ProN W3"/>
                <a:cs typeface="ヒラギノ角ゴ ProN W3"/>
              </a:rPr>
              <a:t>Mechanical Interfaces </a:t>
            </a:r>
          </a:p>
          <a:p>
            <a:pPr marL="342900" indent="-342900">
              <a:buFont typeface="Arial"/>
              <a:buChar char="•"/>
            </a:pPr>
            <a:r>
              <a:rPr lang="en-US" sz="2000" dirty="0" smtClean="0">
                <a:solidFill>
                  <a:srgbClr val="D98718"/>
                </a:solidFill>
                <a:latin typeface="Calibri"/>
                <a:ea typeface="ヒラギノ角ゴ ProN W3"/>
                <a:cs typeface="ヒラギノ角ゴ ProN W3"/>
              </a:rPr>
              <a:t>Control </a:t>
            </a:r>
            <a:r>
              <a:rPr lang="en-US" sz="2000" dirty="0">
                <a:solidFill>
                  <a:srgbClr val="D98718"/>
                </a:solidFill>
                <a:latin typeface="Calibri"/>
                <a:ea typeface="ヒラギノ角ゴ ProN W3"/>
                <a:cs typeface="ヒラギノ角ゴ ProN W3"/>
              </a:rPr>
              <a:t>Systems</a:t>
            </a:r>
            <a:endParaRPr lang="en-US" sz="2000" dirty="0">
              <a:solidFill>
                <a:srgbClr val="000000"/>
              </a:solidFill>
              <a:latin typeface="Calibri"/>
              <a:ea typeface="ヒラギノ角ゴ ProN W3"/>
              <a:cs typeface="ヒラギノ角ゴ ProN W3"/>
            </a:endParaRPr>
          </a:p>
        </p:txBody>
      </p:sp>
      <p:sp>
        <p:nvSpPr>
          <p:cNvPr id="7" name="Rectangle 6"/>
          <p:cNvSpPr/>
          <p:nvPr/>
        </p:nvSpPr>
        <p:spPr>
          <a:xfrm>
            <a:off x="4056283" y="6078165"/>
            <a:ext cx="4634835" cy="604439"/>
          </a:xfrm>
          <a:prstGeom prst="rect">
            <a:avLst/>
          </a:prstGeom>
        </p:spPr>
        <p:txBody>
          <a:bodyPr wrap="square">
            <a:spAutoFit/>
          </a:bodyPr>
          <a:lstStyle/>
          <a:p>
            <a:pPr lvl="1">
              <a:lnSpc>
                <a:spcPts val="1960"/>
              </a:lnSpc>
            </a:pPr>
            <a:r>
              <a:rPr lang="en-US" sz="2000" dirty="0">
                <a:solidFill>
                  <a:srgbClr val="0A5A97"/>
                </a:solidFill>
                <a:latin typeface="Calibri"/>
                <a:ea typeface="ヒラギノ角ゴ ProN W3"/>
                <a:cs typeface="ヒラギノ角ゴ ProN W3"/>
              </a:rPr>
              <a:t>Common User Laboratories </a:t>
            </a:r>
            <a:r>
              <a:rPr lang="en-US" sz="2000" i="1" dirty="0">
                <a:solidFill>
                  <a:srgbClr val="0A5A97"/>
                </a:solidFill>
                <a:latin typeface="Calibri"/>
                <a:ea typeface="ヒラギノ角ゴ ProN W3"/>
                <a:cs typeface="ヒラギノ角ゴ ProN W3"/>
              </a:rPr>
              <a:t>vs.</a:t>
            </a:r>
            <a:r>
              <a:rPr lang="en-US" sz="2000" dirty="0">
                <a:solidFill>
                  <a:srgbClr val="0A5A97"/>
                </a:solidFill>
                <a:latin typeface="Calibri"/>
                <a:ea typeface="ヒラギノ角ゴ ProN W3"/>
                <a:cs typeface="ヒラギノ角ゴ ProN W3"/>
              </a:rPr>
              <a:t> </a:t>
            </a:r>
          </a:p>
          <a:p>
            <a:pPr lvl="1">
              <a:lnSpc>
                <a:spcPts val="1960"/>
              </a:lnSpc>
            </a:pPr>
            <a:r>
              <a:rPr lang="en-US" sz="2000" dirty="0">
                <a:solidFill>
                  <a:srgbClr val="0A5A97"/>
                </a:solidFill>
                <a:latin typeface="Calibri"/>
                <a:ea typeface="ヒラギノ角ゴ ProN W3"/>
                <a:cs typeface="ヒラギノ角ゴ ProN W3"/>
              </a:rPr>
              <a:t>Instrument Sample Preparation Areas</a:t>
            </a:r>
          </a:p>
        </p:txBody>
      </p:sp>
      <p:sp>
        <p:nvSpPr>
          <p:cNvPr id="8" name="Rectangle 7"/>
          <p:cNvSpPr/>
          <p:nvPr/>
        </p:nvSpPr>
        <p:spPr>
          <a:xfrm>
            <a:off x="4507362" y="2718512"/>
            <a:ext cx="4510047" cy="604439"/>
          </a:xfrm>
          <a:prstGeom prst="rect">
            <a:avLst/>
          </a:prstGeom>
        </p:spPr>
        <p:txBody>
          <a:bodyPr wrap="square">
            <a:spAutoFit/>
          </a:bodyPr>
          <a:lstStyle/>
          <a:p>
            <a:pPr lvl="1">
              <a:lnSpc>
                <a:spcPts val="1960"/>
              </a:lnSpc>
            </a:pPr>
            <a:r>
              <a:rPr lang="en-US" sz="2000" dirty="0">
                <a:solidFill>
                  <a:srgbClr val="7F1617"/>
                </a:solidFill>
                <a:latin typeface="Calibri"/>
                <a:ea typeface="ヒラギノ角ゴ ProN W3"/>
                <a:cs typeface="ヒラギノ角ゴ ProN W3"/>
              </a:rPr>
              <a:t>Sample Environment Pool Equipment </a:t>
            </a:r>
            <a:r>
              <a:rPr lang="en-US" sz="2000" i="1" dirty="0">
                <a:solidFill>
                  <a:srgbClr val="7F1617"/>
                </a:solidFill>
                <a:latin typeface="Calibri"/>
                <a:ea typeface="ヒラギノ角ゴ ProN W3"/>
                <a:cs typeface="ヒラギノ角ゴ ProN W3"/>
              </a:rPr>
              <a:t>vs.</a:t>
            </a:r>
            <a:r>
              <a:rPr lang="en-US" sz="2000" dirty="0">
                <a:solidFill>
                  <a:srgbClr val="7F1617"/>
                </a:solidFill>
                <a:latin typeface="Calibri"/>
                <a:ea typeface="ヒラギノ角ゴ ProN W3"/>
                <a:cs typeface="ヒラギノ角ゴ ProN W3"/>
              </a:rPr>
              <a:t> Instrument Specific Equipment</a:t>
            </a:r>
          </a:p>
        </p:txBody>
      </p:sp>
      <p:sp>
        <p:nvSpPr>
          <p:cNvPr id="2" name="Rectangle 1"/>
          <p:cNvSpPr/>
          <p:nvPr/>
        </p:nvSpPr>
        <p:spPr>
          <a:xfrm>
            <a:off x="4082678" y="1760275"/>
            <a:ext cx="4975695" cy="707886"/>
          </a:xfrm>
          <a:prstGeom prst="rect">
            <a:avLst/>
          </a:prstGeom>
        </p:spPr>
        <p:txBody>
          <a:bodyPr wrap="square">
            <a:spAutoFit/>
          </a:bodyPr>
          <a:lstStyle/>
          <a:p>
            <a:r>
              <a:rPr lang="en-US" sz="2000" dirty="0">
                <a:solidFill>
                  <a:srgbClr val="163F61"/>
                </a:solidFill>
                <a:latin typeface="Calibri"/>
                <a:ea typeface="ヒラギノ角ゴ ProN W3"/>
                <a:cs typeface="ヒラギノ角ゴ ProN W3"/>
              </a:rPr>
              <a:t>Safety, Robustness, Reliability, Ease-of-use.</a:t>
            </a:r>
          </a:p>
          <a:p>
            <a:r>
              <a:rPr lang="en-US" sz="2000" dirty="0">
                <a:solidFill>
                  <a:srgbClr val="163F61"/>
                </a:solidFill>
                <a:latin typeface="Calibri"/>
                <a:ea typeface="ヒラギノ角ゴ ProN W3"/>
                <a:cs typeface="ヒラギノ角ゴ ProN W3"/>
              </a:rPr>
              <a:t>Maintenance, Workflow, Cost, Schedule. </a:t>
            </a:r>
          </a:p>
        </p:txBody>
      </p:sp>
    </p:spTree>
    <p:extLst>
      <p:ext uri="{BB962C8B-B14F-4D97-AF65-F5344CB8AC3E}">
        <p14:creationId xmlns:p14="http://schemas.microsoft.com/office/powerpoint/2010/main" val="24084486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 grpId="0"/>
      <p:bldP spid="6" grpId="0"/>
      <p:bldP spid="7" grpId="0"/>
      <p:bldP spid="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 name="Title 1"/>
          <p:cNvSpPr>
            <a:spLocks noGrp="1"/>
          </p:cNvSpPr>
          <p:nvPr>
            <p:ph type="title"/>
          </p:nvPr>
        </p:nvSpPr>
        <p:spPr>
          <a:xfrm>
            <a:off x="395536" y="188640"/>
            <a:ext cx="6840760" cy="864096"/>
          </a:xfrm>
        </p:spPr>
        <p:txBody>
          <a:bodyPr>
            <a:noAutofit/>
          </a:bodyPr>
          <a:lstStyle/>
          <a:p>
            <a:pPr algn="ctr"/>
            <a:r>
              <a:rPr lang="en-US" sz="3600" dirty="0" smtClean="0"/>
              <a:t>The ESS Neutron Instrument Suite</a:t>
            </a:r>
            <a:endParaRPr lang="en-US" sz="1600" dirty="0"/>
          </a:p>
        </p:txBody>
      </p:sp>
      <p:grpSp>
        <p:nvGrpSpPr>
          <p:cNvPr id="50" name="Group 49"/>
          <p:cNvGrpSpPr/>
          <p:nvPr/>
        </p:nvGrpSpPr>
        <p:grpSpPr>
          <a:xfrm>
            <a:off x="1463075" y="1420305"/>
            <a:ext cx="6840760" cy="5428969"/>
            <a:chOff x="2411760" y="1428713"/>
            <a:chExt cx="6840760" cy="5428969"/>
          </a:xfrm>
        </p:grpSpPr>
        <p:grpSp>
          <p:nvGrpSpPr>
            <p:cNvPr id="51" name="Group 50"/>
            <p:cNvGrpSpPr/>
            <p:nvPr/>
          </p:nvGrpSpPr>
          <p:grpSpPr>
            <a:xfrm>
              <a:off x="2411760" y="1428713"/>
              <a:ext cx="6840760" cy="5428969"/>
              <a:chOff x="2411760" y="1196752"/>
              <a:chExt cx="6840760" cy="5428969"/>
            </a:xfrm>
          </p:grpSpPr>
          <p:grpSp>
            <p:nvGrpSpPr>
              <p:cNvPr id="67" name="Group 66"/>
              <p:cNvGrpSpPr>
                <a:grpSpLocks noChangeAspect="1"/>
              </p:cNvGrpSpPr>
              <p:nvPr/>
            </p:nvGrpSpPr>
            <p:grpSpPr>
              <a:xfrm>
                <a:off x="2411760" y="1196752"/>
                <a:ext cx="6840760" cy="5363156"/>
                <a:chOff x="970130" y="1412776"/>
                <a:chExt cx="6980367" cy="5472608"/>
              </a:xfrm>
            </p:grpSpPr>
            <p:pic>
              <p:nvPicPr>
                <p:cNvPr id="79" name="Picture 7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3608" y="1412776"/>
                  <a:ext cx="6812725" cy="5472608"/>
                </a:xfrm>
                <a:prstGeom prst="rect">
                  <a:avLst/>
                </a:prstGeom>
              </p:spPr>
            </p:pic>
            <p:sp>
              <p:nvSpPr>
                <p:cNvPr id="80" name="TextBox 79"/>
                <p:cNvSpPr txBox="1"/>
                <p:nvPr/>
              </p:nvSpPr>
              <p:spPr>
                <a:xfrm>
                  <a:off x="1925339" y="3644433"/>
                  <a:ext cx="714152" cy="376869"/>
                </a:xfrm>
                <a:prstGeom prst="rect">
                  <a:avLst/>
                </a:prstGeom>
                <a:noFill/>
                <a:ln>
                  <a:noFill/>
                </a:ln>
              </p:spPr>
              <p:txBody>
                <a:bodyPr wrap="none" rtlCol="0">
                  <a:spAutoFit/>
                </a:bodyPr>
                <a:lstStyle/>
                <a:p>
                  <a:r>
                    <a:rPr lang="en-US" b="1" dirty="0" smtClean="0">
                      <a:solidFill>
                        <a:srgbClr val="FFFF00"/>
                      </a:solidFill>
                      <a:effectLst>
                        <a:outerShdw blurRad="50800" dist="38100" dir="2700000" algn="tl" rotWithShape="0">
                          <a:srgbClr val="000000">
                            <a:alpha val="43000"/>
                          </a:srgbClr>
                        </a:outerShdw>
                      </a:effectLst>
                      <a:latin typeface="Calibri"/>
                    </a:rPr>
                    <a:t>ODIN</a:t>
                  </a:r>
                  <a:endParaRPr lang="en-US" b="1" dirty="0">
                    <a:solidFill>
                      <a:srgbClr val="FFFF00"/>
                    </a:solidFill>
                    <a:effectLst>
                      <a:outerShdw blurRad="50800" dist="38100" dir="2700000" algn="tl" rotWithShape="0">
                        <a:srgbClr val="000000">
                          <a:alpha val="43000"/>
                        </a:srgbClr>
                      </a:outerShdw>
                    </a:effectLst>
                    <a:latin typeface="Calibri"/>
                  </a:endParaRPr>
                </a:p>
              </p:txBody>
            </p:sp>
            <p:sp>
              <p:nvSpPr>
                <p:cNvPr id="81" name="TextBox 80"/>
                <p:cNvSpPr txBox="1"/>
                <p:nvPr/>
              </p:nvSpPr>
              <p:spPr>
                <a:xfrm>
                  <a:off x="1619672" y="4365104"/>
                  <a:ext cx="933018" cy="376869"/>
                </a:xfrm>
                <a:prstGeom prst="rect">
                  <a:avLst/>
                </a:prstGeom>
                <a:noFill/>
                <a:ln>
                  <a:noFill/>
                </a:ln>
              </p:spPr>
              <p:txBody>
                <a:bodyPr wrap="none" rtlCol="0">
                  <a:spAutoFit/>
                </a:bodyPr>
                <a:lstStyle/>
                <a:p>
                  <a:r>
                    <a:rPr lang="en-US" b="1" dirty="0" smtClean="0">
                      <a:solidFill>
                        <a:srgbClr val="FFFF00"/>
                      </a:solidFill>
                      <a:effectLst>
                        <a:outerShdw blurRad="50800" dist="38100" dir="2700000" algn="tl" rotWithShape="0">
                          <a:srgbClr val="000000">
                            <a:alpha val="43000"/>
                          </a:srgbClr>
                        </a:outerShdw>
                      </a:effectLst>
                      <a:latin typeface="Calibri"/>
                    </a:rPr>
                    <a:t>DREAM</a:t>
                  </a:r>
                  <a:endParaRPr lang="en-US" b="1" dirty="0">
                    <a:solidFill>
                      <a:srgbClr val="FFFF00"/>
                    </a:solidFill>
                    <a:effectLst>
                      <a:outerShdw blurRad="50800" dist="38100" dir="2700000" algn="tl" rotWithShape="0">
                        <a:srgbClr val="000000">
                          <a:alpha val="43000"/>
                        </a:srgbClr>
                      </a:outerShdw>
                    </a:effectLst>
                    <a:latin typeface="Calibri"/>
                  </a:endParaRPr>
                </a:p>
              </p:txBody>
            </p:sp>
            <p:sp>
              <p:nvSpPr>
                <p:cNvPr id="82" name="TextBox 81"/>
                <p:cNvSpPr txBox="1"/>
                <p:nvPr/>
              </p:nvSpPr>
              <p:spPr>
                <a:xfrm>
                  <a:off x="5084873" y="1660539"/>
                  <a:ext cx="679188" cy="376869"/>
                </a:xfrm>
                <a:prstGeom prst="rect">
                  <a:avLst/>
                </a:prstGeom>
                <a:noFill/>
                <a:ln>
                  <a:noFill/>
                </a:ln>
              </p:spPr>
              <p:txBody>
                <a:bodyPr wrap="none" rtlCol="0">
                  <a:spAutoFit/>
                </a:bodyPr>
                <a:lstStyle/>
                <a:p>
                  <a:r>
                    <a:rPr lang="en-US" b="1" dirty="0" smtClean="0">
                      <a:solidFill>
                        <a:srgbClr val="FFFF00"/>
                      </a:solidFill>
                      <a:effectLst>
                        <a:outerShdw blurRad="50800" dist="38100" dir="2700000" algn="tl" rotWithShape="0">
                          <a:srgbClr val="000000">
                            <a:alpha val="43000"/>
                          </a:srgbClr>
                        </a:outerShdw>
                      </a:effectLst>
                      <a:latin typeface="Calibri"/>
                    </a:rPr>
                    <a:t>NMX</a:t>
                  </a:r>
                  <a:endParaRPr lang="en-US" b="1" dirty="0">
                    <a:solidFill>
                      <a:srgbClr val="FFFF00"/>
                    </a:solidFill>
                    <a:effectLst>
                      <a:outerShdw blurRad="50800" dist="38100" dir="2700000" algn="tl" rotWithShape="0">
                        <a:srgbClr val="000000">
                          <a:alpha val="43000"/>
                        </a:srgbClr>
                      </a:outerShdw>
                    </a:effectLst>
                    <a:latin typeface="Calibri"/>
                  </a:endParaRPr>
                </a:p>
              </p:txBody>
            </p:sp>
            <p:sp>
              <p:nvSpPr>
                <p:cNvPr id="83" name="TextBox 82"/>
                <p:cNvSpPr txBox="1"/>
                <p:nvPr/>
              </p:nvSpPr>
              <p:spPr>
                <a:xfrm>
                  <a:off x="6407469" y="2762702"/>
                  <a:ext cx="1182938" cy="376869"/>
                </a:xfrm>
                <a:prstGeom prst="rect">
                  <a:avLst/>
                </a:prstGeom>
                <a:noFill/>
                <a:ln>
                  <a:noFill/>
                </a:ln>
              </p:spPr>
              <p:txBody>
                <a:bodyPr wrap="none" rtlCol="0">
                  <a:spAutoFit/>
                </a:bodyPr>
                <a:lstStyle/>
                <a:p>
                  <a:r>
                    <a:rPr lang="en-US" b="1" dirty="0" smtClean="0">
                      <a:solidFill>
                        <a:srgbClr val="FFFF00"/>
                      </a:solidFill>
                      <a:effectLst>
                        <a:outerShdw blurRad="50800" dist="38100" dir="2700000" algn="tl" rotWithShape="0">
                          <a:srgbClr val="000000">
                            <a:alpha val="43000"/>
                          </a:srgbClr>
                        </a:outerShdw>
                      </a:effectLst>
                      <a:latin typeface="Calibri"/>
                    </a:rPr>
                    <a:t>MIRACLES</a:t>
                  </a:r>
                  <a:endParaRPr lang="en-US" b="1" dirty="0">
                    <a:solidFill>
                      <a:srgbClr val="FFFF00"/>
                    </a:solidFill>
                    <a:effectLst>
                      <a:outerShdw blurRad="50800" dist="38100" dir="2700000" algn="tl" rotWithShape="0">
                        <a:srgbClr val="000000">
                          <a:alpha val="43000"/>
                        </a:srgbClr>
                      </a:outerShdw>
                    </a:effectLst>
                    <a:latin typeface="Calibri"/>
                  </a:endParaRPr>
                </a:p>
              </p:txBody>
            </p:sp>
            <p:sp>
              <p:nvSpPr>
                <p:cNvPr id="84" name="TextBox 83"/>
                <p:cNvSpPr txBox="1"/>
                <p:nvPr/>
              </p:nvSpPr>
              <p:spPr>
                <a:xfrm>
                  <a:off x="5452261" y="1954449"/>
                  <a:ext cx="685693" cy="376869"/>
                </a:xfrm>
                <a:prstGeom prst="rect">
                  <a:avLst/>
                </a:prstGeom>
                <a:noFill/>
                <a:ln>
                  <a:noFill/>
                </a:ln>
              </p:spPr>
              <p:txBody>
                <a:bodyPr wrap="none" rtlCol="0">
                  <a:spAutoFit/>
                </a:bodyPr>
                <a:lstStyle/>
                <a:p>
                  <a:r>
                    <a:rPr lang="en-US" b="1" dirty="0" smtClean="0">
                      <a:solidFill>
                        <a:srgbClr val="FFFF00"/>
                      </a:solidFill>
                      <a:effectLst>
                        <a:outerShdw blurRad="50800" dist="38100" dir="2700000" algn="tl" rotWithShape="0">
                          <a:srgbClr val="000000">
                            <a:alpha val="43000"/>
                          </a:srgbClr>
                        </a:outerShdw>
                      </a:effectLst>
                      <a:latin typeface="Calibri"/>
                    </a:rPr>
                    <a:t>BEER</a:t>
                  </a:r>
                  <a:endParaRPr lang="en-US" b="1" dirty="0">
                    <a:solidFill>
                      <a:srgbClr val="FFFF00"/>
                    </a:solidFill>
                    <a:effectLst>
                      <a:outerShdw blurRad="50800" dist="38100" dir="2700000" algn="tl" rotWithShape="0">
                        <a:srgbClr val="000000">
                          <a:alpha val="43000"/>
                        </a:srgbClr>
                      </a:outerShdw>
                    </a:effectLst>
                    <a:latin typeface="Calibri"/>
                  </a:endParaRPr>
                </a:p>
              </p:txBody>
            </p:sp>
            <p:sp>
              <p:nvSpPr>
                <p:cNvPr id="85" name="TextBox 84"/>
                <p:cNvSpPr txBox="1"/>
                <p:nvPr/>
              </p:nvSpPr>
              <p:spPr>
                <a:xfrm>
                  <a:off x="5819648" y="2174882"/>
                  <a:ext cx="856651" cy="376869"/>
                </a:xfrm>
                <a:prstGeom prst="rect">
                  <a:avLst/>
                </a:prstGeom>
                <a:noFill/>
                <a:ln>
                  <a:noFill/>
                </a:ln>
              </p:spPr>
              <p:txBody>
                <a:bodyPr wrap="none" rtlCol="0">
                  <a:spAutoFit/>
                </a:bodyPr>
                <a:lstStyle/>
                <a:p>
                  <a:r>
                    <a:rPr lang="en-US" b="1" dirty="0" smtClean="0">
                      <a:solidFill>
                        <a:srgbClr val="FFFF00"/>
                      </a:solidFill>
                      <a:effectLst>
                        <a:outerShdw blurRad="50800" dist="38100" dir="2700000" algn="tl" rotWithShape="0">
                          <a:srgbClr val="000000">
                            <a:alpha val="43000"/>
                          </a:srgbClr>
                        </a:outerShdw>
                      </a:effectLst>
                      <a:latin typeface="Calibri"/>
                    </a:rPr>
                    <a:t>C-SPEC</a:t>
                  </a:r>
                  <a:endParaRPr lang="en-US" b="1" dirty="0">
                    <a:solidFill>
                      <a:srgbClr val="FFFF00"/>
                    </a:solidFill>
                    <a:effectLst>
                      <a:outerShdw blurRad="50800" dist="38100" dir="2700000" algn="tl" rotWithShape="0">
                        <a:srgbClr val="000000">
                          <a:alpha val="43000"/>
                        </a:srgbClr>
                      </a:outerShdw>
                    </a:effectLst>
                    <a:latin typeface="Calibri"/>
                  </a:endParaRPr>
                </a:p>
              </p:txBody>
            </p:sp>
            <p:sp>
              <p:nvSpPr>
                <p:cNvPr id="86" name="TextBox 85"/>
                <p:cNvSpPr txBox="1"/>
                <p:nvPr/>
              </p:nvSpPr>
              <p:spPr>
                <a:xfrm>
                  <a:off x="7142244" y="3424000"/>
                  <a:ext cx="754405" cy="376869"/>
                </a:xfrm>
                <a:prstGeom prst="rect">
                  <a:avLst/>
                </a:prstGeom>
                <a:noFill/>
                <a:ln>
                  <a:noFill/>
                </a:ln>
              </p:spPr>
              <p:txBody>
                <a:bodyPr wrap="none" rtlCol="0">
                  <a:spAutoFit/>
                </a:bodyPr>
                <a:lstStyle/>
                <a:p>
                  <a:r>
                    <a:rPr lang="en-US" b="1" dirty="0" smtClean="0">
                      <a:solidFill>
                        <a:srgbClr val="FFFF00"/>
                      </a:solidFill>
                      <a:effectLst>
                        <a:outerShdw blurRad="50800" dist="38100" dir="2700000" algn="tl" rotWithShape="0">
                          <a:srgbClr val="000000">
                            <a:alpha val="43000"/>
                          </a:srgbClr>
                        </a:outerShdw>
                      </a:effectLst>
                      <a:latin typeface="Calibri"/>
                    </a:rPr>
                    <a:t>T-REX</a:t>
                  </a:r>
                  <a:endParaRPr lang="en-US" b="1" dirty="0">
                    <a:solidFill>
                      <a:srgbClr val="FFFF00"/>
                    </a:solidFill>
                    <a:effectLst>
                      <a:outerShdw blurRad="50800" dist="38100" dir="2700000" algn="tl" rotWithShape="0">
                        <a:srgbClr val="000000">
                          <a:alpha val="43000"/>
                        </a:srgbClr>
                      </a:outerShdw>
                    </a:effectLst>
                    <a:latin typeface="Calibri"/>
                  </a:endParaRPr>
                </a:p>
              </p:txBody>
            </p:sp>
            <p:sp>
              <p:nvSpPr>
                <p:cNvPr id="87" name="TextBox 86"/>
                <p:cNvSpPr txBox="1"/>
                <p:nvPr/>
              </p:nvSpPr>
              <p:spPr>
                <a:xfrm>
                  <a:off x="6921811" y="3056613"/>
                  <a:ext cx="868893" cy="376869"/>
                </a:xfrm>
                <a:prstGeom prst="rect">
                  <a:avLst/>
                </a:prstGeom>
                <a:noFill/>
                <a:ln>
                  <a:noFill/>
                </a:ln>
              </p:spPr>
              <p:txBody>
                <a:bodyPr wrap="none" rtlCol="0">
                  <a:spAutoFit/>
                </a:bodyPr>
                <a:lstStyle/>
                <a:p>
                  <a:r>
                    <a:rPr lang="en-US" b="1" dirty="0" smtClean="0">
                      <a:solidFill>
                        <a:srgbClr val="FFFF00"/>
                      </a:solidFill>
                      <a:effectLst>
                        <a:outerShdw blurRad="50800" dist="38100" dir="2700000" algn="tl" rotWithShape="0">
                          <a:srgbClr val="000000">
                            <a:alpha val="43000"/>
                          </a:srgbClr>
                        </a:outerShdw>
                      </a:effectLst>
                      <a:latin typeface="Calibri"/>
                    </a:rPr>
                    <a:t>MAGIC</a:t>
                  </a:r>
                  <a:endParaRPr lang="en-US" b="1" dirty="0">
                    <a:solidFill>
                      <a:srgbClr val="FFFF00"/>
                    </a:solidFill>
                    <a:effectLst>
                      <a:outerShdw blurRad="50800" dist="38100" dir="2700000" algn="tl" rotWithShape="0">
                        <a:srgbClr val="000000">
                          <a:alpha val="43000"/>
                        </a:srgbClr>
                      </a:outerShdw>
                    </a:effectLst>
                    <a:latin typeface="Calibri"/>
                  </a:endParaRPr>
                </a:p>
              </p:txBody>
            </p:sp>
            <p:sp>
              <p:nvSpPr>
                <p:cNvPr id="88" name="TextBox 87"/>
                <p:cNvSpPr txBox="1"/>
                <p:nvPr/>
              </p:nvSpPr>
              <p:spPr>
                <a:xfrm>
                  <a:off x="6187036" y="2459311"/>
                  <a:ext cx="1011225" cy="376869"/>
                </a:xfrm>
                <a:prstGeom prst="rect">
                  <a:avLst/>
                </a:prstGeom>
                <a:noFill/>
                <a:ln>
                  <a:noFill/>
                </a:ln>
              </p:spPr>
              <p:txBody>
                <a:bodyPr wrap="none" rtlCol="0">
                  <a:spAutoFit/>
                </a:bodyPr>
                <a:lstStyle/>
                <a:p>
                  <a:r>
                    <a:rPr lang="en-US" b="1" dirty="0" smtClean="0">
                      <a:solidFill>
                        <a:srgbClr val="FFFF00"/>
                      </a:solidFill>
                      <a:effectLst>
                        <a:outerShdw blurRad="50800" dist="38100" dir="2700000" algn="tl" rotWithShape="0">
                          <a:srgbClr val="000000">
                            <a:alpha val="43000"/>
                          </a:srgbClr>
                        </a:outerShdw>
                      </a:effectLst>
                      <a:latin typeface="Calibri"/>
                    </a:rPr>
                    <a:t>BIFROST</a:t>
                  </a:r>
                  <a:endParaRPr lang="en-US" b="1" dirty="0">
                    <a:solidFill>
                      <a:srgbClr val="FFFF00"/>
                    </a:solidFill>
                    <a:effectLst>
                      <a:outerShdw blurRad="50800" dist="38100" dir="2700000" algn="tl" rotWithShape="0">
                        <a:srgbClr val="000000">
                          <a:alpha val="43000"/>
                        </a:srgbClr>
                      </a:outerShdw>
                    </a:effectLst>
                    <a:latin typeface="Calibri"/>
                  </a:endParaRPr>
                </a:p>
              </p:txBody>
            </p:sp>
            <p:sp>
              <p:nvSpPr>
                <p:cNvPr id="89" name="TextBox 88"/>
                <p:cNvSpPr txBox="1"/>
                <p:nvPr/>
              </p:nvSpPr>
              <p:spPr>
                <a:xfrm>
                  <a:off x="6839096" y="4085298"/>
                  <a:ext cx="1111401" cy="376869"/>
                </a:xfrm>
                <a:prstGeom prst="rect">
                  <a:avLst/>
                </a:prstGeom>
                <a:noFill/>
                <a:ln>
                  <a:noFill/>
                </a:ln>
              </p:spPr>
              <p:txBody>
                <a:bodyPr wrap="none" rtlCol="0">
                  <a:spAutoFit/>
                </a:bodyPr>
                <a:lstStyle/>
                <a:p>
                  <a:r>
                    <a:rPr lang="en-US" b="1" dirty="0" smtClean="0">
                      <a:solidFill>
                        <a:srgbClr val="FFFF00"/>
                      </a:solidFill>
                      <a:effectLst>
                        <a:outerShdw blurRad="50800" dist="38100" dir="2700000" algn="tl" rotWithShape="0">
                          <a:srgbClr val="000000">
                            <a:alpha val="43000"/>
                          </a:srgbClr>
                        </a:outerShdw>
                      </a:effectLst>
                      <a:latin typeface="Calibri"/>
                    </a:rPr>
                    <a:t>HEIMDAL</a:t>
                  </a:r>
                  <a:endParaRPr lang="en-US" b="1" dirty="0">
                    <a:solidFill>
                      <a:srgbClr val="FFFF00"/>
                    </a:solidFill>
                    <a:effectLst>
                      <a:outerShdw blurRad="50800" dist="38100" dir="2700000" algn="tl" rotWithShape="0">
                        <a:srgbClr val="000000">
                          <a:alpha val="43000"/>
                        </a:srgbClr>
                      </a:outerShdw>
                    </a:effectLst>
                    <a:latin typeface="Calibri"/>
                  </a:endParaRPr>
                </a:p>
              </p:txBody>
            </p:sp>
            <p:sp>
              <p:nvSpPr>
                <p:cNvPr id="90" name="TextBox 89"/>
                <p:cNvSpPr txBox="1"/>
                <p:nvPr/>
              </p:nvSpPr>
              <p:spPr>
                <a:xfrm>
                  <a:off x="3707904" y="5589240"/>
                  <a:ext cx="751121" cy="376869"/>
                </a:xfrm>
                <a:prstGeom prst="rect">
                  <a:avLst/>
                </a:prstGeom>
                <a:noFill/>
                <a:ln>
                  <a:noFill/>
                </a:ln>
              </p:spPr>
              <p:txBody>
                <a:bodyPr wrap="none" rtlCol="0">
                  <a:spAutoFit/>
                </a:bodyPr>
                <a:lstStyle/>
                <a:p>
                  <a:r>
                    <a:rPr lang="en-US" b="1" dirty="0" smtClean="0">
                      <a:solidFill>
                        <a:srgbClr val="FFFF00"/>
                      </a:solidFill>
                      <a:effectLst>
                        <a:outerShdw blurRad="50800" dist="38100" dir="2700000" algn="tl" rotWithShape="0">
                          <a:srgbClr val="000000">
                            <a:alpha val="43000"/>
                          </a:srgbClr>
                        </a:outerShdw>
                      </a:effectLst>
                      <a:latin typeface="Calibri"/>
                    </a:rPr>
                    <a:t>FREIA</a:t>
                  </a:r>
                  <a:endParaRPr lang="en-US" b="1" dirty="0">
                    <a:solidFill>
                      <a:srgbClr val="FFFF00"/>
                    </a:solidFill>
                    <a:effectLst>
                      <a:outerShdw blurRad="50800" dist="38100" dir="2700000" algn="tl" rotWithShape="0">
                        <a:srgbClr val="000000">
                          <a:alpha val="43000"/>
                        </a:srgbClr>
                      </a:outerShdw>
                    </a:effectLst>
                    <a:latin typeface="Calibri"/>
                  </a:endParaRPr>
                </a:p>
              </p:txBody>
            </p:sp>
            <p:sp>
              <p:nvSpPr>
                <p:cNvPr id="91" name="TextBox 90"/>
                <p:cNvSpPr txBox="1"/>
                <p:nvPr/>
              </p:nvSpPr>
              <p:spPr>
                <a:xfrm>
                  <a:off x="3995936" y="5229200"/>
                  <a:ext cx="606271" cy="376869"/>
                </a:xfrm>
                <a:prstGeom prst="rect">
                  <a:avLst/>
                </a:prstGeom>
                <a:noFill/>
                <a:ln>
                  <a:noFill/>
                </a:ln>
              </p:spPr>
              <p:txBody>
                <a:bodyPr wrap="none" rtlCol="0">
                  <a:spAutoFit/>
                </a:bodyPr>
                <a:lstStyle/>
                <a:p>
                  <a:r>
                    <a:rPr lang="en-US" b="1" dirty="0" err="1" smtClean="0">
                      <a:solidFill>
                        <a:srgbClr val="FFFF00"/>
                      </a:solidFill>
                      <a:effectLst>
                        <a:outerShdw blurRad="50800" dist="38100" dir="2700000" algn="tl" rotWithShape="0">
                          <a:srgbClr val="000000">
                            <a:alpha val="43000"/>
                          </a:srgbClr>
                        </a:outerShdw>
                      </a:effectLst>
                      <a:latin typeface="Calibri"/>
                    </a:rPr>
                    <a:t>LoKI</a:t>
                  </a:r>
                  <a:endParaRPr lang="en-US" b="1" dirty="0">
                    <a:solidFill>
                      <a:srgbClr val="FFFF00"/>
                    </a:solidFill>
                    <a:effectLst>
                      <a:outerShdw blurRad="50800" dist="38100" dir="2700000" algn="tl" rotWithShape="0">
                        <a:srgbClr val="000000">
                          <a:alpha val="43000"/>
                        </a:srgbClr>
                      </a:outerShdw>
                    </a:effectLst>
                    <a:latin typeface="Calibri"/>
                  </a:endParaRPr>
                </a:p>
              </p:txBody>
            </p:sp>
            <p:sp>
              <p:nvSpPr>
                <p:cNvPr id="92" name="TextBox 91"/>
                <p:cNvSpPr txBox="1"/>
                <p:nvPr/>
              </p:nvSpPr>
              <p:spPr>
                <a:xfrm>
                  <a:off x="1043608" y="5260939"/>
                  <a:ext cx="782584" cy="376869"/>
                </a:xfrm>
                <a:prstGeom prst="rect">
                  <a:avLst/>
                </a:prstGeom>
                <a:noFill/>
                <a:ln>
                  <a:noFill/>
                </a:ln>
              </p:spPr>
              <p:txBody>
                <a:bodyPr wrap="none" rtlCol="0">
                  <a:spAutoFit/>
                </a:bodyPr>
                <a:lstStyle/>
                <a:p>
                  <a:r>
                    <a:rPr lang="en-US" b="1" dirty="0" smtClean="0">
                      <a:solidFill>
                        <a:srgbClr val="FFFF00"/>
                      </a:solidFill>
                      <a:effectLst>
                        <a:outerShdw blurRad="50800" dist="38100" dir="2700000" algn="tl" rotWithShape="0">
                          <a:srgbClr val="000000">
                            <a:alpha val="43000"/>
                          </a:srgbClr>
                        </a:outerShdw>
                      </a:effectLst>
                      <a:latin typeface="Calibri"/>
                    </a:rPr>
                    <a:t>SKADI</a:t>
                  </a:r>
                  <a:endParaRPr lang="en-US" b="1" dirty="0">
                    <a:solidFill>
                      <a:srgbClr val="FFFF00"/>
                    </a:solidFill>
                    <a:effectLst>
                      <a:outerShdw blurRad="50800" dist="38100" dir="2700000" algn="tl" rotWithShape="0">
                        <a:srgbClr val="000000">
                          <a:alpha val="43000"/>
                        </a:srgbClr>
                      </a:outerShdw>
                    </a:effectLst>
                    <a:latin typeface="Calibri"/>
                  </a:endParaRPr>
                </a:p>
              </p:txBody>
            </p:sp>
            <p:sp>
              <p:nvSpPr>
                <p:cNvPr id="93" name="TextBox 92"/>
                <p:cNvSpPr txBox="1"/>
                <p:nvPr/>
              </p:nvSpPr>
              <p:spPr>
                <a:xfrm>
                  <a:off x="970130" y="5765800"/>
                  <a:ext cx="829636" cy="376869"/>
                </a:xfrm>
                <a:prstGeom prst="rect">
                  <a:avLst/>
                </a:prstGeom>
                <a:noFill/>
                <a:ln>
                  <a:noFill/>
                </a:ln>
              </p:spPr>
              <p:txBody>
                <a:bodyPr wrap="none" rtlCol="0">
                  <a:spAutoFit/>
                </a:bodyPr>
                <a:lstStyle/>
                <a:p>
                  <a:r>
                    <a:rPr lang="en-US" b="1" dirty="0" smtClean="0">
                      <a:solidFill>
                        <a:srgbClr val="FFFF00"/>
                      </a:solidFill>
                      <a:effectLst>
                        <a:outerShdw blurRad="50800" dist="38100" dir="2700000" algn="tl" rotWithShape="0">
                          <a:srgbClr val="000000">
                            <a:alpha val="43000"/>
                          </a:srgbClr>
                        </a:outerShdw>
                      </a:effectLst>
                      <a:latin typeface="Calibri"/>
                    </a:rPr>
                    <a:t>VESPA</a:t>
                  </a:r>
                  <a:endParaRPr lang="en-US" b="1" dirty="0">
                    <a:solidFill>
                      <a:srgbClr val="FFFF00"/>
                    </a:solidFill>
                    <a:effectLst>
                      <a:outerShdw blurRad="50800" dist="38100" dir="2700000" algn="tl" rotWithShape="0">
                        <a:srgbClr val="000000">
                          <a:alpha val="43000"/>
                        </a:srgbClr>
                      </a:outerShdw>
                    </a:effectLst>
                    <a:latin typeface="Calibri"/>
                  </a:endParaRPr>
                </a:p>
              </p:txBody>
            </p:sp>
            <p:sp>
              <p:nvSpPr>
                <p:cNvPr id="94" name="TextBox 93"/>
                <p:cNvSpPr txBox="1"/>
                <p:nvPr/>
              </p:nvSpPr>
              <p:spPr>
                <a:xfrm>
                  <a:off x="2289467" y="5848760"/>
                  <a:ext cx="738036" cy="376869"/>
                </a:xfrm>
                <a:prstGeom prst="rect">
                  <a:avLst/>
                </a:prstGeom>
                <a:noFill/>
                <a:ln>
                  <a:noFill/>
                </a:ln>
              </p:spPr>
              <p:txBody>
                <a:bodyPr wrap="none" rtlCol="0">
                  <a:spAutoFit/>
                </a:bodyPr>
                <a:lstStyle/>
                <a:p>
                  <a:r>
                    <a:rPr lang="en-US" b="1" dirty="0" smtClean="0">
                      <a:solidFill>
                        <a:srgbClr val="FFFF00"/>
                      </a:solidFill>
                      <a:effectLst>
                        <a:outerShdw blurRad="50800" dist="38100" dir="2700000" algn="tl" rotWithShape="0">
                          <a:srgbClr val="000000">
                            <a:alpha val="43000"/>
                          </a:srgbClr>
                        </a:outerShdw>
                      </a:effectLst>
                      <a:latin typeface="Calibri"/>
                    </a:rPr>
                    <a:t>ESTIA</a:t>
                  </a:r>
                  <a:endParaRPr lang="en-US" b="1" dirty="0">
                    <a:solidFill>
                      <a:srgbClr val="FFFF00"/>
                    </a:solidFill>
                    <a:effectLst>
                      <a:outerShdw blurRad="50800" dist="38100" dir="2700000" algn="tl" rotWithShape="0">
                        <a:srgbClr val="000000">
                          <a:alpha val="43000"/>
                        </a:srgbClr>
                      </a:outerShdw>
                    </a:effectLst>
                    <a:latin typeface="Calibri"/>
                  </a:endParaRPr>
                </a:p>
              </p:txBody>
            </p:sp>
            <p:sp>
              <p:nvSpPr>
                <p:cNvPr id="95" name="TextBox 94"/>
                <p:cNvSpPr txBox="1"/>
                <p:nvPr/>
              </p:nvSpPr>
              <p:spPr>
                <a:xfrm>
                  <a:off x="1575688" y="4746596"/>
                  <a:ext cx="584790" cy="345463"/>
                </a:xfrm>
                <a:prstGeom prst="rect">
                  <a:avLst/>
                </a:prstGeom>
                <a:noFill/>
                <a:ln>
                  <a:noFill/>
                </a:ln>
                <a:effectLst>
                  <a:outerShdw blurRad="50800" dist="38100" dir="2700000" algn="tl" rotWithShape="0">
                    <a:srgbClr val="000000">
                      <a:alpha val="43000"/>
                    </a:srgbClr>
                  </a:outerShdw>
                </a:effectLst>
              </p:spPr>
              <p:txBody>
                <a:bodyPr wrap="none" rtlCol="0">
                  <a:spAutoFit/>
                </a:bodyPr>
                <a:lstStyle/>
                <a:p>
                  <a:pPr algn="ctr"/>
                  <a:r>
                    <a:rPr lang="en-US" sz="1600" b="1" dirty="0" smtClean="0">
                      <a:solidFill>
                        <a:srgbClr val="FFFFFF"/>
                      </a:solidFill>
                      <a:effectLst>
                        <a:outerShdw blurRad="50800" dist="38100" dir="2700000" algn="tl" rotWithShape="0">
                          <a:srgbClr val="000000">
                            <a:alpha val="43000"/>
                          </a:srgbClr>
                        </a:outerShdw>
                      </a:effectLst>
                      <a:latin typeface="Calibri"/>
                    </a:rPr>
                    <a:t>VOR</a:t>
                  </a:r>
                  <a:endParaRPr lang="en-US" sz="1600" b="1" dirty="0">
                    <a:solidFill>
                      <a:srgbClr val="FFFFFF"/>
                    </a:solidFill>
                    <a:effectLst>
                      <a:outerShdw blurRad="50800" dist="38100" dir="2700000" algn="tl" rotWithShape="0">
                        <a:srgbClr val="000000">
                          <a:alpha val="43000"/>
                        </a:srgbClr>
                      </a:outerShdw>
                    </a:effectLst>
                    <a:latin typeface="Calibri"/>
                  </a:endParaRPr>
                </a:p>
              </p:txBody>
            </p:sp>
          </p:grpSp>
          <p:sp>
            <p:nvSpPr>
              <p:cNvPr id="68" name="TextBox 67"/>
              <p:cNvSpPr txBox="1"/>
              <p:nvPr/>
            </p:nvSpPr>
            <p:spPr>
              <a:xfrm>
                <a:off x="7020272" y="4709207"/>
                <a:ext cx="2123728" cy="584776"/>
              </a:xfrm>
              <a:prstGeom prst="rect">
                <a:avLst/>
              </a:prstGeom>
              <a:solidFill>
                <a:schemeClr val="bg1">
                  <a:alpha val="50000"/>
                </a:schemeClr>
              </a:solidFill>
            </p:spPr>
            <p:txBody>
              <a:bodyPr wrap="square" rtlCol="0">
                <a:spAutoFit/>
              </a:bodyPr>
              <a:lstStyle/>
              <a:p>
                <a:pPr algn="ctr"/>
                <a:r>
                  <a:rPr lang="en-US" sz="1600" b="1" dirty="0" smtClean="0">
                    <a:solidFill>
                      <a:srgbClr val="000090"/>
                    </a:solidFill>
                    <a:latin typeface="Calibri"/>
                  </a:rPr>
                  <a:t>15 (+1) Neutron Instruments (2025)</a:t>
                </a:r>
                <a:endParaRPr lang="en-US" sz="1600" b="1" dirty="0">
                  <a:solidFill>
                    <a:srgbClr val="000090"/>
                  </a:solidFill>
                  <a:latin typeface="Calibri"/>
                </a:endParaRPr>
              </a:p>
            </p:txBody>
          </p:sp>
          <p:grpSp>
            <p:nvGrpSpPr>
              <p:cNvPr id="69" name="Group 68"/>
              <p:cNvGrpSpPr/>
              <p:nvPr/>
            </p:nvGrpSpPr>
            <p:grpSpPr>
              <a:xfrm>
                <a:off x="4608081" y="6165304"/>
                <a:ext cx="4500000" cy="460417"/>
                <a:chOff x="3888000" y="6361583"/>
                <a:chExt cx="4500000" cy="460417"/>
              </a:xfrm>
            </p:grpSpPr>
            <p:grpSp>
              <p:nvGrpSpPr>
                <p:cNvPr id="70" name="Group 69"/>
                <p:cNvGrpSpPr/>
                <p:nvPr/>
              </p:nvGrpSpPr>
              <p:grpSpPr>
                <a:xfrm>
                  <a:off x="3888000" y="6633376"/>
                  <a:ext cx="4500000" cy="188624"/>
                  <a:chOff x="3888000" y="6633376"/>
                  <a:chExt cx="4500000" cy="188624"/>
                </a:xfrm>
              </p:grpSpPr>
              <p:cxnSp>
                <p:nvCxnSpPr>
                  <p:cNvPr id="74" name="Straight Connector 73"/>
                  <p:cNvCxnSpPr/>
                  <p:nvPr/>
                </p:nvCxnSpPr>
                <p:spPr>
                  <a:xfrm>
                    <a:off x="3888000" y="6741368"/>
                    <a:ext cx="4500000" cy="0"/>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888000" y="6642000"/>
                    <a:ext cx="0" cy="180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5256000" y="6633376"/>
                    <a:ext cx="0" cy="180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6624000" y="6633376"/>
                    <a:ext cx="0" cy="180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7956376" y="6633376"/>
                    <a:ext cx="0" cy="180000"/>
                  </a:xfrm>
                  <a:prstGeom prst="line">
                    <a:avLst/>
                  </a:prstGeom>
                </p:spPr>
                <p:style>
                  <a:lnRef idx="2">
                    <a:schemeClr val="accent1"/>
                  </a:lnRef>
                  <a:fillRef idx="0">
                    <a:schemeClr val="accent1"/>
                  </a:fillRef>
                  <a:effectRef idx="1">
                    <a:schemeClr val="accent1"/>
                  </a:effectRef>
                  <a:fontRef idx="minor">
                    <a:schemeClr val="tx1"/>
                  </a:fontRef>
                </p:style>
              </p:cxnSp>
            </p:grpSp>
            <p:sp>
              <p:nvSpPr>
                <p:cNvPr id="71" name="TextBox 70"/>
                <p:cNvSpPr txBox="1"/>
                <p:nvPr/>
              </p:nvSpPr>
              <p:spPr>
                <a:xfrm>
                  <a:off x="4860032" y="6381328"/>
                  <a:ext cx="792088" cy="307777"/>
                </a:xfrm>
                <a:prstGeom prst="rect">
                  <a:avLst/>
                </a:prstGeom>
                <a:noFill/>
                <a:ln>
                  <a:noFill/>
                </a:ln>
              </p:spPr>
              <p:txBody>
                <a:bodyPr wrap="square" rtlCol="0">
                  <a:spAutoFit/>
                </a:bodyPr>
                <a:lstStyle/>
                <a:p>
                  <a:pPr algn="ctr"/>
                  <a:r>
                    <a:rPr lang="en-US" sz="1400" dirty="0" smtClean="0">
                      <a:solidFill>
                        <a:srgbClr val="4F81BD">
                          <a:lumMod val="75000"/>
                        </a:srgbClr>
                      </a:solidFill>
                      <a:latin typeface="Calibri"/>
                    </a:rPr>
                    <a:t>50 m</a:t>
                  </a:r>
                  <a:endParaRPr lang="en-US" sz="1400" dirty="0">
                    <a:solidFill>
                      <a:srgbClr val="4F81BD">
                        <a:lumMod val="75000"/>
                      </a:srgbClr>
                    </a:solidFill>
                    <a:latin typeface="Calibri"/>
                  </a:endParaRPr>
                </a:p>
              </p:txBody>
            </p:sp>
            <p:sp>
              <p:nvSpPr>
                <p:cNvPr id="72" name="TextBox 71"/>
                <p:cNvSpPr txBox="1"/>
                <p:nvPr/>
              </p:nvSpPr>
              <p:spPr>
                <a:xfrm>
                  <a:off x="6228184" y="6381328"/>
                  <a:ext cx="792088" cy="307777"/>
                </a:xfrm>
                <a:prstGeom prst="rect">
                  <a:avLst/>
                </a:prstGeom>
                <a:noFill/>
                <a:ln>
                  <a:noFill/>
                </a:ln>
              </p:spPr>
              <p:txBody>
                <a:bodyPr wrap="square" rtlCol="0">
                  <a:spAutoFit/>
                </a:bodyPr>
                <a:lstStyle/>
                <a:p>
                  <a:pPr algn="ctr"/>
                  <a:r>
                    <a:rPr lang="en-US" sz="1400" dirty="0" smtClean="0">
                      <a:solidFill>
                        <a:srgbClr val="4F81BD">
                          <a:lumMod val="75000"/>
                        </a:srgbClr>
                      </a:solidFill>
                      <a:latin typeface="Calibri"/>
                    </a:rPr>
                    <a:t>100 m</a:t>
                  </a:r>
                  <a:endParaRPr lang="en-US" sz="1400" dirty="0">
                    <a:solidFill>
                      <a:srgbClr val="4F81BD">
                        <a:lumMod val="75000"/>
                      </a:srgbClr>
                    </a:solidFill>
                    <a:latin typeface="Calibri"/>
                  </a:endParaRPr>
                </a:p>
              </p:txBody>
            </p:sp>
            <p:sp>
              <p:nvSpPr>
                <p:cNvPr id="73" name="TextBox 72"/>
                <p:cNvSpPr txBox="1"/>
                <p:nvPr/>
              </p:nvSpPr>
              <p:spPr>
                <a:xfrm>
                  <a:off x="7524328" y="6361583"/>
                  <a:ext cx="792088" cy="307777"/>
                </a:xfrm>
                <a:prstGeom prst="rect">
                  <a:avLst/>
                </a:prstGeom>
                <a:noFill/>
                <a:ln>
                  <a:noFill/>
                </a:ln>
              </p:spPr>
              <p:txBody>
                <a:bodyPr wrap="square" rtlCol="0">
                  <a:spAutoFit/>
                </a:bodyPr>
                <a:lstStyle/>
                <a:p>
                  <a:pPr algn="ctr"/>
                  <a:r>
                    <a:rPr lang="en-US" sz="1400" dirty="0" smtClean="0">
                      <a:solidFill>
                        <a:srgbClr val="4F81BD">
                          <a:lumMod val="75000"/>
                        </a:srgbClr>
                      </a:solidFill>
                      <a:latin typeface="Calibri"/>
                    </a:rPr>
                    <a:t>150 m</a:t>
                  </a:r>
                  <a:endParaRPr lang="en-US" sz="1400" dirty="0">
                    <a:solidFill>
                      <a:srgbClr val="4F81BD">
                        <a:lumMod val="75000"/>
                      </a:srgbClr>
                    </a:solidFill>
                    <a:latin typeface="Calibri"/>
                  </a:endParaRPr>
                </a:p>
              </p:txBody>
            </p:sp>
          </p:grpSp>
        </p:grpSp>
        <p:grpSp>
          <p:nvGrpSpPr>
            <p:cNvPr id="52" name="Group 51"/>
            <p:cNvGrpSpPr/>
            <p:nvPr/>
          </p:nvGrpSpPr>
          <p:grpSpPr>
            <a:xfrm>
              <a:off x="3707904" y="5148000"/>
              <a:ext cx="1656184" cy="1530652"/>
              <a:chOff x="3726000" y="5327964"/>
              <a:chExt cx="1656184" cy="1530652"/>
            </a:xfrm>
          </p:grpSpPr>
          <p:cxnSp>
            <p:nvCxnSpPr>
              <p:cNvPr id="65" name="Straight Arrow Connector 64"/>
              <p:cNvCxnSpPr/>
              <p:nvPr/>
            </p:nvCxnSpPr>
            <p:spPr>
              <a:xfrm flipV="1">
                <a:off x="4615200" y="5327964"/>
                <a:ext cx="0" cy="1440000"/>
              </a:xfrm>
              <a:prstGeom prst="straightConnector1">
                <a:avLst/>
              </a:prstGeom>
              <a:ln w="38100">
                <a:solidFill>
                  <a:srgbClr val="FF0000"/>
                </a:solidFill>
                <a:prstDash val="sysDot"/>
                <a:tailEnd type="arrow" w="sm" len="med"/>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3726000" y="6489284"/>
                <a:ext cx="1656184" cy="369332"/>
              </a:xfrm>
              <a:prstGeom prst="rect">
                <a:avLst/>
              </a:prstGeom>
              <a:noFill/>
            </p:spPr>
            <p:txBody>
              <a:bodyPr wrap="square" rtlCol="0">
                <a:spAutoFit/>
              </a:bodyPr>
              <a:lstStyle/>
              <a:p>
                <a:pPr algn="ctr"/>
                <a:r>
                  <a:rPr lang="en-US" b="1" dirty="0" smtClean="0">
                    <a:solidFill>
                      <a:srgbClr val="FF0000"/>
                    </a:solidFill>
                    <a:latin typeface="Calibri"/>
                  </a:rPr>
                  <a:t>Proton  beam</a:t>
                </a:r>
                <a:endParaRPr lang="en-US" b="1" dirty="0">
                  <a:solidFill>
                    <a:srgbClr val="FF0000"/>
                  </a:solidFill>
                  <a:latin typeface="Calibri"/>
                </a:endParaRPr>
              </a:p>
            </p:txBody>
          </p:sp>
        </p:grpSp>
        <p:grpSp>
          <p:nvGrpSpPr>
            <p:cNvPr id="55" name="Group 54"/>
            <p:cNvGrpSpPr/>
            <p:nvPr/>
          </p:nvGrpSpPr>
          <p:grpSpPr>
            <a:xfrm>
              <a:off x="4572000" y="2484000"/>
              <a:ext cx="3931200" cy="2710800"/>
              <a:chOff x="3888000" y="2502000"/>
              <a:chExt cx="3931200" cy="2710800"/>
            </a:xfrm>
          </p:grpSpPr>
          <p:cxnSp>
            <p:nvCxnSpPr>
              <p:cNvPr id="57" name="Straight Arrow Connector 56"/>
              <p:cNvCxnSpPr/>
              <p:nvPr/>
            </p:nvCxnSpPr>
            <p:spPr>
              <a:xfrm flipV="1">
                <a:off x="3906000" y="2502000"/>
                <a:ext cx="2268000" cy="2700000"/>
              </a:xfrm>
              <a:prstGeom prst="straightConnector1">
                <a:avLst/>
              </a:prstGeom>
              <a:ln w="38100">
                <a:solidFill>
                  <a:srgbClr val="008000"/>
                </a:solidFill>
                <a:prstDash val="sysDot"/>
                <a:tailEnd type="arrow" w="sm" len="med"/>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3888000" y="2779200"/>
                <a:ext cx="2736000" cy="2412000"/>
              </a:xfrm>
              <a:prstGeom prst="straightConnector1">
                <a:avLst/>
              </a:prstGeom>
              <a:ln w="38100">
                <a:solidFill>
                  <a:srgbClr val="008000"/>
                </a:solidFill>
                <a:prstDash val="sysDot"/>
                <a:tailEnd type="arrow" w="sm" len="med"/>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3895200" y="2930400"/>
                <a:ext cx="2952000" cy="2268000"/>
              </a:xfrm>
              <a:prstGeom prst="straightConnector1">
                <a:avLst/>
              </a:prstGeom>
              <a:ln w="38100">
                <a:solidFill>
                  <a:srgbClr val="008000"/>
                </a:solidFill>
                <a:prstDash val="sysDot"/>
                <a:tailEnd type="arrow" w="sm" len="med"/>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3895200" y="3297600"/>
                <a:ext cx="3276000" cy="1908000"/>
              </a:xfrm>
              <a:prstGeom prst="straightConnector1">
                <a:avLst/>
              </a:prstGeom>
              <a:ln w="38100">
                <a:solidFill>
                  <a:srgbClr val="008000"/>
                </a:solidFill>
                <a:prstDash val="sysDot"/>
                <a:tailEnd type="arrow" w="sm" len="med"/>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3902400" y="3448800"/>
                <a:ext cx="3456000" cy="1764000"/>
              </a:xfrm>
              <a:prstGeom prst="straightConnector1">
                <a:avLst/>
              </a:prstGeom>
              <a:ln w="38100">
                <a:solidFill>
                  <a:srgbClr val="008000"/>
                </a:solidFill>
                <a:prstDash val="sysDot"/>
                <a:tailEnd type="arrow" w="sm" len="med"/>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3888000" y="3762000"/>
                <a:ext cx="3780000" cy="1440000"/>
              </a:xfrm>
              <a:prstGeom prst="straightConnector1">
                <a:avLst/>
              </a:prstGeom>
              <a:ln w="38100">
                <a:solidFill>
                  <a:srgbClr val="008000"/>
                </a:solidFill>
                <a:prstDash val="sysDot"/>
                <a:tailEnd type="arrow" w="sm" len="med"/>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3895200" y="4021200"/>
                <a:ext cx="3924000" cy="1188000"/>
              </a:xfrm>
              <a:prstGeom prst="straightConnector1">
                <a:avLst/>
              </a:prstGeom>
              <a:ln w="38100">
                <a:solidFill>
                  <a:srgbClr val="008000"/>
                </a:solidFill>
                <a:prstDash val="sysDot"/>
                <a:tailEnd type="arrow" w="sm" len="med"/>
              </a:ln>
            </p:spPr>
            <p:style>
              <a:lnRef idx="2">
                <a:schemeClr val="accent1"/>
              </a:lnRef>
              <a:fillRef idx="0">
                <a:schemeClr val="accent1"/>
              </a:fillRef>
              <a:effectRef idx="1">
                <a:schemeClr val="accent1"/>
              </a:effectRef>
              <a:fontRef idx="minor">
                <a:schemeClr val="tx1"/>
              </a:fontRef>
            </p:style>
          </p:cxnSp>
        </p:grpSp>
        <p:sp>
          <p:nvSpPr>
            <p:cNvPr id="56" name="TextBox 55"/>
            <p:cNvSpPr txBox="1"/>
            <p:nvPr/>
          </p:nvSpPr>
          <p:spPr>
            <a:xfrm>
              <a:off x="4499992" y="5682734"/>
              <a:ext cx="824665" cy="338554"/>
            </a:xfrm>
            <a:prstGeom prst="rect">
              <a:avLst/>
            </a:prstGeom>
            <a:noFill/>
            <a:ln>
              <a:noFill/>
            </a:ln>
            <a:effectLst>
              <a:outerShdw blurRad="50800" dist="38100" dir="2700000" algn="tl" rotWithShape="0">
                <a:srgbClr val="000000">
                  <a:alpha val="43000"/>
                </a:srgbClr>
              </a:outerShdw>
            </a:effectLst>
          </p:spPr>
          <p:txBody>
            <a:bodyPr wrap="none" rtlCol="0">
              <a:spAutoFit/>
            </a:bodyPr>
            <a:lstStyle/>
            <a:p>
              <a:pPr algn="ctr"/>
              <a:r>
                <a:rPr lang="en-US" sz="1600" b="1" dirty="0" smtClean="0">
                  <a:solidFill>
                    <a:prstClr val="white"/>
                  </a:solidFill>
                  <a:effectLst>
                    <a:outerShdw blurRad="50800" dist="38100" dir="2700000" algn="tl" rotWithShape="0">
                      <a:srgbClr val="000000">
                        <a:alpha val="43000"/>
                      </a:srgbClr>
                    </a:outerShdw>
                  </a:effectLst>
                  <a:latin typeface="Calibri"/>
                </a:rPr>
                <a:t>HR-NSE</a:t>
              </a:r>
              <a:endParaRPr lang="en-US" sz="1600" b="1" dirty="0">
                <a:solidFill>
                  <a:prstClr val="white"/>
                </a:solidFill>
                <a:effectLst>
                  <a:outerShdw blurRad="50800" dist="38100" dir="2700000" algn="tl" rotWithShape="0">
                    <a:srgbClr val="000000">
                      <a:alpha val="43000"/>
                    </a:srgbClr>
                  </a:outerShdw>
                </a:effectLst>
                <a:latin typeface="Calibri"/>
              </a:endParaRPr>
            </a:p>
          </p:txBody>
        </p:sp>
      </p:grpSp>
      <p:sp>
        <p:nvSpPr>
          <p:cNvPr id="2" name="TextBox 1"/>
          <p:cNvSpPr txBox="1"/>
          <p:nvPr/>
        </p:nvSpPr>
        <p:spPr>
          <a:xfrm>
            <a:off x="16543" y="6325877"/>
            <a:ext cx="1518540" cy="523220"/>
          </a:xfrm>
          <a:prstGeom prst="rect">
            <a:avLst/>
          </a:prstGeom>
          <a:noFill/>
        </p:spPr>
        <p:txBody>
          <a:bodyPr wrap="square" rtlCol="0">
            <a:spAutoFit/>
          </a:bodyPr>
          <a:lstStyle/>
          <a:p>
            <a:pPr algn="ctr"/>
            <a:r>
              <a:rPr lang="en-US" sz="1400" dirty="0" smtClean="0">
                <a:solidFill>
                  <a:prstClr val="black"/>
                </a:solidFill>
                <a:latin typeface="Calibri"/>
              </a:rPr>
              <a:t>Instrument Layout (Jan 2016)</a:t>
            </a:r>
            <a:endParaRPr lang="en-US" sz="1400" dirty="0">
              <a:solidFill>
                <a:prstClr val="black"/>
              </a:solidFill>
              <a:latin typeface="Calibri"/>
            </a:endParaRPr>
          </a:p>
        </p:txBody>
      </p:sp>
    </p:spTree>
    <p:extLst>
      <p:ext uri="{BB962C8B-B14F-4D97-AF65-F5344CB8AC3E}">
        <p14:creationId xmlns:p14="http://schemas.microsoft.com/office/powerpoint/2010/main" val="24701014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rot="16200000">
            <a:off x="2418719" y="4188500"/>
            <a:ext cx="163871" cy="4680938"/>
          </a:xfrm>
          <a:prstGeom prst="rect">
            <a:avLst/>
          </a:prstGeom>
          <a:solidFill>
            <a:schemeClr val="accent6">
              <a:lumMod val="60000"/>
              <a:lumOff val="40000"/>
            </a:scheme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latin typeface="Calibri"/>
            </a:endParaRPr>
          </a:p>
        </p:txBody>
      </p:sp>
      <p:sp>
        <p:nvSpPr>
          <p:cNvPr id="35" name="Rectangle 34"/>
          <p:cNvSpPr/>
          <p:nvPr/>
        </p:nvSpPr>
        <p:spPr>
          <a:xfrm rot="16200000">
            <a:off x="2417195" y="4400775"/>
            <a:ext cx="163871" cy="4680938"/>
          </a:xfrm>
          <a:prstGeom prst="rect">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6" name="Group 5"/>
          <p:cNvGrpSpPr>
            <a:grpSpLocks noChangeAspect="1"/>
          </p:cNvGrpSpPr>
          <p:nvPr/>
        </p:nvGrpSpPr>
        <p:grpSpPr>
          <a:xfrm>
            <a:off x="-36512" y="1412776"/>
            <a:ext cx="4752528" cy="5040560"/>
            <a:chOff x="6853" y="843881"/>
            <a:chExt cx="5861291" cy="5897487"/>
          </a:xfrm>
        </p:grpSpPr>
        <p:pic>
          <p:nvPicPr>
            <p:cNvPr id="7" name="Picture 6" descr="IKON layou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3" y="843881"/>
              <a:ext cx="5861291" cy="5897487"/>
            </a:xfrm>
            <a:prstGeom prst="rect">
              <a:avLst/>
            </a:prstGeom>
          </p:spPr>
        </p:pic>
        <p:grpSp>
          <p:nvGrpSpPr>
            <p:cNvPr id="8" name="Group 7"/>
            <p:cNvGrpSpPr/>
            <p:nvPr/>
          </p:nvGrpSpPr>
          <p:grpSpPr>
            <a:xfrm>
              <a:off x="2323762" y="3879183"/>
              <a:ext cx="1692120" cy="234000"/>
              <a:chOff x="5616000" y="3933056"/>
              <a:chExt cx="1620296" cy="310310"/>
            </a:xfrm>
          </p:grpSpPr>
          <p:cxnSp>
            <p:nvCxnSpPr>
              <p:cNvPr id="14" name="Straight Connector 13"/>
              <p:cNvCxnSpPr/>
              <p:nvPr/>
            </p:nvCxnSpPr>
            <p:spPr>
              <a:xfrm flipH="1">
                <a:off x="5616000" y="3933056"/>
                <a:ext cx="1584176" cy="0"/>
              </a:xfrm>
              <a:prstGeom prst="line">
                <a:avLst/>
              </a:prstGeom>
              <a:ln>
                <a:solidFill>
                  <a:srgbClr val="3399CC"/>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634000" y="3946278"/>
                <a:ext cx="1602296" cy="2970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9" name="Group 8"/>
            <p:cNvGrpSpPr/>
            <p:nvPr/>
          </p:nvGrpSpPr>
          <p:grpSpPr>
            <a:xfrm>
              <a:off x="3464962" y="5013176"/>
              <a:ext cx="518088" cy="361082"/>
              <a:chOff x="6635750" y="4941168"/>
              <a:chExt cx="518088" cy="361082"/>
            </a:xfrm>
          </p:grpSpPr>
          <p:cxnSp>
            <p:nvCxnSpPr>
              <p:cNvPr id="10" name="Straight Connector 9"/>
              <p:cNvCxnSpPr/>
              <p:nvPr/>
            </p:nvCxnSpPr>
            <p:spPr>
              <a:xfrm rot="120000">
                <a:off x="7146000" y="5026467"/>
                <a:ext cx="7838" cy="274687"/>
              </a:xfrm>
              <a:prstGeom prst="line">
                <a:avLst/>
              </a:prstGeom>
              <a:ln w="635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6635750" y="4941168"/>
                <a:ext cx="514350" cy="361082"/>
                <a:chOff x="6635750" y="4941168"/>
                <a:chExt cx="514350" cy="361082"/>
              </a:xfrm>
            </p:grpSpPr>
            <p:sp>
              <p:nvSpPr>
                <p:cNvPr id="12" name="Freeform 11"/>
                <p:cNvSpPr/>
                <p:nvPr/>
              </p:nvSpPr>
              <p:spPr>
                <a:xfrm>
                  <a:off x="6635750" y="5006975"/>
                  <a:ext cx="514350" cy="295275"/>
                </a:xfrm>
                <a:custGeom>
                  <a:avLst/>
                  <a:gdLst>
                    <a:gd name="connsiteX0" fmla="*/ 0 w 514350"/>
                    <a:gd name="connsiteY0" fmla="*/ 0 h 295275"/>
                    <a:gd name="connsiteX1" fmla="*/ 193675 w 514350"/>
                    <a:gd name="connsiteY1" fmla="*/ 241300 h 295275"/>
                    <a:gd name="connsiteX2" fmla="*/ 514350 w 514350"/>
                    <a:gd name="connsiteY2" fmla="*/ 295275 h 295275"/>
                  </a:gdLst>
                  <a:ahLst/>
                  <a:cxnLst>
                    <a:cxn ang="0">
                      <a:pos x="connsiteX0" y="connsiteY0"/>
                    </a:cxn>
                    <a:cxn ang="0">
                      <a:pos x="connsiteX1" y="connsiteY1"/>
                    </a:cxn>
                    <a:cxn ang="0">
                      <a:pos x="connsiteX2" y="connsiteY2"/>
                    </a:cxn>
                  </a:cxnLst>
                  <a:rect l="l" t="t" r="r" b="b"/>
                  <a:pathLst>
                    <a:path w="514350" h="295275">
                      <a:moveTo>
                        <a:pt x="0" y="0"/>
                      </a:moveTo>
                      <a:cubicBezTo>
                        <a:pt x="53975" y="96044"/>
                        <a:pt x="107950" y="192088"/>
                        <a:pt x="193675" y="241300"/>
                      </a:cubicBezTo>
                      <a:cubicBezTo>
                        <a:pt x="279400" y="290512"/>
                        <a:pt x="396875" y="292893"/>
                        <a:pt x="514350" y="295275"/>
                      </a:cubicBezTo>
                    </a:path>
                  </a:pathLst>
                </a:custGeom>
                <a:ln w="635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400"/>
                  <a:endParaRPr lang="en-US">
                    <a:solidFill>
                      <a:prstClr val="black"/>
                    </a:solidFill>
                    <a:latin typeface="Calibri"/>
                  </a:endParaRPr>
                </a:p>
              </p:txBody>
            </p:sp>
            <p:cxnSp>
              <p:nvCxnSpPr>
                <p:cNvPr id="13" name="Straight Connector 12"/>
                <p:cNvCxnSpPr>
                  <a:stCxn id="12" idx="0"/>
                </p:cNvCxnSpPr>
                <p:nvPr/>
              </p:nvCxnSpPr>
              <p:spPr>
                <a:xfrm flipV="1">
                  <a:off x="6635750" y="4941168"/>
                  <a:ext cx="96490" cy="65807"/>
                </a:xfrm>
                <a:prstGeom prst="line">
                  <a:avLst/>
                </a:prstGeom>
                <a:ln w="635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grpSp>
        </p:grpSp>
      </p:grpSp>
      <p:sp>
        <p:nvSpPr>
          <p:cNvPr id="28" name="Rectangle 27"/>
          <p:cNvSpPr/>
          <p:nvPr/>
        </p:nvSpPr>
        <p:spPr>
          <a:xfrm rot="21049368">
            <a:off x="1525517" y="5350827"/>
            <a:ext cx="259049" cy="202510"/>
          </a:xfrm>
          <a:prstGeom prst="rect">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Rectangle 33"/>
          <p:cNvSpPr/>
          <p:nvPr/>
        </p:nvSpPr>
        <p:spPr>
          <a:xfrm rot="17911138">
            <a:off x="454263" y="2450084"/>
            <a:ext cx="281387" cy="493540"/>
          </a:xfrm>
          <a:prstGeom prst="rect">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251520" y="188640"/>
            <a:ext cx="6877594" cy="1143000"/>
          </a:xfrm>
        </p:spPr>
        <p:txBody>
          <a:bodyPr>
            <a:noAutofit/>
          </a:bodyPr>
          <a:lstStyle/>
          <a:p>
            <a:r>
              <a:rPr lang="en-US" sz="2800" dirty="0" smtClean="0"/>
              <a:t>User laboratory and workshop delivery plan in construction </a:t>
            </a:r>
            <a:r>
              <a:rPr lang="en-US" sz="2800" i="1" dirty="0" smtClean="0"/>
              <a:t>cf. </a:t>
            </a:r>
            <a:r>
              <a:rPr lang="en-US" sz="2800" dirty="0" smtClean="0"/>
              <a:t>instrument baseline layout</a:t>
            </a:r>
            <a:endParaRPr lang="en-US" sz="2800"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14</a:t>
            </a:fld>
            <a:endParaRPr lang="sv-SE" dirty="0">
              <a:solidFill>
                <a:prstClr val="black">
                  <a:tint val="75000"/>
                </a:prstClr>
              </a:solidFill>
              <a:latin typeface="Calibri"/>
            </a:endParaRPr>
          </a:p>
        </p:txBody>
      </p:sp>
      <p:sp>
        <p:nvSpPr>
          <p:cNvPr id="17" name="TextBox 16"/>
          <p:cNvSpPr txBox="1"/>
          <p:nvPr/>
        </p:nvSpPr>
        <p:spPr>
          <a:xfrm>
            <a:off x="2627784" y="5379026"/>
            <a:ext cx="636974" cy="347224"/>
          </a:xfrm>
          <a:prstGeom prst="rect">
            <a:avLst/>
          </a:prstGeom>
          <a:noFill/>
        </p:spPr>
        <p:txBody>
          <a:bodyPr wrap="none" rtlCol="0">
            <a:spAutoFit/>
          </a:bodyPr>
          <a:lstStyle/>
          <a:p>
            <a:pPr defTabSz="914400"/>
            <a:r>
              <a:rPr lang="en-US" dirty="0">
                <a:solidFill>
                  <a:prstClr val="black"/>
                </a:solidFill>
                <a:latin typeface="Calibri"/>
              </a:rPr>
              <a:t>Hall 1</a:t>
            </a:r>
          </a:p>
        </p:txBody>
      </p:sp>
      <p:sp>
        <p:nvSpPr>
          <p:cNvPr id="18" name="TextBox 17"/>
          <p:cNvSpPr txBox="1"/>
          <p:nvPr/>
        </p:nvSpPr>
        <p:spPr>
          <a:xfrm>
            <a:off x="3238879" y="4083920"/>
            <a:ext cx="636974" cy="347224"/>
          </a:xfrm>
          <a:prstGeom prst="rect">
            <a:avLst/>
          </a:prstGeom>
          <a:noFill/>
        </p:spPr>
        <p:txBody>
          <a:bodyPr wrap="none" rtlCol="0">
            <a:spAutoFit/>
          </a:bodyPr>
          <a:lstStyle/>
          <a:p>
            <a:pPr defTabSz="914400"/>
            <a:r>
              <a:rPr lang="en-US" dirty="0">
                <a:solidFill>
                  <a:prstClr val="black"/>
                </a:solidFill>
                <a:latin typeface="Calibri"/>
              </a:rPr>
              <a:t>Hall 2</a:t>
            </a:r>
          </a:p>
        </p:txBody>
      </p:sp>
      <p:sp>
        <p:nvSpPr>
          <p:cNvPr id="19" name="TextBox 18"/>
          <p:cNvSpPr txBox="1"/>
          <p:nvPr/>
        </p:nvSpPr>
        <p:spPr>
          <a:xfrm rot="19552037">
            <a:off x="1014154" y="2287467"/>
            <a:ext cx="636974" cy="347224"/>
          </a:xfrm>
          <a:prstGeom prst="rect">
            <a:avLst/>
          </a:prstGeom>
          <a:noFill/>
        </p:spPr>
        <p:txBody>
          <a:bodyPr wrap="none" rtlCol="0">
            <a:spAutoFit/>
          </a:bodyPr>
          <a:lstStyle/>
          <a:p>
            <a:pPr defTabSz="914400"/>
            <a:r>
              <a:rPr lang="en-US" dirty="0">
                <a:solidFill>
                  <a:prstClr val="black"/>
                </a:solidFill>
                <a:latin typeface="Calibri"/>
              </a:rPr>
              <a:t>Hall 3</a:t>
            </a:r>
          </a:p>
        </p:txBody>
      </p:sp>
      <p:sp>
        <p:nvSpPr>
          <p:cNvPr id="20" name="TextBox 19"/>
          <p:cNvSpPr txBox="1"/>
          <p:nvPr/>
        </p:nvSpPr>
        <p:spPr>
          <a:xfrm>
            <a:off x="323528" y="2505712"/>
            <a:ext cx="473920" cy="347224"/>
          </a:xfrm>
          <a:prstGeom prst="rect">
            <a:avLst/>
          </a:prstGeom>
          <a:noFill/>
        </p:spPr>
        <p:txBody>
          <a:bodyPr wrap="none" rtlCol="0">
            <a:spAutoFit/>
          </a:bodyPr>
          <a:lstStyle/>
          <a:p>
            <a:pPr defTabSz="914400"/>
            <a:r>
              <a:rPr lang="en-US" dirty="0">
                <a:solidFill>
                  <a:prstClr val="black"/>
                </a:solidFill>
                <a:latin typeface="Calibri"/>
              </a:rPr>
              <a:t>E03</a:t>
            </a:r>
          </a:p>
        </p:txBody>
      </p:sp>
      <p:sp>
        <p:nvSpPr>
          <p:cNvPr id="21" name="TextBox 20"/>
          <p:cNvSpPr txBox="1"/>
          <p:nvPr/>
        </p:nvSpPr>
        <p:spPr>
          <a:xfrm>
            <a:off x="1119508" y="1772816"/>
            <a:ext cx="473920" cy="347224"/>
          </a:xfrm>
          <a:prstGeom prst="rect">
            <a:avLst/>
          </a:prstGeom>
          <a:noFill/>
        </p:spPr>
        <p:txBody>
          <a:bodyPr wrap="none" rtlCol="0">
            <a:spAutoFit/>
          </a:bodyPr>
          <a:lstStyle/>
          <a:p>
            <a:pPr defTabSz="914400"/>
            <a:r>
              <a:rPr lang="en-US" dirty="0">
                <a:solidFill>
                  <a:prstClr val="black"/>
                </a:solidFill>
                <a:latin typeface="Calibri"/>
              </a:rPr>
              <a:t>E04</a:t>
            </a:r>
          </a:p>
        </p:txBody>
      </p:sp>
      <p:sp>
        <p:nvSpPr>
          <p:cNvPr id="22" name="TextBox 21"/>
          <p:cNvSpPr txBox="1"/>
          <p:nvPr/>
        </p:nvSpPr>
        <p:spPr>
          <a:xfrm>
            <a:off x="4023289" y="4075184"/>
            <a:ext cx="500057" cy="347224"/>
          </a:xfrm>
          <a:prstGeom prst="rect">
            <a:avLst/>
          </a:prstGeom>
          <a:noFill/>
        </p:spPr>
        <p:txBody>
          <a:bodyPr wrap="none" rtlCol="0">
            <a:spAutoFit/>
          </a:bodyPr>
          <a:lstStyle/>
          <a:p>
            <a:pPr defTabSz="914400"/>
            <a:r>
              <a:rPr lang="en-US" dirty="0">
                <a:solidFill>
                  <a:prstClr val="black"/>
                </a:solidFill>
                <a:latin typeface="Calibri"/>
              </a:rPr>
              <a:t>D04</a:t>
            </a:r>
          </a:p>
        </p:txBody>
      </p:sp>
      <p:sp>
        <p:nvSpPr>
          <p:cNvPr id="23" name="TextBox 22"/>
          <p:cNvSpPr txBox="1"/>
          <p:nvPr/>
        </p:nvSpPr>
        <p:spPr>
          <a:xfrm>
            <a:off x="3238879" y="5903019"/>
            <a:ext cx="500057" cy="347224"/>
          </a:xfrm>
          <a:prstGeom prst="rect">
            <a:avLst/>
          </a:prstGeom>
          <a:noFill/>
        </p:spPr>
        <p:txBody>
          <a:bodyPr wrap="none" rtlCol="0">
            <a:spAutoFit/>
          </a:bodyPr>
          <a:lstStyle/>
          <a:p>
            <a:pPr defTabSz="914400"/>
            <a:r>
              <a:rPr lang="en-US" dirty="0">
                <a:solidFill>
                  <a:prstClr val="black"/>
                </a:solidFill>
                <a:latin typeface="Calibri"/>
              </a:rPr>
              <a:t>D07</a:t>
            </a:r>
          </a:p>
        </p:txBody>
      </p:sp>
      <p:sp>
        <p:nvSpPr>
          <p:cNvPr id="24" name="TextBox 23"/>
          <p:cNvSpPr txBox="1"/>
          <p:nvPr/>
        </p:nvSpPr>
        <p:spPr>
          <a:xfrm>
            <a:off x="1377760" y="5239602"/>
            <a:ext cx="500057" cy="347224"/>
          </a:xfrm>
          <a:prstGeom prst="rect">
            <a:avLst/>
          </a:prstGeom>
          <a:noFill/>
        </p:spPr>
        <p:txBody>
          <a:bodyPr wrap="none" rtlCol="0">
            <a:spAutoFit/>
          </a:bodyPr>
          <a:lstStyle/>
          <a:p>
            <a:pPr defTabSz="914400"/>
            <a:r>
              <a:rPr lang="en-US" dirty="0">
                <a:solidFill>
                  <a:prstClr val="black"/>
                </a:solidFill>
                <a:latin typeface="Calibri"/>
              </a:rPr>
              <a:t>D08</a:t>
            </a:r>
          </a:p>
        </p:txBody>
      </p:sp>
      <p:sp>
        <p:nvSpPr>
          <p:cNvPr id="31" name="TextBox 30"/>
          <p:cNvSpPr txBox="1"/>
          <p:nvPr/>
        </p:nvSpPr>
        <p:spPr>
          <a:xfrm>
            <a:off x="146088" y="6343603"/>
            <a:ext cx="4698935" cy="523220"/>
          </a:xfrm>
          <a:prstGeom prst="rect">
            <a:avLst/>
          </a:prstGeom>
          <a:noFill/>
          <a:ln>
            <a:solidFill>
              <a:schemeClr val="tx1"/>
            </a:solidFill>
          </a:ln>
        </p:spPr>
        <p:txBody>
          <a:bodyPr wrap="none" rtlCol="0">
            <a:spAutoFit/>
          </a:bodyPr>
          <a:lstStyle/>
          <a:p>
            <a:pPr defTabSz="914400"/>
            <a:r>
              <a:rPr lang="en-US" sz="1400" dirty="0">
                <a:solidFill>
                  <a:prstClr val="black"/>
                </a:solidFill>
                <a:latin typeface="Calibri"/>
              </a:rPr>
              <a:t>RML laboratory  </a:t>
            </a:r>
            <a:r>
              <a:rPr lang="en-US" sz="1400" dirty="0" smtClean="0">
                <a:solidFill>
                  <a:prstClr val="black"/>
                </a:solidFill>
                <a:latin typeface="Calibri"/>
              </a:rPr>
              <a:t>and central </a:t>
            </a:r>
            <a:r>
              <a:rPr lang="en-US" sz="1400" dirty="0">
                <a:solidFill>
                  <a:prstClr val="black"/>
                </a:solidFill>
                <a:latin typeface="Calibri"/>
              </a:rPr>
              <a:t>ESS sample storage facility in </a:t>
            </a:r>
            <a:r>
              <a:rPr lang="en-US" sz="1400" dirty="0" smtClean="0">
                <a:solidFill>
                  <a:prstClr val="black"/>
                </a:solidFill>
                <a:latin typeface="Calibri"/>
              </a:rPr>
              <a:t>D08</a:t>
            </a:r>
          </a:p>
          <a:p>
            <a:pPr defTabSz="914400"/>
            <a:r>
              <a:rPr lang="en-US" sz="1400" dirty="0" smtClean="0">
                <a:solidFill>
                  <a:prstClr val="black"/>
                </a:solidFill>
                <a:latin typeface="Calibri"/>
              </a:rPr>
              <a:t>Sample Environment labs and workshops in E03, D04, D08</a:t>
            </a:r>
            <a:endParaRPr lang="en-US" sz="1400" dirty="0">
              <a:solidFill>
                <a:prstClr val="black"/>
              </a:solidFill>
              <a:latin typeface="Calibri"/>
            </a:endParaRPr>
          </a:p>
        </p:txBody>
      </p:sp>
      <p:sp>
        <p:nvSpPr>
          <p:cNvPr id="32" name="TextBox 31"/>
          <p:cNvSpPr txBox="1"/>
          <p:nvPr/>
        </p:nvSpPr>
        <p:spPr>
          <a:xfrm>
            <a:off x="5092670" y="6253517"/>
            <a:ext cx="3872767" cy="646331"/>
          </a:xfrm>
          <a:prstGeom prst="rect">
            <a:avLst/>
          </a:prstGeom>
          <a:solidFill>
            <a:schemeClr val="bg1"/>
          </a:solidFill>
        </p:spPr>
        <p:txBody>
          <a:bodyPr wrap="square" rtlCol="0">
            <a:spAutoFit/>
          </a:bodyPr>
          <a:lstStyle/>
          <a:p>
            <a:pPr defTabSz="914400"/>
            <a:r>
              <a:rPr lang="en-US" dirty="0" smtClean="0">
                <a:solidFill>
                  <a:srgbClr val="FF0000"/>
                </a:solidFill>
                <a:latin typeface="Calibri"/>
              </a:rPr>
              <a:t>Initially 15 Labs (out of 22) incl. RML</a:t>
            </a:r>
          </a:p>
          <a:p>
            <a:pPr defTabSz="914400"/>
            <a:r>
              <a:rPr lang="en-US" dirty="0" smtClean="0">
                <a:solidFill>
                  <a:srgbClr val="FF0000"/>
                </a:solidFill>
                <a:latin typeface="Calibri"/>
              </a:rPr>
              <a:t>Additional workshops in Campus (later)</a:t>
            </a:r>
            <a:endParaRPr lang="en-US" dirty="0">
              <a:solidFill>
                <a:srgbClr val="FF0000"/>
              </a:solidFill>
              <a:latin typeface="Calibri"/>
            </a:endParaRPr>
          </a:p>
        </p:txBody>
      </p:sp>
      <p:sp>
        <p:nvSpPr>
          <p:cNvPr id="33" name="Rectangle 32"/>
          <p:cNvSpPr/>
          <p:nvPr/>
        </p:nvSpPr>
        <p:spPr>
          <a:xfrm rot="4609915">
            <a:off x="4124143" y="3981249"/>
            <a:ext cx="118107" cy="195478"/>
          </a:xfrm>
          <a:prstGeom prst="rect">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Rectangle 36"/>
          <p:cNvSpPr/>
          <p:nvPr/>
        </p:nvSpPr>
        <p:spPr>
          <a:xfrm rot="21049368">
            <a:off x="1571076" y="5757965"/>
            <a:ext cx="126317" cy="133968"/>
          </a:xfrm>
          <a:prstGeom prst="rect">
            <a:avLst/>
          </a:prstGeom>
          <a:solidFill>
            <a:srgbClr val="FAC09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4653152" y="4936129"/>
            <a:ext cx="4623081" cy="1077218"/>
          </a:xfrm>
          <a:prstGeom prst="rect">
            <a:avLst/>
          </a:prstGeom>
          <a:noFill/>
        </p:spPr>
        <p:txBody>
          <a:bodyPr wrap="none" rtlCol="0">
            <a:spAutoFit/>
          </a:bodyPr>
          <a:lstStyle/>
          <a:p>
            <a:pPr defTabSz="914400"/>
            <a:r>
              <a:rPr lang="en-US" sz="1600" b="1" dirty="0">
                <a:solidFill>
                  <a:srgbClr val="FF0000"/>
                </a:solidFill>
              </a:rPr>
              <a:t>Hall 1</a:t>
            </a:r>
          </a:p>
          <a:p>
            <a:pPr defTabSz="914400"/>
            <a:r>
              <a:rPr lang="en-US" sz="1600" b="1" dirty="0" smtClean="0">
                <a:solidFill>
                  <a:prstClr val="black"/>
                </a:solidFill>
              </a:rPr>
              <a:t>Instr.	</a:t>
            </a:r>
            <a:r>
              <a:rPr lang="en-US" sz="1600" b="1" dirty="0" err="1" smtClean="0">
                <a:solidFill>
                  <a:prstClr val="black"/>
                </a:solidFill>
              </a:rPr>
              <a:t>Estia</a:t>
            </a:r>
            <a:r>
              <a:rPr lang="en-US" sz="1600" b="1" dirty="0" smtClean="0">
                <a:solidFill>
                  <a:prstClr val="black"/>
                </a:solidFill>
              </a:rPr>
              <a:t> </a:t>
            </a:r>
            <a:r>
              <a:rPr lang="en-US" sz="1600" dirty="0" smtClean="0">
                <a:solidFill>
                  <a:prstClr val="black"/>
                </a:solidFill>
              </a:rPr>
              <a:t>/</a:t>
            </a:r>
            <a:r>
              <a:rPr lang="en-US" sz="1600" b="1" dirty="0" smtClean="0">
                <a:solidFill>
                  <a:prstClr val="black"/>
                </a:solidFill>
              </a:rPr>
              <a:t> </a:t>
            </a:r>
            <a:r>
              <a:rPr lang="en-US" sz="1600" dirty="0" smtClean="0">
                <a:solidFill>
                  <a:prstClr val="black"/>
                </a:solidFill>
              </a:rPr>
              <a:t>Vespa / </a:t>
            </a:r>
            <a:r>
              <a:rPr lang="en-US" sz="1600" dirty="0" err="1" smtClean="0">
                <a:solidFill>
                  <a:prstClr val="black"/>
                </a:solidFill>
              </a:rPr>
              <a:t>Skadi</a:t>
            </a:r>
            <a:r>
              <a:rPr lang="en-US" sz="1600" dirty="0" smtClean="0">
                <a:solidFill>
                  <a:prstClr val="black"/>
                </a:solidFill>
              </a:rPr>
              <a:t> / </a:t>
            </a:r>
            <a:r>
              <a:rPr lang="en-US" sz="1600" b="1" dirty="0" smtClean="0">
                <a:solidFill>
                  <a:prstClr val="black"/>
                </a:solidFill>
              </a:rPr>
              <a:t>Odin </a:t>
            </a:r>
            <a:r>
              <a:rPr lang="en-US" sz="1600" dirty="0" smtClean="0">
                <a:solidFill>
                  <a:prstClr val="black"/>
                </a:solidFill>
              </a:rPr>
              <a:t>/</a:t>
            </a:r>
            <a:r>
              <a:rPr lang="en-US" sz="1600" b="1" dirty="0" smtClean="0">
                <a:solidFill>
                  <a:prstClr val="black"/>
                </a:solidFill>
              </a:rPr>
              <a:t> Dream </a:t>
            </a:r>
            <a:r>
              <a:rPr lang="en-US" sz="1600" dirty="0" smtClean="0">
                <a:solidFill>
                  <a:prstClr val="black"/>
                </a:solidFill>
              </a:rPr>
              <a:t>/</a:t>
            </a:r>
            <a:r>
              <a:rPr lang="en-US" sz="1600" b="1" dirty="0" smtClean="0">
                <a:solidFill>
                  <a:prstClr val="black"/>
                </a:solidFill>
              </a:rPr>
              <a:t> </a:t>
            </a:r>
            <a:r>
              <a:rPr lang="en-US" sz="1600" dirty="0" err="1" smtClean="0">
                <a:solidFill>
                  <a:prstClr val="black">
                    <a:lumMod val="50000"/>
                    <a:lumOff val="50000"/>
                  </a:prstClr>
                </a:solidFill>
              </a:rPr>
              <a:t>Vor</a:t>
            </a:r>
            <a:endParaRPr lang="en-US" sz="1600" b="1" dirty="0" smtClean="0">
              <a:solidFill>
                <a:prstClr val="black"/>
              </a:solidFill>
            </a:endParaRPr>
          </a:p>
          <a:p>
            <a:pPr defTabSz="914400"/>
            <a:r>
              <a:rPr lang="en-US" sz="1600" b="1" dirty="0" smtClean="0">
                <a:solidFill>
                  <a:prstClr val="black"/>
                </a:solidFill>
              </a:rPr>
              <a:t>D07	</a:t>
            </a:r>
            <a:r>
              <a:rPr lang="en-US" sz="1600" dirty="0" smtClean="0">
                <a:solidFill>
                  <a:prstClr val="black"/>
                </a:solidFill>
              </a:rPr>
              <a:t>1 </a:t>
            </a:r>
            <a:r>
              <a:rPr lang="en-US" sz="1600" dirty="0">
                <a:solidFill>
                  <a:prstClr val="black"/>
                </a:solidFill>
              </a:rPr>
              <a:t>× Life </a:t>
            </a:r>
            <a:r>
              <a:rPr lang="en-US" sz="1600" dirty="0" smtClean="0">
                <a:solidFill>
                  <a:prstClr val="black"/>
                </a:solidFill>
              </a:rPr>
              <a:t>Science, 1 </a:t>
            </a:r>
            <a:r>
              <a:rPr lang="en-US" sz="1600" dirty="0">
                <a:solidFill>
                  <a:prstClr val="black"/>
                </a:solidFill>
              </a:rPr>
              <a:t>× Cold </a:t>
            </a:r>
            <a:r>
              <a:rPr lang="en-US" sz="1600" dirty="0" smtClean="0">
                <a:solidFill>
                  <a:prstClr val="black"/>
                </a:solidFill>
              </a:rPr>
              <a:t>room</a:t>
            </a:r>
            <a:endParaRPr lang="en-US" sz="1600" dirty="0">
              <a:solidFill>
                <a:prstClr val="black"/>
              </a:solidFill>
            </a:endParaRPr>
          </a:p>
          <a:p>
            <a:pPr defTabSz="914400"/>
            <a:r>
              <a:rPr lang="en-US" sz="1600" b="1" dirty="0" smtClean="0">
                <a:solidFill>
                  <a:prstClr val="black"/>
                </a:solidFill>
              </a:rPr>
              <a:t>D08	</a:t>
            </a:r>
            <a:r>
              <a:rPr lang="en-US" sz="1600" dirty="0" smtClean="0">
                <a:solidFill>
                  <a:prstClr val="black"/>
                </a:solidFill>
              </a:rPr>
              <a:t>1 </a:t>
            </a:r>
            <a:r>
              <a:rPr lang="en-US" sz="1600" dirty="0">
                <a:solidFill>
                  <a:prstClr val="black"/>
                </a:solidFill>
              </a:rPr>
              <a:t>× </a:t>
            </a:r>
            <a:r>
              <a:rPr lang="en-US" sz="1600" dirty="0" smtClean="0">
                <a:solidFill>
                  <a:prstClr val="black"/>
                </a:solidFill>
              </a:rPr>
              <a:t>Chemistry, 1 </a:t>
            </a:r>
            <a:r>
              <a:rPr lang="en-US" sz="1600" dirty="0">
                <a:solidFill>
                  <a:prstClr val="black"/>
                </a:solidFill>
              </a:rPr>
              <a:t>x Radioactive Mat. L</a:t>
            </a:r>
            <a:r>
              <a:rPr lang="en-US" sz="1600" dirty="0" smtClean="0">
                <a:solidFill>
                  <a:prstClr val="black"/>
                </a:solidFill>
              </a:rPr>
              <a:t>.</a:t>
            </a:r>
            <a:endParaRPr lang="en-US" sz="1600" dirty="0">
              <a:solidFill>
                <a:prstClr val="black"/>
              </a:solidFill>
            </a:endParaRPr>
          </a:p>
        </p:txBody>
      </p:sp>
      <p:sp>
        <p:nvSpPr>
          <p:cNvPr id="5" name="TextBox 4"/>
          <p:cNvSpPr txBox="1"/>
          <p:nvPr/>
        </p:nvSpPr>
        <p:spPr>
          <a:xfrm>
            <a:off x="4653152" y="3641748"/>
            <a:ext cx="3645549" cy="1077218"/>
          </a:xfrm>
          <a:prstGeom prst="rect">
            <a:avLst/>
          </a:prstGeom>
          <a:noFill/>
        </p:spPr>
        <p:txBody>
          <a:bodyPr wrap="none" rtlCol="0">
            <a:spAutoFit/>
          </a:bodyPr>
          <a:lstStyle/>
          <a:p>
            <a:pPr defTabSz="914400"/>
            <a:r>
              <a:rPr lang="en-US" sz="1600" b="1" dirty="0">
                <a:solidFill>
                  <a:srgbClr val="FF0000"/>
                </a:solidFill>
              </a:rPr>
              <a:t>Hall 2</a:t>
            </a:r>
          </a:p>
          <a:p>
            <a:pPr defTabSz="914400"/>
            <a:r>
              <a:rPr lang="en-US" sz="1600" b="1" dirty="0" smtClean="0"/>
              <a:t>Instr.</a:t>
            </a:r>
            <a:r>
              <a:rPr lang="en-US" sz="1600" dirty="0" smtClean="0">
                <a:solidFill>
                  <a:srgbClr val="7F7F7F"/>
                </a:solidFill>
              </a:rPr>
              <a:t>	</a:t>
            </a:r>
            <a:r>
              <a:rPr lang="en-US" sz="1600" dirty="0" err="1" smtClean="0">
                <a:solidFill>
                  <a:prstClr val="black"/>
                </a:solidFill>
              </a:rPr>
              <a:t>Freia</a:t>
            </a:r>
            <a:r>
              <a:rPr lang="en-US" sz="1600" dirty="0" smtClean="0">
                <a:solidFill>
                  <a:prstClr val="black"/>
                </a:solidFill>
              </a:rPr>
              <a:t> / </a:t>
            </a:r>
            <a:r>
              <a:rPr lang="en-US" sz="1600" b="1" dirty="0" smtClean="0">
                <a:solidFill>
                  <a:prstClr val="black"/>
                </a:solidFill>
              </a:rPr>
              <a:t>Loki </a:t>
            </a:r>
            <a:r>
              <a:rPr lang="en-US" sz="1600" dirty="0" smtClean="0">
                <a:solidFill>
                  <a:prstClr val="black"/>
                </a:solidFill>
              </a:rPr>
              <a:t>/</a:t>
            </a:r>
            <a:r>
              <a:rPr lang="en-US" sz="1600" b="1" dirty="0" smtClean="0">
                <a:solidFill>
                  <a:prstClr val="black"/>
                </a:solidFill>
              </a:rPr>
              <a:t> </a:t>
            </a:r>
            <a:r>
              <a:rPr lang="en-US" sz="1600" dirty="0" smtClean="0">
                <a:solidFill>
                  <a:srgbClr val="7F7F7F"/>
                </a:solidFill>
              </a:rPr>
              <a:t>HR</a:t>
            </a:r>
            <a:r>
              <a:rPr lang="en-US" sz="1600" dirty="0">
                <a:solidFill>
                  <a:srgbClr val="7F7F7F"/>
                </a:solidFill>
              </a:rPr>
              <a:t>-NSE </a:t>
            </a:r>
            <a:endParaRPr lang="en-US" sz="1600" b="1" dirty="0">
              <a:solidFill>
                <a:prstClr val="black"/>
              </a:solidFill>
            </a:endParaRPr>
          </a:p>
          <a:p>
            <a:pPr defTabSz="914400"/>
            <a:r>
              <a:rPr lang="en-US" sz="1600" b="1" dirty="0" smtClean="0">
                <a:solidFill>
                  <a:prstClr val="black"/>
                </a:solidFill>
              </a:rPr>
              <a:t>D04	</a:t>
            </a:r>
            <a:r>
              <a:rPr lang="en-US" sz="1600" dirty="0" smtClean="0">
                <a:solidFill>
                  <a:prstClr val="black"/>
                </a:solidFill>
              </a:rPr>
              <a:t>1 </a:t>
            </a:r>
            <a:r>
              <a:rPr lang="en-US" sz="1600" dirty="0">
                <a:solidFill>
                  <a:prstClr val="black"/>
                </a:solidFill>
              </a:rPr>
              <a:t>× Life </a:t>
            </a:r>
            <a:r>
              <a:rPr lang="en-US" sz="1600" dirty="0" smtClean="0">
                <a:solidFill>
                  <a:prstClr val="black"/>
                </a:solidFill>
              </a:rPr>
              <a:t>Science, 1 </a:t>
            </a:r>
            <a:r>
              <a:rPr lang="en-US" sz="1600" dirty="0">
                <a:solidFill>
                  <a:prstClr val="black"/>
                </a:solidFill>
              </a:rPr>
              <a:t>× Cold room</a:t>
            </a:r>
          </a:p>
          <a:p>
            <a:pPr defTabSz="914400"/>
            <a:r>
              <a:rPr lang="en-US" sz="1600" dirty="0" smtClean="0">
                <a:solidFill>
                  <a:prstClr val="black"/>
                </a:solidFill>
              </a:rPr>
              <a:t>	2 </a:t>
            </a:r>
            <a:r>
              <a:rPr lang="en-US" sz="1600" dirty="0">
                <a:solidFill>
                  <a:prstClr val="black"/>
                </a:solidFill>
              </a:rPr>
              <a:t>× Instrument </a:t>
            </a:r>
            <a:r>
              <a:rPr lang="en-US" sz="1600" dirty="0" smtClean="0">
                <a:solidFill>
                  <a:prstClr val="black"/>
                </a:solidFill>
              </a:rPr>
              <a:t>room</a:t>
            </a:r>
            <a:endParaRPr lang="en-US" sz="1600" dirty="0">
              <a:solidFill>
                <a:prstClr val="black"/>
              </a:solidFill>
            </a:endParaRPr>
          </a:p>
        </p:txBody>
      </p:sp>
      <p:sp>
        <p:nvSpPr>
          <p:cNvPr id="16" name="TextBox 15"/>
          <p:cNvSpPr txBox="1"/>
          <p:nvPr/>
        </p:nvSpPr>
        <p:spPr>
          <a:xfrm>
            <a:off x="4653152" y="1493844"/>
            <a:ext cx="4225836" cy="1815882"/>
          </a:xfrm>
          <a:prstGeom prst="rect">
            <a:avLst/>
          </a:prstGeom>
          <a:noFill/>
        </p:spPr>
        <p:txBody>
          <a:bodyPr wrap="square" rtlCol="0">
            <a:spAutoFit/>
          </a:bodyPr>
          <a:lstStyle/>
          <a:p>
            <a:pPr defTabSz="914400"/>
            <a:r>
              <a:rPr lang="en-US" sz="1600" b="1" dirty="0">
                <a:solidFill>
                  <a:srgbClr val="FF0000"/>
                </a:solidFill>
              </a:rPr>
              <a:t>Hall3</a:t>
            </a:r>
          </a:p>
          <a:p>
            <a:pPr defTabSz="914400"/>
            <a:r>
              <a:rPr lang="en-US" sz="1600" b="1" dirty="0" smtClean="0">
                <a:solidFill>
                  <a:prstClr val="black"/>
                </a:solidFill>
              </a:rPr>
              <a:t>Instr.</a:t>
            </a:r>
            <a:r>
              <a:rPr lang="en-US" sz="1600" dirty="0" smtClean="0">
                <a:solidFill>
                  <a:prstClr val="black"/>
                </a:solidFill>
              </a:rPr>
              <a:t>	NMX / </a:t>
            </a:r>
            <a:r>
              <a:rPr lang="en-US" sz="1600" b="1" dirty="0" smtClean="0">
                <a:solidFill>
                  <a:prstClr val="black"/>
                </a:solidFill>
              </a:rPr>
              <a:t>Beer </a:t>
            </a:r>
            <a:r>
              <a:rPr lang="en-US" sz="1600" dirty="0" smtClean="0">
                <a:solidFill>
                  <a:prstClr val="black"/>
                </a:solidFill>
              </a:rPr>
              <a:t>/</a:t>
            </a:r>
            <a:r>
              <a:rPr lang="en-US" sz="1600" b="1" dirty="0" smtClean="0">
                <a:solidFill>
                  <a:prstClr val="black"/>
                </a:solidFill>
              </a:rPr>
              <a:t> C</a:t>
            </a:r>
            <a:r>
              <a:rPr lang="en-US" sz="1600" b="1" dirty="0">
                <a:solidFill>
                  <a:prstClr val="black"/>
                </a:solidFill>
              </a:rPr>
              <a:t>-</a:t>
            </a:r>
            <a:r>
              <a:rPr lang="en-US" sz="1600" b="1" dirty="0" smtClean="0">
                <a:solidFill>
                  <a:prstClr val="black"/>
                </a:solidFill>
              </a:rPr>
              <a:t>Spec </a:t>
            </a:r>
            <a:r>
              <a:rPr lang="en-US" sz="1600" dirty="0" smtClean="0">
                <a:solidFill>
                  <a:prstClr val="black"/>
                </a:solidFill>
              </a:rPr>
              <a:t>/</a:t>
            </a:r>
            <a:r>
              <a:rPr lang="en-US" sz="1600" b="1" dirty="0" smtClean="0">
                <a:solidFill>
                  <a:prstClr val="black"/>
                </a:solidFill>
              </a:rPr>
              <a:t> </a:t>
            </a:r>
            <a:r>
              <a:rPr lang="en-US" sz="1600" b="1" dirty="0" err="1" smtClean="0">
                <a:solidFill>
                  <a:prstClr val="black"/>
                </a:solidFill>
              </a:rPr>
              <a:t>Bifrost</a:t>
            </a:r>
            <a:r>
              <a:rPr lang="en-US" sz="1600" b="1" dirty="0" smtClean="0">
                <a:solidFill>
                  <a:prstClr val="black"/>
                </a:solidFill>
              </a:rPr>
              <a:t> </a:t>
            </a:r>
          </a:p>
          <a:p>
            <a:pPr defTabSz="914400"/>
            <a:r>
              <a:rPr lang="en-US" sz="1600" b="1" dirty="0">
                <a:solidFill>
                  <a:prstClr val="black"/>
                </a:solidFill>
              </a:rPr>
              <a:t>	</a:t>
            </a:r>
            <a:r>
              <a:rPr lang="en-US" sz="1600" dirty="0" smtClean="0">
                <a:solidFill>
                  <a:prstClr val="black"/>
                </a:solidFill>
              </a:rPr>
              <a:t>Miracles / </a:t>
            </a:r>
            <a:r>
              <a:rPr lang="en-US" sz="1600" b="1" dirty="0" smtClean="0">
                <a:solidFill>
                  <a:prstClr val="black"/>
                </a:solidFill>
              </a:rPr>
              <a:t>Magic / </a:t>
            </a:r>
            <a:r>
              <a:rPr lang="en-US" sz="1600" dirty="0" smtClean="0">
                <a:solidFill>
                  <a:prstClr val="black"/>
                </a:solidFill>
              </a:rPr>
              <a:t>T</a:t>
            </a:r>
            <a:r>
              <a:rPr lang="en-US" sz="1600" dirty="0">
                <a:solidFill>
                  <a:prstClr val="black"/>
                </a:solidFill>
              </a:rPr>
              <a:t>-</a:t>
            </a:r>
            <a:r>
              <a:rPr lang="en-US" sz="1600" dirty="0" smtClean="0">
                <a:solidFill>
                  <a:prstClr val="black"/>
                </a:solidFill>
              </a:rPr>
              <a:t>Rex / </a:t>
            </a:r>
            <a:r>
              <a:rPr lang="en-US" sz="1600" dirty="0" err="1" smtClean="0">
                <a:solidFill>
                  <a:prstClr val="black"/>
                </a:solidFill>
              </a:rPr>
              <a:t>Heimdal</a:t>
            </a:r>
            <a:endParaRPr lang="en-US" sz="1600" b="1" dirty="0">
              <a:solidFill>
                <a:prstClr val="black"/>
              </a:solidFill>
            </a:endParaRPr>
          </a:p>
          <a:p>
            <a:pPr defTabSz="914400"/>
            <a:r>
              <a:rPr lang="en-US" sz="1600" b="1" dirty="0" smtClean="0">
                <a:solidFill>
                  <a:prstClr val="black"/>
                </a:solidFill>
              </a:rPr>
              <a:t>E03	</a:t>
            </a:r>
            <a:r>
              <a:rPr lang="en-US" sz="1600" dirty="0" smtClean="0">
                <a:solidFill>
                  <a:prstClr val="black"/>
                </a:solidFill>
              </a:rPr>
              <a:t>1 </a:t>
            </a:r>
            <a:r>
              <a:rPr lang="en-US" sz="1600" dirty="0">
                <a:solidFill>
                  <a:prstClr val="black"/>
                </a:solidFill>
              </a:rPr>
              <a:t>× </a:t>
            </a:r>
            <a:r>
              <a:rPr lang="en-US" sz="1600" dirty="0" smtClean="0">
                <a:solidFill>
                  <a:prstClr val="black"/>
                </a:solidFill>
              </a:rPr>
              <a:t>Engineering</a:t>
            </a:r>
            <a:endParaRPr lang="en-US" sz="1600" dirty="0">
              <a:solidFill>
                <a:prstClr val="black"/>
              </a:solidFill>
            </a:endParaRPr>
          </a:p>
          <a:p>
            <a:pPr defTabSz="914400"/>
            <a:r>
              <a:rPr lang="en-US" sz="1600" b="1" dirty="0" smtClean="0">
                <a:solidFill>
                  <a:prstClr val="black"/>
                </a:solidFill>
              </a:rPr>
              <a:t>E04	</a:t>
            </a:r>
            <a:r>
              <a:rPr lang="en-US" sz="1600" dirty="0" smtClean="0">
                <a:solidFill>
                  <a:prstClr val="black"/>
                </a:solidFill>
              </a:rPr>
              <a:t>1 </a:t>
            </a:r>
            <a:r>
              <a:rPr lang="en-US" sz="1600" dirty="0">
                <a:solidFill>
                  <a:prstClr val="black"/>
                </a:solidFill>
              </a:rPr>
              <a:t>× Life </a:t>
            </a:r>
            <a:r>
              <a:rPr lang="en-US" sz="1600" dirty="0" smtClean="0">
                <a:solidFill>
                  <a:prstClr val="black"/>
                </a:solidFill>
              </a:rPr>
              <a:t>Science, 1 </a:t>
            </a:r>
            <a:r>
              <a:rPr lang="en-US" sz="1600" dirty="0">
                <a:solidFill>
                  <a:prstClr val="black"/>
                </a:solidFill>
              </a:rPr>
              <a:t>× Cold room</a:t>
            </a:r>
          </a:p>
          <a:p>
            <a:pPr defTabSz="914400"/>
            <a:r>
              <a:rPr lang="en-US" sz="1600" dirty="0" smtClean="0">
                <a:solidFill>
                  <a:prstClr val="black"/>
                </a:solidFill>
              </a:rPr>
              <a:t>	1 </a:t>
            </a:r>
            <a:r>
              <a:rPr lang="en-US" sz="1600" dirty="0">
                <a:solidFill>
                  <a:prstClr val="black"/>
                </a:solidFill>
              </a:rPr>
              <a:t>× Instrument room</a:t>
            </a:r>
          </a:p>
          <a:p>
            <a:pPr defTabSz="914400"/>
            <a:r>
              <a:rPr lang="en-US" sz="1600" dirty="0" smtClean="0">
                <a:solidFill>
                  <a:prstClr val="black"/>
                </a:solidFill>
              </a:rPr>
              <a:t>	1 </a:t>
            </a:r>
            <a:r>
              <a:rPr lang="en-US" sz="1600" dirty="0">
                <a:solidFill>
                  <a:prstClr val="black"/>
                </a:solidFill>
              </a:rPr>
              <a:t>× </a:t>
            </a:r>
            <a:r>
              <a:rPr lang="en-US" sz="1600" dirty="0" smtClean="0">
                <a:solidFill>
                  <a:prstClr val="black"/>
                </a:solidFill>
              </a:rPr>
              <a:t>Chemistry, 1 </a:t>
            </a:r>
            <a:r>
              <a:rPr lang="en-US" sz="1600" dirty="0">
                <a:solidFill>
                  <a:prstClr val="black"/>
                </a:solidFill>
              </a:rPr>
              <a:t>× </a:t>
            </a:r>
            <a:r>
              <a:rPr lang="en-US" sz="1600" dirty="0" smtClean="0">
                <a:solidFill>
                  <a:prstClr val="black"/>
                </a:solidFill>
              </a:rPr>
              <a:t>Characterization</a:t>
            </a:r>
            <a:endParaRPr lang="en-US" sz="1600" dirty="0">
              <a:solidFill>
                <a:prstClr val="black"/>
              </a:solidFill>
            </a:endParaRPr>
          </a:p>
        </p:txBody>
      </p:sp>
    </p:spTree>
    <p:extLst>
      <p:ext uri="{BB962C8B-B14F-4D97-AF65-F5344CB8AC3E}">
        <p14:creationId xmlns:p14="http://schemas.microsoft.com/office/powerpoint/2010/main" val="18168455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D37BB07-EDFC-D243-BB7C-1FD40E044A92}" type="slidenum">
              <a:rPr lang="en-US">
                <a:latin typeface="Calibri"/>
              </a:rPr>
              <a:pPr/>
              <a:t>15</a:t>
            </a:fld>
            <a:endParaRPr lang="en-US">
              <a:latin typeface="Calibri"/>
            </a:endParaRPr>
          </a:p>
        </p:txBody>
      </p:sp>
      <p:sp>
        <p:nvSpPr>
          <p:cNvPr id="45057"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45059"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5061" name="Rectangle 5"/>
          <p:cNvSpPr>
            <a:spLocks noGrp="1" noChangeArrowheads="1"/>
          </p:cNvSpPr>
          <p:nvPr>
            <p:ph type="title"/>
          </p:nvPr>
        </p:nvSpPr>
        <p:spPr>
          <a:xfrm>
            <a:off x="457200" y="186414"/>
            <a:ext cx="6380957" cy="1106833"/>
          </a:xfrm>
          <a:ln/>
        </p:spPr>
        <p:txBody>
          <a:bodyPr lIns="38100" tIns="38100" rIns="38100" bIns="38100"/>
          <a:lstStyle/>
          <a:p>
            <a:r>
              <a:rPr lang="en-US" sz="3000" dirty="0" smtClean="0"/>
              <a:t>Developmental Activities</a:t>
            </a:r>
            <a:endParaRPr lang="en-US" sz="3000" dirty="0"/>
          </a:p>
        </p:txBody>
      </p:sp>
      <p:sp>
        <p:nvSpPr>
          <p:cNvPr id="45063" name="Text Box 7"/>
          <p:cNvSpPr txBox="1">
            <a:spLocks noChangeArrowheads="1"/>
          </p:cNvSpPr>
          <p:nvPr/>
        </p:nvSpPr>
        <p:spPr bwMode="auto">
          <a:xfrm>
            <a:off x="8442325" y="6467475"/>
            <a:ext cx="2444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E508549B-6E10-144D-9C5B-9548277C694D}" type="slidenum">
              <a:rPr lang="en-US">
                <a:solidFill>
                  <a:srgbClr val="0094CA"/>
                </a:solidFill>
                <a:latin typeface="Calibri" charset="0"/>
                <a:cs typeface="Calibri" charset="0"/>
                <a:sym typeface="Calibri" charset="0"/>
              </a:rPr>
              <a:pPr algn="r"/>
              <a:t>15</a:t>
            </a:fld>
            <a:endParaRPr lang="en-US">
              <a:solidFill>
                <a:srgbClr val="0094CA"/>
              </a:solidFill>
              <a:latin typeface="Calibri" charset="0"/>
              <a:cs typeface="Calibri" charset="0"/>
              <a:sym typeface="Calibri"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08466429"/>
              </p:ext>
            </p:extLst>
          </p:nvPr>
        </p:nvGraphicFramePr>
        <p:xfrm>
          <a:off x="62865" y="1508167"/>
          <a:ext cx="9028221" cy="2932054"/>
        </p:xfrm>
        <a:graphic>
          <a:graphicData uri="http://schemas.openxmlformats.org/drawingml/2006/table">
            <a:tbl>
              <a:tblPr firstRow="1" bandRow="1">
                <a:tableStyleId>{5C22544A-7EE6-4342-B048-85BDC9FD1C3A}</a:tableStyleId>
              </a:tblPr>
              <a:tblGrid>
                <a:gridCol w="2916949"/>
                <a:gridCol w="2967602"/>
                <a:gridCol w="3143670"/>
              </a:tblGrid>
              <a:tr h="403531">
                <a:tc>
                  <a:txBody>
                    <a:bodyPr/>
                    <a:lstStyle/>
                    <a:p>
                      <a:r>
                        <a:rPr lang="en-US" dirty="0" smtClean="0"/>
                        <a:t>Challenge</a:t>
                      </a:r>
                      <a:endParaRPr lang="en-US" dirty="0"/>
                    </a:p>
                  </a:txBody>
                  <a:tcPr/>
                </a:tc>
                <a:tc>
                  <a:txBody>
                    <a:bodyPr/>
                    <a:lstStyle/>
                    <a:p>
                      <a:r>
                        <a:rPr lang="en-US" dirty="0" smtClean="0"/>
                        <a:t>Activity</a:t>
                      </a:r>
                      <a:endParaRPr lang="en-US" dirty="0"/>
                    </a:p>
                  </a:txBody>
                  <a:tcPr/>
                </a:tc>
                <a:tc>
                  <a:txBody>
                    <a:bodyPr/>
                    <a:lstStyle/>
                    <a:p>
                      <a:r>
                        <a:rPr lang="en-US" dirty="0" smtClean="0"/>
                        <a:t>Partner</a:t>
                      </a:r>
                      <a:endParaRPr lang="en-US" dirty="0"/>
                    </a:p>
                  </a:txBody>
                  <a:tcPr/>
                </a:tc>
              </a:tr>
              <a:tr h="403531">
                <a:tc>
                  <a:txBody>
                    <a:bodyPr/>
                    <a:lstStyle/>
                    <a:p>
                      <a:r>
                        <a:rPr lang="en-US" dirty="0" smtClean="0"/>
                        <a:t>Extreme </a:t>
                      </a:r>
                      <a:r>
                        <a:rPr lang="en-US" dirty="0" err="1" smtClean="0"/>
                        <a:t>cond</a:t>
                      </a:r>
                      <a:r>
                        <a:rPr lang="en-US" dirty="0" smtClean="0"/>
                        <a:t> / high pressure</a:t>
                      </a:r>
                      <a:endParaRPr lang="en-US" dirty="0"/>
                    </a:p>
                  </a:txBody>
                  <a:tcPr/>
                </a:tc>
                <a:tc>
                  <a:txBody>
                    <a:bodyPr/>
                    <a:lstStyle/>
                    <a:p>
                      <a:r>
                        <a:rPr lang="en-US" dirty="0" smtClean="0">
                          <a:solidFill>
                            <a:srgbClr val="0000FF"/>
                          </a:solidFill>
                        </a:rPr>
                        <a:t>DAC</a:t>
                      </a:r>
                      <a:r>
                        <a:rPr lang="en-US" dirty="0" smtClean="0">
                          <a:solidFill>
                            <a:schemeClr val="tx1"/>
                          </a:solidFill>
                        </a:rPr>
                        <a:t> 50GPa;</a:t>
                      </a:r>
                      <a:r>
                        <a:rPr lang="en-US" baseline="0" dirty="0" smtClean="0">
                          <a:solidFill>
                            <a:schemeClr val="tx1"/>
                          </a:solidFill>
                        </a:rPr>
                        <a:t> </a:t>
                      </a:r>
                      <a:r>
                        <a:rPr lang="en-US" baseline="0" dirty="0" err="1" smtClean="0"/>
                        <a:t>T</a:t>
                      </a:r>
                      <a:r>
                        <a:rPr lang="en-US" dirty="0" err="1" smtClean="0"/>
                        <a:t>oroidal</a:t>
                      </a:r>
                      <a:r>
                        <a:rPr lang="en-US" dirty="0" smtClean="0"/>
                        <a:t> anvil cell</a:t>
                      </a:r>
                      <a:endParaRPr lang="en-US" dirty="0"/>
                    </a:p>
                  </a:txBody>
                  <a:tcPr/>
                </a:tc>
                <a:tc>
                  <a:txBody>
                    <a:bodyPr/>
                    <a:lstStyle/>
                    <a:p>
                      <a:r>
                        <a:rPr lang="en-US" dirty="0" smtClean="0"/>
                        <a:t>ISIS / U Edinburgh collaboration</a:t>
                      </a:r>
                      <a:endParaRPr lang="en-US" dirty="0"/>
                    </a:p>
                  </a:txBody>
                  <a:tcPr/>
                </a:tc>
              </a:tr>
              <a:tr h="403531">
                <a:tc>
                  <a:txBody>
                    <a:bodyPr/>
                    <a:lstStyle/>
                    <a:p>
                      <a:r>
                        <a:rPr lang="en-US" dirty="0" smtClean="0"/>
                        <a:t>Multiple</a:t>
                      </a:r>
                      <a:r>
                        <a:rPr lang="en-US" baseline="0" dirty="0" smtClean="0"/>
                        <a:t> parameters / in-situ</a:t>
                      </a:r>
                      <a:endParaRPr lang="en-US" dirty="0"/>
                    </a:p>
                  </a:txBody>
                  <a:tcPr/>
                </a:tc>
                <a:tc>
                  <a:txBody>
                    <a:bodyPr/>
                    <a:lstStyle/>
                    <a:p>
                      <a:r>
                        <a:rPr lang="en-US" dirty="0" smtClean="0">
                          <a:solidFill>
                            <a:srgbClr val="0000FF"/>
                          </a:solidFill>
                        </a:rPr>
                        <a:t>Laser system</a:t>
                      </a:r>
                      <a:r>
                        <a:rPr lang="en-US" baseline="0" dirty="0" smtClean="0">
                          <a:solidFill>
                            <a:srgbClr val="0000FF"/>
                          </a:solidFill>
                        </a:rPr>
                        <a:t> Pump Probe</a:t>
                      </a:r>
                    </a:p>
                    <a:p>
                      <a:r>
                        <a:rPr lang="en-US" baseline="0" dirty="0" smtClean="0"/>
                        <a:t>In-situ </a:t>
                      </a:r>
                      <a:r>
                        <a:rPr lang="en-US" baseline="0" dirty="0" err="1" smtClean="0"/>
                        <a:t>Rheometer</a:t>
                      </a:r>
                      <a:endParaRPr lang="en-US" baseline="0" dirty="0" smtClean="0"/>
                    </a:p>
                    <a:p>
                      <a:r>
                        <a:rPr lang="en-US" baseline="0" dirty="0" smtClean="0"/>
                        <a:t>In-situ AC chi</a:t>
                      </a:r>
                      <a:endParaRPr lang="en-US" dirty="0"/>
                    </a:p>
                  </a:txBody>
                  <a:tcPr/>
                </a:tc>
                <a:tc>
                  <a:txBody>
                    <a:bodyPr/>
                    <a:lstStyle/>
                    <a:p>
                      <a:r>
                        <a:rPr lang="en-US" dirty="0" smtClean="0"/>
                        <a:t>U Tartu (IK completed)</a:t>
                      </a:r>
                    </a:p>
                    <a:p>
                      <a:r>
                        <a:rPr lang="en-US" dirty="0" smtClean="0">
                          <a:solidFill>
                            <a:schemeClr val="tx1"/>
                          </a:solidFill>
                        </a:rPr>
                        <a:t>NN</a:t>
                      </a:r>
                    </a:p>
                    <a:p>
                      <a:r>
                        <a:rPr lang="en-US" dirty="0" smtClean="0"/>
                        <a:t>In-house</a:t>
                      </a:r>
                      <a:r>
                        <a:rPr lang="en-US" baseline="0" dirty="0" smtClean="0"/>
                        <a:t> incl.</a:t>
                      </a:r>
                      <a:r>
                        <a:rPr lang="en-US" dirty="0" smtClean="0"/>
                        <a:t> ILL collaboration</a:t>
                      </a:r>
                      <a:endParaRPr lang="en-US" dirty="0"/>
                    </a:p>
                  </a:txBody>
                  <a:tcPr/>
                </a:tc>
              </a:tr>
              <a:tr h="403531">
                <a:tc>
                  <a:txBody>
                    <a:bodyPr/>
                    <a:lstStyle/>
                    <a:p>
                      <a:r>
                        <a:rPr lang="en-US" dirty="0" smtClean="0"/>
                        <a:t>Fast / remote sample change</a:t>
                      </a:r>
                      <a:endParaRPr lang="en-US" dirty="0"/>
                    </a:p>
                  </a:txBody>
                  <a:tcPr/>
                </a:tc>
                <a:tc>
                  <a:txBody>
                    <a:bodyPr/>
                    <a:lstStyle/>
                    <a:p>
                      <a:r>
                        <a:rPr lang="en-US" dirty="0" smtClean="0"/>
                        <a:t>Robotic changer</a:t>
                      </a:r>
                      <a:r>
                        <a:rPr lang="en-US" baseline="0" dirty="0" smtClean="0"/>
                        <a:t> for cryostat</a:t>
                      </a:r>
                      <a:endParaRPr lang="en-US" dirty="0"/>
                    </a:p>
                  </a:txBody>
                  <a:tcPr/>
                </a:tc>
                <a:tc>
                  <a:txBody>
                    <a:bodyPr/>
                    <a:lstStyle/>
                    <a:p>
                      <a:r>
                        <a:rPr lang="en-US" dirty="0" smtClean="0"/>
                        <a:t>MCA with U Chemnitz</a:t>
                      </a:r>
                      <a:endParaRPr lang="en-US" dirty="0"/>
                    </a:p>
                  </a:txBody>
                  <a:tcPr/>
                </a:tc>
              </a:tr>
              <a:tr h="403531">
                <a:tc>
                  <a:txBody>
                    <a:bodyPr/>
                    <a:lstStyle/>
                    <a:p>
                      <a:r>
                        <a:rPr lang="en-US" dirty="0" smtClean="0"/>
                        <a:t>High precision T control</a:t>
                      </a:r>
                      <a:endParaRPr lang="en-US" dirty="0"/>
                    </a:p>
                  </a:txBody>
                  <a:tcPr/>
                </a:tc>
                <a:tc>
                  <a:txBody>
                    <a:bodyPr/>
                    <a:lstStyle/>
                    <a:p>
                      <a:r>
                        <a:rPr lang="en-US" dirty="0" err="1" smtClean="0">
                          <a:solidFill>
                            <a:srgbClr val="0000FF"/>
                          </a:solidFill>
                        </a:rPr>
                        <a:t>Peltier</a:t>
                      </a:r>
                      <a:r>
                        <a:rPr lang="en-US" baseline="0" dirty="0" smtClean="0">
                          <a:solidFill>
                            <a:srgbClr val="0000FF"/>
                          </a:solidFill>
                        </a:rPr>
                        <a:t> sub-cryostat</a:t>
                      </a:r>
                      <a:endParaRPr lang="en-US" dirty="0">
                        <a:solidFill>
                          <a:srgbClr val="0000FF"/>
                        </a:solidFill>
                      </a:endParaRPr>
                    </a:p>
                  </a:txBody>
                  <a:tcPr/>
                </a:tc>
                <a:tc>
                  <a:txBody>
                    <a:bodyPr/>
                    <a:lstStyle/>
                    <a:p>
                      <a:r>
                        <a:rPr lang="en-US" dirty="0" smtClean="0"/>
                        <a:t>RUC (IK started)</a:t>
                      </a:r>
                      <a:endParaRPr lang="en-US" dirty="0"/>
                    </a:p>
                  </a:txBody>
                  <a:tcPr/>
                </a:tc>
              </a:tr>
              <a:tr h="403531">
                <a:tc>
                  <a:txBody>
                    <a:bodyPr/>
                    <a:lstStyle/>
                    <a:p>
                      <a:r>
                        <a:rPr lang="en-US" dirty="0" smtClean="0"/>
                        <a:t>Efficient parameter control</a:t>
                      </a:r>
                      <a:endParaRPr lang="en-US" dirty="0"/>
                    </a:p>
                  </a:txBody>
                  <a:tcPr/>
                </a:tc>
                <a:tc>
                  <a:txBody>
                    <a:bodyPr/>
                    <a:lstStyle/>
                    <a:p>
                      <a:r>
                        <a:rPr lang="en-US" dirty="0" err="1" smtClean="0"/>
                        <a:t>Peltier</a:t>
                      </a:r>
                      <a:r>
                        <a:rPr lang="en-US" dirty="0" smtClean="0"/>
                        <a:t> differential</a:t>
                      </a:r>
                      <a:r>
                        <a:rPr lang="en-US" baseline="0" dirty="0" smtClean="0"/>
                        <a:t> changer</a:t>
                      </a:r>
                      <a:endParaRPr lang="en-US" dirty="0"/>
                    </a:p>
                  </a:txBody>
                  <a:tcPr/>
                </a:tc>
                <a:tc>
                  <a:txBody>
                    <a:bodyPr/>
                    <a:lstStyle/>
                    <a:p>
                      <a:r>
                        <a:rPr lang="en-US" dirty="0" smtClean="0"/>
                        <a:t>RUC (IK started)</a:t>
                      </a:r>
                      <a:endParaRPr lang="en-US" dirty="0"/>
                    </a:p>
                  </a:txBody>
                  <a:tcPr/>
                </a:tc>
              </a:tr>
            </a:tbl>
          </a:graphicData>
        </a:graphic>
      </p:graphicFrame>
      <p:pic>
        <p:nvPicPr>
          <p:cNvPr id="10" name="Picture 9"/>
          <p:cNvPicPr>
            <a:picLocks noChangeAspect="1"/>
          </p:cNvPicPr>
          <p:nvPr/>
        </p:nvPicPr>
        <p:blipFill rotWithShape="1">
          <a:blip r:embed="rId4"/>
          <a:srcRect l="16410" t="35618" r="4194"/>
          <a:stretch/>
        </p:blipFill>
        <p:spPr>
          <a:xfrm>
            <a:off x="5984053" y="4571275"/>
            <a:ext cx="3172647" cy="1908068"/>
          </a:xfrm>
          <a:prstGeom prst="rect">
            <a:avLst/>
          </a:prstGeom>
        </p:spPr>
      </p:pic>
      <p:cxnSp>
        <p:nvCxnSpPr>
          <p:cNvPr id="11" name="Straight Arrow Connector 10"/>
          <p:cNvCxnSpPr/>
          <p:nvPr/>
        </p:nvCxnSpPr>
        <p:spPr>
          <a:xfrm>
            <a:off x="5947619" y="5648147"/>
            <a:ext cx="0" cy="432048"/>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155531" y="5720155"/>
            <a:ext cx="775160" cy="369332"/>
          </a:xfrm>
          <a:prstGeom prst="rect">
            <a:avLst/>
          </a:prstGeom>
          <a:noFill/>
        </p:spPr>
        <p:txBody>
          <a:bodyPr wrap="none" rtlCol="0">
            <a:spAutoFit/>
          </a:bodyPr>
          <a:lstStyle/>
          <a:p>
            <a:pPr defTabSz="914400"/>
            <a:r>
              <a:rPr lang="en-US" dirty="0">
                <a:solidFill>
                  <a:prstClr val="black"/>
                </a:solidFill>
                <a:latin typeface="Calibri"/>
                <a:ea typeface="ヒラギノ角ゴ ProN W3"/>
                <a:cs typeface="ヒラギノ角ゴ ProN W3"/>
              </a:rPr>
              <a:t>1</a:t>
            </a:r>
            <a:r>
              <a:rPr lang="en-US" dirty="0" smtClean="0">
                <a:solidFill>
                  <a:prstClr val="black"/>
                </a:solidFill>
                <a:latin typeface="Calibri"/>
                <a:ea typeface="ヒラギノ角ゴ ProN W3"/>
                <a:cs typeface="ヒラギノ角ゴ ProN W3"/>
              </a:rPr>
              <a:t>0 </a:t>
            </a:r>
            <a:r>
              <a:rPr lang="en-US" dirty="0" err="1" smtClean="0">
                <a:solidFill>
                  <a:prstClr val="black"/>
                </a:solidFill>
                <a:latin typeface="Calibri"/>
                <a:ea typeface="ヒラギノ角ゴ ProN W3"/>
                <a:cs typeface="ヒラギノ角ゴ ProN W3"/>
              </a:rPr>
              <a:t>mK</a:t>
            </a:r>
            <a:endParaRPr lang="en-US" dirty="0">
              <a:solidFill>
                <a:prstClr val="black"/>
              </a:solidFill>
              <a:latin typeface="Calibri"/>
              <a:ea typeface="ヒラギノ角ゴ ProN W3"/>
              <a:cs typeface="ヒラギノ角ゴ ProN W3"/>
            </a:endParaRPr>
          </a:p>
        </p:txBody>
      </p:sp>
      <p:cxnSp>
        <p:nvCxnSpPr>
          <p:cNvPr id="13" name="Straight Arrow Connector 12"/>
          <p:cNvCxnSpPr/>
          <p:nvPr/>
        </p:nvCxnSpPr>
        <p:spPr>
          <a:xfrm>
            <a:off x="6157323" y="6486563"/>
            <a:ext cx="2736304"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949411" y="6558571"/>
            <a:ext cx="928516" cy="369332"/>
          </a:xfrm>
          <a:prstGeom prst="rect">
            <a:avLst/>
          </a:prstGeom>
          <a:noFill/>
        </p:spPr>
        <p:txBody>
          <a:bodyPr wrap="square" rtlCol="0">
            <a:spAutoFit/>
          </a:bodyPr>
          <a:lstStyle/>
          <a:p>
            <a:pPr defTabSz="914400"/>
            <a:r>
              <a:rPr lang="en-US" dirty="0">
                <a:solidFill>
                  <a:prstClr val="black"/>
                </a:solidFill>
                <a:latin typeface="Calibri"/>
                <a:ea typeface="ヒラギノ角ゴ ProN W3"/>
                <a:cs typeface="ヒラギノ角ゴ ProN W3"/>
              </a:rPr>
              <a:t>4</a:t>
            </a:r>
            <a:r>
              <a:rPr lang="en-US" dirty="0" smtClean="0">
                <a:solidFill>
                  <a:prstClr val="black"/>
                </a:solidFill>
                <a:latin typeface="Calibri"/>
                <a:ea typeface="ヒラギノ角ゴ ProN W3"/>
                <a:cs typeface="ヒラギノ角ゴ ProN W3"/>
              </a:rPr>
              <a:t> hours</a:t>
            </a:r>
            <a:endParaRPr lang="en-US" dirty="0">
              <a:solidFill>
                <a:prstClr val="black"/>
              </a:solidFill>
              <a:latin typeface="Calibri"/>
              <a:ea typeface="ヒラギノ角ゴ ProN W3"/>
              <a:cs typeface="ヒラギノ角ゴ ProN W3"/>
            </a:endParaRPr>
          </a:p>
        </p:txBody>
      </p:sp>
      <p:pic>
        <p:nvPicPr>
          <p:cNvPr id="15" name="Picture 14" descr="P104025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591" y="5639675"/>
            <a:ext cx="1620000" cy="1215000"/>
          </a:xfrm>
          <a:prstGeom prst="rect">
            <a:avLst/>
          </a:prstGeom>
        </p:spPr>
      </p:pic>
      <p:pic>
        <p:nvPicPr>
          <p:cNvPr id="17" name="Picture 16" descr="DSC_074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590" y="4487260"/>
            <a:ext cx="1620000" cy="108446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74021" y="4719269"/>
            <a:ext cx="1847178" cy="1567396"/>
          </a:xfrm>
          <a:prstGeom prst="rect">
            <a:avLst/>
          </a:prstGeom>
          <a:noFill/>
          <a:ln>
            <a:noFill/>
          </a:ln>
        </p:spPr>
      </p:pic>
      <p:sp>
        <p:nvSpPr>
          <p:cNvPr id="3" name="TextBox 2"/>
          <p:cNvSpPr txBox="1"/>
          <p:nvPr/>
        </p:nvSpPr>
        <p:spPr>
          <a:xfrm>
            <a:off x="1933663" y="4833059"/>
            <a:ext cx="804014" cy="1754327"/>
          </a:xfrm>
          <a:prstGeom prst="rect">
            <a:avLst/>
          </a:prstGeom>
          <a:noFill/>
        </p:spPr>
        <p:txBody>
          <a:bodyPr wrap="none" rtlCol="0">
            <a:spAutoFit/>
          </a:bodyPr>
          <a:lstStyle/>
          <a:p>
            <a:r>
              <a:rPr lang="en-US" dirty="0" smtClean="0">
                <a:solidFill>
                  <a:srgbClr val="000000"/>
                </a:solidFill>
                <a:latin typeface="Calibri"/>
                <a:ea typeface="ヒラギノ角ゴ ProN W3"/>
                <a:cs typeface="ヒラギノ角ゴ ProN W3"/>
              </a:rPr>
              <a:t>Laser </a:t>
            </a:r>
          </a:p>
          <a:p>
            <a:r>
              <a:rPr lang="en-US" dirty="0">
                <a:solidFill>
                  <a:srgbClr val="000000"/>
                </a:solidFill>
                <a:latin typeface="Calibri"/>
                <a:ea typeface="ヒラギノ角ゴ ProN W3"/>
                <a:cs typeface="ヒラギノ角ゴ ProN W3"/>
              </a:rPr>
              <a:t>i</a:t>
            </a:r>
            <a:r>
              <a:rPr lang="en-US" dirty="0" smtClean="0">
                <a:solidFill>
                  <a:srgbClr val="000000"/>
                </a:solidFill>
                <a:latin typeface="Calibri"/>
                <a:ea typeface="ヒラギノ角ゴ ProN W3"/>
                <a:cs typeface="ヒラギノ角ゴ ProN W3"/>
              </a:rPr>
              <a:t>n lab</a:t>
            </a:r>
          </a:p>
          <a:p>
            <a:endParaRPr lang="en-US" dirty="0">
              <a:solidFill>
                <a:srgbClr val="000000"/>
              </a:solidFill>
              <a:latin typeface="Calibri"/>
              <a:ea typeface="ヒラギノ角ゴ ProN W3"/>
              <a:cs typeface="ヒラギノ角ゴ ProN W3"/>
            </a:endParaRPr>
          </a:p>
          <a:p>
            <a:endParaRPr lang="en-US" dirty="0" smtClean="0">
              <a:solidFill>
                <a:srgbClr val="000000"/>
              </a:solidFill>
              <a:latin typeface="Calibri"/>
              <a:ea typeface="ヒラギノ角ゴ ProN W3"/>
              <a:cs typeface="ヒラギノ角ゴ ProN W3"/>
            </a:endParaRPr>
          </a:p>
          <a:p>
            <a:r>
              <a:rPr lang="en-US" dirty="0">
                <a:solidFill>
                  <a:srgbClr val="000000"/>
                </a:solidFill>
                <a:latin typeface="Calibri"/>
                <a:ea typeface="ヒラギノ角ゴ ProN W3"/>
                <a:cs typeface="ヒラギノ角ゴ ProN W3"/>
              </a:rPr>
              <a:t>o</a:t>
            </a:r>
            <a:r>
              <a:rPr lang="en-US" dirty="0" smtClean="0">
                <a:solidFill>
                  <a:srgbClr val="000000"/>
                </a:solidFill>
                <a:latin typeface="Calibri"/>
                <a:ea typeface="ヒラギノ角ゴ ProN W3"/>
                <a:cs typeface="ヒラギノ角ゴ ProN W3"/>
              </a:rPr>
              <a:t>n IN5</a:t>
            </a:r>
          </a:p>
          <a:p>
            <a:r>
              <a:rPr lang="en-US" dirty="0">
                <a:solidFill>
                  <a:srgbClr val="000000"/>
                </a:solidFill>
                <a:latin typeface="Calibri"/>
                <a:ea typeface="ヒラギノ角ゴ ProN W3"/>
                <a:cs typeface="ヒラギノ角ゴ ProN W3"/>
              </a:rPr>
              <a:t>a</a:t>
            </a:r>
            <a:r>
              <a:rPr lang="en-US" dirty="0" smtClean="0">
                <a:solidFill>
                  <a:srgbClr val="000000"/>
                </a:solidFill>
                <a:latin typeface="Calibri"/>
                <a:ea typeface="ヒラギノ角ゴ ProN W3"/>
                <a:cs typeface="ヒラギノ角ゴ ProN W3"/>
              </a:rPr>
              <a:t>t ILL</a:t>
            </a:r>
            <a:endParaRPr lang="en-US" dirty="0">
              <a:solidFill>
                <a:srgbClr val="000000"/>
              </a:solidFill>
              <a:latin typeface="Calibri"/>
              <a:ea typeface="ヒラギノ角ゴ ProN W3"/>
              <a:cs typeface="ヒラギノ角ゴ ProN W3"/>
            </a:endParaRPr>
          </a:p>
        </p:txBody>
      </p:sp>
      <p:sp>
        <p:nvSpPr>
          <p:cNvPr id="4" name="TextBox 3"/>
          <p:cNvSpPr txBox="1"/>
          <p:nvPr/>
        </p:nvSpPr>
        <p:spPr>
          <a:xfrm>
            <a:off x="3612103" y="6311349"/>
            <a:ext cx="1044201" cy="369332"/>
          </a:xfrm>
          <a:prstGeom prst="rect">
            <a:avLst/>
          </a:prstGeom>
          <a:noFill/>
        </p:spPr>
        <p:txBody>
          <a:bodyPr wrap="none" rtlCol="0">
            <a:spAutoFit/>
          </a:bodyPr>
          <a:lstStyle/>
          <a:p>
            <a:r>
              <a:rPr lang="en-US" dirty="0" smtClean="0">
                <a:solidFill>
                  <a:srgbClr val="000000"/>
                </a:solidFill>
                <a:latin typeface="Calibri"/>
                <a:ea typeface="ヒラギノ角ゴ ProN W3"/>
                <a:cs typeface="ヒラギノ角ゴ ProN W3"/>
              </a:rPr>
              <a:t>DAC cells</a:t>
            </a:r>
            <a:endParaRPr lang="en-US" dirty="0">
              <a:solidFill>
                <a:srgbClr val="000000"/>
              </a:solidFill>
              <a:latin typeface="Calibri"/>
              <a:ea typeface="ヒラギノ角ゴ ProN W3"/>
              <a:cs typeface="ヒラギノ角ゴ ProN W3"/>
            </a:endParaRPr>
          </a:p>
        </p:txBody>
      </p:sp>
      <p:sp>
        <p:nvSpPr>
          <p:cNvPr id="19" name="TextBox 18"/>
          <p:cNvSpPr txBox="1"/>
          <p:nvPr/>
        </p:nvSpPr>
        <p:spPr>
          <a:xfrm>
            <a:off x="5154921" y="4832223"/>
            <a:ext cx="775160" cy="369332"/>
          </a:xfrm>
          <a:prstGeom prst="rect">
            <a:avLst/>
          </a:prstGeom>
          <a:noFill/>
        </p:spPr>
        <p:txBody>
          <a:bodyPr wrap="none" rtlCol="0">
            <a:spAutoFit/>
          </a:bodyPr>
          <a:lstStyle/>
          <a:p>
            <a:pPr defTabSz="914400"/>
            <a:r>
              <a:rPr lang="en-US" dirty="0">
                <a:solidFill>
                  <a:prstClr val="black"/>
                </a:solidFill>
                <a:latin typeface="Calibri"/>
                <a:ea typeface="ヒラギノ角ゴ ProN W3"/>
                <a:cs typeface="ヒラギノ角ゴ ProN W3"/>
              </a:rPr>
              <a:t>1</a:t>
            </a:r>
            <a:r>
              <a:rPr lang="en-US" dirty="0" smtClean="0">
                <a:solidFill>
                  <a:prstClr val="black"/>
                </a:solidFill>
                <a:latin typeface="Calibri"/>
                <a:ea typeface="ヒラギノ角ゴ ProN W3"/>
                <a:cs typeface="ヒラギノ角ゴ ProN W3"/>
              </a:rPr>
              <a:t>0 </a:t>
            </a:r>
            <a:r>
              <a:rPr lang="en-US" dirty="0" err="1" smtClean="0">
                <a:solidFill>
                  <a:prstClr val="black"/>
                </a:solidFill>
                <a:latin typeface="Calibri"/>
                <a:ea typeface="ヒラギノ角ゴ ProN W3"/>
                <a:cs typeface="ヒラギノ角ゴ ProN W3"/>
              </a:rPr>
              <a:t>mK</a:t>
            </a:r>
            <a:endParaRPr lang="en-US" dirty="0">
              <a:solidFill>
                <a:prstClr val="black"/>
              </a:solidFill>
              <a:latin typeface="Calibri"/>
              <a:ea typeface="ヒラギノ角ゴ ProN W3"/>
              <a:cs typeface="ヒラギノ角ゴ ProN W3"/>
            </a:endParaRPr>
          </a:p>
        </p:txBody>
      </p:sp>
      <p:cxnSp>
        <p:nvCxnSpPr>
          <p:cNvPr id="20" name="Straight Arrow Connector 19"/>
          <p:cNvCxnSpPr/>
          <p:nvPr/>
        </p:nvCxnSpPr>
        <p:spPr>
          <a:xfrm>
            <a:off x="5947009" y="4790813"/>
            <a:ext cx="0" cy="432048"/>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63694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24" y="45699"/>
            <a:ext cx="7139136" cy="1143000"/>
          </a:xfrm>
        </p:spPr>
        <p:txBody>
          <a:bodyPr/>
          <a:lstStyle/>
          <a:p>
            <a:r>
              <a:rPr lang="en-US" dirty="0" smtClean="0"/>
              <a:t>Instrument needs on </a:t>
            </a:r>
            <a:br>
              <a:rPr lang="en-US" dirty="0" smtClean="0"/>
            </a:br>
            <a:r>
              <a:rPr lang="en-US" dirty="0" smtClean="0"/>
              <a:t>Sample Environment Equipment</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16</a:t>
            </a:fld>
            <a:endParaRPr lang="sv-SE" dirty="0">
              <a:solidFill>
                <a:prstClr val="black">
                  <a:tint val="75000"/>
                </a:prstClr>
              </a:solidFill>
              <a:latin typeface="Calibri"/>
            </a:endParaRPr>
          </a:p>
        </p:txBody>
      </p:sp>
      <p:graphicFrame>
        <p:nvGraphicFramePr>
          <p:cNvPr id="7" name="Table 6"/>
          <p:cNvGraphicFramePr>
            <a:graphicFrameLocks noGrp="1"/>
          </p:cNvGraphicFramePr>
          <p:nvPr>
            <p:extLst>
              <p:ext uri="{D42A27DB-BD31-4B8C-83A1-F6EECF244321}">
                <p14:modId xmlns:p14="http://schemas.microsoft.com/office/powerpoint/2010/main" val="3726989758"/>
              </p:ext>
            </p:extLst>
          </p:nvPr>
        </p:nvGraphicFramePr>
        <p:xfrm>
          <a:off x="-7" y="1322379"/>
          <a:ext cx="9144006" cy="5440359"/>
        </p:xfrm>
        <a:graphic>
          <a:graphicData uri="http://schemas.openxmlformats.org/drawingml/2006/table">
            <a:tbl>
              <a:tblPr/>
              <a:tblGrid>
                <a:gridCol w="406601"/>
                <a:gridCol w="2132395"/>
                <a:gridCol w="388530"/>
                <a:gridCol w="388530"/>
                <a:gridCol w="388530"/>
                <a:gridCol w="388530"/>
                <a:gridCol w="388530"/>
                <a:gridCol w="388530"/>
                <a:gridCol w="388530"/>
                <a:gridCol w="388530"/>
                <a:gridCol w="388530"/>
                <a:gridCol w="388530"/>
                <a:gridCol w="388530"/>
                <a:gridCol w="388530"/>
                <a:gridCol w="388530"/>
                <a:gridCol w="388530"/>
                <a:gridCol w="388530"/>
                <a:gridCol w="388530"/>
                <a:gridCol w="388530"/>
              </a:tblGrid>
              <a:tr h="301698">
                <a:tc>
                  <a:txBody>
                    <a:bodyPr/>
                    <a:lstStyle/>
                    <a:p>
                      <a:pPr algn="l" fontAlgn="b"/>
                      <a:endParaRPr lang="en-US" sz="600" b="0" i="0" u="none" strike="noStrike">
                        <a:solidFill>
                          <a:srgbClr val="000000"/>
                        </a:solidFill>
                        <a:effectLst/>
                        <a:latin typeface="Arial"/>
                      </a:endParaRP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600" b="0" i="0" u="none" strike="noStrike">
                        <a:solidFill>
                          <a:srgbClr val="000000"/>
                        </a:solidFill>
                        <a:effectLst/>
                        <a:latin typeface="Arial"/>
                      </a:endParaRP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a:solidFill>
                            <a:srgbClr val="000000"/>
                          </a:solidFill>
                          <a:effectLst/>
                          <a:latin typeface="Arial Narrow"/>
                          <a:cs typeface="Arial Narrow"/>
                        </a:rPr>
                        <a:t>BEER</a:t>
                      </a: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smtClean="0">
                          <a:solidFill>
                            <a:srgbClr val="000000"/>
                          </a:solidFill>
                          <a:effectLst/>
                          <a:latin typeface="Arial Narrow"/>
                          <a:cs typeface="Arial Narrow"/>
                        </a:rPr>
                        <a:t>BIFR</a:t>
                      </a:r>
                      <a:endParaRPr lang="en-US" sz="1200" b="1" i="0" u="none" strike="noStrike" dirty="0">
                        <a:solidFill>
                          <a:srgbClr val="000000"/>
                        </a:solidFill>
                        <a:effectLst/>
                        <a:latin typeface="Arial Narrow"/>
                        <a:cs typeface="Arial Narrow"/>
                      </a:endParaRPr>
                    </a:p>
                  </a:txBody>
                  <a:tcPr marL="8132" marR="8132" marT="8132" marB="0" anchor="b">
                    <a:lnL>
                      <a:noFill/>
                    </a:lnL>
                    <a:lnR>
                      <a:noFill/>
                    </a:lnR>
                    <a:lnT>
                      <a:noFill/>
                    </a:lnT>
                    <a:lnB>
                      <a:noFill/>
                    </a:lnB>
                  </a:tcPr>
                </a:tc>
                <a:tc>
                  <a:txBody>
                    <a:bodyPr/>
                    <a:lstStyle/>
                    <a:p>
                      <a:pPr algn="l" fontAlgn="b"/>
                      <a:r>
                        <a:rPr lang="en-US" sz="1200" b="1" i="0" u="none" strike="noStrike" dirty="0" smtClean="0">
                          <a:solidFill>
                            <a:srgbClr val="000000"/>
                          </a:solidFill>
                          <a:effectLst/>
                          <a:latin typeface="Arial Narrow"/>
                          <a:cs typeface="Arial Narrow"/>
                        </a:rPr>
                        <a:t>CSPC</a:t>
                      </a:r>
                      <a:endParaRPr lang="en-US" sz="1200" b="1" i="0" u="none" strike="noStrike" dirty="0">
                        <a:solidFill>
                          <a:srgbClr val="000000"/>
                        </a:solidFill>
                        <a:effectLst/>
                        <a:latin typeface="Arial Narrow"/>
                        <a:cs typeface="Arial Narrow"/>
                      </a:endParaRPr>
                    </a:p>
                  </a:txBody>
                  <a:tcPr marL="8132" marR="8132" marT="8132" marB="0" anchor="b">
                    <a:lnL>
                      <a:noFill/>
                    </a:lnL>
                    <a:lnR>
                      <a:noFill/>
                    </a:lnR>
                    <a:lnT>
                      <a:noFill/>
                    </a:lnT>
                    <a:lnB>
                      <a:noFill/>
                    </a:lnB>
                  </a:tcPr>
                </a:tc>
                <a:tc>
                  <a:txBody>
                    <a:bodyPr/>
                    <a:lstStyle/>
                    <a:p>
                      <a:pPr algn="l" fontAlgn="b"/>
                      <a:r>
                        <a:rPr lang="en-US" sz="1200" b="1" i="0" u="none" strike="noStrike" dirty="0" smtClean="0">
                          <a:solidFill>
                            <a:srgbClr val="000000"/>
                          </a:solidFill>
                          <a:effectLst/>
                          <a:latin typeface="Arial Narrow"/>
                          <a:cs typeface="Arial Narrow"/>
                        </a:rPr>
                        <a:t>DREA</a:t>
                      </a:r>
                      <a:endParaRPr lang="en-US" sz="1200" b="1" i="0" u="none" strike="noStrike" dirty="0">
                        <a:solidFill>
                          <a:srgbClr val="000000"/>
                        </a:solidFill>
                        <a:effectLst/>
                        <a:latin typeface="Arial Narrow"/>
                        <a:cs typeface="Arial Narrow"/>
                      </a:endParaRP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Arial Narrow"/>
                          <a:cs typeface="Arial Narrow"/>
                        </a:rPr>
                        <a:t>ESTIA</a:t>
                      </a:r>
                    </a:p>
                  </a:txBody>
                  <a:tcPr marL="8132" marR="8132" marT="8132" marB="0" anchor="b">
                    <a:lnL>
                      <a:noFill/>
                    </a:lnL>
                    <a:lnR>
                      <a:noFill/>
                    </a:lnR>
                    <a:lnT>
                      <a:noFill/>
                    </a:lnT>
                    <a:lnB>
                      <a:noFill/>
                    </a:lnB>
                  </a:tcPr>
                </a:tc>
                <a:tc>
                  <a:txBody>
                    <a:bodyPr/>
                    <a:lstStyle/>
                    <a:p>
                      <a:pPr algn="l" fontAlgn="b"/>
                      <a:r>
                        <a:rPr lang="en-US" sz="1200" b="0" i="0" u="none" strike="noStrike" dirty="0">
                          <a:solidFill>
                            <a:srgbClr val="000000"/>
                          </a:solidFill>
                          <a:effectLst/>
                          <a:latin typeface="Arial Narrow"/>
                          <a:cs typeface="Arial Narrow"/>
                        </a:rPr>
                        <a:t>FREIA</a:t>
                      </a: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smtClean="0">
                          <a:solidFill>
                            <a:srgbClr val="000000"/>
                          </a:solidFill>
                          <a:effectLst/>
                          <a:latin typeface="Arial Narrow"/>
                          <a:cs typeface="Arial Narrow"/>
                        </a:rPr>
                        <a:t>HEIM</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smtClean="0">
                          <a:solidFill>
                            <a:srgbClr val="000000"/>
                          </a:solidFill>
                          <a:effectLst/>
                          <a:latin typeface="Arial Narrow"/>
                          <a:cs typeface="Arial Narrow"/>
                        </a:rPr>
                        <a:t>NSE</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err="1">
                          <a:solidFill>
                            <a:srgbClr val="000000"/>
                          </a:solidFill>
                          <a:effectLst/>
                          <a:latin typeface="Arial Narrow"/>
                          <a:cs typeface="Arial Narrow"/>
                        </a:rPr>
                        <a:t>LoKI</a:t>
                      </a:r>
                      <a:endParaRPr lang="en-US" sz="1200" b="1" i="0" u="none" strike="noStrike" dirty="0">
                        <a:solidFill>
                          <a:srgbClr val="000000"/>
                        </a:solidFill>
                        <a:effectLst/>
                        <a:latin typeface="Arial Narrow"/>
                        <a:cs typeface="Arial Narrow"/>
                      </a:endParaRP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dirty="0" err="1" smtClean="0">
                          <a:solidFill>
                            <a:srgbClr val="000000"/>
                          </a:solidFill>
                          <a:effectLst/>
                          <a:latin typeface="Arial Narrow"/>
                          <a:cs typeface="Arial Narrow"/>
                        </a:rPr>
                        <a:t>MAGi</a:t>
                      </a:r>
                      <a:endParaRPr lang="en-US" sz="1200" b="1" i="0" u="none" strike="noStrike" dirty="0">
                        <a:solidFill>
                          <a:srgbClr val="000000"/>
                        </a:solidFill>
                        <a:effectLst/>
                        <a:latin typeface="Arial Narrow"/>
                        <a:cs typeface="Arial Narrow"/>
                      </a:endParaRPr>
                    </a:p>
                  </a:txBody>
                  <a:tcPr marL="8132" marR="8132" marT="8132" marB="0" anchor="b">
                    <a:lnL>
                      <a:noFill/>
                    </a:lnL>
                    <a:lnR>
                      <a:noFill/>
                    </a:lnR>
                    <a:lnT>
                      <a:noFill/>
                    </a:lnT>
                    <a:lnB>
                      <a:noFill/>
                    </a:lnB>
                  </a:tcPr>
                </a:tc>
                <a:tc>
                  <a:txBody>
                    <a:bodyPr/>
                    <a:lstStyle/>
                    <a:p>
                      <a:pPr algn="l" fontAlgn="b"/>
                      <a:r>
                        <a:rPr lang="en-US" sz="1200" b="0" i="0" u="none" strike="noStrike" dirty="0" smtClean="0">
                          <a:solidFill>
                            <a:srgbClr val="000000"/>
                          </a:solidFill>
                          <a:effectLst/>
                          <a:latin typeface="Arial Narrow"/>
                          <a:cs typeface="Arial Narrow"/>
                        </a:rPr>
                        <a:t>MIRA</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a:noFill/>
                    </a:lnB>
                  </a:tcPr>
                </a:tc>
                <a:tc>
                  <a:txBody>
                    <a:bodyPr/>
                    <a:lstStyle/>
                    <a:p>
                      <a:pPr algn="l" fontAlgn="b"/>
                      <a:r>
                        <a:rPr lang="en-US" sz="1200" b="0" i="0" u="none" strike="noStrike">
                          <a:solidFill>
                            <a:srgbClr val="000000"/>
                          </a:solidFill>
                          <a:effectLst/>
                          <a:latin typeface="Arial Narrow"/>
                          <a:cs typeface="Arial Narrow"/>
                        </a:rPr>
                        <a:t>NMX</a:t>
                      </a: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1" i="0" u="none" strike="noStrike">
                          <a:solidFill>
                            <a:srgbClr val="000000"/>
                          </a:solidFill>
                          <a:effectLst/>
                          <a:latin typeface="Arial Narrow"/>
                          <a:cs typeface="Arial Narrow"/>
                        </a:rPr>
                        <a:t>ODIN</a:t>
                      </a:r>
                    </a:p>
                  </a:txBody>
                  <a:tcPr marL="8132" marR="8132" marT="8132" marB="0" anchor="b">
                    <a:lnL>
                      <a:noFill/>
                    </a:lnL>
                    <a:lnR>
                      <a:noFill/>
                    </a:lnR>
                    <a:lnT>
                      <a:noFill/>
                    </a:lnT>
                    <a:lnB>
                      <a:noFill/>
                    </a:lnB>
                  </a:tcPr>
                </a:tc>
                <a:tc>
                  <a:txBody>
                    <a:bodyPr/>
                    <a:lstStyle/>
                    <a:p>
                      <a:pPr algn="l" fontAlgn="b"/>
                      <a:r>
                        <a:rPr lang="en-US" sz="1200" b="0" i="0" u="none" strike="noStrike">
                          <a:solidFill>
                            <a:srgbClr val="000000"/>
                          </a:solidFill>
                          <a:effectLst/>
                          <a:latin typeface="Arial Narrow"/>
                          <a:cs typeface="Arial Narrow"/>
                        </a:rPr>
                        <a:t>SKADI</a:t>
                      </a: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Narrow"/>
                          <a:cs typeface="Arial Narrow"/>
                        </a:rPr>
                        <a:t>T-REX</a:t>
                      </a:r>
                    </a:p>
                  </a:txBody>
                  <a:tcPr marL="8132" marR="8132" marT="8132" marB="0" anchor="b">
                    <a:lnL>
                      <a:noFill/>
                    </a:lnL>
                    <a:lnR>
                      <a:noFill/>
                    </a:lnR>
                    <a:lnT>
                      <a:noFill/>
                    </a:lnT>
                    <a:lnB>
                      <a:noFill/>
                    </a:lnB>
                  </a:tcPr>
                </a:tc>
                <a:tc>
                  <a:txBody>
                    <a:bodyPr/>
                    <a:lstStyle/>
                    <a:p>
                      <a:pPr algn="l" fontAlgn="b"/>
                      <a:r>
                        <a:rPr lang="en-US" sz="1200" b="0" i="0" u="none" strike="noStrike" dirty="0" smtClean="0">
                          <a:solidFill>
                            <a:srgbClr val="000000"/>
                          </a:solidFill>
                          <a:effectLst/>
                          <a:latin typeface="Arial Narrow"/>
                          <a:cs typeface="Arial Narrow"/>
                        </a:rPr>
                        <a:t>VESP</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Arial Narrow"/>
                          <a:cs typeface="Arial Narrow"/>
                        </a:rPr>
                        <a:t>VOR</a:t>
                      </a:r>
                    </a:p>
                  </a:txBody>
                  <a:tcPr marL="8132" marR="8132" marT="8132" marB="0" anchor="b">
                    <a:lnL>
                      <a:noFill/>
                    </a:lnL>
                    <a:lnR>
                      <a:noFill/>
                    </a:lnR>
                    <a:lnT>
                      <a:noFill/>
                    </a:lnT>
                    <a:lnB>
                      <a:noFill/>
                    </a:lnB>
                  </a:tcPr>
                </a:tc>
              </a:tr>
              <a:tr h="155717">
                <a:tc rowSpan="11">
                  <a:txBody>
                    <a:bodyPr/>
                    <a:lstStyle/>
                    <a:p>
                      <a:pPr algn="l" fontAlgn="ctr"/>
                      <a:r>
                        <a:rPr lang="en-US" sz="2400" b="0" i="0" u="none" strike="noStrike" dirty="0" smtClean="0">
                          <a:solidFill>
                            <a:srgbClr val="000000"/>
                          </a:solidFill>
                          <a:effectLst/>
                          <a:latin typeface="Arial Narrow"/>
                          <a:cs typeface="Arial Narrow"/>
                        </a:rPr>
                        <a:t>Temp.</a:t>
                      </a:r>
                      <a:r>
                        <a:rPr lang="en-US" sz="2400" b="0" i="0" u="none" strike="noStrike" baseline="0" dirty="0" smtClean="0">
                          <a:solidFill>
                            <a:srgbClr val="000000"/>
                          </a:solidFill>
                          <a:effectLst/>
                          <a:latin typeface="Arial Narrow"/>
                          <a:cs typeface="Arial Narrow"/>
                        </a:rPr>
                        <a:t> &amp; Field</a:t>
                      </a:r>
                      <a:endParaRPr lang="en-US" sz="2400" b="0" i="0" u="none" strike="noStrike" dirty="0">
                        <a:solidFill>
                          <a:srgbClr val="000000"/>
                        </a:solidFill>
                        <a:effectLst/>
                        <a:latin typeface="Arial Narrow"/>
                        <a:cs typeface="Arial Narrow"/>
                      </a:endParaRPr>
                    </a:p>
                  </a:txBody>
                  <a:tcPr marL="8132" marR="8132" marT="8132" marB="0" vert="vert27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80000"/>
                        </a:lnSpc>
                      </a:pPr>
                      <a:r>
                        <a:rPr lang="en-US" sz="1200" b="0" i="0" u="none" strike="noStrike" dirty="0">
                          <a:solidFill>
                            <a:srgbClr val="000000"/>
                          </a:solidFill>
                          <a:effectLst/>
                          <a:latin typeface="Arial Narrow"/>
                          <a:cs typeface="Arial Narrow"/>
                        </a:rPr>
                        <a:t>Horizontal </a:t>
                      </a:r>
                      <a:r>
                        <a:rPr lang="en-US" sz="1200" b="0" i="0" u="none" strike="noStrike" dirty="0" err="1">
                          <a:solidFill>
                            <a:srgbClr val="000000"/>
                          </a:solidFill>
                          <a:effectLst/>
                          <a:latin typeface="Arial Narrow"/>
                          <a:cs typeface="Arial Narrow"/>
                        </a:rPr>
                        <a:t>cryomag</a:t>
                      </a:r>
                      <a:r>
                        <a:rPr lang="en-US" sz="1200" b="0" i="0" u="none" strike="noStrike" dirty="0">
                          <a:solidFill>
                            <a:srgbClr val="000000"/>
                          </a:solidFill>
                          <a:effectLst/>
                          <a:latin typeface="Arial Narrow"/>
                          <a:cs typeface="Arial Narrow"/>
                        </a:rPr>
                        <a:t> 11T</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solidFill>
                      <a:srgbClr val="FCE8B2"/>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solidFill>
                      <a:srgbClr val="F4C7C3"/>
                    </a:solidFill>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solidFill>
                      <a:srgbClr val="FCE8B2"/>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solidFill>
                      <a:srgbClr val="B7E1CD"/>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w="6350" cap="flat" cmpd="sng" algn="ctr">
                      <a:solidFill>
                        <a:srgbClr val="000000"/>
                      </a:solidFill>
                      <a:prstDash val="solid"/>
                      <a:round/>
                      <a:headEnd type="none" w="med" len="med"/>
                      <a:tailEnd type="none" w="med" len="med"/>
                    </a:lnT>
                    <a:lnB>
                      <a:noFill/>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Vertical </a:t>
                      </a:r>
                      <a:r>
                        <a:rPr lang="en-US" sz="1200" b="0" i="0" u="none" strike="noStrike" dirty="0" err="1">
                          <a:solidFill>
                            <a:srgbClr val="000000"/>
                          </a:solidFill>
                          <a:effectLst/>
                          <a:latin typeface="Arial Narrow"/>
                          <a:cs typeface="Arial Narrow"/>
                        </a:rPr>
                        <a:t>cryomag</a:t>
                      </a:r>
                      <a:r>
                        <a:rPr lang="en-US" sz="1200" b="0" i="0" u="none" strike="noStrike" dirty="0">
                          <a:solidFill>
                            <a:srgbClr val="000000"/>
                          </a:solidFill>
                          <a:effectLst/>
                          <a:latin typeface="Arial Narrow"/>
                          <a:cs typeface="Arial Narrow"/>
                        </a:rPr>
                        <a:t> 9T</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r>
              <a:tr h="155717">
                <a:tc vMerge="1">
                  <a:txBody>
                    <a:bodyPr/>
                    <a:lstStyle/>
                    <a:p>
                      <a:endParaRPr lang="en-US"/>
                    </a:p>
                  </a:txBody>
                  <a:tcPr/>
                </a:tc>
                <a:tc>
                  <a:txBody>
                    <a:bodyPr/>
                    <a:lstStyle/>
                    <a:p>
                      <a:pPr algn="l" fontAlgn="b">
                        <a:lnSpc>
                          <a:spcPct val="80000"/>
                        </a:lnSpc>
                      </a:pPr>
                      <a:r>
                        <a:rPr lang="en-US" sz="1200" b="0" i="0" u="none" strike="noStrike">
                          <a:solidFill>
                            <a:srgbClr val="000000"/>
                          </a:solidFill>
                          <a:effectLst/>
                          <a:latin typeface="Arial Narrow"/>
                          <a:cs typeface="Arial Narrow"/>
                        </a:rPr>
                        <a:t>Electromag</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smtClean="0">
                          <a:solidFill>
                            <a:srgbClr val="000000"/>
                          </a:solidFill>
                          <a:effectLst/>
                          <a:latin typeface="Arial Narrow"/>
                          <a:cs typeface="Arial Narrow"/>
                        </a:rPr>
                        <a:t>Pulsed Tube</a:t>
                      </a:r>
                      <a:r>
                        <a:rPr lang="en-US" sz="1200" b="0" i="0" u="none" strike="noStrike" baseline="0" dirty="0" smtClean="0">
                          <a:solidFill>
                            <a:srgbClr val="000000"/>
                          </a:solidFill>
                          <a:effectLst/>
                          <a:latin typeface="Arial Narrow"/>
                          <a:cs typeface="Arial Narrow"/>
                        </a:rPr>
                        <a:t> Refrigerator</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Orange </a:t>
                      </a:r>
                      <a:r>
                        <a:rPr lang="en-US" sz="1200" b="0" i="0" u="none" strike="noStrike" dirty="0" err="1">
                          <a:solidFill>
                            <a:srgbClr val="000000"/>
                          </a:solidFill>
                          <a:effectLst/>
                          <a:latin typeface="Arial Narrow"/>
                          <a:cs typeface="Arial Narrow"/>
                        </a:rPr>
                        <a:t>CryoFurnace</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r>
              <a:tr h="155717">
                <a:tc vMerge="1">
                  <a:txBody>
                    <a:bodyPr/>
                    <a:lstStyle/>
                    <a:p>
                      <a:endParaRPr lang="en-US"/>
                    </a:p>
                  </a:txBody>
                  <a:tcPr/>
                </a:tc>
                <a:tc>
                  <a:txBody>
                    <a:bodyPr/>
                    <a:lstStyle/>
                    <a:p>
                      <a:pPr algn="l" fontAlgn="b">
                        <a:lnSpc>
                          <a:spcPct val="80000"/>
                        </a:lnSpc>
                      </a:pPr>
                      <a:r>
                        <a:rPr lang="en-US" sz="1200" b="0" i="0" u="none" strike="noStrike">
                          <a:solidFill>
                            <a:srgbClr val="000000"/>
                          </a:solidFill>
                          <a:effectLst/>
                          <a:latin typeface="Arial Narrow"/>
                          <a:cs typeface="Arial Narrow"/>
                        </a:rPr>
                        <a:t>Dilution</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r>
              <a:tr h="155717">
                <a:tc vMerge="1">
                  <a:txBody>
                    <a:bodyPr/>
                    <a:lstStyle/>
                    <a:p>
                      <a:endParaRPr lang="en-US"/>
                    </a:p>
                  </a:txBody>
                  <a:tcPr/>
                </a:tc>
                <a:tc>
                  <a:txBody>
                    <a:bodyPr/>
                    <a:lstStyle/>
                    <a:p>
                      <a:pPr algn="l" fontAlgn="b">
                        <a:lnSpc>
                          <a:spcPct val="80000"/>
                        </a:lnSpc>
                      </a:pPr>
                      <a:r>
                        <a:rPr lang="en-US" sz="1200" b="0" i="0" u="none" strike="noStrike">
                          <a:solidFill>
                            <a:srgbClr val="000000"/>
                          </a:solidFill>
                          <a:effectLst/>
                          <a:latin typeface="Arial Narrow"/>
                          <a:cs typeface="Arial Narrow"/>
                        </a:rPr>
                        <a:t>HT Furnace</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r>
              <a:tr h="155717">
                <a:tc vMerge="1">
                  <a:txBody>
                    <a:bodyPr/>
                    <a:lstStyle/>
                    <a:p>
                      <a:endParaRPr lang="en-US"/>
                    </a:p>
                  </a:txBody>
                  <a:tcPr/>
                </a:tc>
                <a:tc>
                  <a:txBody>
                    <a:bodyPr/>
                    <a:lstStyle/>
                    <a:p>
                      <a:pPr algn="l" fontAlgn="b">
                        <a:lnSpc>
                          <a:spcPct val="80000"/>
                        </a:lnSpc>
                      </a:pPr>
                      <a:r>
                        <a:rPr lang="en-US" sz="1200" b="0" i="0" u="none" strike="noStrike">
                          <a:solidFill>
                            <a:srgbClr val="000000"/>
                          </a:solidFill>
                          <a:effectLst/>
                          <a:latin typeface="Arial Narrow"/>
                          <a:cs typeface="Arial Narrow"/>
                        </a:rPr>
                        <a:t>IR Furnace</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He3 Sorption stick</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r>
              <a:tr h="155717">
                <a:tc vMerge="1">
                  <a:txBody>
                    <a:bodyPr/>
                    <a:lstStyle/>
                    <a:p>
                      <a:endParaRPr lang="en-US"/>
                    </a:p>
                  </a:txBody>
                  <a:tcPr/>
                </a:tc>
                <a:tc>
                  <a:txBody>
                    <a:bodyPr/>
                    <a:lstStyle/>
                    <a:p>
                      <a:pPr algn="l" fontAlgn="b">
                        <a:lnSpc>
                          <a:spcPct val="80000"/>
                        </a:lnSpc>
                      </a:pPr>
                      <a:r>
                        <a:rPr lang="en-US" sz="1200" b="0" i="0" u="none" strike="noStrike">
                          <a:solidFill>
                            <a:srgbClr val="000000"/>
                          </a:solidFill>
                          <a:effectLst/>
                          <a:latin typeface="Arial Narrow"/>
                          <a:cs typeface="Arial Narrow"/>
                        </a:rPr>
                        <a:t>6kV HV supply</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Pulsed magnet</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B7E1CD"/>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B7E1CD"/>
                    </a:solidFill>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CE8B2"/>
                    </a:solidFill>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B7E1CD"/>
                    </a:solidFill>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CE8B2"/>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CE8B2"/>
                    </a:solidFill>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CE8B2"/>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B7E1CD"/>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B7E1CD"/>
                    </a:solidFill>
                  </a:tcPr>
                </a:tc>
              </a:tr>
              <a:tr h="155717">
                <a:tc rowSpan="8">
                  <a:txBody>
                    <a:bodyPr/>
                    <a:lstStyle/>
                    <a:p>
                      <a:pPr algn="ctr" fontAlgn="ctr"/>
                      <a:r>
                        <a:rPr lang="en-US" sz="2400" b="0" i="0" u="none" strike="noStrike" dirty="0" smtClean="0">
                          <a:solidFill>
                            <a:srgbClr val="000000"/>
                          </a:solidFill>
                          <a:effectLst/>
                          <a:latin typeface="Arial Narrow"/>
                          <a:cs typeface="Arial Narrow"/>
                        </a:rPr>
                        <a:t>Pressure...</a:t>
                      </a:r>
                      <a:endParaRPr lang="en-US" sz="2400" b="0" i="0" u="none" strike="noStrike" dirty="0">
                        <a:solidFill>
                          <a:srgbClr val="000000"/>
                        </a:solidFill>
                        <a:effectLst/>
                        <a:latin typeface="Arial Narrow"/>
                        <a:cs typeface="Arial Narrow"/>
                      </a:endParaRPr>
                    </a:p>
                  </a:txBody>
                  <a:tcPr marL="8132" marR="8132" marT="8132" marB="0" vert="vert27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80000"/>
                        </a:lnSpc>
                      </a:pPr>
                      <a:r>
                        <a:rPr lang="en-US" sz="1200" b="0" i="0" u="none" strike="noStrike" dirty="0">
                          <a:solidFill>
                            <a:srgbClr val="000000"/>
                          </a:solidFill>
                          <a:effectLst/>
                          <a:latin typeface="Arial Narrow"/>
                          <a:cs typeface="Arial Narrow"/>
                        </a:rPr>
                        <a:t>DAC</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4C7C3"/>
                    </a:solidFill>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Paris-</a:t>
                      </a:r>
                      <a:r>
                        <a:rPr lang="en-US" sz="1200" b="0" i="0" u="none" strike="noStrike" dirty="0" err="1">
                          <a:solidFill>
                            <a:srgbClr val="000000"/>
                          </a:solidFill>
                          <a:effectLst/>
                          <a:latin typeface="Arial Narrow"/>
                          <a:cs typeface="Arial Narrow"/>
                        </a:rPr>
                        <a:t>Edin</a:t>
                      </a:r>
                      <a:r>
                        <a:rPr lang="en-US" sz="1200" b="0" i="0" u="none" strike="noStrike" dirty="0">
                          <a:solidFill>
                            <a:srgbClr val="000000"/>
                          </a:solidFill>
                          <a:effectLst/>
                          <a:latin typeface="Arial Narrow"/>
                          <a:cs typeface="Arial Narrow"/>
                        </a:rPr>
                        <a:t>.</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Clamp cells &lt;3GPa</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a:solidFill>
                            <a:srgbClr val="000000"/>
                          </a:solidFill>
                          <a:effectLst/>
                          <a:latin typeface="Arial Narrow"/>
                          <a:cs typeface="Arial Narrow"/>
                        </a:rPr>
                        <a:t>Gas cells &lt; 1GPa</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a:solidFill>
                            <a:srgbClr val="000000"/>
                          </a:solidFill>
                          <a:effectLst/>
                          <a:latin typeface="Arial Narrow"/>
                          <a:cs typeface="Arial Narrow"/>
                        </a:rPr>
                        <a:t>stress/strain rig (generic)</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Raman system</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err="1">
                          <a:solidFill>
                            <a:srgbClr val="000000"/>
                          </a:solidFill>
                          <a:effectLst/>
                          <a:latin typeface="Arial Narrow"/>
                          <a:cs typeface="Arial Narrow"/>
                        </a:rPr>
                        <a:t>Gleeble</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smtClean="0">
                          <a:solidFill>
                            <a:srgbClr val="000000"/>
                          </a:solidFill>
                          <a:effectLst/>
                          <a:latin typeface="Arial Narrow"/>
                          <a:cs typeface="Arial Narrow"/>
                        </a:rPr>
                        <a:t>Portable laser heating assembly</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tcPr>
                </a:tc>
                <a:tc>
                  <a:txBody>
                    <a:bodyPr/>
                    <a:lstStyle/>
                    <a:p>
                      <a:pPr algn="l" fontAlgn="b"/>
                      <a:r>
                        <a:rPr lang="en-US" sz="100" b="0" i="0" u="none" strike="noStrike" dirty="0">
                          <a:solidFill>
                            <a:srgbClr val="000000"/>
                          </a:solidFill>
                          <a:effectLst/>
                          <a:latin typeface="Calibri"/>
                        </a:rPr>
                        <a:t>y</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B7E1CD"/>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CE8B2"/>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w="6350" cap="flat" cmpd="sng" algn="ctr">
                      <a:solidFill>
                        <a:scrgbClr r="0" g="0" b="0"/>
                      </a:solidFill>
                      <a:prstDash val="solid"/>
                      <a:round/>
                      <a:headEnd type="none" w="med" len="med"/>
                      <a:tailEnd type="none" w="med" len="med"/>
                    </a:lnB>
                    <a:solidFill>
                      <a:srgbClr val="F4C7C3"/>
                    </a:solidFill>
                  </a:tcPr>
                </a:tc>
              </a:tr>
              <a:tr h="155717">
                <a:tc rowSpan="14">
                  <a:txBody>
                    <a:bodyPr/>
                    <a:lstStyle/>
                    <a:p>
                      <a:pPr algn="ctr" fontAlgn="ctr"/>
                      <a:r>
                        <a:rPr lang="en-US" sz="2400" b="0" i="0" u="none" strike="noStrike" dirty="0" smtClean="0">
                          <a:solidFill>
                            <a:srgbClr val="000000"/>
                          </a:solidFill>
                          <a:effectLst/>
                          <a:latin typeface="Arial Narrow"/>
                          <a:cs typeface="Arial Narrow"/>
                        </a:rPr>
                        <a:t>Fluids, Gases …</a:t>
                      </a:r>
                      <a:endParaRPr lang="en-US" sz="2400" b="0" i="0" u="none" strike="noStrike" dirty="0">
                        <a:solidFill>
                          <a:srgbClr val="000000"/>
                        </a:solidFill>
                        <a:effectLst/>
                        <a:latin typeface="Arial Narrow"/>
                        <a:cs typeface="Arial Narrow"/>
                      </a:endParaRPr>
                    </a:p>
                  </a:txBody>
                  <a:tcPr marL="8132" marR="8132" marT="8132" marB="0" vert="vert27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lnSpc>
                          <a:spcPct val="80000"/>
                        </a:lnSpc>
                      </a:pPr>
                      <a:r>
                        <a:rPr lang="en-US" sz="1200" b="0" i="0" u="none" strike="noStrike" dirty="0">
                          <a:solidFill>
                            <a:srgbClr val="000000"/>
                          </a:solidFill>
                          <a:effectLst/>
                          <a:latin typeface="Arial Narrow"/>
                          <a:cs typeface="Arial Narrow"/>
                        </a:rPr>
                        <a:t>Humidity chamber</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w="6350" cap="flat" cmpd="sng" algn="ctr">
                      <a:solidFill>
                        <a:scrgbClr r="0" g="0" b="0"/>
                      </a:solidFill>
                      <a:prstDash val="solid"/>
                      <a:round/>
                      <a:headEnd type="none" w="med" len="med"/>
                      <a:tailEnd type="none" w="med" len="med"/>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Stopped flow</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Pump probe</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In-situ light scattering</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 </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Shear cells</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Gas processing</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r>
              <a:tr h="155717">
                <a:tc vMerge="1">
                  <a:txBody>
                    <a:bodyPr/>
                    <a:lstStyle/>
                    <a:p>
                      <a:endParaRPr lang="en-US"/>
                    </a:p>
                  </a:txBody>
                  <a:tcPr/>
                </a:tc>
                <a:tc>
                  <a:txBody>
                    <a:bodyPr/>
                    <a:lstStyle/>
                    <a:p>
                      <a:pPr algn="l" fontAlgn="b">
                        <a:lnSpc>
                          <a:spcPct val="80000"/>
                        </a:lnSpc>
                      </a:pPr>
                      <a:r>
                        <a:rPr lang="en-US" sz="1200" b="0" i="0" u="none" strike="noStrike" dirty="0" err="1">
                          <a:solidFill>
                            <a:srgbClr val="000000"/>
                          </a:solidFill>
                          <a:effectLst/>
                          <a:latin typeface="Arial Narrow"/>
                          <a:cs typeface="Arial Narrow"/>
                        </a:rPr>
                        <a:t>Rheometer</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err="1">
                          <a:solidFill>
                            <a:srgbClr val="000000"/>
                          </a:solidFill>
                          <a:effectLst/>
                          <a:latin typeface="Arial Narrow"/>
                          <a:cs typeface="Arial Narrow"/>
                        </a:rPr>
                        <a:t>Julabo</a:t>
                      </a:r>
                      <a:r>
                        <a:rPr lang="en-US" sz="1200" b="0" i="0" u="none" strike="noStrike" dirty="0">
                          <a:solidFill>
                            <a:srgbClr val="000000"/>
                          </a:solidFill>
                          <a:effectLst/>
                          <a:latin typeface="Arial Narrow"/>
                          <a:cs typeface="Arial Narrow"/>
                        </a:rPr>
                        <a:t>-type circulating chiller/heater</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Arial"/>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Arial"/>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Arial"/>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Liquid surface troughs</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in-situ gas adsorption meas.</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in-situ thermal analysis meas.</a:t>
                      </a:r>
                    </a:p>
                  </a:txBody>
                  <a:tcPr marL="8132" marR="8132" marT="8132" marB="0" anchor="b">
                    <a:lnL>
                      <a:noFill/>
                    </a:lnL>
                    <a:lnR>
                      <a:noFill/>
                    </a:lnR>
                    <a:lnT>
                      <a:noFill/>
                    </a:lnT>
                    <a:lnB>
                      <a:noFill/>
                    </a:lnB>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smtClean="0">
                          <a:solidFill>
                            <a:srgbClr val="000000"/>
                          </a:solidFill>
                          <a:effectLst/>
                          <a:latin typeface="Arial Narrow"/>
                          <a:cs typeface="Arial Narrow"/>
                        </a:rPr>
                        <a:t>injection </a:t>
                      </a:r>
                      <a:r>
                        <a:rPr lang="en-US" sz="1200" b="0" i="0" u="none" strike="noStrike" dirty="0">
                          <a:solidFill>
                            <a:srgbClr val="000000"/>
                          </a:solidFill>
                          <a:effectLst/>
                          <a:latin typeface="Arial Narrow"/>
                          <a:cs typeface="Arial Narrow"/>
                        </a:rPr>
                        <a:t>systems, syringe pump</a:t>
                      </a:r>
                    </a:p>
                  </a:txBody>
                  <a:tcPr marL="8132" marR="8132" marT="8132" marB="0" anchor="b">
                    <a:lnL>
                      <a:noFill/>
                    </a:lnL>
                    <a:lnR>
                      <a:noFill/>
                    </a:lnR>
                    <a:lnT>
                      <a:noFill/>
                    </a:lnT>
                    <a:lnB>
                      <a:noFill/>
                    </a:lnB>
                  </a:tcPr>
                </a:tc>
                <a:tc>
                  <a:txBody>
                    <a:bodyPr/>
                    <a:lstStyle/>
                    <a:p>
                      <a:pPr algn="l" fontAlgn="b"/>
                      <a:r>
                        <a:rPr lang="en-US" sz="100" b="0" i="0" u="none" strike="noStrike" dirty="0">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c>
                  <a:txBody>
                    <a:bodyPr/>
                    <a:lstStyle/>
                    <a:p>
                      <a:pPr algn="l" fontAlgn="b"/>
                      <a:r>
                        <a:rPr lang="en-US" sz="100" b="0" i="0" u="none" strike="noStrike">
                          <a:solidFill>
                            <a:srgbClr val="000000"/>
                          </a:solidFill>
                          <a:effectLst/>
                          <a:latin typeface="Calibri"/>
                        </a:rPr>
                        <a:t> </a:t>
                      </a:r>
                    </a:p>
                  </a:txBody>
                  <a:tcPr marL="8132" marR="8132" marT="8132" marB="0" anchor="b">
                    <a:lnL>
                      <a:noFill/>
                    </a:lnL>
                    <a:lnR>
                      <a:noFill/>
                    </a:lnR>
                    <a:lnT>
                      <a:noFill/>
                    </a:lnT>
                    <a:lnB>
                      <a:noFill/>
                    </a:lnB>
                    <a:solidFill>
                      <a:srgbClr val="FCE8B2"/>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SANS magazine 5*10</a:t>
                      </a:r>
                    </a:p>
                  </a:txBody>
                  <a:tcPr marL="8132" marR="8132" marT="8132" marB="0" anchor="b">
                    <a:lnL>
                      <a:noFill/>
                    </a:lnL>
                    <a:lnR>
                      <a:noFill/>
                    </a:lnR>
                    <a:lnT>
                      <a:noFill/>
                    </a:lnT>
                    <a:lnB>
                      <a:noFill/>
                    </a:lnB>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r>
              <a:tr h="155717">
                <a:tc vMerge="1">
                  <a:txBody>
                    <a:bodyPr/>
                    <a:lstStyle/>
                    <a:p>
                      <a:endParaRPr lang="en-US"/>
                    </a:p>
                  </a:txBody>
                  <a:tcPr/>
                </a:tc>
                <a:tc>
                  <a:txBody>
                    <a:bodyPr/>
                    <a:lstStyle/>
                    <a:p>
                      <a:pPr algn="l" fontAlgn="b">
                        <a:lnSpc>
                          <a:spcPct val="80000"/>
                        </a:lnSpc>
                      </a:pPr>
                      <a:r>
                        <a:rPr lang="en-US" sz="1200" b="0" i="0" u="none" strike="noStrike" dirty="0">
                          <a:solidFill>
                            <a:srgbClr val="000000"/>
                          </a:solidFill>
                          <a:effectLst/>
                          <a:latin typeface="Arial Narrow"/>
                          <a:cs typeface="Arial Narrow"/>
                        </a:rPr>
                        <a:t>SANS magazine 5*10 </a:t>
                      </a:r>
                      <a:r>
                        <a:rPr lang="en-US" sz="1200" b="0" i="0" u="none" strike="noStrike" dirty="0" err="1" smtClean="0">
                          <a:solidFill>
                            <a:srgbClr val="000000"/>
                          </a:solidFill>
                          <a:effectLst/>
                          <a:latin typeface="Arial Narrow"/>
                          <a:cs typeface="Arial Narrow"/>
                        </a:rPr>
                        <a:t>indi</a:t>
                      </a:r>
                      <a:r>
                        <a:rPr lang="en-US" sz="1200" b="0" i="0" u="none" strike="noStrike" baseline="0" dirty="0" smtClean="0">
                          <a:solidFill>
                            <a:srgbClr val="000000"/>
                          </a:solidFill>
                          <a:effectLst/>
                          <a:latin typeface="Arial Narrow"/>
                          <a:cs typeface="Arial Narrow"/>
                        </a:rPr>
                        <a:t> T-ctrl</a:t>
                      </a:r>
                      <a:endParaRPr lang="en-US" sz="1200" b="0" i="0" u="none" strike="noStrike" dirty="0">
                        <a:solidFill>
                          <a:srgbClr val="000000"/>
                        </a:solidFill>
                        <a:effectLst/>
                        <a:latin typeface="Arial Narrow"/>
                        <a:cs typeface="Arial Narrow"/>
                      </a:endParaRPr>
                    </a:p>
                  </a:txBody>
                  <a:tcPr marL="8132" marR="8132" marT="813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y</a:t>
                      </a:r>
                    </a:p>
                  </a:txBody>
                  <a:tcPr marL="8132" marR="8132" marT="8132" marB="0" anchor="b">
                    <a:lnL>
                      <a:noFill/>
                    </a:lnL>
                    <a:lnR>
                      <a:noFill/>
                    </a:lnR>
                    <a:lnT>
                      <a:noFill/>
                    </a:lnT>
                    <a:lnB>
                      <a:noFill/>
                    </a:lnB>
                    <a:solidFill>
                      <a:srgbClr val="B7E1CD"/>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a:solidFill>
                            <a:srgbClr val="000000"/>
                          </a:solidFill>
                          <a:effectLst/>
                          <a:latin typeface="Calibri"/>
                        </a:rPr>
                        <a:t>n</a:t>
                      </a:r>
                    </a:p>
                  </a:txBody>
                  <a:tcPr marL="8132" marR="8132" marT="8132" marB="0" anchor="b">
                    <a:lnL>
                      <a:noFill/>
                    </a:lnL>
                    <a:lnR>
                      <a:noFill/>
                    </a:lnR>
                    <a:lnT>
                      <a:noFill/>
                    </a:lnT>
                    <a:lnB>
                      <a:noFill/>
                    </a:lnB>
                    <a:solidFill>
                      <a:srgbClr val="F4C7C3"/>
                    </a:solidFill>
                  </a:tcPr>
                </a:tc>
                <a:tc>
                  <a:txBody>
                    <a:bodyPr/>
                    <a:lstStyle/>
                    <a:p>
                      <a:pPr algn="l" fontAlgn="b"/>
                      <a:r>
                        <a:rPr lang="en-US" sz="100" b="0" i="0" u="none" strike="noStrike" dirty="0">
                          <a:solidFill>
                            <a:srgbClr val="000000"/>
                          </a:solidFill>
                          <a:effectLst/>
                          <a:latin typeface="Calibri"/>
                        </a:rPr>
                        <a:t>n</a:t>
                      </a:r>
                    </a:p>
                  </a:txBody>
                  <a:tcPr marL="8132" marR="8132" marT="8132" marB="0" anchor="b">
                    <a:lnL>
                      <a:noFill/>
                    </a:lnL>
                    <a:lnR>
                      <a:noFill/>
                    </a:lnR>
                    <a:lnT>
                      <a:noFill/>
                    </a:lnT>
                    <a:lnB>
                      <a:noFill/>
                    </a:lnB>
                    <a:solidFill>
                      <a:srgbClr val="F4C7C3"/>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793883092"/>
              </p:ext>
            </p:extLst>
          </p:nvPr>
        </p:nvGraphicFramePr>
        <p:xfrm>
          <a:off x="6285160" y="296184"/>
          <a:ext cx="2858840" cy="769620"/>
        </p:xfrm>
        <a:graphic>
          <a:graphicData uri="http://schemas.openxmlformats.org/drawingml/2006/table">
            <a:tbl>
              <a:tblPr/>
              <a:tblGrid>
                <a:gridCol w="1429420"/>
                <a:gridCol w="1429420"/>
              </a:tblGrid>
              <a:tr h="0">
                <a:tc>
                  <a:txBody>
                    <a:bodyPr/>
                    <a:lstStyle/>
                    <a:p>
                      <a:pPr algn="l" fontAlgn="b"/>
                      <a:r>
                        <a:rPr lang="en-US" sz="1200" b="0" i="0" u="none" strike="noStrike">
                          <a:solidFill>
                            <a:srgbClr val="000000"/>
                          </a:solidFill>
                          <a:effectLst/>
                          <a:latin typeface="Calibri"/>
                        </a:rPr>
                        <a:t> </a:t>
                      </a:r>
                    </a:p>
                  </a:txBody>
                  <a:tcPr marL="12700" marR="12700" marT="12700" marB="0" anchor="b">
                    <a:lnL>
                      <a:noFill/>
                    </a:lnL>
                    <a:lnR>
                      <a:noFill/>
                    </a:lnR>
                    <a:lnT>
                      <a:noFill/>
                    </a:lnT>
                    <a:lnB>
                      <a:noFill/>
                    </a:lnB>
                    <a:solidFill>
                      <a:srgbClr val="B7E1CD"/>
                    </a:solidFill>
                  </a:tcPr>
                </a:tc>
                <a:tc>
                  <a:txBody>
                    <a:bodyPr/>
                    <a:lstStyle/>
                    <a:p>
                      <a:pPr algn="l" fontAlgn="b"/>
                      <a:r>
                        <a:rPr lang="en-US" sz="1600" b="0" i="0" u="none" strike="noStrike" dirty="0" smtClean="0">
                          <a:solidFill>
                            <a:srgbClr val="000000"/>
                          </a:solidFill>
                          <a:effectLst/>
                          <a:latin typeface="Arial Narrow"/>
                          <a:cs typeface="Arial Narrow"/>
                        </a:rPr>
                        <a:t>Needed</a:t>
                      </a:r>
                      <a:endParaRPr lang="en-US" sz="1600" b="0" i="0" u="none" strike="noStrike" dirty="0">
                        <a:solidFill>
                          <a:srgbClr val="000000"/>
                        </a:solidFill>
                        <a:effectLst/>
                        <a:latin typeface="Arial Narrow"/>
                        <a:cs typeface="Arial Narrow"/>
                      </a:endParaRPr>
                    </a:p>
                  </a:txBody>
                  <a:tcPr marL="12700" marR="12700" marT="12700" marB="0" anchor="b">
                    <a:lnL>
                      <a:noFill/>
                    </a:lnL>
                    <a:lnR>
                      <a:noFill/>
                    </a:lnR>
                    <a:lnT>
                      <a:noFill/>
                    </a:lnT>
                    <a:lnB>
                      <a:noFill/>
                    </a:lnB>
                    <a:solidFill>
                      <a:srgbClr val="FFFFFF"/>
                    </a:solidFill>
                  </a:tcPr>
                </a:tc>
              </a:tr>
              <a:tr h="200025">
                <a:tc>
                  <a:txBody>
                    <a:bodyPr/>
                    <a:lstStyle/>
                    <a:p>
                      <a:pPr algn="l" fontAlgn="b"/>
                      <a:r>
                        <a:rPr lang="en-US" sz="1200" b="0" i="0" u="none" strike="noStrike">
                          <a:solidFill>
                            <a:srgbClr val="000000"/>
                          </a:solidFill>
                          <a:effectLst/>
                          <a:latin typeface="Calibri"/>
                        </a:rPr>
                        <a:t> </a:t>
                      </a:r>
                    </a:p>
                  </a:txBody>
                  <a:tcPr marL="12700" marR="12700" marT="12700" marB="0" anchor="b">
                    <a:lnL>
                      <a:noFill/>
                    </a:lnL>
                    <a:lnR>
                      <a:noFill/>
                    </a:lnR>
                    <a:lnT>
                      <a:noFill/>
                    </a:lnT>
                    <a:lnB>
                      <a:noFill/>
                    </a:lnB>
                    <a:solidFill>
                      <a:srgbClr val="FCE8B2"/>
                    </a:solidFill>
                  </a:tcPr>
                </a:tc>
                <a:tc>
                  <a:txBody>
                    <a:bodyPr/>
                    <a:lstStyle/>
                    <a:p>
                      <a:pPr algn="l" fontAlgn="b"/>
                      <a:r>
                        <a:rPr lang="en-US" sz="1600" b="0" i="0" u="none" strike="noStrike" dirty="0" smtClean="0">
                          <a:solidFill>
                            <a:srgbClr val="000000"/>
                          </a:solidFill>
                          <a:effectLst/>
                          <a:latin typeface="Arial Narrow"/>
                          <a:cs typeface="Arial Narrow"/>
                        </a:rPr>
                        <a:t>Possible</a:t>
                      </a:r>
                      <a:endParaRPr lang="en-US" sz="1600" b="0" i="0" u="none" strike="noStrike" dirty="0">
                        <a:solidFill>
                          <a:srgbClr val="000000"/>
                        </a:solidFill>
                        <a:effectLst/>
                        <a:latin typeface="Arial Narrow"/>
                        <a:cs typeface="Arial Narrow"/>
                      </a:endParaRPr>
                    </a:p>
                  </a:txBody>
                  <a:tcPr marL="12700" marR="12700" marT="12700" marB="0" anchor="b">
                    <a:lnL>
                      <a:noFill/>
                    </a:lnL>
                    <a:lnR>
                      <a:noFill/>
                    </a:lnR>
                    <a:lnT>
                      <a:noFill/>
                    </a:lnT>
                    <a:lnB>
                      <a:noFill/>
                    </a:lnB>
                    <a:solidFill>
                      <a:srgbClr val="FFFFFF"/>
                    </a:solidFill>
                  </a:tcPr>
                </a:tc>
              </a:tr>
              <a:tr h="200025">
                <a:tc>
                  <a:txBody>
                    <a:bodyPr/>
                    <a:lstStyle/>
                    <a:p>
                      <a:pPr algn="l" fontAlgn="b"/>
                      <a:r>
                        <a:rPr lang="en-US" sz="1200" b="0" i="0" u="none" strike="noStrike">
                          <a:solidFill>
                            <a:srgbClr val="000000"/>
                          </a:solidFill>
                          <a:effectLst/>
                          <a:latin typeface="Calibri"/>
                        </a:rPr>
                        <a:t> </a:t>
                      </a:r>
                    </a:p>
                  </a:txBody>
                  <a:tcPr marL="12700" marR="12700" marT="12700" marB="0" anchor="b">
                    <a:lnL>
                      <a:noFill/>
                    </a:lnL>
                    <a:lnR>
                      <a:noFill/>
                    </a:lnR>
                    <a:lnT>
                      <a:noFill/>
                    </a:lnT>
                    <a:lnB>
                      <a:noFill/>
                    </a:lnB>
                    <a:solidFill>
                      <a:srgbClr val="F4C7C3"/>
                    </a:solidFill>
                  </a:tcPr>
                </a:tc>
                <a:tc>
                  <a:txBody>
                    <a:bodyPr/>
                    <a:lstStyle/>
                    <a:p>
                      <a:pPr algn="l" fontAlgn="b"/>
                      <a:r>
                        <a:rPr lang="en-US" sz="1600" b="0" i="0" u="none" strike="noStrike" dirty="0">
                          <a:solidFill>
                            <a:srgbClr val="000000"/>
                          </a:solidFill>
                          <a:effectLst/>
                          <a:latin typeface="Arial Narrow"/>
                          <a:cs typeface="Arial Narrow"/>
                        </a:rPr>
                        <a:t>not </a:t>
                      </a:r>
                      <a:r>
                        <a:rPr lang="en-US" sz="1600" b="0" i="0" u="none" strike="noStrike" dirty="0" smtClean="0">
                          <a:solidFill>
                            <a:srgbClr val="000000"/>
                          </a:solidFill>
                          <a:effectLst/>
                          <a:latin typeface="Arial Narrow"/>
                          <a:cs typeface="Arial Narrow"/>
                        </a:rPr>
                        <a:t>applicable</a:t>
                      </a:r>
                      <a:endParaRPr lang="en-US" sz="1600" b="0" i="0" u="none" strike="noStrike" dirty="0">
                        <a:solidFill>
                          <a:srgbClr val="000000"/>
                        </a:solidFill>
                        <a:effectLst/>
                        <a:latin typeface="Arial Narrow"/>
                        <a:cs typeface="Arial Narrow"/>
                      </a:endParaRPr>
                    </a:p>
                  </a:txBody>
                  <a:tcPr marL="12700" marR="12700" marT="12700" marB="0" anchor="b">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13656091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153507"/>
            <a:ext cx="7139136" cy="1143000"/>
          </a:xfrm>
        </p:spPr>
        <p:txBody>
          <a:bodyPr/>
          <a:lstStyle/>
          <a:p>
            <a:r>
              <a:rPr lang="en-US" dirty="0" smtClean="0"/>
              <a:t>Temperature and Fields –                  current plans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09462080"/>
              </p:ext>
            </p:extLst>
          </p:nvPr>
        </p:nvGraphicFramePr>
        <p:xfrm>
          <a:off x="0" y="1467095"/>
          <a:ext cx="9143999" cy="5390904"/>
        </p:xfrm>
        <a:graphic>
          <a:graphicData uri="http://schemas.openxmlformats.org/drawingml/2006/table">
            <a:tbl>
              <a:tblPr firstRow="1" bandRow="1">
                <a:tableStyleId>{5C22544A-7EE6-4342-B048-85BDC9FD1C3A}</a:tableStyleId>
              </a:tblPr>
              <a:tblGrid>
                <a:gridCol w="2841587"/>
                <a:gridCol w="867564"/>
                <a:gridCol w="741830"/>
                <a:gridCol w="590950"/>
                <a:gridCol w="4102068"/>
              </a:tblGrid>
              <a:tr h="449242">
                <a:tc>
                  <a:txBody>
                    <a:bodyPr/>
                    <a:lstStyle/>
                    <a:p>
                      <a:pPr algn="l" fontAlgn="b"/>
                      <a:r>
                        <a:rPr lang="sk-SK" sz="1800" b="0" i="0" u="none" strike="noStrike" dirty="0">
                          <a:solidFill>
                            <a:srgbClr val="000000"/>
                          </a:solidFill>
                          <a:effectLst/>
                          <a:latin typeface="Calibri"/>
                        </a:rPr>
                        <a:t> </a:t>
                      </a:r>
                    </a:p>
                  </a:txBody>
                  <a:tcPr marL="12700" marR="12700" marT="12700" marB="0" anchor="b"/>
                </a:tc>
                <a:tc>
                  <a:txBody>
                    <a:bodyPr/>
                    <a:lstStyle/>
                    <a:p>
                      <a:pPr>
                        <a:lnSpc>
                          <a:spcPct val="50000"/>
                        </a:lnSpc>
                      </a:pPr>
                      <a:r>
                        <a:rPr lang="en-US" sz="1800" dirty="0" smtClean="0">
                          <a:latin typeface="Calibri"/>
                          <a:cs typeface="Calibri"/>
                        </a:rPr>
                        <a:t>Need 8</a:t>
                      </a:r>
                      <a:endParaRPr lang="en-US" sz="1800" dirty="0">
                        <a:latin typeface="Calibri"/>
                        <a:cs typeface="Calibri"/>
                      </a:endParaRPr>
                    </a:p>
                  </a:txBody>
                  <a:tcPr anchor="b"/>
                </a:tc>
                <a:tc>
                  <a:txBody>
                    <a:bodyPr/>
                    <a:lstStyle/>
                    <a:p>
                      <a:pPr>
                        <a:lnSpc>
                          <a:spcPct val="50000"/>
                        </a:lnSpc>
                      </a:pPr>
                      <a:r>
                        <a:rPr lang="en-US" sz="1800" dirty="0" smtClean="0">
                          <a:latin typeface="Calibri"/>
                          <a:cs typeface="Calibri"/>
                        </a:rPr>
                        <a:t>scope</a:t>
                      </a:r>
                      <a:endParaRPr lang="en-US" sz="1800" dirty="0">
                        <a:latin typeface="Calibri"/>
                        <a:cs typeface="Calibri"/>
                      </a:endParaRPr>
                    </a:p>
                  </a:txBody>
                  <a:tcPr anchor="b"/>
                </a:tc>
                <a:tc>
                  <a:txBody>
                    <a:bodyPr/>
                    <a:lstStyle/>
                    <a:p>
                      <a:pPr>
                        <a:lnSpc>
                          <a:spcPct val="50000"/>
                        </a:lnSpc>
                      </a:pPr>
                      <a:r>
                        <a:rPr lang="en-US" sz="1800" dirty="0" smtClean="0">
                          <a:latin typeface="Calibri"/>
                          <a:cs typeface="Calibri"/>
                        </a:rPr>
                        <a:t>k€</a:t>
                      </a:r>
                      <a:endParaRPr lang="en-US" sz="1800" dirty="0">
                        <a:latin typeface="Calibri"/>
                        <a:cs typeface="Calibri"/>
                      </a:endParaRPr>
                    </a:p>
                  </a:txBody>
                  <a:tcPr anchor="b"/>
                </a:tc>
                <a:tc>
                  <a:txBody>
                    <a:bodyPr/>
                    <a:lstStyle/>
                    <a:p>
                      <a:pPr>
                        <a:lnSpc>
                          <a:spcPct val="50000"/>
                        </a:lnSpc>
                      </a:pPr>
                      <a:r>
                        <a:rPr lang="en-US" sz="1800" dirty="0" smtClean="0">
                          <a:latin typeface="Calibri"/>
                          <a:cs typeface="Calibri"/>
                        </a:rPr>
                        <a:t>Mitigate</a:t>
                      </a:r>
                      <a:endParaRPr lang="en-US" sz="1800" dirty="0">
                        <a:latin typeface="Calibri"/>
                        <a:cs typeface="Calibri"/>
                      </a:endParaRPr>
                    </a:p>
                  </a:txBody>
                  <a:tcPr anchor="b"/>
                </a:tc>
              </a:tr>
              <a:tr h="449242">
                <a:tc>
                  <a:txBody>
                    <a:bodyPr/>
                    <a:lstStyle/>
                    <a:p>
                      <a:pPr algn="l" fontAlgn="b"/>
                      <a:r>
                        <a:rPr lang="en-US" sz="2000" b="0" i="0" u="none" strike="noStrike" dirty="0">
                          <a:solidFill>
                            <a:srgbClr val="000000"/>
                          </a:solidFill>
                          <a:effectLst/>
                          <a:latin typeface="+mn-lt"/>
                        </a:rPr>
                        <a:t>Horizontal </a:t>
                      </a:r>
                      <a:r>
                        <a:rPr lang="en-US" sz="2000" b="0" i="0" u="none" strike="noStrike" dirty="0" err="1">
                          <a:solidFill>
                            <a:srgbClr val="000000"/>
                          </a:solidFill>
                          <a:effectLst/>
                          <a:latin typeface="+mn-lt"/>
                        </a:rPr>
                        <a:t>cryomag</a:t>
                      </a:r>
                      <a:r>
                        <a:rPr lang="en-US" sz="2000" b="0" i="0" u="none" strike="noStrike" dirty="0">
                          <a:solidFill>
                            <a:srgbClr val="000000"/>
                          </a:solidFill>
                          <a:effectLst/>
                          <a:latin typeface="+mn-lt"/>
                        </a:rPr>
                        <a:t> 11T</a:t>
                      </a:r>
                    </a:p>
                  </a:txBody>
                  <a:tcPr marL="12700" marR="12700" marT="12700" marB="0" anchor="ctr"/>
                </a:tc>
                <a:tc>
                  <a:txBody>
                    <a:bodyPr/>
                    <a:lstStyle/>
                    <a:p>
                      <a:pPr algn="r" fontAlgn="b"/>
                      <a:r>
                        <a:rPr lang="en-US" sz="2000" b="0" i="0" u="none" strike="noStrike" dirty="0">
                          <a:solidFill>
                            <a:srgbClr val="000000"/>
                          </a:solidFill>
                          <a:effectLst/>
                          <a:latin typeface="+mn-lt"/>
                        </a:rPr>
                        <a:t>3</a:t>
                      </a:r>
                    </a:p>
                  </a:txBody>
                  <a:tcPr marL="12700" marR="12700" marT="12700" marB="0" anchor="ctr"/>
                </a:tc>
                <a:tc>
                  <a:txBody>
                    <a:bodyPr/>
                    <a:lstStyle/>
                    <a:p>
                      <a:pPr algn="r" fontAlgn="b"/>
                      <a:r>
                        <a:rPr lang="en-US" sz="2000" b="1" i="0" u="none" strike="noStrike" dirty="0" smtClean="0">
                          <a:solidFill>
                            <a:srgbClr val="000000"/>
                          </a:solidFill>
                          <a:effectLst/>
                          <a:latin typeface="+mn-lt"/>
                        </a:rPr>
                        <a:t>1</a:t>
                      </a:r>
                      <a:endParaRPr lang="en-US" sz="2000" b="1" i="0" u="none" strike="noStrike" dirty="0">
                        <a:solidFill>
                          <a:srgbClr val="000000"/>
                        </a:solidFill>
                        <a:effectLst/>
                        <a:latin typeface="+mn-lt"/>
                      </a:endParaRPr>
                    </a:p>
                  </a:txBody>
                  <a:tcPr marL="12700" marR="12700" marT="12700" marB="0" anchor="ctr"/>
                </a:tc>
                <a:tc>
                  <a:txBody>
                    <a:bodyPr/>
                    <a:lstStyle/>
                    <a:p>
                      <a:pPr algn="r" fontAlgn="b"/>
                      <a:r>
                        <a:rPr lang="en-US" sz="2000" b="0" i="0" u="none" strike="noStrike" dirty="0" smtClean="0">
                          <a:solidFill>
                            <a:srgbClr val="000000"/>
                          </a:solidFill>
                          <a:effectLst/>
                          <a:latin typeface="+mn-lt"/>
                        </a:rPr>
                        <a:t>500</a:t>
                      </a:r>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1" i="0" u="none" strike="noStrike" dirty="0" smtClean="0">
                          <a:solidFill>
                            <a:srgbClr val="000000"/>
                          </a:solidFill>
                          <a:effectLst/>
                          <a:latin typeface="+mn-lt"/>
                        </a:rPr>
                        <a:t>Share</a:t>
                      </a:r>
                      <a:r>
                        <a:rPr lang="en-US" sz="2000" b="0" i="0" u="none" strike="noStrike" dirty="0" smtClean="0">
                          <a:solidFill>
                            <a:srgbClr val="000000"/>
                          </a:solidFill>
                          <a:effectLst/>
                          <a:latin typeface="+mn-lt"/>
                        </a:rPr>
                        <a:t> </a:t>
                      </a:r>
                      <a:r>
                        <a:rPr lang="en-US" sz="2000" b="0" i="1" u="none" strike="noStrike" dirty="0" smtClean="0">
                          <a:solidFill>
                            <a:srgbClr val="000000"/>
                          </a:solidFill>
                          <a:effectLst/>
                          <a:latin typeface="+mn-lt"/>
                        </a:rPr>
                        <a:t>Dream</a:t>
                      </a:r>
                      <a:r>
                        <a:rPr lang="en-US" sz="2000" b="0" i="1" u="none" strike="noStrike" baseline="0" dirty="0" smtClean="0">
                          <a:solidFill>
                            <a:srgbClr val="000000"/>
                          </a:solidFill>
                          <a:effectLst/>
                          <a:latin typeface="+mn-lt"/>
                        </a:rPr>
                        <a:t> Magic Odin</a:t>
                      </a:r>
                      <a:endParaRPr lang="en-US" sz="2000" b="0" i="1"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dirty="0">
                          <a:solidFill>
                            <a:srgbClr val="000000"/>
                          </a:solidFill>
                          <a:effectLst/>
                          <a:latin typeface="+mn-lt"/>
                        </a:rPr>
                        <a:t>Vertical </a:t>
                      </a:r>
                      <a:r>
                        <a:rPr lang="en-US" sz="2000" b="0" i="0" u="none" strike="noStrike" dirty="0" err="1">
                          <a:solidFill>
                            <a:srgbClr val="000000"/>
                          </a:solidFill>
                          <a:effectLst/>
                          <a:latin typeface="+mn-lt"/>
                        </a:rPr>
                        <a:t>cryomag</a:t>
                      </a:r>
                      <a:r>
                        <a:rPr lang="en-US" sz="2000" b="0" i="0" u="none" strike="noStrike" dirty="0">
                          <a:solidFill>
                            <a:srgbClr val="000000"/>
                          </a:solidFill>
                          <a:effectLst/>
                          <a:latin typeface="+mn-lt"/>
                        </a:rPr>
                        <a:t> 9T</a:t>
                      </a:r>
                    </a:p>
                  </a:txBody>
                  <a:tcPr marL="12700" marR="12700" marT="12700" marB="0" anchor="ctr"/>
                </a:tc>
                <a:tc>
                  <a:txBody>
                    <a:bodyPr/>
                    <a:lstStyle/>
                    <a:p>
                      <a:pPr algn="r" fontAlgn="b"/>
                      <a:r>
                        <a:rPr lang="en-US" sz="2000" b="0" i="0" u="none" strike="noStrike" dirty="0">
                          <a:solidFill>
                            <a:srgbClr val="000000"/>
                          </a:solidFill>
                          <a:effectLst/>
                          <a:latin typeface="+mn-lt"/>
                        </a:rPr>
                        <a:t>5</a:t>
                      </a:r>
                    </a:p>
                  </a:txBody>
                  <a:tcPr marL="12700" marR="12700" marT="12700" marB="0" anchor="ctr"/>
                </a:tc>
                <a:tc>
                  <a:txBody>
                    <a:bodyPr/>
                    <a:lstStyle/>
                    <a:p>
                      <a:pPr algn="r" fontAlgn="b"/>
                      <a:r>
                        <a:rPr lang="en-US" sz="2000" b="1" i="0" u="none" strike="noStrike" dirty="0">
                          <a:solidFill>
                            <a:srgbClr val="000000"/>
                          </a:solidFill>
                          <a:effectLst/>
                          <a:latin typeface="+mn-lt"/>
                        </a:rPr>
                        <a:t>1</a:t>
                      </a:r>
                    </a:p>
                  </a:txBody>
                  <a:tcPr marL="12700" marR="12700" marT="12700" marB="0" anchor="ctr"/>
                </a:tc>
                <a:tc>
                  <a:txBody>
                    <a:bodyPr/>
                    <a:lstStyle/>
                    <a:p>
                      <a:pPr algn="r" fontAlgn="b"/>
                      <a:r>
                        <a:rPr lang="en-US" sz="2000" b="0" i="0" u="none" strike="noStrike" dirty="0" smtClean="0">
                          <a:solidFill>
                            <a:srgbClr val="000000"/>
                          </a:solidFill>
                          <a:effectLst/>
                          <a:latin typeface="+mn-lt"/>
                        </a:rPr>
                        <a:t>400</a:t>
                      </a:r>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1" i="0" u="none" strike="noStrike" dirty="0" smtClean="0">
                          <a:solidFill>
                            <a:srgbClr val="000000"/>
                          </a:solidFill>
                          <a:effectLst/>
                          <a:latin typeface="+mn-lt"/>
                        </a:rPr>
                        <a:t>Share</a:t>
                      </a:r>
                      <a:r>
                        <a:rPr lang="en-US" sz="2000" b="0" i="0" u="none" strike="noStrike" dirty="0" smtClean="0">
                          <a:solidFill>
                            <a:srgbClr val="000000"/>
                          </a:solidFill>
                          <a:effectLst/>
                          <a:latin typeface="+mn-lt"/>
                        </a:rPr>
                        <a:t> </a:t>
                      </a:r>
                      <a:r>
                        <a:rPr lang="en-US" sz="2000" b="0" i="1" u="none" strike="noStrike" dirty="0" err="1" smtClean="0">
                          <a:solidFill>
                            <a:srgbClr val="000000"/>
                          </a:solidFill>
                          <a:effectLst/>
                          <a:latin typeface="+mn-lt"/>
                        </a:rPr>
                        <a:t>Bifrost</a:t>
                      </a:r>
                      <a:r>
                        <a:rPr lang="en-US" sz="2000" b="0" i="1" u="none" strike="noStrike" dirty="0" smtClean="0">
                          <a:solidFill>
                            <a:srgbClr val="000000"/>
                          </a:solidFill>
                          <a:effectLst/>
                          <a:latin typeface="+mn-lt"/>
                        </a:rPr>
                        <a:t> C-Spec </a:t>
                      </a:r>
                      <a:r>
                        <a:rPr lang="en-US" sz="2000" b="0" i="1" u="none" strike="noStrike" dirty="0" err="1" smtClean="0">
                          <a:solidFill>
                            <a:srgbClr val="000000"/>
                          </a:solidFill>
                          <a:effectLst/>
                          <a:latin typeface="+mn-lt"/>
                        </a:rPr>
                        <a:t>Estia</a:t>
                      </a:r>
                      <a:r>
                        <a:rPr lang="en-US" sz="2000" b="0" i="1" u="none" strike="noStrike" dirty="0" smtClean="0">
                          <a:solidFill>
                            <a:srgbClr val="000000"/>
                          </a:solidFill>
                          <a:effectLst/>
                          <a:latin typeface="+mn-lt"/>
                        </a:rPr>
                        <a:t> Magic Odin</a:t>
                      </a:r>
                      <a:r>
                        <a:rPr lang="en-US" sz="2000" b="0" i="0" u="none" strike="noStrike" dirty="0" smtClean="0">
                          <a:solidFill>
                            <a:srgbClr val="000000"/>
                          </a:solidFill>
                          <a:effectLst/>
                          <a:latin typeface="+mn-lt"/>
                        </a:rPr>
                        <a:t>  </a:t>
                      </a:r>
                      <a:r>
                        <a:rPr lang="en-US" sz="2000" b="0" i="0" u="none" strike="noStrike" baseline="0" dirty="0" smtClean="0">
                          <a:solidFill>
                            <a:srgbClr val="000000"/>
                          </a:solidFill>
                          <a:effectLst/>
                          <a:latin typeface="+mn-lt"/>
                        </a:rPr>
                        <a:t> </a:t>
                      </a:r>
                      <a:endParaRPr lang="en-US" sz="2000" b="0" i="0"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a:solidFill>
                            <a:srgbClr val="000000"/>
                          </a:solidFill>
                          <a:effectLst/>
                          <a:latin typeface="+mn-lt"/>
                        </a:rPr>
                        <a:t>Electromag</a:t>
                      </a:r>
                    </a:p>
                  </a:txBody>
                  <a:tcPr marL="12700" marR="12700" marT="12700" marB="0" anchor="ctr"/>
                </a:tc>
                <a:tc>
                  <a:txBody>
                    <a:bodyPr/>
                    <a:lstStyle/>
                    <a:p>
                      <a:pPr algn="r" fontAlgn="b"/>
                      <a:r>
                        <a:rPr lang="en-US" sz="2000" b="0" i="0" u="none" strike="noStrike">
                          <a:solidFill>
                            <a:srgbClr val="000000"/>
                          </a:solidFill>
                          <a:effectLst/>
                          <a:latin typeface="+mn-lt"/>
                        </a:rPr>
                        <a:t>4</a:t>
                      </a:r>
                    </a:p>
                  </a:txBody>
                  <a:tcPr marL="12700" marR="12700" marT="12700" marB="0" anchor="ctr"/>
                </a:tc>
                <a:tc>
                  <a:txBody>
                    <a:bodyPr/>
                    <a:lstStyle/>
                    <a:p>
                      <a:pPr algn="r" fontAlgn="b"/>
                      <a:r>
                        <a:rPr lang="en-US" sz="2000" b="1" i="0" u="none" strike="noStrike" dirty="0">
                          <a:solidFill>
                            <a:srgbClr val="000000"/>
                          </a:solidFill>
                          <a:effectLst/>
                          <a:latin typeface="+mn-lt"/>
                        </a:rPr>
                        <a:t>1</a:t>
                      </a:r>
                    </a:p>
                  </a:txBody>
                  <a:tcPr marL="12700" marR="12700" marT="12700" marB="0" anchor="ctr"/>
                </a:tc>
                <a:tc>
                  <a:txBody>
                    <a:bodyPr/>
                    <a:lstStyle/>
                    <a:p>
                      <a:pPr algn="r" fontAlgn="b"/>
                      <a:r>
                        <a:rPr lang="en-US" sz="2000" b="0" i="0" u="none" strike="noStrike" dirty="0" smtClean="0">
                          <a:solidFill>
                            <a:srgbClr val="000000"/>
                          </a:solidFill>
                          <a:effectLst/>
                          <a:latin typeface="+mn-lt"/>
                        </a:rPr>
                        <a:t>50</a:t>
                      </a:r>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1" i="0" u="none" strike="noStrike" dirty="0" smtClean="0">
                          <a:solidFill>
                            <a:srgbClr val="000000"/>
                          </a:solidFill>
                          <a:effectLst/>
                          <a:latin typeface="+mn-lt"/>
                        </a:rPr>
                        <a:t>Share</a:t>
                      </a:r>
                      <a:r>
                        <a:rPr lang="en-US" sz="2000" b="0" i="0" u="none" strike="noStrike" dirty="0" smtClean="0">
                          <a:solidFill>
                            <a:srgbClr val="000000"/>
                          </a:solidFill>
                          <a:effectLst/>
                          <a:latin typeface="+mn-lt"/>
                        </a:rPr>
                        <a:t> </a:t>
                      </a:r>
                      <a:r>
                        <a:rPr lang="en-US" sz="2000" b="0" i="1" u="none" strike="noStrike" dirty="0" smtClean="0">
                          <a:solidFill>
                            <a:srgbClr val="000000"/>
                          </a:solidFill>
                          <a:effectLst/>
                          <a:latin typeface="+mn-lt"/>
                        </a:rPr>
                        <a:t>Beer </a:t>
                      </a:r>
                      <a:r>
                        <a:rPr lang="en-US" sz="2000" b="0" i="1" u="none" strike="noStrike" dirty="0" err="1" smtClean="0">
                          <a:solidFill>
                            <a:srgbClr val="000000"/>
                          </a:solidFill>
                          <a:effectLst/>
                          <a:latin typeface="+mn-lt"/>
                        </a:rPr>
                        <a:t>Estia</a:t>
                      </a:r>
                      <a:r>
                        <a:rPr lang="en-US" sz="2000" b="0" i="1" u="none" strike="noStrike" dirty="0" smtClean="0">
                          <a:solidFill>
                            <a:srgbClr val="000000"/>
                          </a:solidFill>
                          <a:effectLst/>
                          <a:latin typeface="+mn-lt"/>
                        </a:rPr>
                        <a:t> Loki/</a:t>
                      </a:r>
                      <a:r>
                        <a:rPr lang="en-US" sz="2000" b="0" i="1" u="none" strike="noStrike" dirty="0" err="1" smtClean="0">
                          <a:solidFill>
                            <a:srgbClr val="000000"/>
                          </a:solidFill>
                          <a:effectLst/>
                          <a:latin typeface="+mn-lt"/>
                        </a:rPr>
                        <a:t>Skadi</a:t>
                      </a:r>
                      <a:r>
                        <a:rPr lang="en-US" sz="2000" b="0" i="1" u="none" strike="noStrike" dirty="0" smtClean="0">
                          <a:solidFill>
                            <a:srgbClr val="000000"/>
                          </a:solidFill>
                          <a:effectLst/>
                          <a:latin typeface="+mn-lt"/>
                        </a:rPr>
                        <a:t> Odin </a:t>
                      </a:r>
                      <a:endParaRPr lang="en-US" sz="2000" b="0" i="1"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dirty="0" smtClean="0">
                          <a:solidFill>
                            <a:srgbClr val="000000"/>
                          </a:solidFill>
                          <a:effectLst/>
                          <a:latin typeface="+mn-lt"/>
                        </a:rPr>
                        <a:t>Pulsed Tube Refrigerator</a:t>
                      </a:r>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0" i="0" u="none" strike="noStrike">
                          <a:solidFill>
                            <a:srgbClr val="000000"/>
                          </a:solidFill>
                          <a:effectLst/>
                          <a:latin typeface="+mn-lt"/>
                        </a:rPr>
                        <a:t>7</a:t>
                      </a:r>
                    </a:p>
                  </a:txBody>
                  <a:tcPr marL="12700" marR="12700" marT="12700" marB="0" anchor="ctr"/>
                </a:tc>
                <a:tc>
                  <a:txBody>
                    <a:bodyPr/>
                    <a:lstStyle/>
                    <a:p>
                      <a:pPr algn="r" fontAlgn="b"/>
                      <a:r>
                        <a:rPr lang="is-IS" sz="2000" b="1" i="0" u="none" strike="noStrike" dirty="0">
                          <a:solidFill>
                            <a:srgbClr val="000000"/>
                          </a:solidFill>
                          <a:effectLst/>
                          <a:latin typeface="+mn-lt"/>
                        </a:rPr>
                        <a:t>2</a:t>
                      </a:r>
                    </a:p>
                  </a:txBody>
                  <a:tcPr marL="12700" marR="12700" marT="12700" marB="0" anchor="ctr"/>
                </a:tc>
                <a:tc>
                  <a:txBody>
                    <a:bodyPr/>
                    <a:lstStyle/>
                    <a:p>
                      <a:pPr algn="r" fontAlgn="b"/>
                      <a:r>
                        <a:rPr lang="is-IS" sz="2000" b="0" i="0" u="none" strike="noStrike" dirty="0" smtClean="0">
                          <a:solidFill>
                            <a:srgbClr val="000000"/>
                          </a:solidFill>
                          <a:effectLst/>
                          <a:latin typeface="+mn-lt"/>
                        </a:rPr>
                        <a:t>100</a:t>
                      </a:r>
                      <a:endParaRPr lang="is-IS" sz="2000" b="0" i="0" u="none" strike="noStrike" dirty="0">
                        <a:solidFill>
                          <a:srgbClr val="000000"/>
                        </a:solidFill>
                        <a:effectLst/>
                        <a:latin typeface="+mn-lt"/>
                      </a:endParaRPr>
                    </a:p>
                  </a:txBody>
                  <a:tcPr marL="12700" marR="12700" marT="12700" marB="0" anchor="ctr"/>
                </a:tc>
                <a:tc>
                  <a:txBody>
                    <a:bodyPr/>
                    <a:lstStyle/>
                    <a:p>
                      <a:pPr algn="r" fontAlgn="b"/>
                      <a:r>
                        <a:rPr lang="en-US" sz="2000" b="1" i="0" u="none" strike="noStrike" dirty="0" smtClean="0">
                          <a:solidFill>
                            <a:srgbClr val="000000"/>
                          </a:solidFill>
                          <a:effectLst/>
                          <a:latin typeface="+mn-lt"/>
                        </a:rPr>
                        <a:t>O</a:t>
                      </a:r>
                      <a:r>
                        <a:rPr lang="x-none" sz="2000" b="1" i="0" u="none" strike="noStrike" dirty="0" smtClean="0">
                          <a:solidFill>
                            <a:srgbClr val="000000"/>
                          </a:solidFill>
                          <a:effectLst/>
                          <a:latin typeface="+mn-lt"/>
                        </a:rPr>
                        <a:t>ps; share </a:t>
                      </a:r>
                      <a:r>
                        <a:rPr lang="x-none" sz="2000" b="0" i="1" u="none" strike="noStrike" dirty="0" smtClean="0">
                          <a:solidFill>
                            <a:srgbClr val="000000"/>
                          </a:solidFill>
                          <a:effectLst/>
                          <a:latin typeface="+mn-lt"/>
                        </a:rPr>
                        <a:t>all instruments</a:t>
                      </a:r>
                      <a:endParaRPr lang="is-IS" sz="2000" b="1" i="1"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a:solidFill>
                            <a:srgbClr val="000000"/>
                          </a:solidFill>
                          <a:effectLst/>
                          <a:latin typeface="+mn-lt"/>
                        </a:rPr>
                        <a:t>Orange CryoFurnace</a:t>
                      </a:r>
                    </a:p>
                  </a:txBody>
                  <a:tcPr marL="12700" marR="12700" marT="12700" marB="0" anchor="ctr"/>
                </a:tc>
                <a:tc>
                  <a:txBody>
                    <a:bodyPr/>
                    <a:lstStyle/>
                    <a:p>
                      <a:pPr algn="r" fontAlgn="b"/>
                      <a:r>
                        <a:rPr lang="en-US" sz="2000" b="0" i="0" u="none" strike="noStrike">
                          <a:solidFill>
                            <a:srgbClr val="000000"/>
                          </a:solidFill>
                          <a:effectLst/>
                          <a:latin typeface="+mn-lt"/>
                        </a:rPr>
                        <a:t>7</a:t>
                      </a:r>
                    </a:p>
                  </a:txBody>
                  <a:tcPr marL="12700" marR="12700" marT="12700" marB="0" anchor="ctr"/>
                </a:tc>
                <a:tc>
                  <a:txBody>
                    <a:bodyPr/>
                    <a:lstStyle/>
                    <a:p>
                      <a:pPr algn="r" fontAlgn="b"/>
                      <a:r>
                        <a:rPr lang="en-US" sz="2000" b="1" i="0" u="none" strike="noStrike" dirty="0">
                          <a:solidFill>
                            <a:srgbClr val="000000"/>
                          </a:solidFill>
                          <a:effectLst/>
                          <a:latin typeface="+mn-lt"/>
                        </a:rPr>
                        <a:t>1</a:t>
                      </a:r>
                    </a:p>
                  </a:txBody>
                  <a:tcPr marL="12700" marR="12700" marT="12700" marB="0" anchor="ctr"/>
                </a:tc>
                <a:tc>
                  <a:txBody>
                    <a:bodyPr/>
                    <a:lstStyle/>
                    <a:p>
                      <a:pPr algn="r" fontAlgn="b"/>
                      <a:r>
                        <a:rPr lang="en-US" sz="2000" b="0" i="0" u="none" strike="noStrike" dirty="0" smtClean="0">
                          <a:solidFill>
                            <a:srgbClr val="000000"/>
                          </a:solidFill>
                          <a:effectLst/>
                          <a:latin typeface="+mn-lt"/>
                        </a:rPr>
                        <a:t>50</a:t>
                      </a:r>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1" i="0" u="none" strike="noStrike" dirty="0" smtClean="0">
                          <a:solidFill>
                            <a:srgbClr val="000000"/>
                          </a:solidFill>
                          <a:effectLst/>
                          <a:latin typeface="+mn-lt"/>
                        </a:rPr>
                        <a:t>Ops</a:t>
                      </a:r>
                      <a:r>
                        <a:rPr lang="x-none" sz="2000" b="1" i="0" u="none" strike="noStrike" dirty="0" smtClean="0">
                          <a:solidFill>
                            <a:srgbClr val="000000"/>
                          </a:solidFill>
                          <a:effectLst/>
                          <a:latin typeface="+mn-lt"/>
                        </a:rPr>
                        <a:t>; share </a:t>
                      </a:r>
                      <a:r>
                        <a:rPr lang="x-none" sz="2000" b="0" i="1" u="none" strike="noStrike" dirty="0" smtClean="0">
                          <a:solidFill>
                            <a:srgbClr val="000000"/>
                          </a:solidFill>
                          <a:effectLst/>
                          <a:latin typeface="+mn-lt"/>
                        </a:rPr>
                        <a:t>all instruments</a:t>
                      </a:r>
                      <a:endParaRPr lang="en-US" sz="2000" b="1" i="0"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a:solidFill>
                            <a:srgbClr val="000000"/>
                          </a:solidFill>
                          <a:effectLst/>
                          <a:latin typeface="+mn-lt"/>
                        </a:rPr>
                        <a:t>Dilution</a:t>
                      </a:r>
                    </a:p>
                  </a:txBody>
                  <a:tcPr marL="12700" marR="12700" marT="12700" marB="0" anchor="ctr"/>
                </a:tc>
                <a:tc>
                  <a:txBody>
                    <a:bodyPr/>
                    <a:lstStyle/>
                    <a:p>
                      <a:pPr algn="r" fontAlgn="b"/>
                      <a:r>
                        <a:rPr lang="en-US" sz="2000" b="0" i="0" u="none" strike="noStrike">
                          <a:solidFill>
                            <a:srgbClr val="000000"/>
                          </a:solidFill>
                          <a:effectLst/>
                          <a:latin typeface="+mn-lt"/>
                        </a:rPr>
                        <a:t>4</a:t>
                      </a:r>
                    </a:p>
                  </a:txBody>
                  <a:tcPr marL="12700" marR="12700" marT="12700" marB="0" anchor="ctr"/>
                </a:tc>
                <a:tc>
                  <a:txBody>
                    <a:bodyPr/>
                    <a:lstStyle/>
                    <a:p>
                      <a:pPr algn="r" fontAlgn="b"/>
                      <a:r>
                        <a:rPr lang="en-US" sz="2000" b="1" i="0" u="none" strike="noStrike" dirty="0" smtClean="0">
                          <a:solidFill>
                            <a:srgbClr val="0000FF"/>
                          </a:solidFill>
                          <a:effectLst/>
                          <a:latin typeface="+mn-lt"/>
                        </a:rPr>
                        <a:t>0</a:t>
                      </a:r>
                      <a:endParaRPr lang="en-US" sz="2000" b="1" i="0" u="none" strike="noStrike" dirty="0">
                        <a:solidFill>
                          <a:srgbClr val="0000FF"/>
                        </a:solidFill>
                        <a:effectLst/>
                        <a:latin typeface="+mn-lt"/>
                      </a:endParaRPr>
                    </a:p>
                  </a:txBody>
                  <a:tcPr marL="12700" marR="12700" marT="12700" marB="0" anchor="ctr"/>
                </a:tc>
                <a:tc>
                  <a:txBody>
                    <a:bodyPr/>
                    <a:lstStyle/>
                    <a:p>
                      <a:pPr algn="r" fontAlgn="b"/>
                      <a:r>
                        <a:rPr lang="en-US" sz="2000" b="0" i="0" u="none" strike="noStrike" dirty="0" smtClean="0">
                          <a:solidFill>
                            <a:srgbClr val="000000"/>
                          </a:solidFill>
                          <a:effectLst/>
                          <a:latin typeface="+mn-lt"/>
                        </a:rPr>
                        <a:t>250</a:t>
                      </a:r>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1" i="0" u="none" strike="noStrike" dirty="0" smtClean="0">
                          <a:solidFill>
                            <a:srgbClr val="000000"/>
                          </a:solidFill>
                          <a:effectLst/>
                          <a:latin typeface="+mn-lt"/>
                        </a:rPr>
                        <a:t>Ops </a:t>
                      </a:r>
                      <a:r>
                        <a:rPr lang="en-US" sz="2000" b="0" i="0" u="none" strike="noStrike" dirty="0" smtClean="0">
                          <a:solidFill>
                            <a:srgbClr val="000000"/>
                          </a:solidFill>
                          <a:effectLst/>
                          <a:latin typeface="+mn-lt"/>
                        </a:rPr>
                        <a:t>(use sorption stick)</a:t>
                      </a:r>
                      <a:endParaRPr lang="en-US" sz="2000" b="0" i="0"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a:solidFill>
                            <a:srgbClr val="000000"/>
                          </a:solidFill>
                          <a:effectLst/>
                          <a:latin typeface="+mn-lt"/>
                        </a:rPr>
                        <a:t>HT Furnace</a:t>
                      </a:r>
                    </a:p>
                  </a:txBody>
                  <a:tcPr marL="12700" marR="12700" marT="12700" marB="0" anchor="ctr"/>
                </a:tc>
                <a:tc>
                  <a:txBody>
                    <a:bodyPr/>
                    <a:lstStyle/>
                    <a:p>
                      <a:pPr algn="r" fontAlgn="b"/>
                      <a:r>
                        <a:rPr lang="en-US" sz="2000" b="0" i="0" u="none" strike="noStrike" dirty="0">
                          <a:solidFill>
                            <a:srgbClr val="000000"/>
                          </a:solidFill>
                          <a:effectLst/>
                          <a:latin typeface="+mn-lt"/>
                        </a:rPr>
                        <a:t>8</a:t>
                      </a:r>
                    </a:p>
                  </a:txBody>
                  <a:tcPr marL="12700" marR="12700" marT="12700" marB="0" anchor="ctr"/>
                </a:tc>
                <a:tc>
                  <a:txBody>
                    <a:bodyPr/>
                    <a:lstStyle/>
                    <a:p>
                      <a:pPr algn="r" fontAlgn="b"/>
                      <a:r>
                        <a:rPr lang="is-IS" sz="2000" b="1" i="0" u="none" strike="noStrike">
                          <a:solidFill>
                            <a:srgbClr val="000000"/>
                          </a:solidFill>
                          <a:effectLst/>
                          <a:latin typeface="+mn-lt"/>
                        </a:rPr>
                        <a:t>2</a:t>
                      </a:r>
                    </a:p>
                  </a:txBody>
                  <a:tcPr marL="12700" marR="12700" marT="12700" marB="0" anchor="ctr"/>
                </a:tc>
                <a:tc>
                  <a:txBody>
                    <a:bodyPr/>
                    <a:lstStyle/>
                    <a:p>
                      <a:pPr algn="r" fontAlgn="b"/>
                      <a:r>
                        <a:rPr lang="is-IS" sz="2000" b="0" i="0" u="none" strike="noStrike" dirty="0" smtClean="0">
                          <a:solidFill>
                            <a:srgbClr val="000000"/>
                          </a:solidFill>
                          <a:effectLst/>
                          <a:latin typeface="+mn-lt"/>
                        </a:rPr>
                        <a:t>75</a:t>
                      </a:r>
                      <a:endParaRPr lang="is-IS" sz="2000" b="0" i="0" u="none" strike="noStrike" dirty="0">
                        <a:solidFill>
                          <a:srgbClr val="000000"/>
                        </a:solidFill>
                        <a:effectLst/>
                        <a:latin typeface="+mn-lt"/>
                      </a:endParaRPr>
                    </a:p>
                  </a:txBody>
                  <a:tcPr marL="12700" marR="12700" marT="12700" marB="0" anchor="ctr"/>
                </a:tc>
                <a:tc>
                  <a:txBody>
                    <a:bodyPr/>
                    <a:lstStyle/>
                    <a:p>
                      <a:pPr algn="r" fontAlgn="b"/>
                      <a:r>
                        <a:rPr lang="en-US" sz="2000" b="1" i="0" u="none" strike="noStrike" dirty="0" smtClean="0">
                          <a:solidFill>
                            <a:srgbClr val="000000"/>
                          </a:solidFill>
                          <a:effectLst/>
                          <a:latin typeface="+mn-lt"/>
                        </a:rPr>
                        <a:t>S</a:t>
                      </a:r>
                      <a:r>
                        <a:rPr lang="is-IS" sz="2000" b="1" i="0" u="none" strike="noStrike" dirty="0" smtClean="0">
                          <a:solidFill>
                            <a:srgbClr val="000000"/>
                          </a:solidFill>
                          <a:effectLst/>
                          <a:latin typeface="+mn-lt"/>
                        </a:rPr>
                        <a:t>hare</a:t>
                      </a:r>
                      <a:r>
                        <a:rPr lang="is-IS" sz="2000" b="0" i="0" u="none" strike="noStrike" dirty="0" smtClean="0">
                          <a:solidFill>
                            <a:srgbClr val="000000"/>
                          </a:solidFill>
                          <a:effectLst/>
                          <a:latin typeface="+mn-lt"/>
                        </a:rPr>
                        <a:t> </a:t>
                      </a:r>
                      <a:r>
                        <a:rPr lang="is-IS" sz="2000" b="0" i="1" u="none" strike="noStrike" dirty="0" smtClean="0">
                          <a:solidFill>
                            <a:srgbClr val="000000"/>
                          </a:solidFill>
                          <a:effectLst/>
                          <a:latin typeface="+mn-lt"/>
                        </a:rPr>
                        <a:t>All Instruments</a:t>
                      </a:r>
                      <a:endParaRPr lang="is-IS" sz="2000" b="0" i="1"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a:solidFill>
                            <a:srgbClr val="000000"/>
                          </a:solidFill>
                          <a:effectLst/>
                          <a:latin typeface="+mn-lt"/>
                        </a:rPr>
                        <a:t>IR Furnace</a:t>
                      </a:r>
                    </a:p>
                  </a:txBody>
                  <a:tcPr marL="12700" marR="12700" marT="12700" marB="0" anchor="ctr"/>
                </a:tc>
                <a:tc>
                  <a:txBody>
                    <a:bodyPr/>
                    <a:lstStyle/>
                    <a:p>
                      <a:pPr algn="r" fontAlgn="b"/>
                      <a:r>
                        <a:rPr lang="en-US" sz="2000" b="0" i="0" u="none" strike="noStrike" dirty="0">
                          <a:solidFill>
                            <a:srgbClr val="000000"/>
                          </a:solidFill>
                          <a:effectLst/>
                          <a:latin typeface="+mn-lt"/>
                        </a:rPr>
                        <a:t>5</a:t>
                      </a:r>
                    </a:p>
                  </a:txBody>
                  <a:tcPr marL="12700" marR="12700" marT="12700" marB="0" anchor="ctr"/>
                </a:tc>
                <a:tc>
                  <a:txBody>
                    <a:bodyPr/>
                    <a:lstStyle/>
                    <a:p>
                      <a:pPr algn="r" fontAlgn="b"/>
                      <a:r>
                        <a:rPr lang="en-US" sz="2000" b="1" i="0" u="none" strike="noStrike" dirty="0">
                          <a:solidFill>
                            <a:srgbClr val="000000"/>
                          </a:solidFill>
                          <a:effectLst/>
                          <a:latin typeface="+mn-lt"/>
                        </a:rPr>
                        <a:t>1</a:t>
                      </a:r>
                    </a:p>
                  </a:txBody>
                  <a:tcPr marL="12700" marR="12700" marT="12700" marB="0" anchor="ctr"/>
                </a:tc>
                <a:tc>
                  <a:txBody>
                    <a:bodyPr/>
                    <a:lstStyle/>
                    <a:p>
                      <a:pPr algn="r" fontAlgn="b"/>
                      <a:r>
                        <a:rPr lang="en-US" sz="2000" b="0" i="0" u="none" strike="noStrike" dirty="0" smtClean="0">
                          <a:solidFill>
                            <a:srgbClr val="000000"/>
                          </a:solidFill>
                          <a:effectLst/>
                          <a:latin typeface="+mn-lt"/>
                        </a:rPr>
                        <a:t>50</a:t>
                      </a:r>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1" i="0" u="none" strike="noStrike" dirty="0" smtClean="0">
                          <a:solidFill>
                            <a:srgbClr val="000000"/>
                          </a:solidFill>
                          <a:effectLst/>
                          <a:latin typeface="+mn-lt"/>
                        </a:rPr>
                        <a:t>Share</a:t>
                      </a:r>
                      <a:r>
                        <a:rPr lang="en-US" sz="2000" b="0" i="0" u="none" strike="noStrike" dirty="0" smtClean="0">
                          <a:solidFill>
                            <a:srgbClr val="000000"/>
                          </a:solidFill>
                          <a:effectLst/>
                          <a:latin typeface="+mn-lt"/>
                        </a:rPr>
                        <a:t> </a:t>
                      </a:r>
                      <a:r>
                        <a:rPr lang="en-US" sz="2000" b="0" i="1" u="none" strike="noStrike" dirty="0" smtClean="0">
                          <a:solidFill>
                            <a:srgbClr val="000000"/>
                          </a:solidFill>
                          <a:effectLst/>
                          <a:latin typeface="+mn-lt"/>
                        </a:rPr>
                        <a:t>Beer </a:t>
                      </a:r>
                      <a:r>
                        <a:rPr lang="en-US" sz="2000" b="0" i="1" u="none" strike="noStrike" dirty="0" err="1" smtClean="0">
                          <a:solidFill>
                            <a:srgbClr val="000000"/>
                          </a:solidFill>
                          <a:effectLst/>
                          <a:latin typeface="+mn-lt"/>
                        </a:rPr>
                        <a:t>Bifrost</a:t>
                      </a:r>
                      <a:r>
                        <a:rPr lang="en-US" sz="2000" b="0" i="1" u="none" strike="noStrike" dirty="0" smtClean="0">
                          <a:solidFill>
                            <a:srgbClr val="000000"/>
                          </a:solidFill>
                          <a:effectLst/>
                          <a:latin typeface="+mn-lt"/>
                        </a:rPr>
                        <a:t> Dream Magic </a:t>
                      </a:r>
                      <a:endParaRPr lang="en-US" sz="2000" b="0" i="1"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dirty="0">
                          <a:solidFill>
                            <a:srgbClr val="000000"/>
                          </a:solidFill>
                          <a:effectLst/>
                          <a:latin typeface="+mn-lt"/>
                        </a:rPr>
                        <a:t>Sorption stick</a:t>
                      </a:r>
                    </a:p>
                  </a:txBody>
                  <a:tcPr marL="12700" marR="12700" marT="12700" marB="0" anchor="ctr"/>
                </a:tc>
                <a:tc>
                  <a:txBody>
                    <a:bodyPr/>
                    <a:lstStyle/>
                    <a:p>
                      <a:pPr algn="r" fontAlgn="b"/>
                      <a:r>
                        <a:rPr lang="en-US" sz="2000" b="0" i="0" u="none" strike="noStrike" dirty="0">
                          <a:solidFill>
                            <a:srgbClr val="000000"/>
                          </a:solidFill>
                          <a:effectLst/>
                          <a:latin typeface="+mn-lt"/>
                        </a:rPr>
                        <a:t>4</a:t>
                      </a:r>
                    </a:p>
                  </a:txBody>
                  <a:tcPr marL="12700" marR="12700" marT="12700" marB="0" anchor="ctr"/>
                </a:tc>
                <a:tc>
                  <a:txBody>
                    <a:bodyPr/>
                    <a:lstStyle/>
                    <a:p>
                      <a:pPr algn="r" fontAlgn="b"/>
                      <a:r>
                        <a:rPr lang="en-US" sz="2000" b="1" i="0" u="none" strike="noStrike" dirty="0" smtClean="0">
                          <a:solidFill>
                            <a:srgbClr val="000000"/>
                          </a:solidFill>
                          <a:effectLst/>
                          <a:latin typeface="+mn-lt"/>
                        </a:rPr>
                        <a:t>1</a:t>
                      </a:r>
                      <a:endParaRPr lang="en-US" sz="2000" b="1" i="0" u="none" strike="noStrike" dirty="0">
                        <a:solidFill>
                          <a:srgbClr val="000000"/>
                        </a:solidFill>
                        <a:effectLst/>
                        <a:latin typeface="+mn-lt"/>
                      </a:endParaRPr>
                    </a:p>
                  </a:txBody>
                  <a:tcPr marL="12700" marR="12700" marT="12700" marB="0" anchor="ctr"/>
                </a:tc>
                <a:tc>
                  <a:txBody>
                    <a:bodyPr/>
                    <a:lstStyle/>
                    <a:p>
                      <a:pPr algn="r" fontAlgn="b"/>
                      <a:r>
                        <a:rPr lang="en-US" sz="2000" b="0" i="0" u="none" strike="noStrike" dirty="0" smtClean="0">
                          <a:solidFill>
                            <a:srgbClr val="000000"/>
                          </a:solidFill>
                          <a:effectLst/>
                          <a:latin typeface="+mn-lt"/>
                        </a:rPr>
                        <a:t>150</a:t>
                      </a:r>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1800" b="1" i="0" u="none" strike="noStrike" dirty="0" smtClean="0">
                          <a:solidFill>
                            <a:srgbClr val="000000"/>
                          </a:solidFill>
                          <a:effectLst/>
                          <a:latin typeface="+mn-lt"/>
                        </a:rPr>
                        <a:t>Ops; share </a:t>
                      </a:r>
                      <a:r>
                        <a:rPr lang="en-US" sz="1800" b="0" i="1" u="none" strike="noStrike" dirty="0" err="1" smtClean="0">
                          <a:solidFill>
                            <a:srgbClr val="000000"/>
                          </a:solidFill>
                          <a:effectLst/>
                          <a:latin typeface="+mn-lt"/>
                        </a:rPr>
                        <a:t>Bifrost</a:t>
                      </a:r>
                      <a:r>
                        <a:rPr lang="en-US" sz="1800" b="0" i="1" u="none" strike="noStrike" dirty="0" smtClean="0">
                          <a:solidFill>
                            <a:srgbClr val="000000"/>
                          </a:solidFill>
                          <a:effectLst/>
                          <a:latin typeface="+mn-lt"/>
                        </a:rPr>
                        <a:t>,</a:t>
                      </a:r>
                      <a:r>
                        <a:rPr lang="en-US" sz="1800" b="0" i="1" u="none" strike="noStrike" baseline="0" dirty="0" smtClean="0">
                          <a:solidFill>
                            <a:srgbClr val="000000"/>
                          </a:solidFill>
                          <a:effectLst/>
                          <a:latin typeface="+mn-lt"/>
                        </a:rPr>
                        <a:t> C-Spec, Dream, Magic</a:t>
                      </a:r>
                      <a:r>
                        <a:rPr lang="en-US" sz="1800" b="0" i="1" u="none" strike="noStrike" dirty="0" smtClean="0">
                          <a:solidFill>
                            <a:srgbClr val="000000"/>
                          </a:solidFill>
                          <a:effectLst/>
                          <a:latin typeface="+mn-lt"/>
                        </a:rPr>
                        <a:t> </a:t>
                      </a:r>
                      <a:endParaRPr lang="en-US" sz="1800" b="0" i="1"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a:solidFill>
                            <a:srgbClr val="000000"/>
                          </a:solidFill>
                          <a:effectLst/>
                          <a:latin typeface="+mn-lt"/>
                        </a:rPr>
                        <a:t>6kV HV supply</a:t>
                      </a:r>
                    </a:p>
                  </a:txBody>
                  <a:tcPr marL="12700" marR="12700" marT="12700" marB="0" anchor="ctr"/>
                </a:tc>
                <a:tc>
                  <a:txBody>
                    <a:bodyPr/>
                    <a:lstStyle/>
                    <a:p>
                      <a:pPr algn="r" fontAlgn="b"/>
                      <a:r>
                        <a:rPr lang="is-IS" sz="2000" b="0" i="0" u="none" strike="noStrike" dirty="0">
                          <a:solidFill>
                            <a:srgbClr val="000000"/>
                          </a:solidFill>
                          <a:effectLst/>
                          <a:latin typeface="+mn-lt"/>
                        </a:rPr>
                        <a:t>2</a:t>
                      </a:r>
                    </a:p>
                  </a:txBody>
                  <a:tcPr marL="12700" marR="12700" marT="12700" marB="0" anchor="ctr"/>
                </a:tc>
                <a:tc>
                  <a:txBody>
                    <a:bodyPr/>
                    <a:lstStyle/>
                    <a:p>
                      <a:pPr algn="r" fontAlgn="b"/>
                      <a:r>
                        <a:rPr lang="en-US" sz="2000" b="1" i="0" u="none" strike="noStrike" dirty="0">
                          <a:solidFill>
                            <a:srgbClr val="0000FF"/>
                          </a:solidFill>
                          <a:effectLst/>
                          <a:latin typeface="+mn-lt"/>
                        </a:rPr>
                        <a:t>0</a:t>
                      </a:r>
                    </a:p>
                  </a:txBody>
                  <a:tcPr marL="12700" marR="12700" marT="12700" marB="0" anchor="ctr"/>
                </a:tc>
                <a:tc>
                  <a:txBody>
                    <a:bodyPr/>
                    <a:lstStyle/>
                    <a:p>
                      <a:pPr algn="r" fontAlgn="b"/>
                      <a:r>
                        <a:rPr lang="en-US" sz="2000" b="0" i="0" u="none" strike="noStrike" dirty="0" smtClean="0">
                          <a:solidFill>
                            <a:srgbClr val="000000"/>
                          </a:solidFill>
                          <a:effectLst/>
                          <a:latin typeface="+mn-lt"/>
                        </a:rPr>
                        <a:t>50</a:t>
                      </a:r>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1" i="0" u="none" strike="noStrike" dirty="0" smtClean="0">
                          <a:solidFill>
                            <a:srgbClr val="000000"/>
                          </a:solidFill>
                          <a:effectLst/>
                          <a:latin typeface="+mn-lt"/>
                        </a:rPr>
                        <a:t>ops</a:t>
                      </a:r>
                      <a:endParaRPr lang="en-US" sz="2000" b="1" i="0"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dirty="0">
                          <a:solidFill>
                            <a:srgbClr val="000000"/>
                          </a:solidFill>
                          <a:effectLst/>
                          <a:latin typeface="+mn-lt"/>
                        </a:rPr>
                        <a:t>Pulsed magnet</a:t>
                      </a:r>
                    </a:p>
                  </a:txBody>
                  <a:tcPr marL="12700" marR="12700" marT="12700" marB="0" anchor="ctr"/>
                </a:tc>
                <a:tc>
                  <a:txBody>
                    <a:bodyPr/>
                    <a:lstStyle/>
                    <a:p>
                      <a:pPr algn="r" fontAlgn="b"/>
                      <a:r>
                        <a:rPr lang="en-US" sz="2000" b="0" i="0" u="none" strike="noStrike">
                          <a:solidFill>
                            <a:srgbClr val="000000"/>
                          </a:solidFill>
                          <a:effectLst/>
                          <a:latin typeface="+mn-lt"/>
                        </a:rPr>
                        <a:t>3</a:t>
                      </a:r>
                    </a:p>
                  </a:txBody>
                  <a:tcPr marL="12700" marR="12700" marT="12700" marB="0" anchor="ctr"/>
                </a:tc>
                <a:tc>
                  <a:txBody>
                    <a:bodyPr/>
                    <a:lstStyle/>
                    <a:p>
                      <a:pPr algn="r" fontAlgn="b"/>
                      <a:r>
                        <a:rPr lang="en-US" sz="2000" b="1" i="0" u="none" strike="noStrike" dirty="0">
                          <a:solidFill>
                            <a:srgbClr val="0000FF"/>
                          </a:solidFill>
                          <a:effectLst/>
                          <a:latin typeface="+mn-lt"/>
                        </a:rPr>
                        <a:t>0</a:t>
                      </a:r>
                    </a:p>
                  </a:txBody>
                  <a:tcPr marL="12700" marR="12700" marT="12700" marB="0" anchor="ctr"/>
                </a:tc>
                <a:tc>
                  <a:txBody>
                    <a:bodyPr/>
                    <a:lstStyle/>
                    <a:p>
                      <a:pPr algn="r" fontAlgn="b"/>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1" i="0" u="none" strike="noStrike" dirty="0" smtClean="0">
                          <a:solidFill>
                            <a:srgbClr val="000000"/>
                          </a:solidFill>
                          <a:effectLst/>
                          <a:latin typeface="+mn-lt"/>
                        </a:rPr>
                        <a:t>external</a:t>
                      </a:r>
                      <a:endParaRPr lang="en-US" sz="2000" b="1" i="0" u="none" strike="noStrike" dirty="0">
                        <a:solidFill>
                          <a:srgbClr val="000000"/>
                        </a:solidFill>
                        <a:effectLst/>
                        <a:latin typeface="+mn-lt"/>
                      </a:endParaRPr>
                    </a:p>
                  </a:txBody>
                  <a:tcPr marL="12700" marR="12700" marT="12700" marB="0" anchor="ctr"/>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17</a:t>
            </a:fld>
            <a:endParaRPr lang="sv-SE" dirty="0">
              <a:solidFill>
                <a:prstClr val="black">
                  <a:tint val="75000"/>
                </a:prstClr>
              </a:solidFill>
              <a:latin typeface="Calibri"/>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 y="-23494"/>
            <a:ext cx="1085713" cy="1467095"/>
          </a:xfrm>
          <a:prstGeom prst="rect">
            <a:avLst/>
          </a:prstGeom>
          <a:noFill/>
          <a:ln>
            <a:noFill/>
          </a:ln>
        </p:spPr>
      </p:pic>
    </p:spTree>
    <p:extLst>
      <p:ext uri="{BB962C8B-B14F-4D97-AF65-F5344CB8AC3E}">
        <p14:creationId xmlns:p14="http://schemas.microsoft.com/office/powerpoint/2010/main" val="394664803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6529" y="153508"/>
            <a:ext cx="7139136" cy="1143000"/>
          </a:xfrm>
        </p:spPr>
        <p:txBody>
          <a:bodyPr/>
          <a:lstStyle/>
          <a:p>
            <a:r>
              <a:rPr lang="en-US" dirty="0" smtClean="0"/>
              <a:t>Pressure and Mechanical </a:t>
            </a:r>
            <a:br>
              <a:rPr lang="en-US" dirty="0" smtClean="0"/>
            </a:br>
            <a:r>
              <a:rPr lang="en-US" dirty="0" smtClean="0"/>
              <a:t>Processing – current plans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18</a:t>
            </a:fld>
            <a:endParaRPr lang="sv-SE" dirty="0">
              <a:solidFill>
                <a:prstClr val="black">
                  <a:tint val="75000"/>
                </a:prstClr>
              </a:solidFill>
              <a:latin typeface="Calibri"/>
            </a:endParaRPr>
          </a:p>
        </p:txBody>
      </p:sp>
      <p:graphicFrame>
        <p:nvGraphicFramePr>
          <p:cNvPr id="6" name="Content Placeholder 4"/>
          <p:cNvGraphicFramePr>
            <a:graphicFrameLocks/>
          </p:cNvGraphicFramePr>
          <p:nvPr>
            <p:extLst>
              <p:ext uri="{D42A27DB-BD31-4B8C-83A1-F6EECF244321}">
                <p14:modId xmlns:p14="http://schemas.microsoft.com/office/powerpoint/2010/main" val="411915035"/>
              </p:ext>
            </p:extLst>
          </p:nvPr>
        </p:nvGraphicFramePr>
        <p:xfrm>
          <a:off x="0" y="1467093"/>
          <a:ext cx="9144001" cy="5390902"/>
        </p:xfrm>
        <a:graphic>
          <a:graphicData uri="http://schemas.openxmlformats.org/drawingml/2006/table">
            <a:tbl>
              <a:tblPr firstRow="1" bandRow="1">
                <a:tableStyleId>{5C22544A-7EE6-4342-B048-85BDC9FD1C3A}</a:tableStyleId>
              </a:tblPr>
              <a:tblGrid>
                <a:gridCol w="2665725"/>
                <a:gridCol w="853297"/>
                <a:gridCol w="740847"/>
                <a:gridCol w="568864"/>
                <a:gridCol w="4315268"/>
              </a:tblGrid>
              <a:tr h="519094">
                <a:tc>
                  <a:txBody>
                    <a:bodyPr/>
                    <a:lstStyle/>
                    <a:p>
                      <a:pPr algn="l" fontAlgn="b"/>
                      <a:r>
                        <a:rPr lang="sk-SK" sz="1800" b="0" i="0" u="none" strike="noStrike" dirty="0">
                          <a:solidFill>
                            <a:srgbClr val="000000"/>
                          </a:solidFill>
                          <a:effectLst/>
                          <a:latin typeface="Calibri"/>
                        </a:rPr>
                        <a:t> </a:t>
                      </a:r>
                    </a:p>
                  </a:txBody>
                  <a:tcPr marL="12700" marR="12700" marT="12700" marB="0" anchor="b"/>
                </a:tc>
                <a:tc>
                  <a:txBody>
                    <a:bodyPr/>
                    <a:lstStyle/>
                    <a:p>
                      <a:pPr>
                        <a:lnSpc>
                          <a:spcPct val="50000"/>
                        </a:lnSpc>
                      </a:pPr>
                      <a:r>
                        <a:rPr lang="en-US" sz="1800" dirty="0" smtClean="0">
                          <a:latin typeface="Calibri"/>
                          <a:cs typeface="Calibri"/>
                        </a:rPr>
                        <a:t>Need 8</a:t>
                      </a:r>
                      <a:endParaRPr lang="en-US" sz="1800" dirty="0">
                        <a:latin typeface="Calibri"/>
                        <a:cs typeface="Calibri"/>
                      </a:endParaRPr>
                    </a:p>
                  </a:txBody>
                  <a:tcPr anchor="b"/>
                </a:tc>
                <a:tc>
                  <a:txBody>
                    <a:bodyPr/>
                    <a:lstStyle/>
                    <a:p>
                      <a:pPr>
                        <a:lnSpc>
                          <a:spcPct val="50000"/>
                        </a:lnSpc>
                      </a:pPr>
                      <a:r>
                        <a:rPr lang="en-US" sz="1800" dirty="0" smtClean="0">
                          <a:latin typeface="Calibri"/>
                          <a:cs typeface="Calibri"/>
                        </a:rPr>
                        <a:t>scope</a:t>
                      </a:r>
                      <a:endParaRPr lang="en-US" sz="1800" dirty="0">
                        <a:latin typeface="Calibri"/>
                        <a:cs typeface="Calibri"/>
                      </a:endParaRPr>
                    </a:p>
                  </a:txBody>
                  <a:tcPr anchor="b"/>
                </a:tc>
                <a:tc>
                  <a:txBody>
                    <a:bodyPr/>
                    <a:lstStyle/>
                    <a:p>
                      <a:pPr>
                        <a:lnSpc>
                          <a:spcPct val="50000"/>
                        </a:lnSpc>
                      </a:pPr>
                      <a:r>
                        <a:rPr lang="en-US" sz="1800" dirty="0" smtClean="0">
                          <a:latin typeface="Calibri"/>
                          <a:cs typeface="Calibri"/>
                        </a:rPr>
                        <a:t>k€</a:t>
                      </a:r>
                      <a:endParaRPr lang="en-US" sz="1800" dirty="0">
                        <a:latin typeface="Calibri"/>
                        <a:cs typeface="Calibri"/>
                      </a:endParaRPr>
                    </a:p>
                  </a:txBody>
                  <a:tcPr anchor="b"/>
                </a:tc>
                <a:tc>
                  <a:txBody>
                    <a:bodyPr/>
                    <a:lstStyle/>
                    <a:p>
                      <a:pPr>
                        <a:lnSpc>
                          <a:spcPct val="50000"/>
                        </a:lnSpc>
                      </a:pPr>
                      <a:r>
                        <a:rPr lang="en-US" sz="1800" dirty="0" smtClean="0">
                          <a:latin typeface="Calibri"/>
                          <a:cs typeface="Calibri"/>
                        </a:rPr>
                        <a:t>Mitigate</a:t>
                      </a:r>
                      <a:endParaRPr lang="en-US" sz="1800" dirty="0">
                        <a:latin typeface="Calibri"/>
                        <a:cs typeface="Calibri"/>
                      </a:endParaRPr>
                    </a:p>
                  </a:txBody>
                  <a:tcPr anchor="b"/>
                </a:tc>
              </a:tr>
              <a:tr h="541312">
                <a:tc>
                  <a:txBody>
                    <a:bodyPr/>
                    <a:lstStyle/>
                    <a:p>
                      <a:pPr algn="l" fontAlgn="b">
                        <a:lnSpc>
                          <a:spcPct val="100000"/>
                        </a:lnSpc>
                      </a:pPr>
                      <a:r>
                        <a:rPr lang="en-US" sz="2000" b="0" i="0" u="none" strike="noStrike" dirty="0" smtClean="0">
                          <a:solidFill>
                            <a:srgbClr val="000000"/>
                          </a:solidFill>
                          <a:effectLst/>
                          <a:latin typeface="+mn-lt"/>
                        </a:rPr>
                        <a:t>Diamond Anvil Cells</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3</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1" i="0" u="none" strike="noStrike" dirty="0">
                          <a:solidFill>
                            <a:srgbClr val="000000"/>
                          </a:solidFill>
                          <a:effectLst/>
                          <a:latin typeface="+mn-lt"/>
                        </a:rPr>
                        <a:t>1</a:t>
                      </a: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150</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1" i="0" u="none" strike="noStrike" dirty="0" smtClean="0">
                          <a:solidFill>
                            <a:srgbClr val="000000"/>
                          </a:solidFill>
                          <a:effectLst/>
                          <a:latin typeface="+mn-lt"/>
                        </a:rPr>
                        <a:t>External, share</a:t>
                      </a:r>
                      <a:r>
                        <a:rPr lang="en-US" sz="2000" b="1" i="0" u="none" strike="noStrike" baseline="0" dirty="0" smtClean="0">
                          <a:solidFill>
                            <a:srgbClr val="000000"/>
                          </a:solidFill>
                          <a:effectLst/>
                          <a:latin typeface="+mn-lt"/>
                        </a:rPr>
                        <a:t> </a:t>
                      </a:r>
                      <a:r>
                        <a:rPr lang="en-US" sz="2000" b="0" i="1" u="none" strike="noStrike" baseline="0" dirty="0" smtClean="0">
                          <a:solidFill>
                            <a:srgbClr val="000000"/>
                          </a:solidFill>
                          <a:effectLst/>
                          <a:latin typeface="+mn-lt"/>
                        </a:rPr>
                        <a:t>Dream Loki Magic </a:t>
                      </a:r>
                      <a:endParaRPr lang="en-US" sz="2000" b="0" i="1" u="none" strike="noStrike" dirty="0">
                        <a:solidFill>
                          <a:srgbClr val="000000"/>
                        </a:solidFill>
                        <a:effectLst/>
                        <a:latin typeface="+mn-lt"/>
                      </a:endParaRPr>
                    </a:p>
                  </a:txBody>
                  <a:tcPr marL="12700" marR="12700" marT="12700" marB="0" anchor="ctr"/>
                </a:tc>
              </a:tr>
              <a:tr h="541312">
                <a:tc>
                  <a:txBody>
                    <a:bodyPr/>
                    <a:lstStyle/>
                    <a:p>
                      <a:pPr algn="l" fontAlgn="b">
                        <a:lnSpc>
                          <a:spcPct val="100000"/>
                        </a:lnSpc>
                      </a:pPr>
                      <a:r>
                        <a:rPr lang="en-US" sz="2000" b="0" i="0" u="none" strike="noStrike" dirty="0">
                          <a:solidFill>
                            <a:srgbClr val="000000"/>
                          </a:solidFill>
                          <a:effectLst/>
                          <a:latin typeface="+mn-lt"/>
                        </a:rPr>
                        <a:t>Paris-</a:t>
                      </a:r>
                      <a:r>
                        <a:rPr lang="en-US" sz="2000" b="0" i="0" u="none" strike="noStrike" dirty="0" smtClean="0">
                          <a:solidFill>
                            <a:srgbClr val="000000"/>
                          </a:solidFill>
                          <a:effectLst/>
                          <a:latin typeface="+mn-lt"/>
                        </a:rPr>
                        <a:t>Edinburgh</a:t>
                      </a:r>
                      <a:r>
                        <a:rPr lang="en-US" sz="2000" b="0" i="0" u="none" strike="noStrike" baseline="0" dirty="0" smtClean="0">
                          <a:solidFill>
                            <a:srgbClr val="000000"/>
                          </a:solidFill>
                          <a:effectLst/>
                          <a:latin typeface="+mn-lt"/>
                        </a:rPr>
                        <a:t> Cells</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4</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1" i="0" u="none" strike="noStrike" dirty="0">
                          <a:solidFill>
                            <a:srgbClr val="000000"/>
                          </a:solidFill>
                          <a:effectLst/>
                          <a:latin typeface="+mn-lt"/>
                        </a:rPr>
                        <a:t>1</a:t>
                      </a: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200</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1" i="0" u="none" strike="noStrike" dirty="0" smtClean="0">
                          <a:solidFill>
                            <a:srgbClr val="000000"/>
                          </a:solidFill>
                          <a:effectLst/>
                          <a:latin typeface="+mn-lt"/>
                        </a:rPr>
                        <a:t>Ops, share</a:t>
                      </a:r>
                      <a:r>
                        <a:rPr lang="en-US" sz="2000" b="1" i="0" u="none" strike="noStrike" baseline="0" dirty="0" smtClean="0">
                          <a:solidFill>
                            <a:srgbClr val="000000"/>
                          </a:solidFill>
                          <a:effectLst/>
                          <a:latin typeface="+mn-lt"/>
                        </a:rPr>
                        <a:t> </a:t>
                      </a:r>
                      <a:r>
                        <a:rPr lang="en-US" sz="2000" b="0" i="1" u="none" strike="noStrike" baseline="0" dirty="0" err="1" smtClean="0">
                          <a:solidFill>
                            <a:srgbClr val="000000"/>
                          </a:solidFill>
                          <a:effectLst/>
                          <a:latin typeface="+mn-lt"/>
                        </a:rPr>
                        <a:t>Bifrost</a:t>
                      </a:r>
                      <a:r>
                        <a:rPr lang="en-US" sz="2000" b="0" i="1" u="none" strike="noStrike" baseline="0" dirty="0" smtClean="0">
                          <a:solidFill>
                            <a:srgbClr val="000000"/>
                          </a:solidFill>
                          <a:effectLst/>
                          <a:latin typeface="+mn-lt"/>
                        </a:rPr>
                        <a:t> C-Spec Dream Magic</a:t>
                      </a:r>
                      <a:r>
                        <a:rPr lang="en-US" sz="2000" b="0" i="1" u="none" strike="noStrike" dirty="0" smtClean="0">
                          <a:solidFill>
                            <a:srgbClr val="000000"/>
                          </a:solidFill>
                          <a:effectLst/>
                          <a:latin typeface="+mn-lt"/>
                        </a:rPr>
                        <a:t> </a:t>
                      </a:r>
                      <a:endParaRPr lang="en-US" sz="2000" b="0" i="1" u="none" strike="noStrike" dirty="0">
                        <a:solidFill>
                          <a:srgbClr val="000000"/>
                        </a:solidFill>
                        <a:effectLst/>
                        <a:latin typeface="+mn-lt"/>
                      </a:endParaRPr>
                    </a:p>
                  </a:txBody>
                  <a:tcPr marL="12700" marR="12700" marT="12700" marB="0" anchor="ctr"/>
                </a:tc>
              </a:tr>
              <a:tr h="541312">
                <a:tc>
                  <a:txBody>
                    <a:bodyPr/>
                    <a:lstStyle/>
                    <a:p>
                      <a:pPr algn="l" fontAlgn="b">
                        <a:lnSpc>
                          <a:spcPct val="100000"/>
                        </a:lnSpc>
                      </a:pPr>
                      <a:r>
                        <a:rPr lang="en-US" sz="2000" b="0" i="0" u="none" strike="noStrike" dirty="0">
                          <a:solidFill>
                            <a:srgbClr val="000000"/>
                          </a:solidFill>
                          <a:effectLst/>
                          <a:latin typeface="+mn-lt"/>
                        </a:rPr>
                        <a:t>Clamp cells </a:t>
                      </a:r>
                      <a:r>
                        <a:rPr lang="en-US" sz="2000" b="0" i="0" u="none" strike="noStrike" dirty="0" smtClean="0">
                          <a:solidFill>
                            <a:srgbClr val="000000"/>
                          </a:solidFill>
                          <a:effectLst/>
                          <a:latin typeface="+mn-lt"/>
                        </a:rPr>
                        <a:t>&lt; 3GPa</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0" i="0" u="none" strike="noStrike" dirty="0">
                          <a:solidFill>
                            <a:srgbClr val="000000"/>
                          </a:solidFill>
                          <a:effectLst/>
                          <a:latin typeface="+mn-lt"/>
                        </a:rPr>
                        <a:t>4</a:t>
                      </a:r>
                    </a:p>
                  </a:txBody>
                  <a:tcPr marL="12700" marR="12700" marT="12700" marB="0" anchor="ctr"/>
                </a:tc>
                <a:tc>
                  <a:txBody>
                    <a:bodyPr/>
                    <a:lstStyle/>
                    <a:p>
                      <a:pPr algn="r" fontAlgn="b">
                        <a:lnSpc>
                          <a:spcPct val="100000"/>
                        </a:lnSpc>
                      </a:pPr>
                      <a:r>
                        <a:rPr lang="is-IS" sz="2000" b="1" i="0" u="none" strike="noStrike" dirty="0">
                          <a:solidFill>
                            <a:srgbClr val="000000"/>
                          </a:solidFill>
                          <a:effectLst/>
                          <a:latin typeface="+mn-lt"/>
                        </a:rPr>
                        <a:t>2</a:t>
                      </a: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50</a:t>
                      </a:r>
                      <a:endParaRPr lang="en-US" sz="20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mn-lt"/>
                        </a:rPr>
                        <a:t>Ops, share</a:t>
                      </a:r>
                      <a:r>
                        <a:rPr lang="en-US" sz="2000" b="1" i="0" u="none" strike="noStrike" baseline="0" dirty="0" smtClean="0">
                          <a:solidFill>
                            <a:srgbClr val="000000"/>
                          </a:solidFill>
                          <a:effectLst/>
                          <a:latin typeface="+mn-lt"/>
                        </a:rPr>
                        <a:t> </a:t>
                      </a:r>
                      <a:r>
                        <a:rPr lang="en-US" sz="2000" b="0" i="1" u="none" strike="noStrike" baseline="0" dirty="0" err="1" smtClean="0">
                          <a:solidFill>
                            <a:srgbClr val="000000"/>
                          </a:solidFill>
                          <a:effectLst/>
                          <a:latin typeface="+mn-lt"/>
                        </a:rPr>
                        <a:t>Bifrost</a:t>
                      </a:r>
                      <a:r>
                        <a:rPr lang="en-US" sz="2000" b="0" i="1" u="none" strike="noStrike" baseline="0" dirty="0" smtClean="0">
                          <a:solidFill>
                            <a:srgbClr val="000000"/>
                          </a:solidFill>
                          <a:effectLst/>
                          <a:latin typeface="+mn-lt"/>
                        </a:rPr>
                        <a:t> C-Spec Dream Magic</a:t>
                      </a:r>
                      <a:r>
                        <a:rPr lang="en-US" sz="2000" b="0" i="1" u="none" strike="noStrike" dirty="0" smtClean="0">
                          <a:solidFill>
                            <a:srgbClr val="000000"/>
                          </a:solidFill>
                          <a:effectLst/>
                          <a:latin typeface="+mn-lt"/>
                        </a:rPr>
                        <a:t> </a:t>
                      </a:r>
                    </a:p>
                  </a:txBody>
                  <a:tcPr marL="12700" marR="12700" marT="12700" marB="0" anchor="ctr"/>
                </a:tc>
              </a:tr>
              <a:tr h="541312">
                <a:tc>
                  <a:txBody>
                    <a:bodyPr/>
                    <a:lstStyle/>
                    <a:p>
                      <a:pPr algn="l" fontAlgn="b">
                        <a:lnSpc>
                          <a:spcPct val="100000"/>
                        </a:lnSpc>
                      </a:pPr>
                      <a:r>
                        <a:rPr lang="en-US" sz="2000" b="0" i="0" u="none" strike="noStrike" dirty="0">
                          <a:solidFill>
                            <a:srgbClr val="000000"/>
                          </a:solidFill>
                          <a:effectLst/>
                          <a:latin typeface="+mn-lt"/>
                        </a:rPr>
                        <a:t>Gas cells &lt; 1GPa</a:t>
                      </a:r>
                    </a:p>
                  </a:txBody>
                  <a:tcPr marL="12700" marR="12700" marT="12700" marB="0" anchor="ctr"/>
                </a:tc>
                <a:tc>
                  <a:txBody>
                    <a:bodyPr/>
                    <a:lstStyle/>
                    <a:p>
                      <a:pPr algn="r" fontAlgn="b">
                        <a:lnSpc>
                          <a:spcPct val="100000"/>
                        </a:lnSpc>
                      </a:pPr>
                      <a:r>
                        <a:rPr lang="en-US" sz="2000" b="0" i="0" u="none" strike="noStrike" dirty="0">
                          <a:solidFill>
                            <a:srgbClr val="000000"/>
                          </a:solidFill>
                          <a:effectLst/>
                          <a:latin typeface="+mn-lt"/>
                        </a:rPr>
                        <a:t>4</a:t>
                      </a:r>
                    </a:p>
                  </a:txBody>
                  <a:tcPr marL="12700" marR="12700" marT="12700" marB="0" anchor="ctr"/>
                </a:tc>
                <a:tc>
                  <a:txBody>
                    <a:bodyPr/>
                    <a:lstStyle/>
                    <a:p>
                      <a:pPr algn="r" fontAlgn="b">
                        <a:lnSpc>
                          <a:spcPct val="100000"/>
                        </a:lnSpc>
                      </a:pPr>
                      <a:r>
                        <a:rPr lang="is-IS" sz="2000" b="1" i="0" u="none" strike="noStrike" dirty="0">
                          <a:solidFill>
                            <a:srgbClr val="000000"/>
                          </a:solidFill>
                          <a:effectLst/>
                          <a:latin typeface="+mn-lt"/>
                        </a:rPr>
                        <a:t>2</a:t>
                      </a:r>
                    </a:p>
                  </a:txBody>
                  <a:tcPr marL="12700" marR="12700" marT="12700" marB="0" anchor="ctr"/>
                </a:tc>
                <a:tc>
                  <a:txBody>
                    <a:bodyPr/>
                    <a:lstStyle/>
                    <a:p>
                      <a:pPr algn="r" fontAlgn="b">
                        <a:lnSpc>
                          <a:spcPct val="100000"/>
                        </a:lnSpc>
                      </a:pPr>
                      <a:r>
                        <a:rPr lang="is-IS" sz="2000" b="0" i="0" u="none" strike="noStrike" dirty="0" smtClean="0">
                          <a:solidFill>
                            <a:srgbClr val="000000"/>
                          </a:solidFill>
                          <a:effectLst/>
                          <a:latin typeface="+mn-lt"/>
                        </a:rPr>
                        <a:t>50</a:t>
                      </a:r>
                      <a:endParaRPr lang="is-IS" sz="2000" b="0" i="0" u="none" strike="noStrike" dirty="0">
                        <a:solidFill>
                          <a:srgbClr val="000000"/>
                        </a:solidFill>
                        <a:effectLst/>
                        <a:latin typeface="+mn-lt"/>
                      </a:endParaRPr>
                    </a:p>
                  </a:txBody>
                  <a:tcPr marL="12700" marR="12700" marT="12700"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mn-lt"/>
                        </a:rPr>
                        <a:t>Ops, share</a:t>
                      </a:r>
                      <a:r>
                        <a:rPr lang="en-US" sz="2000" b="1" i="0" u="none" strike="noStrike" baseline="0" dirty="0" smtClean="0">
                          <a:solidFill>
                            <a:srgbClr val="000000"/>
                          </a:solidFill>
                          <a:effectLst/>
                          <a:latin typeface="+mn-lt"/>
                        </a:rPr>
                        <a:t> </a:t>
                      </a:r>
                      <a:r>
                        <a:rPr lang="en-US" sz="2000" b="0" i="1" u="none" strike="noStrike" baseline="0" dirty="0" err="1" smtClean="0">
                          <a:solidFill>
                            <a:srgbClr val="000000"/>
                          </a:solidFill>
                          <a:effectLst/>
                          <a:latin typeface="+mn-lt"/>
                        </a:rPr>
                        <a:t>Bifrost</a:t>
                      </a:r>
                      <a:r>
                        <a:rPr lang="en-US" sz="2000" b="0" i="1" u="none" strike="noStrike" baseline="0" dirty="0" smtClean="0">
                          <a:solidFill>
                            <a:srgbClr val="000000"/>
                          </a:solidFill>
                          <a:effectLst/>
                          <a:latin typeface="+mn-lt"/>
                        </a:rPr>
                        <a:t> C-Spec Dream Magic</a:t>
                      </a:r>
                      <a:r>
                        <a:rPr lang="en-US" sz="2000" b="0" i="1" u="none" strike="noStrike" dirty="0" smtClean="0">
                          <a:solidFill>
                            <a:srgbClr val="000000"/>
                          </a:solidFill>
                          <a:effectLst/>
                          <a:latin typeface="+mn-lt"/>
                        </a:rPr>
                        <a:t> </a:t>
                      </a:r>
                    </a:p>
                  </a:txBody>
                  <a:tcPr marL="12700" marR="12700" marT="12700" marB="0" anchor="ctr"/>
                </a:tc>
              </a:tr>
              <a:tr h="541312">
                <a:tc>
                  <a:txBody>
                    <a:bodyPr/>
                    <a:lstStyle/>
                    <a:p>
                      <a:pPr algn="l" fontAlgn="b">
                        <a:lnSpc>
                          <a:spcPct val="100000"/>
                        </a:lnSpc>
                      </a:pPr>
                      <a:r>
                        <a:rPr lang="en-US" sz="2000" b="0" i="0" u="none" strike="noStrike" dirty="0">
                          <a:solidFill>
                            <a:srgbClr val="000000"/>
                          </a:solidFill>
                          <a:effectLst/>
                          <a:latin typeface="+mn-lt"/>
                        </a:rPr>
                        <a:t>stress/strain rig (generic)</a:t>
                      </a:r>
                    </a:p>
                  </a:txBody>
                  <a:tcPr marL="12700" marR="12700" marT="12700" marB="0" anchor="ctr"/>
                </a:tc>
                <a:tc>
                  <a:txBody>
                    <a:bodyPr/>
                    <a:lstStyle/>
                    <a:p>
                      <a:pPr algn="r" fontAlgn="b">
                        <a:lnSpc>
                          <a:spcPct val="100000"/>
                        </a:lnSpc>
                      </a:pPr>
                      <a:r>
                        <a:rPr lang="en-US" sz="2000" b="0" i="0" u="none" strike="noStrike" dirty="0">
                          <a:solidFill>
                            <a:srgbClr val="000000"/>
                          </a:solidFill>
                          <a:effectLst/>
                          <a:latin typeface="+mn-lt"/>
                        </a:rPr>
                        <a:t>3</a:t>
                      </a:r>
                    </a:p>
                  </a:txBody>
                  <a:tcPr marL="12700" marR="12700" marT="12700" marB="0" anchor="ctr"/>
                </a:tc>
                <a:tc>
                  <a:txBody>
                    <a:bodyPr/>
                    <a:lstStyle/>
                    <a:p>
                      <a:pPr algn="r" fontAlgn="b">
                        <a:lnSpc>
                          <a:spcPct val="100000"/>
                        </a:lnSpc>
                      </a:pPr>
                      <a:r>
                        <a:rPr lang="en-US" sz="2000" b="1" i="0" u="none" strike="noStrike" dirty="0">
                          <a:solidFill>
                            <a:srgbClr val="000000"/>
                          </a:solidFill>
                          <a:effectLst/>
                          <a:latin typeface="+mn-lt"/>
                        </a:rPr>
                        <a:t>1</a:t>
                      </a: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50</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1" i="0" u="none" strike="noStrike" dirty="0" smtClean="0">
                          <a:solidFill>
                            <a:srgbClr val="000000"/>
                          </a:solidFill>
                          <a:effectLst/>
                          <a:latin typeface="+mn-lt"/>
                        </a:rPr>
                        <a:t>Share</a:t>
                      </a:r>
                      <a:r>
                        <a:rPr lang="en-US" sz="2000" b="0" i="0" u="none" strike="noStrike" dirty="0" smtClean="0">
                          <a:solidFill>
                            <a:srgbClr val="000000"/>
                          </a:solidFill>
                          <a:effectLst/>
                          <a:latin typeface="+mn-lt"/>
                        </a:rPr>
                        <a:t> </a:t>
                      </a:r>
                      <a:r>
                        <a:rPr lang="en-US" sz="2000" b="0" i="1" u="none" strike="noStrike" dirty="0" smtClean="0">
                          <a:solidFill>
                            <a:srgbClr val="000000"/>
                          </a:solidFill>
                          <a:effectLst/>
                          <a:latin typeface="+mn-lt"/>
                        </a:rPr>
                        <a:t>Beer Loki/</a:t>
                      </a:r>
                      <a:r>
                        <a:rPr lang="en-US" sz="2000" b="0" i="1" u="none" strike="noStrike" dirty="0" err="1" smtClean="0">
                          <a:solidFill>
                            <a:srgbClr val="000000"/>
                          </a:solidFill>
                          <a:effectLst/>
                          <a:latin typeface="+mn-lt"/>
                        </a:rPr>
                        <a:t>Skadi</a:t>
                      </a:r>
                      <a:r>
                        <a:rPr lang="en-US" sz="2000" b="0" i="1" u="none" strike="noStrike" dirty="0" smtClean="0">
                          <a:solidFill>
                            <a:srgbClr val="000000"/>
                          </a:solidFill>
                          <a:effectLst/>
                          <a:latin typeface="+mn-lt"/>
                        </a:rPr>
                        <a:t> Odin</a:t>
                      </a:r>
                      <a:endParaRPr lang="en-US" sz="2000" b="0" i="1" u="none" strike="noStrike" dirty="0">
                        <a:solidFill>
                          <a:srgbClr val="000000"/>
                        </a:solidFill>
                        <a:effectLst/>
                        <a:latin typeface="+mn-lt"/>
                      </a:endParaRPr>
                    </a:p>
                  </a:txBody>
                  <a:tcPr marL="12700" marR="12700" marT="12700" marB="0" anchor="ctr"/>
                </a:tc>
              </a:tr>
              <a:tr h="541312">
                <a:tc>
                  <a:txBody>
                    <a:bodyPr/>
                    <a:lstStyle/>
                    <a:p>
                      <a:pPr algn="l" fontAlgn="b">
                        <a:lnSpc>
                          <a:spcPct val="100000"/>
                        </a:lnSpc>
                      </a:pPr>
                      <a:r>
                        <a:rPr lang="en-US" sz="2000" b="0" i="0" u="none" strike="noStrike" dirty="0">
                          <a:solidFill>
                            <a:srgbClr val="000000"/>
                          </a:solidFill>
                          <a:effectLst/>
                          <a:latin typeface="+mn-lt"/>
                        </a:rPr>
                        <a:t>Raman system</a:t>
                      </a:r>
                    </a:p>
                  </a:txBody>
                  <a:tcPr marL="12700" marR="12700" marT="12700" marB="0" anchor="ctr"/>
                </a:tc>
                <a:tc>
                  <a:txBody>
                    <a:bodyPr/>
                    <a:lstStyle/>
                    <a:p>
                      <a:pPr algn="r" fontAlgn="b">
                        <a:lnSpc>
                          <a:spcPct val="100000"/>
                        </a:lnSpc>
                      </a:pPr>
                      <a:r>
                        <a:rPr lang="en-US" sz="2000" b="0" i="0" u="none" strike="noStrike">
                          <a:solidFill>
                            <a:srgbClr val="000000"/>
                          </a:solidFill>
                          <a:effectLst/>
                          <a:latin typeface="+mn-lt"/>
                        </a:rPr>
                        <a:t>6</a:t>
                      </a:r>
                    </a:p>
                  </a:txBody>
                  <a:tcPr marL="12700" marR="12700" marT="12700" marB="0" anchor="ctr"/>
                </a:tc>
                <a:tc>
                  <a:txBody>
                    <a:bodyPr/>
                    <a:lstStyle/>
                    <a:p>
                      <a:pPr algn="r" fontAlgn="b">
                        <a:lnSpc>
                          <a:spcPct val="100000"/>
                        </a:lnSpc>
                      </a:pPr>
                      <a:r>
                        <a:rPr lang="en-US" sz="2000" b="1" i="0" u="none" strike="noStrike" dirty="0">
                          <a:solidFill>
                            <a:srgbClr val="000000"/>
                          </a:solidFill>
                          <a:effectLst/>
                          <a:latin typeface="+mn-lt"/>
                        </a:rPr>
                        <a:t>1</a:t>
                      </a: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50</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1900" b="1" i="0" u="none" strike="noStrike" dirty="0" smtClean="0">
                          <a:solidFill>
                            <a:srgbClr val="000000"/>
                          </a:solidFill>
                          <a:effectLst/>
                          <a:latin typeface="+mn-lt"/>
                        </a:rPr>
                        <a:t>Share</a:t>
                      </a:r>
                      <a:r>
                        <a:rPr lang="en-US" sz="1900" b="0" i="0" u="none" strike="noStrike" dirty="0" smtClean="0">
                          <a:solidFill>
                            <a:srgbClr val="000000"/>
                          </a:solidFill>
                          <a:effectLst/>
                          <a:latin typeface="+mn-lt"/>
                        </a:rPr>
                        <a:t> </a:t>
                      </a:r>
                      <a:r>
                        <a:rPr lang="en-US" sz="1900" b="0" i="1" u="none" strike="noStrike" dirty="0" smtClean="0">
                          <a:solidFill>
                            <a:srgbClr val="000000"/>
                          </a:solidFill>
                          <a:effectLst/>
                          <a:latin typeface="+mn-lt"/>
                        </a:rPr>
                        <a:t>C-Spec Dream Loki/</a:t>
                      </a:r>
                      <a:r>
                        <a:rPr lang="en-US" sz="1900" b="0" i="1" u="none" strike="noStrike" dirty="0" err="1" smtClean="0">
                          <a:solidFill>
                            <a:srgbClr val="000000"/>
                          </a:solidFill>
                          <a:effectLst/>
                          <a:latin typeface="+mn-lt"/>
                        </a:rPr>
                        <a:t>Skadi</a:t>
                      </a:r>
                      <a:r>
                        <a:rPr lang="en-US" sz="1900" b="0" i="1" u="none" strike="noStrike" dirty="0" smtClean="0">
                          <a:solidFill>
                            <a:srgbClr val="000000"/>
                          </a:solidFill>
                          <a:effectLst/>
                          <a:latin typeface="+mn-lt"/>
                        </a:rPr>
                        <a:t> Magic</a:t>
                      </a:r>
                      <a:r>
                        <a:rPr lang="en-US" sz="1900" b="0" i="1" u="none" strike="noStrike" baseline="0" dirty="0" smtClean="0">
                          <a:solidFill>
                            <a:srgbClr val="000000"/>
                          </a:solidFill>
                          <a:effectLst/>
                          <a:latin typeface="+mn-lt"/>
                        </a:rPr>
                        <a:t> </a:t>
                      </a:r>
                      <a:r>
                        <a:rPr lang="en-US" sz="1900" b="0" i="1" u="none" strike="noStrike" dirty="0" smtClean="0">
                          <a:solidFill>
                            <a:srgbClr val="000000"/>
                          </a:solidFill>
                          <a:effectLst/>
                          <a:latin typeface="+mn-lt"/>
                        </a:rPr>
                        <a:t>Odin  </a:t>
                      </a:r>
                      <a:endParaRPr lang="en-US" sz="1900" b="0" i="1" u="none" strike="noStrike" dirty="0">
                        <a:solidFill>
                          <a:srgbClr val="000000"/>
                        </a:solidFill>
                        <a:effectLst/>
                        <a:latin typeface="+mn-lt"/>
                      </a:endParaRPr>
                    </a:p>
                  </a:txBody>
                  <a:tcPr marL="12700" marR="12700" marT="12700" marB="0" anchor="ctr"/>
                </a:tc>
              </a:tr>
              <a:tr h="541312">
                <a:tc>
                  <a:txBody>
                    <a:bodyPr/>
                    <a:lstStyle/>
                    <a:p>
                      <a:pPr algn="l" fontAlgn="b">
                        <a:lnSpc>
                          <a:spcPct val="100000"/>
                        </a:lnSpc>
                      </a:pPr>
                      <a:r>
                        <a:rPr lang="en-US" sz="2000" b="0" i="0" u="none" strike="noStrike" dirty="0" err="1" smtClean="0">
                          <a:solidFill>
                            <a:schemeClr val="bg1">
                              <a:lumMod val="50000"/>
                            </a:schemeClr>
                          </a:solidFill>
                          <a:effectLst/>
                          <a:latin typeface="+mn-lt"/>
                        </a:rPr>
                        <a:t>Gleeble</a:t>
                      </a:r>
                      <a:r>
                        <a:rPr lang="en-US" sz="2000" b="0" i="0" u="none" strike="noStrike" dirty="0" smtClean="0">
                          <a:solidFill>
                            <a:srgbClr val="000000"/>
                          </a:solidFill>
                          <a:effectLst/>
                          <a:latin typeface="+mn-lt"/>
                        </a:rPr>
                        <a:t> mech.</a:t>
                      </a:r>
                      <a:r>
                        <a:rPr lang="en-US" sz="2000" b="0" i="0" u="none" strike="noStrike" baseline="0" dirty="0" smtClean="0">
                          <a:solidFill>
                            <a:srgbClr val="000000"/>
                          </a:solidFill>
                          <a:effectLst/>
                          <a:latin typeface="+mn-lt"/>
                        </a:rPr>
                        <a:t> processing</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0" i="0" u="none" strike="noStrike" dirty="0">
                          <a:solidFill>
                            <a:srgbClr val="000000"/>
                          </a:solidFill>
                          <a:effectLst/>
                          <a:latin typeface="+mn-lt"/>
                        </a:rPr>
                        <a:t>1</a:t>
                      </a:r>
                    </a:p>
                  </a:txBody>
                  <a:tcPr marL="12700" marR="12700" marT="12700" marB="0" anchor="ctr"/>
                </a:tc>
                <a:tc>
                  <a:txBody>
                    <a:bodyPr/>
                    <a:lstStyle/>
                    <a:p>
                      <a:pPr algn="r" fontAlgn="b">
                        <a:lnSpc>
                          <a:spcPct val="100000"/>
                        </a:lnSpc>
                      </a:pPr>
                      <a:r>
                        <a:rPr lang="en-US" sz="2000" b="1" i="0" u="none" strike="noStrike" dirty="0">
                          <a:solidFill>
                            <a:srgbClr val="0000FF"/>
                          </a:solidFill>
                          <a:effectLst/>
                          <a:latin typeface="+mn-lt"/>
                        </a:rPr>
                        <a:t>0</a:t>
                      </a:r>
                    </a:p>
                  </a:txBody>
                  <a:tcPr marL="12700" marR="12700" marT="12700" marB="0" anchor="ctr"/>
                </a:tc>
                <a:tc>
                  <a:txBody>
                    <a:bodyPr/>
                    <a:lstStyle/>
                    <a:p>
                      <a:pPr algn="r" fontAlgn="b">
                        <a:lnSpc>
                          <a:spcPct val="100000"/>
                        </a:lnSpc>
                      </a:pPr>
                      <a:r>
                        <a:rPr lang="is-IS" sz="2000" b="0" i="0" u="none" strike="noStrike" dirty="0" smtClean="0">
                          <a:solidFill>
                            <a:srgbClr val="000000"/>
                          </a:solidFill>
                          <a:effectLst/>
                          <a:latin typeface="+mn-lt"/>
                        </a:rPr>
                        <a:t>1000</a:t>
                      </a:r>
                      <a:endParaRPr lang="is-I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1" i="0" u="none" strike="noStrike" dirty="0" smtClean="0">
                          <a:solidFill>
                            <a:srgbClr val="000000"/>
                          </a:solidFill>
                          <a:effectLst/>
                          <a:latin typeface="+mn-lt"/>
                        </a:rPr>
                        <a:t>I</a:t>
                      </a:r>
                      <a:r>
                        <a:rPr lang="is-IS" sz="2000" b="1" i="0" u="none" strike="noStrike" dirty="0" smtClean="0">
                          <a:solidFill>
                            <a:srgbClr val="000000"/>
                          </a:solidFill>
                          <a:effectLst/>
                          <a:latin typeface="+mn-lt"/>
                        </a:rPr>
                        <a:t>nstr. Specific </a:t>
                      </a:r>
                      <a:r>
                        <a:rPr lang="is-IS" sz="2000" b="0" i="1" u="none" strike="noStrike" dirty="0" smtClean="0">
                          <a:solidFill>
                            <a:srgbClr val="000000"/>
                          </a:solidFill>
                          <a:effectLst/>
                          <a:latin typeface="+mn-lt"/>
                        </a:rPr>
                        <a:t>Beer</a:t>
                      </a:r>
                      <a:endParaRPr lang="is-IS" sz="2000" b="0" i="1" u="none" strike="noStrike" dirty="0">
                        <a:solidFill>
                          <a:srgbClr val="000000"/>
                        </a:solidFill>
                        <a:effectLst/>
                        <a:latin typeface="+mn-lt"/>
                      </a:endParaRPr>
                    </a:p>
                  </a:txBody>
                  <a:tcPr marL="12700" marR="12700" marT="12700" marB="0" anchor="ctr"/>
                </a:tc>
              </a:tr>
              <a:tr h="541312">
                <a:tc>
                  <a:txBody>
                    <a:bodyPr/>
                    <a:lstStyle/>
                    <a:p>
                      <a:pPr algn="l" fontAlgn="b">
                        <a:lnSpc>
                          <a:spcPct val="100000"/>
                        </a:lnSpc>
                      </a:pPr>
                      <a:r>
                        <a:rPr lang="en-US" sz="2000" b="0" i="0" u="none" strike="noStrike" dirty="0">
                          <a:solidFill>
                            <a:srgbClr val="000000"/>
                          </a:solidFill>
                          <a:effectLst/>
                          <a:latin typeface="+mn-lt"/>
                        </a:rPr>
                        <a:t>Portable laser </a:t>
                      </a:r>
                      <a:r>
                        <a:rPr lang="en-US" sz="2000" b="0" i="0" u="none" strike="noStrike" dirty="0" smtClean="0">
                          <a:solidFill>
                            <a:srgbClr val="000000"/>
                          </a:solidFill>
                          <a:effectLst/>
                          <a:latin typeface="+mn-lt"/>
                        </a:rPr>
                        <a:t>heating</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is-IS" sz="2000" b="0" i="0" u="none" strike="noStrike" dirty="0">
                          <a:solidFill>
                            <a:srgbClr val="000000"/>
                          </a:solidFill>
                          <a:effectLst/>
                          <a:latin typeface="+mn-lt"/>
                        </a:rPr>
                        <a:t>2</a:t>
                      </a:r>
                    </a:p>
                  </a:txBody>
                  <a:tcPr marL="12700" marR="12700" marT="12700" marB="0" anchor="ctr"/>
                </a:tc>
                <a:tc>
                  <a:txBody>
                    <a:bodyPr/>
                    <a:lstStyle/>
                    <a:p>
                      <a:pPr algn="r" fontAlgn="b">
                        <a:lnSpc>
                          <a:spcPct val="100000"/>
                        </a:lnSpc>
                      </a:pPr>
                      <a:r>
                        <a:rPr lang="en-US" sz="2000" b="1" i="0" u="none" strike="noStrike" dirty="0">
                          <a:solidFill>
                            <a:srgbClr val="0000FF"/>
                          </a:solidFill>
                          <a:effectLst/>
                          <a:latin typeface="+mn-lt"/>
                        </a:rPr>
                        <a:t>0</a:t>
                      </a: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150</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1" i="0" u="none" strike="noStrike" dirty="0" smtClean="0">
                          <a:solidFill>
                            <a:srgbClr val="000000"/>
                          </a:solidFill>
                          <a:effectLst/>
                          <a:latin typeface="+mn-lt"/>
                        </a:rPr>
                        <a:t>ops</a:t>
                      </a:r>
                      <a:endParaRPr lang="en-US" sz="2000" b="1" i="0" u="none" strike="noStrike" dirty="0">
                        <a:solidFill>
                          <a:srgbClr val="000000"/>
                        </a:solidFill>
                        <a:effectLst/>
                        <a:latin typeface="+mn-lt"/>
                      </a:endParaRPr>
                    </a:p>
                  </a:txBody>
                  <a:tcPr marL="12700" marR="12700" marT="12700" marB="0" anchor="ctr"/>
                </a:tc>
              </a:tr>
              <a:tr h="541312">
                <a:tc>
                  <a:txBody>
                    <a:bodyPr/>
                    <a:lstStyle/>
                    <a:p>
                      <a:pPr algn="l" fontAlgn="b">
                        <a:lnSpc>
                          <a:spcPct val="100000"/>
                        </a:lnSpc>
                      </a:pPr>
                      <a:r>
                        <a:rPr lang="en-US" sz="2000" b="0" i="0" u="none" strike="noStrike" dirty="0">
                          <a:solidFill>
                            <a:srgbClr val="000000"/>
                          </a:solidFill>
                          <a:effectLst/>
                          <a:latin typeface="+mn-lt"/>
                        </a:rPr>
                        <a:t>Corrosive gas manifold</a:t>
                      </a:r>
                    </a:p>
                  </a:txBody>
                  <a:tcPr marL="12700" marR="12700" marT="12700" marB="0" anchor="ctr"/>
                </a:tc>
                <a:tc>
                  <a:txBody>
                    <a:bodyPr/>
                    <a:lstStyle/>
                    <a:p>
                      <a:pPr algn="r" fontAlgn="b">
                        <a:lnSpc>
                          <a:spcPct val="100000"/>
                        </a:lnSpc>
                      </a:pPr>
                      <a:r>
                        <a:rPr lang="is-IS" sz="2000" b="0" i="0" u="none" strike="noStrike" dirty="0">
                          <a:solidFill>
                            <a:srgbClr val="000000"/>
                          </a:solidFill>
                          <a:effectLst/>
                          <a:latin typeface="+mn-lt"/>
                        </a:rPr>
                        <a:t>2</a:t>
                      </a:r>
                    </a:p>
                  </a:txBody>
                  <a:tcPr marL="12700" marR="12700" marT="12700" marB="0" anchor="ctr"/>
                </a:tc>
                <a:tc>
                  <a:txBody>
                    <a:bodyPr/>
                    <a:lstStyle/>
                    <a:p>
                      <a:pPr algn="r" fontAlgn="b">
                        <a:lnSpc>
                          <a:spcPct val="100000"/>
                        </a:lnSpc>
                      </a:pPr>
                      <a:r>
                        <a:rPr lang="en-US" sz="2000" b="1" i="0" u="none" strike="noStrike" dirty="0">
                          <a:solidFill>
                            <a:srgbClr val="0000FF"/>
                          </a:solidFill>
                          <a:effectLst/>
                          <a:latin typeface="+mn-lt"/>
                        </a:rPr>
                        <a:t>0</a:t>
                      </a: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50</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1" i="0" u="none" strike="noStrike" dirty="0" smtClean="0">
                          <a:solidFill>
                            <a:srgbClr val="000000"/>
                          </a:solidFill>
                          <a:effectLst/>
                          <a:latin typeface="+mn-lt"/>
                        </a:rPr>
                        <a:t>ops</a:t>
                      </a:r>
                      <a:endParaRPr lang="en-US" sz="2000" b="1" i="0" u="none" strike="noStrike" dirty="0">
                        <a:solidFill>
                          <a:srgbClr val="000000"/>
                        </a:solidFill>
                        <a:effectLst/>
                        <a:latin typeface="+mn-lt"/>
                      </a:endParaRPr>
                    </a:p>
                  </a:txBody>
                  <a:tcPr marL="12700" marR="12700" marT="12700" marB="0" anchor="ctr"/>
                </a:tc>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9534"/>
            <a:ext cx="1728970" cy="1467092"/>
          </a:xfrm>
          <a:prstGeom prst="rect">
            <a:avLst/>
          </a:prstGeom>
          <a:noFill/>
          <a:ln>
            <a:noFill/>
          </a:ln>
        </p:spPr>
      </p:pic>
    </p:spTree>
    <p:extLst>
      <p:ext uri="{BB962C8B-B14F-4D97-AF65-F5344CB8AC3E}">
        <p14:creationId xmlns:p14="http://schemas.microsoft.com/office/powerpoint/2010/main" val="293314608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53140" y="274638"/>
            <a:ext cx="4691481" cy="942602"/>
          </a:xfrm>
        </p:spPr>
        <p:txBody>
          <a:bodyPr>
            <a:normAutofit fontScale="90000"/>
          </a:bodyPr>
          <a:lstStyle/>
          <a:p>
            <a:r>
              <a:rPr lang="en-US" dirty="0" smtClean="0"/>
              <a:t>Fluids incl. Gases, Vapor and Complex Fluids – current plan</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19</a:t>
            </a:fld>
            <a:endParaRPr lang="sv-SE" dirty="0">
              <a:solidFill>
                <a:prstClr val="black">
                  <a:tint val="75000"/>
                </a:prstClr>
              </a:solidFill>
              <a:latin typeface="Calibri"/>
            </a:endParaRPr>
          </a:p>
        </p:txBody>
      </p:sp>
      <p:graphicFrame>
        <p:nvGraphicFramePr>
          <p:cNvPr id="5" name="Content Placeholder 4"/>
          <p:cNvGraphicFramePr>
            <a:graphicFrameLocks/>
          </p:cNvGraphicFramePr>
          <p:nvPr>
            <p:extLst>
              <p:ext uri="{D42A27DB-BD31-4B8C-83A1-F6EECF244321}">
                <p14:modId xmlns:p14="http://schemas.microsoft.com/office/powerpoint/2010/main" val="1588755583"/>
              </p:ext>
            </p:extLst>
          </p:nvPr>
        </p:nvGraphicFramePr>
        <p:xfrm>
          <a:off x="0" y="1392054"/>
          <a:ext cx="9144001" cy="5465942"/>
        </p:xfrm>
        <a:graphic>
          <a:graphicData uri="http://schemas.openxmlformats.org/drawingml/2006/table">
            <a:tbl>
              <a:tblPr firstRow="1" bandRow="1">
                <a:tableStyleId>{5C22544A-7EE6-4342-B048-85BDC9FD1C3A}</a:tableStyleId>
              </a:tblPr>
              <a:tblGrid>
                <a:gridCol w="2766146"/>
                <a:gridCol w="867565"/>
                <a:gridCol w="766977"/>
                <a:gridCol w="653816"/>
                <a:gridCol w="4089497"/>
              </a:tblGrid>
              <a:tr h="374786">
                <a:tc>
                  <a:txBody>
                    <a:bodyPr/>
                    <a:lstStyle/>
                    <a:p>
                      <a:pPr algn="l" fontAlgn="b">
                        <a:lnSpc>
                          <a:spcPct val="90000"/>
                        </a:lnSpc>
                      </a:pPr>
                      <a:r>
                        <a:rPr lang="sk-SK" sz="1800" b="0" i="0" u="none" strike="noStrike" dirty="0">
                          <a:solidFill>
                            <a:srgbClr val="000000"/>
                          </a:solidFill>
                          <a:effectLst/>
                          <a:latin typeface="Calibri"/>
                        </a:rPr>
                        <a:t> </a:t>
                      </a:r>
                    </a:p>
                  </a:txBody>
                  <a:tcPr marL="12700" marR="12700" marT="12700" marB="0" anchor="ctr"/>
                </a:tc>
                <a:tc>
                  <a:txBody>
                    <a:bodyPr/>
                    <a:lstStyle/>
                    <a:p>
                      <a:pPr>
                        <a:lnSpc>
                          <a:spcPct val="90000"/>
                        </a:lnSpc>
                      </a:pPr>
                      <a:r>
                        <a:rPr lang="en-US" sz="1800" dirty="0" smtClean="0">
                          <a:latin typeface="Calibri"/>
                          <a:cs typeface="Calibri"/>
                        </a:rPr>
                        <a:t>Need 8</a:t>
                      </a:r>
                      <a:endParaRPr lang="en-US" sz="1800" dirty="0">
                        <a:latin typeface="Calibri"/>
                        <a:cs typeface="Calibri"/>
                      </a:endParaRPr>
                    </a:p>
                  </a:txBody>
                  <a:tcPr anchor="ctr"/>
                </a:tc>
                <a:tc>
                  <a:txBody>
                    <a:bodyPr/>
                    <a:lstStyle/>
                    <a:p>
                      <a:pPr>
                        <a:lnSpc>
                          <a:spcPct val="90000"/>
                        </a:lnSpc>
                      </a:pPr>
                      <a:r>
                        <a:rPr lang="en-US" sz="1800" dirty="0" smtClean="0">
                          <a:latin typeface="Calibri"/>
                          <a:cs typeface="Calibri"/>
                        </a:rPr>
                        <a:t>scope</a:t>
                      </a:r>
                      <a:endParaRPr lang="en-US" sz="1800" dirty="0">
                        <a:latin typeface="Calibri"/>
                        <a:cs typeface="Calibri"/>
                      </a:endParaRPr>
                    </a:p>
                  </a:txBody>
                  <a:tcPr anchor="ctr"/>
                </a:tc>
                <a:tc>
                  <a:txBody>
                    <a:bodyPr/>
                    <a:lstStyle/>
                    <a:p>
                      <a:pPr>
                        <a:lnSpc>
                          <a:spcPct val="90000"/>
                        </a:lnSpc>
                      </a:pPr>
                      <a:r>
                        <a:rPr lang="en-US" sz="1800" dirty="0" smtClean="0">
                          <a:latin typeface="Calibri"/>
                          <a:cs typeface="Calibri"/>
                        </a:rPr>
                        <a:t>k€</a:t>
                      </a:r>
                      <a:endParaRPr lang="en-US" sz="1800" dirty="0">
                        <a:latin typeface="Calibri"/>
                        <a:cs typeface="Calibri"/>
                      </a:endParaRPr>
                    </a:p>
                  </a:txBody>
                  <a:tcPr anchor="ctr"/>
                </a:tc>
                <a:tc>
                  <a:txBody>
                    <a:bodyPr/>
                    <a:lstStyle/>
                    <a:p>
                      <a:pPr>
                        <a:lnSpc>
                          <a:spcPct val="90000"/>
                        </a:lnSpc>
                      </a:pPr>
                      <a:r>
                        <a:rPr lang="en-US" sz="1800" dirty="0" smtClean="0">
                          <a:latin typeface="Calibri"/>
                          <a:cs typeface="Calibri"/>
                        </a:rPr>
                        <a:t>Mitigate</a:t>
                      </a:r>
                      <a:endParaRPr lang="en-US" sz="1800" dirty="0">
                        <a:latin typeface="Calibri"/>
                        <a:cs typeface="Calibri"/>
                      </a:endParaRPr>
                    </a:p>
                  </a:txBody>
                  <a:tcPr anchor="ctr"/>
                </a:tc>
              </a:tr>
              <a:tr h="363654">
                <a:tc>
                  <a:txBody>
                    <a:bodyPr/>
                    <a:lstStyle/>
                    <a:p>
                      <a:pPr algn="l" fontAlgn="b">
                        <a:lnSpc>
                          <a:spcPct val="80000"/>
                        </a:lnSpc>
                      </a:pPr>
                      <a:r>
                        <a:rPr lang="en-US" sz="1800" b="0" i="0" u="none" strike="noStrike" dirty="0">
                          <a:solidFill>
                            <a:srgbClr val="000000"/>
                          </a:solidFill>
                          <a:effectLst/>
                          <a:latin typeface="Calibri"/>
                        </a:rPr>
                        <a:t>Humidity chamber</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Arial"/>
                        </a:rPr>
                        <a:t>3</a:t>
                      </a:r>
                      <a:endParaRPr lang="en-US" sz="1800" b="0" i="0" u="none" strike="noStrike" dirty="0">
                        <a:solidFill>
                          <a:srgbClr val="000000"/>
                        </a:solidFill>
                        <a:effectLst/>
                        <a:latin typeface="Arial"/>
                      </a:endParaRPr>
                    </a:p>
                  </a:txBody>
                  <a:tcPr marL="11444" marR="11444" marT="12700" marB="0" anchor="ctr"/>
                </a:tc>
                <a:tc>
                  <a:txBody>
                    <a:bodyPr/>
                    <a:lstStyle/>
                    <a:p>
                      <a:pPr algn="r" fontAlgn="b">
                        <a:lnSpc>
                          <a:spcPct val="80000"/>
                        </a:lnSpc>
                      </a:pPr>
                      <a:r>
                        <a:rPr lang="en-US" sz="1800" b="1" i="0" u="none" strike="noStrike" dirty="0">
                          <a:solidFill>
                            <a:srgbClr val="000000"/>
                          </a:solidFill>
                          <a:effectLst/>
                          <a:latin typeface="Arial"/>
                        </a:rPr>
                        <a:t>1</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100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1" i="0" u="none" strike="noStrike" dirty="0" smtClean="0">
                          <a:solidFill>
                            <a:srgbClr val="000000"/>
                          </a:solidFill>
                          <a:effectLst/>
                          <a:latin typeface="+mn-lt"/>
                        </a:rPr>
                        <a:t>Share</a:t>
                      </a:r>
                      <a:r>
                        <a:rPr lang="en-US" sz="1800" b="0" i="0" u="none" strike="noStrike" dirty="0" smtClean="0">
                          <a:solidFill>
                            <a:srgbClr val="000000"/>
                          </a:solidFill>
                          <a:effectLst/>
                          <a:latin typeface="+mn-lt"/>
                        </a:rPr>
                        <a:t> </a:t>
                      </a:r>
                      <a:r>
                        <a:rPr lang="en-US" sz="1800" b="0" i="1" u="none" strike="noStrike" dirty="0" smtClean="0">
                          <a:solidFill>
                            <a:srgbClr val="000000"/>
                          </a:solidFill>
                          <a:effectLst/>
                          <a:latin typeface="+mn-lt"/>
                        </a:rPr>
                        <a:t>C-Spec </a:t>
                      </a:r>
                      <a:r>
                        <a:rPr lang="en-US" sz="1800" b="0" i="1" u="none" strike="noStrike" dirty="0" err="1" smtClean="0">
                          <a:solidFill>
                            <a:srgbClr val="000000"/>
                          </a:solidFill>
                          <a:effectLst/>
                          <a:latin typeface="+mn-lt"/>
                        </a:rPr>
                        <a:t>Estia</a:t>
                      </a:r>
                      <a:r>
                        <a:rPr lang="en-US" sz="1800" b="0" i="1" u="none" strike="noStrike" dirty="0" smtClean="0">
                          <a:solidFill>
                            <a:srgbClr val="000000"/>
                          </a:solidFill>
                          <a:effectLst/>
                          <a:latin typeface="+mn-lt"/>
                        </a:rPr>
                        <a:t> Loki/</a:t>
                      </a:r>
                      <a:r>
                        <a:rPr lang="en-US" sz="1800" b="0" i="1" u="none" strike="noStrike" dirty="0" err="1" smtClean="0">
                          <a:solidFill>
                            <a:srgbClr val="000000"/>
                          </a:solidFill>
                          <a:effectLst/>
                          <a:latin typeface="+mn-lt"/>
                        </a:rPr>
                        <a:t>Skadi</a:t>
                      </a:r>
                      <a:endParaRPr lang="en-US" sz="1800" b="0" i="1"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a:solidFill>
                            <a:srgbClr val="000000"/>
                          </a:solidFill>
                          <a:effectLst/>
                          <a:latin typeface="Calibri"/>
                        </a:rPr>
                        <a:t>Stopped </a:t>
                      </a:r>
                      <a:r>
                        <a:rPr lang="en-US" sz="1800" b="0" i="0" u="none" strike="noStrike" dirty="0" smtClean="0">
                          <a:solidFill>
                            <a:srgbClr val="000000"/>
                          </a:solidFill>
                          <a:effectLst/>
                          <a:latin typeface="Calibri"/>
                        </a:rPr>
                        <a:t>flow systems</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is-IS" sz="1800" b="0" i="0" u="none" strike="noStrike">
                          <a:solidFill>
                            <a:srgbClr val="000000"/>
                          </a:solidFill>
                          <a:effectLst/>
                          <a:latin typeface="Arial"/>
                        </a:rPr>
                        <a:t>2</a:t>
                      </a:r>
                    </a:p>
                  </a:txBody>
                  <a:tcPr marL="11444" marR="11444" marT="12700" marB="0" anchor="ctr"/>
                </a:tc>
                <a:tc>
                  <a:txBody>
                    <a:bodyPr/>
                    <a:lstStyle/>
                    <a:p>
                      <a:pPr algn="r" fontAlgn="b">
                        <a:lnSpc>
                          <a:spcPct val="80000"/>
                        </a:lnSpc>
                      </a:pPr>
                      <a:r>
                        <a:rPr lang="en-US" sz="1800" b="1" i="0" u="none" strike="noStrike" dirty="0">
                          <a:solidFill>
                            <a:srgbClr val="000000"/>
                          </a:solidFill>
                          <a:effectLst/>
                          <a:latin typeface="Arial"/>
                        </a:rPr>
                        <a:t>1</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100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1" i="0" u="none" strike="noStrike" dirty="0" smtClean="0">
                          <a:solidFill>
                            <a:srgbClr val="000000"/>
                          </a:solidFill>
                          <a:effectLst/>
                          <a:latin typeface="+mn-lt"/>
                        </a:rPr>
                        <a:t>Share</a:t>
                      </a:r>
                      <a:r>
                        <a:rPr lang="en-US" sz="1800" b="0" i="0" u="none" strike="noStrike" dirty="0" smtClean="0">
                          <a:solidFill>
                            <a:srgbClr val="000000"/>
                          </a:solidFill>
                          <a:effectLst/>
                          <a:latin typeface="+mn-lt"/>
                        </a:rPr>
                        <a:t> </a:t>
                      </a:r>
                      <a:r>
                        <a:rPr lang="en-US" sz="1800" b="0" i="1" u="none" strike="noStrike" dirty="0" err="1" smtClean="0">
                          <a:solidFill>
                            <a:srgbClr val="000000"/>
                          </a:solidFill>
                          <a:effectLst/>
                          <a:latin typeface="+mn-lt"/>
                        </a:rPr>
                        <a:t>Estia</a:t>
                      </a:r>
                      <a:r>
                        <a:rPr lang="en-US" sz="1800" b="0" i="1" u="none" strike="noStrike" dirty="0" smtClean="0">
                          <a:solidFill>
                            <a:srgbClr val="000000"/>
                          </a:solidFill>
                          <a:effectLst/>
                          <a:latin typeface="+mn-lt"/>
                        </a:rPr>
                        <a:t> Loki/</a:t>
                      </a:r>
                      <a:r>
                        <a:rPr lang="en-US" sz="1800" b="0" i="1" u="none" strike="noStrike" dirty="0" err="1" smtClean="0">
                          <a:solidFill>
                            <a:srgbClr val="000000"/>
                          </a:solidFill>
                          <a:effectLst/>
                          <a:latin typeface="+mn-lt"/>
                        </a:rPr>
                        <a:t>Skadi</a:t>
                      </a:r>
                      <a:endParaRPr lang="en-US" sz="1800" b="0" i="1"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a:solidFill>
                            <a:srgbClr val="000000"/>
                          </a:solidFill>
                          <a:effectLst/>
                          <a:latin typeface="Calibri"/>
                        </a:rPr>
                        <a:t>Pump </a:t>
                      </a:r>
                      <a:r>
                        <a:rPr lang="en-US" sz="1800" b="0" i="0" u="none" strike="noStrike" dirty="0" smtClean="0">
                          <a:solidFill>
                            <a:srgbClr val="000000"/>
                          </a:solidFill>
                          <a:effectLst/>
                          <a:latin typeface="Calibri"/>
                        </a:rPr>
                        <a:t>probe laser system</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is-IS" sz="1800" b="0" i="0" u="none" strike="noStrike">
                          <a:solidFill>
                            <a:srgbClr val="000000"/>
                          </a:solidFill>
                          <a:effectLst/>
                          <a:latin typeface="Arial"/>
                        </a:rPr>
                        <a:t>2</a:t>
                      </a:r>
                    </a:p>
                  </a:txBody>
                  <a:tcPr marL="11444" marR="11444" marT="12700" marB="0" anchor="ctr"/>
                </a:tc>
                <a:tc>
                  <a:txBody>
                    <a:bodyPr/>
                    <a:lstStyle/>
                    <a:p>
                      <a:pPr algn="r" fontAlgn="b">
                        <a:lnSpc>
                          <a:spcPct val="80000"/>
                        </a:lnSpc>
                      </a:pPr>
                      <a:r>
                        <a:rPr lang="en-US" sz="1800" b="1" i="0" u="none" strike="noStrike">
                          <a:solidFill>
                            <a:srgbClr val="000000"/>
                          </a:solidFill>
                          <a:effectLst/>
                          <a:latin typeface="Arial"/>
                        </a:rPr>
                        <a:t>1</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200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1" i="0" u="none" strike="noStrike" dirty="0" smtClean="0">
                          <a:solidFill>
                            <a:srgbClr val="000000"/>
                          </a:solidFill>
                          <a:effectLst/>
                          <a:latin typeface="+mn-lt"/>
                        </a:rPr>
                        <a:t>Share</a:t>
                      </a:r>
                      <a:r>
                        <a:rPr lang="en-US" sz="1800" b="0" i="0" u="none" strike="noStrike" dirty="0" smtClean="0">
                          <a:solidFill>
                            <a:srgbClr val="000000"/>
                          </a:solidFill>
                          <a:effectLst/>
                          <a:latin typeface="+mn-lt"/>
                        </a:rPr>
                        <a:t> </a:t>
                      </a:r>
                      <a:r>
                        <a:rPr lang="en-US" sz="1800" b="0" i="1" u="none" strike="noStrike" dirty="0" err="1" smtClean="0">
                          <a:solidFill>
                            <a:srgbClr val="000000"/>
                          </a:solidFill>
                          <a:effectLst/>
                          <a:latin typeface="+mn-lt"/>
                        </a:rPr>
                        <a:t>Estia</a:t>
                      </a:r>
                      <a:r>
                        <a:rPr lang="en-US" sz="1800" b="0" i="1" u="none" strike="noStrike" dirty="0" smtClean="0">
                          <a:solidFill>
                            <a:srgbClr val="000000"/>
                          </a:solidFill>
                          <a:effectLst/>
                          <a:latin typeface="+mn-lt"/>
                        </a:rPr>
                        <a:t> Loki/</a:t>
                      </a:r>
                      <a:r>
                        <a:rPr lang="en-US" sz="1800" b="0" i="1" u="none" strike="noStrike" dirty="0" err="1" smtClean="0">
                          <a:solidFill>
                            <a:srgbClr val="000000"/>
                          </a:solidFill>
                          <a:effectLst/>
                          <a:latin typeface="+mn-lt"/>
                        </a:rPr>
                        <a:t>Skadi</a:t>
                      </a:r>
                      <a:endParaRPr lang="en-US" sz="1800" b="0" i="1"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a:solidFill>
                            <a:srgbClr val="000000"/>
                          </a:solidFill>
                          <a:effectLst/>
                          <a:latin typeface="Calibri"/>
                        </a:rPr>
                        <a:t>In-situ light scattering</a:t>
                      </a:r>
                    </a:p>
                  </a:txBody>
                  <a:tcPr marL="11444" marR="11444" marT="12700" marB="0" anchor="ctr"/>
                </a:tc>
                <a:tc>
                  <a:txBody>
                    <a:bodyPr/>
                    <a:lstStyle/>
                    <a:p>
                      <a:pPr algn="r" fontAlgn="b">
                        <a:lnSpc>
                          <a:spcPct val="80000"/>
                        </a:lnSpc>
                      </a:pPr>
                      <a:r>
                        <a:rPr lang="en-US" sz="1800" b="0" i="0" u="none" strike="noStrike">
                          <a:solidFill>
                            <a:srgbClr val="000000"/>
                          </a:solidFill>
                          <a:effectLst/>
                          <a:latin typeface="Arial"/>
                        </a:rPr>
                        <a:t>3</a:t>
                      </a:r>
                    </a:p>
                  </a:txBody>
                  <a:tcPr marL="11444" marR="11444" marT="12700" marB="0" anchor="ctr"/>
                </a:tc>
                <a:tc>
                  <a:txBody>
                    <a:bodyPr/>
                    <a:lstStyle/>
                    <a:p>
                      <a:pPr algn="r" fontAlgn="b">
                        <a:lnSpc>
                          <a:spcPct val="80000"/>
                        </a:lnSpc>
                      </a:pPr>
                      <a:r>
                        <a:rPr lang="en-US" sz="1800" b="1" i="0" u="none" strike="noStrike" dirty="0" smtClean="0">
                          <a:solidFill>
                            <a:srgbClr val="0000FF"/>
                          </a:solidFill>
                          <a:effectLst/>
                          <a:latin typeface="Arial"/>
                        </a:rPr>
                        <a:t>0</a:t>
                      </a:r>
                    </a:p>
                  </a:txBody>
                  <a:tcPr marL="11444" marR="11444" marT="12700" marB="0" anchor="ctr"/>
                </a:tc>
                <a:tc>
                  <a:txBody>
                    <a:bodyPr/>
                    <a:lstStyle/>
                    <a:p>
                      <a:pPr algn="r" fontAlgn="b">
                        <a:lnSpc>
                          <a:spcPct val="80000"/>
                        </a:lnSpc>
                      </a:pPr>
                      <a:r>
                        <a:rPr lang="is-IS" sz="1800" b="0" i="0" u="none" strike="noStrike" dirty="0" smtClean="0">
                          <a:solidFill>
                            <a:srgbClr val="000000"/>
                          </a:solidFill>
                          <a:effectLst/>
                          <a:latin typeface="+mn-lt"/>
                        </a:rPr>
                        <a:t>120</a:t>
                      </a:r>
                      <a:endParaRPr lang="is-I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1" i="0" u="none" strike="noStrike" dirty="0" smtClean="0">
                          <a:solidFill>
                            <a:srgbClr val="000000"/>
                          </a:solidFill>
                          <a:effectLst/>
                          <a:latin typeface="+mn-lt"/>
                        </a:rPr>
                        <a:t>ops</a:t>
                      </a:r>
                      <a:endParaRPr lang="is-IS" sz="1800" b="1" i="0"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a:solidFill>
                            <a:srgbClr val="000000"/>
                          </a:solidFill>
                          <a:effectLst/>
                          <a:latin typeface="Calibri"/>
                        </a:rPr>
                        <a:t>Shear cells</a:t>
                      </a:r>
                    </a:p>
                  </a:txBody>
                  <a:tcPr marL="11444" marR="11444" marT="12700" marB="0" anchor="ctr"/>
                </a:tc>
                <a:tc>
                  <a:txBody>
                    <a:bodyPr/>
                    <a:lstStyle/>
                    <a:p>
                      <a:pPr algn="r" fontAlgn="b">
                        <a:lnSpc>
                          <a:spcPct val="80000"/>
                        </a:lnSpc>
                      </a:pPr>
                      <a:r>
                        <a:rPr lang="en-US" sz="1800" b="0" i="0" u="none" strike="noStrike">
                          <a:solidFill>
                            <a:srgbClr val="000000"/>
                          </a:solidFill>
                          <a:effectLst/>
                          <a:latin typeface="Arial"/>
                        </a:rPr>
                        <a:t>3</a:t>
                      </a:r>
                    </a:p>
                  </a:txBody>
                  <a:tcPr marL="11444" marR="11444" marT="12700" marB="0" anchor="ctr"/>
                </a:tc>
                <a:tc>
                  <a:txBody>
                    <a:bodyPr/>
                    <a:lstStyle/>
                    <a:p>
                      <a:pPr algn="r" fontAlgn="b">
                        <a:lnSpc>
                          <a:spcPct val="80000"/>
                        </a:lnSpc>
                      </a:pPr>
                      <a:r>
                        <a:rPr lang="en-US" sz="1800" b="1" i="0" u="none" strike="noStrike" dirty="0" smtClean="0">
                          <a:solidFill>
                            <a:srgbClr val="0000FF"/>
                          </a:solidFill>
                          <a:effectLst/>
                          <a:latin typeface="Arial"/>
                        </a:rPr>
                        <a:t>0</a:t>
                      </a:r>
                      <a:endParaRPr lang="en-US" sz="1800" b="1" i="0" u="none" strike="noStrike" dirty="0">
                        <a:solidFill>
                          <a:srgbClr val="0000FF"/>
                        </a:solidFill>
                        <a:effectLst/>
                        <a:latin typeface="Arial"/>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20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1" i="0" u="none" strike="noStrike" dirty="0" smtClean="0">
                          <a:solidFill>
                            <a:srgbClr val="000000"/>
                          </a:solidFill>
                          <a:effectLst/>
                          <a:latin typeface="+mn-lt"/>
                        </a:rPr>
                        <a:t>ops</a:t>
                      </a:r>
                      <a:endParaRPr lang="en-US" sz="1800" b="1" i="0"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a:solidFill>
                            <a:srgbClr val="000000"/>
                          </a:solidFill>
                          <a:effectLst/>
                          <a:latin typeface="Calibri"/>
                        </a:rPr>
                        <a:t>Gas processing</a:t>
                      </a: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Arial"/>
                        </a:rPr>
                        <a:t>9</a:t>
                      </a:r>
                    </a:p>
                  </a:txBody>
                  <a:tcPr marL="11444" marR="11444" marT="12700" marB="0" anchor="ctr"/>
                </a:tc>
                <a:tc>
                  <a:txBody>
                    <a:bodyPr/>
                    <a:lstStyle/>
                    <a:p>
                      <a:pPr algn="r" fontAlgn="b">
                        <a:lnSpc>
                          <a:spcPct val="80000"/>
                        </a:lnSpc>
                      </a:pPr>
                      <a:r>
                        <a:rPr lang="is-IS" sz="1800" b="1" i="0" u="none" strike="noStrike" dirty="0">
                          <a:solidFill>
                            <a:srgbClr val="000000"/>
                          </a:solidFill>
                          <a:effectLst/>
                          <a:latin typeface="Arial"/>
                        </a:rPr>
                        <a:t>2</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200</a:t>
                      </a:r>
                    </a:p>
                  </a:txBody>
                  <a:tcPr marL="12700" marR="12700" marT="12700" marB="0" anchor="ctr"/>
                </a:tc>
                <a:tc>
                  <a:txBody>
                    <a:bodyPr/>
                    <a:lstStyle/>
                    <a:p>
                      <a:pPr algn="r" fontAlgn="b">
                        <a:lnSpc>
                          <a:spcPct val="80000"/>
                        </a:lnSpc>
                      </a:pPr>
                      <a:r>
                        <a:rPr lang="en-US" sz="1800" b="1" i="0" u="none" strike="noStrike" dirty="0" smtClean="0">
                          <a:solidFill>
                            <a:srgbClr val="000000"/>
                          </a:solidFill>
                          <a:effectLst/>
                          <a:latin typeface="+mn-lt"/>
                        </a:rPr>
                        <a:t>Share</a:t>
                      </a:r>
                      <a:r>
                        <a:rPr lang="en-US" sz="1800" b="0" i="0" u="none" strike="noStrike" dirty="0" smtClean="0">
                          <a:solidFill>
                            <a:srgbClr val="000000"/>
                          </a:solidFill>
                          <a:effectLst/>
                          <a:latin typeface="+mn-lt"/>
                        </a:rPr>
                        <a:t> </a:t>
                      </a:r>
                      <a:r>
                        <a:rPr lang="en-US" sz="1800" b="0" i="1" u="none" strike="noStrike" dirty="0" smtClean="0">
                          <a:solidFill>
                            <a:srgbClr val="000000"/>
                          </a:solidFill>
                          <a:effectLst/>
                          <a:latin typeface="+mn-lt"/>
                        </a:rPr>
                        <a:t>All Instruments (2x)</a:t>
                      </a:r>
                      <a:endParaRPr lang="en-US" sz="1800" b="0" i="1"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err="1" smtClean="0">
                          <a:solidFill>
                            <a:srgbClr val="000000"/>
                          </a:solidFill>
                          <a:effectLst/>
                          <a:latin typeface="Calibri"/>
                        </a:rPr>
                        <a:t>Rheometer</a:t>
                      </a:r>
                      <a:r>
                        <a:rPr lang="en-US" sz="1800" b="0" i="0" u="none" strike="noStrike" dirty="0" smtClean="0">
                          <a:solidFill>
                            <a:srgbClr val="000000"/>
                          </a:solidFill>
                          <a:effectLst/>
                          <a:latin typeface="Calibri"/>
                        </a:rPr>
                        <a:t> in-situ</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a:solidFill>
                            <a:srgbClr val="000000"/>
                          </a:solidFill>
                          <a:effectLst/>
                          <a:latin typeface="Arial"/>
                        </a:rPr>
                        <a:t>1</a:t>
                      </a:r>
                    </a:p>
                  </a:txBody>
                  <a:tcPr marL="11444" marR="11444" marT="12700" marB="0" anchor="ctr"/>
                </a:tc>
                <a:tc>
                  <a:txBody>
                    <a:bodyPr/>
                    <a:lstStyle/>
                    <a:p>
                      <a:pPr algn="r" fontAlgn="b">
                        <a:lnSpc>
                          <a:spcPct val="80000"/>
                        </a:lnSpc>
                      </a:pPr>
                      <a:r>
                        <a:rPr lang="en-US" sz="1800" b="1" i="0" u="none" strike="noStrike" dirty="0" smtClean="0">
                          <a:solidFill>
                            <a:srgbClr val="000000"/>
                          </a:solidFill>
                          <a:effectLst/>
                          <a:latin typeface="Arial"/>
                        </a:rPr>
                        <a:t>1</a:t>
                      </a:r>
                      <a:endParaRPr lang="en-US" sz="1800" b="1" i="0" u="none" strike="noStrike" dirty="0">
                        <a:solidFill>
                          <a:srgbClr val="000000"/>
                        </a:solidFill>
                        <a:effectLst/>
                        <a:latin typeface="Arial"/>
                      </a:endParaRPr>
                    </a:p>
                  </a:txBody>
                  <a:tcPr marL="11444" marR="11444" marT="12700" marB="0" anchor="ctr"/>
                </a:tc>
                <a:tc>
                  <a:txBody>
                    <a:bodyPr/>
                    <a:lstStyle/>
                    <a:p>
                      <a:pPr algn="r" fontAlgn="b">
                        <a:lnSpc>
                          <a:spcPct val="80000"/>
                        </a:lnSpc>
                      </a:pPr>
                      <a:r>
                        <a:rPr lang="is-IS" sz="1800" b="0" i="0" u="none" strike="noStrike" dirty="0" smtClean="0">
                          <a:solidFill>
                            <a:srgbClr val="000000"/>
                          </a:solidFill>
                          <a:effectLst/>
                          <a:latin typeface="+mn-lt"/>
                        </a:rPr>
                        <a:t>250</a:t>
                      </a:r>
                    </a:p>
                  </a:txBody>
                  <a:tcPr marL="12700" marR="12700" marT="12700" marB="0" anchor="ctr"/>
                </a:tc>
                <a:tc>
                  <a:txBody>
                    <a:bodyPr/>
                    <a:lstStyle/>
                    <a:p>
                      <a:pPr algn="r" fontAlgn="b">
                        <a:lnSpc>
                          <a:spcPct val="80000"/>
                        </a:lnSpc>
                      </a:pPr>
                      <a:r>
                        <a:rPr lang="en-US" sz="1800" b="1" i="0" u="none" strike="noStrike" dirty="0" smtClean="0">
                          <a:solidFill>
                            <a:srgbClr val="000000"/>
                          </a:solidFill>
                          <a:effectLst/>
                          <a:latin typeface="+mn-lt"/>
                        </a:rPr>
                        <a:t>Share</a:t>
                      </a:r>
                      <a:r>
                        <a:rPr lang="en-US" sz="1800" b="0" i="1" u="none" strike="noStrike" dirty="0" smtClean="0">
                          <a:solidFill>
                            <a:srgbClr val="000000"/>
                          </a:solidFill>
                          <a:effectLst/>
                          <a:latin typeface="+mn-lt"/>
                        </a:rPr>
                        <a:t> Loki/</a:t>
                      </a:r>
                      <a:r>
                        <a:rPr lang="en-US" sz="1800" b="0" i="1" u="none" strike="noStrike" dirty="0" err="1" smtClean="0">
                          <a:solidFill>
                            <a:srgbClr val="000000"/>
                          </a:solidFill>
                          <a:effectLst/>
                          <a:latin typeface="+mn-lt"/>
                        </a:rPr>
                        <a:t>Skadi</a:t>
                      </a:r>
                      <a:endParaRPr lang="is-IS" sz="1800" b="0" i="1"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err="1">
                          <a:solidFill>
                            <a:srgbClr val="000000"/>
                          </a:solidFill>
                          <a:effectLst/>
                          <a:latin typeface="Calibri"/>
                        </a:rPr>
                        <a:t>Julabo</a:t>
                      </a:r>
                      <a:r>
                        <a:rPr lang="en-US" sz="1800" b="0" i="0" u="none" strike="noStrike" dirty="0">
                          <a:solidFill>
                            <a:srgbClr val="000000"/>
                          </a:solidFill>
                          <a:effectLst/>
                          <a:latin typeface="Calibri"/>
                        </a:rPr>
                        <a:t>-type </a:t>
                      </a:r>
                      <a:r>
                        <a:rPr lang="en-US" sz="1800" b="0" i="0" u="none" strike="noStrike" dirty="0" smtClean="0">
                          <a:solidFill>
                            <a:srgbClr val="000000"/>
                          </a:solidFill>
                          <a:effectLst/>
                          <a:latin typeface="Calibri"/>
                        </a:rPr>
                        <a:t>chiller</a:t>
                      </a:r>
                      <a:r>
                        <a:rPr lang="en-US" sz="1800" b="0" i="0" u="none" strike="noStrike" dirty="0">
                          <a:solidFill>
                            <a:srgbClr val="000000"/>
                          </a:solidFill>
                          <a:effectLst/>
                          <a:latin typeface="Calibri"/>
                        </a:rPr>
                        <a:t>/heater</a:t>
                      </a:r>
                    </a:p>
                  </a:txBody>
                  <a:tcPr marL="11444" marR="11444" marT="12700" marB="0" anchor="ctr"/>
                </a:tc>
                <a:tc>
                  <a:txBody>
                    <a:bodyPr/>
                    <a:lstStyle/>
                    <a:p>
                      <a:pPr algn="r" fontAlgn="b">
                        <a:lnSpc>
                          <a:spcPct val="80000"/>
                        </a:lnSpc>
                      </a:pPr>
                      <a:r>
                        <a:rPr lang="en-US" sz="1800" b="0" i="0" u="none" strike="noStrike">
                          <a:solidFill>
                            <a:srgbClr val="000000"/>
                          </a:solidFill>
                          <a:effectLst/>
                          <a:latin typeface="Arial"/>
                        </a:rPr>
                        <a:t>3</a:t>
                      </a:r>
                    </a:p>
                  </a:txBody>
                  <a:tcPr marL="11444" marR="11444" marT="12700" marB="0" anchor="ctr"/>
                </a:tc>
                <a:tc>
                  <a:txBody>
                    <a:bodyPr/>
                    <a:lstStyle/>
                    <a:p>
                      <a:pPr algn="r" fontAlgn="b">
                        <a:lnSpc>
                          <a:spcPct val="80000"/>
                        </a:lnSpc>
                      </a:pPr>
                      <a:r>
                        <a:rPr lang="en-US" sz="1800" b="1" i="0" u="none" strike="noStrike" dirty="0">
                          <a:solidFill>
                            <a:srgbClr val="000000"/>
                          </a:solidFill>
                          <a:effectLst/>
                          <a:latin typeface="Arial"/>
                        </a:rPr>
                        <a:t>3</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7</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1" i="0" u="none" strike="noStrike" dirty="0" smtClean="0">
                          <a:solidFill>
                            <a:srgbClr val="000000"/>
                          </a:solidFill>
                          <a:effectLst/>
                          <a:latin typeface="+mn-lt"/>
                        </a:rPr>
                        <a:t>shared</a:t>
                      </a:r>
                      <a:r>
                        <a:rPr lang="en-US" sz="1800" b="0" i="0" u="none" strike="noStrike" dirty="0" smtClean="0">
                          <a:solidFill>
                            <a:srgbClr val="000000"/>
                          </a:solidFill>
                          <a:effectLst/>
                          <a:latin typeface="+mn-lt"/>
                        </a:rPr>
                        <a:t> </a:t>
                      </a:r>
                      <a:r>
                        <a:rPr lang="en-US" sz="1800" b="0" i="1" u="none" strike="noStrike" dirty="0" err="1" smtClean="0">
                          <a:solidFill>
                            <a:srgbClr val="000000"/>
                          </a:solidFill>
                          <a:effectLst/>
                          <a:latin typeface="+mn-lt"/>
                        </a:rPr>
                        <a:t>Bifrost</a:t>
                      </a:r>
                      <a:r>
                        <a:rPr lang="en-US" sz="1800" b="0" i="1" u="none" strike="noStrike" dirty="0" smtClean="0">
                          <a:solidFill>
                            <a:srgbClr val="000000"/>
                          </a:solidFill>
                          <a:effectLst/>
                          <a:latin typeface="+mn-lt"/>
                        </a:rPr>
                        <a:t> </a:t>
                      </a:r>
                      <a:r>
                        <a:rPr lang="en-US" sz="1800" b="0" i="1" u="none" strike="noStrike" dirty="0" err="1" smtClean="0">
                          <a:solidFill>
                            <a:srgbClr val="000000"/>
                          </a:solidFill>
                          <a:effectLst/>
                          <a:latin typeface="+mn-lt"/>
                        </a:rPr>
                        <a:t>Estia</a:t>
                      </a:r>
                      <a:r>
                        <a:rPr lang="en-US" sz="1800" b="0" i="1" u="none" strike="noStrike" dirty="0" smtClean="0">
                          <a:solidFill>
                            <a:srgbClr val="000000"/>
                          </a:solidFill>
                          <a:effectLst/>
                          <a:latin typeface="+mn-lt"/>
                        </a:rPr>
                        <a:t> Loki /</a:t>
                      </a:r>
                      <a:r>
                        <a:rPr lang="en-US" sz="1800" b="0" i="1" u="none" strike="noStrike" dirty="0" err="1" smtClean="0">
                          <a:solidFill>
                            <a:srgbClr val="000000"/>
                          </a:solidFill>
                          <a:effectLst/>
                          <a:latin typeface="+mn-lt"/>
                        </a:rPr>
                        <a:t>Skadi</a:t>
                      </a:r>
                      <a:endParaRPr lang="en-US" sz="1800" b="0" i="1"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a:solidFill>
                            <a:srgbClr val="000000"/>
                          </a:solidFill>
                          <a:effectLst/>
                          <a:latin typeface="Calibri"/>
                        </a:rPr>
                        <a:t>Liquid surface troughs</a:t>
                      </a: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Arial"/>
                        </a:rPr>
                        <a:t>1</a:t>
                      </a:r>
                    </a:p>
                  </a:txBody>
                  <a:tcPr marL="11444" marR="11444" marT="12700" marB="0" anchor="ctr"/>
                </a:tc>
                <a:tc>
                  <a:txBody>
                    <a:bodyPr/>
                    <a:lstStyle/>
                    <a:p>
                      <a:pPr algn="r" fontAlgn="b">
                        <a:lnSpc>
                          <a:spcPct val="80000"/>
                        </a:lnSpc>
                      </a:pPr>
                      <a:r>
                        <a:rPr lang="en-US" sz="1800" b="1" i="0" u="none" strike="noStrike" dirty="0" smtClean="0">
                          <a:solidFill>
                            <a:srgbClr val="0000FF"/>
                          </a:solidFill>
                          <a:effectLst/>
                          <a:latin typeface="Arial"/>
                        </a:rPr>
                        <a:t>0</a:t>
                      </a:r>
                      <a:endParaRPr lang="en-US" sz="1800" b="1" i="0" u="none" strike="noStrike" dirty="0">
                        <a:solidFill>
                          <a:srgbClr val="0000FF"/>
                        </a:solidFill>
                        <a:effectLst/>
                        <a:latin typeface="Arial"/>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20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1" i="0" u="none" strike="noStrike" dirty="0" smtClean="0">
                          <a:solidFill>
                            <a:srgbClr val="000000"/>
                          </a:solidFill>
                          <a:effectLst/>
                          <a:latin typeface="+mn-lt"/>
                        </a:rPr>
                        <a:t>Instr. Specific </a:t>
                      </a:r>
                      <a:r>
                        <a:rPr lang="en-US" sz="1800" b="0" i="1" u="none" strike="noStrike" dirty="0" err="1" smtClean="0">
                          <a:solidFill>
                            <a:srgbClr val="000000"/>
                          </a:solidFill>
                          <a:effectLst/>
                          <a:latin typeface="+mn-lt"/>
                        </a:rPr>
                        <a:t>Estia</a:t>
                      </a:r>
                      <a:endParaRPr lang="en-US" sz="1800" b="0" i="1"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a:solidFill>
                            <a:srgbClr val="000000"/>
                          </a:solidFill>
                          <a:effectLst/>
                          <a:latin typeface="Calibri"/>
                        </a:rPr>
                        <a:t>in-situ gas adsorption meas.</a:t>
                      </a: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Arial"/>
                        </a:rPr>
                        <a:t>3</a:t>
                      </a:r>
                    </a:p>
                  </a:txBody>
                  <a:tcPr marL="11444" marR="11444" marT="12700" marB="0" anchor="ctr"/>
                </a:tc>
                <a:tc>
                  <a:txBody>
                    <a:bodyPr/>
                    <a:lstStyle/>
                    <a:p>
                      <a:pPr algn="r" fontAlgn="b">
                        <a:lnSpc>
                          <a:spcPct val="80000"/>
                        </a:lnSpc>
                      </a:pPr>
                      <a:r>
                        <a:rPr lang="en-US" sz="1800" b="1" i="0" u="none" strike="noStrike" dirty="0">
                          <a:solidFill>
                            <a:srgbClr val="0000FF"/>
                          </a:solidFill>
                          <a:effectLst/>
                          <a:latin typeface="Arial"/>
                        </a:rPr>
                        <a:t>0</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250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1" i="0" u="none" strike="noStrike" dirty="0" smtClean="0">
                          <a:solidFill>
                            <a:srgbClr val="000000"/>
                          </a:solidFill>
                          <a:effectLst/>
                          <a:latin typeface="+mn-lt"/>
                        </a:rPr>
                        <a:t>external</a:t>
                      </a:r>
                      <a:endParaRPr lang="en-US" sz="1800" b="1" i="0"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smtClean="0">
                          <a:solidFill>
                            <a:srgbClr val="000000"/>
                          </a:solidFill>
                          <a:effectLst/>
                          <a:latin typeface="Calibri"/>
                        </a:rPr>
                        <a:t>Gas blower</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1" u="none" strike="noStrike" dirty="0" smtClean="0">
                          <a:solidFill>
                            <a:srgbClr val="000000"/>
                          </a:solidFill>
                          <a:effectLst/>
                          <a:latin typeface="Arial"/>
                        </a:rPr>
                        <a:t>3</a:t>
                      </a:r>
                      <a:endParaRPr lang="en-US" sz="1800" b="0" i="1" u="none" strike="noStrike" dirty="0">
                        <a:solidFill>
                          <a:srgbClr val="000000"/>
                        </a:solidFill>
                        <a:effectLst/>
                        <a:latin typeface="Arial"/>
                      </a:endParaRPr>
                    </a:p>
                  </a:txBody>
                  <a:tcPr marL="11444" marR="11444" marT="12700" marB="0" anchor="ctr"/>
                </a:tc>
                <a:tc>
                  <a:txBody>
                    <a:bodyPr/>
                    <a:lstStyle/>
                    <a:p>
                      <a:pPr algn="r" fontAlgn="b">
                        <a:lnSpc>
                          <a:spcPct val="80000"/>
                        </a:lnSpc>
                      </a:pPr>
                      <a:r>
                        <a:rPr lang="en-US" sz="1800" b="1" i="0" u="none" strike="noStrike" dirty="0">
                          <a:solidFill>
                            <a:srgbClr val="000000"/>
                          </a:solidFill>
                          <a:effectLst/>
                          <a:latin typeface="Arial"/>
                        </a:rPr>
                        <a:t>1</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150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1" i="0" u="none" strike="noStrike" dirty="0" smtClean="0">
                          <a:solidFill>
                            <a:srgbClr val="000000"/>
                          </a:solidFill>
                          <a:effectLst/>
                          <a:latin typeface="+mn-lt"/>
                        </a:rPr>
                        <a:t>Share</a:t>
                      </a:r>
                      <a:r>
                        <a:rPr lang="en-US" sz="1800" b="0" i="0" u="none" strike="noStrike" dirty="0" smtClean="0">
                          <a:solidFill>
                            <a:srgbClr val="000000"/>
                          </a:solidFill>
                          <a:effectLst/>
                          <a:latin typeface="+mn-lt"/>
                        </a:rPr>
                        <a:t> </a:t>
                      </a:r>
                      <a:r>
                        <a:rPr lang="en-US" sz="1800" b="0" i="1" u="none" strike="noStrike" dirty="0" err="1" smtClean="0">
                          <a:solidFill>
                            <a:srgbClr val="000000"/>
                          </a:solidFill>
                          <a:effectLst/>
                          <a:latin typeface="+mn-lt"/>
                        </a:rPr>
                        <a:t>Bifrost</a:t>
                      </a:r>
                      <a:r>
                        <a:rPr lang="en-US" sz="1800" b="0" i="1" u="none" strike="noStrike" dirty="0" smtClean="0">
                          <a:solidFill>
                            <a:srgbClr val="000000"/>
                          </a:solidFill>
                          <a:effectLst/>
                          <a:latin typeface="+mn-lt"/>
                        </a:rPr>
                        <a:t> </a:t>
                      </a:r>
                      <a:r>
                        <a:rPr lang="en-US" sz="1800" b="0" i="1" u="none" strike="noStrike" dirty="0" err="1" smtClean="0">
                          <a:solidFill>
                            <a:srgbClr val="000000"/>
                          </a:solidFill>
                          <a:effectLst/>
                          <a:latin typeface="+mn-lt"/>
                        </a:rPr>
                        <a:t>Estia</a:t>
                      </a:r>
                      <a:r>
                        <a:rPr lang="en-US" sz="1800" b="0" i="1" u="none" strike="noStrike" dirty="0" smtClean="0">
                          <a:solidFill>
                            <a:srgbClr val="000000"/>
                          </a:solidFill>
                          <a:effectLst/>
                          <a:latin typeface="+mn-lt"/>
                        </a:rPr>
                        <a:t> Loki/</a:t>
                      </a:r>
                      <a:r>
                        <a:rPr lang="en-US" sz="1800" b="0" i="1" u="none" strike="noStrike" dirty="0" err="1" smtClean="0">
                          <a:solidFill>
                            <a:srgbClr val="000000"/>
                          </a:solidFill>
                          <a:effectLst/>
                          <a:latin typeface="+mn-lt"/>
                        </a:rPr>
                        <a:t>Skadi</a:t>
                      </a:r>
                      <a:r>
                        <a:rPr lang="en-US" sz="1800" b="0" i="1" u="none" strike="noStrike" dirty="0" smtClean="0">
                          <a:solidFill>
                            <a:srgbClr val="000000"/>
                          </a:solidFill>
                          <a:effectLst/>
                          <a:latin typeface="+mn-lt"/>
                        </a:rPr>
                        <a:t> </a:t>
                      </a:r>
                      <a:endParaRPr lang="en-US" sz="1800" b="0" i="0" u="none" strike="noStrike" dirty="0" smtClean="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smtClean="0">
                          <a:solidFill>
                            <a:srgbClr val="000000"/>
                          </a:solidFill>
                          <a:effectLst/>
                          <a:latin typeface="Calibri"/>
                        </a:rPr>
                        <a:t>injection </a:t>
                      </a:r>
                      <a:r>
                        <a:rPr lang="en-US" sz="1800" b="0" i="0" u="none" strike="noStrike" dirty="0" err="1" smtClean="0">
                          <a:solidFill>
                            <a:srgbClr val="000000"/>
                          </a:solidFill>
                          <a:effectLst/>
                          <a:latin typeface="Calibri"/>
                        </a:rPr>
                        <a:t>syst</a:t>
                      </a:r>
                      <a:r>
                        <a:rPr lang="en-US" sz="1800" b="0" i="0" u="none" strike="noStrike" dirty="0" smtClean="0">
                          <a:solidFill>
                            <a:srgbClr val="000000"/>
                          </a:solidFill>
                          <a:effectLst/>
                          <a:latin typeface="Calibri"/>
                        </a:rPr>
                        <a:t>, </a:t>
                      </a:r>
                      <a:r>
                        <a:rPr lang="en-US" sz="1800" b="0" i="0" u="none" strike="noStrike" dirty="0">
                          <a:solidFill>
                            <a:srgbClr val="000000"/>
                          </a:solidFill>
                          <a:effectLst/>
                          <a:latin typeface="Calibri"/>
                        </a:rPr>
                        <a:t>syringe pump</a:t>
                      </a: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Arial"/>
                        </a:rPr>
                        <a:t>3</a:t>
                      </a:r>
                    </a:p>
                  </a:txBody>
                  <a:tcPr marL="11444" marR="11444" marT="12700" marB="0" anchor="ctr"/>
                </a:tc>
                <a:tc>
                  <a:txBody>
                    <a:bodyPr/>
                    <a:lstStyle/>
                    <a:p>
                      <a:pPr algn="r" fontAlgn="b">
                        <a:lnSpc>
                          <a:spcPct val="80000"/>
                        </a:lnSpc>
                      </a:pPr>
                      <a:r>
                        <a:rPr lang="en-US" sz="1800" b="1" i="0" u="none" strike="noStrike" dirty="0" smtClean="0">
                          <a:solidFill>
                            <a:srgbClr val="0000FF"/>
                          </a:solidFill>
                          <a:effectLst/>
                          <a:latin typeface="Arial"/>
                        </a:rPr>
                        <a:t>0</a:t>
                      </a:r>
                      <a:endParaRPr lang="en-US" sz="1800" b="1" i="0" u="none" strike="noStrike" dirty="0">
                        <a:solidFill>
                          <a:srgbClr val="0000FF"/>
                        </a:solidFill>
                        <a:effectLst/>
                        <a:latin typeface="Arial"/>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20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1" i="0" u="none" strike="noStrike" dirty="0" smtClean="0">
                          <a:solidFill>
                            <a:srgbClr val="000000"/>
                          </a:solidFill>
                          <a:effectLst/>
                          <a:latin typeface="+mn-lt"/>
                        </a:rPr>
                        <a:t>ops</a:t>
                      </a:r>
                      <a:endParaRPr lang="en-US" sz="1800" b="1" i="0"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a:solidFill>
                            <a:srgbClr val="000000"/>
                          </a:solidFill>
                          <a:effectLst/>
                          <a:latin typeface="Calibri"/>
                        </a:rPr>
                        <a:t>SANS magazine 5*10</a:t>
                      </a: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Arial"/>
                        </a:rPr>
                        <a:t>1</a:t>
                      </a:r>
                    </a:p>
                  </a:txBody>
                  <a:tcPr marL="11444" marR="11444" marT="12700" marB="0" anchor="ctr"/>
                </a:tc>
                <a:tc>
                  <a:txBody>
                    <a:bodyPr/>
                    <a:lstStyle/>
                    <a:p>
                      <a:pPr algn="r" fontAlgn="b">
                        <a:lnSpc>
                          <a:spcPct val="80000"/>
                        </a:lnSpc>
                      </a:pPr>
                      <a:r>
                        <a:rPr lang="en-US" sz="1800" b="1" i="0" u="none" strike="noStrike" dirty="0">
                          <a:solidFill>
                            <a:srgbClr val="0000FF"/>
                          </a:solidFill>
                          <a:effectLst/>
                          <a:latin typeface="Arial"/>
                        </a:rPr>
                        <a:t>0</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50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1" i="0" u="none" strike="noStrike" dirty="0" smtClean="0">
                          <a:solidFill>
                            <a:srgbClr val="000000"/>
                          </a:solidFill>
                          <a:effectLst/>
                          <a:latin typeface="+mn-lt"/>
                        </a:rPr>
                        <a:t>Mini-pool </a:t>
                      </a:r>
                      <a:r>
                        <a:rPr lang="en-US" sz="1800" b="0" i="1" u="none" strike="noStrike" dirty="0" smtClean="0">
                          <a:solidFill>
                            <a:srgbClr val="000000"/>
                          </a:solidFill>
                          <a:effectLst/>
                          <a:latin typeface="+mn-lt"/>
                        </a:rPr>
                        <a:t>Loki/</a:t>
                      </a:r>
                      <a:r>
                        <a:rPr lang="en-US" sz="1800" b="0" i="1" u="none" strike="noStrike" dirty="0" err="1" smtClean="0">
                          <a:solidFill>
                            <a:srgbClr val="000000"/>
                          </a:solidFill>
                          <a:effectLst/>
                          <a:latin typeface="+mn-lt"/>
                        </a:rPr>
                        <a:t>Skadi</a:t>
                      </a:r>
                      <a:endParaRPr lang="en-US" sz="1800" b="0" i="1"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a:solidFill>
                            <a:srgbClr val="000000"/>
                          </a:solidFill>
                          <a:effectLst/>
                          <a:latin typeface="Calibri"/>
                        </a:rPr>
                        <a:t>SANS magazine 5*10 </a:t>
                      </a:r>
                      <a:r>
                        <a:rPr lang="en-US" sz="1800" b="0" i="0" u="none" strike="noStrike" dirty="0" smtClean="0">
                          <a:solidFill>
                            <a:srgbClr val="000000"/>
                          </a:solidFill>
                          <a:effectLst/>
                          <a:latin typeface="Calibri"/>
                        </a:rPr>
                        <a:t>Ind. T</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a:solidFill>
                            <a:srgbClr val="000000"/>
                          </a:solidFill>
                          <a:effectLst/>
                          <a:latin typeface="Arial"/>
                        </a:rPr>
                        <a:t>1</a:t>
                      </a:r>
                    </a:p>
                  </a:txBody>
                  <a:tcPr marL="11444" marR="11444" marT="12700" marB="0" anchor="ctr"/>
                </a:tc>
                <a:tc>
                  <a:txBody>
                    <a:bodyPr/>
                    <a:lstStyle/>
                    <a:p>
                      <a:pPr algn="r" fontAlgn="b">
                        <a:lnSpc>
                          <a:spcPct val="80000"/>
                        </a:lnSpc>
                      </a:pPr>
                      <a:r>
                        <a:rPr lang="en-US" sz="1800" b="1" i="0" u="none" strike="noStrike" dirty="0">
                          <a:solidFill>
                            <a:srgbClr val="0000FF"/>
                          </a:solidFill>
                          <a:effectLst/>
                          <a:latin typeface="Arial"/>
                        </a:rPr>
                        <a:t>0</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50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1" i="0" u="none" strike="noStrike" dirty="0" smtClean="0">
                          <a:solidFill>
                            <a:srgbClr val="000000"/>
                          </a:solidFill>
                          <a:effectLst/>
                          <a:latin typeface="+mn-lt"/>
                        </a:rPr>
                        <a:t>Mini-pool </a:t>
                      </a:r>
                      <a:r>
                        <a:rPr lang="en-US" sz="1800" b="0" i="1" u="none" strike="noStrike" dirty="0" smtClean="0">
                          <a:solidFill>
                            <a:srgbClr val="000000"/>
                          </a:solidFill>
                          <a:effectLst/>
                          <a:latin typeface="+mn-lt"/>
                        </a:rPr>
                        <a:t>Loki/</a:t>
                      </a:r>
                      <a:r>
                        <a:rPr lang="en-US" sz="1800" b="0" i="1" u="none" strike="noStrike" dirty="0" err="1" smtClean="0">
                          <a:solidFill>
                            <a:srgbClr val="000000"/>
                          </a:solidFill>
                          <a:effectLst/>
                          <a:latin typeface="+mn-lt"/>
                        </a:rPr>
                        <a:t>Skadi</a:t>
                      </a:r>
                      <a:endParaRPr lang="en-US" sz="1800" b="0" i="1" u="none" strike="noStrike" dirty="0">
                        <a:solidFill>
                          <a:srgbClr val="000000"/>
                        </a:solidFill>
                        <a:effectLst/>
                        <a:latin typeface="+mn-lt"/>
                      </a:endParaRPr>
                    </a:p>
                  </a:txBody>
                  <a:tcPr marL="12700" marR="12700" marT="12700" marB="0" anchor="ctr"/>
                </a:tc>
              </a:tr>
            </a:tbl>
          </a:graphicData>
        </a:graphic>
      </p:graphicFrame>
      <p:pic>
        <p:nvPicPr>
          <p:cNvPr id="6" name="Picture 5" descr="P104025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56072" cy="1392054"/>
          </a:xfrm>
          <a:prstGeom prst="rect">
            <a:avLst/>
          </a:prstGeom>
        </p:spPr>
      </p:pic>
    </p:spTree>
    <p:extLst>
      <p:ext uri="{BB962C8B-B14F-4D97-AF65-F5344CB8AC3E}">
        <p14:creationId xmlns:p14="http://schemas.microsoft.com/office/powerpoint/2010/main" val="4769893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74"/>
            <a:ext cx="8229600" cy="1143000"/>
          </a:xfrm>
        </p:spPr>
        <p:txBody>
          <a:bodyPr>
            <a:normAutofit/>
          </a:bodyPr>
          <a:lstStyle/>
          <a:p>
            <a:r>
              <a:rPr lang="en-US" sz="3200" dirty="0" smtClean="0"/>
              <a:t>Outline</a:t>
            </a:r>
            <a:endParaRPr lang="en-US" sz="3200" i="1" dirty="0"/>
          </a:p>
        </p:txBody>
      </p:sp>
      <p:sp>
        <p:nvSpPr>
          <p:cNvPr id="5" name="TextBox 4"/>
          <p:cNvSpPr txBox="1"/>
          <p:nvPr/>
        </p:nvSpPr>
        <p:spPr>
          <a:xfrm>
            <a:off x="1069131" y="1715814"/>
            <a:ext cx="7007046" cy="4339650"/>
          </a:xfrm>
          <a:prstGeom prst="rect">
            <a:avLst/>
          </a:prstGeom>
          <a:noFill/>
        </p:spPr>
        <p:txBody>
          <a:bodyPr wrap="none" rtlCol="0">
            <a:spAutoFit/>
          </a:bodyPr>
          <a:lstStyle/>
          <a:p>
            <a:endParaRPr lang="en-US" sz="800" dirty="0" smtClean="0">
              <a:solidFill>
                <a:prstClr val="black"/>
              </a:solidFill>
              <a:latin typeface="Calibri"/>
            </a:endParaRPr>
          </a:p>
          <a:p>
            <a:pPr marL="342900" indent="-342900">
              <a:buFont typeface="Courier New"/>
              <a:buChar char="o"/>
            </a:pPr>
            <a:r>
              <a:rPr lang="en-US" sz="2000" dirty="0" smtClean="0">
                <a:solidFill>
                  <a:prstClr val="black"/>
                </a:solidFill>
                <a:latin typeface="Calibri"/>
              </a:rPr>
              <a:t>Scope and Priorities for Science Support Systems</a:t>
            </a:r>
          </a:p>
          <a:p>
            <a:pPr marL="342900" indent="-342900">
              <a:buFont typeface="Courier New"/>
              <a:buChar char="o"/>
            </a:pPr>
            <a:endParaRPr lang="en-US" sz="2000" dirty="0" smtClean="0">
              <a:solidFill>
                <a:prstClr val="black"/>
              </a:solidFill>
              <a:latin typeface="Calibri"/>
            </a:endParaRPr>
          </a:p>
          <a:p>
            <a:pPr marL="342900" indent="-342900">
              <a:buFont typeface="Courier New"/>
              <a:buChar char="o"/>
            </a:pPr>
            <a:r>
              <a:rPr lang="en-US" sz="2000" dirty="0" smtClean="0">
                <a:solidFill>
                  <a:prstClr val="black"/>
                </a:solidFill>
                <a:latin typeface="Calibri"/>
              </a:rPr>
              <a:t>Delivery Strategy for Science Support Systems</a:t>
            </a:r>
          </a:p>
          <a:p>
            <a:pPr marL="342900" indent="-342900">
              <a:buFont typeface="Courier New"/>
              <a:buChar char="o"/>
            </a:pPr>
            <a:endParaRPr lang="en-US" sz="2000" dirty="0" smtClean="0">
              <a:solidFill>
                <a:prstClr val="black"/>
              </a:solidFill>
              <a:latin typeface="Calibri"/>
            </a:endParaRPr>
          </a:p>
          <a:p>
            <a:pPr marL="342900" indent="-342900">
              <a:buFont typeface="Courier New"/>
              <a:buChar char="o"/>
            </a:pPr>
            <a:r>
              <a:rPr lang="en-US" sz="2000" dirty="0" smtClean="0">
                <a:solidFill>
                  <a:prstClr val="black"/>
                </a:solidFill>
                <a:latin typeface="Calibri"/>
              </a:rPr>
              <a:t>Laboratories, Workshops and Sample Environment Equipment</a:t>
            </a:r>
          </a:p>
          <a:p>
            <a:pPr marL="342900" indent="-342900">
              <a:buFont typeface="Courier New"/>
              <a:buChar char="o"/>
            </a:pPr>
            <a:endParaRPr lang="en-US" sz="2000" dirty="0" smtClean="0">
              <a:solidFill>
                <a:prstClr val="black"/>
              </a:solidFill>
              <a:latin typeface="Calibri"/>
            </a:endParaRPr>
          </a:p>
          <a:p>
            <a:pPr marL="342900" indent="-342900">
              <a:buFont typeface="Courier New"/>
              <a:buChar char="o"/>
            </a:pPr>
            <a:r>
              <a:rPr lang="en-US" sz="2000" dirty="0">
                <a:solidFill>
                  <a:prstClr val="black"/>
                </a:solidFill>
              </a:rPr>
              <a:t>Schedule and Milestones</a:t>
            </a:r>
          </a:p>
          <a:p>
            <a:pPr marL="342900" indent="-342900">
              <a:buFont typeface="Courier New"/>
              <a:buChar char="o"/>
            </a:pPr>
            <a:endParaRPr lang="en-US" sz="2000" dirty="0" smtClean="0">
              <a:solidFill>
                <a:prstClr val="black"/>
              </a:solidFill>
              <a:latin typeface="Calibri"/>
            </a:endParaRPr>
          </a:p>
          <a:p>
            <a:pPr marL="342900" indent="-342900">
              <a:buFont typeface="Courier New"/>
              <a:buChar char="o"/>
            </a:pPr>
            <a:r>
              <a:rPr lang="en-US" sz="2000" dirty="0" smtClean="0">
                <a:solidFill>
                  <a:prstClr val="black"/>
                </a:solidFill>
                <a:latin typeface="Calibri"/>
              </a:rPr>
              <a:t>Cost</a:t>
            </a:r>
            <a:r>
              <a:rPr lang="en-US" sz="2000" dirty="0" smtClean="0">
                <a:solidFill>
                  <a:prstClr val="black"/>
                </a:solidFill>
                <a:latin typeface="Calibri"/>
              </a:rPr>
              <a:t>, In-Kind and Staff</a:t>
            </a:r>
          </a:p>
          <a:p>
            <a:endParaRPr lang="en-US" sz="2000" dirty="0" smtClean="0">
              <a:solidFill>
                <a:prstClr val="black"/>
              </a:solidFill>
              <a:latin typeface="Calibri"/>
            </a:endParaRPr>
          </a:p>
          <a:p>
            <a:pPr marL="342900" indent="-342900">
              <a:buFont typeface="Courier New"/>
              <a:buChar char="o"/>
            </a:pPr>
            <a:r>
              <a:rPr lang="en-US" sz="2000" dirty="0" smtClean="0">
                <a:solidFill>
                  <a:prstClr val="black"/>
                </a:solidFill>
                <a:latin typeface="Calibri"/>
              </a:rPr>
              <a:t>Operational planning towards the User Program</a:t>
            </a:r>
          </a:p>
          <a:p>
            <a:pPr marL="342900" indent="-342900">
              <a:buFont typeface="Courier New"/>
              <a:buChar char="o"/>
            </a:pPr>
            <a:endParaRPr lang="en-US" sz="2000" dirty="0" smtClean="0">
              <a:solidFill>
                <a:prstClr val="black"/>
              </a:solidFill>
              <a:latin typeface="Calibri"/>
            </a:endParaRPr>
          </a:p>
          <a:p>
            <a:pPr marL="342900" indent="-342900">
              <a:buFont typeface="Courier New"/>
              <a:buChar char="o"/>
            </a:pPr>
            <a:r>
              <a:rPr lang="en-US" sz="2000" dirty="0" smtClean="0">
                <a:solidFill>
                  <a:prstClr val="black"/>
                </a:solidFill>
                <a:latin typeface="Calibri"/>
              </a:rPr>
              <a:t>Summary</a:t>
            </a:r>
          </a:p>
          <a:p>
            <a:pPr marL="342900" indent="-342900"/>
            <a:endParaRPr lang="en-US" sz="800" dirty="0" smtClean="0">
              <a:solidFill>
                <a:prstClr val="black"/>
              </a:solidFill>
              <a:latin typeface="Calibri"/>
            </a:endParaRPr>
          </a:p>
        </p:txBody>
      </p:sp>
      <p:sp>
        <p:nvSpPr>
          <p:cNvPr id="7" name="Slide Number Placeholder 3"/>
          <p:cNvSpPr>
            <a:spLocks noGrp="1"/>
          </p:cNvSpPr>
          <p:nvPr>
            <p:ph type="sldNum" sz="quarter" idx="12"/>
          </p:nvPr>
        </p:nvSpPr>
        <p:spPr>
          <a:xfrm>
            <a:off x="6640003" y="6395539"/>
            <a:ext cx="2133600" cy="365125"/>
          </a:xfrm>
        </p:spPr>
        <p:txBody>
          <a:bodyPr/>
          <a:lstStyle/>
          <a:p>
            <a:fld id="{038C62C7-F79B-CD4A-A5DF-5683BBEC4A65}" type="slidenum">
              <a:rPr lang="sv-SE" smtClean="0">
                <a:latin typeface="Calibri"/>
              </a:rPr>
              <a:pPr/>
              <a:t>2</a:t>
            </a:fld>
            <a:endParaRPr lang="sv-SE" dirty="0">
              <a:latin typeface="Calibri"/>
            </a:endParaRPr>
          </a:p>
        </p:txBody>
      </p:sp>
    </p:spTree>
    <p:extLst>
      <p:ext uri="{BB962C8B-B14F-4D97-AF65-F5344CB8AC3E}">
        <p14:creationId xmlns:p14="http://schemas.microsoft.com/office/powerpoint/2010/main" val="30691224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p:cNvGraphicFramePr>
            <a:graphicFrameLocks/>
          </p:cNvGraphicFramePr>
          <p:nvPr>
            <p:extLst>
              <p:ext uri="{D42A27DB-BD31-4B8C-83A1-F6EECF244321}">
                <p14:modId xmlns:p14="http://schemas.microsoft.com/office/powerpoint/2010/main" val="3519466564"/>
              </p:ext>
            </p:extLst>
          </p:nvPr>
        </p:nvGraphicFramePr>
        <p:xfrm>
          <a:off x="0" y="1433512"/>
          <a:ext cx="9144000" cy="5424488"/>
        </p:xfrm>
        <a:graphic>
          <a:graphicData uri="http://schemas.openxmlformats.org/drawingml/2006/chart">
            <c:chart xmlns:c="http://schemas.openxmlformats.org/drawingml/2006/chart" xmlns:r="http://schemas.openxmlformats.org/officeDocument/2006/relationships" r:id="rId3"/>
          </a:graphicData>
        </a:graphic>
      </p:graphicFrame>
      <p:sp>
        <p:nvSpPr>
          <p:cNvPr id="45057"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45059"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5061" name="Rectangle 5"/>
          <p:cNvSpPr>
            <a:spLocks noGrp="1" noChangeArrowheads="1"/>
          </p:cNvSpPr>
          <p:nvPr>
            <p:ph type="title"/>
          </p:nvPr>
        </p:nvSpPr>
        <p:spPr>
          <a:xfrm>
            <a:off x="138307" y="222916"/>
            <a:ext cx="6726767" cy="984250"/>
          </a:xfrm>
          <a:ln/>
        </p:spPr>
        <p:txBody>
          <a:bodyPr lIns="38100" tIns="38100" rIns="38100" bIns="38100"/>
          <a:lstStyle/>
          <a:p>
            <a:r>
              <a:rPr lang="en-US" sz="3000" dirty="0" smtClean="0"/>
              <a:t>Science Support Systems – time line</a:t>
            </a:r>
            <a:endParaRPr lang="en-US" sz="3000" dirty="0"/>
          </a:p>
        </p:txBody>
      </p:sp>
      <p:sp>
        <p:nvSpPr>
          <p:cNvPr id="15" name="Oval 14"/>
          <p:cNvSpPr/>
          <p:nvPr/>
        </p:nvSpPr>
        <p:spPr bwMode="auto">
          <a:xfrm>
            <a:off x="6099659" y="6379270"/>
            <a:ext cx="365640" cy="176410"/>
          </a:xfrm>
          <a:prstGeom prst="ellipse">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solidFill>
                <a:srgbClr val="000000"/>
              </a:solidFill>
              <a:latin typeface="Calibri"/>
              <a:ea typeface="ヒラギノ角ゴ ProN W3"/>
              <a:cs typeface="ヒラギノ角ゴ ProN W3"/>
            </a:endParaRPr>
          </a:p>
        </p:txBody>
      </p:sp>
      <p:sp>
        <p:nvSpPr>
          <p:cNvPr id="16" name="Oval 15"/>
          <p:cNvSpPr/>
          <p:nvPr/>
        </p:nvSpPr>
        <p:spPr bwMode="auto">
          <a:xfrm>
            <a:off x="318343" y="2444685"/>
            <a:ext cx="1420193" cy="233275"/>
          </a:xfrm>
          <a:prstGeom prst="ellipse">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solidFill>
                <a:srgbClr val="000000"/>
              </a:solidFill>
              <a:latin typeface="Calibri"/>
              <a:ea typeface="ヒラギノ角ゴ ProN W3"/>
              <a:cs typeface="ヒラギノ角ゴ ProN W3"/>
            </a:endParaRPr>
          </a:p>
        </p:txBody>
      </p:sp>
      <p:sp>
        <p:nvSpPr>
          <p:cNvPr id="17" name="Oval 16"/>
          <p:cNvSpPr/>
          <p:nvPr/>
        </p:nvSpPr>
        <p:spPr bwMode="auto">
          <a:xfrm>
            <a:off x="6099659" y="2473117"/>
            <a:ext cx="365640" cy="176410"/>
          </a:xfrm>
          <a:prstGeom prst="ellipse">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solidFill>
                <a:srgbClr val="000000"/>
              </a:solidFill>
              <a:latin typeface="Calibri"/>
              <a:ea typeface="ヒラギノ角ゴ ProN W3"/>
              <a:cs typeface="ヒラギノ角ゴ ProN W3"/>
            </a:endParaRPr>
          </a:p>
        </p:txBody>
      </p:sp>
      <p:sp>
        <p:nvSpPr>
          <p:cNvPr id="18" name="Oval 17"/>
          <p:cNvSpPr/>
          <p:nvPr/>
        </p:nvSpPr>
        <p:spPr bwMode="auto">
          <a:xfrm>
            <a:off x="6099659" y="4193306"/>
            <a:ext cx="365640" cy="176410"/>
          </a:xfrm>
          <a:prstGeom prst="ellipse">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solidFill>
                <a:srgbClr val="000000"/>
              </a:solidFill>
              <a:latin typeface="Calibri"/>
              <a:ea typeface="ヒラギノ角ゴ ProN W3"/>
              <a:cs typeface="ヒラギノ角ゴ ProN W3"/>
            </a:endParaRPr>
          </a:p>
        </p:txBody>
      </p:sp>
      <p:sp>
        <p:nvSpPr>
          <p:cNvPr id="11" name="Oval 10"/>
          <p:cNvSpPr/>
          <p:nvPr/>
        </p:nvSpPr>
        <p:spPr bwMode="auto">
          <a:xfrm>
            <a:off x="318343" y="2728490"/>
            <a:ext cx="1420193" cy="233275"/>
          </a:xfrm>
          <a:prstGeom prst="ellipse">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solidFill>
                <a:srgbClr val="000000"/>
              </a:solidFill>
              <a:latin typeface="Calibri"/>
              <a:ea typeface="ヒラギノ角ゴ ProN W3"/>
              <a:cs typeface="ヒラギノ角ゴ ProN W3"/>
            </a:endParaRPr>
          </a:p>
        </p:txBody>
      </p:sp>
      <p:sp>
        <p:nvSpPr>
          <p:cNvPr id="12" name="Oval 11"/>
          <p:cNvSpPr/>
          <p:nvPr/>
        </p:nvSpPr>
        <p:spPr bwMode="auto">
          <a:xfrm>
            <a:off x="8334959" y="2743661"/>
            <a:ext cx="365640" cy="176410"/>
          </a:xfrm>
          <a:prstGeom prst="ellipse">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solidFill>
                <a:srgbClr val="000000"/>
              </a:solidFill>
              <a:latin typeface="Calibri"/>
              <a:ea typeface="ヒラギノ角ゴ ProN W3"/>
              <a:cs typeface="ヒラギノ角ゴ ProN W3"/>
            </a:endParaRPr>
          </a:p>
        </p:txBody>
      </p:sp>
      <p:sp>
        <p:nvSpPr>
          <p:cNvPr id="13" name="Oval 12"/>
          <p:cNvSpPr/>
          <p:nvPr/>
        </p:nvSpPr>
        <p:spPr bwMode="auto">
          <a:xfrm>
            <a:off x="8339699" y="4358093"/>
            <a:ext cx="365640" cy="176410"/>
          </a:xfrm>
          <a:prstGeom prst="ellipse">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solidFill>
                <a:srgbClr val="000000"/>
              </a:solidFill>
              <a:latin typeface="Calibri"/>
              <a:ea typeface="ヒラギノ角ゴ ProN W3"/>
              <a:cs typeface="ヒラギノ角ゴ ProN W3"/>
            </a:endParaRPr>
          </a:p>
        </p:txBody>
      </p:sp>
      <p:sp>
        <p:nvSpPr>
          <p:cNvPr id="14" name="Oval 13"/>
          <p:cNvSpPr/>
          <p:nvPr/>
        </p:nvSpPr>
        <p:spPr bwMode="auto">
          <a:xfrm>
            <a:off x="8344439" y="6533709"/>
            <a:ext cx="365640" cy="176410"/>
          </a:xfrm>
          <a:prstGeom prst="ellipse">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solidFill>
                <a:srgbClr val="000000"/>
              </a:solidFill>
              <a:latin typeface="Calibri"/>
              <a:ea typeface="ヒラギノ角ゴ ProN W3"/>
              <a:cs typeface="ヒラギノ角ゴ ProN W3"/>
            </a:endParaRPr>
          </a:p>
        </p:txBody>
      </p:sp>
    </p:spTree>
    <p:extLst>
      <p:ext uri="{BB962C8B-B14F-4D97-AF65-F5344CB8AC3E}">
        <p14:creationId xmlns:p14="http://schemas.microsoft.com/office/powerpoint/2010/main" val="1297349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Key Milestones</a:t>
            </a:r>
            <a:endParaRPr lang="en-US" sz="3200" i="1" dirty="0"/>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21</a:t>
            </a:fld>
            <a:endParaRPr lang="sv-SE">
              <a:latin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874749505"/>
              </p:ext>
            </p:extLst>
          </p:nvPr>
        </p:nvGraphicFramePr>
        <p:xfrm>
          <a:off x="116008" y="1617884"/>
          <a:ext cx="8954162" cy="4485640"/>
        </p:xfrm>
        <a:graphic>
          <a:graphicData uri="http://schemas.openxmlformats.org/drawingml/2006/table">
            <a:tbl>
              <a:tblPr firstRow="1" bandRow="1">
                <a:tableStyleId>{7DF18680-E054-41AD-8BC1-D1AEF772440D}</a:tableStyleId>
              </a:tblPr>
              <a:tblGrid>
                <a:gridCol w="2843644"/>
                <a:gridCol w="2683565"/>
                <a:gridCol w="3426953"/>
              </a:tblGrid>
              <a:tr h="370840">
                <a:tc>
                  <a:txBody>
                    <a:bodyPr/>
                    <a:lstStyle/>
                    <a:p>
                      <a:pPr algn="ctr"/>
                      <a:r>
                        <a:rPr lang="en-US" sz="1600" dirty="0" smtClean="0">
                          <a:solidFill>
                            <a:schemeClr val="bg1"/>
                          </a:solidFill>
                          <a:latin typeface="+mj-lt"/>
                        </a:rPr>
                        <a:t>Milestone</a:t>
                      </a:r>
                      <a:endParaRPr lang="en-US" sz="1600" dirty="0">
                        <a:solidFill>
                          <a:schemeClr val="bg1"/>
                        </a:solidFill>
                        <a:latin typeface="+mj-lt"/>
                      </a:endParaRPr>
                    </a:p>
                  </a:txBody>
                  <a:tcPr>
                    <a:solidFill>
                      <a:srgbClr val="0A7FC6"/>
                    </a:solidFill>
                  </a:tcPr>
                </a:tc>
                <a:tc>
                  <a:txBody>
                    <a:bodyPr/>
                    <a:lstStyle/>
                    <a:p>
                      <a:pPr algn="ctr"/>
                      <a:r>
                        <a:rPr lang="en-US" sz="1600" dirty="0" smtClean="0">
                          <a:solidFill>
                            <a:schemeClr val="bg1"/>
                          </a:solidFill>
                          <a:latin typeface="+mj-lt"/>
                        </a:rPr>
                        <a:t>Date</a:t>
                      </a:r>
                      <a:endParaRPr lang="en-US" sz="1600" dirty="0">
                        <a:solidFill>
                          <a:schemeClr val="bg1"/>
                        </a:solidFill>
                        <a:latin typeface="+mj-lt"/>
                      </a:endParaRPr>
                    </a:p>
                  </a:txBody>
                  <a:tcPr>
                    <a:solidFill>
                      <a:srgbClr val="0A7FC6"/>
                    </a:solidFill>
                  </a:tcPr>
                </a:tc>
                <a:tc>
                  <a:txBody>
                    <a:bodyPr/>
                    <a:lstStyle/>
                    <a:p>
                      <a:pPr algn="ctr"/>
                      <a:r>
                        <a:rPr lang="en-US" sz="1600" dirty="0" smtClean="0">
                          <a:solidFill>
                            <a:schemeClr val="bg1"/>
                          </a:solidFill>
                          <a:latin typeface="+mj-lt"/>
                        </a:rPr>
                        <a:t>Description</a:t>
                      </a:r>
                      <a:endParaRPr lang="en-US" sz="1600" dirty="0">
                        <a:solidFill>
                          <a:schemeClr val="bg1"/>
                        </a:solidFill>
                        <a:latin typeface="+mj-lt"/>
                      </a:endParaRPr>
                    </a:p>
                  </a:txBody>
                  <a:tcPr>
                    <a:solidFill>
                      <a:srgbClr val="0A7FC6"/>
                    </a:solidFill>
                  </a:tcPr>
                </a:tc>
              </a:tr>
              <a:tr h="370840">
                <a:tc>
                  <a:txBody>
                    <a:bodyPr/>
                    <a:lstStyle/>
                    <a:p>
                      <a:r>
                        <a:rPr lang="en-US" sz="1600" dirty="0" smtClean="0"/>
                        <a:t>Rad. Materials Lab. ready</a:t>
                      </a:r>
                      <a:endParaRPr lang="en-US" sz="1600" dirty="0"/>
                    </a:p>
                  </a:txBody>
                  <a:tcPr/>
                </a:tc>
                <a:tc>
                  <a:txBody>
                    <a:bodyPr/>
                    <a:lstStyle/>
                    <a:p>
                      <a:r>
                        <a:rPr lang="en-US" sz="1600" dirty="0" smtClean="0"/>
                        <a:t>End 2019 (first spectrum)</a:t>
                      </a:r>
                    </a:p>
                  </a:txBody>
                  <a:tcPr/>
                </a:tc>
                <a:tc>
                  <a:txBody>
                    <a:bodyPr/>
                    <a:lstStyle/>
                    <a:p>
                      <a:r>
                        <a:rPr lang="en-US" sz="1600" dirty="0" smtClean="0"/>
                        <a:t>Rad. Materials Lab. needed for activated samples and equipment.</a:t>
                      </a:r>
                    </a:p>
                    <a:p>
                      <a:endParaRPr lang="en-US" sz="1600" dirty="0"/>
                    </a:p>
                  </a:txBody>
                  <a:tcPr/>
                </a:tc>
              </a:tr>
              <a:tr h="370840">
                <a:tc>
                  <a:txBody>
                    <a:bodyPr/>
                    <a:lstStyle/>
                    <a:p>
                      <a:r>
                        <a:rPr lang="en-US" sz="1600" dirty="0" smtClean="0"/>
                        <a:t>First laboratories and</a:t>
                      </a:r>
                      <a:r>
                        <a:rPr lang="en-US" sz="1600" baseline="0" dirty="0" smtClean="0"/>
                        <a:t> sample environ. workshops</a:t>
                      </a:r>
                      <a:r>
                        <a:rPr lang="en-US" sz="1600" dirty="0" smtClean="0"/>
                        <a:t> in exp. hall</a:t>
                      </a:r>
                      <a:endParaRPr lang="en-US" sz="1600" dirty="0"/>
                    </a:p>
                  </a:txBody>
                  <a:tcPr/>
                </a:tc>
                <a:tc>
                  <a:txBody>
                    <a:bodyPr/>
                    <a:lstStyle/>
                    <a:p>
                      <a:r>
                        <a:rPr lang="en-US" sz="1600" dirty="0" smtClean="0"/>
                        <a:t>Early 2021 (</a:t>
                      </a:r>
                      <a:r>
                        <a:rPr lang="en-US" sz="1600" dirty="0" smtClean="0"/>
                        <a:t>first 8 </a:t>
                      </a:r>
                      <a:r>
                        <a:rPr lang="en-US" sz="1600" dirty="0" smtClean="0"/>
                        <a:t>instruments</a:t>
                      </a:r>
                      <a:r>
                        <a:rPr lang="en-US" sz="1600" baseline="0" dirty="0" smtClean="0"/>
                        <a:t> start </a:t>
                      </a:r>
                      <a:r>
                        <a:rPr lang="en-US" sz="1600" dirty="0" smtClean="0"/>
                        <a:t>hot commissioning)</a:t>
                      </a:r>
                      <a:endParaRPr lang="en-US" sz="1600" dirty="0"/>
                    </a:p>
                  </a:txBody>
                  <a:tcPr/>
                </a:tc>
                <a:tc>
                  <a:txBody>
                    <a:bodyPr/>
                    <a:lstStyle/>
                    <a:p>
                      <a:r>
                        <a:rPr lang="en-US" sz="1600" dirty="0" smtClean="0"/>
                        <a:t>Labs</a:t>
                      </a:r>
                      <a:r>
                        <a:rPr lang="en-US" sz="1600" baseline="0" dirty="0" smtClean="0"/>
                        <a:t> needed for sample handling as defined in sample </a:t>
                      </a:r>
                      <a:r>
                        <a:rPr lang="en-US" sz="1600" baseline="0" dirty="0" err="1" smtClean="0"/>
                        <a:t>managm</a:t>
                      </a:r>
                      <a:r>
                        <a:rPr lang="en-US" sz="1600" baseline="0" dirty="0" smtClean="0"/>
                        <a:t>. procedure</a:t>
                      </a:r>
                    </a:p>
                    <a:p>
                      <a:endParaRPr lang="en-US" sz="1600" dirty="0"/>
                    </a:p>
                  </a:txBody>
                  <a:tcPr/>
                </a:tc>
              </a:tr>
              <a:tr h="370840">
                <a:tc>
                  <a:txBody>
                    <a:bodyPr/>
                    <a:lstStyle/>
                    <a:p>
                      <a:r>
                        <a:rPr lang="en-US" sz="1600" dirty="0" smtClean="0"/>
                        <a:t>First sample environment equipment</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Early 2021 (</a:t>
                      </a:r>
                      <a:r>
                        <a:rPr lang="en-US" sz="1600" dirty="0" smtClean="0"/>
                        <a:t>first 8 </a:t>
                      </a:r>
                      <a:r>
                        <a:rPr lang="en-US" sz="1600" dirty="0" smtClean="0"/>
                        <a:t>instruments</a:t>
                      </a:r>
                      <a:r>
                        <a:rPr lang="en-US" sz="1600" baseline="0" dirty="0" smtClean="0"/>
                        <a:t> start </a:t>
                      </a:r>
                      <a:r>
                        <a:rPr lang="en-US" sz="1600" dirty="0" smtClean="0"/>
                        <a:t>hot commissioning)</a:t>
                      </a:r>
                    </a:p>
                  </a:txBody>
                  <a:tcPr/>
                </a:tc>
                <a:tc>
                  <a:txBody>
                    <a:bodyPr/>
                    <a:lstStyle/>
                    <a:p>
                      <a:r>
                        <a:rPr lang="en-US" sz="1600" dirty="0" smtClean="0"/>
                        <a:t>SEE needed for demonstrating instrument performance</a:t>
                      </a:r>
                    </a:p>
                    <a:p>
                      <a:endParaRPr lang="en-US" sz="1600" dirty="0"/>
                    </a:p>
                  </a:txBody>
                  <a:tcPr/>
                </a:tc>
              </a:tr>
              <a:tr h="370840">
                <a:tc>
                  <a:txBody>
                    <a:bodyPr/>
                    <a:lstStyle/>
                    <a:p>
                      <a:r>
                        <a:rPr lang="en-US" sz="1600" dirty="0" smtClean="0"/>
                        <a:t>Initial suite of laboratories and sample environment workshops</a:t>
                      </a:r>
                      <a:endParaRPr lang="en-US" sz="1600" dirty="0"/>
                    </a:p>
                  </a:txBody>
                  <a:tcPr/>
                </a:tc>
                <a:tc>
                  <a:txBody>
                    <a:bodyPr/>
                    <a:lstStyle/>
                    <a:p>
                      <a:r>
                        <a:rPr lang="en-US" sz="1600" dirty="0" smtClean="0"/>
                        <a:t>Mid 2023</a:t>
                      </a:r>
                      <a:r>
                        <a:rPr lang="en-US" sz="1600" baseline="0" dirty="0" smtClean="0"/>
                        <a:t> (start user </a:t>
                      </a:r>
                      <a:r>
                        <a:rPr lang="en-US" sz="1600" baseline="0" dirty="0" smtClean="0"/>
                        <a:t>program with eight instruments)</a:t>
                      </a:r>
                      <a:endParaRPr lang="en-US" sz="1600" dirty="0"/>
                    </a:p>
                  </a:txBody>
                  <a:tcPr/>
                </a:tc>
                <a:tc>
                  <a:txBody>
                    <a:bodyPr/>
                    <a:lstStyle/>
                    <a:p>
                      <a:r>
                        <a:rPr lang="en-US" sz="1600" dirty="0" smtClean="0"/>
                        <a:t>Labs needed for sample preparation during emerging user program</a:t>
                      </a:r>
                      <a:r>
                        <a:rPr lang="en-US" sz="1600" baseline="0" dirty="0" smtClean="0"/>
                        <a:t> </a:t>
                      </a:r>
                    </a:p>
                    <a:p>
                      <a:endParaRPr lang="en-US" sz="1600" dirty="0"/>
                    </a:p>
                  </a:txBody>
                  <a:tcPr/>
                </a:tc>
              </a:tr>
              <a:tr h="370840">
                <a:tc>
                  <a:txBody>
                    <a:bodyPr/>
                    <a:lstStyle/>
                    <a:p>
                      <a:r>
                        <a:rPr lang="en-US" sz="1600" dirty="0" smtClean="0"/>
                        <a:t>Initial suite of sample </a:t>
                      </a:r>
                      <a:r>
                        <a:rPr lang="en-US" sz="1600" dirty="0" err="1" smtClean="0"/>
                        <a:t>env</a:t>
                      </a:r>
                      <a:r>
                        <a:rPr lang="en-US" sz="1600" dirty="0" smtClean="0"/>
                        <a:t>. Equipment for first eight instr.</a:t>
                      </a:r>
                      <a:endParaRPr lang="en-US" sz="1600" dirty="0"/>
                    </a:p>
                  </a:txBody>
                  <a:tcPr/>
                </a:tc>
                <a:tc>
                  <a:txBody>
                    <a:bodyPr/>
                    <a:lstStyle/>
                    <a:p>
                      <a:r>
                        <a:rPr lang="en-US" sz="1600" dirty="0" smtClean="0"/>
                        <a:t>Mid</a:t>
                      </a:r>
                      <a:r>
                        <a:rPr lang="en-US" sz="1600" baseline="0" dirty="0" smtClean="0"/>
                        <a:t> 2023 (start user </a:t>
                      </a:r>
                      <a:r>
                        <a:rPr lang="en-US" sz="1600" baseline="0" dirty="0" smtClean="0"/>
                        <a:t>program with eight instruments)</a:t>
                      </a:r>
                      <a:endParaRPr lang="en-US" sz="1600" dirty="0"/>
                    </a:p>
                  </a:txBody>
                  <a:tcPr/>
                </a:tc>
                <a:tc>
                  <a:txBody>
                    <a:bodyPr/>
                    <a:lstStyle/>
                    <a:p>
                      <a:r>
                        <a:rPr lang="en-US" sz="1600" dirty="0" smtClean="0"/>
                        <a:t>SEE needed for conditions needed for emerging user</a:t>
                      </a:r>
                      <a:r>
                        <a:rPr lang="en-US" sz="1600" baseline="0" dirty="0" smtClean="0"/>
                        <a:t> program</a:t>
                      </a:r>
                    </a:p>
                    <a:p>
                      <a:endParaRPr lang="en-US" sz="1600" dirty="0"/>
                    </a:p>
                  </a:txBody>
                  <a:tcPr/>
                </a:tc>
              </a:tr>
            </a:tbl>
          </a:graphicData>
        </a:graphic>
      </p:graphicFrame>
    </p:spTree>
    <p:extLst>
      <p:ext uri="{BB962C8B-B14F-4D97-AF65-F5344CB8AC3E}">
        <p14:creationId xmlns:p14="http://schemas.microsoft.com/office/powerpoint/2010/main" val="1620402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D37BB07-EDFC-D243-BB7C-1FD40E044A92}" type="slidenum">
              <a:rPr lang="en-US">
                <a:latin typeface="Calibri"/>
              </a:rPr>
              <a:pPr/>
              <a:t>22</a:t>
            </a:fld>
            <a:endParaRPr lang="en-US">
              <a:latin typeface="Calibri"/>
            </a:endParaRPr>
          </a:p>
        </p:txBody>
      </p:sp>
      <p:sp>
        <p:nvSpPr>
          <p:cNvPr id="45057"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45059"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5061" name="Rectangle 5"/>
          <p:cNvSpPr>
            <a:spLocks noGrp="1" noChangeArrowheads="1"/>
          </p:cNvSpPr>
          <p:nvPr>
            <p:ph type="title"/>
          </p:nvPr>
        </p:nvSpPr>
        <p:spPr>
          <a:xfrm>
            <a:off x="280559" y="222916"/>
            <a:ext cx="6790393" cy="984250"/>
          </a:xfrm>
          <a:ln/>
        </p:spPr>
        <p:txBody>
          <a:bodyPr lIns="38100" tIns="38100" rIns="38100" bIns="38100"/>
          <a:lstStyle/>
          <a:p>
            <a:r>
              <a:rPr lang="en-US" sz="3000" dirty="0" smtClean="0"/>
              <a:t>Sample Environment - Budget and Staffing</a:t>
            </a:r>
            <a:endParaRPr lang="en-US" sz="3000" dirty="0"/>
          </a:p>
        </p:txBody>
      </p:sp>
      <p:sp>
        <p:nvSpPr>
          <p:cNvPr id="45063" name="Text Box 7"/>
          <p:cNvSpPr txBox="1">
            <a:spLocks noChangeArrowheads="1"/>
          </p:cNvSpPr>
          <p:nvPr/>
        </p:nvSpPr>
        <p:spPr bwMode="auto">
          <a:xfrm>
            <a:off x="8442325" y="6467475"/>
            <a:ext cx="2444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E508549B-6E10-144D-9C5B-9548277C694D}" type="slidenum">
              <a:rPr lang="en-US">
                <a:solidFill>
                  <a:srgbClr val="0094CA"/>
                </a:solidFill>
                <a:latin typeface="Calibri" charset="0"/>
                <a:cs typeface="Calibri" charset="0"/>
                <a:sym typeface="Calibri" charset="0"/>
              </a:rPr>
              <a:pPr algn="r"/>
              <a:t>22</a:t>
            </a:fld>
            <a:endParaRPr lang="en-US">
              <a:solidFill>
                <a:srgbClr val="0094CA"/>
              </a:solidFill>
              <a:latin typeface="Calibri" charset="0"/>
              <a:cs typeface="Calibri" charset="0"/>
              <a:sym typeface="Calibri"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548967129"/>
              </p:ext>
            </p:extLst>
          </p:nvPr>
        </p:nvGraphicFramePr>
        <p:xfrm>
          <a:off x="-12704" y="1486513"/>
          <a:ext cx="9169403" cy="2211960"/>
        </p:xfrm>
        <a:graphic>
          <a:graphicData uri="http://schemas.openxmlformats.org/drawingml/2006/table">
            <a:tbl>
              <a:tblPr firstRow="1" bandRow="1">
                <a:tableStyleId>{5C22544A-7EE6-4342-B048-85BDC9FD1C3A}</a:tableStyleId>
              </a:tblPr>
              <a:tblGrid>
                <a:gridCol w="2797121"/>
                <a:gridCol w="915926"/>
                <a:gridCol w="1367784"/>
                <a:gridCol w="1416633"/>
                <a:gridCol w="1453270"/>
                <a:gridCol w="1218669"/>
              </a:tblGrid>
              <a:tr h="540199">
                <a:tc>
                  <a:txBody>
                    <a:bodyPr/>
                    <a:lstStyle/>
                    <a:p>
                      <a:r>
                        <a:rPr lang="en-US" dirty="0" smtClean="0"/>
                        <a:t>11.6 M€ (11.1 M€)</a:t>
                      </a:r>
                    </a:p>
                    <a:p>
                      <a:r>
                        <a:rPr lang="en-US" dirty="0" smtClean="0"/>
                        <a:t>Spent ‘13-’15:</a:t>
                      </a:r>
                      <a:r>
                        <a:rPr lang="en-US" baseline="0" dirty="0" smtClean="0"/>
                        <a:t> 0.5 M€</a:t>
                      </a:r>
                      <a:endParaRPr lang="en-US" dirty="0"/>
                    </a:p>
                  </a:txBody>
                  <a:tcPr/>
                </a:tc>
                <a:tc>
                  <a:txBody>
                    <a:bodyPr/>
                    <a:lstStyle/>
                    <a:p>
                      <a:r>
                        <a:rPr lang="en-US" dirty="0" smtClean="0"/>
                        <a:t>TOTAL</a:t>
                      </a:r>
                      <a:endParaRPr lang="en-US" dirty="0"/>
                    </a:p>
                  </a:txBody>
                  <a:tcPr/>
                </a:tc>
                <a:tc>
                  <a:txBody>
                    <a:bodyPr/>
                    <a:lstStyle/>
                    <a:p>
                      <a:r>
                        <a:rPr lang="en-US" dirty="0" smtClean="0"/>
                        <a:t>IK </a:t>
                      </a:r>
                    </a:p>
                    <a:p>
                      <a:r>
                        <a:rPr lang="en-US" dirty="0" smtClean="0"/>
                        <a:t>%</a:t>
                      </a:r>
                      <a:endParaRPr lang="en-US" dirty="0"/>
                    </a:p>
                  </a:txBody>
                  <a:tcPr/>
                </a:tc>
                <a:tc>
                  <a:txBody>
                    <a:bodyPr/>
                    <a:lstStyle/>
                    <a:p>
                      <a:r>
                        <a:rPr lang="en-US" dirty="0" err="1" smtClean="0"/>
                        <a:t>Coord</a:t>
                      </a:r>
                      <a:r>
                        <a:rPr lang="en-US" dirty="0" smtClean="0"/>
                        <a:t>. &amp;</a:t>
                      </a:r>
                    </a:p>
                    <a:p>
                      <a:r>
                        <a:rPr lang="en-US" dirty="0" smtClean="0"/>
                        <a:t>Interaction</a:t>
                      </a:r>
                      <a:endParaRPr lang="en-US" dirty="0"/>
                    </a:p>
                  </a:txBody>
                  <a:tcPr/>
                </a:tc>
                <a:tc>
                  <a:txBody>
                    <a:bodyPr/>
                    <a:lstStyle/>
                    <a:p>
                      <a:r>
                        <a:rPr lang="en-US" dirty="0" smtClean="0"/>
                        <a:t>Labs,</a:t>
                      </a:r>
                      <a:r>
                        <a:rPr lang="en-US" baseline="0" dirty="0" smtClean="0"/>
                        <a:t> </a:t>
                      </a:r>
                      <a:r>
                        <a:rPr lang="en-US" baseline="0" dirty="0" err="1" smtClean="0"/>
                        <a:t>Infrastr</a:t>
                      </a:r>
                      <a:r>
                        <a:rPr lang="en-US" baseline="0" dirty="0" smtClean="0"/>
                        <a:t> W</a:t>
                      </a:r>
                      <a:r>
                        <a:rPr lang="en-US" dirty="0" smtClean="0"/>
                        <a:t>orkshops</a:t>
                      </a:r>
                      <a:endParaRPr lang="en-US" dirty="0"/>
                    </a:p>
                  </a:txBody>
                  <a:tcPr/>
                </a:tc>
                <a:tc>
                  <a:txBody>
                    <a:bodyPr/>
                    <a:lstStyle/>
                    <a:p>
                      <a:r>
                        <a:rPr lang="en-US" dirty="0" smtClean="0"/>
                        <a:t>Equipment</a:t>
                      </a:r>
                      <a:endParaRPr lang="en-US" dirty="0"/>
                    </a:p>
                  </a:txBody>
                  <a:tcPr/>
                </a:tc>
              </a:tr>
              <a:tr h="392970">
                <a:tc>
                  <a:txBody>
                    <a:bodyPr/>
                    <a:lstStyle/>
                    <a:p>
                      <a:r>
                        <a:rPr lang="en-US" dirty="0" smtClean="0"/>
                        <a:t>Mechatronic &amp;</a:t>
                      </a:r>
                      <a:r>
                        <a:rPr lang="en-US" baseline="0" dirty="0" smtClean="0"/>
                        <a:t> S</a:t>
                      </a:r>
                      <a:r>
                        <a:rPr lang="en-US" dirty="0" smtClean="0"/>
                        <a:t>oftware </a:t>
                      </a:r>
                      <a:r>
                        <a:rPr lang="en-US" dirty="0" err="1" smtClean="0"/>
                        <a:t>Int</a:t>
                      </a:r>
                      <a:endParaRPr lang="en-US" dirty="0"/>
                    </a:p>
                  </a:txBody>
                  <a:tcPr/>
                </a:tc>
                <a:tc>
                  <a:txBody>
                    <a:bodyPr/>
                    <a:lstStyle/>
                    <a:p>
                      <a:r>
                        <a:rPr lang="en-US" dirty="0" smtClean="0"/>
                        <a:t>1960 k€</a:t>
                      </a:r>
                      <a:endParaRPr lang="en-US" dirty="0"/>
                    </a:p>
                  </a:txBody>
                  <a:tcPr/>
                </a:tc>
                <a:tc>
                  <a:txBody>
                    <a:bodyPr/>
                    <a:lstStyle/>
                    <a:p>
                      <a:r>
                        <a:rPr lang="en-US" dirty="0" smtClean="0"/>
                        <a:t>37</a:t>
                      </a:r>
                      <a:endParaRPr lang="en-US" dirty="0"/>
                    </a:p>
                  </a:txBody>
                  <a:tcPr/>
                </a:tc>
                <a:tc>
                  <a:txBody>
                    <a:bodyPr/>
                    <a:lstStyle/>
                    <a:p>
                      <a:r>
                        <a:rPr lang="en-US" dirty="0" smtClean="0"/>
                        <a:t>1105 k€</a:t>
                      </a:r>
                      <a:endParaRPr lang="en-US" dirty="0"/>
                    </a:p>
                  </a:txBody>
                  <a:tcPr/>
                </a:tc>
                <a:tc>
                  <a:txBody>
                    <a:bodyPr/>
                    <a:lstStyle/>
                    <a:p>
                      <a:r>
                        <a:rPr lang="en-US" dirty="0" smtClean="0"/>
                        <a:t>553 k€</a:t>
                      </a:r>
                      <a:endParaRPr lang="en-US" dirty="0"/>
                    </a:p>
                  </a:txBody>
                  <a:tcPr/>
                </a:tc>
                <a:tc>
                  <a:txBody>
                    <a:bodyPr/>
                    <a:lstStyle/>
                    <a:p>
                      <a:r>
                        <a:rPr lang="en-US" dirty="0" smtClean="0"/>
                        <a:t>292 k€</a:t>
                      </a:r>
                    </a:p>
                  </a:txBody>
                  <a:tcPr/>
                </a:tc>
              </a:tr>
              <a:tr h="392970">
                <a:tc>
                  <a:txBody>
                    <a:bodyPr/>
                    <a:lstStyle/>
                    <a:p>
                      <a:r>
                        <a:rPr lang="en-US" dirty="0" smtClean="0"/>
                        <a:t>Fluids </a:t>
                      </a:r>
                      <a:r>
                        <a:rPr lang="en-US" baseline="0" dirty="0" err="1" smtClean="0"/>
                        <a:t>incl</a:t>
                      </a:r>
                      <a:r>
                        <a:rPr lang="en-US" baseline="0" dirty="0" smtClean="0"/>
                        <a:t> Gases Liquids … </a:t>
                      </a:r>
                      <a:endParaRPr lang="en-US" dirty="0"/>
                    </a:p>
                  </a:txBody>
                  <a:tcPr/>
                </a:tc>
                <a:tc>
                  <a:txBody>
                    <a:bodyPr/>
                    <a:lstStyle/>
                    <a:p>
                      <a:r>
                        <a:rPr lang="en-US" dirty="0" smtClean="0"/>
                        <a:t>2572 k€</a:t>
                      </a:r>
                      <a:endParaRPr lang="en-US" dirty="0"/>
                    </a:p>
                  </a:txBody>
                  <a:tcPr/>
                </a:tc>
                <a:tc>
                  <a:txBody>
                    <a:bodyPr/>
                    <a:lstStyle/>
                    <a:p>
                      <a:r>
                        <a:rPr lang="en-US" dirty="0" smtClean="0"/>
                        <a:t>55 </a:t>
                      </a:r>
                      <a:r>
                        <a:rPr lang="en-US" dirty="0" smtClean="0">
                          <a:solidFill>
                            <a:srgbClr val="FF6600"/>
                          </a:solidFill>
                        </a:rPr>
                        <a:t>(FZJ</a:t>
                      </a:r>
                      <a:r>
                        <a:rPr lang="en-US" baseline="0" dirty="0" smtClean="0">
                          <a:solidFill>
                            <a:srgbClr val="FF6600"/>
                          </a:solidFill>
                        </a:rPr>
                        <a:t> HZG</a:t>
                      </a:r>
                      <a:r>
                        <a:rPr lang="en-US" dirty="0" smtClean="0">
                          <a:solidFill>
                            <a:srgbClr val="FF6600"/>
                          </a:solidFill>
                        </a:rPr>
                        <a:t>)</a:t>
                      </a:r>
                      <a:endParaRPr lang="en-US" dirty="0">
                        <a:solidFill>
                          <a:srgbClr val="FF6600"/>
                        </a:solidFill>
                      </a:endParaRPr>
                    </a:p>
                  </a:txBody>
                  <a:tcPr/>
                </a:tc>
                <a:tc>
                  <a:txBody>
                    <a:bodyPr/>
                    <a:lstStyle/>
                    <a:p>
                      <a:r>
                        <a:rPr lang="en-US" dirty="0" smtClean="0"/>
                        <a:t>1111 k€</a:t>
                      </a:r>
                      <a:endParaRPr lang="en-US" dirty="0"/>
                    </a:p>
                  </a:txBody>
                  <a:tcPr/>
                </a:tc>
                <a:tc>
                  <a:txBody>
                    <a:bodyPr/>
                    <a:lstStyle/>
                    <a:p>
                      <a:r>
                        <a:rPr lang="en-US" dirty="0" smtClean="0"/>
                        <a:t>231 k€</a:t>
                      </a:r>
                    </a:p>
                  </a:txBody>
                  <a:tcPr/>
                </a:tc>
                <a:tc>
                  <a:txBody>
                    <a:bodyPr/>
                    <a:lstStyle/>
                    <a:p>
                      <a:r>
                        <a:rPr lang="en-US" dirty="0" smtClean="0"/>
                        <a:t>1230 k€</a:t>
                      </a:r>
                      <a:endParaRPr lang="en-US" dirty="0"/>
                    </a:p>
                  </a:txBody>
                  <a:tcPr/>
                </a:tc>
              </a:tr>
              <a:tr h="392970">
                <a:tc>
                  <a:txBody>
                    <a:bodyPr/>
                    <a:lstStyle/>
                    <a:p>
                      <a:r>
                        <a:rPr lang="en-US" dirty="0" smtClean="0"/>
                        <a:t>Pressure &amp; </a:t>
                      </a:r>
                      <a:r>
                        <a:rPr lang="en-US" dirty="0" err="1" smtClean="0"/>
                        <a:t>Mech</a:t>
                      </a:r>
                      <a:r>
                        <a:rPr lang="en-US" dirty="0" smtClean="0"/>
                        <a:t> Process</a:t>
                      </a:r>
                      <a:endParaRPr lang="en-US" dirty="0"/>
                    </a:p>
                  </a:txBody>
                  <a:tcPr/>
                </a:tc>
                <a:tc>
                  <a:txBody>
                    <a:bodyPr/>
                    <a:lstStyle/>
                    <a:p>
                      <a:r>
                        <a:rPr lang="en-US" dirty="0" smtClean="0"/>
                        <a:t>3060 k€</a:t>
                      </a:r>
                      <a:endParaRPr lang="en-US" dirty="0"/>
                    </a:p>
                  </a:txBody>
                  <a:tcPr/>
                </a:tc>
                <a:tc>
                  <a:txBody>
                    <a:bodyPr/>
                    <a:lstStyle/>
                    <a:p>
                      <a:r>
                        <a:rPr lang="en-US" dirty="0" smtClean="0"/>
                        <a:t>64 </a:t>
                      </a:r>
                      <a:r>
                        <a:rPr lang="en-US" dirty="0" smtClean="0">
                          <a:solidFill>
                            <a:srgbClr val="FF6600"/>
                          </a:solidFill>
                        </a:rPr>
                        <a:t>(ISIS Edi.)</a:t>
                      </a:r>
                      <a:endParaRPr lang="en-US" dirty="0">
                        <a:solidFill>
                          <a:srgbClr val="FF6600"/>
                        </a:solidFill>
                      </a:endParaRPr>
                    </a:p>
                  </a:txBody>
                  <a:tcPr/>
                </a:tc>
                <a:tc>
                  <a:txBody>
                    <a:bodyPr/>
                    <a:lstStyle/>
                    <a:p>
                      <a:r>
                        <a:rPr lang="en-US" dirty="0" smtClean="0"/>
                        <a:t>1110 k€</a:t>
                      </a:r>
                      <a:endParaRPr lang="en-US" dirty="0"/>
                    </a:p>
                  </a:txBody>
                  <a:tcPr/>
                </a:tc>
                <a:tc>
                  <a:txBody>
                    <a:bodyPr/>
                    <a:lstStyle/>
                    <a:p>
                      <a:r>
                        <a:rPr lang="en-US" dirty="0" smtClean="0"/>
                        <a:t>1122 k€</a:t>
                      </a:r>
                      <a:endParaRPr lang="en-US" dirty="0"/>
                    </a:p>
                  </a:txBody>
                  <a:tcPr/>
                </a:tc>
                <a:tc>
                  <a:txBody>
                    <a:bodyPr/>
                    <a:lstStyle/>
                    <a:p>
                      <a:r>
                        <a:rPr lang="en-US" dirty="0" smtClean="0"/>
                        <a:t>828 k€</a:t>
                      </a:r>
                      <a:endParaRPr lang="en-US" dirty="0"/>
                    </a:p>
                  </a:txBody>
                  <a:tcPr/>
                </a:tc>
              </a:tr>
              <a:tr h="392970">
                <a:tc>
                  <a:txBody>
                    <a:bodyPr/>
                    <a:lstStyle/>
                    <a:p>
                      <a:r>
                        <a:rPr lang="en-US" dirty="0" smtClean="0"/>
                        <a:t>Temperature &amp;</a:t>
                      </a:r>
                      <a:r>
                        <a:rPr lang="en-US" baseline="0" dirty="0" smtClean="0"/>
                        <a:t> Fields</a:t>
                      </a:r>
                      <a:endParaRPr lang="en-US" dirty="0"/>
                    </a:p>
                  </a:txBody>
                  <a:tcPr/>
                </a:tc>
                <a:tc>
                  <a:txBody>
                    <a:bodyPr/>
                    <a:lstStyle/>
                    <a:p>
                      <a:r>
                        <a:rPr lang="en-US" dirty="0" smtClean="0"/>
                        <a:t>3844 k€</a:t>
                      </a:r>
                      <a:endParaRPr lang="en-US" dirty="0"/>
                    </a:p>
                  </a:txBody>
                  <a:tcPr/>
                </a:tc>
                <a:tc>
                  <a:txBody>
                    <a:bodyPr/>
                    <a:lstStyle/>
                    <a:p>
                      <a:r>
                        <a:rPr lang="en-US" dirty="0" smtClean="0"/>
                        <a:t>62 </a:t>
                      </a:r>
                      <a:r>
                        <a:rPr lang="en-US" dirty="0" smtClean="0">
                          <a:solidFill>
                            <a:srgbClr val="FF6600"/>
                          </a:solidFill>
                        </a:rPr>
                        <a:t>(ISIS)</a:t>
                      </a:r>
                      <a:endParaRPr lang="en-US" dirty="0">
                        <a:solidFill>
                          <a:srgbClr val="FF6600"/>
                        </a:solidFill>
                      </a:endParaRPr>
                    </a:p>
                  </a:txBody>
                  <a:tcPr/>
                </a:tc>
                <a:tc>
                  <a:txBody>
                    <a:bodyPr/>
                    <a:lstStyle/>
                    <a:p>
                      <a:r>
                        <a:rPr lang="en-US" dirty="0" smtClean="0"/>
                        <a:t>1079 k€</a:t>
                      </a:r>
                      <a:endParaRPr lang="en-US" dirty="0"/>
                    </a:p>
                  </a:txBody>
                  <a:tcPr/>
                </a:tc>
                <a:tc>
                  <a:txBody>
                    <a:bodyPr/>
                    <a:lstStyle/>
                    <a:p>
                      <a:r>
                        <a:rPr lang="en-US" dirty="0" smtClean="0"/>
                        <a:t>895 k€</a:t>
                      </a:r>
                      <a:endParaRPr lang="en-US" dirty="0"/>
                    </a:p>
                  </a:txBody>
                  <a:tcPr/>
                </a:tc>
                <a:tc>
                  <a:txBody>
                    <a:bodyPr/>
                    <a:lstStyle/>
                    <a:p>
                      <a:r>
                        <a:rPr lang="en-US" dirty="0" smtClean="0"/>
                        <a:t>1870 k€</a:t>
                      </a:r>
                      <a:endParaRPr lang="en-US" dirty="0"/>
                    </a:p>
                  </a:txBody>
                  <a:tcPr/>
                </a:tc>
              </a:tr>
            </a:tbl>
          </a:graphicData>
        </a:graphic>
      </p:graphicFrame>
      <p:sp>
        <p:nvSpPr>
          <p:cNvPr id="2" name="Rectangle 1"/>
          <p:cNvSpPr/>
          <p:nvPr/>
        </p:nvSpPr>
        <p:spPr>
          <a:xfrm>
            <a:off x="19399" y="3740660"/>
            <a:ext cx="9063541" cy="3139321"/>
          </a:xfrm>
          <a:prstGeom prst="rect">
            <a:avLst/>
          </a:prstGeom>
        </p:spPr>
        <p:txBody>
          <a:bodyPr wrap="square">
            <a:spAutoFit/>
          </a:bodyPr>
          <a:lstStyle/>
          <a:p>
            <a:pPr marL="304800" indent="-306000">
              <a:lnSpc>
                <a:spcPct val="100000"/>
              </a:lnSpc>
              <a:spcBef>
                <a:spcPts val="0"/>
              </a:spcBef>
              <a:buFont typeface="Arial" charset="0"/>
              <a:buChar char="•"/>
            </a:pPr>
            <a:r>
              <a:rPr lang="en-US" sz="2200" dirty="0"/>
              <a:t>Workshops set-up </a:t>
            </a:r>
            <a:r>
              <a:rPr lang="en-US" sz="2200" dirty="0" smtClean="0"/>
              <a:t>for </a:t>
            </a:r>
            <a:r>
              <a:rPr lang="en-US" sz="2200" dirty="0"/>
              <a:t>testing / </a:t>
            </a:r>
            <a:r>
              <a:rPr lang="en-US" sz="2200" dirty="0" smtClean="0"/>
              <a:t>commissioning.</a:t>
            </a:r>
          </a:p>
          <a:p>
            <a:pPr marL="304800" indent="-306000">
              <a:lnSpc>
                <a:spcPct val="100000"/>
              </a:lnSpc>
              <a:spcBef>
                <a:spcPts val="0"/>
              </a:spcBef>
              <a:buFont typeface="Arial" charset="0"/>
              <a:buChar char="•"/>
            </a:pPr>
            <a:r>
              <a:rPr lang="en-US" sz="2200" dirty="0" smtClean="0"/>
              <a:t>Used equipment obtained from partners for training purposes.</a:t>
            </a:r>
          </a:p>
          <a:p>
            <a:pPr marL="304800" indent="-306000">
              <a:lnSpc>
                <a:spcPct val="100000"/>
              </a:lnSpc>
              <a:spcBef>
                <a:spcPts val="0"/>
              </a:spcBef>
              <a:buFont typeface="Arial" charset="0"/>
              <a:buChar char="•"/>
            </a:pPr>
            <a:r>
              <a:rPr lang="en-US" sz="2200" dirty="0" smtClean="0"/>
              <a:t>Currently prototyping standard supply panels, kinematic mounts, controls.</a:t>
            </a:r>
            <a:endParaRPr lang="en-US" sz="2200" dirty="0"/>
          </a:p>
          <a:p>
            <a:pPr marL="304800" indent="-306000">
              <a:lnSpc>
                <a:spcPct val="100000"/>
              </a:lnSpc>
              <a:spcBef>
                <a:spcPts val="0"/>
              </a:spcBef>
              <a:buFont typeface="Arial" charset="0"/>
              <a:buChar char="•"/>
            </a:pPr>
            <a:r>
              <a:rPr lang="en-US" sz="2200" dirty="0"/>
              <a:t>Participation in ESS instrument integration project incl.  also ICS.</a:t>
            </a:r>
          </a:p>
          <a:p>
            <a:pPr marL="304800" indent="-306000">
              <a:lnSpc>
                <a:spcPct val="100000"/>
              </a:lnSpc>
              <a:spcBef>
                <a:spcPts val="0"/>
              </a:spcBef>
              <a:buFont typeface="Arial" charset="0"/>
              <a:buChar char="•"/>
            </a:pPr>
            <a:r>
              <a:rPr lang="en-US" sz="2200" dirty="0"/>
              <a:t>Synergies on helium management with </a:t>
            </a:r>
            <a:r>
              <a:rPr lang="en-US" sz="2200" dirty="0" smtClean="0"/>
              <a:t>accelerator cryogenics team. </a:t>
            </a:r>
            <a:endParaRPr lang="en-US" sz="2200" dirty="0" smtClean="0">
              <a:solidFill>
                <a:srgbClr val="FF6600"/>
              </a:solidFill>
            </a:endParaRPr>
          </a:p>
          <a:p>
            <a:pPr marL="304800" indent="-306000">
              <a:lnSpc>
                <a:spcPct val="100000"/>
              </a:lnSpc>
              <a:spcBef>
                <a:spcPts val="0"/>
              </a:spcBef>
              <a:buFont typeface="Arial" charset="0"/>
              <a:buChar char="•"/>
            </a:pPr>
            <a:r>
              <a:rPr lang="en-US" sz="2200" dirty="0" smtClean="0">
                <a:solidFill>
                  <a:srgbClr val="FF6600"/>
                </a:solidFill>
              </a:rPr>
              <a:t>INKIND:  Framework agreements ˜1M€ preferred /discussed but individual work plans also available; staff in-kind contributions in addition.</a:t>
            </a:r>
            <a:endParaRPr lang="en-US" sz="2200" dirty="0" smtClean="0"/>
          </a:p>
          <a:p>
            <a:pPr marL="304800" lvl="0" indent="-306000" defTabSz="914400" fontAlgn="base">
              <a:spcAft>
                <a:spcPct val="0"/>
              </a:spcAft>
              <a:buFont typeface="Arial" charset="0"/>
              <a:buChar char="•"/>
            </a:pPr>
            <a:r>
              <a:rPr lang="en-US" sz="2200" b="1" kern="0" dirty="0" smtClean="0">
                <a:solidFill>
                  <a:srgbClr val="0094CA"/>
                </a:solidFill>
                <a:sym typeface="Calibri" charset="0"/>
              </a:rPr>
              <a:t>2016 staffing 	</a:t>
            </a:r>
            <a:r>
              <a:rPr lang="en-US" sz="2200" b="1" dirty="0" smtClean="0">
                <a:solidFill>
                  <a:srgbClr val="0094CA"/>
                </a:solidFill>
                <a:sym typeface="Calibri" charset="0"/>
              </a:rPr>
              <a:t>NSS ~ </a:t>
            </a:r>
            <a:r>
              <a:rPr lang="en-US" sz="2200" b="1" dirty="0">
                <a:solidFill>
                  <a:srgbClr val="0094CA"/>
                </a:solidFill>
                <a:sym typeface="Calibri" charset="0"/>
              </a:rPr>
              <a:t>2</a:t>
            </a:r>
            <a:r>
              <a:rPr lang="en-US" sz="2200" b="1" dirty="0" smtClean="0">
                <a:solidFill>
                  <a:srgbClr val="0094CA"/>
                </a:solidFill>
                <a:sym typeface="Calibri" charset="0"/>
              </a:rPr>
              <a:t>.5 FTE</a:t>
            </a:r>
            <a:r>
              <a:rPr lang="en-US" sz="2200" kern="0" dirty="0" smtClean="0">
                <a:solidFill>
                  <a:srgbClr val="0094CA"/>
                </a:solidFill>
                <a:sym typeface="Calibri" charset="0"/>
              </a:rPr>
              <a:t>                                                                            			TOTAL ~ </a:t>
            </a:r>
            <a:r>
              <a:rPr lang="en-US" sz="2200" kern="0" dirty="0">
                <a:solidFill>
                  <a:srgbClr val="0094CA"/>
                </a:solidFill>
                <a:sym typeface="Calibri" charset="0"/>
              </a:rPr>
              <a:t>3</a:t>
            </a:r>
            <a:r>
              <a:rPr lang="en-US" sz="2200" kern="0" dirty="0" smtClean="0">
                <a:solidFill>
                  <a:srgbClr val="0094CA"/>
                </a:solidFill>
                <a:sym typeface="Calibri" charset="0"/>
              </a:rPr>
              <a:t>.5 </a:t>
            </a:r>
            <a:r>
              <a:rPr lang="en-US" sz="2200" kern="0" dirty="0">
                <a:solidFill>
                  <a:srgbClr val="0094CA"/>
                </a:solidFill>
                <a:sym typeface="Calibri" charset="0"/>
              </a:rPr>
              <a:t>FTE </a:t>
            </a:r>
            <a:r>
              <a:rPr lang="en-US" sz="2200" kern="0" dirty="0" smtClean="0">
                <a:solidFill>
                  <a:srgbClr val="0094CA"/>
                </a:solidFill>
                <a:sym typeface="Calibri" charset="0"/>
              </a:rPr>
              <a:t>(grants, shared ICS, Instr. </a:t>
            </a:r>
            <a:r>
              <a:rPr lang="en-US" sz="2200" kern="0" dirty="0" err="1" smtClean="0">
                <a:solidFill>
                  <a:srgbClr val="0094CA"/>
                </a:solidFill>
                <a:sym typeface="Calibri" charset="0"/>
              </a:rPr>
              <a:t>Int</a:t>
            </a:r>
            <a:r>
              <a:rPr lang="en-US" sz="2200" kern="0" dirty="0" smtClean="0">
                <a:solidFill>
                  <a:srgbClr val="0094CA"/>
                </a:solidFill>
                <a:sym typeface="Calibri" charset="0"/>
              </a:rPr>
              <a:t>)</a:t>
            </a:r>
            <a:endParaRPr lang="en-US" sz="2200" dirty="0" smtClean="0"/>
          </a:p>
        </p:txBody>
      </p:sp>
      <p:pic>
        <p:nvPicPr>
          <p:cNvPr id="4" name="Picture 3"/>
          <p:cNvPicPr>
            <a:picLocks noChangeAspect="1"/>
          </p:cNvPicPr>
          <p:nvPr/>
        </p:nvPicPr>
        <p:blipFill>
          <a:blip r:embed="rId4"/>
          <a:stretch>
            <a:fillRect/>
          </a:stretch>
        </p:blipFill>
        <p:spPr>
          <a:xfrm>
            <a:off x="8433062" y="6440295"/>
            <a:ext cx="481538" cy="391965"/>
          </a:xfrm>
          <a:prstGeom prst="rect">
            <a:avLst/>
          </a:prstGeom>
        </p:spPr>
      </p:pic>
      <p:pic>
        <p:nvPicPr>
          <p:cNvPr id="5" name="Picture 4"/>
          <p:cNvPicPr>
            <a:picLocks noChangeAspect="1"/>
          </p:cNvPicPr>
          <p:nvPr/>
        </p:nvPicPr>
        <p:blipFill>
          <a:blip r:embed="rId5"/>
          <a:stretch>
            <a:fillRect/>
          </a:stretch>
        </p:blipFill>
        <p:spPr>
          <a:xfrm>
            <a:off x="8221503" y="6035554"/>
            <a:ext cx="897244" cy="371236"/>
          </a:xfrm>
          <a:prstGeom prst="rect">
            <a:avLst/>
          </a:prstGeom>
        </p:spPr>
      </p:pic>
      <p:pic>
        <p:nvPicPr>
          <p:cNvPr id="7" name="Picture 6" descr="IMG_258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5383" y="-6487"/>
            <a:ext cx="1920000" cy="1440000"/>
          </a:xfrm>
          <a:prstGeom prst="rect">
            <a:avLst/>
          </a:prstGeom>
        </p:spPr>
      </p:pic>
    </p:spTree>
    <p:extLst>
      <p:ext uri="{BB962C8B-B14F-4D97-AF65-F5344CB8AC3E}">
        <p14:creationId xmlns:p14="http://schemas.microsoft.com/office/powerpoint/2010/main" val="39497670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42" y="147516"/>
            <a:ext cx="6464158" cy="1143000"/>
          </a:xfrm>
        </p:spPr>
        <p:txBody>
          <a:bodyPr>
            <a:normAutofit fontScale="90000"/>
          </a:bodyPr>
          <a:lstStyle/>
          <a:p>
            <a:r>
              <a:rPr lang="en-US" dirty="0" smtClean="0"/>
              <a:t>Sample &amp; User Laboratories and </a:t>
            </a:r>
            <a:r>
              <a:rPr lang="en-US" dirty="0" err="1" smtClean="0"/>
              <a:t>Deuteration</a:t>
            </a:r>
            <a:r>
              <a:rPr lang="en-US" dirty="0" smtClean="0"/>
              <a:t> &amp; </a:t>
            </a:r>
            <a:r>
              <a:rPr lang="en-US" dirty="0" err="1" smtClean="0"/>
              <a:t>Crystallisation</a:t>
            </a:r>
            <a:r>
              <a:rPr lang="en-US" dirty="0" smtClean="0"/>
              <a:t> Facilities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23</a:t>
            </a:fld>
            <a:endParaRPr lang="sv-SE" dirty="0"/>
          </a:p>
        </p:txBody>
      </p:sp>
      <p:sp>
        <p:nvSpPr>
          <p:cNvPr id="5" name="Title 1"/>
          <p:cNvSpPr>
            <a:spLocks noGrp="1"/>
          </p:cNvSpPr>
          <p:nvPr>
            <p:ph idx="1"/>
          </p:nvPr>
        </p:nvSpPr>
        <p:spPr>
          <a:xfrm>
            <a:off x="0" y="3185344"/>
            <a:ext cx="9143999" cy="3646916"/>
          </a:xfrm>
        </p:spPr>
        <p:txBody>
          <a:bodyPr>
            <a:noAutofit/>
          </a:bodyPr>
          <a:lstStyle/>
          <a:p>
            <a:r>
              <a:rPr lang="en-US" sz="2200" dirty="0" smtClean="0"/>
              <a:t>Deliver and (later) operate </a:t>
            </a:r>
            <a:r>
              <a:rPr lang="en-US" sz="2200" b="1" dirty="0" smtClean="0"/>
              <a:t>user laboratories </a:t>
            </a:r>
            <a:r>
              <a:rPr lang="en-US" sz="2200" dirty="0" smtClean="0"/>
              <a:t>in exp. </a:t>
            </a:r>
            <a:r>
              <a:rPr lang="en-US" sz="2200" dirty="0"/>
              <a:t>h</a:t>
            </a:r>
            <a:r>
              <a:rPr lang="en-US" sz="2200" dirty="0" smtClean="0"/>
              <a:t>alls  incl. rad. </a:t>
            </a:r>
            <a:r>
              <a:rPr lang="en-US" sz="2200" dirty="0"/>
              <a:t>m</a:t>
            </a:r>
            <a:r>
              <a:rPr lang="en-US" sz="2200" dirty="0" smtClean="0"/>
              <a:t>at. </a:t>
            </a:r>
            <a:r>
              <a:rPr lang="en-US" sz="2200" dirty="0"/>
              <a:t>l</a:t>
            </a:r>
            <a:r>
              <a:rPr lang="en-US" sz="2200" dirty="0" smtClean="0"/>
              <a:t>ab.</a:t>
            </a:r>
            <a:endParaRPr lang="en-US" sz="2200" dirty="0"/>
          </a:p>
          <a:p>
            <a:r>
              <a:rPr lang="en-US" sz="2200" dirty="0" smtClean="0"/>
              <a:t>Implement </a:t>
            </a:r>
            <a:r>
              <a:rPr lang="en-US" sz="2200" b="1" dirty="0" smtClean="0"/>
              <a:t>sample management procedure</a:t>
            </a:r>
            <a:r>
              <a:rPr lang="en-US" sz="2200" dirty="0" smtClean="0"/>
              <a:t> </a:t>
            </a:r>
            <a:r>
              <a:rPr lang="en-US" sz="2200" b="1" dirty="0" smtClean="0"/>
              <a:t>incl. safety</a:t>
            </a:r>
            <a:r>
              <a:rPr lang="en-US" sz="2200" dirty="0" smtClean="0"/>
              <a:t>. </a:t>
            </a:r>
          </a:p>
          <a:p>
            <a:r>
              <a:rPr lang="en-US" sz="2200" b="1" dirty="0" err="1" smtClean="0">
                <a:solidFill>
                  <a:prstClr val="black"/>
                </a:solidFill>
              </a:rPr>
              <a:t>Deuteration</a:t>
            </a:r>
            <a:r>
              <a:rPr lang="en-US" sz="2200" b="1" dirty="0" smtClean="0">
                <a:solidFill>
                  <a:prstClr val="black"/>
                </a:solidFill>
              </a:rPr>
              <a:t> </a:t>
            </a:r>
            <a:r>
              <a:rPr lang="en-US" sz="2200" b="1" dirty="0">
                <a:solidFill>
                  <a:prstClr val="black"/>
                </a:solidFill>
              </a:rPr>
              <a:t>and protein </a:t>
            </a:r>
            <a:r>
              <a:rPr lang="en-US" sz="2200" b="1" dirty="0" smtClean="0">
                <a:solidFill>
                  <a:prstClr val="black"/>
                </a:solidFill>
              </a:rPr>
              <a:t>crystallization </a:t>
            </a:r>
            <a:r>
              <a:rPr lang="en-US" sz="2200" dirty="0" smtClean="0">
                <a:solidFill>
                  <a:prstClr val="black"/>
                </a:solidFill>
              </a:rPr>
              <a:t>as a collaborative scalable cost</a:t>
            </a:r>
            <a:r>
              <a:rPr lang="en-US" sz="2200" dirty="0">
                <a:solidFill>
                  <a:prstClr val="black"/>
                </a:solidFill>
              </a:rPr>
              <a:t>-</a:t>
            </a:r>
            <a:r>
              <a:rPr lang="en-US" sz="2200" dirty="0" smtClean="0">
                <a:solidFill>
                  <a:prstClr val="black"/>
                </a:solidFill>
              </a:rPr>
              <a:t>efficient LU-MAX IV-ESS partnership to support users by access / expertise.</a:t>
            </a:r>
            <a:endParaRPr lang="en-US" sz="2200" dirty="0">
              <a:solidFill>
                <a:prstClr val="black"/>
              </a:solidFill>
            </a:endParaRPr>
          </a:p>
          <a:p>
            <a:pPr lvl="0" defTabSz="457200">
              <a:buFont typeface="Arial"/>
              <a:buChar char="•"/>
            </a:pPr>
            <a:r>
              <a:rPr lang="en-US" sz="2200" dirty="0">
                <a:solidFill>
                  <a:srgbClr val="008000"/>
                </a:solidFill>
              </a:rPr>
              <a:t>IK: Lab fit-out (1000k€ UK) and RML glove boxes (70k€ EE) active.</a:t>
            </a:r>
          </a:p>
          <a:p>
            <a:pPr defTabSz="457200">
              <a:buFont typeface="Arial"/>
              <a:buChar char="•"/>
            </a:pPr>
            <a:r>
              <a:rPr lang="en-US" sz="2200" dirty="0">
                <a:solidFill>
                  <a:srgbClr val="FF6600"/>
                </a:solidFill>
              </a:rPr>
              <a:t>IK: Framework incl. </a:t>
            </a:r>
            <a:r>
              <a:rPr lang="en-US" sz="2200" dirty="0" err="1">
                <a:solidFill>
                  <a:srgbClr val="FF6600"/>
                </a:solidFill>
              </a:rPr>
              <a:t>xtal</a:t>
            </a:r>
            <a:r>
              <a:rPr lang="en-US" sz="2200" dirty="0">
                <a:solidFill>
                  <a:srgbClr val="FF6600"/>
                </a:solidFill>
              </a:rPr>
              <a:t> robots (400k€) discussed with partners (NO). </a:t>
            </a:r>
            <a:endParaRPr lang="en-US" sz="2200" dirty="0" smtClean="0">
              <a:solidFill>
                <a:srgbClr val="FF6600"/>
              </a:solidFill>
            </a:endParaRPr>
          </a:p>
          <a:p>
            <a:pPr defTabSz="457200">
              <a:buFont typeface="Arial"/>
              <a:buChar char="•"/>
            </a:pPr>
            <a:r>
              <a:rPr lang="en-US" sz="2200" dirty="0" smtClean="0">
                <a:solidFill>
                  <a:srgbClr val="FF0000"/>
                </a:solidFill>
              </a:rPr>
              <a:t>IK</a:t>
            </a:r>
            <a:r>
              <a:rPr lang="en-US" sz="2200" dirty="0">
                <a:solidFill>
                  <a:srgbClr val="FF0000"/>
                </a:solidFill>
              </a:rPr>
              <a:t>: RML/Eng. fit-out (250k€), equipment (200k€), </a:t>
            </a:r>
            <a:r>
              <a:rPr lang="en-US" sz="2200" dirty="0" err="1">
                <a:solidFill>
                  <a:srgbClr val="FF0000"/>
                </a:solidFill>
              </a:rPr>
              <a:t>techn</a:t>
            </a:r>
            <a:r>
              <a:rPr lang="en-US" sz="2200" dirty="0">
                <a:solidFill>
                  <a:srgbClr val="FF0000"/>
                </a:solidFill>
              </a:rPr>
              <a:t>. staff (400k€) avail.</a:t>
            </a:r>
          </a:p>
          <a:p>
            <a:pPr marL="0" indent="0" defTabSz="457200">
              <a:buNone/>
            </a:pPr>
            <a:endParaRPr lang="en-US" sz="2200" b="1" dirty="0" smtClean="0">
              <a:solidFill>
                <a:srgbClr val="0094CA"/>
              </a:solidFill>
            </a:endParaRPr>
          </a:p>
          <a:p>
            <a:pPr defTabSz="457200">
              <a:buFont typeface="Arial"/>
              <a:buChar char="•"/>
            </a:pPr>
            <a:r>
              <a:rPr lang="en-US" sz="2200" b="1" dirty="0" smtClean="0">
                <a:solidFill>
                  <a:srgbClr val="0094CA"/>
                </a:solidFill>
              </a:rPr>
              <a:t>2016 </a:t>
            </a:r>
            <a:r>
              <a:rPr lang="en-US" sz="2200" b="1" dirty="0">
                <a:solidFill>
                  <a:srgbClr val="0094CA"/>
                </a:solidFill>
              </a:rPr>
              <a:t>staffing NSS ~ </a:t>
            </a:r>
            <a:r>
              <a:rPr lang="en-US" sz="2200" b="1" dirty="0" smtClean="0">
                <a:solidFill>
                  <a:srgbClr val="0094CA"/>
                </a:solidFill>
              </a:rPr>
              <a:t>1.5 FTE; </a:t>
            </a:r>
            <a:r>
              <a:rPr lang="en-US" sz="2200" dirty="0" smtClean="0">
                <a:solidFill>
                  <a:srgbClr val="0094CA"/>
                </a:solidFill>
              </a:rPr>
              <a:t>TOTAL ˜3.3 FTE mainly by grants.</a:t>
            </a:r>
            <a:endParaRPr lang="en-US" sz="2200" dirty="0">
              <a:solidFill>
                <a:srgbClr val="0094CA"/>
              </a:solidFill>
            </a:endParaRPr>
          </a:p>
        </p:txBody>
      </p:sp>
      <p:graphicFrame>
        <p:nvGraphicFramePr>
          <p:cNvPr id="8" name="Content Placeholder 2"/>
          <p:cNvGraphicFramePr>
            <a:graphicFrameLocks/>
          </p:cNvGraphicFramePr>
          <p:nvPr>
            <p:extLst>
              <p:ext uri="{D42A27DB-BD31-4B8C-83A1-F6EECF244321}">
                <p14:modId xmlns:p14="http://schemas.microsoft.com/office/powerpoint/2010/main" val="101726254"/>
              </p:ext>
            </p:extLst>
          </p:nvPr>
        </p:nvGraphicFramePr>
        <p:xfrm>
          <a:off x="0" y="1539424"/>
          <a:ext cx="9144002" cy="1371600"/>
        </p:xfrm>
        <a:graphic>
          <a:graphicData uri="http://schemas.openxmlformats.org/drawingml/2006/table">
            <a:tbl>
              <a:tblPr firstRow="1" bandRow="1"/>
              <a:tblGrid>
                <a:gridCol w="3114859"/>
                <a:gridCol w="942281"/>
                <a:gridCol w="917267"/>
                <a:gridCol w="1446458"/>
                <a:gridCol w="1393540"/>
                <a:gridCol w="1329597"/>
              </a:tblGrid>
              <a:tr h="365760">
                <a:tc>
                  <a:txBody>
                    <a:bodyPr/>
                    <a:lstStyle>
                      <a:lvl1pPr marL="0" algn="l" defTabSz="914400" rtl="0" eaLnBrk="1" latinLnBrk="0" hangingPunct="1">
                        <a:defRPr sz="1800" b="1" kern="1200">
                          <a:solidFill>
                            <a:schemeClr val="lt1"/>
                          </a:solidFill>
                          <a:latin typeface="Calibri"/>
                          <a:ea typeface="ヒラギノ角ゴ ProN W3"/>
                          <a:cs typeface="ヒラギノ角ゴ ProN W3"/>
                        </a:defRPr>
                      </a:lvl1pPr>
                      <a:lvl2pPr marL="457200" algn="l" defTabSz="914400" rtl="0" eaLnBrk="1" latinLnBrk="0" hangingPunct="1">
                        <a:defRPr sz="1800" b="1" kern="1200">
                          <a:solidFill>
                            <a:schemeClr val="lt1"/>
                          </a:solidFill>
                          <a:latin typeface="Calibri"/>
                          <a:ea typeface="ヒラギノ角ゴ ProN W3"/>
                          <a:cs typeface="ヒラギノ角ゴ ProN W3"/>
                        </a:defRPr>
                      </a:lvl2pPr>
                      <a:lvl3pPr marL="914400" algn="l" defTabSz="914400" rtl="0" eaLnBrk="1" latinLnBrk="0" hangingPunct="1">
                        <a:defRPr sz="1800" b="1" kern="1200">
                          <a:solidFill>
                            <a:schemeClr val="lt1"/>
                          </a:solidFill>
                          <a:latin typeface="Calibri"/>
                          <a:ea typeface="ヒラギノ角ゴ ProN W3"/>
                          <a:cs typeface="ヒラギノ角ゴ ProN W3"/>
                        </a:defRPr>
                      </a:lvl3pPr>
                      <a:lvl4pPr marL="1371600" algn="l" defTabSz="914400" rtl="0" eaLnBrk="1" latinLnBrk="0" hangingPunct="1">
                        <a:defRPr sz="1800" b="1" kern="1200">
                          <a:solidFill>
                            <a:schemeClr val="lt1"/>
                          </a:solidFill>
                          <a:latin typeface="Calibri"/>
                          <a:ea typeface="ヒラギノ角ゴ ProN W3"/>
                          <a:cs typeface="ヒラギノ角ゴ ProN W3"/>
                        </a:defRPr>
                      </a:lvl4pPr>
                      <a:lvl5pPr marL="1828800" algn="l" defTabSz="914400" rtl="0" eaLnBrk="1" latinLnBrk="0" hangingPunct="1">
                        <a:defRPr sz="1800" b="1" kern="1200">
                          <a:solidFill>
                            <a:schemeClr val="lt1"/>
                          </a:solidFill>
                          <a:latin typeface="Calibri"/>
                          <a:ea typeface="ヒラギノ角ゴ ProN W3"/>
                          <a:cs typeface="ヒラギノ角ゴ ProN W3"/>
                        </a:defRPr>
                      </a:lvl5pPr>
                      <a:lvl6pPr marL="2286000" algn="l" defTabSz="914400" rtl="0" eaLnBrk="1" latinLnBrk="0" hangingPunct="1">
                        <a:defRPr sz="1800" b="1" kern="1200">
                          <a:solidFill>
                            <a:schemeClr val="lt1"/>
                          </a:solidFill>
                          <a:latin typeface="Calibri"/>
                          <a:ea typeface="ヒラギノ角ゴ ProN W3"/>
                          <a:cs typeface="ヒラギノ角ゴ ProN W3"/>
                        </a:defRPr>
                      </a:lvl6pPr>
                      <a:lvl7pPr marL="2743200" algn="l" defTabSz="914400" rtl="0" eaLnBrk="1" latinLnBrk="0" hangingPunct="1">
                        <a:defRPr sz="1800" b="1" kern="1200">
                          <a:solidFill>
                            <a:schemeClr val="lt1"/>
                          </a:solidFill>
                          <a:latin typeface="Calibri"/>
                          <a:ea typeface="ヒラギノ角ゴ ProN W3"/>
                          <a:cs typeface="ヒラギノ角ゴ ProN W3"/>
                        </a:defRPr>
                      </a:lvl7pPr>
                      <a:lvl8pPr marL="3200400" algn="l" defTabSz="914400" rtl="0" eaLnBrk="1" latinLnBrk="0" hangingPunct="1">
                        <a:defRPr sz="1800" b="1" kern="1200">
                          <a:solidFill>
                            <a:schemeClr val="lt1"/>
                          </a:solidFill>
                          <a:latin typeface="Calibri"/>
                          <a:ea typeface="ヒラギノ角ゴ ProN W3"/>
                          <a:cs typeface="ヒラギノ角ゴ ProN W3"/>
                        </a:defRPr>
                      </a:lvl8pPr>
                      <a:lvl9pPr marL="3657600" algn="l" defTabSz="914400" rtl="0" eaLnBrk="1" latinLnBrk="0" hangingPunct="1">
                        <a:defRPr sz="1800" b="1" kern="1200">
                          <a:solidFill>
                            <a:schemeClr val="lt1"/>
                          </a:solidFill>
                          <a:latin typeface="Calibri"/>
                          <a:ea typeface="ヒラギノ角ゴ ProN W3"/>
                          <a:cs typeface="ヒラギノ角ゴ ProN W3"/>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5.1 M€ (4.7 M€);</a:t>
                      </a:r>
                      <a:r>
                        <a:rPr kumimoji="0" lang="en-US" sz="1800" b="1" i="0" u="none" strike="noStrike" kern="1200" cap="none" spc="0" normalizeH="0" baseline="0" noProof="0" dirty="0" smtClean="0">
                          <a:ln>
                            <a:noFill/>
                          </a:ln>
                          <a:solidFill>
                            <a:srgbClr val="FFFFFF"/>
                          </a:solidFill>
                          <a:effectLst/>
                          <a:uLnTx/>
                          <a:uFillTx/>
                          <a:latin typeface="+mn-lt"/>
                          <a:ea typeface="ヒラギノ角ゴ ProN W3"/>
                          <a:cs typeface="ヒラギノ角ゴ ProN W3"/>
                        </a:rPr>
                        <a:t> spent: 0.4 M€</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94CA"/>
                    </a:solidFill>
                  </a:tcPr>
                </a:tc>
                <a:tc>
                  <a:txBody>
                    <a:bodyPr/>
                    <a:lstStyle>
                      <a:lvl1pPr marL="0" algn="l" defTabSz="914400" rtl="0" eaLnBrk="1" latinLnBrk="0" hangingPunct="1">
                        <a:defRPr sz="1800" b="1" kern="1200">
                          <a:solidFill>
                            <a:schemeClr val="lt1"/>
                          </a:solidFill>
                          <a:latin typeface="Calibri"/>
                          <a:ea typeface="ヒラギノ角ゴ ProN W3"/>
                          <a:cs typeface="ヒラギノ角ゴ ProN W3"/>
                        </a:defRPr>
                      </a:lvl1pPr>
                      <a:lvl2pPr marL="457200" algn="l" defTabSz="914400" rtl="0" eaLnBrk="1" latinLnBrk="0" hangingPunct="1">
                        <a:defRPr sz="1800" b="1" kern="1200">
                          <a:solidFill>
                            <a:schemeClr val="lt1"/>
                          </a:solidFill>
                          <a:latin typeface="Calibri"/>
                          <a:ea typeface="ヒラギノ角ゴ ProN W3"/>
                          <a:cs typeface="ヒラギノ角ゴ ProN W3"/>
                        </a:defRPr>
                      </a:lvl2pPr>
                      <a:lvl3pPr marL="914400" algn="l" defTabSz="914400" rtl="0" eaLnBrk="1" latinLnBrk="0" hangingPunct="1">
                        <a:defRPr sz="1800" b="1" kern="1200">
                          <a:solidFill>
                            <a:schemeClr val="lt1"/>
                          </a:solidFill>
                          <a:latin typeface="Calibri"/>
                          <a:ea typeface="ヒラギノ角ゴ ProN W3"/>
                          <a:cs typeface="ヒラギノ角ゴ ProN W3"/>
                        </a:defRPr>
                      </a:lvl3pPr>
                      <a:lvl4pPr marL="1371600" algn="l" defTabSz="914400" rtl="0" eaLnBrk="1" latinLnBrk="0" hangingPunct="1">
                        <a:defRPr sz="1800" b="1" kern="1200">
                          <a:solidFill>
                            <a:schemeClr val="lt1"/>
                          </a:solidFill>
                          <a:latin typeface="Calibri"/>
                          <a:ea typeface="ヒラギノ角ゴ ProN W3"/>
                          <a:cs typeface="ヒラギノ角ゴ ProN W3"/>
                        </a:defRPr>
                      </a:lvl4pPr>
                      <a:lvl5pPr marL="1828800" algn="l" defTabSz="914400" rtl="0" eaLnBrk="1" latinLnBrk="0" hangingPunct="1">
                        <a:defRPr sz="1800" b="1" kern="1200">
                          <a:solidFill>
                            <a:schemeClr val="lt1"/>
                          </a:solidFill>
                          <a:latin typeface="Calibri"/>
                          <a:ea typeface="ヒラギノ角ゴ ProN W3"/>
                          <a:cs typeface="ヒラギノ角ゴ ProN W3"/>
                        </a:defRPr>
                      </a:lvl5pPr>
                      <a:lvl6pPr marL="2286000" algn="l" defTabSz="914400" rtl="0" eaLnBrk="1" latinLnBrk="0" hangingPunct="1">
                        <a:defRPr sz="1800" b="1" kern="1200">
                          <a:solidFill>
                            <a:schemeClr val="lt1"/>
                          </a:solidFill>
                          <a:latin typeface="Calibri"/>
                          <a:ea typeface="ヒラギノ角ゴ ProN W3"/>
                          <a:cs typeface="ヒラギノ角ゴ ProN W3"/>
                        </a:defRPr>
                      </a:lvl6pPr>
                      <a:lvl7pPr marL="2743200" algn="l" defTabSz="914400" rtl="0" eaLnBrk="1" latinLnBrk="0" hangingPunct="1">
                        <a:defRPr sz="1800" b="1" kern="1200">
                          <a:solidFill>
                            <a:schemeClr val="lt1"/>
                          </a:solidFill>
                          <a:latin typeface="Calibri"/>
                          <a:ea typeface="ヒラギノ角ゴ ProN W3"/>
                          <a:cs typeface="ヒラギノ角ゴ ProN W3"/>
                        </a:defRPr>
                      </a:lvl7pPr>
                      <a:lvl8pPr marL="3200400" algn="l" defTabSz="914400" rtl="0" eaLnBrk="1" latinLnBrk="0" hangingPunct="1">
                        <a:defRPr sz="1800" b="1" kern="1200">
                          <a:solidFill>
                            <a:schemeClr val="lt1"/>
                          </a:solidFill>
                          <a:latin typeface="Calibri"/>
                          <a:ea typeface="ヒラギノ角ゴ ProN W3"/>
                          <a:cs typeface="ヒラギノ角ゴ ProN W3"/>
                        </a:defRPr>
                      </a:lvl8pPr>
                      <a:lvl9pPr marL="3657600" algn="l" defTabSz="914400" rtl="0" eaLnBrk="1" latinLnBrk="0" hangingPunct="1">
                        <a:defRPr sz="1800" b="1" kern="1200">
                          <a:solidFill>
                            <a:schemeClr val="lt1"/>
                          </a:solidFill>
                          <a:latin typeface="Calibri"/>
                          <a:ea typeface="ヒラギノ角ゴ ProN W3"/>
                          <a:cs typeface="ヒラギノ角ゴ ProN W3"/>
                        </a:defRPr>
                      </a:lvl9pPr>
                    </a:lstStyle>
                    <a:p>
                      <a:r>
                        <a:rPr lang="en-US" dirty="0" smtClean="0">
                          <a:solidFill>
                            <a:schemeClr val="bg1"/>
                          </a:solidFill>
                        </a:rPr>
                        <a:t>TOTAL</a:t>
                      </a:r>
                      <a:endParaRPr lang="en-US" dirty="0">
                        <a:solidFill>
                          <a:schemeClr val="bg1"/>
                        </a:solidFill>
                      </a:endParaRP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4CA"/>
                    </a:solidFill>
                  </a:tcPr>
                </a:tc>
                <a:tc>
                  <a:txBody>
                    <a:bodyPr/>
                    <a:lstStyle>
                      <a:lvl1pPr marL="0" algn="l" defTabSz="914400" rtl="0" eaLnBrk="1" latinLnBrk="0" hangingPunct="1">
                        <a:defRPr sz="1800" b="1" kern="1200">
                          <a:solidFill>
                            <a:schemeClr val="lt1"/>
                          </a:solidFill>
                          <a:latin typeface="Calibri"/>
                          <a:ea typeface="ヒラギノ角ゴ ProN W3"/>
                          <a:cs typeface="ヒラギノ角ゴ ProN W3"/>
                        </a:defRPr>
                      </a:lvl1pPr>
                      <a:lvl2pPr marL="457200" algn="l" defTabSz="914400" rtl="0" eaLnBrk="1" latinLnBrk="0" hangingPunct="1">
                        <a:defRPr sz="1800" b="1" kern="1200">
                          <a:solidFill>
                            <a:schemeClr val="lt1"/>
                          </a:solidFill>
                          <a:latin typeface="Calibri"/>
                          <a:ea typeface="ヒラギノ角ゴ ProN W3"/>
                          <a:cs typeface="ヒラギノ角ゴ ProN W3"/>
                        </a:defRPr>
                      </a:lvl2pPr>
                      <a:lvl3pPr marL="914400" algn="l" defTabSz="914400" rtl="0" eaLnBrk="1" latinLnBrk="0" hangingPunct="1">
                        <a:defRPr sz="1800" b="1" kern="1200">
                          <a:solidFill>
                            <a:schemeClr val="lt1"/>
                          </a:solidFill>
                          <a:latin typeface="Calibri"/>
                          <a:ea typeface="ヒラギノ角ゴ ProN W3"/>
                          <a:cs typeface="ヒラギノ角ゴ ProN W3"/>
                        </a:defRPr>
                      </a:lvl3pPr>
                      <a:lvl4pPr marL="1371600" algn="l" defTabSz="914400" rtl="0" eaLnBrk="1" latinLnBrk="0" hangingPunct="1">
                        <a:defRPr sz="1800" b="1" kern="1200">
                          <a:solidFill>
                            <a:schemeClr val="lt1"/>
                          </a:solidFill>
                          <a:latin typeface="Calibri"/>
                          <a:ea typeface="ヒラギノ角ゴ ProN W3"/>
                          <a:cs typeface="ヒラギノ角ゴ ProN W3"/>
                        </a:defRPr>
                      </a:lvl4pPr>
                      <a:lvl5pPr marL="1828800" algn="l" defTabSz="914400" rtl="0" eaLnBrk="1" latinLnBrk="0" hangingPunct="1">
                        <a:defRPr sz="1800" b="1" kern="1200">
                          <a:solidFill>
                            <a:schemeClr val="lt1"/>
                          </a:solidFill>
                          <a:latin typeface="Calibri"/>
                          <a:ea typeface="ヒラギノ角ゴ ProN W3"/>
                          <a:cs typeface="ヒラギノ角ゴ ProN W3"/>
                        </a:defRPr>
                      </a:lvl5pPr>
                      <a:lvl6pPr marL="2286000" algn="l" defTabSz="914400" rtl="0" eaLnBrk="1" latinLnBrk="0" hangingPunct="1">
                        <a:defRPr sz="1800" b="1" kern="1200">
                          <a:solidFill>
                            <a:schemeClr val="lt1"/>
                          </a:solidFill>
                          <a:latin typeface="Calibri"/>
                          <a:ea typeface="ヒラギノ角ゴ ProN W3"/>
                          <a:cs typeface="ヒラギノ角ゴ ProN W3"/>
                        </a:defRPr>
                      </a:lvl6pPr>
                      <a:lvl7pPr marL="2743200" algn="l" defTabSz="914400" rtl="0" eaLnBrk="1" latinLnBrk="0" hangingPunct="1">
                        <a:defRPr sz="1800" b="1" kern="1200">
                          <a:solidFill>
                            <a:schemeClr val="lt1"/>
                          </a:solidFill>
                          <a:latin typeface="Calibri"/>
                          <a:ea typeface="ヒラギノ角ゴ ProN W3"/>
                          <a:cs typeface="ヒラギノ角ゴ ProN W3"/>
                        </a:defRPr>
                      </a:lvl7pPr>
                      <a:lvl8pPr marL="3200400" algn="l" defTabSz="914400" rtl="0" eaLnBrk="1" latinLnBrk="0" hangingPunct="1">
                        <a:defRPr sz="1800" b="1" kern="1200">
                          <a:solidFill>
                            <a:schemeClr val="lt1"/>
                          </a:solidFill>
                          <a:latin typeface="Calibri"/>
                          <a:ea typeface="ヒラギノ角ゴ ProN W3"/>
                          <a:cs typeface="ヒラギノ角ゴ ProN W3"/>
                        </a:defRPr>
                      </a:lvl8pPr>
                      <a:lvl9pPr marL="3657600" algn="l" defTabSz="914400" rtl="0" eaLnBrk="1" latinLnBrk="0" hangingPunct="1">
                        <a:defRPr sz="1800" b="1" kern="1200">
                          <a:solidFill>
                            <a:schemeClr val="lt1"/>
                          </a:solidFill>
                          <a:latin typeface="Calibri"/>
                          <a:ea typeface="ヒラギノ角ゴ ProN W3"/>
                          <a:cs typeface="ヒラギノ角ゴ ProN W3"/>
                        </a:defRPr>
                      </a:lvl9pPr>
                    </a:lstStyle>
                    <a:p>
                      <a:r>
                        <a:rPr lang="en-US" dirty="0" smtClean="0">
                          <a:solidFill>
                            <a:schemeClr val="bg1"/>
                          </a:solidFill>
                        </a:rPr>
                        <a:t>IK %</a:t>
                      </a:r>
                      <a:endParaRPr lang="en-US" dirty="0">
                        <a:solidFill>
                          <a:schemeClr val="bg1"/>
                        </a:solidFill>
                      </a:endParaRP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4CA"/>
                    </a:solidFill>
                  </a:tcPr>
                </a:tc>
                <a:tc>
                  <a:txBody>
                    <a:bodyPr/>
                    <a:lstStyle>
                      <a:lvl1pPr marL="0" algn="l" defTabSz="914400" rtl="0" eaLnBrk="1" latinLnBrk="0" hangingPunct="1">
                        <a:defRPr sz="1800" b="1" kern="1200">
                          <a:solidFill>
                            <a:schemeClr val="lt1"/>
                          </a:solidFill>
                          <a:latin typeface="Calibri"/>
                          <a:ea typeface="ヒラギノ角ゴ ProN W3"/>
                          <a:cs typeface="ヒラギノ角ゴ ProN W3"/>
                        </a:defRPr>
                      </a:lvl1pPr>
                      <a:lvl2pPr marL="457200" algn="l" defTabSz="914400" rtl="0" eaLnBrk="1" latinLnBrk="0" hangingPunct="1">
                        <a:defRPr sz="1800" b="1" kern="1200">
                          <a:solidFill>
                            <a:schemeClr val="lt1"/>
                          </a:solidFill>
                          <a:latin typeface="Calibri"/>
                          <a:ea typeface="ヒラギノ角ゴ ProN W3"/>
                          <a:cs typeface="ヒラギノ角ゴ ProN W3"/>
                        </a:defRPr>
                      </a:lvl2pPr>
                      <a:lvl3pPr marL="914400" algn="l" defTabSz="914400" rtl="0" eaLnBrk="1" latinLnBrk="0" hangingPunct="1">
                        <a:defRPr sz="1800" b="1" kern="1200">
                          <a:solidFill>
                            <a:schemeClr val="lt1"/>
                          </a:solidFill>
                          <a:latin typeface="Calibri"/>
                          <a:ea typeface="ヒラギノ角ゴ ProN W3"/>
                          <a:cs typeface="ヒラギノ角ゴ ProN W3"/>
                        </a:defRPr>
                      </a:lvl3pPr>
                      <a:lvl4pPr marL="1371600" algn="l" defTabSz="914400" rtl="0" eaLnBrk="1" latinLnBrk="0" hangingPunct="1">
                        <a:defRPr sz="1800" b="1" kern="1200">
                          <a:solidFill>
                            <a:schemeClr val="lt1"/>
                          </a:solidFill>
                          <a:latin typeface="Calibri"/>
                          <a:ea typeface="ヒラギノ角ゴ ProN W3"/>
                          <a:cs typeface="ヒラギノ角ゴ ProN W3"/>
                        </a:defRPr>
                      </a:lvl4pPr>
                      <a:lvl5pPr marL="1828800" algn="l" defTabSz="914400" rtl="0" eaLnBrk="1" latinLnBrk="0" hangingPunct="1">
                        <a:defRPr sz="1800" b="1" kern="1200">
                          <a:solidFill>
                            <a:schemeClr val="lt1"/>
                          </a:solidFill>
                          <a:latin typeface="Calibri"/>
                          <a:ea typeface="ヒラギノ角ゴ ProN W3"/>
                          <a:cs typeface="ヒラギノ角ゴ ProN W3"/>
                        </a:defRPr>
                      </a:lvl5pPr>
                      <a:lvl6pPr marL="2286000" algn="l" defTabSz="914400" rtl="0" eaLnBrk="1" latinLnBrk="0" hangingPunct="1">
                        <a:defRPr sz="1800" b="1" kern="1200">
                          <a:solidFill>
                            <a:schemeClr val="lt1"/>
                          </a:solidFill>
                          <a:latin typeface="Calibri"/>
                          <a:ea typeface="ヒラギノ角ゴ ProN W3"/>
                          <a:cs typeface="ヒラギノ角ゴ ProN W3"/>
                        </a:defRPr>
                      </a:lvl6pPr>
                      <a:lvl7pPr marL="2743200" algn="l" defTabSz="914400" rtl="0" eaLnBrk="1" latinLnBrk="0" hangingPunct="1">
                        <a:defRPr sz="1800" b="1" kern="1200">
                          <a:solidFill>
                            <a:schemeClr val="lt1"/>
                          </a:solidFill>
                          <a:latin typeface="Calibri"/>
                          <a:ea typeface="ヒラギノ角ゴ ProN W3"/>
                          <a:cs typeface="ヒラギノ角ゴ ProN W3"/>
                        </a:defRPr>
                      </a:lvl7pPr>
                      <a:lvl8pPr marL="3200400" algn="l" defTabSz="914400" rtl="0" eaLnBrk="1" latinLnBrk="0" hangingPunct="1">
                        <a:defRPr sz="1800" b="1" kern="1200">
                          <a:solidFill>
                            <a:schemeClr val="lt1"/>
                          </a:solidFill>
                          <a:latin typeface="Calibri"/>
                          <a:ea typeface="ヒラギノ角ゴ ProN W3"/>
                          <a:cs typeface="ヒラギノ角ゴ ProN W3"/>
                        </a:defRPr>
                      </a:lvl8pPr>
                      <a:lvl9pPr marL="3657600" algn="l" defTabSz="914400" rtl="0" eaLnBrk="1" latinLnBrk="0" hangingPunct="1">
                        <a:defRPr sz="1800" b="1" kern="1200">
                          <a:solidFill>
                            <a:schemeClr val="lt1"/>
                          </a:solidFill>
                          <a:latin typeface="Calibri"/>
                          <a:ea typeface="ヒラギノ角ゴ ProN W3"/>
                          <a:cs typeface="ヒラギノ角ゴ ProN W3"/>
                        </a:defRPr>
                      </a:lvl9pPr>
                    </a:lstStyle>
                    <a:p>
                      <a:r>
                        <a:rPr lang="en-US" dirty="0" smtClean="0">
                          <a:solidFill>
                            <a:schemeClr val="bg1"/>
                          </a:solidFill>
                        </a:rPr>
                        <a:t>Coordination</a:t>
                      </a: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4CA"/>
                    </a:solidFill>
                  </a:tcPr>
                </a:tc>
                <a:tc>
                  <a:txBody>
                    <a:bodyPr/>
                    <a:lstStyle>
                      <a:lvl1pPr marL="0" algn="l" defTabSz="914400" rtl="0" eaLnBrk="1" latinLnBrk="0" hangingPunct="1">
                        <a:defRPr sz="1800" b="1" kern="1200">
                          <a:solidFill>
                            <a:schemeClr val="lt1"/>
                          </a:solidFill>
                          <a:latin typeface="Calibri"/>
                          <a:ea typeface="ヒラギノ角ゴ ProN W3"/>
                          <a:cs typeface="ヒラギノ角ゴ ProN W3"/>
                        </a:defRPr>
                      </a:lvl1pPr>
                      <a:lvl2pPr marL="457200" algn="l" defTabSz="914400" rtl="0" eaLnBrk="1" latinLnBrk="0" hangingPunct="1">
                        <a:defRPr sz="1800" b="1" kern="1200">
                          <a:solidFill>
                            <a:schemeClr val="lt1"/>
                          </a:solidFill>
                          <a:latin typeface="Calibri"/>
                          <a:ea typeface="ヒラギノ角ゴ ProN W3"/>
                          <a:cs typeface="ヒラギノ角ゴ ProN W3"/>
                        </a:defRPr>
                      </a:lvl2pPr>
                      <a:lvl3pPr marL="914400" algn="l" defTabSz="914400" rtl="0" eaLnBrk="1" latinLnBrk="0" hangingPunct="1">
                        <a:defRPr sz="1800" b="1" kern="1200">
                          <a:solidFill>
                            <a:schemeClr val="lt1"/>
                          </a:solidFill>
                          <a:latin typeface="Calibri"/>
                          <a:ea typeface="ヒラギノ角ゴ ProN W3"/>
                          <a:cs typeface="ヒラギノ角ゴ ProN W3"/>
                        </a:defRPr>
                      </a:lvl3pPr>
                      <a:lvl4pPr marL="1371600" algn="l" defTabSz="914400" rtl="0" eaLnBrk="1" latinLnBrk="0" hangingPunct="1">
                        <a:defRPr sz="1800" b="1" kern="1200">
                          <a:solidFill>
                            <a:schemeClr val="lt1"/>
                          </a:solidFill>
                          <a:latin typeface="Calibri"/>
                          <a:ea typeface="ヒラギノ角ゴ ProN W3"/>
                          <a:cs typeface="ヒラギノ角ゴ ProN W3"/>
                        </a:defRPr>
                      </a:lvl4pPr>
                      <a:lvl5pPr marL="1828800" algn="l" defTabSz="914400" rtl="0" eaLnBrk="1" latinLnBrk="0" hangingPunct="1">
                        <a:defRPr sz="1800" b="1" kern="1200">
                          <a:solidFill>
                            <a:schemeClr val="lt1"/>
                          </a:solidFill>
                          <a:latin typeface="Calibri"/>
                          <a:ea typeface="ヒラギノ角ゴ ProN W3"/>
                          <a:cs typeface="ヒラギノ角ゴ ProN W3"/>
                        </a:defRPr>
                      </a:lvl5pPr>
                      <a:lvl6pPr marL="2286000" algn="l" defTabSz="914400" rtl="0" eaLnBrk="1" latinLnBrk="0" hangingPunct="1">
                        <a:defRPr sz="1800" b="1" kern="1200">
                          <a:solidFill>
                            <a:schemeClr val="lt1"/>
                          </a:solidFill>
                          <a:latin typeface="Calibri"/>
                          <a:ea typeface="ヒラギノ角ゴ ProN W3"/>
                          <a:cs typeface="ヒラギノ角ゴ ProN W3"/>
                        </a:defRPr>
                      </a:lvl6pPr>
                      <a:lvl7pPr marL="2743200" algn="l" defTabSz="914400" rtl="0" eaLnBrk="1" latinLnBrk="0" hangingPunct="1">
                        <a:defRPr sz="1800" b="1" kern="1200">
                          <a:solidFill>
                            <a:schemeClr val="lt1"/>
                          </a:solidFill>
                          <a:latin typeface="Calibri"/>
                          <a:ea typeface="ヒラギノ角ゴ ProN W3"/>
                          <a:cs typeface="ヒラギノ角ゴ ProN W3"/>
                        </a:defRPr>
                      </a:lvl7pPr>
                      <a:lvl8pPr marL="3200400" algn="l" defTabSz="914400" rtl="0" eaLnBrk="1" latinLnBrk="0" hangingPunct="1">
                        <a:defRPr sz="1800" b="1" kern="1200">
                          <a:solidFill>
                            <a:schemeClr val="lt1"/>
                          </a:solidFill>
                          <a:latin typeface="Calibri"/>
                          <a:ea typeface="ヒラギノ角ゴ ProN W3"/>
                          <a:cs typeface="ヒラギノ角ゴ ProN W3"/>
                        </a:defRPr>
                      </a:lvl8pPr>
                      <a:lvl9pPr marL="3657600" algn="l" defTabSz="914400" rtl="0" eaLnBrk="1" latinLnBrk="0" hangingPunct="1">
                        <a:defRPr sz="1800" b="1" kern="1200">
                          <a:solidFill>
                            <a:schemeClr val="lt1"/>
                          </a:solidFill>
                          <a:latin typeface="Calibri"/>
                          <a:ea typeface="ヒラギノ角ゴ ProN W3"/>
                          <a:cs typeface="ヒラギノ角ゴ ProN W3"/>
                        </a:defRPr>
                      </a:lvl9pPr>
                    </a:lstStyle>
                    <a:p>
                      <a:r>
                        <a:rPr lang="en-US" dirty="0" smtClean="0">
                          <a:solidFill>
                            <a:schemeClr val="bg1"/>
                          </a:solidFill>
                        </a:rPr>
                        <a:t>Lab</a:t>
                      </a:r>
                      <a:r>
                        <a:rPr lang="en-US" baseline="0" dirty="0" smtClean="0">
                          <a:solidFill>
                            <a:schemeClr val="bg1"/>
                          </a:solidFill>
                        </a:rPr>
                        <a:t>oratories</a:t>
                      </a:r>
                      <a:endParaRPr lang="en-US" dirty="0">
                        <a:solidFill>
                          <a:schemeClr val="bg1"/>
                        </a:solidFill>
                      </a:endParaRP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4CA"/>
                    </a:solidFill>
                  </a:tcPr>
                </a:tc>
                <a:tc>
                  <a:txBody>
                    <a:bodyPr/>
                    <a:lstStyle>
                      <a:lvl1pPr marL="0" algn="l" defTabSz="914400" rtl="0" eaLnBrk="1" latinLnBrk="0" hangingPunct="1">
                        <a:defRPr sz="1800" b="1" kern="1200">
                          <a:solidFill>
                            <a:schemeClr val="lt1"/>
                          </a:solidFill>
                          <a:latin typeface="Calibri"/>
                          <a:ea typeface="ヒラギノ角ゴ ProN W3"/>
                          <a:cs typeface="ヒラギノ角ゴ ProN W3"/>
                        </a:defRPr>
                      </a:lvl1pPr>
                      <a:lvl2pPr marL="457200" algn="l" defTabSz="914400" rtl="0" eaLnBrk="1" latinLnBrk="0" hangingPunct="1">
                        <a:defRPr sz="1800" b="1" kern="1200">
                          <a:solidFill>
                            <a:schemeClr val="lt1"/>
                          </a:solidFill>
                          <a:latin typeface="Calibri"/>
                          <a:ea typeface="ヒラギノ角ゴ ProN W3"/>
                          <a:cs typeface="ヒラギノ角ゴ ProN W3"/>
                        </a:defRPr>
                      </a:lvl2pPr>
                      <a:lvl3pPr marL="914400" algn="l" defTabSz="914400" rtl="0" eaLnBrk="1" latinLnBrk="0" hangingPunct="1">
                        <a:defRPr sz="1800" b="1" kern="1200">
                          <a:solidFill>
                            <a:schemeClr val="lt1"/>
                          </a:solidFill>
                          <a:latin typeface="Calibri"/>
                          <a:ea typeface="ヒラギノ角ゴ ProN W3"/>
                          <a:cs typeface="ヒラギノ角ゴ ProN W3"/>
                        </a:defRPr>
                      </a:lvl3pPr>
                      <a:lvl4pPr marL="1371600" algn="l" defTabSz="914400" rtl="0" eaLnBrk="1" latinLnBrk="0" hangingPunct="1">
                        <a:defRPr sz="1800" b="1" kern="1200">
                          <a:solidFill>
                            <a:schemeClr val="lt1"/>
                          </a:solidFill>
                          <a:latin typeface="Calibri"/>
                          <a:ea typeface="ヒラギノ角ゴ ProN W3"/>
                          <a:cs typeface="ヒラギノ角ゴ ProN W3"/>
                        </a:defRPr>
                      </a:lvl4pPr>
                      <a:lvl5pPr marL="1828800" algn="l" defTabSz="914400" rtl="0" eaLnBrk="1" latinLnBrk="0" hangingPunct="1">
                        <a:defRPr sz="1800" b="1" kern="1200">
                          <a:solidFill>
                            <a:schemeClr val="lt1"/>
                          </a:solidFill>
                          <a:latin typeface="Calibri"/>
                          <a:ea typeface="ヒラギノ角ゴ ProN W3"/>
                          <a:cs typeface="ヒラギノ角ゴ ProN W3"/>
                        </a:defRPr>
                      </a:lvl5pPr>
                      <a:lvl6pPr marL="2286000" algn="l" defTabSz="914400" rtl="0" eaLnBrk="1" latinLnBrk="0" hangingPunct="1">
                        <a:defRPr sz="1800" b="1" kern="1200">
                          <a:solidFill>
                            <a:schemeClr val="lt1"/>
                          </a:solidFill>
                          <a:latin typeface="Calibri"/>
                          <a:ea typeface="ヒラギノ角ゴ ProN W3"/>
                          <a:cs typeface="ヒラギノ角ゴ ProN W3"/>
                        </a:defRPr>
                      </a:lvl6pPr>
                      <a:lvl7pPr marL="2743200" algn="l" defTabSz="914400" rtl="0" eaLnBrk="1" latinLnBrk="0" hangingPunct="1">
                        <a:defRPr sz="1800" b="1" kern="1200">
                          <a:solidFill>
                            <a:schemeClr val="lt1"/>
                          </a:solidFill>
                          <a:latin typeface="Calibri"/>
                          <a:ea typeface="ヒラギノ角ゴ ProN W3"/>
                          <a:cs typeface="ヒラギノ角ゴ ProN W3"/>
                        </a:defRPr>
                      </a:lvl7pPr>
                      <a:lvl8pPr marL="3200400" algn="l" defTabSz="914400" rtl="0" eaLnBrk="1" latinLnBrk="0" hangingPunct="1">
                        <a:defRPr sz="1800" b="1" kern="1200">
                          <a:solidFill>
                            <a:schemeClr val="lt1"/>
                          </a:solidFill>
                          <a:latin typeface="Calibri"/>
                          <a:ea typeface="ヒラギノ角ゴ ProN W3"/>
                          <a:cs typeface="ヒラギノ角ゴ ProN W3"/>
                        </a:defRPr>
                      </a:lvl8pPr>
                      <a:lvl9pPr marL="3657600" algn="l" defTabSz="914400" rtl="0" eaLnBrk="1" latinLnBrk="0" hangingPunct="1">
                        <a:defRPr sz="1800" b="1" kern="1200">
                          <a:solidFill>
                            <a:schemeClr val="lt1"/>
                          </a:solidFill>
                          <a:latin typeface="Calibri"/>
                          <a:ea typeface="ヒラギノ角ゴ ProN W3"/>
                          <a:cs typeface="ヒラギノ角ゴ ProN W3"/>
                        </a:defRPr>
                      </a:lvl9pPr>
                    </a:lstStyle>
                    <a:p>
                      <a:r>
                        <a:rPr lang="en-US" dirty="0" smtClean="0">
                          <a:solidFill>
                            <a:schemeClr val="bg1"/>
                          </a:solidFill>
                        </a:rPr>
                        <a:t>Equipment</a:t>
                      </a:r>
                      <a:endParaRPr lang="en-US" dirty="0">
                        <a:solidFill>
                          <a:schemeClr val="bg1"/>
                        </a:solidFill>
                      </a:endParaRP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4CA"/>
                    </a:solidFill>
                  </a:tcPr>
                </a:tc>
              </a:tr>
              <a:tr h="365760">
                <a:tc>
                  <a:txBody>
                    <a:bodyPr/>
                    <a:lstStyle>
                      <a:lvl1pPr marL="0" algn="l" defTabSz="914400" rtl="0" eaLnBrk="1" latinLnBrk="0" hangingPunct="1">
                        <a:defRPr sz="1800" kern="1200">
                          <a:solidFill>
                            <a:schemeClr val="dk1"/>
                          </a:solidFill>
                          <a:latin typeface="Calibri"/>
                          <a:ea typeface="ヒラギノ角ゴ ProN W3"/>
                          <a:cs typeface="ヒラギノ角ゴ ProN W3"/>
                        </a:defRPr>
                      </a:lvl1pPr>
                      <a:lvl2pPr marL="457200" algn="l" defTabSz="914400" rtl="0" eaLnBrk="1" latinLnBrk="0" hangingPunct="1">
                        <a:defRPr sz="1800" kern="1200">
                          <a:solidFill>
                            <a:schemeClr val="dk1"/>
                          </a:solidFill>
                          <a:latin typeface="Calibri"/>
                          <a:ea typeface="ヒラギノ角ゴ ProN W3"/>
                          <a:cs typeface="ヒラギノ角ゴ ProN W3"/>
                        </a:defRPr>
                      </a:lvl2pPr>
                      <a:lvl3pPr marL="914400" algn="l" defTabSz="914400" rtl="0" eaLnBrk="1" latinLnBrk="0" hangingPunct="1">
                        <a:defRPr sz="1800" kern="1200">
                          <a:solidFill>
                            <a:schemeClr val="dk1"/>
                          </a:solidFill>
                          <a:latin typeface="Calibri"/>
                          <a:ea typeface="ヒラギノ角ゴ ProN W3"/>
                          <a:cs typeface="ヒラギノ角ゴ ProN W3"/>
                        </a:defRPr>
                      </a:lvl3pPr>
                      <a:lvl4pPr marL="1371600" algn="l" defTabSz="914400" rtl="0" eaLnBrk="1" latinLnBrk="0" hangingPunct="1">
                        <a:defRPr sz="1800" kern="1200">
                          <a:solidFill>
                            <a:schemeClr val="dk1"/>
                          </a:solidFill>
                          <a:latin typeface="Calibri"/>
                          <a:ea typeface="ヒラギノ角ゴ ProN W3"/>
                          <a:cs typeface="ヒラギノ角ゴ ProN W3"/>
                        </a:defRPr>
                      </a:lvl4pPr>
                      <a:lvl5pPr marL="1828800" algn="l" defTabSz="914400" rtl="0" eaLnBrk="1" latinLnBrk="0" hangingPunct="1">
                        <a:defRPr sz="1800" kern="1200">
                          <a:solidFill>
                            <a:schemeClr val="dk1"/>
                          </a:solidFill>
                          <a:latin typeface="Calibri"/>
                          <a:ea typeface="ヒラギノ角ゴ ProN W3"/>
                          <a:cs typeface="ヒラギノ角ゴ ProN W3"/>
                        </a:defRPr>
                      </a:lvl5pPr>
                      <a:lvl6pPr marL="2286000" algn="l" defTabSz="914400" rtl="0" eaLnBrk="1" latinLnBrk="0" hangingPunct="1">
                        <a:defRPr sz="1800" kern="1200">
                          <a:solidFill>
                            <a:schemeClr val="dk1"/>
                          </a:solidFill>
                          <a:latin typeface="Calibri"/>
                          <a:ea typeface="ヒラギノ角ゴ ProN W3"/>
                          <a:cs typeface="ヒラギノ角ゴ ProN W3"/>
                        </a:defRPr>
                      </a:lvl6pPr>
                      <a:lvl7pPr marL="2743200" algn="l" defTabSz="914400" rtl="0" eaLnBrk="1" latinLnBrk="0" hangingPunct="1">
                        <a:defRPr sz="1800" kern="1200">
                          <a:solidFill>
                            <a:schemeClr val="dk1"/>
                          </a:solidFill>
                          <a:latin typeface="Calibri"/>
                          <a:ea typeface="ヒラギノ角ゴ ProN W3"/>
                          <a:cs typeface="ヒラギノ角ゴ ProN W3"/>
                        </a:defRPr>
                      </a:lvl7pPr>
                      <a:lvl8pPr marL="3200400" algn="l" defTabSz="914400" rtl="0" eaLnBrk="1" latinLnBrk="0" hangingPunct="1">
                        <a:defRPr sz="1800" kern="1200">
                          <a:solidFill>
                            <a:schemeClr val="dk1"/>
                          </a:solidFill>
                          <a:latin typeface="Calibri"/>
                          <a:ea typeface="ヒラギノ角ゴ ProN W3"/>
                          <a:cs typeface="ヒラギノ角ゴ ProN W3"/>
                        </a:defRPr>
                      </a:lvl8pPr>
                      <a:lvl9pPr marL="3657600" algn="l" defTabSz="914400" rtl="0" eaLnBrk="1" latinLnBrk="0" hangingPunct="1">
                        <a:defRPr sz="1800" kern="1200">
                          <a:solidFill>
                            <a:schemeClr val="dk1"/>
                          </a:solidFill>
                          <a:latin typeface="Calibri"/>
                          <a:ea typeface="ヒラギノ角ゴ ProN W3"/>
                          <a:cs typeface="ヒラギノ角ゴ ProN W3"/>
                        </a:defRPr>
                      </a:lvl9pPr>
                    </a:lstStyle>
                    <a:p>
                      <a:r>
                        <a:rPr lang="en-US" dirty="0" smtClean="0"/>
                        <a:t>Sample and user labs fac.</a:t>
                      </a:r>
                      <a:endParaRPr lang="en-US" dirty="0"/>
                    </a:p>
                  </a:txBody>
                  <a:tcP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40000"/>
                      </a:srgbClr>
                    </a:solidFill>
                  </a:tcPr>
                </a:tc>
                <a:tc>
                  <a:txBody>
                    <a:bodyPr/>
                    <a:lstStyle/>
                    <a:p>
                      <a:r>
                        <a:rPr lang="en-US" dirty="0" smtClean="0"/>
                        <a:t>3085 k€</a:t>
                      </a:r>
                      <a:endParaRPr lang="en-US"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40000"/>
                      </a:srgbClr>
                    </a:solidFill>
                  </a:tcPr>
                </a:tc>
                <a:tc>
                  <a:txBody>
                    <a:bodyPr/>
                    <a:lstStyle/>
                    <a:p>
                      <a:r>
                        <a:rPr lang="en-US" dirty="0" smtClean="0"/>
                        <a:t>62 </a:t>
                      </a:r>
                      <a:r>
                        <a:rPr lang="en-US" dirty="0" smtClean="0">
                          <a:solidFill>
                            <a:srgbClr val="008000"/>
                          </a:solidFill>
                        </a:rPr>
                        <a:t>UK EE </a:t>
                      </a:r>
                      <a:r>
                        <a:rPr lang="en-US" dirty="0" smtClean="0">
                          <a:solidFill>
                            <a:srgbClr val="FF0000"/>
                          </a:solidFill>
                        </a:rPr>
                        <a:t>NN</a:t>
                      </a:r>
                      <a:endParaRPr lang="en-US" dirty="0">
                        <a:solidFill>
                          <a:srgbClr val="FF0000"/>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40000"/>
                      </a:srgbClr>
                    </a:solidFill>
                  </a:tcPr>
                </a:tc>
                <a:tc>
                  <a:txBody>
                    <a:bodyPr/>
                    <a:lstStyle/>
                    <a:p>
                      <a:r>
                        <a:rPr lang="en-US" dirty="0" smtClean="0"/>
                        <a:t>1134 k€</a:t>
                      </a:r>
                      <a:endParaRPr lang="en-US"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40000"/>
                      </a:srgbClr>
                    </a:solidFill>
                  </a:tcPr>
                </a:tc>
                <a:tc>
                  <a:txBody>
                    <a:bodyPr/>
                    <a:lstStyle/>
                    <a:p>
                      <a:r>
                        <a:rPr lang="en-US" dirty="0" smtClean="0"/>
                        <a:t>1748 k€</a:t>
                      </a:r>
                      <a:endParaRPr lang="en-US"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40000"/>
                      </a:srgbClr>
                    </a:solidFill>
                  </a:tcPr>
                </a:tc>
                <a:tc>
                  <a:txBody>
                    <a:bodyPr/>
                    <a:lstStyle/>
                    <a:p>
                      <a:r>
                        <a:rPr lang="en-US" dirty="0" smtClean="0"/>
                        <a:t>203 k€</a:t>
                      </a:r>
                      <a:endParaRPr lang="en-US"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40000"/>
                      </a:srgbClr>
                    </a:solidFill>
                  </a:tcPr>
                </a:tc>
              </a:tr>
              <a:tr h="365760">
                <a:tc>
                  <a:txBody>
                    <a:bodyPr/>
                    <a:lstStyle>
                      <a:lvl1pPr marL="0" algn="l" defTabSz="914400" rtl="0" eaLnBrk="1" latinLnBrk="0" hangingPunct="1">
                        <a:defRPr sz="1800" kern="1200">
                          <a:solidFill>
                            <a:schemeClr val="dk1"/>
                          </a:solidFill>
                          <a:latin typeface="Calibri"/>
                          <a:ea typeface="ヒラギノ角ゴ ProN W3"/>
                          <a:cs typeface="ヒラギノ角ゴ ProN W3"/>
                        </a:defRPr>
                      </a:lvl1pPr>
                      <a:lvl2pPr marL="457200" algn="l" defTabSz="914400" rtl="0" eaLnBrk="1" latinLnBrk="0" hangingPunct="1">
                        <a:defRPr sz="1800" kern="1200">
                          <a:solidFill>
                            <a:schemeClr val="dk1"/>
                          </a:solidFill>
                          <a:latin typeface="Calibri"/>
                          <a:ea typeface="ヒラギノ角ゴ ProN W3"/>
                          <a:cs typeface="ヒラギノ角ゴ ProN W3"/>
                        </a:defRPr>
                      </a:lvl2pPr>
                      <a:lvl3pPr marL="914400" algn="l" defTabSz="914400" rtl="0" eaLnBrk="1" latinLnBrk="0" hangingPunct="1">
                        <a:defRPr sz="1800" kern="1200">
                          <a:solidFill>
                            <a:schemeClr val="dk1"/>
                          </a:solidFill>
                          <a:latin typeface="Calibri"/>
                          <a:ea typeface="ヒラギノ角ゴ ProN W3"/>
                          <a:cs typeface="ヒラギノ角ゴ ProN W3"/>
                        </a:defRPr>
                      </a:lvl3pPr>
                      <a:lvl4pPr marL="1371600" algn="l" defTabSz="914400" rtl="0" eaLnBrk="1" latinLnBrk="0" hangingPunct="1">
                        <a:defRPr sz="1800" kern="1200">
                          <a:solidFill>
                            <a:schemeClr val="dk1"/>
                          </a:solidFill>
                          <a:latin typeface="Calibri"/>
                          <a:ea typeface="ヒラギノ角ゴ ProN W3"/>
                          <a:cs typeface="ヒラギノ角ゴ ProN W3"/>
                        </a:defRPr>
                      </a:lvl4pPr>
                      <a:lvl5pPr marL="1828800" algn="l" defTabSz="914400" rtl="0" eaLnBrk="1" latinLnBrk="0" hangingPunct="1">
                        <a:defRPr sz="1800" kern="1200">
                          <a:solidFill>
                            <a:schemeClr val="dk1"/>
                          </a:solidFill>
                          <a:latin typeface="Calibri"/>
                          <a:ea typeface="ヒラギノ角ゴ ProN W3"/>
                          <a:cs typeface="ヒラギノ角ゴ ProN W3"/>
                        </a:defRPr>
                      </a:lvl5pPr>
                      <a:lvl6pPr marL="2286000" algn="l" defTabSz="914400" rtl="0" eaLnBrk="1" latinLnBrk="0" hangingPunct="1">
                        <a:defRPr sz="1800" kern="1200">
                          <a:solidFill>
                            <a:schemeClr val="dk1"/>
                          </a:solidFill>
                          <a:latin typeface="Calibri"/>
                          <a:ea typeface="ヒラギノ角ゴ ProN W3"/>
                          <a:cs typeface="ヒラギノ角ゴ ProN W3"/>
                        </a:defRPr>
                      </a:lvl6pPr>
                      <a:lvl7pPr marL="2743200" algn="l" defTabSz="914400" rtl="0" eaLnBrk="1" latinLnBrk="0" hangingPunct="1">
                        <a:defRPr sz="1800" kern="1200">
                          <a:solidFill>
                            <a:schemeClr val="dk1"/>
                          </a:solidFill>
                          <a:latin typeface="Calibri"/>
                          <a:ea typeface="ヒラギノ角ゴ ProN W3"/>
                          <a:cs typeface="ヒラギノ角ゴ ProN W3"/>
                        </a:defRPr>
                      </a:lvl7pPr>
                      <a:lvl8pPr marL="3200400" algn="l" defTabSz="914400" rtl="0" eaLnBrk="1" latinLnBrk="0" hangingPunct="1">
                        <a:defRPr sz="1800" kern="1200">
                          <a:solidFill>
                            <a:schemeClr val="dk1"/>
                          </a:solidFill>
                          <a:latin typeface="Calibri"/>
                          <a:ea typeface="ヒラギノ角ゴ ProN W3"/>
                          <a:cs typeface="ヒラギノ角ゴ ProN W3"/>
                        </a:defRPr>
                      </a:lvl8pPr>
                      <a:lvl9pPr marL="3657600" algn="l" defTabSz="914400" rtl="0" eaLnBrk="1" latinLnBrk="0" hangingPunct="1">
                        <a:defRPr sz="1800" kern="1200">
                          <a:solidFill>
                            <a:schemeClr val="dk1"/>
                          </a:solidFill>
                          <a:latin typeface="Calibri"/>
                          <a:ea typeface="ヒラギノ角ゴ ProN W3"/>
                          <a:cs typeface="ヒラギノ角ゴ ProN W3"/>
                        </a:defRPr>
                      </a:lvl9pPr>
                    </a:lstStyle>
                    <a:p>
                      <a:r>
                        <a:rPr lang="en-US" dirty="0" err="1" smtClean="0"/>
                        <a:t>Deuteration</a:t>
                      </a:r>
                      <a:r>
                        <a:rPr lang="en-US" dirty="0" smtClean="0"/>
                        <a:t> &amp; crystallization</a:t>
                      </a:r>
                      <a:endParaRPr lang="en-US" dirty="0"/>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20000"/>
                      </a:srgbClr>
                    </a:solidFill>
                  </a:tcPr>
                </a:tc>
                <a:tc>
                  <a:txBody>
                    <a:bodyPr/>
                    <a:lstStyle/>
                    <a:p>
                      <a:r>
                        <a:rPr lang="en-US" dirty="0" smtClean="0"/>
                        <a:t>1931 k€</a:t>
                      </a: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20000"/>
                      </a:srgbClr>
                    </a:solidFill>
                  </a:tcPr>
                </a:tc>
                <a:tc>
                  <a:txBody>
                    <a:bodyPr/>
                    <a:lstStyle/>
                    <a:p>
                      <a:r>
                        <a:rPr lang="en-US" dirty="0" smtClean="0"/>
                        <a:t>21 </a:t>
                      </a:r>
                      <a:r>
                        <a:rPr lang="en-US" dirty="0" smtClean="0">
                          <a:solidFill>
                            <a:srgbClr val="FF6600"/>
                          </a:solidFill>
                        </a:rPr>
                        <a:t>(NO)</a:t>
                      </a:r>
                      <a:endParaRPr lang="en-US" dirty="0">
                        <a:solidFill>
                          <a:srgbClr val="FF660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20000"/>
                      </a:srgbClr>
                    </a:solidFill>
                  </a:tcPr>
                </a:tc>
                <a:tc>
                  <a:txBody>
                    <a:bodyPr/>
                    <a:lstStyle/>
                    <a:p>
                      <a:r>
                        <a:rPr lang="en-US" dirty="0" smtClean="0"/>
                        <a:t>921 k€</a:t>
                      </a: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20000"/>
                      </a:srgbClr>
                    </a:solidFill>
                  </a:tcPr>
                </a:tc>
                <a:tc>
                  <a:txBody>
                    <a:bodyPr/>
                    <a:lstStyle/>
                    <a:p>
                      <a:r>
                        <a:rPr lang="en-US" dirty="0" smtClean="0"/>
                        <a:t>400 k€</a:t>
                      </a: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20000"/>
                      </a:srgbClr>
                    </a:solidFill>
                  </a:tcPr>
                </a:tc>
                <a:tc>
                  <a:txBody>
                    <a:bodyPr/>
                    <a:lstStyle/>
                    <a:p>
                      <a:r>
                        <a:rPr lang="en-US" dirty="0" smtClean="0"/>
                        <a:t>610 k€</a:t>
                      </a: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20000"/>
                      </a:srgbClr>
                    </a:solidFill>
                  </a:tcPr>
                </a:tc>
              </a:tr>
            </a:tbl>
          </a:graphicData>
        </a:graphic>
      </p:graphicFrame>
      <p:pic>
        <p:nvPicPr>
          <p:cNvPr id="6" name="Picture 5" descr="xtals.tiff"/>
          <p:cNvPicPr>
            <a:picLocks noChangeAspect="1"/>
          </p:cNvPicPr>
          <p:nvPr/>
        </p:nvPicPr>
        <p:blipFill rotWithShape="1">
          <a:blip r:embed="rId3">
            <a:extLst>
              <a:ext uri="{28A0092B-C50C-407E-A947-70E740481C1C}">
                <a14:useLocalDpi xmlns:a14="http://schemas.microsoft.com/office/drawing/2010/main" val="0"/>
              </a:ext>
            </a:extLst>
          </a:blip>
          <a:srcRect t="27494" b="14698"/>
          <a:stretch/>
        </p:blipFill>
        <p:spPr>
          <a:xfrm>
            <a:off x="5945951" y="-12211"/>
            <a:ext cx="3411161" cy="1466925"/>
          </a:xfrm>
          <a:prstGeom prst="rect">
            <a:avLst/>
          </a:prstGeom>
        </p:spPr>
      </p:pic>
      <p:pic>
        <p:nvPicPr>
          <p:cNvPr id="3" name="Picture 2"/>
          <p:cNvPicPr>
            <a:picLocks noChangeAspect="1"/>
          </p:cNvPicPr>
          <p:nvPr/>
        </p:nvPicPr>
        <p:blipFill>
          <a:blip r:embed="rId4"/>
          <a:stretch>
            <a:fillRect/>
          </a:stretch>
        </p:blipFill>
        <p:spPr>
          <a:xfrm>
            <a:off x="8008628" y="6036228"/>
            <a:ext cx="997091" cy="370848"/>
          </a:xfrm>
          <a:prstGeom prst="rect">
            <a:avLst/>
          </a:prstGeom>
        </p:spPr>
      </p:pic>
      <p:pic>
        <p:nvPicPr>
          <p:cNvPr id="9" name="Picture 8"/>
          <p:cNvPicPr>
            <a:picLocks noChangeAspect="1"/>
          </p:cNvPicPr>
          <p:nvPr/>
        </p:nvPicPr>
        <p:blipFill>
          <a:blip r:embed="rId5"/>
          <a:stretch>
            <a:fillRect/>
          </a:stretch>
        </p:blipFill>
        <p:spPr>
          <a:xfrm>
            <a:off x="8433062" y="6440295"/>
            <a:ext cx="481538" cy="391965"/>
          </a:xfrm>
          <a:prstGeom prst="rect">
            <a:avLst/>
          </a:prstGeom>
        </p:spPr>
      </p:pic>
    </p:spTree>
    <p:extLst>
      <p:ext uri="{BB962C8B-B14F-4D97-AF65-F5344CB8AC3E}">
        <p14:creationId xmlns:p14="http://schemas.microsoft.com/office/powerpoint/2010/main" val="3786813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D37BB07-EDFC-D243-BB7C-1FD40E044A92}" type="slidenum">
              <a:rPr lang="en-US">
                <a:latin typeface="Calibri"/>
              </a:rPr>
              <a:pPr/>
              <a:t>24</a:t>
            </a:fld>
            <a:endParaRPr lang="en-US">
              <a:latin typeface="Calibri"/>
            </a:endParaRPr>
          </a:p>
        </p:txBody>
      </p:sp>
      <p:sp>
        <p:nvSpPr>
          <p:cNvPr id="45057"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45059"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5061" name="Rectangle 5"/>
          <p:cNvSpPr>
            <a:spLocks noGrp="1" noChangeArrowheads="1"/>
          </p:cNvSpPr>
          <p:nvPr>
            <p:ph type="title"/>
          </p:nvPr>
        </p:nvSpPr>
        <p:spPr>
          <a:xfrm>
            <a:off x="4452464" y="222916"/>
            <a:ext cx="3147058" cy="984250"/>
          </a:xfrm>
          <a:ln/>
        </p:spPr>
        <p:txBody>
          <a:bodyPr lIns="38100" tIns="38100" rIns="38100" bIns="38100"/>
          <a:lstStyle/>
          <a:p>
            <a:r>
              <a:rPr lang="en-US" sz="3000" dirty="0" smtClean="0"/>
              <a:t>Science Support Systems - budget</a:t>
            </a:r>
            <a:endParaRPr lang="en-US" sz="3000" dirty="0"/>
          </a:p>
        </p:txBody>
      </p:sp>
      <p:sp>
        <p:nvSpPr>
          <p:cNvPr id="45063" name="Text Box 7"/>
          <p:cNvSpPr txBox="1">
            <a:spLocks noChangeArrowheads="1"/>
          </p:cNvSpPr>
          <p:nvPr/>
        </p:nvSpPr>
        <p:spPr bwMode="auto">
          <a:xfrm>
            <a:off x="8442325" y="6467475"/>
            <a:ext cx="2444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E508549B-6E10-144D-9C5B-9548277C694D}" type="slidenum">
              <a:rPr lang="en-US">
                <a:solidFill>
                  <a:srgbClr val="0094CA"/>
                </a:solidFill>
                <a:latin typeface="Calibri" charset="0"/>
                <a:cs typeface="Calibri" charset="0"/>
                <a:sym typeface="Calibri" charset="0"/>
              </a:rPr>
              <a:pPr algn="r"/>
              <a:t>24</a:t>
            </a:fld>
            <a:endParaRPr lang="en-US">
              <a:solidFill>
                <a:srgbClr val="0094CA"/>
              </a:solidFill>
              <a:latin typeface="Calibri" charset="0"/>
              <a:cs typeface="Calibri" charset="0"/>
              <a:sym typeface="Calibri"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530892805"/>
              </p:ext>
            </p:extLst>
          </p:nvPr>
        </p:nvGraphicFramePr>
        <p:xfrm>
          <a:off x="129861" y="3646825"/>
          <a:ext cx="9014138" cy="3200400"/>
        </p:xfrm>
        <a:graphic>
          <a:graphicData uri="http://schemas.openxmlformats.org/drawingml/2006/table">
            <a:tbl>
              <a:tblPr firstRow="1" bandRow="1">
                <a:tableStyleId>{5C22544A-7EE6-4342-B048-85BDC9FD1C3A}</a:tableStyleId>
              </a:tblPr>
              <a:tblGrid>
                <a:gridCol w="1699497"/>
                <a:gridCol w="969414"/>
                <a:gridCol w="430971"/>
                <a:gridCol w="1478564"/>
                <a:gridCol w="1478564"/>
                <a:gridCol w="1478564"/>
                <a:gridCol w="1478564"/>
              </a:tblGrid>
              <a:tr h="585611">
                <a:tc>
                  <a:txBody>
                    <a:bodyPr/>
                    <a:lstStyle/>
                    <a:p>
                      <a:r>
                        <a:rPr lang="en-US" dirty="0" smtClean="0"/>
                        <a:t>11.6M€ </a:t>
                      </a:r>
                    </a:p>
                    <a:p>
                      <a:r>
                        <a:rPr lang="en-US" dirty="0" smtClean="0"/>
                        <a:t>(11.1M€)</a:t>
                      </a:r>
                      <a:endParaRPr lang="en-US" dirty="0"/>
                    </a:p>
                  </a:txBody>
                  <a:tcPr/>
                </a:tc>
                <a:tc>
                  <a:txBody>
                    <a:bodyPr/>
                    <a:lstStyle/>
                    <a:p>
                      <a:r>
                        <a:rPr lang="en-US" dirty="0" smtClean="0"/>
                        <a:t>TOTAL</a:t>
                      </a:r>
                      <a:endParaRPr lang="en-US" dirty="0"/>
                    </a:p>
                  </a:txBody>
                  <a:tcPr/>
                </a:tc>
                <a:tc>
                  <a:txBody>
                    <a:bodyPr/>
                    <a:lstStyle/>
                    <a:p>
                      <a:r>
                        <a:rPr lang="en-US" dirty="0" smtClean="0"/>
                        <a:t>IK </a:t>
                      </a:r>
                    </a:p>
                    <a:p>
                      <a:r>
                        <a:rPr lang="en-US" dirty="0" smtClean="0"/>
                        <a:t>%</a:t>
                      </a:r>
                      <a:endParaRPr lang="en-US" dirty="0"/>
                    </a:p>
                  </a:txBody>
                  <a:tcPr/>
                </a:tc>
                <a:tc>
                  <a:txBody>
                    <a:bodyPr/>
                    <a:lstStyle/>
                    <a:p>
                      <a:r>
                        <a:rPr lang="en-US" dirty="0" smtClean="0"/>
                        <a:t>Coordination</a:t>
                      </a:r>
                    </a:p>
                    <a:p>
                      <a:r>
                        <a:rPr lang="en-US" dirty="0" smtClean="0"/>
                        <a:t>Interaction</a:t>
                      </a:r>
                      <a:endParaRPr lang="en-US" dirty="0"/>
                    </a:p>
                  </a:txBody>
                  <a:tcPr/>
                </a:tc>
                <a:tc>
                  <a:txBody>
                    <a:bodyPr/>
                    <a:lstStyle/>
                    <a:p>
                      <a:r>
                        <a:rPr lang="en-US" dirty="0" smtClean="0"/>
                        <a:t>Labs,</a:t>
                      </a:r>
                      <a:r>
                        <a:rPr lang="en-US" baseline="0" dirty="0" smtClean="0"/>
                        <a:t> </a:t>
                      </a:r>
                      <a:r>
                        <a:rPr lang="en-US" baseline="0" dirty="0" err="1" smtClean="0"/>
                        <a:t>Infrastr</a:t>
                      </a:r>
                      <a:r>
                        <a:rPr lang="en-US" baseline="0" dirty="0" smtClean="0"/>
                        <a:t> W</a:t>
                      </a:r>
                      <a:r>
                        <a:rPr lang="en-US" dirty="0" smtClean="0"/>
                        <a:t>orkshops</a:t>
                      </a:r>
                      <a:endParaRPr lang="en-US" dirty="0"/>
                    </a:p>
                  </a:txBody>
                  <a:tcPr/>
                </a:tc>
                <a:tc>
                  <a:txBody>
                    <a:bodyPr/>
                    <a:lstStyle/>
                    <a:p>
                      <a:r>
                        <a:rPr lang="en-US" dirty="0" smtClean="0"/>
                        <a:t>Equipment</a:t>
                      </a:r>
                      <a:endParaRPr lang="en-US" dirty="0"/>
                    </a:p>
                  </a:txBody>
                  <a:tcPr/>
                </a:tc>
                <a:tc>
                  <a:txBody>
                    <a:bodyPr/>
                    <a:lstStyle/>
                    <a:p>
                      <a:r>
                        <a:rPr lang="en-US" dirty="0" smtClean="0"/>
                        <a:t>Spent ‘13-15</a:t>
                      </a:r>
                      <a:endParaRPr lang="en-US" dirty="0"/>
                    </a:p>
                  </a:txBody>
                  <a:tcPr/>
                </a:tc>
              </a:tr>
              <a:tr h="585611">
                <a:tc>
                  <a:txBody>
                    <a:bodyPr/>
                    <a:lstStyle/>
                    <a:p>
                      <a:r>
                        <a:rPr lang="en-US" dirty="0" smtClean="0"/>
                        <a:t>Mechatronic &amp;</a:t>
                      </a:r>
                      <a:r>
                        <a:rPr lang="en-US" baseline="0" dirty="0" smtClean="0"/>
                        <a:t> S</a:t>
                      </a:r>
                      <a:r>
                        <a:rPr lang="en-US" dirty="0" smtClean="0"/>
                        <a:t>oftware </a:t>
                      </a:r>
                      <a:r>
                        <a:rPr lang="en-US" dirty="0" err="1" smtClean="0"/>
                        <a:t>integr</a:t>
                      </a:r>
                      <a:r>
                        <a:rPr lang="en-US" dirty="0" smtClean="0"/>
                        <a:t>.</a:t>
                      </a:r>
                      <a:endParaRPr lang="en-US" dirty="0"/>
                    </a:p>
                  </a:txBody>
                  <a:tcPr/>
                </a:tc>
                <a:tc>
                  <a:txBody>
                    <a:bodyPr/>
                    <a:lstStyle/>
                    <a:p>
                      <a:r>
                        <a:rPr lang="en-US" dirty="0" smtClean="0"/>
                        <a:t>1960 k€</a:t>
                      </a:r>
                      <a:endParaRPr lang="en-US" dirty="0"/>
                    </a:p>
                  </a:txBody>
                  <a:tcPr/>
                </a:tc>
                <a:tc>
                  <a:txBody>
                    <a:bodyPr/>
                    <a:lstStyle/>
                    <a:p>
                      <a:r>
                        <a:rPr lang="en-US" dirty="0" smtClean="0"/>
                        <a:t>37</a:t>
                      </a:r>
                      <a:endParaRPr lang="en-US" dirty="0"/>
                    </a:p>
                  </a:txBody>
                  <a:tcPr/>
                </a:tc>
                <a:tc>
                  <a:txBody>
                    <a:bodyPr/>
                    <a:lstStyle/>
                    <a:p>
                      <a:r>
                        <a:rPr lang="en-US" dirty="0" smtClean="0"/>
                        <a:t>1115 k€</a:t>
                      </a:r>
                      <a:endParaRPr lang="en-US" dirty="0"/>
                    </a:p>
                  </a:txBody>
                  <a:tcPr/>
                </a:tc>
                <a:tc>
                  <a:txBody>
                    <a:bodyPr/>
                    <a:lstStyle/>
                    <a:p>
                      <a:r>
                        <a:rPr lang="en-US" dirty="0" smtClean="0"/>
                        <a:t>553 k€</a:t>
                      </a:r>
                      <a:endParaRPr lang="en-US" dirty="0"/>
                    </a:p>
                  </a:txBody>
                  <a:tcPr/>
                </a:tc>
                <a:tc>
                  <a:txBody>
                    <a:bodyPr/>
                    <a:lstStyle/>
                    <a:p>
                      <a:r>
                        <a:rPr lang="en-US" dirty="0" smtClean="0"/>
                        <a:t>292 k€</a:t>
                      </a:r>
                    </a:p>
                    <a:p>
                      <a:endParaRPr lang="en-US" dirty="0"/>
                    </a:p>
                  </a:txBody>
                  <a:tcPr/>
                </a:tc>
                <a:tc>
                  <a:txBody>
                    <a:bodyPr/>
                    <a:lstStyle/>
                    <a:p>
                      <a:r>
                        <a:rPr lang="en-US" dirty="0" smtClean="0"/>
                        <a:t>102 k€</a:t>
                      </a:r>
                      <a:endParaRPr lang="en-US" dirty="0"/>
                    </a:p>
                  </a:txBody>
                  <a:tcPr/>
                </a:tc>
              </a:tr>
              <a:tr h="585611">
                <a:tc>
                  <a:txBody>
                    <a:bodyPr/>
                    <a:lstStyle/>
                    <a:p>
                      <a:r>
                        <a:rPr lang="en-US" dirty="0" smtClean="0"/>
                        <a:t>Fluids </a:t>
                      </a:r>
                      <a:r>
                        <a:rPr lang="en-US" baseline="0" dirty="0" err="1" smtClean="0"/>
                        <a:t>incl</a:t>
                      </a:r>
                      <a:r>
                        <a:rPr lang="en-US" baseline="0" dirty="0" smtClean="0"/>
                        <a:t> Gases Liquids … </a:t>
                      </a:r>
                      <a:endParaRPr lang="en-US" dirty="0"/>
                    </a:p>
                  </a:txBody>
                  <a:tcPr/>
                </a:tc>
                <a:tc>
                  <a:txBody>
                    <a:bodyPr/>
                    <a:lstStyle/>
                    <a:p>
                      <a:r>
                        <a:rPr lang="en-US" dirty="0" smtClean="0"/>
                        <a:t>2572 k€</a:t>
                      </a:r>
                      <a:endParaRPr lang="en-US" dirty="0"/>
                    </a:p>
                  </a:txBody>
                  <a:tcPr/>
                </a:tc>
                <a:tc>
                  <a:txBody>
                    <a:bodyPr/>
                    <a:lstStyle/>
                    <a:p>
                      <a:r>
                        <a:rPr lang="en-US" dirty="0" smtClean="0"/>
                        <a:t>55</a:t>
                      </a:r>
                      <a:endParaRPr lang="en-US" dirty="0"/>
                    </a:p>
                  </a:txBody>
                  <a:tcPr/>
                </a:tc>
                <a:tc>
                  <a:txBody>
                    <a:bodyPr/>
                    <a:lstStyle/>
                    <a:p>
                      <a:r>
                        <a:rPr lang="en-US" dirty="0" smtClean="0"/>
                        <a:t>1111 k€</a:t>
                      </a:r>
                      <a:endParaRPr lang="en-US" dirty="0"/>
                    </a:p>
                  </a:txBody>
                  <a:tcPr/>
                </a:tc>
                <a:tc>
                  <a:txBody>
                    <a:bodyPr/>
                    <a:lstStyle/>
                    <a:p>
                      <a:r>
                        <a:rPr lang="en-US" dirty="0" smtClean="0"/>
                        <a:t>231 k€</a:t>
                      </a:r>
                    </a:p>
                  </a:txBody>
                  <a:tcPr/>
                </a:tc>
                <a:tc>
                  <a:txBody>
                    <a:bodyPr/>
                    <a:lstStyle/>
                    <a:p>
                      <a:r>
                        <a:rPr lang="en-US" dirty="0" smtClean="0"/>
                        <a:t>1230 k€</a:t>
                      </a:r>
                      <a:endParaRPr lang="en-US" dirty="0"/>
                    </a:p>
                  </a:txBody>
                  <a:tcPr/>
                </a:tc>
                <a:tc>
                  <a:txBody>
                    <a:bodyPr/>
                    <a:lstStyle/>
                    <a:p>
                      <a:r>
                        <a:rPr lang="en-US" dirty="0" smtClean="0"/>
                        <a:t>252 k€</a:t>
                      </a:r>
                      <a:endParaRPr lang="en-US" dirty="0"/>
                    </a:p>
                  </a:txBody>
                  <a:tcPr/>
                </a:tc>
              </a:tr>
              <a:tr h="585611">
                <a:tc>
                  <a:txBody>
                    <a:bodyPr/>
                    <a:lstStyle/>
                    <a:p>
                      <a:r>
                        <a:rPr lang="en-US" dirty="0" smtClean="0"/>
                        <a:t>Pressure &amp; </a:t>
                      </a:r>
                      <a:r>
                        <a:rPr lang="en-US" dirty="0" err="1" smtClean="0"/>
                        <a:t>Mech</a:t>
                      </a:r>
                      <a:r>
                        <a:rPr lang="en-US" dirty="0" smtClean="0"/>
                        <a:t> Process</a:t>
                      </a:r>
                      <a:endParaRPr lang="en-US" dirty="0"/>
                    </a:p>
                  </a:txBody>
                  <a:tcPr/>
                </a:tc>
                <a:tc>
                  <a:txBody>
                    <a:bodyPr/>
                    <a:lstStyle/>
                    <a:p>
                      <a:r>
                        <a:rPr lang="en-US" dirty="0" smtClean="0"/>
                        <a:t>3060 k€</a:t>
                      </a:r>
                      <a:endParaRPr lang="en-US" dirty="0"/>
                    </a:p>
                  </a:txBody>
                  <a:tcPr/>
                </a:tc>
                <a:tc>
                  <a:txBody>
                    <a:bodyPr/>
                    <a:lstStyle/>
                    <a:p>
                      <a:r>
                        <a:rPr lang="en-US" dirty="0" smtClean="0"/>
                        <a:t>64</a:t>
                      </a:r>
                      <a:endParaRPr lang="en-US" dirty="0"/>
                    </a:p>
                  </a:txBody>
                  <a:tcPr/>
                </a:tc>
                <a:tc>
                  <a:txBody>
                    <a:bodyPr/>
                    <a:lstStyle/>
                    <a:p>
                      <a:r>
                        <a:rPr lang="en-US" dirty="0" smtClean="0"/>
                        <a:t>1110 k€</a:t>
                      </a:r>
                      <a:endParaRPr lang="en-US" dirty="0"/>
                    </a:p>
                  </a:txBody>
                  <a:tcPr/>
                </a:tc>
                <a:tc>
                  <a:txBody>
                    <a:bodyPr/>
                    <a:lstStyle/>
                    <a:p>
                      <a:r>
                        <a:rPr lang="en-US" dirty="0" smtClean="0"/>
                        <a:t>1122 k€</a:t>
                      </a:r>
                      <a:endParaRPr lang="en-US" dirty="0"/>
                    </a:p>
                  </a:txBody>
                  <a:tcPr/>
                </a:tc>
                <a:tc>
                  <a:txBody>
                    <a:bodyPr/>
                    <a:lstStyle/>
                    <a:p>
                      <a:r>
                        <a:rPr lang="en-US" dirty="0" smtClean="0"/>
                        <a:t>828 k€</a:t>
                      </a:r>
                      <a:endParaRPr lang="en-US" dirty="0"/>
                    </a:p>
                  </a:txBody>
                  <a:tcPr/>
                </a:tc>
                <a:tc>
                  <a:txBody>
                    <a:bodyPr/>
                    <a:lstStyle/>
                    <a:p>
                      <a:r>
                        <a:rPr lang="en-US" dirty="0" smtClean="0"/>
                        <a:t>122 k€</a:t>
                      </a:r>
                      <a:endParaRPr lang="en-US" dirty="0"/>
                    </a:p>
                  </a:txBody>
                  <a:tcPr/>
                </a:tc>
              </a:tr>
              <a:tr h="585611">
                <a:tc>
                  <a:txBody>
                    <a:bodyPr/>
                    <a:lstStyle/>
                    <a:p>
                      <a:r>
                        <a:rPr lang="en-US" dirty="0" smtClean="0"/>
                        <a:t>Temperature &amp;</a:t>
                      </a:r>
                      <a:r>
                        <a:rPr lang="en-US" baseline="0" dirty="0" smtClean="0"/>
                        <a:t> Fields</a:t>
                      </a:r>
                      <a:endParaRPr lang="en-US" dirty="0"/>
                    </a:p>
                  </a:txBody>
                  <a:tcPr/>
                </a:tc>
                <a:tc>
                  <a:txBody>
                    <a:bodyPr/>
                    <a:lstStyle/>
                    <a:p>
                      <a:r>
                        <a:rPr lang="en-US" dirty="0" smtClean="0"/>
                        <a:t>3844 k€</a:t>
                      </a:r>
                      <a:endParaRPr lang="en-US" dirty="0"/>
                    </a:p>
                  </a:txBody>
                  <a:tcPr/>
                </a:tc>
                <a:tc>
                  <a:txBody>
                    <a:bodyPr/>
                    <a:lstStyle/>
                    <a:p>
                      <a:r>
                        <a:rPr lang="en-US" dirty="0" smtClean="0"/>
                        <a:t>62</a:t>
                      </a:r>
                      <a:endParaRPr lang="en-US" dirty="0"/>
                    </a:p>
                  </a:txBody>
                  <a:tcPr/>
                </a:tc>
                <a:tc>
                  <a:txBody>
                    <a:bodyPr/>
                    <a:lstStyle/>
                    <a:p>
                      <a:r>
                        <a:rPr lang="en-US" dirty="0" smtClean="0"/>
                        <a:t>1079 k€</a:t>
                      </a:r>
                      <a:endParaRPr lang="en-US" dirty="0"/>
                    </a:p>
                  </a:txBody>
                  <a:tcPr/>
                </a:tc>
                <a:tc>
                  <a:txBody>
                    <a:bodyPr/>
                    <a:lstStyle/>
                    <a:p>
                      <a:r>
                        <a:rPr lang="en-US" dirty="0" smtClean="0"/>
                        <a:t>895 k€</a:t>
                      </a:r>
                      <a:endParaRPr lang="en-US" dirty="0"/>
                    </a:p>
                  </a:txBody>
                  <a:tcPr/>
                </a:tc>
                <a:tc>
                  <a:txBody>
                    <a:bodyPr/>
                    <a:lstStyle/>
                    <a:p>
                      <a:r>
                        <a:rPr lang="en-US" dirty="0" smtClean="0"/>
                        <a:t>1870 k€</a:t>
                      </a:r>
                      <a:endParaRPr lang="en-US" dirty="0"/>
                    </a:p>
                  </a:txBody>
                  <a:tcPr/>
                </a:tc>
                <a:tc>
                  <a:txBody>
                    <a:bodyPr/>
                    <a:lstStyle/>
                    <a:p>
                      <a:r>
                        <a:rPr lang="en-US" dirty="0" smtClean="0"/>
                        <a:t>75 k€</a:t>
                      </a:r>
                      <a:endParaRPr lang="en-US" dirty="0"/>
                    </a:p>
                  </a:txBody>
                  <a:tcPr/>
                </a:tc>
              </a:tr>
            </a:tbl>
          </a:graphicData>
        </a:graphic>
      </p:graphicFrame>
      <p:graphicFrame>
        <p:nvGraphicFramePr>
          <p:cNvPr id="10" name="Content Placeholder 2"/>
          <p:cNvGraphicFramePr>
            <a:graphicFrameLocks/>
          </p:cNvGraphicFramePr>
          <p:nvPr>
            <p:extLst>
              <p:ext uri="{D42A27DB-BD31-4B8C-83A1-F6EECF244321}">
                <p14:modId xmlns:p14="http://schemas.microsoft.com/office/powerpoint/2010/main" val="3991895989"/>
              </p:ext>
            </p:extLst>
          </p:nvPr>
        </p:nvGraphicFramePr>
        <p:xfrm>
          <a:off x="129860" y="1668761"/>
          <a:ext cx="9014139" cy="1920240"/>
        </p:xfrm>
        <a:graphic>
          <a:graphicData uri="http://schemas.openxmlformats.org/drawingml/2006/table">
            <a:tbl>
              <a:tblPr firstRow="1" bandRow="1">
                <a:tableStyleId>{5C22544A-7EE6-4342-B048-85BDC9FD1C3A}</a:tableStyleId>
              </a:tblPr>
              <a:tblGrid>
                <a:gridCol w="1699497"/>
                <a:gridCol w="940045"/>
                <a:gridCol w="460341"/>
                <a:gridCol w="1478564"/>
                <a:gridCol w="1478564"/>
                <a:gridCol w="1478564"/>
                <a:gridCol w="1478564"/>
              </a:tblGrid>
              <a:tr h="585611">
                <a:tc>
                  <a:txBody>
                    <a:bodyPr/>
                    <a:lstStyle/>
                    <a:p>
                      <a:r>
                        <a:rPr lang="en-US" dirty="0" smtClean="0"/>
                        <a:t>5.1 M€ </a:t>
                      </a:r>
                    </a:p>
                    <a:p>
                      <a:r>
                        <a:rPr lang="en-US" dirty="0" smtClean="0"/>
                        <a:t>(4.7 M€)</a:t>
                      </a:r>
                      <a:endParaRPr lang="en-US" dirty="0"/>
                    </a:p>
                  </a:txBody>
                  <a:tcPr/>
                </a:tc>
                <a:tc>
                  <a:txBody>
                    <a:bodyPr/>
                    <a:lstStyle/>
                    <a:p>
                      <a:r>
                        <a:rPr lang="en-US" dirty="0" smtClean="0"/>
                        <a:t>TOTAL</a:t>
                      </a:r>
                      <a:endParaRPr lang="en-US" dirty="0"/>
                    </a:p>
                  </a:txBody>
                  <a:tcPr/>
                </a:tc>
                <a:tc>
                  <a:txBody>
                    <a:bodyPr/>
                    <a:lstStyle/>
                    <a:p>
                      <a:r>
                        <a:rPr lang="en-US" dirty="0" smtClean="0"/>
                        <a:t>IK </a:t>
                      </a:r>
                    </a:p>
                    <a:p>
                      <a:r>
                        <a:rPr lang="en-US" dirty="0" smtClean="0"/>
                        <a:t>%</a:t>
                      </a:r>
                      <a:endParaRPr lang="en-US" dirty="0"/>
                    </a:p>
                  </a:txBody>
                  <a:tcPr/>
                </a:tc>
                <a:tc>
                  <a:txBody>
                    <a:bodyPr/>
                    <a:lstStyle/>
                    <a:p>
                      <a:r>
                        <a:rPr lang="en-US" dirty="0" smtClean="0"/>
                        <a:t>Coordination</a:t>
                      </a:r>
                    </a:p>
                    <a:p>
                      <a:r>
                        <a:rPr lang="en-US" dirty="0" smtClean="0"/>
                        <a:t>Interaction</a:t>
                      </a:r>
                      <a:endParaRPr lang="en-US" dirty="0"/>
                    </a:p>
                  </a:txBody>
                  <a:tcPr/>
                </a:tc>
                <a:tc>
                  <a:txBody>
                    <a:bodyPr/>
                    <a:lstStyle/>
                    <a:p>
                      <a:r>
                        <a:rPr lang="en-US" dirty="0" smtClean="0"/>
                        <a:t>Lab</a:t>
                      </a:r>
                      <a:r>
                        <a:rPr lang="en-US" baseline="0" dirty="0" smtClean="0"/>
                        <a:t>s and </a:t>
                      </a:r>
                      <a:r>
                        <a:rPr lang="en-US" baseline="0" dirty="0" err="1" smtClean="0"/>
                        <a:t>Infrastruct</a:t>
                      </a:r>
                      <a:r>
                        <a:rPr lang="en-US" baseline="0" dirty="0" smtClean="0"/>
                        <a:t>.</a:t>
                      </a:r>
                      <a:endParaRPr lang="en-US" dirty="0"/>
                    </a:p>
                  </a:txBody>
                  <a:tcPr/>
                </a:tc>
                <a:tc>
                  <a:txBody>
                    <a:bodyPr/>
                    <a:lstStyle/>
                    <a:p>
                      <a:r>
                        <a:rPr lang="en-US" dirty="0" smtClean="0"/>
                        <a:t>Equipment</a:t>
                      </a:r>
                      <a:endParaRPr lang="en-US" dirty="0"/>
                    </a:p>
                  </a:txBody>
                  <a:tcPr/>
                </a:tc>
                <a:tc>
                  <a:txBody>
                    <a:bodyPr/>
                    <a:lstStyle/>
                    <a:p>
                      <a:r>
                        <a:rPr lang="en-US" dirty="0" smtClean="0"/>
                        <a:t>Spent</a:t>
                      </a:r>
                      <a:r>
                        <a:rPr lang="en-US" baseline="0" dirty="0" smtClean="0"/>
                        <a:t> '13-15</a:t>
                      </a:r>
                      <a:endParaRPr lang="en-US" dirty="0"/>
                    </a:p>
                  </a:txBody>
                  <a:tcPr/>
                </a:tc>
              </a:tr>
              <a:tr h="585611">
                <a:tc>
                  <a:txBody>
                    <a:bodyPr/>
                    <a:lstStyle/>
                    <a:p>
                      <a:r>
                        <a:rPr lang="en-US" dirty="0" smtClean="0"/>
                        <a:t>Sample and user labs fac.</a:t>
                      </a:r>
                      <a:endParaRPr lang="en-US" dirty="0"/>
                    </a:p>
                  </a:txBody>
                  <a:tcPr/>
                </a:tc>
                <a:tc>
                  <a:txBody>
                    <a:bodyPr/>
                    <a:lstStyle/>
                    <a:p>
                      <a:r>
                        <a:rPr lang="en-US" dirty="0" smtClean="0"/>
                        <a:t>3085 k€</a:t>
                      </a:r>
                      <a:endParaRPr lang="en-US" dirty="0"/>
                    </a:p>
                  </a:txBody>
                  <a:tcPr/>
                </a:tc>
                <a:tc>
                  <a:txBody>
                    <a:bodyPr/>
                    <a:lstStyle/>
                    <a:p>
                      <a:r>
                        <a:rPr lang="en-US" dirty="0" smtClean="0"/>
                        <a:t>62</a:t>
                      </a:r>
                      <a:endParaRPr lang="en-US" dirty="0"/>
                    </a:p>
                  </a:txBody>
                  <a:tcPr/>
                </a:tc>
                <a:tc>
                  <a:txBody>
                    <a:bodyPr/>
                    <a:lstStyle/>
                    <a:p>
                      <a:r>
                        <a:rPr lang="en-US" dirty="0" smtClean="0"/>
                        <a:t>1134 k€</a:t>
                      </a:r>
                      <a:endParaRPr lang="en-US" dirty="0"/>
                    </a:p>
                  </a:txBody>
                  <a:tcPr/>
                </a:tc>
                <a:tc>
                  <a:txBody>
                    <a:bodyPr/>
                    <a:lstStyle/>
                    <a:p>
                      <a:r>
                        <a:rPr lang="en-US" dirty="0" smtClean="0"/>
                        <a:t>1748 k€</a:t>
                      </a:r>
                      <a:endParaRPr lang="en-US" dirty="0"/>
                    </a:p>
                  </a:txBody>
                  <a:tcPr/>
                </a:tc>
                <a:tc>
                  <a:txBody>
                    <a:bodyPr/>
                    <a:lstStyle/>
                    <a:p>
                      <a:r>
                        <a:rPr lang="en-US" dirty="0" smtClean="0"/>
                        <a:t>203 k€</a:t>
                      </a:r>
                      <a:endParaRPr lang="en-US" dirty="0"/>
                    </a:p>
                  </a:txBody>
                  <a:tcPr/>
                </a:tc>
                <a:tc>
                  <a:txBody>
                    <a:bodyPr/>
                    <a:lstStyle/>
                    <a:p>
                      <a:r>
                        <a:rPr lang="en-US" dirty="0" smtClean="0"/>
                        <a:t>126k€</a:t>
                      </a:r>
                      <a:endParaRPr lang="en-US" dirty="0"/>
                    </a:p>
                  </a:txBody>
                  <a:tcPr/>
                </a:tc>
              </a:tr>
              <a:tr h="585611">
                <a:tc>
                  <a:txBody>
                    <a:bodyPr/>
                    <a:lstStyle/>
                    <a:p>
                      <a:r>
                        <a:rPr lang="en-US" dirty="0" err="1" smtClean="0"/>
                        <a:t>Deuteration</a:t>
                      </a:r>
                      <a:r>
                        <a:rPr lang="en-US" dirty="0" smtClean="0"/>
                        <a:t> &amp; </a:t>
                      </a:r>
                      <a:r>
                        <a:rPr lang="en-US" dirty="0" err="1" smtClean="0"/>
                        <a:t>crystallisation</a:t>
                      </a:r>
                      <a:endParaRPr lang="en-US" dirty="0"/>
                    </a:p>
                  </a:txBody>
                  <a:tcPr/>
                </a:tc>
                <a:tc>
                  <a:txBody>
                    <a:bodyPr/>
                    <a:lstStyle/>
                    <a:p>
                      <a:r>
                        <a:rPr lang="en-US" dirty="0" smtClean="0"/>
                        <a:t>1931 k€</a:t>
                      </a:r>
                      <a:endParaRPr lang="en-US" dirty="0"/>
                    </a:p>
                  </a:txBody>
                  <a:tcPr/>
                </a:tc>
                <a:tc>
                  <a:txBody>
                    <a:bodyPr/>
                    <a:lstStyle/>
                    <a:p>
                      <a:r>
                        <a:rPr lang="en-US" dirty="0" smtClean="0"/>
                        <a:t>21</a:t>
                      </a:r>
                      <a:endParaRPr lang="en-US" dirty="0"/>
                    </a:p>
                  </a:txBody>
                  <a:tcPr/>
                </a:tc>
                <a:tc>
                  <a:txBody>
                    <a:bodyPr/>
                    <a:lstStyle/>
                    <a:p>
                      <a:r>
                        <a:rPr lang="en-US" dirty="0" smtClean="0"/>
                        <a:t>921 k€</a:t>
                      </a:r>
                      <a:endParaRPr lang="en-US" dirty="0"/>
                    </a:p>
                  </a:txBody>
                  <a:tcPr/>
                </a:tc>
                <a:tc>
                  <a:txBody>
                    <a:bodyPr/>
                    <a:lstStyle/>
                    <a:p>
                      <a:r>
                        <a:rPr lang="en-US" dirty="0" smtClean="0"/>
                        <a:t>400 k€</a:t>
                      </a:r>
                      <a:endParaRPr lang="en-US" dirty="0"/>
                    </a:p>
                  </a:txBody>
                  <a:tcPr/>
                </a:tc>
                <a:tc>
                  <a:txBody>
                    <a:bodyPr/>
                    <a:lstStyle/>
                    <a:p>
                      <a:r>
                        <a:rPr lang="en-US" dirty="0" smtClean="0"/>
                        <a:t>610 k€</a:t>
                      </a:r>
                      <a:endParaRPr lang="en-US" dirty="0"/>
                    </a:p>
                  </a:txBody>
                  <a:tcPr/>
                </a:tc>
                <a:tc>
                  <a:txBody>
                    <a:bodyPr/>
                    <a:lstStyle/>
                    <a:p>
                      <a:r>
                        <a:rPr lang="en-US" dirty="0" smtClean="0"/>
                        <a:t>199 k€</a:t>
                      </a:r>
                      <a:endParaRPr lang="en-US" dirty="0"/>
                    </a:p>
                  </a:txBody>
                  <a:tcPr/>
                </a:tc>
              </a:tr>
            </a:tbl>
          </a:graphicData>
        </a:graphic>
      </p:graphicFrame>
      <p:graphicFrame>
        <p:nvGraphicFramePr>
          <p:cNvPr id="11" name="Content Placeholder 2"/>
          <p:cNvGraphicFramePr>
            <a:graphicFrameLocks/>
          </p:cNvGraphicFramePr>
          <p:nvPr>
            <p:extLst>
              <p:ext uri="{D42A27DB-BD31-4B8C-83A1-F6EECF244321}">
                <p14:modId xmlns:p14="http://schemas.microsoft.com/office/powerpoint/2010/main" val="1535506440"/>
              </p:ext>
            </p:extLst>
          </p:nvPr>
        </p:nvGraphicFramePr>
        <p:xfrm>
          <a:off x="129860" y="-9992"/>
          <a:ext cx="4138997" cy="1645920"/>
        </p:xfrm>
        <a:graphic>
          <a:graphicData uri="http://schemas.openxmlformats.org/drawingml/2006/table">
            <a:tbl>
              <a:tblPr firstRow="1" bandRow="1">
                <a:tableStyleId>{5C22544A-7EE6-4342-B048-85BDC9FD1C3A}</a:tableStyleId>
              </a:tblPr>
              <a:tblGrid>
                <a:gridCol w="1744807"/>
                <a:gridCol w="987813"/>
                <a:gridCol w="1406377"/>
              </a:tblGrid>
              <a:tr h="241990">
                <a:tc>
                  <a:txBody>
                    <a:bodyPr/>
                    <a:lstStyle/>
                    <a:p>
                      <a:r>
                        <a:rPr lang="en-US" dirty="0" smtClean="0"/>
                        <a:t>6.3 M€ (3.4 M€)</a:t>
                      </a:r>
                      <a:endParaRPr lang="en-US" dirty="0"/>
                    </a:p>
                  </a:txBody>
                  <a:tcPr/>
                </a:tc>
                <a:tc>
                  <a:txBody>
                    <a:bodyPr/>
                    <a:lstStyle/>
                    <a:p>
                      <a:r>
                        <a:rPr lang="en-US" dirty="0" smtClean="0"/>
                        <a:t>TOTAL</a:t>
                      </a:r>
                      <a:endParaRPr lang="en-US" dirty="0"/>
                    </a:p>
                  </a:txBody>
                  <a:tcPr/>
                </a:tc>
                <a:tc>
                  <a:txBody>
                    <a:bodyPr/>
                    <a:lstStyle/>
                    <a:p>
                      <a:r>
                        <a:rPr lang="en-US" dirty="0" smtClean="0"/>
                        <a:t>Spent ‘13-15</a:t>
                      </a:r>
                      <a:endParaRPr lang="en-US" dirty="0"/>
                    </a:p>
                  </a:txBody>
                  <a:tcPr/>
                </a:tc>
              </a:tr>
              <a:tr h="423483">
                <a:tc>
                  <a:txBody>
                    <a:bodyPr/>
                    <a:lstStyle/>
                    <a:p>
                      <a:r>
                        <a:rPr lang="en-US" dirty="0" smtClean="0"/>
                        <a:t>Management</a:t>
                      </a:r>
                    </a:p>
                    <a:p>
                      <a:r>
                        <a:rPr lang="en-US" dirty="0" smtClean="0"/>
                        <a:t>Inst.</a:t>
                      </a:r>
                      <a:r>
                        <a:rPr lang="en-US" baseline="0" dirty="0" smtClean="0"/>
                        <a:t> Interaction</a:t>
                      </a:r>
                      <a:endParaRPr lang="en-US" dirty="0"/>
                    </a:p>
                  </a:txBody>
                  <a:tcPr/>
                </a:tc>
                <a:tc>
                  <a:txBody>
                    <a:bodyPr/>
                    <a:lstStyle/>
                    <a:p>
                      <a:r>
                        <a:rPr lang="en-US" dirty="0" smtClean="0"/>
                        <a:t>4552 k€</a:t>
                      </a:r>
                      <a:endParaRPr lang="en-US" dirty="0"/>
                    </a:p>
                  </a:txBody>
                  <a:tcPr/>
                </a:tc>
                <a:tc>
                  <a:txBody>
                    <a:bodyPr/>
                    <a:lstStyle/>
                    <a:p>
                      <a:r>
                        <a:rPr lang="en-US" dirty="0" smtClean="0"/>
                        <a:t>2632 k€</a:t>
                      </a:r>
                      <a:endParaRPr lang="en-US" dirty="0"/>
                    </a:p>
                  </a:txBody>
                  <a:tcPr/>
                </a:tc>
              </a:tr>
              <a:tr h="423483">
                <a:tc>
                  <a:txBody>
                    <a:bodyPr/>
                    <a:lstStyle/>
                    <a:p>
                      <a:r>
                        <a:rPr lang="en-US" dirty="0" smtClean="0"/>
                        <a:t>Scientific </a:t>
                      </a:r>
                      <a:r>
                        <a:rPr lang="en-US" dirty="0" err="1" smtClean="0"/>
                        <a:t>Coord</a:t>
                      </a:r>
                      <a:r>
                        <a:rPr lang="en-US" dirty="0" smtClean="0"/>
                        <a:t> User Office</a:t>
                      </a:r>
                      <a:endParaRPr lang="en-US" dirty="0"/>
                    </a:p>
                  </a:txBody>
                  <a:tcPr/>
                </a:tc>
                <a:tc>
                  <a:txBody>
                    <a:bodyPr/>
                    <a:lstStyle/>
                    <a:p>
                      <a:r>
                        <a:rPr lang="en-US" dirty="0" smtClean="0"/>
                        <a:t>1793</a:t>
                      </a:r>
                      <a:r>
                        <a:rPr lang="en-US" baseline="0" dirty="0" smtClean="0"/>
                        <a:t> </a:t>
                      </a:r>
                      <a:r>
                        <a:rPr lang="en-US" dirty="0" smtClean="0"/>
                        <a:t>k€</a:t>
                      </a:r>
                      <a:endParaRPr lang="en-US" dirty="0"/>
                    </a:p>
                  </a:txBody>
                  <a:tcPr/>
                </a:tc>
                <a:tc>
                  <a:txBody>
                    <a:bodyPr/>
                    <a:lstStyle/>
                    <a:p>
                      <a:r>
                        <a:rPr lang="en-US" dirty="0" smtClean="0"/>
                        <a:t>336 k€</a:t>
                      </a:r>
                      <a:endParaRPr lang="en-US" dirty="0"/>
                    </a:p>
                  </a:txBody>
                  <a:tcPr/>
                </a:tc>
              </a:tr>
            </a:tbl>
          </a:graphicData>
        </a:graphic>
      </p:graphicFrame>
    </p:spTree>
    <p:extLst>
      <p:ext uri="{BB962C8B-B14F-4D97-AF65-F5344CB8AC3E}">
        <p14:creationId xmlns:p14="http://schemas.microsoft.com/office/powerpoint/2010/main" val="36444123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43011"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3013" name="Rectangle 5"/>
          <p:cNvSpPr>
            <a:spLocks noGrp="1" noChangeArrowheads="1"/>
          </p:cNvSpPr>
          <p:nvPr>
            <p:ph type="title"/>
          </p:nvPr>
        </p:nvSpPr>
        <p:spPr>
          <a:xfrm>
            <a:off x="457200" y="325876"/>
            <a:ext cx="8229600" cy="826049"/>
          </a:xfrm>
          <a:ln/>
        </p:spPr>
        <p:txBody>
          <a:bodyPr lIns="38100" tIns="38100" rIns="38100" bIns="38100"/>
          <a:lstStyle/>
          <a:p>
            <a:r>
              <a:rPr lang="en-US" sz="3000" dirty="0" smtClean="0"/>
              <a:t>Science Support Systems – </a:t>
            </a:r>
            <a:br>
              <a:rPr lang="en-US" sz="3000" dirty="0" smtClean="0"/>
            </a:br>
            <a:r>
              <a:rPr lang="en-US" sz="3000" dirty="0" smtClean="0"/>
              <a:t>Breakdown for NSS construction budget</a:t>
            </a:r>
            <a:endParaRPr lang="en-US" sz="30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701067507"/>
              </p:ext>
            </p:extLst>
          </p:nvPr>
        </p:nvGraphicFramePr>
        <p:xfrm>
          <a:off x="-99612" y="1106489"/>
          <a:ext cx="9611804" cy="62029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778341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Risks</a:t>
            </a:r>
            <a:endParaRPr lang="en-US" sz="3200" i="1" dirty="0"/>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26</a:t>
            </a:fld>
            <a:endParaRPr lang="sv-SE">
              <a:latin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210809131"/>
              </p:ext>
            </p:extLst>
          </p:nvPr>
        </p:nvGraphicFramePr>
        <p:xfrm>
          <a:off x="78033" y="1588348"/>
          <a:ext cx="8988448" cy="5156200"/>
        </p:xfrm>
        <a:graphic>
          <a:graphicData uri="http://schemas.openxmlformats.org/drawingml/2006/table">
            <a:tbl>
              <a:tblPr firstRow="1" bandRow="1">
                <a:tableStyleId>{7DF18680-E054-41AD-8BC1-D1AEF772440D}</a:tableStyleId>
              </a:tblPr>
              <a:tblGrid>
                <a:gridCol w="1693917"/>
                <a:gridCol w="1786716"/>
                <a:gridCol w="3071380"/>
                <a:gridCol w="2436435"/>
              </a:tblGrid>
              <a:tr h="370840">
                <a:tc>
                  <a:txBody>
                    <a:bodyPr/>
                    <a:lstStyle/>
                    <a:p>
                      <a:pPr algn="ctr"/>
                      <a:r>
                        <a:rPr lang="en-US" sz="1600" dirty="0" smtClean="0">
                          <a:solidFill>
                            <a:schemeClr val="bg1"/>
                          </a:solidFill>
                          <a:latin typeface="+mj-lt"/>
                        </a:rPr>
                        <a:t>Risk</a:t>
                      </a:r>
                      <a:endParaRPr lang="en-US" sz="1600" dirty="0">
                        <a:solidFill>
                          <a:schemeClr val="bg1"/>
                        </a:solidFill>
                        <a:latin typeface="+mj-lt"/>
                      </a:endParaRPr>
                    </a:p>
                  </a:txBody>
                  <a:tcPr>
                    <a:solidFill>
                      <a:srgbClr val="0A7FC6"/>
                    </a:solidFill>
                  </a:tcPr>
                </a:tc>
                <a:tc>
                  <a:txBody>
                    <a:bodyPr/>
                    <a:lstStyle/>
                    <a:p>
                      <a:pPr algn="ctr"/>
                      <a:r>
                        <a:rPr lang="en-US" sz="1600" dirty="0" smtClean="0">
                          <a:solidFill>
                            <a:schemeClr val="bg1"/>
                          </a:solidFill>
                          <a:latin typeface="+mj-lt"/>
                        </a:rPr>
                        <a:t>Affects</a:t>
                      </a:r>
                      <a:endParaRPr lang="en-US" sz="1600" dirty="0">
                        <a:solidFill>
                          <a:schemeClr val="bg1"/>
                        </a:solidFill>
                        <a:latin typeface="+mj-lt"/>
                      </a:endParaRPr>
                    </a:p>
                  </a:txBody>
                  <a:tcPr>
                    <a:solidFill>
                      <a:srgbClr val="0A7FC6"/>
                    </a:solidFill>
                  </a:tcPr>
                </a:tc>
                <a:tc>
                  <a:txBody>
                    <a:bodyPr/>
                    <a:lstStyle/>
                    <a:p>
                      <a:pPr algn="ctr"/>
                      <a:r>
                        <a:rPr lang="en-US" sz="1600" dirty="0" smtClean="0">
                          <a:solidFill>
                            <a:schemeClr val="bg1"/>
                          </a:solidFill>
                          <a:latin typeface="+mj-lt"/>
                        </a:rPr>
                        <a:t>Description</a:t>
                      </a:r>
                      <a:endParaRPr lang="en-US" sz="1600" dirty="0">
                        <a:solidFill>
                          <a:schemeClr val="bg1"/>
                        </a:solidFill>
                        <a:latin typeface="+mj-lt"/>
                      </a:endParaRPr>
                    </a:p>
                  </a:txBody>
                  <a:tcPr>
                    <a:solidFill>
                      <a:srgbClr val="0A7FC6"/>
                    </a:solidFill>
                  </a:tcPr>
                </a:tc>
                <a:tc>
                  <a:txBody>
                    <a:bodyPr/>
                    <a:lstStyle/>
                    <a:p>
                      <a:pPr algn="ctr"/>
                      <a:r>
                        <a:rPr lang="en-US" sz="1600" dirty="0" smtClean="0">
                          <a:solidFill>
                            <a:schemeClr val="bg1"/>
                          </a:solidFill>
                          <a:latin typeface="+mj-lt"/>
                        </a:rPr>
                        <a:t>Mitigation</a:t>
                      </a:r>
                      <a:endParaRPr lang="en-US" sz="1600" dirty="0">
                        <a:solidFill>
                          <a:schemeClr val="bg1"/>
                        </a:solidFill>
                        <a:latin typeface="+mj-lt"/>
                      </a:endParaRPr>
                    </a:p>
                  </a:txBody>
                  <a:tcPr>
                    <a:solidFill>
                      <a:srgbClr val="0A7FC6"/>
                    </a:solidFill>
                  </a:tcPr>
                </a:tc>
              </a:tr>
              <a:tr h="370840">
                <a:tc>
                  <a:txBody>
                    <a:bodyPr/>
                    <a:lstStyle/>
                    <a:p>
                      <a:r>
                        <a:rPr lang="en-US" sz="1600" b="1" dirty="0" smtClean="0"/>
                        <a:t>Licenses </a:t>
                      </a:r>
                    </a:p>
                    <a:p>
                      <a:r>
                        <a:rPr lang="en-US" sz="1600" dirty="0" smtClean="0"/>
                        <a:t>(NSS-22 /</a:t>
                      </a:r>
                      <a:r>
                        <a:rPr lang="en-US" sz="1600" baseline="0" dirty="0" smtClean="0"/>
                        <a:t> 37)</a:t>
                      </a:r>
                      <a:endParaRPr lang="en-US" sz="1600" dirty="0"/>
                    </a:p>
                  </a:txBody>
                  <a:tcPr/>
                </a:tc>
                <a:tc>
                  <a:txBody>
                    <a:bodyPr/>
                    <a:lstStyle/>
                    <a:p>
                      <a:r>
                        <a:rPr lang="en-US" sz="1600" dirty="0" smtClean="0"/>
                        <a:t>Commissioning</a:t>
                      </a:r>
                      <a:r>
                        <a:rPr lang="en-US" sz="1600" baseline="0" dirty="0" smtClean="0"/>
                        <a:t> and </a:t>
                      </a:r>
                      <a:r>
                        <a:rPr lang="en-US" sz="1600" dirty="0" smtClean="0"/>
                        <a:t>Operation</a:t>
                      </a:r>
                    </a:p>
                  </a:txBody>
                  <a:tcPr/>
                </a:tc>
                <a:tc>
                  <a:txBody>
                    <a:bodyPr/>
                    <a:lstStyle/>
                    <a:p>
                      <a:r>
                        <a:rPr lang="en-US" sz="1600" dirty="0" smtClean="0"/>
                        <a:t>Inability to obtain licenses from authorities</a:t>
                      </a:r>
                      <a:endParaRPr lang="en-US" sz="1600" dirty="0"/>
                    </a:p>
                  </a:txBody>
                  <a:tcPr/>
                </a:tc>
                <a:tc>
                  <a:txBody>
                    <a:bodyPr/>
                    <a:lstStyle/>
                    <a:p>
                      <a:r>
                        <a:rPr lang="en-US" sz="1600" dirty="0" smtClean="0"/>
                        <a:t>ESH competence at NSS; ensure communication</a:t>
                      </a:r>
                      <a:r>
                        <a:rPr lang="en-US" sz="1600" baseline="0" dirty="0" smtClean="0"/>
                        <a:t>.</a:t>
                      </a:r>
                      <a:endParaRPr lang="en-US" sz="1600" dirty="0"/>
                    </a:p>
                  </a:txBody>
                  <a:tcPr/>
                </a:tc>
              </a:tr>
              <a:tr h="370840">
                <a:tc>
                  <a:txBody>
                    <a:bodyPr/>
                    <a:lstStyle/>
                    <a:p>
                      <a:r>
                        <a:rPr lang="en-US" sz="1600" b="1" dirty="0" smtClean="0"/>
                        <a:t>Orphan scope </a:t>
                      </a:r>
                      <a:r>
                        <a:rPr lang="en-US" sz="1600" dirty="0" smtClean="0"/>
                        <a:t>for infra-structure and exp.</a:t>
                      </a:r>
                      <a:r>
                        <a:rPr lang="en-US" sz="1600" baseline="0" dirty="0" smtClean="0"/>
                        <a:t> hall</a:t>
                      </a:r>
                      <a:endParaRPr lang="en-US" sz="1600" dirty="0"/>
                    </a:p>
                  </a:txBody>
                  <a:tcPr/>
                </a:tc>
                <a:tc>
                  <a:txBody>
                    <a:bodyPr/>
                    <a:lstStyle/>
                    <a:p>
                      <a:r>
                        <a:rPr lang="en-US" sz="1600" dirty="0" smtClean="0"/>
                        <a:t>Cost for operation and construction</a:t>
                      </a:r>
                      <a:r>
                        <a:rPr lang="en-US" sz="1600" baseline="0" dirty="0" smtClean="0"/>
                        <a:t> </a:t>
                      </a:r>
                      <a:endParaRPr lang="en-US" sz="1600" dirty="0"/>
                    </a:p>
                  </a:txBody>
                  <a:tcPr/>
                </a:tc>
                <a:tc>
                  <a:txBody>
                    <a:bodyPr/>
                    <a:lstStyle/>
                    <a:p>
                      <a:r>
                        <a:rPr lang="en-US" sz="1600" dirty="0" smtClean="0"/>
                        <a:t>Scope creep of central services helium infrastructure,</a:t>
                      </a:r>
                      <a:r>
                        <a:rPr lang="en-US" sz="1600" baseline="0" dirty="0" smtClean="0"/>
                        <a:t> vacuum, radiation monitors incl. staffing.</a:t>
                      </a:r>
                      <a:r>
                        <a:rPr lang="en-US" sz="1600" dirty="0" smtClean="0"/>
                        <a:t> </a:t>
                      </a:r>
                      <a:endParaRPr lang="en-US" sz="1600" dirty="0"/>
                    </a:p>
                  </a:txBody>
                  <a:tcPr/>
                </a:tc>
                <a:tc>
                  <a:txBody>
                    <a:bodyPr/>
                    <a:lstStyle/>
                    <a:p>
                      <a:r>
                        <a:rPr lang="en-US" sz="1600" dirty="0" smtClean="0"/>
                        <a:t>Ensure signature of service level agreements to previously agreed terms. </a:t>
                      </a:r>
                      <a:endParaRPr lang="en-US" sz="1600" dirty="0"/>
                    </a:p>
                  </a:txBody>
                  <a:tcPr/>
                </a:tc>
              </a:tr>
              <a:tr h="370840">
                <a:tc>
                  <a:txBody>
                    <a:bodyPr/>
                    <a:lstStyle/>
                    <a:p>
                      <a:r>
                        <a:rPr lang="en-US" sz="1600" dirty="0" smtClean="0"/>
                        <a:t>Insufficiently </a:t>
                      </a:r>
                      <a:r>
                        <a:rPr lang="en-US" sz="1600" b="1" dirty="0" smtClean="0"/>
                        <a:t>trained technical</a:t>
                      </a:r>
                      <a:r>
                        <a:rPr lang="en-US" sz="1600" b="1" baseline="0" dirty="0" smtClean="0"/>
                        <a:t> operation staff</a:t>
                      </a:r>
                      <a:endParaRPr lang="en-US" sz="1600" b="1" dirty="0"/>
                    </a:p>
                  </a:txBody>
                  <a:tcPr/>
                </a:tc>
                <a:tc>
                  <a:txBody>
                    <a:bodyPr/>
                    <a:lstStyle/>
                    <a:p>
                      <a:r>
                        <a:rPr lang="en-US" sz="1600" dirty="0" smtClean="0"/>
                        <a:t>Operation and user program</a:t>
                      </a:r>
                      <a:endParaRPr lang="en-US" sz="1600" dirty="0"/>
                    </a:p>
                  </a:txBody>
                  <a:tcPr/>
                </a:tc>
                <a:tc>
                  <a:txBody>
                    <a:bodyPr/>
                    <a:lstStyle/>
                    <a:p>
                      <a:r>
                        <a:rPr lang="en-US" sz="1600" dirty="0" smtClean="0"/>
                        <a:t>Technical</a:t>
                      </a:r>
                      <a:r>
                        <a:rPr lang="en-US" sz="1600" baseline="0" dirty="0" smtClean="0"/>
                        <a:t> staff for reliable ops of labs and sample environment on instruments during user </a:t>
                      </a:r>
                      <a:r>
                        <a:rPr lang="en-US" sz="1600" baseline="0" dirty="0" err="1" smtClean="0"/>
                        <a:t>prg</a:t>
                      </a:r>
                      <a:r>
                        <a:rPr lang="en-US" sz="1600" baseline="0" dirty="0" smtClean="0"/>
                        <a:t>.</a:t>
                      </a:r>
                      <a:endParaRPr lang="en-US" sz="1600" dirty="0"/>
                    </a:p>
                  </a:txBody>
                  <a:tcPr/>
                </a:tc>
                <a:tc>
                  <a:txBody>
                    <a:bodyPr/>
                    <a:lstStyle/>
                    <a:p>
                      <a:r>
                        <a:rPr lang="en-US" sz="1600" dirty="0" smtClean="0"/>
                        <a:t>Timely recruitment</a:t>
                      </a:r>
                      <a:r>
                        <a:rPr lang="en-US" sz="1600" baseline="0" dirty="0" smtClean="0"/>
                        <a:t> of technical staff and training at (IK) partners in projects.</a:t>
                      </a:r>
                    </a:p>
                  </a:txBody>
                  <a:tcPr/>
                </a:tc>
              </a:tr>
              <a:tr h="370840">
                <a:tc>
                  <a:txBody>
                    <a:bodyPr/>
                    <a:lstStyle/>
                    <a:p>
                      <a:r>
                        <a:rPr lang="en-US" sz="1600" dirty="0" smtClean="0"/>
                        <a:t>Inability to </a:t>
                      </a:r>
                      <a:r>
                        <a:rPr lang="en-US" sz="1600" b="1" dirty="0" smtClean="0"/>
                        <a:t>access in-kind funds</a:t>
                      </a:r>
                      <a:endParaRPr lang="en-US" sz="1600" b="1" dirty="0"/>
                    </a:p>
                  </a:txBody>
                  <a:tcPr/>
                </a:tc>
                <a:tc>
                  <a:txBody>
                    <a:bodyPr/>
                    <a:lstStyle/>
                    <a:p>
                      <a:r>
                        <a:rPr lang="en-US" sz="1600" dirty="0" smtClean="0"/>
                        <a:t>Cash</a:t>
                      </a:r>
                      <a:r>
                        <a:rPr lang="en-US" sz="1600" baseline="0" dirty="0" smtClean="0"/>
                        <a:t> budget, schedule slip</a:t>
                      </a:r>
                      <a:endParaRPr lang="en-US" sz="1600" dirty="0"/>
                    </a:p>
                  </a:txBody>
                  <a:tcPr/>
                </a:tc>
                <a:tc>
                  <a:txBody>
                    <a:bodyPr/>
                    <a:lstStyle/>
                    <a:p>
                      <a:r>
                        <a:rPr lang="en-US" sz="1600" dirty="0" smtClean="0"/>
                        <a:t>De-prioritization of SSS</a:t>
                      </a:r>
                      <a:r>
                        <a:rPr lang="en-US" sz="1600" baseline="0" dirty="0" smtClean="0"/>
                        <a:t> increases cash exposure on time critical installations</a:t>
                      </a:r>
                      <a:endParaRPr lang="en-US" sz="1600" dirty="0"/>
                    </a:p>
                  </a:txBody>
                  <a:tcPr/>
                </a:tc>
                <a:tc>
                  <a:txBody>
                    <a:bodyPr/>
                    <a:lstStyle/>
                    <a:p>
                      <a:r>
                        <a:rPr lang="en-US" sz="1600" dirty="0" smtClean="0"/>
                        <a:t>Ensure framework agreements incl. less attractive but critical parts</a:t>
                      </a:r>
                      <a:endParaRPr lang="en-US" sz="1600" dirty="0"/>
                    </a:p>
                  </a:txBody>
                  <a:tcPr/>
                </a:tc>
              </a:tr>
              <a:tr h="370840">
                <a:tc>
                  <a:txBody>
                    <a:bodyPr/>
                    <a:lstStyle/>
                    <a:p>
                      <a:r>
                        <a:rPr lang="en-US" sz="1600" dirty="0" smtClean="0"/>
                        <a:t>Inability to </a:t>
                      </a:r>
                      <a:r>
                        <a:rPr lang="en-US" sz="1600" b="1" dirty="0" smtClean="0"/>
                        <a:t>attract external funding</a:t>
                      </a:r>
                      <a:endParaRPr lang="en-US" sz="1600" b="1" dirty="0"/>
                    </a:p>
                  </a:txBody>
                  <a:tcPr/>
                </a:tc>
                <a:tc>
                  <a:txBody>
                    <a:bodyPr/>
                    <a:lstStyle/>
                    <a:p>
                      <a:r>
                        <a:rPr lang="en-US" sz="1600" dirty="0" smtClean="0"/>
                        <a:t>State-of-the-art</a:t>
                      </a:r>
                      <a:r>
                        <a:rPr lang="en-US" sz="1600" baseline="0" dirty="0" smtClean="0"/>
                        <a:t> sample environ.</a:t>
                      </a:r>
                      <a:endParaRPr lang="en-US" sz="1600" dirty="0"/>
                    </a:p>
                  </a:txBody>
                  <a:tcPr/>
                </a:tc>
                <a:tc>
                  <a:txBody>
                    <a:bodyPr/>
                    <a:lstStyle/>
                    <a:p>
                      <a:r>
                        <a:rPr lang="en-US" sz="1600" dirty="0" smtClean="0"/>
                        <a:t>Additional developmental activities </a:t>
                      </a:r>
                      <a:r>
                        <a:rPr lang="en-US" sz="1600" baseline="0" dirty="0" smtClean="0"/>
                        <a:t>rely on ext. funds</a:t>
                      </a:r>
                      <a:endParaRPr lang="en-US" sz="1600" dirty="0"/>
                    </a:p>
                  </a:txBody>
                  <a:tcPr/>
                </a:tc>
                <a:tc>
                  <a:txBody>
                    <a:bodyPr/>
                    <a:lstStyle/>
                    <a:p>
                      <a:r>
                        <a:rPr lang="en-US" sz="1600" dirty="0" smtClean="0"/>
                        <a:t>Ensure sufficient staffing for</a:t>
                      </a:r>
                      <a:r>
                        <a:rPr lang="en-US" sz="1600" baseline="0" dirty="0" smtClean="0"/>
                        <a:t> credible applications</a:t>
                      </a:r>
                      <a:endParaRPr lang="en-US" sz="1600" dirty="0"/>
                    </a:p>
                  </a:txBody>
                  <a:tcPr/>
                </a:tc>
              </a:tr>
              <a:tr h="370840">
                <a:tc>
                  <a:txBody>
                    <a:bodyPr/>
                    <a:lstStyle/>
                    <a:p>
                      <a:r>
                        <a:rPr lang="en-US" sz="1600" dirty="0" smtClean="0"/>
                        <a:t>Insufficient </a:t>
                      </a:r>
                      <a:r>
                        <a:rPr lang="en-US" sz="1600" b="1" dirty="0" smtClean="0"/>
                        <a:t>instr. Integration </a:t>
                      </a:r>
                      <a:endParaRPr lang="en-US" sz="1600" b="1" dirty="0"/>
                    </a:p>
                  </a:txBody>
                  <a:tcPr/>
                </a:tc>
                <a:tc>
                  <a:txBody>
                    <a:bodyPr/>
                    <a:lstStyle/>
                    <a:p>
                      <a:r>
                        <a:rPr lang="en-US" sz="1600" dirty="0" smtClean="0"/>
                        <a:t>Efficiency and Operability </a:t>
                      </a:r>
                      <a:endParaRPr lang="en-US" sz="1600" dirty="0"/>
                    </a:p>
                  </a:txBody>
                  <a:tcPr/>
                </a:tc>
                <a:tc>
                  <a:txBody>
                    <a:bodyPr/>
                    <a:lstStyle/>
                    <a:p>
                      <a:r>
                        <a:rPr lang="en-US" sz="1600" dirty="0" smtClean="0"/>
                        <a:t>Insufficient infrastructure at instruments for</a:t>
                      </a:r>
                      <a:r>
                        <a:rPr lang="en-US" sz="1600" baseline="0" dirty="0" smtClean="0"/>
                        <a:t> ops demands</a:t>
                      </a:r>
                      <a:endParaRPr lang="en-US" sz="1600" dirty="0"/>
                    </a:p>
                  </a:txBody>
                  <a:tcPr/>
                </a:tc>
                <a:tc>
                  <a:txBody>
                    <a:bodyPr/>
                    <a:lstStyle/>
                    <a:p>
                      <a:r>
                        <a:rPr lang="en-US" sz="1600" dirty="0" smtClean="0"/>
                        <a:t>Standards reference docs; TG decisions</a:t>
                      </a:r>
                      <a:endParaRPr lang="en-US" sz="1600" dirty="0"/>
                    </a:p>
                  </a:txBody>
                  <a:tcPr/>
                </a:tc>
              </a:tr>
              <a:tr h="370840">
                <a:tc>
                  <a:txBody>
                    <a:bodyPr/>
                    <a:lstStyle/>
                    <a:p>
                      <a:r>
                        <a:rPr lang="en-US" sz="1600" dirty="0" smtClean="0"/>
                        <a:t>Change </a:t>
                      </a:r>
                      <a:r>
                        <a:rPr lang="en-US" sz="1600" b="1" dirty="0" err="1" smtClean="0"/>
                        <a:t>instr</a:t>
                      </a:r>
                      <a:r>
                        <a:rPr lang="en-US" sz="1600" b="1" dirty="0" smtClean="0"/>
                        <a:t> suite priorities</a:t>
                      </a:r>
                      <a:endParaRPr lang="en-US" sz="1600" b="1" dirty="0"/>
                    </a:p>
                  </a:txBody>
                  <a:tcPr/>
                </a:tc>
                <a:tc>
                  <a:txBody>
                    <a:bodyPr/>
                    <a:lstStyle/>
                    <a:p>
                      <a:r>
                        <a:rPr lang="en-US" sz="1600" dirty="0" smtClean="0"/>
                        <a:t>schedule</a:t>
                      </a:r>
                      <a:endParaRPr lang="en-US" sz="1600" dirty="0"/>
                    </a:p>
                  </a:txBody>
                  <a:tcPr/>
                </a:tc>
                <a:tc>
                  <a:txBody>
                    <a:bodyPr/>
                    <a:lstStyle/>
                    <a:p>
                      <a:r>
                        <a:rPr lang="en-US" sz="1600" dirty="0" smtClean="0"/>
                        <a:t>Changes in individual instr. Constr. Schedule &amp; unclear requirements</a:t>
                      </a:r>
                      <a:endParaRPr lang="en-US" sz="1600" dirty="0"/>
                    </a:p>
                  </a:txBody>
                  <a:tcPr/>
                </a:tc>
                <a:tc>
                  <a:txBody>
                    <a:bodyPr/>
                    <a:lstStyle/>
                    <a:p>
                      <a:r>
                        <a:rPr lang="en-US" sz="1600" dirty="0" smtClean="0"/>
                        <a:t>Agile prioritization;</a:t>
                      </a:r>
                      <a:r>
                        <a:rPr lang="en-US" sz="1600" baseline="0" dirty="0" smtClean="0"/>
                        <a:t> modular </a:t>
                      </a:r>
                      <a:r>
                        <a:rPr lang="en-US" sz="1600" dirty="0" smtClean="0"/>
                        <a:t>SEE</a:t>
                      </a:r>
                      <a:endParaRPr lang="en-US" sz="1600" dirty="0"/>
                    </a:p>
                  </a:txBody>
                  <a:tcPr/>
                </a:tc>
              </a:tr>
            </a:tbl>
          </a:graphicData>
        </a:graphic>
      </p:graphicFrame>
    </p:spTree>
    <p:extLst>
      <p:ext uri="{BB962C8B-B14F-4D97-AF65-F5344CB8AC3E}">
        <p14:creationId xmlns:p14="http://schemas.microsoft.com/office/powerpoint/2010/main" val="2685503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577850" y="0"/>
            <a:ext cx="6407367" cy="1441450"/>
          </a:xfrm>
          <a:ln/>
        </p:spPr>
        <p:txBody>
          <a:bodyPr/>
          <a:lstStyle/>
          <a:p>
            <a:r>
              <a:rPr lang="en-US" sz="3000" dirty="0" smtClean="0"/>
              <a:t>Science Support Systems – in operation</a:t>
            </a:r>
            <a:endParaRPr lang="en-US" sz="3000" dirty="0"/>
          </a:p>
        </p:txBody>
      </p:sp>
      <p:grpSp>
        <p:nvGrpSpPr>
          <p:cNvPr id="5" name="Group 4"/>
          <p:cNvGrpSpPr/>
          <p:nvPr/>
        </p:nvGrpSpPr>
        <p:grpSpPr>
          <a:xfrm>
            <a:off x="63144" y="1344984"/>
            <a:ext cx="2231711" cy="5431500"/>
            <a:chOff x="42727" y="1334122"/>
            <a:chExt cx="2231711" cy="5431500"/>
          </a:xfrm>
        </p:grpSpPr>
        <p:sp>
          <p:nvSpPr>
            <p:cNvPr id="2" name="Rectangle 1"/>
            <p:cNvSpPr/>
            <p:nvPr/>
          </p:nvSpPr>
          <p:spPr bwMode="auto">
            <a:xfrm>
              <a:off x="55499" y="1441450"/>
              <a:ext cx="2218939" cy="5324172"/>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graphicFrame>
          <p:nvGraphicFramePr>
            <p:cNvPr id="26" name="Diagram 25"/>
            <p:cNvGraphicFramePr/>
            <p:nvPr>
              <p:extLst>
                <p:ext uri="{D42A27DB-BD31-4B8C-83A1-F6EECF244321}">
                  <p14:modId xmlns:p14="http://schemas.microsoft.com/office/powerpoint/2010/main" val="480868307"/>
                </p:ext>
              </p:extLst>
            </p:nvPr>
          </p:nvGraphicFramePr>
          <p:xfrm>
            <a:off x="42727" y="1334122"/>
            <a:ext cx="2099556" cy="54244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graphicFrame>
        <p:nvGraphicFramePr>
          <p:cNvPr id="6" name="Table 5"/>
          <p:cNvGraphicFramePr>
            <a:graphicFrameLocks noGrp="1"/>
          </p:cNvGraphicFramePr>
          <p:nvPr>
            <p:extLst>
              <p:ext uri="{D42A27DB-BD31-4B8C-83A1-F6EECF244321}">
                <p14:modId xmlns:p14="http://schemas.microsoft.com/office/powerpoint/2010/main" val="2015091193"/>
              </p:ext>
            </p:extLst>
          </p:nvPr>
        </p:nvGraphicFramePr>
        <p:xfrm>
          <a:off x="2334286" y="1226369"/>
          <a:ext cx="2096380" cy="5604155"/>
        </p:xfrm>
        <a:graphic>
          <a:graphicData uri="http://schemas.openxmlformats.org/drawingml/2006/table">
            <a:tbl>
              <a:tblPr firstRow="1" bandRow="1">
                <a:tableStyleId>{5C22544A-7EE6-4342-B048-85BDC9FD1C3A}</a:tableStyleId>
              </a:tblPr>
              <a:tblGrid>
                <a:gridCol w="1048190"/>
                <a:gridCol w="1048190"/>
              </a:tblGrid>
              <a:tr h="378688">
                <a:tc>
                  <a:txBody>
                    <a:bodyPr/>
                    <a:lstStyle/>
                    <a:p>
                      <a:r>
                        <a:rPr lang="en-US" dirty="0" smtClean="0"/>
                        <a:t>FTE OPS</a:t>
                      </a:r>
                      <a:endParaRPr lang="en-US" dirty="0"/>
                    </a:p>
                  </a:txBody>
                  <a:tcPr/>
                </a:tc>
                <a:tc>
                  <a:txBody>
                    <a:bodyPr/>
                    <a:lstStyle/>
                    <a:p>
                      <a:r>
                        <a:rPr lang="en-US" dirty="0" smtClean="0"/>
                        <a:t>k€ / </a:t>
                      </a:r>
                      <a:r>
                        <a:rPr lang="en-US" dirty="0" err="1" smtClean="0"/>
                        <a:t>yr</a:t>
                      </a:r>
                      <a:endParaRPr lang="en-US" dirty="0"/>
                    </a:p>
                  </a:txBody>
                  <a:tcPr/>
                </a:tc>
              </a:tr>
              <a:tr h="378688">
                <a:tc>
                  <a:txBody>
                    <a:bodyPr/>
                    <a:lstStyle/>
                    <a:p>
                      <a:r>
                        <a:rPr lang="en-US" dirty="0" smtClean="0"/>
                        <a:t>3</a:t>
                      </a:r>
                    </a:p>
                  </a:txBody>
                  <a:tcPr anchor="ctr"/>
                </a:tc>
                <a:tc>
                  <a:txBody>
                    <a:bodyPr/>
                    <a:lstStyle/>
                    <a:p>
                      <a:r>
                        <a:rPr lang="en-US" dirty="0" smtClean="0"/>
                        <a:t>1630</a:t>
                      </a:r>
                      <a:endParaRPr lang="en-US" dirty="0"/>
                    </a:p>
                  </a:txBody>
                  <a:tcPr anchor="ctr"/>
                </a:tc>
              </a:tr>
              <a:tr h="692397">
                <a:tc>
                  <a:txBody>
                    <a:bodyPr/>
                    <a:lstStyle/>
                    <a:p>
                      <a:r>
                        <a:rPr lang="en-US" dirty="0" smtClean="0"/>
                        <a:t>4</a:t>
                      </a:r>
                      <a:endParaRPr lang="en-US" dirty="0"/>
                    </a:p>
                  </a:txBody>
                  <a:tcPr anchor="ctr"/>
                </a:tc>
                <a:tc>
                  <a:txBody>
                    <a:bodyPr/>
                    <a:lstStyle/>
                    <a:p>
                      <a:r>
                        <a:rPr lang="en-US" dirty="0" smtClean="0"/>
                        <a:t>1060</a:t>
                      </a:r>
                      <a:endParaRPr lang="en-US" dirty="0"/>
                    </a:p>
                  </a:txBody>
                  <a:tcPr anchor="ctr"/>
                </a:tc>
              </a:tr>
              <a:tr h="692397">
                <a:tc>
                  <a:txBody>
                    <a:bodyPr/>
                    <a:lstStyle/>
                    <a:p>
                      <a:r>
                        <a:rPr lang="en-US" dirty="0" smtClean="0"/>
                        <a:t>5</a:t>
                      </a:r>
                      <a:endParaRPr lang="en-US" dirty="0"/>
                    </a:p>
                  </a:txBody>
                  <a:tcPr anchor="ctr"/>
                </a:tc>
                <a:tc>
                  <a:txBody>
                    <a:bodyPr/>
                    <a:lstStyle/>
                    <a:p>
                      <a:r>
                        <a:rPr lang="en-US" dirty="0" smtClean="0"/>
                        <a:t>930</a:t>
                      </a:r>
                      <a:endParaRPr lang="en-US" dirty="0"/>
                    </a:p>
                  </a:txBody>
                  <a:tcPr anchor="ctr"/>
                </a:tc>
              </a:tr>
              <a:tr h="692397">
                <a:tc>
                  <a:txBody>
                    <a:bodyPr/>
                    <a:lstStyle/>
                    <a:p>
                      <a:r>
                        <a:rPr lang="en-US" dirty="0" smtClean="0"/>
                        <a:t>5</a:t>
                      </a:r>
                      <a:endParaRPr lang="en-US" dirty="0"/>
                    </a:p>
                  </a:txBody>
                  <a:tcPr anchor="ctr"/>
                </a:tc>
                <a:tc>
                  <a:txBody>
                    <a:bodyPr/>
                    <a:lstStyle/>
                    <a:p>
                      <a:r>
                        <a:rPr lang="en-US" dirty="0" smtClean="0"/>
                        <a:t>880</a:t>
                      </a:r>
                      <a:endParaRPr lang="en-US" dirty="0"/>
                    </a:p>
                  </a:txBody>
                  <a:tcPr anchor="ctr"/>
                </a:tc>
              </a:tr>
              <a:tr h="692397">
                <a:tc>
                  <a:txBody>
                    <a:bodyPr/>
                    <a:lstStyle/>
                    <a:p>
                      <a:r>
                        <a:rPr lang="en-US" dirty="0" smtClean="0"/>
                        <a:t>4</a:t>
                      </a:r>
                      <a:endParaRPr lang="en-US" dirty="0"/>
                    </a:p>
                  </a:txBody>
                  <a:tcPr anchor="ctr"/>
                </a:tc>
                <a:tc>
                  <a:txBody>
                    <a:bodyPr/>
                    <a:lstStyle/>
                    <a:p>
                      <a:r>
                        <a:rPr lang="en-US" dirty="0" smtClean="0"/>
                        <a:t>730</a:t>
                      </a:r>
                      <a:endParaRPr lang="en-US" dirty="0"/>
                    </a:p>
                  </a:txBody>
                  <a:tcPr anchor="ctr"/>
                </a:tc>
              </a:tr>
              <a:tr h="692397">
                <a:tc>
                  <a:txBody>
                    <a:bodyPr/>
                    <a:lstStyle/>
                    <a:p>
                      <a:r>
                        <a:rPr lang="en-US" dirty="0" smtClean="0"/>
                        <a:t>6</a:t>
                      </a:r>
                      <a:endParaRPr lang="en-US" dirty="0"/>
                    </a:p>
                  </a:txBody>
                  <a:tcPr anchor="ctr"/>
                </a:tc>
                <a:tc>
                  <a:txBody>
                    <a:bodyPr/>
                    <a:lstStyle/>
                    <a:p>
                      <a:r>
                        <a:rPr lang="en-US" dirty="0" smtClean="0"/>
                        <a:t>720</a:t>
                      </a:r>
                      <a:endParaRPr lang="en-US" dirty="0"/>
                    </a:p>
                  </a:txBody>
                  <a:tcPr anchor="ctr"/>
                </a:tc>
              </a:tr>
              <a:tr h="692397">
                <a:tc>
                  <a:txBody>
                    <a:bodyPr/>
                    <a:lstStyle/>
                    <a:p>
                      <a:r>
                        <a:rPr lang="en-US" dirty="0" smtClean="0"/>
                        <a:t>4</a:t>
                      </a:r>
                      <a:endParaRPr lang="en-US" dirty="0"/>
                    </a:p>
                  </a:txBody>
                  <a:tcPr anchor="ctr"/>
                </a:tc>
                <a:tc>
                  <a:txBody>
                    <a:bodyPr/>
                    <a:lstStyle/>
                    <a:p>
                      <a:r>
                        <a:rPr lang="en-US" dirty="0" smtClean="0"/>
                        <a:t>560</a:t>
                      </a:r>
                      <a:endParaRPr lang="en-US" dirty="0"/>
                    </a:p>
                  </a:txBody>
                  <a:tcPr anchor="ctr"/>
                </a:tc>
              </a:tr>
              <a:tr h="692397">
                <a:tc>
                  <a:txBody>
                    <a:bodyPr/>
                    <a:lstStyle/>
                    <a:p>
                      <a:r>
                        <a:rPr lang="en-US" dirty="0" smtClean="0"/>
                        <a:t>5</a:t>
                      </a:r>
                      <a:endParaRPr lang="en-US" dirty="0"/>
                    </a:p>
                  </a:txBody>
                  <a:tcPr anchor="ctr"/>
                </a:tc>
                <a:tc>
                  <a:txBody>
                    <a:bodyPr/>
                    <a:lstStyle/>
                    <a:p>
                      <a:r>
                        <a:rPr lang="en-US" dirty="0" smtClean="0"/>
                        <a:t>1280 + </a:t>
                      </a:r>
                      <a:r>
                        <a:rPr lang="en-US" dirty="0" err="1" smtClean="0"/>
                        <a:t>usr</a:t>
                      </a:r>
                      <a:r>
                        <a:rPr lang="en-US" dirty="0" smtClean="0"/>
                        <a:t> </a:t>
                      </a:r>
                      <a:r>
                        <a:rPr lang="en-US" dirty="0" err="1" smtClean="0"/>
                        <a:t>remb</a:t>
                      </a:r>
                      <a:endParaRPr lang="en-US" dirty="0"/>
                    </a:p>
                  </a:txBody>
                  <a:tcPr anchor="ctr"/>
                </a:tc>
              </a:tr>
            </a:tbl>
          </a:graphicData>
        </a:graphic>
      </p:graphicFrame>
      <p:grpSp>
        <p:nvGrpSpPr>
          <p:cNvPr id="11" name="Group 10"/>
          <p:cNvGrpSpPr/>
          <p:nvPr/>
        </p:nvGrpSpPr>
        <p:grpSpPr>
          <a:xfrm>
            <a:off x="4412581" y="1372082"/>
            <a:ext cx="4792550" cy="4122866"/>
            <a:chOff x="4449217" y="1591880"/>
            <a:chExt cx="4792550" cy="4122866"/>
          </a:xfrm>
        </p:grpSpPr>
        <p:graphicFrame>
          <p:nvGraphicFramePr>
            <p:cNvPr id="19" name="Chart 18"/>
            <p:cNvGraphicFramePr>
              <a:graphicFrameLocks/>
            </p:cNvGraphicFramePr>
            <p:nvPr>
              <p:extLst>
                <p:ext uri="{D42A27DB-BD31-4B8C-83A1-F6EECF244321}">
                  <p14:modId xmlns:p14="http://schemas.microsoft.com/office/powerpoint/2010/main" val="3107246166"/>
                </p:ext>
              </p:extLst>
            </p:nvPr>
          </p:nvGraphicFramePr>
          <p:xfrm>
            <a:off x="4493531" y="1776546"/>
            <a:ext cx="4572000" cy="3938200"/>
          </p:xfrm>
          <a:graphic>
            <a:graphicData uri="http://schemas.openxmlformats.org/drawingml/2006/chart">
              <c:chart xmlns:c="http://schemas.openxmlformats.org/drawingml/2006/chart" xmlns:r="http://schemas.openxmlformats.org/officeDocument/2006/relationships" r:id="rId9"/>
            </a:graphicData>
          </a:graphic>
        </p:graphicFrame>
        <p:sp>
          <p:nvSpPr>
            <p:cNvPr id="17" name="TextBox 16"/>
            <p:cNvSpPr txBox="1"/>
            <p:nvPr/>
          </p:nvSpPr>
          <p:spPr>
            <a:xfrm>
              <a:off x="4449217" y="1591880"/>
              <a:ext cx="4516405" cy="1015663"/>
            </a:xfrm>
            <a:prstGeom prst="rect">
              <a:avLst/>
            </a:prstGeom>
            <a:noFill/>
          </p:spPr>
          <p:txBody>
            <a:bodyPr wrap="none" rtlCol="0">
              <a:spAutoFit/>
            </a:bodyPr>
            <a:lstStyle/>
            <a:p>
              <a:r>
                <a:rPr lang="en-US" sz="2000" dirty="0">
                  <a:solidFill>
                    <a:srgbClr val="3489AB"/>
                  </a:solidFill>
                  <a:latin typeface="Calibri"/>
                  <a:ea typeface="ヒラギノ角ゴ ProN W3"/>
                  <a:cs typeface="ヒラギノ角ゴ ProN W3"/>
                </a:rPr>
                <a:t>Current SSS Budget within </a:t>
              </a:r>
              <a:r>
                <a:rPr lang="en-US" sz="2000" dirty="0" smtClean="0">
                  <a:solidFill>
                    <a:srgbClr val="3489AB"/>
                  </a:solidFill>
                  <a:latin typeface="Calibri"/>
                  <a:ea typeface="ヒラギノ角ゴ ProN W3"/>
                  <a:cs typeface="ヒラギノ角ゴ ProN W3"/>
                </a:rPr>
                <a:t>NSS for 8 Instr.</a:t>
              </a:r>
              <a:endParaRPr lang="en-US" sz="2000" dirty="0">
                <a:solidFill>
                  <a:srgbClr val="3489AB"/>
                </a:solidFill>
                <a:latin typeface="Calibri"/>
                <a:ea typeface="ヒラギノ角ゴ ProN W3"/>
                <a:cs typeface="ヒラギノ角ゴ ProN W3"/>
              </a:endParaRPr>
            </a:p>
            <a:p>
              <a:r>
                <a:rPr lang="en-US" sz="2000" dirty="0">
                  <a:solidFill>
                    <a:srgbClr val="800040"/>
                  </a:solidFill>
                  <a:latin typeface="Calibri"/>
                  <a:ea typeface="ヒラギノ角ゴ ProN W3"/>
                  <a:cs typeface="ヒラギノ角ゴ ProN W3"/>
                </a:rPr>
                <a:t>Requested budget within (Pre-) OPS</a:t>
              </a:r>
            </a:p>
            <a:p>
              <a:r>
                <a:rPr lang="en-US" sz="2000" dirty="0">
                  <a:solidFill>
                    <a:srgbClr val="FFFFFF">
                      <a:lumMod val="50000"/>
                    </a:srgbClr>
                  </a:solidFill>
                  <a:latin typeface="Calibri"/>
                  <a:ea typeface="ヒラギノ角ゴ ProN W3"/>
                  <a:cs typeface="ヒラギノ角ゴ ProN W3"/>
                </a:rPr>
                <a:t>User Reimbursement (300€ / BAU) </a:t>
              </a:r>
            </a:p>
          </p:txBody>
        </p:sp>
        <p:sp>
          <p:nvSpPr>
            <p:cNvPr id="3" name="TextBox 2"/>
            <p:cNvSpPr txBox="1"/>
            <p:nvPr/>
          </p:nvSpPr>
          <p:spPr>
            <a:xfrm>
              <a:off x="8742750" y="1591880"/>
              <a:ext cx="499017" cy="369332"/>
            </a:xfrm>
            <a:prstGeom prst="rect">
              <a:avLst/>
            </a:prstGeom>
            <a:noFill/>
          </p:spPr>
          <p:txBody>
            <a:bodyPr wrap="none" rtlCol="0">
              <a:spAutoFit/>
            </a:bodyPr>
            <a:lstStyle/>
            <a:p>
              <a:r>
                <a:rPr lang="en-US" dirty="0">
                  <a:solidFill>
                    <a:srgbClr val="000000"/>
                  </a:solidFill>
                  <a:latin typeface="Calibri"/>
                  <a:ea typeface="ヒラギノ角ゴ ProN W3"/>
                  <a:cs typeface="ヒラギノ角ゴ ProN W3"/>
                </a:rPr>
                <a:t>M€</a:t>
              </a:r>
            </a:p>
          </p:txBody>
        </p:sp>
        <p:sp>
          <p:nvSpPr>
            <p:cNvPr id="10" name="TextBox 9"/>
            <p:cNvSpPr txBox="1"/>
            <p:nvPr/>
          </p:nvSpPr>
          <p:spPr>
            <a:xfrm>
              <a:off x="8841428" y="4188371"/>
              <a:ext cx="301660" cy="369332"/>
            </a:xfrm>
            <a:prstGeom prst="rect">
              <a:avLst/>
            </a:prstGeom>
            <a:noFill/>
          </p:spPr>
          <p:txBody>
            <a:bodyPr wrap="none" rtlCol="0">
              <a:spAutoFit/>
            </a:bodyPr>
            <a:lstStyle/>
            <a:p>
              <a:r>
                <a:rPr lang="en-US" dirty="0">
                  <a:solidFill>
                    <a:srgbClr val="000000"/>
                  </a:solidFill>
                  <a:latin typeface="Calibri"/>
                  <a:ea typeface="ヒラギノ角ゴ ProN W3"/>
                  <a:cs typeface="ヒラギノ角ゴ ProN W3"/>
                </a:rPr>
                <a:t>2</a:t>
              </a:r>
            </a:p>
          </p:txBody>
        </p:sp>
        <p:sp>
          <p:nvSpPr>
            <p:cNvPr id="21" name="TextBox 20"/>
            <p:cNvSpPr txBox="1"/>
            <p:nvPr/>
          </p:nvSpPr>
          <p:spPr>
            <a:xfrm>
              <a:off x="8841428" y="3583689"/>
              <a:ext cx="301660" cy="369332"/>
            </a:xfrm>
            <a:prstGeom prst="rect">
              <a:avLst/>
            </a:prstGeom>
            <a:noFill/>
          </p:spPr>
          <p:txBody>
            <a:bodyPr wrap="none" rtlCol="0">
              <a:spAutoFit/>
            </a:bodyPr>
            <a:lstStyle/>
            <a:p>
              <a:r>
                <a:rPr lang="en-US" dirty="0">
                  <a:solidFill>
                    <a:srgbClr val="000000"/>
                  </a:solidFill>
                  <a:latin typeface="Calibri"/>
                  <a:ea typeface="ヒラギノ角ゴ ProN W3"/>
                  <a:cs typeface="ヒラギノ角ゴ ProN W3"/>
                </a:rPr>
                <a:t>4</a:t>
              </a:r>
            </a:p>
          </p:txBody>
        </p:sp>
        <p:sp>
          <p:nvSpPr>
            <p:cNvPr id="22" name="TextBox 21"/>
            <p:cNvSpPr txBox="1"/>
            <p:nvPr/>
          </p:nvSpPr>
          <p:spPr>
            <a:xfrm>
              <a:off x="8841428" y="2979008"/>
              <a:ext cx="301660" cy="369332"/>
            </a:xfrm>
            <a:prstGeom prst="rect">
              <a:avLst/>
            </a:prstGeom>
            <a:noFill/>
          </p:spPr>
          <p:txBody>
            <a:bodyPr wrap="none" rtlCol="0">
              <a:spAutoFit/>
            </a:bodyPr>
            <a:lstStyle/>
            <a:p>
              <a:r>
                <a:rPr lang="en-US" dirty="0">
                  <a:solidFill>
                    <a:srgbClr val="000000"/>
                  </a:solidFill>
                  <a:latin typeface="Calibri"/>
                  <a:ea typeface="ヒラギノ角ゴ ProN W3"/>
                  <a:cs typeface="ヒラギノ角ゴ ProN W3"/>
                </a:rPr>
                <a:t>6</a:t>
              </a:r>
            </a:p>
          </p:txBody>
        </p:sp>
        <p:sp>
          <p:nvSpPr>
            <p:cNvPr id="23" name="TextBox 22"/>
            <p:cNvSpPr txBox="1"/>
            <p:nvPr/>
          </p:nvSpPr>
          <p:spPr>
            <a:xfrm>
              <a:off x="8841428" y="2355952"/>
              <a:ext cx="301660" cy="369332"/>
            </a:xfrm>
            <a:prstGeom prst="rect">
              <a:avLst/>
            </a:prstGeom>
            <a:noFill/>
          </p:spPr>
          <p:txBody>
            <a:bodyPr wrap="none" rtlCol="0">
              <a:spAutoFit/>
            </a:bodyPr>
            <a:lstStyle/>
            <a:p>
              <a:r>
                <a:rPr lang="en-US" dirty="0">
                  <a:solidFill>
                    <a:srgbClr val="000000"/>
                  </a:solidFill>
                  <a:latin typeface="Calibri"/>
                  <a:ea typeface="ヒラギノ角ゴ ProN W3"/>
                  <a:cs typeface="ヒラギノ角ゴ ProN W3"/>
                </a:rPr>
                <a:t>8</a:t>
              </a:r>
            </a:p>
          </p:txBody>
        </p:sp>
      </p:grpSp>
      <p:sp>
        <p:nvSpPr>
          <p:cNvPr id="4" name="TextBox 3"/>
          <p:cNvSpPr txBox="1"/>
          <p:nvPr/>
        </p:nvSpPr>
        <p:spPr>
          <a:xfrm>
            <a:off x="4579015" y="5383312"/>
            <a:ext cx="4572000" cy="1477328"/>
          </a:xfrm>
          <a:prstGeom prst="rect">
            <a:avLst/>
          </a:prstGeom>
          <a:noFill/>
        </p:spPr>
        <p:txBody>
          <a:bodyPr wrap="square" rtlCol="0">
            <a:spAutoFit/>
          </a:bodyPr>
          <a:lstStyle/>
          <a:p>
            <a:r>
              <a:rPr lang="en-US" dirty="0">
                <a:solidFill>
                  <a:srgbClr val="000000"/>
                </a:solidFill>
                <a:latin typeface="Calibri"/>
                <a:ea typeface="ヒラギノ角ゴ ProN W3"/>
                <a:cs typeface="ヒラギノ角ゴ ProN W3"/>
              </a:rPr>
              <a:t>4 Divisions within Science</a:t>
            </a:r>
            <a:r>
              <a:rPr lang="en-US" dirty="0" smtClean="0">
                <a:solidFill>
                  <a:srgbClr val="000000"/>
                </a:solidFill>
                <a:latin typeface="Calibri"/>
                <a:ea typeface="ヒラギノ角ゴ ProN W3"/>
                <a:cs typeface="ヒラギノ角ゴ ProN W3"/>
              </a:rPr>
              <a:t>: </a:t>
            </a:r>
          </a:p>
          <a:p>
            <a:pPr marL="285750" indent="-285750">
              <a:buFont typeface="Arial"/>
              <a:buChar char="•"/>
            </a:pPr>
            <a:r>
              <a:rPr lang="en-US" dirty="0" smtClean="0">
                <a:solidFill>
                  <a:schemeClr val="accent5">
                    <a:lumMod val="50000"/>
                  </a:schemeClr>
                </a:solidFill>
                <a:latin typeface="Calibri"/>
                <a:ea typeface="ヒラギノ角ゴ ProN W3"/>
                <a:cs typeface="ヒラギノ角ゴ ProN W3"/>
              </a:rPr>
              <a:t>SAD operating Science </a:t>
            </a:r>
            <a:r>
              <a:rPr lang="en-US" dirty="0">
                <a:solidFill>
                  <a:schemeClr val="accent5">
                    <a:lumMod val="50000"/>
                  </a:schemeClr>
                </a:solidFill>
                <a:latin typeface="Calibri"/>
                <a:ea typeface="ヒラギノ角ゴ ProN W3"/>
                <a:cs typeface="ヒラギノ角ゴ ProN W3"/>
              </a:rPr>
              <a:t>S</a:t>
            </a:r>
            <a:r>
              <a:rPr lang="en-US" dirty="0" smtClean="0">
                <a:solidFill>
                  <a:schemeClr val="accent5">
                    <a:lumMod val="50000"/>
                  </a:schemeClr>
                </a:solidFill>
                <a:latin typeface="Calibri"/>
                <a:ea typeface="ヒラギノ角ゴ ProN W3"/>
                <a:cs typeface="ヒラギノ角ゴ ProN W3"/>
              </a:rPr>
              <a:t>upport Systems </a:t>
            </a:r>
          </a:p>
          <a:p>
            <a:pPr marL="285750" indent="-285750">
              <a:buFont typeface="Arial"/>
              <a:buChar char="•"/>
            </a:pPr>
            <a:r>
              <a:rPr lang="en-US" dirty="0" smtClean="0">
                <a:solidFill>
                  <a:srgbClr val="000000"/>
                </a:solidFill>
                <a:latin typeface="Calibri"/>
                <a:ea typeface="ヒラギノ角ゴ ProN W3"/>
                <a:cs typeface="ヒラギノ角ゴ ProN W3"/>
              </a:rPr>
              <a:t>Instruments </a:t>
            </a:r>
            <a:r>
              <a:rPr lang="en-US" dirty="0">
                <a:solidFill>
                  <a:srgbClr val="000000"/>
                </a:solidFill>
                <a:latin typeface="Calibri"/>
                <a:ea typeface="ヒラギノ角ゴ ProN W3"/>
                <a:cs typeface="ヒラギノ角ゴ ProN W3"/>
              </a:rPr>
              <a:t>incl. </a:t>
            </a:r>
            <a:r>
              <a:rPr lang="en-US" dirty="0" err="1" smtClean="0">
                <a:solidFill>
                  <a:srgbClr val="000000"/>
                </a:solidFill>
                <a:latin typeface="Calibri"/>
                <a:ea typeface="ヒラギノ角ゴ ProN W3"/>
                <a:cs typeface="ヒラギノ角ゴ ProN W3"/>
              </a:rPr>
              <a:t>Techn</a:t>
            </a:r>
            <a:r>
              <a:rPr lang="en-US" dirty="0" smtClean="0">
                <a:solidFill>
                  <a:srgbClr val="000000"/>
                </a:solidFill>
                <a:latin typeface="Calibri"/>
                <a:ea typeface="ヒラギノ角ゴ ProN W3"/>
                <a:cs typeface="ヒラギノ角ゴ ProN W3"/>
              </a:rPr>
              <a:t>. Instr. </a:t>
            </a:r>
            <a:r>
              <a:rPr lang="en-US" dirty="0">
                <a:solidFill>
                  <a:srgbClr val="000000"/>
                </a:solidFill>
                <a:latin typeface="Calibri"/>
                <a:ea typeface="ヒラギノ角ゴ ProN W3"/>
                <a:cs typeface="ヒラギノ角ゴ ProN W3"/>
              </a:rPr>
              <a:t>S</a:t>
            </a:r>
            <a:r>
              <a:rPr lang="en-US" dirty="0" smtClean="0">
                <a:solidFill>
                  <a:srgbClr val="000000"/>
                </a:solidFill>
                <a:latin typeface="Calibri"/>
                <a:ea typeface="ヒラギノ角ゴ ProN W3"/>
                <a:cs typeface="ヒラギノ角ゴ ProN W3"/>
              </a:rPr>
              <a:t>upport 24/7 </a:t>
            </a:r>
          </a:p>
          <a:p>
            <a:pPr marL="285750" indent="-285750">
              <a:buFont typeface="Arial"/>
              <a:buChar char="•"/>
            </a:pPr>
            <a:r>
              <a:rPr lang="en-US" dirty="0" smtClean="0">
                <a:solidFill>
                  <a:srgbClr val="000000"/>
                </a:solidFill>
                <a:latin typeface="Calibri"/>
                <a:ea typeface="ヒラギノ角ゴ ProN W3"/>
                <a:cs typeface="ヒラギノ角ゴ ProN W3"/>
              </a:rPr>
              <a:t>Technologies </a:t>
            </a:r>
            <a:r>
              <a:rPr lang="en-US" dirty="0">
                <a:solidFill>
                  <a:srgbClr val="000000"/>
                </a:solidFill>
                <a:latin typeface="Calibri"/>
                <a:ea typeface="ヒラギノ角ゴ ProN W3"/>
                <a:cs typeface="ヒラギノ角ゴ ProN W3"/>
              </a:rPr>
              <a:t>incl. P</a:t>
            </a:r>
            <a:r>
              <a:rPr lang="en-US" dirty="0" smtClean="0">
                <a:solidFill>
                  <a:srgbClr val="000000"/>
                </a:solidFill>
                <a:latin typeface="Calibri"/>
                <a:ea typeface="ヒラギノ角ゴ ProN W3"/>
                <a:cs typeface="ヒラギノ角ゴ ProN W3"/>
              </a:rPr>
              <a:t>rojects</a:t>
            </a:r>
            <a:r>
              <a:rPr lang="en-US" dirty="0">
                <a:solidFill>
                  <a:srgbClr val="000000"/>
                </a:solidFill>
                <a:latin typeface="Calibri"/>
                <a:ea typeface="ヒラギノ角ゴ ProN W3"/>
                <a:cs typeface="ヒラギノ角ゴ ProN W3"/>
              </a:rPr>
              <a:t>.</a:t>
            </a:r>
            <a:r>
              <a:rPr lang="en-US" dirty="0" smtClean="0">
                <a:solidFill>
                  <a:srgbClr val="000000"/>
                </a:solidFill>
                <a:latin typeface="Calibri"/>
                <a:ea typeface="ヒラギノ角ゴ ProN W3"/>
                <a:cs typeface="ヒラギノ角ゴ ProN W3"/>
              </a:rPr>
              <a:t> </a:t>
            </a:r>
          </a:p>
          <a:p>
            <a:pPr marL="285750" indent="-285750">
              <a:buFont typeface="Arial"/>
              <a:buChar char="•"/>
            </a:pPr>
            <a:r>
              <a:rPr lang="en-US" dirty="0" smtClean="0">
                <a:solidFill>
                  <a:srgbClr val="000000"/>
                </a:solidFill>
                <a:latin typeface="Calibri"/>
                <a:ea typeface="ヒラギノ角ゴ ProN W3"/>
                <a:cs typeface="ヒラギノ角ゴ ProN W3"/>
              </a:rPr>
              <a:t>DMSC.</a:t>
            </a:r>
            <a:endParaRPr lang="en-US" dirty="0">
              <a:solidFill>
                <a:srgbClr val="000000"/>
              </a:solidFill>
              <a:latin typeface="Calibri"/>
              <a:ea typeface="ヒラギノ角ゴ ProN W3"/>
              <a:cs typeface="ヒラギノ角ゴ ProN W3"/>
            </a:endParaRPr>
          </a:p>
        </p:txBody>
      </p:sp>
    </p:spTree>
    <p:extLst>
      <p:ext uri="{BB962C8B-B14F-4D97-AF65-F5344CB8AC3E}">
        <p14:creationId xmlns:p14="http://schemas.microsoft.com/office/powerpoint/2010/main" val="10461554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7" name="Rectangle 5"/>
          <p:cNvSpPr txBox="1">
            <a:spLocks noChangeArrowheads="1"/>
          </p:cNvSpPr>
          <p:nvPr/>
        </p:nvSpPr>
        <p:spPr>
          <a:xfrm>
            <a:off x="448212" y="0"/>
            <a:ext cx="6554609" cy="1441450"/>
          </a:xfrm>
          <a:prstGeom prst="rect">
            <a:avLst/>
          </a:prstGeom>
          <a:ln/>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3000" dirty="0" smtClean="0"/>
              <a:t>Interactions with instrument teams – </a:t>
            </a:r>
            <a:br>
              <a:rPr lang="en-US" sz="3000" dirty="0" smtClean="0"/>
            </a:br>
            <a:r>
              <a:rPr lang="en-US" sz="3000" dirty="0" smtClean="0"/>
              <a:t>milestones follow construction schedule</a:t>
            </a:r>
            <a:endParaRPr lang="en-US" sz="3000" dirty="0"/>
          </a:p>
        </p:txBody>
      </p:sp>
      <p:graphicFrame>
        <p:nvGraphicFramePr>
          <p:cNvPr id="18" name="Table 17"/>
          <p:cNvGraphicFramePr>
            <a:graphicFrameLocks noGrp="1"/>
          </p:cNvGraphicFramePr>
          <p:nvPr>
            <p:extLst>
              <p:ext uri="{D42A27DB-BD31-4B8C-83A1-F6EECF244321}">
                <p14:modId xmlns:p14="http://schemas.microsoft.com/office/powerpoint/2010/main" val="1366206851"/>
              </p:ext>
            </p:extLst>
          </p:nvPr>
        </p:nvGraphicFramePr>
        <p:xfrm>
          <a:off x="65364" y="3296881"/>
          <a:ext cx="9078636" cy="1483360"/>
        </p:xfrm>
        <a:graphic>
          <a:graphicData uri="http://schemas.openxmlformats.org/drawingml/2006/table">
            <a:tbl>
              <a:tblPr firstRow="1" bandRow="1">
                <a:tableStyleId>{2D5ABB26-0587-4C30-8999-92F81FD0307C}</a:tableStyleId>
              </a:tblPr>
              <a:tblGrid>
                <a:gridCol w="9078636"/>
              </a:tblGrid>
              <a:tr h="3708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dot"/>
                      <a:round/>
                      <a:headEnd type="none" w="med" len="med"/>
                      <a:tailEnd type="none" w="med" len="med"/>
                    </a:lnT>
                    <a:lnB w="6350" cap="flat" cmpd="sng" algn="ctr">
                      <a:solidFill>
                        <a:scrgbClr r="0" g="0" b="0"/>
                      </a:solidFill>
                      <a:prstDash val="dot"/>
                      <a:round/>
                      <a:headEnd type="none" w="med" len="med"/>
                      <a:tailEnd type="none" w="med" len="med"/>
                    </a:lnB>
                    <a:lnTlToBr w="12700" cmpd="sng">
                      <a:noFill/>
                      <a:prstDash val="solid"/>
                    </a:lnTlToBr>
                    <a:lnBlToTr w="12700" cmpd="sng">
                      <a:noFill/>
                      <a:prstDash val="solid"/>
                    </a:lnBlToTr>
                  </a:tcPr>
                </a:tc>
              </a:tr>
              <a:tr h="3708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dot"/>
                      <a:round/>
                      <a:headEnd type="none" w="med" len="med"/>
                      <a:tailEnd type="none" w="med" len="med"/>
                    </a:lnT>
                    <a:lnB w="6350" cap="flat" cmpd="sng" algn="ctr">
                      <a:solidFill>
                        <a:scrgbClr r="0" g="0" b="0"/>
                      </a:solidFill>
                      <a:prstDash val="dot"/>
                      <a:round/>
                      <a:headEnd type="none" w="med" len="med"/>
                      <a:tailEnd type="none" w="med" len="med"/>
                    </a:lnB>
                    <a:lnTlToBr w="12700" cmpd="sng">
                      <a:noFill/>
                      <a:prstDash val="solid"/>
                    </a:lnTlToBr>
                    <a:lnBlToTr w="12700" cmpd="sng">
                      <a:noFill/>
                      <a:prstDash val="solid"/>
                    </a:lnBlToTr>
                  </a:tcPr>
                </a:tc>
              </a:tr>
              <a:tr h="3708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dot"/>
                      <a:round/>
                      <a:headEnd type="none" w="med" len="med"/>
                      <a:tailEnd type="none" w="med" len="med"/>
                    </a:lnT>
                    <a:lnB w="6350" cap="flat" cmpd="sng" algn="ctr">
                      <a:solidFill>
                        <a:scrgbClr r="0" g="0" b="0"/>
                      </a:solidFill>
                      <a:prstDash val="dot"/>
                      <a:round/>
                      <a:headEnd type="none" w="med" len="med"/>
                      <a:tailEnd type="none" w="med" len="med"/>
                    </a:lnB>
                    <a:lnTlToBr w="12700" cmpd="sng">
                      <a:noFill/>
                      <a:prstDash val="solid"/>
                    </a:lnTlToBr>
                    <a:lnBlToTr w="12700" cmpd="sng">
                      <a:noFill/>
                      <a:prstDash val="solid"/>
                    </a:lnBlToTr>
                  </a:tcPr>
                </a:tc>
              </a:tr>
              <a:tr h="3708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9" name="TextBox 18"/>
          <p:cNvSpPr txBox="1"/>
          <p:nvPr/>
        </p:nvSpPr>
        <p:spPr>
          <a:xfrm>
            <a:off x="139700" y="1386671"/>
            <a:ext cx="1255985" cy="369332"/>
          </a:xfrm>
          <a:prstGeom prst="rect">
            <a:avLst/>
          </a:prstGeom>
          <a:noFill/>
        </p:spPr>
        <p:txBody>
          <a:bodyPr wrap="none" rtlCol="0">
            <a:spAutoFit/>
          </a:bodyPr>
          <a:lstStyle/>
          <a:p>
            <a:r>
              <a:rPr lang="en-US" b="1" dirty="0" smtClean="0">
                <a:solidFill>
                  <a:srgbClr val="9BBB58"/>
                </a:solidFill>
              </a:rPr>
              <a:t>Instrument</a:t>
            </a:r>
            <a:endParaRPr lang="en-US" b="1" dirty="0">
              <a:solidFill>
                <a:srgbClr val="9BBB58"/>
              </a:solidFill>
            </a:endParaRPr>
          </a:p>
        </p:txBody>
      </p:sp>
      <p:sp>
        <p:nvSpPr>
          <p:cNvPr id="20" name="Diamond 19"/>
          <p:cNvSpPr/>
          <p:nvPr/>
        </p:nvSpPr>
        <p:spPr bwMode="auto">
          <a:xfrm>
            <a:off x="1062775" y="2664740"/>
            <a:ext cx="123899" cy="221234"/>
          </a:xfrm>
          <a:prstGeom prst="diamond">
            <a:avLst/>
          </a:prstGeom>
          <a:solidFill>
            <a:srgbClr val="9BBB58"/>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solidFill>
                <a:srgbClr val="9BBB58"/>
              </a:solidFill>
              <a:effectLst/>
              <a:latin typeface="Gill Sans" charset="0"/>
              <a:ea typeface="ヒラギノ角ゴ ProN W3" charset="0"/>
              <a:cs typeface="ヒラギノ角ゴ ProN W3" charset="0"/>
              <a:sym typeface="Gill Sans" charset="0"/>
            </a:endParaRPr>
          </a:p>
        </p:txBody>
      </p:sp>
      <p:sp>
        <p:nvSpPr>
          <p:cNvPr id="21" name="Diamond 20"/>
          <p:cNvSpPr/>
          <p:nvPr/>
        </p:nvSpPr>
        <p:spPr bwMode="auto">
          <a:xfrm>
            <a:off x="3267438" y="2664740"/>
            <a:ext cx="123899" cy="221234"/>
          </a:xfrm>
          <a:prstGeom prst="diamond">
            <a:avLst/>
          </a:prstGeom>
          <a:solidFill>
            <a:srgbClr val="9BBB58"/>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9BBB58"/>
              </a:solidFill>
              <a:effectLst/>
              <a:latin typeface="Gill Sans" charset="0"/>
              <a:ea typeface="ヒラギノ角ゴ ProN W3" charset="0"/>
              <a:cs typeface="ヒラギノ角ゴ ProN W3" charset="0"/>
              <a:sym typeface="Gill Sans" charset="0"/>
            </a:endParaRPr>
          </a:p>
        </p:txBody>
      </p:sp>
      <p:sp>
        <p:nvSpPr>
          <p:cNvPr id="22" name="Diamond 21"/>
          <p:cNvSpPr/>
          <p:nvPr/>
        </p:nvSpPr>
        <p:spPr bwMode="auto">
          <a:xfrm>
            <a:off x="3265971" y="3322640"/>
            <a:ext cx="123899" cy="221234"/>
          </a:xfrm>
          <a:prstGeom prst="diamond">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Diamond 22"/>
          <p:cNvSpPr/>
          <p:nvPr/>
        </p:nvSpPr>
        <p:spPr bwMode="auto">
          <a:xfrm>
            <a:off x="4342192" y="3689556"/>
            <a:ext cx="123899" cy="221234"/>
          </a:xfrm>
          <a:prstGeom prst="diamond">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Diamond 23"/>
          <p:cNvSpPr/>
          <p:nvPr/>
        </p:nvSpPr>
        <p:spPr bwMode="auto">
          <a:xfrm>
            <a:off x="4348525" y="4395511"/>
            <a:ext cx="123899" cy="221234"/>
          </a:xfrm>
          <a:prstGeom prst="diamond">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5" name="Shape 455"/>
          <p:cNvSpPr/>
          <p:nvPr/>
        </p:nvSpPr>
        <p:spPr>
          <a:xfrm>
            <a:off x="158286" y="2402579"/>
            <a:ext cx="1005883" cy="271226"/>
          </a:xfrm>
          <a:prstGeom prst="rightArrow">
            <a:avLst>
              <a:gd name="adj1" fmla="val 46050"/>
              <a:gd name="adj2" fmla="val 154537"/>
            </a:avLst>
          </a:prstGeom>
          <a:solidFill>
            <a:srgbClr val="9BBB59"/>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27" name="Shape 458"/>
          <p:cNvSpPr/>
          <p:nvPr/>
        </p:nvSpPr>
        <p:spPr>
          <a:xfrm>
            <a:off x="167492" y="2018666"/>
            <a:ext cx="1014188"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defRPr sz="900" b="1"/>
            </a:lvl1pPr>
          </a:lstStyle>
          <a:p>
            <a:pPr lvl="0">
              <a:defRPr sz="1800" b="0"/>
            </a:pPr>
            <a:r>
              <a:rPr sz="900" b="1" dirty="0"/>
              <a:t>Instrument Proposal</a:t>
            </a:r>
          </a:p>
        </p:txBody>
      </p:sp>
      <p:sp>
        <p:nvSpPr>
          <p:cNvPr id="28" name="Shape 460"/>
          <p:cNvSpPr/>
          <p:nvPr/>
        </p:nvSpPr>
        <p:spPr>
          <a:xfrm>
            <a:off x="1186674" y="2778252"/>
            <a:ext cx="731558"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sz="1400" b="1" dirty="0"/>
              <a:t>Tollgate </a:t>
            </a:r>
            <a:r>
              <a:rPr sz="1400" b="1" dirty="0" smtClean="0"/>
              <a:t>1</a:t>
            </a:r>
            <a:endParaRPr sz="1400" b="1" dirty="0"/>
          </a:p>
        </p:txBody>
      </p:sp>
      <p:sp>
        <p:nvSpPr>
          <p:cNvPr id="29" name="Shape 461"/>
          <p:cNvSpPr/>
          <p:nvPr/>
        </p:nvSpPr>
        <p:spPr>
          <a:xfrm>
            <a:off x="1173259" y="1948816"/>
            <a:ext cx="1014188"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defTabSz="457200"/>
            <a:r>
              <a:rPr sz="900" b="1" dirty="0"/>
              <a:t>Phase-0</a:t>
            </a:r>
          </a:p>
          <a:p>
            <a:pPr lvl="0" algn="ctr" defTabSz="457200"/>
            <a:r>
              <a:rPr sz="900" dirty="0"/>
              <a:t>Preparation for Preliminary Design </a:t>
            </a:r>
          </a:p>
        </p:txBody>
      </p:sp>
      <p:sp>
        <p:nvSpPr>
          <p:cNvPr id="30" name="Shape 462"/>
          <p:cNvSpPr/>
          <p:nvPr/>
        </p:nvSpPr>
        <p:spPr>
          <a:xfrm>
            <a:off x="2132380" y="1948816"/>
            <a:ext cx="1014187"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defTabSz="457200"/>
            <a:r>
              <a:rPr sz="900" b="1"/>
              <a:t>Phase-1</a:t>
            </a:r>
          </a:p>
          <a:p>
            <a:pPr lvl="0" algn="ctr" defTabSz="457200"/>
            <a:r>
              <a:rPr sz="900"/>
              <a:t>Preliminary Design</a:t>
            </a:r>
          </a:p>
        </p:txBody>
      </p:sp>
      <p:sp>
        <p:nvSpPr>
          <p:cNvPr id="31" name="Shape 463"/>
          <p:cNvSpPr/>
          <p:nvPr/>
        </p:nvSpPr>
        <p:spPr>
          <a:xfrm>
            <a:off x="3500167" y="1948816"/>
            <a:ext cx="1014188"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defTabSz="457200"/>
            <a:r>
              <a:rPr sz="900" b="1"/>
              <a:t>Phase-2</a:t>
            </a:r>
          </a:p>
          <a:p>
            <a:pPr lvl="0" algn="ctr" defTabSz="457200"/>
            <a:r>
              <a:rPr sz="900"/>
              <a:t>Detailed Design</a:t>
            </a:r>
          </a:p>
        </p:txBody>
      </p:sp>
      <p:sp>
        <p:nvSpPr>
          <p:cNvPr id="32" name="Shape 464"/>
          <p:cNvSpPr/>
          <p:nvPr/>
        </p:nvSpPr>
        <p:spPr>
          <a:xfrm>
            <a:off x="4379059" y="1948816"/>
            <a:ext cx="1235960" cy="6502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defTabSz="457200"/>
            <a:r>
              <a:rPr sz="900" b="1" dirty="0"/>
              <a:t>Phase-3</a:t>
            </a:r>
          </a:p>
          <a:p>
            <a:pPr lvl="0" algn="ctr" defTabSz="457200"/>
            <a:r>
              <a:rPr sz="900" dirty="0"/>
              <a:t>Procurement, Construction &amp; Installation</a:t>
            </a:r>
          </a:p>
        </p:txBody>
      </p:sp>
      <p:sp>
        <p:nvSpPr>
          <p:cNvPr id="33" name="Shape 465"/>
          <p:cNvSpPr/>
          <p:nvPr/>
        </p:nvSpPr>
        <p:spPr>
          <a:xfrm>
            <a:off x="5857875" y="1948816"/>
            <a:ext cx="1014188"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defTabSz="457200"/>
            <a:r>
              <a:rPr sz="900" b="1"/>
              <a:t>Phase-4</a:t>
            </a:r>
          </a:p>
          <a:p>
            <a:pPr lvl="0" algn="ctr" defTabSz="457200"/>
            <a:r>
              <a:rPr sz="900"/>
              <a:t>Cold Commissioning</a:t>
            </a:r>
          </a:p>
        </p:txBody>
      </p:sp>
      <p:sp>
        <p:nvSpPr>
          <p:cNvPr id="34" name="Shape 466"/>
          <p:cNvSpPr/>
          <p:nvPr/>
        </p:nvSpPr>
        <p:spPr>
          <a:xfrm>
            <a:off x="6948559" y="1948816"/>
            <a:ext cx="1014188"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defTabSz="457200"/>
            <a:r>
              <a:rPr sz="900" b="1"/>
              <a:t>Phase-5</a:t>
            </a:r>
          </a:p>
          <a:p>
            <a:pPr lvl="0" algn="ctr" defTabSz="457200"/>
            <a:r>
              <a:rPr sz="900"/>
              <a:t>Hot Commissioning</a:t>
            </a:r>
          </a:p>
        </p:txBody>
      </p:sp>
      <p:sp>
        <p:nvSpPr>
          <p:cNvPr id="35" name="Shape 467"/>
          <p:cNvSpPr/>
          <p:nvPr/>
        </p:nvSpPr>
        <p:spPr>
          <a:xfrm>
            <a:off x="7987720" y="1948816"/>
            <a:ext cx="1014188"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defTabSz="457200"/>
            <a:r>
              <a:rPr sz="900" b="1"/>
              <a:t>Phase-6</a:t>
            </a:r>
          </a:p>
          <a:p>
            <a:pPr lvl="0" algn="ctr" defTabSz="457200"/>
            <a:r>
              <a:rPr sz="900"/>
              <a:t>User Operations</a:t>
            </a:r>
          </a:p>
        </p:txBody>
      </p:sp>
      <p:sp>
        <p:nvSpPr>
          <p:cNvPr id="36" name="Shape 487"/>
          <p:cNvSpPr/>
          <p:nvPr/>
        </p:nvSpPr>
        <p:spPr>
          <a:xfrm>
            <a:off x="1186674" y="2402579"/>
            <a:ext cx="1005883" cy="271226"/>
          </a:xfrm>
          <a:prstGeom prst="rightArrow">
            <a:avLst>
              <a:gd name="adj1" fmla="val 46050"/>
              <a:gd name="adj2" fmla="val 154537"/>
            </a:avLst>
          </a:prstGeom>
          <a:solidFill>
            <a:srgbClr val="9BBB59"/>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37" name="Shape 488"/>
          <p:cNvSpPr/>
          <p:nvPr/>
        </p:nvSpPr>
        <p:spPr>
          <a:xfrm>
            <a:off x="2227806" y="2393515"/>
            <a:ext cx="1005883" cy="271225"/>
          </a:xfrm>
          <a:prstGeom prst="rightArrow">
            <a:avLst>
              <a:gd name="adj1" fmla="val 46050"/>
              <a:gd name="adj2" fmla="val 154537"/>
            </a:avLst>
          </a:prstGeom>
          <a:solidFill>
            <a:srgbClr val="9BBB59"/>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38" name="Shape 489"/>
          <p:cNvSpPr/>
          <p:nvPr/>
        </p:nvSpPr>
        <p:spPr>
          <a:xfrm>
            <a:off x="3512135" y="2402579"/>
            <a:ext cx="1005883" cy="271226"/>
          </a:xfrm>
          <a:prstGeom prst="rightArrow">
            <a:avLst>
              <a:gd name="adj1" fmla="val 46050"/>
              <a:gd name="adj2" fmla="val 154537"/>
            </a:avLst>
          </a:prstGeom>
          <a:solidFill>
            <a:srgbClr val="9BBB59"/>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39" name="Shape 490"/>
          <p:cNvSpPr/>
          <p:nvPr/>
        </p:nvSpPr>
        <p:spPr>
          <a:xfrm>
            <a:off x="4577230" y="2402579"/>
            <a:ext cx="1005883" cy="271226"/>
          </a:xfrm>
          <a:prstGeom prst="rightArrow">
            <a:avLst>
              <a:gd name="adj1" fmla="val 46050"/>
              <a:gd name="adj2" fmla="val 154537"/>
            </a:avLst>
          </a:prstGeom>
          <a:solidFill>
            <a:srgbClr val="9BBB59"/>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40" name="Shape 491"/>
          <p:cNvSpPr/>
          <p:nvPr/>
        </p:nvSpPr>
        <p:spPr>
          <a:xfrm>
            <a:off x="5961843" y="2402579"/>
            <a:ext cx="1005883" cy="271226"/>
          </a:xfrm>
          <a:prstGeom prst="rightArrow">
            <a:avLst>
              <a:gd name="adj1" fmla="val 46050"/>
              <a:gd name="adj2" fmla="val 154537"/>
            </a:avLst>
          </a:prstGeom>
          <a:solidFill>
            <a:srgbClr val="9BBB59"/>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41" name="Shape 492"/>
          <p:cNvSpPr/>
          <p:nvPr/>
        </p:nvSpPr>
        <p:spPr>
          <a:xfrm>
            <a:off x="6969962" y="2402579"/>
            <a:ext cx="1005883" cy="271226"/>
          </a:xfrm>
          <a:prstGeom prst="rightArrow">
            <a:avLst>
              <a:gd name="adj1" fmla="val 46050"/>
              <a:gd name="adj2" fmla="val 154537"/>
            </a:avLst>
          </a:prstGeom>
          <a:solidFill>
            <a:srgbClr val="9BBB59"/>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42" name="Shape 493"/>
          <p:cNvSpPr/>
          <p:nvPr/>
        </p:nvSpPr>
        <p:spPr>
          <a:xfrm>
            <a:off x="7994070" y="2402579"/>
            <a:ext cx="1005883" cy="271226"/>
          </a:xfrm>
          <a:prstGeom prst="rightArrow">
            <a:avLst>
              <a:gd name="adj1" fmla="val 46050"/>
              <a:gd name="adj2" fmla="val 154537"/>
            </a:avLst>
          </a:prstGeom>
          <a:solidFill>
            <a:srgbClr val="9BBB59"/>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43" name="Shape 485"/>
          <p:cNvSpPr/>
          <p:nvPr/>
        </p:nvSpPr>
        <p:spPr>
          <a:xfrm>
            <a:off x="3906017" y="1742046"/>
            <a:ext cx="1160578" cy="3073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defRPr sz="1400" b="1"/>
            </a:lvl1pPr>
          </a:lstStyle>
          <a:p>
            <a:pPr lvl="0">
              <a:defRPr sz="1800" b="0"/>
            </a:pPr>
            <a:r>
              <a:rPr sz="1400" b="1" dirty="0"/>
              <a:t>Construction</a:t>
            </a:r>
          </a:p>
        </p:txBody>
      </p:sp>
      <p:sp>
        <p:nvSpPr>
          <p:cNvPr id="44" name="Shape 486"/>
          <p:cNvSpPr/>
          <p:nvPr/>
        </p:nvSpPr>
        <p:spPr>
          <a:xfrm>
            <a:off x="6276704" y="1742046"/>
            <a:ext cx="2356040" cy="3073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defRPr sz="1400" b="1"/>
            </a:lvl1pPr>
          </a:lstStyle>
          <a:p>
            <a:pPr lvl="0">
              <a:defRPr sz="1800" b="0"/>
            </a:pPr>
            <a:r>
              <a:rPr sz="1400" b="1"/>
              <a:t>Commissioning and Operation</a:t>
            </a:r>
          </a:p>
        </p:txBody>
      </p:sp>
      <p:sp>
        <p:nvSpPr>
          <p:cNvPr id="45" name="Diamond 44"/>
          <p:cNvSpPr/>
          <p:nvPr/>
        </p:nvSpPr>
        <p:spPr bwMode="auto">
          <a:xfrm>
            <a:off x="4486742" y="2664740"/>
            <a:ext cx="123899" cy="221234"/>
          </a:xfrm>
          <a:prstGeom prst="diamond">
            <a:avLst/>
          </a:prstGeom>
          <a:solidFill>
            <a:srgbClr val="9BBB58"/>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9BBB58"/>
              </a:solidFill>
              <a:effectLst/>
              <a:latin typeface="Gill Sans" charset="0"/>
              <a:ea typeface="ヒラギノ角ゴ ProN W3" charset="0"/>
              <a:cs typeface="ヒラギノ角ゴ ProN W3" charset="0"/>
              <a:sym typeface="Gill Sans" charset="0"/>
            </a:endParaRPr>
          </a:p>
        </p:txBody>
      </p:sp>
      <p:sp>
        <p:nvSpPr>
          <p:cNvPr id="46" name="Diamond 45"/>
          <p:cNvSpPr/>
          <p:nvPr/>
        </p:nvSpPr>
        <p:spPr bwMode="auto">
          <a:xfrm>
            <a:off x="5685608" y="2664740"/>
            <a:ext cx="123899" cy="221234"/>
          </a:xfrm>
          <a:prstGeom prst="diamond">
            <a:avLst/>
          </a:prstGeom>
          <a:solidFill>
            <a:srgbClr val="9BBB58"/>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9BBB58"/>
              </a:solidFill>
              <a:effectLst/>
              <a:latin typeface="Gill Sans" charset="0"/>
              <a:ea typeface="ヒラギノ角ゴ ProN W3" charset="0"/>
              <a:cs typeface="ヒラギノ角ゴ ProN W3" charset="0"/>
              <a:sym typeface="Gill Sans" charset="0"/>
            </a:endParaRPr>
          </a:p>
        </p:txBody>
      </p:sp>
      <p:sp>
        <p:nvSpPr>
          <p:cNvPr id="47" name="Diamond 46"/>
          <p:cNvSpPr/>
          <p:nvPr/>
        </p:nvSpPr>
        <p:spPr bwMode="auto">
          <a:xfrm>
            <a:off x="6878923" y="2664740"/>
            <a:ext cx="123899" cy="221234"/>
          </a:xfrm>
          <a:prstGeom prst="diamond">
            <a:avLst/>
          </a:prstGeom>
          <a:solidFill>
            <a:srgbClr val="9BBB58"/>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9BBB58"/>
              </a:solidFill>
              <a:effectLst/>
              <a:latin typeface="Gill Sans" charset="0"/>
              <a:ea typeface="ヒラギノ角ゴ ProN W3" charset="0"/>
              <a:cs typeface="ヒラギノ角ゴ ProN W3" charset="0"/>
              <a:sym typeface="Gill Sans" charset="0"/>
            </a:endParaRPr>
          </a:p>
        </p:txBody>
      </p:sp>
      <p:sp>
        <p:nvSpPr>
          <p:cNvPr id="48" name="Shape 460"/>
          <p:cNvSpPr/>
          <p:nvPr/>
        </p:nvSpPr>
        <p:spPr>
          <a:xfrm>
            <a:off x="3391337" y="2778252"/>
            <a:ext cx="731558"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sz="1400" b="1" dirty="0"/>
              <a:t>Tollgate </a:t>
            </a:r>
            <a:r>
              <a:rPr lang="en-US" sz="1400" b="1" dirty="0"/>
              <a:t>2</a:t>
            </a:r>
            <a:endParaRPr sz="1400" b="1" dirty="0"/>
          </a:p>
        </p:txBody>
      </p:sp>
      <p:sp>
        <p:nvSpPr>
          <p:cNvPr id="49" name="Shape 460"/>
          <p:cNvSpPr/>
          <p:nvPr/>
        </p:nvSpPr>
        <p:spPr>
          <a:xfrm>
            <a:off x="4610641" y="2778252"/>
            <a:ext cx="731558"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sz="1400" b="1" dirty="0"/>
              <a:t>Tollgate </a:t>
            </a:r>
            <a:r>
              <a:rPr lang="en-US" sz="1400" b="1" dirty="0" smtClean="0"/>
              <a:t>3</a:t>
            </a:r>
            <a:endParaRPr sz="1400" b="1" dirty="0"/>
          </a:p>
        </p:txBody>
      </p:sp>
      <p:sp>
        <p:nvSpPr>
          <p:cNvPr id="50" name="Shape 460"/>
          <p:cNvSpPr/>
          <p:nvPr/>
        </p:nvSpPr>
        <p:spPr>
          <a:xfrm>
            <a:off x="5808899" y="2778252"/>
            <a:ext cx="731558"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sz="1400" b="1" dirty="0"/>
              <a:t>Tollgate </a:t>
            </a:r>
            <a:r>
              <a:rPr lang="en-US" sz="1400" b="1" dirty="0" smtClean="0"/>
              <a:t>4</a:t>
            </a:r>
            <a:endParaRPr sz="1400" b="1" dirty="0"/>
          </a:p>
        </p:txBody>
      </p:sp>
      <p:sp>
        <p:nvSpPr>
          <p:cNvPr id="51" name="Shape 460"/>
          <p:cNvSpPr/>
          <p:nvPr/>
        </p:nvSpPr>
        <p:spPr>
          <a:xfrm>
            <a:off x="7002822" y="2778252"/>
            <a:ext cx="731558"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sz="1400" b="1" dirty="0"/>
              <a:t>Tollgate </a:t>
            </a:r>
            <a:r>
              <a:rPr lang="en-US" sz="1400" b="1" dirty="0" smtClean="0"/>
              <a:t>5</a:t>
            </a:r>
            <a:endParaRPr sz="1400" b="1" dirty="0"/>
          </a:p>
        </p:txBody>
      </p:sp>
      <p:sp>
        <p:nvSpPr>
          <p:cNvPr id="52" name="TextBox 51"/>
          <p:cNvSpPr txBox="1"/>
          <p:nvPr/>
        </p:nvSpPr>
        <p:spPr>
          <a:xfrm>
            <a:off x="65364" y="3279822"/>
            <a:ext cx="3285688" cy="369332"/>
          </a:xfrm>
          <a:prstGeom prst="rect">
            <a:avLst/>
          </a:prstGeom>
          <a:noFill/>
        </p:spPr>
        <p:txBody>
          <a:bodyPr wrap="none" rtlCol="0">
            <a:spAutoFit/>
          </a:bodyPr>
          <a:lstStyle/>
          <a:p>
            <a:r>
              <a:rPr lang="en-US" b="1" dirty="0" smtClean="0">
                <a:solidFill>
                  <a:srgbClr val="3F9CBB"/>
                </a:solidFill>
              </a:rPr>
              <a:t>Sample Environment Equipment</a:t>
            </a:r>
            <a:endParaRPr lang="en-US" b="1" dirty="0">
              <a:solidFill>
                <a:srgbClr val="3F9CBB"/>
              </a:solidFill>
            </a:endParaRPr>
          </a:p>
        </p:txBody>
      </p:sp>
      <p:sp>
        <p:nvSpPr>
          <p:cNvPr id="53" name="Shape 460"/>
          <p:cNvSpPr/>
          <p:nvPr/>
        </p:nvSpPr>
        <p:spPr>
          <a:xfrm>
            <a:off x="400578" y="3609620"/>
            <a:ext cx="2535536"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defTabSz="457200"/>
            <a:r>
              <a:rPr lang="en-US" sz="1400" b="1" dirty="0" smtClean="0"/>
              <a:t>Instrument </a:t>
            </a:r>
            <a:r>
              <a:rPr lang="en-US" sz="1400" b="1" dirty="0"/>
              <a:t>S</a:t>
            </a:r>
            <a:r>
              <a:rPr lang="en-US" sz="1400" b="1" dirty="0" smtClean="0"/>
              <a:t>pecific SEE		</a:t>
            </a:r>
            <a:r>
              <a:rPr lang="en-US" sz="2000" b="1" dirty="0" smtClean="0">
                <a:solidFill>
                  <a:srgbClr val="9AB958"/>
                </a:solidFill>
              </a:rPr>
              <a:t>€</a:t>
            </a:r>
            <a:endParaRPr sz="2000" b="1" dirty="0">
              <a:solidFill>
                <a:srgbClr val="9AB958"/>
              </a:solidFill>
            </a:endParaRPr>
          </a:p>
        </p:txBody>
      </p:sp>
      <p:sp>
        <p:nvSpPr>
          <p:cNvPr id="54" name="Shape 460"/>
          <p:cNvSpPr/>
          <p:nvPr/>
        </p:nvSpPr>
        <p:spPr>
          <a:xfrm>
            <a:off x="397063" y="3999671"/>
            <a:ext cx="2620070"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r>
              <a:rPr lang="en-US" sz="1400" b="1" dirty="0" smtClean="0">
                <a:solidFill>
                  <a:srgbClr val="7F1617"/>
                </a:solidFill>
              </a:rPr>
              <a:t>Pool SEE</a:t>
            </a:r>
            <a:r>
              <a:rPr lang="en-US" sz="1400" b="1" dirty="0" smtClean="0"/>
              <a:t>				</a:t>
            </a:r>
            <a:r>
              <a:rPr lang="en-US" sz="2000" b="1" dirty="0" smtClean="0">
                <a:solidFill>
                  <a:srgbClr val="0E94CB"/>
                </a:solidFill>
              </a:rPr>
              <a:t>€</a:t>
            </a:r>
            <a:endParaRPr lang="en-US" sz="2000" b="1" dirty="0">
              <a:solidFill>
                <a:srgbClr val="0E94CB"/>
              </a:solidFill>
            </a:endParaRPr>
          </a:p>
        </p:txBody>
      </p:sp>
      <p:sp>
        <p:nvSpPr>
          <p:cNvPr id="55" name="Shape 460"/>
          <p:cNvSpPr/>
          <p:nvPr/>
        </p:nvSpPr>
        <p:spPr>
          <a:xfrm>
            <a:off x="397063" y="4354093"/>
            <a:ext cx="2620070"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r>
              <a:rPr lang="en-US" sz="1400" b="1" dirty="0" smtClean="0">
                <a:solidFill>
                  <a:srgbClr val="D98718"/>
                </a:solidFill>
              </a:rPr>
              <a:t>Infrastructure for SEE</a:t>
            </a:r>
            <a:r>
              <a:rPr lang="en-US" sz="1400" b="1" dirty="0" smtClean="0"/>
              <a:t>		</a:t>
            </a:r>
            <a:r>
              <a:rPr lang="en-US" sz="2000" b="1" dirty="0" smtClean="0">
                <a:solidFill>
                  <a:srgbClr val="9AB958"/>
                </a:solidFill>
              </a:rPr>
              <a:t>€</a:t>
            </a:r>
            <a:endParaRPr lang="en-US" sz="2000" b="1" dirty="0">
              <a:solidFill>
                <a:srgbClr val="9AB958"/>
              </a:solidFill>
            </a:endParaRPr>
          </a:p>
        </p:txBody>
      </p:sp>
      <p:sp>
        <p:nvSpPr>
          <p:cNvPr id="56" name="Shape 460"/>
          <p:cNvSpPr/>
          <p:nvPr/>
        </p:nvSpPr>
        <p:spPr>
          <a:xfrm>
            <a:off x="3391359" y="3445555"/>
            <a:ext cx="307777"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lang="en-US" sz="1400" b="1" dirty="0" smtClean="0"/>
              <a:t>SE 1</a:t>
            </a:r>
            <a:endParaRPr sz="1400" b="1" dirty="0"/>
          </a:p>
        </p:txBody>
      </p:sp>
      <p:sp>
        <p:nvSpPr>
          <p:cNvPr id="57" name="Diamond 56"/>
          <p:cNvSpPr/>
          <p:nvPr/>
        </p:nvSpPr>
        <p:spPr bwMode="auto">
          <a:xfrm>
            <a:off x="6748164" y="4395511"/>
            <a:ext cx="123899" cy="221234"/>
          </a:xfrm>
          <a:prstGeom prst="diamond">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8" name="Diamond 57"/>
          <p:cNvSpPr/>
          <p:nvPr/>
        </p:nvSpPr>
        <p:spPr bwMode="auto">
          <a:xfrm>
            <a:off x="7387320" y="4054895"/>
            <a:ext cx="123899" cy="221234"/>
          </a:xfrm>
          <a:prstGeom prst="diamond">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9" name="Diamond 58"/>
          <p:cNvSpPr/>
          <p:nvPr/>
        </p:nvSpPr>
        <p:spPr bwMode="auto">
          <a:xfrm>
            <a:off x="5530125" y="3679992"/>
            <a:ext cx="123899" cy="221234"/>
          </a:xfrm>
          <a:prstGeom prst="diamond">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0" name="Diamond 59"/>
          <p:cNvSpPr/>
          <p:nvPr/>
        </p:nvSpPr>
        <p:spPr bwMode="auto">
          <a:xfrm>
            <a:off x="3267460" y="3674561"/>
            <a:ext cx="123899" cy="221234"/>
          </a:xfrm>
          <a:prstGeom prst="diamond">
            <a:avLst/>
          </a:prstGeom>
          <a:solidFill>
            <a:schemeClr val="accent1">
              <a:alpha val="16000"/>
            </a:schemeClr>
          </a:solidFill>
          <a:ln w="254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1" name="Diamond 60"/>
          <p:cNvSpPr/>
          <p:nvPr/>
        </p:nvSpPr>
        <p:spPr bwMode="auto">
          <a:xfrm>
            <a:off x="3265971" y="4054895"/>
            <a:ext cx="123899" cy="221234"/>
          </a:xfrm>
          <a:prstGeom prst="diamond">
            <a:avLst/>
          </a:prstGeom>
          <a:solidFill>
            <a:schemeClr val="accent1">
              <a:alpha val="16000"/>
            </a:schemeClr>
          </a:solidFill>
          <a:ln w="254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2" name="Diamond 61"/>
          <p:cNvSpPr/>
          <p:nvPr/>
        </p:nvSpPr>
        <p:spPr bwMode="auto">
          <a:xfrm>
            <a:off x="3265971" y="4394465"/>
            <a:ext cx="123899" cy="221234"/>
          </a:xfrm>
          <a:prstGeom prst="diamond">
            <a:avLst/>
          </a:prstGeom>
          <a:solidFill>
            <a:schemeClr val="accent1">
              <a:alpha val="16000"/>
            </a:schemeClr>
          </a:solidFill>
          <a:ln w="254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3" name="Shape 460"/>
          <p:cNvSpPr/>
          <p:nvPr/>
        </p:nvSpPr>
        <p:spPr>
          <a:xfrm>
            <a:off x="4486742" y="3788073"/>
            <a:ext cx="307777"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lang="en-US" sz="1400" b="1" dirty="0" smtClean="0"/>
              <a:t>SE 2</a:t>
            </a:r>
            <a:endParaRPr sz="1400" b="1" dirty="0"/>
          </a:p>
        </p:txBody>
      </p:sp>
      <p:sp>
        <p:nvSpPr>
          <p:cNvPr id="64" name="Shape 460"/>
          <p:cNvSpPr/>
          <p:nvPr/>
        </p:nvSpPr>
        <p:spPr>
          <a:xfrm>
            <a:off x="5685608" y="3803068"/>
            <a:ext cx="307777"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lang="en-US" sz="1400" b="1" dirty="0" smtClean="0"/>
              <a:t>SE 3</a:t>
            </a:r>
            <a:endParaRPr sz="1400" b="1" dirty="0"/>
          </a:p>
        </p:txBody>
      </p:sp>
      <p:sp>
        <p:nvSpPr>
          <p:cNvPr id="65" name="Shape 460"/>
          <p:cNvSpPr/>
          <p:nvPr/>
        </p:nvSpPr>
        <p:spPr>
          <a:xfrm>
            <a:off x="7511219" y="4173884"/>
            <a:ext cx="307777"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lang="en-US" sz="1400" b="1" dirty="0" smtClean="0"/>
              <a:t>SE 4</a:t>
            </a:r>
            <a:endParaRPr sz="1400" b="1" dirty="0"/>
          </a:p>
        </p:txBody>
      </p:sp>
      <p:sp>
        <p:nvSpPr>
          <p:cNvPr id="66" name="Shape 460"/>
          <p:cNvSpPr/>
          <p:nvPr/>
        </p:nvSpPr>
        <p:spPr>
          <a:xfrm>
            <a:off x="4486742" y="4509023"/>
            <a:ext cx="307777"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lang="en-US" sz="1400" b="1" dirty="0" smtClean="0"/>
              <a:t>SE 5</a:t>
            </a:r>
            <a:endParaRPr sz="1400" b="1" dirty="0"/>
          </a:p>
        </p:txBody>
      </p:sp>
      <p:sp>
        <p:nvSpPr>
          <p:cNvPr id="67" name="Shape 460"/>
          <p:cNvSpPr/>
          <p:nvPr/>
        </p:nvSpPr>
        <p:spPr>
          <a:xfrm>
            <a:off x="6872063" y="4512580"/>
            <a:ext cx="307777"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lang="en-US" sz="1400" b="1" dirty="0" smtClean="0"/>
              <a:t>SE 6</a:t>
            </a:r>
            <a:endParaRPr sz="1400" b="1" dirty="0"/>
          </a:p>
        </p:txBody>
      </p:sp>
      <p:sp>
        <p:nvSpPr>
          <p:cNvPr id="68" name="Shape 489"/>
          <p:cNvSpPr/>
          <p:nvPr/>
        </p:nvSpPr>
        <p:spPr>
          <a:xfrm>
            <a:off x="3564022" y="4449610"/>
            <a:ext cx="683990" cy="118826"/>
          </a:xfrm>
          <a:prstGeom prst="rightArrow">
            <a:avLst>
              <a:gd name="adj1" fmla="val 46050"/>
              <a:gd name="adj2" fmla="val 154537"/>
            </a:avLst>
          </a:prstGeom>
          <a:solidFill>
            <a:srgbClr val="9BBB59"/>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69" name="Shape 489"/>
          <p:cNvSpPr/>
          <p:nvPr/>
        </p:nvSpPr>
        <p:spPr>
          <a:xfrm>
            <a:off x="5912565" y="4449610"/>
            <a:ext cx="683990" cy="118826"/>
          </a:xfrm>
          <a:prstGeom prst="rightArrow">
            <a:avLst>
              <a:gd name="adj1" fmla="val 46050"/>
              <a:gd name="adj2" fmla="val 154537"/>
            </a:avLst>
          </a:prstGeom>
          <a:solidFill>
            <a:srgbClr val="9BBB59"/>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70" name="Shape 489"/>
          <p:cNvSpPr/>
          <p:nvPr/>
        </p:nvSpPr>
        <p:spPr>
          <a:xfrm>
            <a:off x="3564022" y="3787052"/>
            <a:ext cx="683990" cy="118826"/>
          </a:xfrm>
          <a:prstGeom prst="rightArrow">
            <a:avLst>
              <a:gd name="adj1" fmla="val 46050"/>
              <a:gd name="adj2" fmla="val 154537"/>
            </a:avLst>
          </a:prstGeom>
          <a:solidFill>
            <a:srgbClr val="9BBB59"/>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71" name="Shape 489"/>
          <p:cNvSpPr/>
          <p:nvPr/>
        </p:nvSpPr>
        <p:spPr>
          <a:xfrm>
            <a:off x="4794519" y="3787052"/>
            <a:ext cx="683990" cy="118826"/>
          </a:xfrm>
          <a:prstGeom prst="rightArrow">
            <a:avLst>
              <a:gd name="adj1" fmla="val 46050"/>
              <a:gd name="adj2" fmla="val 154537"/>
            </a:avLst>
          </a:prstGeom>
          <a:solidFill>
            <a:srgbClr val="9BBB59"/>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72" name="Shape 489"/>
          <p:cNvSpPr/>
          <p:nvPr/>
        </p:nvSpPr>
        <p:spPr>
          <a:xfrm>
            <a:off x="6662748" y="4114471"/>
            <a:ext cx="683990" cy="118826"/>
          </a:xfrm>
          <a:prstGeom prst="rightArrow">
            <a:avLst>
              <a:gd name="adj1" fmla="val 46050"/>
              <a:gd name="adj2" fmla="val 154537"/>
            </a:avLst>
          </a:prstGeom>
          <a:solidFill>
            <a:srgbClr val="0E94CB"/>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73" name="Shape 489"/>
          <p:cNvSpPr/>
          <p:nvPr/>
        </p:nvSpPr>
        <p:spPr>
          <a:xfrm>
            <a:off x="3564022" y="3689764"/>
            <a:ext cx="683990" cy="118826"/>
          </a:xfrm>
          <a:prstGeom prst="rightArrow">
            <a:avLst>
              <a:gd name="adj1" fmla="val 46050"/>
              <a:gd name="adj2" fmla="val 154537"/>
            </a:avLst>
          </a:prstGeom>
          <a:solidFill>
            <a:srgbClr val="0E94CB"/>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74" name="Shape 489"/>
          <p:cNvSpPr/>
          <p:nvPr/>
        </p:nvSpPr>
        <p:spPr>
          <a:xfrm>
            <a:off x="4794519" y="3706263"/>
            <a:ext cx="683990" cy="118826"/>
          </a:xfrm>
          <a:prstGeom prst="rightArrow">
            <a:avLst>
              <a:gd name="adj1" fmla="val 46050"/>
              <a:gd name="adj2" fmla="val 154537"/>
            </a:avLst>
          </a:prstGeom>
          <a:solidFill>
            <a:srgbClr val="0E94CB"/>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graphicFrame>
        <p:nvGraphicFramePr>
          <p:cNvPr id="75" name="Table 74"/>
          <p:cNvGraphicFramePr>
            <a:graphicFrameLocks noGrp="1"/>
          </p:cNvGraphicFramePr>
          <p:nvPr>
            <p:extLst>
              <p:ext uri="{D42A27DB-BD31-4B8C-83A1-F6EECF244321}">
                <p14:modId xmlns:p14="http://schemas.microsoft.com/office/powerpoint/2010/main" val="9922383"/>
              </p:ext>
            </p:extLst>
          </p:nvPr>
        </p:nvGraphicFramePr>
        <p:xfrm>
          <a:off x="74205" y="5169235"/>
          <a:ext cx="9078636" cy="1483360"/>
        </p:xfrm>
        <a:graphic>
          <a:graphicData uri="http://schemas.openxmlformats.org/drawingml/2006/table">
            <a:tbl>
              <a:tblPr firstRow="1" bandRow="1">
                <a:tableStyleId>{2D5ABB26-0587-4C30-8999-92F81FD0307C}</a:tableStyleId>
              </a:tblPr>
              <a:tblGrid>
                <a:gridCol w="9078636"/>
              </a:tblGrid>
              <a:tr h="3708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dot"/>
                      <a:round/>
                      <a:headEnd type="none" w="med" len="med"/>
                      <a:tailEnd type="none" w="med" len="med"/>
                    </a:lnT>
                    <a:lnB w="6350" cap="flat" cmpd="sng" algn="ctr">
                      <a:solidFill>
                        <a:scrgbClr r="0" g="0" b="0"/>
                      </a:solidFill>
                      <a:prstDash val="dot"/>
                      <a:round/>
                      <a:headEnd type="none" w="med" len="med"/>
                      <a:tailEnd type="none" w="med" len="med"/>
                    </a:lnB>
                    <a:lnTlToBr w="12700" cmpd="sng">
                      <a:noFill/>
                      <a:prstDash val="solid"/>
                    </a:lnTlToBr>
                    <a:lnBlToTr w="12700" cmpd="sng">
                      <a:noFill/>
                      <a:prstDash val="solid"/>
                    </a:lnBlToTr>
                  </a:tcPr>
                </a:tc>
              </a:tr>
              <a:tr h="3708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dot"/>
                      <a:round/>
                      <a:headEnd type="none" w="med" len="med"/>
                      <a:tailEnd type="none" w="med" len="med"/>
                    </a:lnT>
                    <a:lnB w="6350" cap="flat" cmpd="sng" algn="ctr">
                      <a:solidFill>
                        <a:scrgbClr r="0" g="0" b="0"/>
                      </a:solidFill>
                      <a:prstDash val="dot"/>
                      <a:round/>
                      <a:headEnd type="none" w="med" len="med"/>
                      <a:tailEnd type="none" w="med" len="med"/>
                    </a:lnB>
                    <a:lnTlToBr w="12700" cmpd="sng">
                      <a:noFill/>
                      <a:prstDash val="solid"/>
                    </a:lnTlToBr>
                    <a:lnBlToTr w="12700" cmpd="sng">
                      <a:noFill/>
                      <a:prstDash val="solid"/>
                    </a:lnBlToTr>
                  </a:tcPr>
                </a:tc>
              </a:tr>
              <a:tr h="3708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dot"/>
                      <a:round/>
                      <a:headEnd type="none" w="med" len="med"/>
                      <a:tailEnd type="none" w="med" len="med"/>
                    </a:lnT>
                    <a:lnB w="6350" cap="flat" cmpd="sng" algn="ctr">
                      <a:solidFill>
                        <a:scrgbClr r="0" g="0" b="0"/>
                      </a:solidFill>
                      <a:prstDash val="dot"/>
                      <a:round/>
                      <a:headEnd type="none" w="med" len="med"/>
                      <a:tailEnd type="none" w="med" len="med"/>
                    </a:lnB>
                    <a:lnTlToBr w="12700" cmpd="sng">
                      <a:noFill/>
                      <a:prstDash val="solid"/>
                    </a:lnTlToBr>
                    <a:lnBlToTr w="12700" cmpd="sng">
                      <a:noFill/>
                      <a:prstDash val="solid"/>
                    </a:lnBlToTr>
                  </a:tcPr>
                </a:tc>
              </a:tr>
              <a:tr h="3708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76" name="Diamond 75"/>
          <p:cNvSpPr/>
          <p:nvPr/>
        </p:nvSpPr>
        <p:spPr bwMode="auto">
          <a:xfrm>
            <a:off x="3274812" y="5194994"/>
            <a:ext cx="123899" cy="221234"/>
          </a:xfrm>
          <a:prstGeom prst="diamond">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7" name="Diamond 76"/>
          <p:cNvSpPr/>
          <p:nvPr/>
        </p:nvSpPr>
        <p:spPr bwMode="auto">
          <a:xfrm>
            <a:off x="4351033" y="5561910"/>
            <a:ext cx="123899" cy="221234"/>
          </a:xfrm>
          <a:prstGeom prst="diamond">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8" name="TextBox 77"/>
          <p:cNvSpPr txBox="1"/>
          <p:nvPr/>
        </p:nvSpPr>
        <p:spPr>
          <a:xfrm>
            <a:off x="74205" y="5152176"/>
            <a:ext cx="2210862" cy="369332"/>
          </a:xfrm>
          <a:prstGeom prst="rect">
            <a:avLst/>
          </a:prstGeom>
          <a:noFill/>
        </p:spPr>
        <p:txBody>
          <a:bodyPr wrap="none" rtlCol="0">
            <a:spAutoFit/>
          </a:bodyPr>
          <a:lstStyle/>
          <a:p>
            <a:r>
              <a:rPr lang="en-US" b="1" dirty="0" smtClean="0">
                <a:solidFill>
                  <a:srgbClr val="3F9CBB"/>
                </a:solidFill>
              </a:rPr>
              <a:t>Support Laboratories</a:t>
            </a:r>
            <a:endParaRPr lang="en-US" b="1" dirty="0">
              <a:solidFill>
                <a:srgbClr val="3F9CBB"/>
              </a:solidFill>
            </a:endParaRPr>
          </a:p>
        </p:txBody>
      </p:sp>
      <p:sp>
        <p:nvSpPr>
          <p:cNvPr id="79" name="Shape 460"/>
          <p:cNvSpPr/>
          <p:nvPr/>
        </p:nvSpPr>
        <p:spPr>
          <a:xfrm>
            <a:off x="409419" y="5484864"/>
            <a:ext cx="2616555"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r>
              <a:rPr lang="en-US" sz="1400" b="1" dirty="0" smtClean="0"/>
              <a:t>Instrument </a:t>
            </a:r>
            <a:r>
              <a:rPr lang="en-US" sz="1400" b="1" dirty="0"/>
              <a:t>S</a:t>
            </a:r>
            <a:r>
              <a:rPr lang="en-US" sz="1400" b="1" dirty="0" smtClean="0"/>
              <a:t>pecific Labs		</a:t>
            </a:r>
            <a:r>
              <a:rPr lang="en-US" sz="2000" b="1" dirty="0">
                <a:solidFill>
                  <a:srgbClr val="9AB958"/>
                </a:solidFill>
              </a:rPr>
              <a:t>€</a:t>
            </a:r>
            <a:endParaRPr sz="2000" b="1" dirty="0"/>
          </a:p>
        </p:txBody>
      </p:sp>
      <p:sp>
        <p:nvSpPr>
          <p:cNvPr id="80" name="Shape 460"/>
          <p:cNvSpPr/>
          <p:nvPr/>
        </p:nvSpPr>
        <p:spPr>
          <a:xfrm>
            <a:off x="405904" y="5835642"/>
            <a:ext cx="2620070"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r>
              <a:rPr lang="en-US" sz="1400" b="1" dirty="0" smtClean="0">
                <a:solidFill>
                  <a:srgbClr val="163F61"/>
                </a:solidFill>
              </a:rPr>
              <a:t>Common User </a:t>
            </a:r>
            <a:r>
              <a:rPr lang="en-US" sz="1400" b="1" dirty="0">
                <a:solidFill>
                  <a:srgbClr val="163F61"/>
                </a:solidFill>
              </a:rPr>
              <a:t>L</a:t>
            </a:r>
            <a:r>
              <a:rPr lang="en-US" sz="1400" b="1" dirty="0" smtClean="0">
                <a:solidFill>
                  <a:srgbClr val="163F61"/>
                </a:solidFill>
              </a:rPr>
              <a:t>aboratories</a:t>
            </a:r>
            <a:r>
              <a:rPr lang="en-US" sz="1400" b="1" dirty="0" smtClean="0"/>
              <a:t>	</a:t>
            </a:r>
            <a:r>
              <a:rPr lang="en-US" sz="2000" b="1" dirty="0" smtClean="0">
                <a:solidFill>
                  <a:srgbClr val="0E94CB"/>
                </a:solidFill>
              </a:rPr>
              <a:t>€</a:t>
            </a:r>
            <a:endParaRPr sz="2000" b="1" dirty="0"/>
          </a:p>
        </p:txBody>
      </p:sp>
      <p:sp>
        <p:nvSpPr>
          <p:cNvPr id="81" name="Shape 460"/>
          <p:cNvSpPr/>
          <p:nvPr/>
        </p:nvSpPr>
        <p:spPr>
          <a:xfrm>
            <a:off x="405904" y="6198835"/>
            <a:ext cx="2620070"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r>
              <a:rPr lang="en-US" sz="1400" b="1" dirty="0" smtClean="0">
                <a:solidFill>
                  <a:srgbClr val="5B7F1C"/>
                </a:solidFill>
              </a:rPr>
              <a:t>Sample workflow (safety)</a:t>
            </a:r>
            <a:r>
              <a:rPr lang="en-US" sz="1400" b="1" dirty="0" smtClean="0"/>
              <a:t>	</a:t>
            </a:r>
            <a:r>
              <a:rPr lang="en-US" sz="2000" b="1" dirty="0">
                <a:solidFill>
                  <a:srgbClr val="9AB958"/>
                </a:solidFill>
              </a:rPr>
              <a:t>€</a:t>
            </a:r>
            <a:r>
              <a:rPr lang="en-US" sz="1400" b="1" dirty="0" smtClean="0"/>
              <a:t> </a:t>
            </a:r>
            <a:endParaRPr sz="1400" b="1" dirty="0"/>
          </a:p>
        </p:txBody>
      </p:sp>
      <p:sp>
        <p:nvSpPr>
          <p:cNvPr id="82" name="Shape 460"/>
          <p:cNvSpPr/>
          <p:nvPr/>
        </p:nvSpPr>
        <p:spPr>
          <a:xfrm>
            <a:off x="3400200" y="5317909"/>
            <a:ext cx="416931"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lang="en-US" sz="1400" b="1" dirty="0" smtClean="0"/>
              <a:t>LAB 1</a:t>
            </a:r>
            <a:endParaRPr sz="1400" b="1" dirty="0"/>
          </a:p>
        </p:txBody>
      </p:sp>
      <p:sp>
        <p:nvSpPr>
          <p:cNvPr id="83" name="Diamond 82"/>
          <p:cNvSpPr/>
          <p:nvPr/>
        </p:nvSpPr>
        <p:spPr bwMode="auto">
          <a:xfrm>
            <a:off x="5538966" y="6267865"/>
            <a:ext cx="123899" cy="221234"/>
          </a:xfrm>
          <a:prstGeom prst="diamond">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4" name="Diamond 83"/>
          <p:cNvSpPr/>
          <p:nvPr/>
        </p:nvSpPr>
        <p:spPr bwMode="auto">
          <a:xfrm>
            <a:off x="7396161" y="5927249"/>
            <a:ext cx="123899" cy="221234"/>
          </a:xfrm>
          <a:prstGeom prst="diamond">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5" name="Diamond 84"/>
          <p:cNvSpPr/>
          <p:nvPr/>
        </p:nvSpPr>
        <p:spPr bwMode="auto">
          <a:xfrm>
            <a:off x="5538966" y="5552346"/>
            <a:ext cx="123899" cy="221234"/>
          </a:xfrm>
          <a:prstGeom prst="diamond">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6" name="Diamond 85"/>
          <p:cNvSpPr/>
          <p:nvPr/>
        </p:nvSpPr>
        <p:spPr bwMode="auto">
          <a:xfrm>
            <a:off x="3276301" y="5546915"/>
            <a:ext cx="123899" cy="221234"/>
          </a:xfrm>
          <a:prstGeom prst="diamond">
            <a:avLst/>
          </a:prstGeom>
          <a:solidFill>
            <a:schemeClr val="accent1">
              <a:alpha val="16000"/>
            </a:schemeClr>
          </a:solidFill>
          <a:ln w="254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7" name="Diamond 86"/>
          <p:cNvSpPr/>
          <p:nvPr/>
        </p:nvSpPr>
        <p:spPr bwMode="auto">
          <a:xfrm>
            <a:off x="3274812" y="5927249"/>
            <a:ext cx="123899" cy="221234"/>
          </a:xfrm>
          <a:prstGeom prst="diamond">
            <a:avLst/>
          </a:prstGeom>
          <a:solidFill>
            <a:schemeClr val="accent1">
              <a:alpha val="16000"/>
            </a:schemeClr>
          </a:solidFill>
          <a:ln w="254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8" name="Diamond 87"/>
          <p:cNvSpPr/>
          <p:nvPr/>
        </p:nvSpPr>
        <p:spPr bwMode="auto">
          <a:xfrm>
            <a:off x="3274812" y="6266819"/>
            <a:ext cx="123899" cy="221234"/>
          </a:xfrm>
          <a:prstGeom prst="diamond">
            <a:avLst/>
          </a:prstGeom>
          <a:solidFill>
            <a:schemeClr val="accent1">
              <a:alpha val="16000"/>
            </a:schemeClr>
          </a:solidFill>
          <a:ln w="254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9" name="Shape 460"/>
          <p:cNvSpPr/>
          <p:nvPr/>
        </p:nvSpPr>
        <p:spPr>
          <a:xfrm>
            <a:off x="4495583" y="5660427"/>
            <a:ext cx="207501"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lang="en-US" sz="1400" b="1" dirty="0" smtClean="0"/>
              <a:t>L 2</a:t>
            </a:r>
            <a:endParaRPr sz="1400" b="1" dirty="0"/>
          </a:p>
        </p:txBody>
      </p:sp>
      <p:sp>
        <p:nvSpPr>
          <p:cNvPr id="90" name="Shape 460"/>
          <p:cNvSpPr/>
          <p:nvPr/>
        </p:nvSpPr>
        <p:spPr>
          <a:xfrm>
            <a:off x="5694449" y="5675422"/>
            <a:ext cx="416931"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lang="en-US" sz="1400" b="1" dirty="0" smtClean="0"/>
              <a:t>LAB 3</a:t>
            </a:r>
            <a:endParaRPr sz="1400" b="1" dirty="0"/>
          </a:p>
        </p:txBody>
      </p:sp>
      <p:sp>
        <p:nvSpPr>
          <p:cNvPr id="91" name="Shape 460"/>
          <p:cNvSpPr/>
          <p:nvPr/>
        </p:nvSpPr>
        <p:spPr>
          <a:xfrm>
            <a:off x="7520060" y="6046238"/>
            <a:ext cx="416931"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lang="en-US" sz="1400" b="1" dirty="0" smtClean="0"/>
              <a:t>LAB 4</a:t>
            </a:r>
            <a:endParaRPr sz="1400" b="1" dirty="0"/>
          </a:p>
        </p:txBody>
      </p:sp>
      <p:sp>
        <p:nvSpPr>
          <p:cNvPr id="92" name="Shape 460"/>
          <p:cNvSpPr/>
          <p:nvPr/>
        </p:nvSpPr>
        <p:spPr>
          <a:xfrm>
            <a:off x="5694449" y="6384935"/>
            <a:ext cx="416931"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lang="en-US" sz="1400" b="1" dirty="0" smtClean="0"/>
              <a:t>LAB 5</a:t>
            </a:r>
            <a:endParaRPr sz="1400" b="1" dirty="0"/>
          </a:p>
        </p:txBody>
      </p:sp>
      <p:sp>
        <p:nvSpPr>
          <p:cNvPr id="93" name="Shape 489"/>
          <p:cNvSpPr/>
          <p:nvPr/>
        </p:nvSpPr>
        <p:spPr>
          <a:xfrm>
            <a:off x="4803360" y="6321964"/>
            <a:ext cx="683990" cy="118826"/>
          </a:xfrm>
          <a:prstGeom prst="rightArrow">
            <a:avLst>
              <a:gd name="adj1" fmla="val 46050"/>
              <a:gd name="adj2" fmla="val 154537"/>
            </a:avLst>
          </a:prstGeom>
          <a:solidFill>
            <a:srgbClr val="9BBB59"/>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94" name="Shape 489"/>
          <p:cNvSpPr/>
          <p:nvPr/>
        </p:nvSpPr>
        <p:spPr>
          <a:xfrm>
            <a:off x="3572863" y="5659406"/>
            <a:ext cx="683990" cy="118826"/>
          </a:xfrm>
          <a:prstGeom prst="rightArrow">
            <a:avLst>
              <a:gd name="adj1" fmla="val 46050"/>
              <a:gd name="adj2" fmla="val 154537"/>
            </a:avLst>
          </a:prstGeom>
          <a:solidFill>
            <a:srgbClr val="9BBB59"/>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95" name="Shape 489"/>
          <p:cNvSpPr/>
          <p:nvPr/>
        </p:nvSpPr>
        <p:spPr>
          <a:xfrm>
            <a:off x="4803360" y="5659406"/>
            <a:ext cx="683990" cy="118826"/>
          </a:xfrm>
          <a:prstGeom prst="rightArrow">
            <a:avLst>
              <a:gd name="adj1" fmla="val 46050"/>
              <a:gd name="adj2" fmla="val 154537"/>
            </a:avLst>
          </a:prstGeom>
          <a:solidFill>
            <a:srgbClr val="9BBB59"/>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96" name="Shape 489"/>
          <p:cNvSpPr/>
          <p:nvPr/>
        </p:nvSpPr>
        <p:spPr>
          <a:xfrm>
            <a:off x="6671589" y="5986825"/>
            <a:ext cx="683990" cy="118826"/>
          </a:xfrm>
          <a:prstGeom prst="rightArrow">
            <a:avLst>
              <a:gd name="adj1" fmla="val 46050"/>
              <a:gd name="adj2" fmla="val 154537"/>
            </a:avLst>
          </a:prstGeom>
          <a:solidFill>
            <a:srgbClr val="0E94CB"/>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97" name="Shape 489"/>
          <p:cNvSpPr/>
          <p:nvPr/>
        </p:nvSpPr>
        <p:spPr>
          <a:xfrm>
            <a:off x="3572863" y="5562118"/>
            <a:ext cx="683990" cy="118826"/>
          </a:xfrm>
          <a:prstGeom prst="rightArrow">
            <a:avLst>
              <a:gd name="adj1" fmla="val 46050"/>
              <a:gd name="adj2" fmla="val 154537"/>
            </a:avLst>
          </a:prstGeom>
          <a:solidFill>
            <a:srgbClr val="0E94CB"/>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98" name="Shape 489"/>
          <p:cNvSpPr/>
          <p:nvPr/>
        </p:nvSpPr>
        <p:spPr>
          <a:xfrm>
            <a:off x="4803360" y="5578617"/>
            <a:ext cx="683990" cy="118826"/>
          </a:xfrm>
          <a:prstGeom prst="rightArrow">
            <a:avLst>
              <a:gd name="adj1" fmla="val 46050"/>
              <a:gd name="adj2" fmla="val 154537"/>
            </a:avLst>
          </a:prstGeom>
          <a:solidFill>
            <a:srgbClr val="0E94CB"/>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104" name="Down Arrow 103"/>
          <p:cNvSpPr/>
          <p:nvPr/>
        </p:nvSpPr>
        <p:spPr bwMode="auto">
          <a:xfrm>
            <a:off x="4585289" y="1320392"/>
            <a:ext cx="45719" cy="349250"/>
          </a:xfrm>
          <a:prstGeom prst="downArrow">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5" name="TextBox 104"/>
          <p:cNvSpPr txBox="1"/>
          <p:nvPr/>
        </p:nvSpPr>
        <p:spPr>
          <a:xfrm>
            <a:off x="4621068" y="1320392"/>
            <a:ext cx="652643" cy="369332"/>
          </a:xfrm>
          <a:prstGeom prst="rect">
            <a:avLst/>
          </a:prstGeom>
          <a:noFill/>
        </p:spPr>
        <p:txBody>
          <a:bodyPr wrap="none" rtlCol="0">
            <a:spAutoFit/>
          </a:bodyPr>
          <a:lstStyle/>
          <a:p>
            <a:r>
              <a:rPr lang="en-US" dirty="0" smtClean="0"/>
              <a:t>2018</a:t>
            </a:r>
          </a:p>
        </p:txBody>
      </p:sp>
      <p:sp>
        <p:nvSpPr>
          <p:cNvPr id="106" name="Down Arrow 105"/>
          <p:cNvSpPr/>
          <p:nvPr/>
        </p:nvSpPr>
        <p:spPr bwMode="auto">
          <a:xfrm>
            <a:off x="6885460" y="1320392"/>
            <a:ext cx="45719" cy="349250"/>
          </a:xfrm>
          <a:prstGeom prst="downArrow">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7" name="Down Arrow 106"/>
          <p:cNvSpPr/>
          <p:nvPr/>
        </p:nvSpPr>
        <p:spPr bwMode="auto">
          <a:xfrm>
            <a:off x="7994070" y="1320392"/>
            <a:ext cx="45719" cy="349250"/>
          </a:xfrm>
          <a:prstGeom prst="downArrow">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8" name="TextBox 107"/>
          <p:cNvSpPr txBox="1"/>
          <p:nvPr/>
        </p:nvSpPr>
        <p:spPr>
          <a:xfrm>
            <a:off x="6929509" y="1320392"/>
            <a:ext cx="652643" cy="369332"/>
          </a:xfrm>
          <a:prstGeom prst="rect">
            <a:avLst/>
          </a:prstGeom>
          <a:noFill/>
        </p:spPr>
        <p:txBody>
          <a:bodyPr wrap="none" rtlCol="0">
            <a:spAutoFit/>
          </a:bodyPr>
          <a:lstStyle/>
          <a:p>
            <a:r>
              <a:rPr lang="en-US" dirty="0" smtClean="0"/>
              <a:t>2021</a:t>
            </a:r>
          </a:p>
        </p:txBody>
      </p:sp>
      <p:sp>
        <p:nvSpPr>
          <p:cNvPr id="109" name="TextBox 108"/>
          <p:cNvSpPr txBox="1"/>
          <p:nvPr/>
        </p:nvSpPr>
        <p:spPr>
          <a:xfrm>
            <a:off x="8090841" y="1320392"/>
            <a:ext cx="652643" cy="369332"/>
          </a:xfrm>
          <a:prstGeom prst="rect">
            <a:avLst/>
          </a:prstGeom>
          <a:noFill/>
        </p:spPr>
        <p:txBody>
          <a:bodyPr wrap="none" rtlCol="0">
            <a:spAutoFit/>
          </a:bodyPr>
          <a:lstStyle/>
          <a:p>
            <a:r>
              <a:rPr lang="en-US" dirty="0" smtClean="0"/>
              <a:t>2023</a:t>
            </a:r>
            <a:endParaRPr lang="en-US" dirty="0"/>
          </a:p>
        </p:txBody>
      </p:sp>
    </p:spTree>
    <p:extLst>
      <p:ext uri="{BB962C8B-B14F-4D97-AF65-F5344CB8AC3E}">
        <p14:creationId xmlns:p14="http://schemas.microsoft.com/office/powerpoint/2010/main" val="33576224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7" name="Rectangle 5"/>
          <p:cNvSpPr txBox="1">
            <a:spLocks noChangeArrowheads="1"/>
          </p:cNvSpPr>
          <p:nvPr/>
        </p:nvSpPr>
        <p:spPr>
          <a:xfrm>
            <a:off x="448212" y="0"/>
            <a:ext cx="6554609" cy="1441450"/>
          </a:xfrm>
          <a:prstGeom prst="rect">
            <a:avLst/>
          </a:prstGeom>
          <a:ln/>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z="3000" dirty="0" smtClean="0"/>
              <a:t>Interactions with instrument teams – </a:t>
            </a:r>
            <a:br>
              <a:rPr lang="en-US" sz="3000" dirty="0" smtClean="0"/>
            </a:br>
            <a:r>
              <a:rPr lang="en-US" sz="3000" dirty="0" smtClean="0"/>
              <a:t>questions and answers for TG 2</a:t>
            </a:r>
            <a:endParaRPr lang="en-US" sz="3000" dirty="0"/>
          </a:p>
        </p:txBody>
      </p:sp>
      <p:graphicFrame>
        <p:nvGraphicFramePr>
          <p:cNvPr id="18" name="Table 17"/>
          <p:cNvGraphicFramePr>
            <a:graphicFrameLocks noGrp="1"/>
          </p:cNvGraphicFramePr>
          <p:nvPr>
            <p:extLst>
              <p:ext uri="{D42A27DB-BD31-4B8C-83A1-F6EECF244321}">
                <p14:modId xmlns:p14="http://schemas.microsoft.com/office/powerpoint/2010/main" val="117216581"/>
              </p:ext>
            </p:extLst>
          </p:nvPr>
        </p:nvGraphicFramePr>
        <p:xfrm>
          <a:off x="65363" y="3296881"/>
          <a:ext cx="3751767" cy="1752600"/>
        </p:xfrm>
        <a:graphic>
          <a:graphicData uri="http://schemas.openxmlformats.org/drawingml/2006/table">
            <a:tbl>
              <a:tblPr firstRow="1" bandRow="1">
                <a:tableStyleId>{2D5ABB26-0587-4C30-8999-92F81FD0307C}</a:tableStyleId>
              </a:tblPr>
              <a:tblGrid>
                <a:gridCol w="3751767"/>
              </a:tblGrid>
              <a:tr h="3708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dot"/>
                      <a:round/>
                      <a:headEnd type="none" w="med" len="med"/>
                      <a:tailEnd type="none" w="med" len="med"/>
                    </a:lnT>
                    <a:lnB w="6350" cap="flat" cmpd="sng" algn="ctr">
                      <a:solidFill>
                        <a:scrgbClr r="0" g="0" b="0"/>
                      </a:solidFill>
                      <a:prstDash val="dot"/>
                      <a:round/>
                      <a:headEnd type="none" w="med" len="med"/>
                      <a:tailEnd type="none" w="med" len="med"/>
                    </a:lnB>
                    <a:lnTlToBr w="12700" cmpd="sng">
                      <a:noFill/>
                      <a:prstDash val="solid"/>
                    </a:lnTlToBr>
                    <a:lnBlToTr w="12700" cmpd="sng">
                      <a:noFill/>
                      <a:prstDash val="solid"/>
                    </a:lnBlToTr>
                  </a:tcPr>
                </a:tc>
              </a:tr>
              <a:tr h="370840">
                <a:tc>
                  <a:txBody>
                    <a:bodyPr/>
                    <a:lstStyle/>
                    <a:p>
                      <a:endParaRPr lang="en-US" dirty="0" smtClean="0"/>
                    </a:p>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dot"/>
                      <a:round/>
                      <a:headEnd type="none" w="med" len="med"/>
                      <a:tailEnd type="none" w="med" len="med"/>
                    </a:lnT>
                    <a:lnB w="6350" cap="flat" cmpd="sng" algn="ctr">
                      <a:solidFill>
                        <a:scrgbClr r="0" g="0" b="0"/>
                      </a:solidFill>
                      <a:prstDash val="dot"/>
                      <a:round/>
                      <a:headEnd type="none" w="med" len="med"/>
                      <a:tailEnd type="none" w="med" len="med"/>
                    </a:lnB>
                    <a:lnTlToBr w="12700" cmpd="sng">
                      <a:noFill/>
                      <a:prstDash val="solid"/>
                    </a:lnTlToBr>
                    <a:lnBlToTr w="12700" cmpd="sng">
                      <a:noFill/>
                      <a:prstDash val="solid"/>
                    </a:lnBlToTr>
                  </a:tcPr>
                </a:tc>
              </a:tr>
              <a:tr h="3708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dot"/>
                      <a:round/>
                      <a:headEnd type="none" w="med" len="med"/>
                      <a:tailEnd type="none" w="med" len="med"/>
                    </a:lnT>
                    <a:lnB w="6350" cap="flat" cmpd="sng" algn="ctr">
                      <a:solidFill>
                        <a:scrgbClr r="0" g="0" b="0"/>
                      </a:solidFill>
                      <a:prstDash val="dot"/>
                      <a:round/>
                      <a:headEnd type="none" w="med" len="med"/>
                      <a:tailEnd type="none" w="med" len="med"/>
                    </a:lnB>
                    <a:lnTlToBr w="12700" cmpd="sng">
                      <a:noFill/>
                      <a:prstDash val="solid"/>
                    </a:lnTlToBr>
                    <a:lnBlToTr w="12700" cmpd="sng">
                      <a:noFill/>
                      <a:prstDash val="solid"/>
                    </a:lnBlToTr>
                  </a:tcPr>
                </a:tc>
              </a:tr>
              <a:tr h="3708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9" name="TextBox 18"/>
          <p:cNvSpPr txBox="1"/>
          <p:nvPr/>
        </p:nvSpPr>
        <p:spPr>
          <a:xfrm>
            <a:off x="139700" y="1386671"/>
            <a:ext cx="1255985" cy="369332"/>
          </a:xfrm>
          <a:prstGeom prst="rect">
            <a:avLst/>
          </a:prstGeom>
          <a:noFill/>
        </p:spPr>
        <p:txBody>
          <a:bodyPr wrap="none" rtlCol="0">
            <a:spAutoFit/>
          </a:bodyPr>
          <a:lstStyle/>
          <a:p>
            <a:r>
              <a:rPr lang="en-US" b="1" dirty="0" smtClean="0">
                <a:solidFill>
                  <a:srgbClr val="9BBB58"/>
                </a:solidFill>
              </a:rPr>
              <a:t>Instrument</a:t>
            </a:r>
            <a:endParaRPr lang="en-US" b="1" dirty="0">
              <a:solidFill>
                <a:srgbClr val="9BBB58"/>
              </a:solidFill>
            </a:endParaRPr>
          </a:p>
        </p:txBody>
      </p:sp>
      <p:sp>
        <p:nvSpPr>
          <p:cNvPr id="20" name="Diamond 19"/>
          <p:cNvSpPr/>
          <p:nvPr/>
        </p:nvSpPr>
        <p:spPr bwMode="auto">
          <a:xfrm>
            <a:off x="1062775" y="2664740"/>
            <a:ext cx="123899" cy="221234"/>
          </a:xfrm>
          <a:prstGeom prst="diamond">
            <a:avLst/>
          </a:prstGeom>
          <a:solidFill>
            <a:srgbClr val="9BBB58"/>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solidFill>
                <a:srgbClr val="9BBB58"/>
              </a:solidFill>
              <a:effectLst/>
              <a:latin typeface="Gill Sans" charset="0"/>
              <a:ea typeface="ヒラギノ角ゴ ProN W3" charset="0"/>
              <a:cs typeface="ヒラギノ角ゴ ProN W3" charset="0"/>
              <a:sym typeface="Gill Sans" charset="0"/>
            </a:endParaRPr>
          </a:p>
        </p:txBody>
      </p:sp>
      <p:sp>
        <p:nvSpPr>
          <p:cNvPr id="21" name="Diamond 20"/>
          <p:cNvSpPr/>
          <p:nvPr/>
        </p:nvSpPr>
        <p:spPr bwMode="auto">
          <a:xfrm>
            <a:off x="3267438" y="2664740"/>
            <a:ext cx="123899" cy="221234"/>
          </a:xfrm>
          <a:prstGeom prst="diamond">
            <a:avLst/>
          </a:prstGeom>
          <a:solidFill>
            <a:srgbClr val="9BBB58"/>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9BBB58"/>
              </a:solidFill>
              <a:effectLst/>
              <a:latin typeface="Gill Sans" charset="0"/>
              <a:ea typeface="ヒラギノ角ゴ ProN W3" charset="0"/>
              <a:cs typeface="ヒラギノ角ゴ ProN W3" charset="0"/>
              <a:sym typeface="Gill Sans" charset="0"/>
            </a:endParaRPr>
          </a:p>
        </p:txBody>
      </p:sp>
      <p:sp>
        <p:nvSpPr>
          <p:cNvPr id="22" name="Diamond 21"/>
          <p:cNvSpPr/>
          <p:nvPr/>
        </p:nvSpPr>
        <p:spPr bwMode="auto">
          <a:xfrm>
            <a:off x="3265971" y="3322640"/>
            <a:ext cx="123899" cy="221234"/>
          </a:xfrm>
          <a:prstGeom prst="diamond">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5" name="Shape 455"/>
          <p:cNvSpPr/>
          <p:nvPr/>
        </p:nvSpPr>
        <p:spPr>
          <a:xfrm>
            <a:off x="158286" y="2402579"/>
            <a:ext cx="1005883" cy="271226"/>
          </a:xfrm>
          <a:prstGeom prst="rightArrow">
            <a:avLst>
              <a:gd name="adj1" fmla="val 46050"/>
              <a:gd name="adj2" fmla="val 154537"/>
            </a:avLst>
          </a:prstGeom>
          <a:solidFill>
            <a:srgbClr val="9BBB59"/>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27" name="Shape 458"/>
          <p:cNvSpPr/>
          <p:nvPr/>
        </p:nvSpPr>
        <p:spPr>
          <a:xfrm>
            <a:off x="167492" y="2018666"/>
            <a:ext cx="1014188"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457200">
              <a:defRPr sz="900" b="1"/>
            </a:lvl1pPr>
          </a:lstStyle>
          <a:p>
            <a:pPr lvl="0">
              <a:defRPr sz="1800" b="0"/>
            </a:pPr>
            <a:r>
              <a:rPr sz="900" b="1" dirty="0"/>
              <a:t>Instrument Proposal</a:t>
            </a:r>
          </a:p>
        </p:txBody>
      </p:sp>
      <p:sp>
        <p:nvSpPr>
          <p:cNvPr id="28" name="Shape 460"/>
          <p:cNvSpPr/>
          <p:nvPr/>
        </p:nvSpPr>
        <p:spPr>
          <a:xfrm>
            <a:off x="1186674" y="2778252"/>
            <a:ext cx="334877"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lang="x-none" sz="1400" b="1" dirty="0" smtClean="0"/>
              <a:t>TG </a:t>
            </a:r>
            <a:r>
              <a:rPr sz="1400" b="1" dirty="0" smtClean="0"/>
              <a:t>1</a:t>
            </a:r>
            <a:endParaRPr sz="1400" b="1" dirty="0"/>
          </a:p>
        </p:txBody>
      </p:sp>
      <p:sp>
        <p:nvSpPr>
          <p:cNvPr id="29" name="Shape 461"/>
          <p:cNvSpPr/>
          <p:nvPr/>
        </p:nvSpPr>
        <p:spPr>
          <a:xfrm>
            <a:off x="1173259" y="1948816"/>
            <a:ext cx="1014188"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defTabSz="457200"/>
            <a:r>
              <a:rPr sz="900" b="1" dirty="0"/>
              <a:t>Phase-0</a:t>
            </a:r>
          </a:p>
          <a:p>
            <a:pPr lvl="0" algn="ctr" defTabSz="457200"/>
            <a:r>
              <a:rPr sz="900" dirty="0"/>
              <a:t>Preparation for Preliminary Design </a:t>
            </a:r>
          </a:p>
        </p:txBody>
      </p:sp>
      <p:sp>
        <p:nvSpPr>
          <p:cNvPr id="30" name="Shape 462"/>
          <p:cNvSpPr/>
          <p:nvPr/>
        </p:nvSpPr>
        <p:spPr>
          <a:xfrm>
            <a:off x="2132380" y="1948816"/>
            <a:ext cx="1014187"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defTabSz="457200"/>
            <a:r>
              <a:rPr sz="900" b="1"/>
              <a:t>Phase-1</a:t>
            </a:r>
          </a:p>
          <a:p>
            <a:pPr lvl="0" algn="ctr" defTabSz="457200"/>
            <a:r>
              <a:rPr sz="900"/>
              <a:t>Preliminary Design</a:t>
            </a:r>
          </a:p>
        </p:txBody>
      </p:sp>
      <p:sp>
        <p:nvSpPr>
          <p:cNvPr id="36" name="Shape 487"/>
          <p:cNvSpPr/>
          <p:nvPr/>
        </p:nvSpPr>
        <p:spPr>
          <a:xfrm>
            <a:off x="1186674" y="2402579"/>
            <a:ext cx="1005883" cy="271226"/>
          </a:xfrm>
          <a:prstGeom prst="rightArrow">
            <a:avLst>
              <a:gd name="adj1" fmla="val 46050"/>
              <a:gd name="adj2" fmla="val 154537"/>
            </a:avLst>
          </a:prstGeom>
          <a:solidFill>
            <a:srgbClr val="9BBB59"/>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37" name="Shape 488"/>
          <p:cNvSpPr/>
          <p:nvPr/>
        </p:nvSpPr>
        <p:spPr>
          <a:xfrm>
            <a:off x="2227806" y="2393515"/>
            <a:ext cx="1005883" cy="271225"/>
          </a:xfrm>
          <a:prstGeom prst="rightArrow">
            <a:avLst>
              <a:gd name="adj1" fmla="val 46050"/>
              <a:gd name="adj2" fmla="val 154537"/>
            </a:avLst>
          </a:prstGeom>
          <a:solidFill>
            <a:srgbClr val="9BBB59"/>
          </a:solidFill>
          <a:ln w="12700">
            <a:solidFill>
              <a:srgbClr val="FFFFFF"/>
            </a:solidFill>
          </a:ln>
          <a:effectLst>
            <a:outerShdw blurRad="38100" dist="20000" dir="5400000" rotWithShape="0">
              <a:srgbClr val="000000">
                <a:alpha val="38000"/>
              </a:srgbClr>
            </a:outerShdw>
          </a:effectLst>
        </p:spPr>
        <p:txBody>
          <a:bodyPr lIns="0" tIns="0" rIns="0" bIns="0" anchor="ctr"/>
          <a:lstStyle/>
          <a:p>
            <a:pPr lvl="0" defTabSz="457200">
              <a:defRPr>
                <a:solidFill>
                  <a:srgbClr val="FFFFFF"/>
                </a:solidFill>
              </a:defRPr>
            </a:pPr>
            <a:endParaRPr/>
          </a:p>
        </p:txBody>
      </p:sp>
      <p:sp>
        <p:nvSpPr>
          <p:cNvPr id="48" name="Shape 460"/>
          <p:cNvSpPr/>
          <p:nvPr/>
        </p:nvSpPr>
        <p:spPr>
          <a:xfrm>
            <a:off x="3391337" y="2778252"/>
            <a:ext cx="334877"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sz="1400" b="1" dirty="0" smtClean="0"/>
              <a:t>T</a:t>
            </a:r>
            <a:r>
              <a:rPr lang="x-none" sz="1400" b="1" dirty="0" smtClean="0"/>
              <a:t>G</a:t>
            </a:r>
            <a:r>
              <a:rPr sz="1400" b="1" dirty="0" smtClean="0"/>
              <a:t> </a:t>
            </a:r>
            <a:r>
              <a:rPr lang="en-US" sz="1400" b="1" dirty="0"/>
              <a:t>2</a:t>
            </a:r>
            <a:endParaRPr sz="1400" b="1" dirty="0"/>
          </a:p>
        </p:txBody>
      </p:sp>
      <p:sp>
        <p:nvSpPr>
          <p:cNvPr id="52" name="TextBox 51"/>
          <p:cNvSpPr txBox="1"/>
          <p:nvPr/>
        </p:nvSpPr>
        <p:spPr>
          <a:xfrm>
            <a:off x="65364" y="3279822"/>
            <a:ext cx="3285688" cy="369332"/>
          </a:xfrm>
          <a:prstGeom prst="rect">
            <a:avLst/>
          </a:prstGeom>
          <a:noFill/>
        </p:spPr>
        <p:txBody>
          <a:bodyPr wrap="none" rtlCol="0">
            <a:spAutoFit/>
          </a:bodyPr>
          <a:lstStyle/>
          <a:p>
            <a:r>
              <a:rPr lang="en-US" b="1" dirty="0" smtClean="0">
                <a:solidFill>
                  <a:srgbClr val="3F9CBB"/>
                </a:solidFill>
              </a:rPr>
              <a:t>Sample Environment Equipment</a:t>
            </a:r>
            <a:endParaRPr lang="en-US" b="1" dirty="0">
              <a:solidFill>
                <a:srgbClr val="3F9CBB"/>
              </a:solidFill>
            </a:endParaRPr>
          </a:p>
        </p:txBody>
      </p:sp>
      <p:sp>
        <p:nvSpPr>
          <p:cNvPr id="53" name="Shape 460"/>
          <p:cNvSpPr/>
          <p:nvPr/>
        </p:nvSpPr>
        <p:spPr>
          <a:xfrm>
            <a:off x="400578" y="3609620"/>
            <a:ext cx="2535536"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defTabSz="457200"/>
            <a:r>
              <a:rPr lang="en-US" sz="1400" b="1" dirty="0" smtClean="0"/>
              <a:t>Instrument </a:t>
            </a:r>
            <a:r>
              <a:rPr lang="en-US" sz="1400" b="1" dirty="0"/>
              <a:t>S</a:t>
            </a:r>
            <a:r>
              <a:rPr lang="en-US" sz="1400" b="1" dirty="0" smtClean="0"/>
              <a:t>pecific SEE		</a:t>
            </a:r>
            <a:r>
              <a:rPr lang="en-US" sz="2000" b="1" dirty="0" smtClean="0">
                <a:solidFill>
                  <a:srgbClr val="9AB958"/>
                </a:solidFill>
              </a:rPr>
              <a:t>€</a:t>
            </a:r>
            <a:endParaRPr sz="2000" b="1" dirty="0">
              <a:solidFill>
                <a:srgbClr val="9AB958"/>
              </a:solidFill>
            </a:endParaRPr>
          </a:p>
        </p:txBody>
      </p:sp>
      <p:sp>
        <p:nvSpPr>
          <p:cNvPr id="54" name="Shape 460"/>
          <p:cNvSpPr/>
          <p:nvPr/>
        </p:nvSpPr>
        <p:spPr>
          <a:xfrm>
            <a:off x="397063" y="4300081"/>
            <a:ext cx="2620070"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r>
              <a:rPr lang="en-US" sz="1400" b="1" dirty="0" smtClean="0">
                <a:solidFill>
                  <a:srgbClr val="7F1617"/>
                </a:solidFill>
              </a:rPr>
              <a:t>Pool SEE for instr. suite</a:t>
            </a:r>
            <a:r>
              <a:rPr lang="en-US" sz="1400" b="1" dirty="0" smtClean="0"/>
              <a:t>		</a:t>
            </a:r>
            <a:r>
              <a:rPr lang="en-US" sz="2000" b="1" dirty="0" smtClean="0">
                <a:solidFill>
                  <a:srgbClr val="0E94CB"/>
                </a:solidFill>
              </a:rPr>
              <a:t>€</a:t>
            </a:r>
            <a:endParaRPr lang="en-US" sz="2000" b="1" dirty="0">
              <a:solidFill>
                <a:srgbClr val="0E94CB"/>
              </a:solidFill>
            </a:endParaRPr>
          </a:p>
        </p:txBody>
      </p:sp>
      <p:sp>
        <p:nvSpPr>
          <p:cNvPr id="55" name="Shape 460"/>
          <p:cNvSpPr/>
          <p:nvPr/>
        </p:nvSpPr>
        <p:spPr>
          <a:xfrm>
            <a:off x="397063" y="4654503"/>
            <a:ext cx="2620070"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r>
              <a:rPr lang="en-US" sz="1400" b="1" dirty="0" smtClean="0">
                <a:solidFill>
                  <a:srgbClr val="D98718"/>
                </a:solidFill>
              </a:rPr>
              <a:t>Infrastructure for SEE</a:t>
            </a:r>
            <a:r>
              <a:rPr lang="en-US" sz="1400" b="1" dirty="0" smtClean="0"/>
              <a:t>		</a:t>
            </a:r>
            <a:r>
              <a:rPr lang="en-US" sz="2000" b="1" dirty="0" smtClean="0">
                <a:solidFill>
                  <a:srgbClr val="9AB958"/>
                </a:solidFill>
              </a:rPr>
              <a:t>€</a:t>
            </a:r>
            <a:endParaRPr lang="en-US" sz="2000" b="1" dirty="0">
              <a:solidFill>
                <a:srgbClr val="9AB958"/>
              </a:solidFill>
            </a:endParaRPr>
          </a:p>
        </p:txBody>
      </p:sp>
      <p:sp>
        <p:nvSpPr>
          <p:cNvPr id="56" name="Shape 460"/>
          <p:cNvSpPr/>
          <p:nvPr/>
        </p:nvSpPr>
        <p:spPr>
          <a:xfrm>
            <a:off x="3391359" y="3445555"/>
            <a:ext cx="307777"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lang="en-US" sz="1400" b="1" dirty="0" smtClean="0"/>
              <a:t>SE 1</a:t>
            </a:r>
            <a:endParaRPr sz="1400" b="1" dirty="0"/>
          </a:p>
        </p:txBody>
      </p:sp>
      <p:sp>
        <p:nvSpPr>
          <p:cNvPr id="60" name="Diamond 59"/>
          <p:cNvSpPr/>
          <p:nvPr/>
        </p:nvSpPr>
        <p:spPr bwMode="auto">
          <a:xfrm>
            <a:off x="3267460" y="3674561"/>
            <a:ext cx="123899" cy="221234"/>
          </a:xfrm>
          <a:prstGeom prst="diamond">
            <a:avLst/>
          </a:prstGeom>
          <a:solidFill>
            <a:schemeClr val="accent1">
              <a:alpha val="16000"/>
            </a:schemeClr>
          </a:solidFill>
          <a:ln w="254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1" name="Diamond 60"/>
          <p:cNvSpPr/>
          <p:nvPr/>
        </p:nvSpPr>
        <p:spPr bwMode="auto">
          <a:xfrm>
            <a:off x="3265971" y="4396270"/>
            <a:ext cx="123899" cy="221234"/>
          </a:xfrm>
          <a:prstGeom prst="diamond">
            <a:avLst/>
          </a:prstGeom>
          <a:solidFill>
            <a:schemeClr val="accent1">
              <a:alpha val="16000"/>
            </a:schemeClr>
          </a:solidFill>
          <a:ln w="254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2" name="Diamond 61"/>
          <p:cNvSpPr/>
          <p:nvPr/>
        </p:nvSpPr>
        <p:spPr bwMode="auto">
          <a:xfrm>
            <a:off x="3265971" y="4735840"/>
            <a:ext cx="123899" cy="221234"/>
          </a:xfrm>
          <a:prstGeom prst="diamond">
            <a:avLst/>
          </a:prstGeom>
          <a:solidFill>
            <a:schemeClr val="accent1">
              <a:alpha val="16000"/>
            </a:schemeClr>
          </a:solidFill>
          <a:ln w="254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aphicFrame>
        <p:nvGraphicFramePr>
          <p:cNvPr id="75" name="Table 74"/>
          <p:cNvGraphicFramePr>
            <a:graphicFrameLocks noGrp="1"/>
          </p:cNvGraphicFramePr>
          <p:nvPr>
            <p:extLst>
              <p:ext uri="{D42A27DB-BD31-4B8C-83A1-F6EECF244321}">
                <p14:modId xmlns:p14="http://schemas.microsoft.com/office/powerpoint/2010/main" val="3234433036"/>
              </p:ext>
            </p:extLst>
          </p:nvPr>
        </p:nvGraphicFramePr>
        <p:xfrm>
          <a:off x="74205" y="5169235"/>
          <a:ext cx="3742926" cy="1483360"/>
        </p:xfrm>
        <a:graphic>
          <a:graphicData uri="http://schemas.openxmlformats.org/drawingml/2006/table">
            <a:tbl>
              <a:tblPr firstRow="1" bandRow="1">
                <a:tableStyleId>{2D5ABB26-0587-4C30-8999-92F81FD0307C}</a:tableStyleId>
              </a:tblPr>
              <a:tblGrid>
                <a:gridCol w="3742926"/>
              </a:tblGrid>
              <a:tr h="3708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dot"/>
                      <a:round/>
                      <a:headEnd type="none" w="med" len="med"/>
                      <a:tailEnd type="none" w="med" len="med"/>
                    </a:lnT>
                    <a:lnB w="6350" cap="flat" cmpd="sng" algn="ctr">
                      <a:solidFill>
                        <a:scrgbClr r="0" g="0" b="0"/>
                      </a:solidFill>
                      <a:prstDash val="dot"/>
                      <a:round/>
                      <a:headEnd type="none" w="med" len="med"/>
                      <a:tailEnd type="none" w="med" len="med"/>
                    </a:lnB>
                    <a:lnTlToBr w="12700" cmpd="sng">
                      <a:noFill/>
                      <a:prstDash val="solid"/>
                    </a:lnTlToBr>
                    <a:lnBlToTr w="12700" cmpd="sng">
                      <a:noFill/>
                      <a:prstDash val="solid"/>
                    </a:lnBlToTr>
                  </a:tcPr>
                </a:tc>
              </a:tr>
              <a:tr h="3708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dot"/>
                      <a:round/>
                      <a:headEnd type="none" w="med" len="med"/>
                      <a:tailEnd type="none" w="med" len="med"/>
                    </a:lnT>
                    <a:lnB w="6350" cap="flat" cmpd="sng" algn="ctr">
                      <a:solidFill>
                        <a:scrgbClr r="0" g="0" b="0"/>
                      </a:solidFill>
                      <a:prstDash val="dot"/>
                      <a:round/>
                      <a:headEnd type="none" w="med" len="med"/>
                      <a:tailEnd type="none" w="med" len="med"/>
                    </a:lnB>
                    <a:lnTlToBr w="12700" cmpd="sng">
                      <a:noFill/>
                      <a:prstDash val="solid"/>
                    </a:lnTlToBr>
                    <a:lnBlToTr w="12700" cmpd="sng">
                      <a:noFill/>
                      <a:prstDash val="solid"/>
                    </a:lnBlToTr>
                  </a:tcPr>
                </a:tc>
              </a:tr>
              <a:tr h="3708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dot"/>
                      <a:round/>
                      <a:headEnd type="none" w="med" len="med"/>
                      <a:tailEnd type="none" w="med" len="med"/>
                    </a:lnT>
                    <a:lnB w="6350" cap="flat" cmpd="sng" algn="ctr">
                      <a:solidFill>
                        <a:scrgbClr r="0" g="0" b="0"/>
                      </a:solidFill>
                      <a:prstDash val="dot"/>
                      <a:round/>
                      <a:headEnd type="none" w="med" len="med"/>
                      <a:tailEnd type="none" w="med" len="med"/>
                    </a:lnB>
                    <a:lnTlToBr w="12700" cmpd="sng">
                      <a:noFill/>
                      <a:prstDash val="solid"/>
                    </a:lnTlToBr>
                    <a:lnBlToTr w="12700" cmpd="sng">
                      <a:noFill/>
                      <a:prstDash val="solid"/>
                    </a:lnBlToTr>
                  </a:tcPr>
                </a:tc>
              </a:tr>
              <a:tr h="3708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76" name="Diamond 75"/>
          <p:cNvSpPr/>
          <p:nvPr/>
        </p:nvSpPr>
        <p:spPr bwMode="auto">
          <a:xfrm>
            <a:off x="3274812" y="5194994"/>
            <a:ext cx="123899" cy="221234"/>
          </a:xfrm>
          <a:prstGeom prst="diamond">
            <a:avLst/>
          </a:pr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8" name="TextBox 77"/>
          <p:cNvSpPr txBox="1"/>
          <p:nvPr/>
        </p:nvSpPr>
        <p:spPr>
          <a:xfrm>
            <a:off x="74205" y="5152176"/>
            <a:ext cx="2210862" cy="369332"/>
          </a:xfrm>
          <a:prstGeom prst="rect">
            <a:avLst/>
          </a:prstGeom>
          <a:noFill/>
        </p:spPr>
        <p:txBody>
          <a:bodyPr wrap="none" rtlCol="0">
            <a:spAutoFit/>
          </a:bodyPr>
          <a:lstStyle/>
          <a:p>
            <a:r>
              <a:rPr lang="en-US" b="1" dirty="0" smtClean="0">
                <a:solidFill>
                  <a:srgbClr val="3F9CBB"/>
                </a:solidFill>
              </a:rPr>
              <a:t>Support Laboratories</a:t>
            </a:r>
            <a:endParaRPr lang="en-US" b="1" dirty="0">
              <a:solidFill>
                <a:srgbClr val="3F9CBB"/>
              </a:solidFill>
            </a:endParaRPr>
          </a:p>
        </p:txBody>
      </p:sp>
      <p:sp>
        <p:nvSpPr>
          <p:cNvPr id="79" name="Shape 460"/>
          <p:cNvSpPr/>
          <p:nvPr/>
        </p:nvSpPr>
        <p:spPr>
          <a:xfrm>
            <a:off x="409419" y="5484864"/>
            <a:ext cx="2616555"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r>
              <a:rPr lang="en-US" sz="1400" b="1" dirty="0" smtClean="0"/>
              <a:t>Instrument </a:t>
            </a:r>
            <a:r>
              <a:rPr lang="en-US" sz="1400" b="1" dirty="0"/>
              <a:t>S</a:t>
            </a:r>
            <a:r>
              <a:rPr lang="en-US" sz="1400" b="1" dirty="0" smtClean="0"/>
              <a:t>pecific Labs		</a:t>
            </a:r>
            <a:r>
              <a:rPr lang="en-US" sz="2000" b="1" dirty="0">
                <a:solidFill>
                  <a:srgbClr val="9AB958"/>
                </a:solidFill>
              </a:rPr>
              <a:t>€</a:t>
            </a:r>
            <a:endParaRPr sz="2000" b="1" dirty="0"/>
          </a:p>
        </p:txBody>
      </p:sp>
      <p:sp>
        <p:nvSpPr>
          <p:cNvPr id="80" name="Shape 460"/>
          <p:cNvSpPr/>
          <p:nvPr/>
        </p:nvSpPr>
        <p:spPr>
          <a:xfrm>
            <a:off x="405904" y="5835642"/>
            <a:ext cx="2620070"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r>
              <a:rPr lang="en-US" sz="1400" b="1" dirty="0" smtClean="0">
                <a:solidFill>
                  <a:srgbClr val="163F61"/>
                </a:solidFill>
              </a:rPr>
              <a:t>Common User </a:t>
            </a:r>
            <a:r>
              <a:rPr lang="en-US" sz="1400" b="1" dirty="0">
                <a:solidFill>
                  <a:srgbClr val="163F61"/>
                </a:solidFill>
              </a:rPr>
              <a:t>L</a:t>
            </a:r>
            <a:r>
              <a:rPr lang="en-US" sz="1400" b="1" dirty="0" smtClean="0">
                <a:solidFill>
                  <a:srgbClr val="163F61"/>
                </a:solidFill>
              </a:rPr>
              <a:t>aboratories</a:t>
            </a:r>
            <a:r>
              <a:rPr lang="en-US" sz="1400" b="1" dirty="0" smtClean="0"/>
              <a:t>	</a:t>
            </a:r>
            <a:r>
              <a:rPr lang="en-US" sz="2000" b="1" dirty="0" smtClean="0">
                <a:solidFill>
                  <a:srgbClr val="0E94CB"/>
                </a:solidFill>
              </a:rPr>
              <a:t>€</a:t>
            </a:r>
            <a:endParaRPr sz="2000" b="1" dirty="0"/>
          </a:p>
        </p:txBody>
      </p:sp>
      <p:sp>
        <p:nvSpPr>
          <p:cNvPr id="81" name="Shape 460"/>
          <p:cNvSpPr/>
          <p:nvPr/>
        </p:nvSpPr>
        <p:spPr>
          <a:xfrm>
            <a:off x="405904" y="6198835"/>
            <a:ext cx="2620070"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r>
              <a:rPr lang="en-US" sz="1400" b="1" dirty="0" smtClean="0">
                <a:solidFill>
                  <a:srgbClr val="5B7F1C"/>
                </a:solidFill>
              </a:rPr>
              <a:t>Sample workflow (safety)</a:t>
            </a:r>
            <a:r>
              <a:rPr lang="en-US" sz="1400" b="1" dirty="0" smtClean="0"/>
              <a:t>	</a:t>
            </a:r>
            <a:r>
              <a:rPr lang="en-US" sz="2000" b="1" dirty="0">
                <a:solidFill>
                  <a:srgbClr val="9AB958"/>
                </a:solidFill>
              </a:rPr>
              <a:t>€</a:t>
            </a:r>
            <a:r>
              <a:rPr lang="en-US" sz="1400" b="1" dirty="0" smtClean="0"/>
              <a:t> </a:t>
            </a:r>
            <a:endParaRPr sz="1400" b="1" dirty="0"/>
          </a:p>
        </p:txBody>
      </p:sp>
      <p:sp>
        <p:nvSpPr>
          <p:cNvPr id="82" name="Shape 460"/>
          <p:cNvSpPr/>
          <p:nvPr/>
        </p:nvSpPr>
        <p:spPr>
          <a:xfrm>
            <a:off x="3400200" y="5317909"/>
            <a:ext cx="416931" cy="215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r>
              <a:rPr lang="en-US" sz="1400" b="1" dirty="0" smtClean="0"/>
              <a:t>LAB 1</a:t>
            </a:r>
            <a:endParaRPr sz="1400" b="1" dirty="0"/>
          </a:p>
        </p:txBody>
      </p:sp>
      <p:sp>
        <p:nvSpPr>
          <p:cNvPr id="86" name="Diamond 85"/>
          <p:cNvSpPr/>
          <p:nvPr/>
        </p:nvSpPr>
        <p:spPr bwMode="auto">
          <a:xfrm>
            <a:off x="3276301" y="5546915"/>
            <a:ext cx="123899" cy="221234"/>
          </a:xfrm>
          <a:prstGeom prst="diamond">
            <a:avLst/>
          </a:prstGeom>
          <a:solidFill>
            <a:schemeClr val="accent1">
              <a:alpha val="16000"/>
            </a:schemeClr>
          </a:solidFill>
          <a:ln w="254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7" name="Diamond 86"/>
          <p:cNvSpPr/>
          <p:nvPr/>
        </p:nvSpPr>
        <p:spPr bwMode="auto">
          <a:xfrm>
            <a:off x="3274812" y="5927249"/>
            <a:ext cx="123899" cy="221234"/>
          </a:xfrm>
          <a:prstGeom prst="diamond">
            <a:avLst/>
          </a:prstGeom>
          <a:solidFill>
            <a:schemeClr val="accent1">
              <a:alpha val="16000"/>
            </a:schemeClr>
          </a:solidFill>
          <a:ln w="254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8" name="Diamond 87"/>
          <p:cNvSpPr/>
          <p:nvPr/>
        </p:nvSpPr>
        <p:spPr bwMode="auto">
          <a:xfrm>
            <a:off x="3274812" y="6266819"/>
            <a:ext cx="123899" cy="221234"/>
          </a:xfrm>
          <a:prstGeom prst="diamond">
            <a:avLst/>
          </a:prstGeom>
          <a:solidFill>
            <a:schemeClr val="accent1">
              <a:alpha val="16000"/>
            </a:schemeClr>
          </a:solidFill>
          <a:ln w="254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TextBox 3"/>
          <p:cNvSpPr txBox="1"/>
          <p:nvPr/>
        </p:nvSpPr>
        <p:spPr>
          <a:xfrm>
            <a:off x="3699891" y="3583342"/>
            <a:ext cx="5604660" cy="3467616"/>
          </a:xfrm>
          <a:prstGeom prst="rect">
            <a:avLst/>
          </a:prstGeom>
          <a:noFill/>
        </p:spPr>
        <p:txBody>
          <a:bodyPr wrap="square" rtlCol="0">
            <a:spAutoFit/>
          </a:bodyPr>
          <a:lstStyle/>
          <a:p>
            <a:pPr indent="-457200">
              <a:lnSpc>
                <a:spcPct val="120000"/>
              </a:lnSpc>
            </a:pPr>
            <a:r>
              <a:rPr lang="en-US" sz="2000" dirty="0" smtClean="0">
                <a:latin typeface="Arial Narrow"/>
                <a:cs typeface="Arial Narrow"/>
              </a:rPr>
              <a:t>Any SEE required /available for instrument </a:t>
            </a:r>
            <a:r>
              <a:rPr lang="en-US" sz="2000" b="1" dirty="0" smtClean="0">
                <a:latin typeface="Arial Narrow"/>
                <a:cs typeface="Arial Narrow"/>
              </a:rPr>
              <a:t>only</a:t>
            </a:r>
            <a:r>
              <a:rPr lang="en-US" sz="2000" dirty="0" smtClean="0">
                <a:latin typeface="Arial Narrow"/>
                <a:cs typeface="Arial Narrow"/>
              </a:rPr>
              <a:t> ? When ?</a:t>
            </a:r>
          </a:p>
          <a:p>
            <a:pPr indent="-457200"/>
            <a:r>
              <a:rPr lang="en-US" sz="2000" dirty="0" smtClean="0">
                <a:latin typeface="Arial Narrow"/>
                <a:cs typeface="Arial Narrow"/>
              </a:rPr>
              <a:t>Synergies possible with other instruments (</a:t>
            </a:r>
            <a:r>
              <a:rPr lang="en-US" sz="2000" b="1" dirty="0" smtClean="0">
                <a:latin typeface="Arial Narrow"/>
                <a:cs typeface="Arial Narrow"/>
              </a:rPr>
              <a:t>mini-pool</a:t>
            </a:r>
            <a:r>
              <a:rPr lang="en-US" sz="2000" dirty="0" smtClean="0">
                <a:latin typeface="Arial Narrow"/>
                <a:cs typeface="Arial Narrow"/>
              </a:rPr>
              <a:t>) ?</a:t>
            </a:r>
          </a:p>
          <a:p>
            <a:pPr indent="-457200">
              <a:lnSpc>
                <a:spcPct val="120000"/>
              </a:lnSpc>
            </a:pPr>
            <a:r>
              <a:rPr lang="en-US" sz="2000" b="1" dirty="0" smtClean="0">
                <a:solidFill>
                  <a:srgbClr val="800040"/>
                </a:solidFill>
                <a:latin typeface="Arial Narrow"/>
                <a:cs typeface="Arial Narrow"/>
              </a:rPr>
              <a:t>Pool SEE </a:t>
            </a:r>
            <a:r>
              <a:rPr lang="en-US" sz="2000" dirty="0" smtClean="0">
                <a:solidFill>
                  <a:srgbClr val="800040"/>
                </a:solidFill>
                <a:latin typeface="Arial Narrow"/>
                <a:cs typeface="Arial Narrow"/>
              </a:rPr>
              <a:t>required for commissioning / user operation ?</a:t>
            </a:r>
          </a:p>
          <a:p>
            <a:pPr indent="-457200">
              <a:lnSpc>
                <a:spcPct val="120000"/>
              </a:lnSpc>
            </a:pPr>
            <a:r>
              <a:rPr lang="en-US" sz="2000" dirty="0" smtClean="0">
                <a:solidFill>
                  <a:srgbClr val="D98718"/>
                </a:solidFill>
                <a:latin typeface="Arial Narrow"/>
                <a:cs typeface="Arial Narrow"/>
              </a:rPr>
              <a:t>Which SEE </a:t>
            </a:r>
            <a:r>
              <a:rPr lang="en-US" sz="2000" b="1" dirty="0" smtClean="0">
                <a:solidFill>
                  <a:srgbClr val="D98718"/>
                </a:solidFill>
                <a:latin typeface="Arial Narrow"/>
                <a:cs typeface="Arial Narrow"/>
              </a:rPr>
              <a:t>needs</a:t>
            </a:r>
            <a:r>
              <a:rPr lang="en-US" sz="2000" dirty="0" smtClean="0">
                <a:solidFill>
                  <a:srgbClr val="D98718"/>
                </a:solidFill>
                <a:latin typeface="Arial Narrow"/>
                <a:cs typeface="Arial Narrow"/>
              </a:rPr>
              <a:t> to be used on my instrument ? How ?</a:t>
            </a:r>
            <a:endParaRPr lang="en-US" sz="2000" dirty="0">
              <a:latin typeface="Arial Narrow"/>
              <a:cs typeface="Arial Narrow"/>
            </a:endParaRPr>
          </a:p>
          <a:p>
            <a:pPr indent="-457200">
              <a:lnSpc>
                <a:spcPct val="140000"/>
              </a:lnSpc>
            </a:pPr>
            <a:endParaRPr lang="en-US" sz="2000" dirty="0" smtClean="0">
              <a:latin typeface="Arial Narrow"/>
              <a:cs typeface="Arial Narrow"/>
            </a:endParaRPr>
          </a:p>
          <a:p>
            <a:pPr indent="-457200">
              <a:lnSpc>
                <a:spcPct val="120000"/>
              </a:lnSpc>
            </a:pPr>
            <a:r>
              <a:rPr lang="en-US" sz="2000" dirty="0" smtClean="0">
                <a:latin typeface="Arial Narrow"/>
                <a:cs typeface="Arial Narrow"/>
              </a:rPr>
              <a:t>Any </a:t>
            </a:r>
            <a:r>
              <a:rPr lang="en-US" sz="2000" b="1" dirty="0" smtClean="0">
                <a:latin typeface="Arial Narrow"/>
                <a:cs typeface="Arial Narrow"/>
              </a:rPr>
              <a:t>specific LAB</a:t>
            </a:r>
            <a:r>
              <a:rPr lang="en-US" sz="2000" dirty="0" smtClean="0">
                <a:latin typeface="Arial Narrow"/>
                <a:cs typeface="Arial Narrow"/>
              </a:rPr>
              <a:t> required for my instrument? Where ?</a:t>
            </a:r>
          </a:p>
          <a:p>
            <a:pPr indent="-457200">
              <a:lnSpc>
                <a:spcPct val="120000"/>
              </a:lnSpc>
            </a:pPr>
            <a:r>
              <a:rPr lang="en-US" sz="2000" b="1" dirty="0">
                <a:solidFill>
                  <a:srgbClr val="163F61"/>
                </a:solidFill>
                <a:latin typeface="Arial Narrow"/>
                <a:cs typeface="Arial Narrow"/>
              </a:rPr>
              <a:t>C</a:t>
            </a:r>
            <a:r>
              <a:rPr lang="en-US" sz="2000" b="1" dirty="0" smtClean="0">
                <a:solidFill>
                  <a:srgbClr val="163F61"/>
                </a:solidFill>
                <a:latin typeface="Arial Narrow"/>
                <a:cs typeface="Arial Narrow"/>
              </a:rPr>
              <a:t>ommon user LABs</a:t>
            </a:r>
            <a:r>
              <a:rPr lang="en-US" sz="2000" dirty="0" smtClean="0">
                <a:solidFill>
                  <a:srgbClr val="163F61"/>
                </a:solidFill>
                <a:latin typeface="Arial Narrow"/>
                <a:cs typeface="Arial Narrow"/>
              </a:rPr>
              <a:t> needed for commissioning / ops ?</a:t>
            </a:r>
          </a:p>
          <a:p>
            <a:pPr indent="-457200">
              <a:lnSpc>
                <a:spcPct val="120000"/>
              </a:lnSpc>
            </a:pPr>
            <a:r>
              <a:rPr lang="en-US" sz="2000" dirty="0" smtClean="0">
                <a:solidFill>
                  <a:srgbClr val="5B7F1C"/>
                </a:solidFill>
                <a:latin typeface="Arial Narrow"/>
                <a:cs typeface="Arial Narrow"/>
              </a:rPr>
              <a:t>How to condition, change and store </a:t>
            </a:r>
            <a:r>
              <a:rPr lang="en-US" sz="2000" b="1" dirty="0" smtClean="0">
                <a:solidFill>
                  <a:srgbClr val="5B7F1C"/>
                </a:solidFill>
                <a:latin typeface="Arial Narrow"/>
                <a:cs typeface="Arial Narrow"/>
              </a:rPr>
              <a:t>samples</a:t>
            </a:r>
            <a:r>
              <a:rPr lang="en-US" sz="2000" dirty="0" smtClean="0">
                <a:solidFill>
                  <a:srgbClr val="5B7F1C"/>
                </a:solidFill>
                <a:latin typeface="Arial Narrow"/>
                <a:cs typeface="Arial Narrow"/>
              </a:rPr>
              <a:t> / SEE ?</a:t>
            </a:r>
          </a:p>
          <a:p>
            <a:pPr indent="-457200">
              <a:lnSpc>
                <a:spcPct val="120000"/>
              </a:lnSpc>
            </a:pPr>
            <a:endParaRPr lang="en-US" sz="2000" dirty="0">
              <a:latin typeface="Arial Narrow"/>
              <a:cs typeface="Arial Narrow"/>
            </a:endParaRPr>
          </a:p>
        </p:txBody>
      </p:sp>
      <p:sp>
        <p:nvSpPr>
          <p:cNvPr id="2" name="TextBox 1"/>
          <p:cNvSpPr txBox="1"/>
          <p:nvPr/>
        </p:nvSpPr>
        <p:spPr>
          <a:xfrm>
            <a:off x="3810566" y="1572233"/>
            <a:ext cx="5303555" cy="369332"/>
          </a:xfrm>
          <a:prstGeom prst="rect">
            <a:avLst/>
          </a:prstGeom>
          <a:noFill/>
          <a:ln>
            <a:solidFill>
              <a:schemeClr val="accent1"/>
            </a:solidFill>
          </a:ln>
        </p:spPr>
        <p:txBody>
          <a:bodyPr wrap="square" rtlCol="0">
            <a:spAutoFit/>
          </a:bodyPr>
          <a:lstStyle/>
          <a:p>
            <a:r>
              <a:rPr lang="en-US" b="1" dirty="0" smtClean="0">
                <a:solidFill>
                  <a:schemeClr val="accent1"/>
                </a:solidFill>
              </a:rPr>
              <a:t>Help all Instrument Teams in Scope Setting and TG2. </a:t>
            </a:r>
            <a:endParaRPr lang="en-US" b="1" dirty="0">
              <a:solidFill>
                <a:schemeClr val="accent1"/>
              </a:solidFill>
            </a:endParaRPr>
          </a:p>
        </p:txBody>
      </p:sp>
      <p:sp>
        <p:nvSpPr>
          <p:cNvPr id="38" name="TextBox 37"/>
          <p:cNvSpPr txBox="1"/>
          <p:nvPr/>
        </p:nvSpPr>
        <p:spPr>
          <a:xfrm>
            <a:off x="3810566" y="2083115"/>
            <a:ext cx="5303555" cy="646331"/>
          </a:xfrm>
          <a:prstGeom prst="rect">
            <a:avLst/>
          </a:prstGeom>
          <a:noFill/>
          <a:ln>
            <a:solidFill>
              <a:schemeClr val="accent1"/>
            </a:solidFill>
          </a:ln>
        </p:spPr>
        <p:txBody>
          <a:bodyPr wrap="square" rtlCol="0">
            <a:spAutoFit/>
          </a:bodyPr>
          <a:lstStyle/>
          <a:p>
            <a:r>
              <a:rPr lang="en-US" b="1" dirty="0" smtClean="0">
                <a:solidFill>
                  <a:schemeClr val="accent1"/>
                </a:solidFill>
              </a:rPr>
              <a:t>Instrument interaction estimated to 1 FTE in average.</a:t>
            </a:r>
          </a:p>
          <a:p>
            <a:r>
              <a:rPr lang="en-US" b="1" dirty="0" smtClean="0">
                <a:solidFill>
                  <a:schemeClr val="accent1"/>
                </a:solidFill>
              </a:rPr>
              <a:t>e.g. providing 6 PM per instrument until hot comm.</a:t>
            </a:r>
            <a:endParaRPr lang="en-US" b="1" dirty="0">
              <a:solidFill>
                <a:schemeClr val="accent1"/>
              </a:solidFill>
            </a:endParaRPr>
          </a:p>
        </p:txBody>
      </p:sp>
      <p:sp>
        <p:nvSpPr>
          <p:cNvPr id="39" name="TextBox 38"/>
          <p:cNvSpPr txBox="1"/>
          <p:nvPr/>
        </p:nvSpPr>
        <p:spPr>
          <a:xfrm>
            <a:off x="3810566" y="2851582"/>
            <a:ext cx="5303555" cy="646331"/>
          </a:xfrm>
          <a:prstGeom prst="rect">
            <a:avLst/>
          </a:prstGeom>
          <a:noFill/>
          <a:ln>
            <a:solidFill>
              <a:schemeClr val="accent1"/>
            </a:solidFill>
          </a:ln>
        </p:spPr>
        <p:txBody>
          <a:bodyPr wrap="square" rtlCol="0">
            <a:spAutoFit/>
          </a:bodyPr>
          <a:lstStyle/>
          <a:p>
            <a:r>
              <a:rPr lang="en-US" b="1" dirty="0" smtClean="0">
                <a:solidFill>
                  <a:schemeClr val="accent1"/>
                </a:solidFill>
              </a:rPr>
              <a:t>Currently designing and building supply panels,</a:t>
            </a:r>
          </a:p>
          <a:p>
            <a:r>
              <a:rPr lang="en-US" b="1" dirty="0" smtClean="0">
                <a:solidFill>
                  <a:schemeClr val="accent1"/>
                </a:solidFill>
              </a:rPr>
              <a:t>kinematic mounts and control systems to standards.  </a:t>
            </a:r>
            <a:endParaRPr lang="en-US" b="1" dirty="0">
              <a:solidFill>
                <a:schemeClr val="accent1"/>
              </a:solidFill>
            </a:endParaRPr>
          </a:p>
        </p:txBody>
      </p:sp>
    </p:spTree>
    <p:extLst>
      <p:ext uri="{BB962C8B-B14F-4D97-AF65-F5344CB8AC3E}">
        <p14:creationId xmlns:p14="http://schemas.microsoft.com/office/powerpoint/2010/main" val="32852723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3006" y="388281"/>
            <a:ext cx="7114763" cy="603264"/>
          </a:xfrm>
        </p:spPr>
        <p:txBody>
          <a:bodyPr lIns="85699" tIns="42850" rIns="85699" bIns="42850">
            <a:normAutofit fontScale="90000"/>
          </a:bodyPr>
          <a:lstStyle/>
          <a:p>
            <a:r>
              <a:rPr lang="en-US" sz="3200" dirty="0" smtClean="0"/>
              <a:t>Recommendations from Annual Review 2015</a:t>
            </a:r>
            <a:endParaRPr lang="en-US" sz="32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3</a:t>
            </a:fld>
            <a:endParaRPr lang="sv-SE">
              <a:latin typeface="Calibri"/>
            </a:endParaRPr>
          </a:p>
        </p:txBody>
      </p:sp>
      <p:sp>
        <p:nvSpPr>
          <p:cNvPr id="6" name="TextBox 5"/>
          <p:cNvSpPr txBox="1"/>
          <p:nvPr/>
        </p:nvSpPr>
        <p:spPr>
          <a:xfrm>
            <a:off x="316949" y="2236628"/>
            <a:ext cx="8557379" cy="4247317"/>
          </a:xfrm>
          <a:prstGeom prst="rect">
            <a:avLst/>
          </a:prstGeom>
          <a:noFill/>
        </p:spPr>
        <p:txBody>
          <a:bodyPr wrap="square" rtlCol="0">
            <a:spAutoFit/>
          </a:bodyPr>
          <a:lstStyle/>
          <a:p>
            <a:pPr marL="30541">
              <a:buFont typeface="Courier New" pitchFamily="49" charset="0"/>
              <a:buChar char="o"/>
            </a:pPr>
            <a:r>
              <a:rPr lang="en-US" dirty="0" smtClean="0">
                <a:solidFill>
                  <a:prstClr val="black"/>
                </a:solidFill>
                <a:latin typeface="Calibri"/>
              </a:rPr>
              <a:t> </a:t>
            </a:r>
            <a:r>
              <a:rPr lang="en-US" dirty="0" smtClean="0">
                <a:latin typeface="Calibri"/>
              </a:rPr>
              <a:t>NSS 4.2: 	</a:t>
            </a:r>
            <a:r>
              <a:rPr lang="en-GB" dirty="0" smtClean="0"/>
              <a:t>Clarify </a:t>
            </a:r>
            <a:r>
              <a:rPr lang="en-GB" dirty="0"/>
              <a:t>within the budget of each instrument what is provided by whom</a:t>
            </a:r>
            <a:r>
              <a:rPr lang="en-GB" dirty="0" smtClean="0"/>
              <a:t>: 		</a:t>
            </a:r>
            <a:r>
              <a:rPr lang="en-GB" dirty="0"/>
              <a:t> </a:t>
            </a:r>
            <a:r>
              <a:rPr lang="en-GB" dirty="0" smtClean="0"/>
              <a:t>		(…) </a:t>
            </a:r>
            <a:r>
              <a:rPr lang="en-GB" b="1" dirty="0" smtClean="0"/>
              <a:t>Ensure</a:t>
            </a:r>
            <a:r>
              <a:rPr lang="en-GB" dirty="0" smtClean="0"/>
              <a:t> (…) </a:t>
            </a:r>
            <a:r>
              <a:rPr lang="en-GB" b="1" dirty="0"/>
              <a:t>compliance with ESS </a:t>
            </a:r>
            <a:r>
              <a:rPr lang="en-GB" b="1" dirty="0" smtClean="0"/>
              <a:t>standards</a:t>
            </a:r>
            <a:r>
              <a:rPr lang="en-GB" dirty="0" smtClean="0"/>
              <a:t>. </a:t>
            </a:r>
          </a:p>
          <a:p>
            <a:pPr marL="30541">
              <a:buFont typeface="Courier New" pitchFamily="49" charset="0"/>
              <a:buChar char="o"/>
            </a:pPr>
            <a:endParaRPr lang="en-GB" dirty="0"/>
          </a:p>
          <a:p>
            <a:pPr marL="30541">
              <a:buFont typeface="Courier New" pitchFamily="49" charset="0"/>
              <a:buChar char="o"/>
            </a:pPr>
            <a:r>
              <a:rPr lang="en-US" dirty="0" smtClean="0">
                <a:latin typeface="Calibri"/>
              </a:rPr>
              <a:t> NSS 4.6:	</a:t>
            </a:r>
            <a:r>
              <a:rPr lang="en-US" b="1" dirty="0"/>
              <a:t>Develop an operations plan </a:t>
            </a:r>
            <a:r>
              <a:rPr lang="en-US" dirty="0"/>
              <a:t>to ensure efficient and effective delivery of </a:t>
            </a:r>
            <a:r>
              <a:rPr lang="en-US" dirty="0" smtClean="0"/>
              <a:t>			 	science </a:t>
            </a:r>
            <a:r>
              <a:rPr lang="en-US" dirty="0"/>
              <a:t>by the start of user operations. A crucial element of this will be </a:t>
            </a:r>
            <a:r>
              <a:rPr lang="en-US" dirty="0" smtClean="0"/>
              <a:t>			 	to </a:t>
            </a:r>
            <a:r>
              <a:rPr lang="en-US" dirty="0"/>
              <a:t>ensure that </a:t>
            </a:r>
            <a:r>
              <a:rPr lang="en-US" b="1" dirty="0"/>
              <a:t>sufficient, staff with the right skills are in place </a:t>
            </a:r>
            <a:r>
              <a:rPr lang="en-US" dirty="0"/>
              <a:t>well in </a:t>
            </a:r>
            <a:r>
              <a:rPr lang="en-US" dirty="0" smtClean="0"/>
              <a:t>			 	advance </a:t>
            </a:r>
            <a:r>
              <a:rPr lang="en-US" dirty="0"/>
              <a:t>of this date</a:t>
            </a:r>
            <a:r>
              <a:rPr lang="en-US" dirty="0" smtClean="0"/>
              <a:t>.</a:t>
            </a:r>
          </a:p>
          <a:p>
            <a:pPr marL="30541">
              <a:buFont typeface="Courier New" pitchFamily="49" charset="0"/>
              <a:buChar char="o"/>
            </a:pPr>
            <a:endParaRPr lang="en-US" dirty="0" smtClean="0"/>
          </a:p>
          <a:p>
            <a:pPr marL="30541">
              <a:buFont typeface="Courier New" pitchFamily="49" charset="0"/>
              <a:buChar char="o"/>
            </a:pPr>
            <a:r>
              <a:rPr lang="en-US" dirty="0"/>
              <a:t> </a:t>
            </a:r>
            <a:r>
              <a:rPr lang="en-US" dirty="0" smtClean="0"/>
              <a:t>NSS 4.7:	</a:t>
            </a:r>
            <a:r>
              <a:rPr lang="en-US" dirty="0"/>
              <a:t>Develop a plan to address current staffing gaps in key areas, particularly </a:t>
            </a:r>
            <a:r>
              <a:rPr lang="en-US" dirty="0" smtClean="0"/>
              <a:t>			 	in (…) </a:t>
            </a:r>
            <a:r>
              <a:rPr lang="en-US" dirty="0"/>
              <a:t>support for scientific </a:t>
            </a:r>
            <a:r>
              <a:rPr lang="en-US" dirty="0" smtClean="0"/>
              <a:t>operations. </a:t>
            </a:r>
            <a:r>
              <a:rPr lang="en-US" dirty="0"/>
              <a:t>Formally incorporate</a:t>
            </a:r>
            <a:r>
              <a:rPr lang="en-US" b="1" dirty="0"/>
              <a:t> safety </a:t>
            </a:r>
            <a:r>
              <a:rPr lang="en-US" b="1" dirty="0" smtClean="0"/>
              <a:t>			</a:t>
            </a:r>
            <a:r>
              <a:rPr lang="en-US" b="1" dirty="0"/>
              <a:t> </a:t>
            </a:r>
            <a:r>
              <a:rPr lang="en-US" b="1" dirty="0" smtClean="0"/>
              <a:t>		considerations</a:t>
            </a:r>
            <a:r>
              <a:rPr lang="en-US" dirty="0" smtClean="0"/>
              <a:t> </a:t>
            </a:r>
            <a:r>
              <a:rPr lang="en-US" dirty="0"/>
              <a:t>early in instrument design via a </a:t>
            </a:r>
            <a:r>
              <a:rPr lang="en-US" b="1" dirty="0"/>
              <a:t>rigorous hazards analysis</a:t>
            </a:r>
            <a:r>
              <a:rPr lang="en-US" dirty="0" smtClean="0"/>
              <a:t>.</a:t>
            </a:r>
          </a:p>
          <a:p>
            <a:pPr marL="30541">
              <a:buFont typeface="Courier New" pitchFamily="49" charset="0"/>
              <a:buChar char="o"/>
            </a:pPr>
            <a:endParaRPr lang="en-US" dirty="0"/>
          </a:p>
          <a:p>
            <a:pPr marL="30541">
              <a:buFont typeface="Courier New" pitchFamily="49" charset="0"/>
              <a:buChar char="o"/>
            </a:pPr>
            <a:endParaRPr lang="en-US" dirty="0"/>
          </a:p>
          <a:p>
            <a:pPr marL="30541">
              <a:buFont typeface="Courier New" pitchFamily="49" charset="0"/>
              <a:buChar char="o"/>
            </a:pPr>
            <a:endParaRPr lang="en-US" dirty="0" smtClean="0"/>
          </a:p>
          <a:p>
            <a:pPr marL="30541">
              <a:buFont typeface="Courier New" pitchFamily="49" charset="0"/>
              <a:buChar char="o"/>
            </a:pPr>
            <a:r>
              <a:rPr lang="en-US" i="1" dirty="0"/>
              <a:t> </a:t>
            </a:r>
            <a:r>
              <a:rPr lang="en-US" i="1" dirty="0" smtClean="0"/>
              <a:t>OTHER		additional recommendations from SAC and STAP.</a:t>
            </a:r>
            <a:endParaRPr lang="en-US" i="1" dirty="0"/>
          </a:p>
        </p:txBody>
      </p:sp>
    </p:spTree>
    <p:extLst>
      <p:ext uri="{BB962C8B-B14F-4D97-AF65-F5344CB8AC3E}">
        <p14:creationId xmlns:p14="http://schemas.microsoft.com/office/powerpoint/2010/main" val="367388920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FFFF"/>
                </a:solidFill>
              </a:rPr>
              <a:t>Future user program</a:t>
            </a:r>
            <a:endParaRPr lang="en-GB" noProof="0" dirty="0"/>
          </a:p>
        </p:txBody>
      </p:sp>
      <p:sp>
        <p:nvSpPr>
          <p:cNvPr id="3" name="Content Placeholder 2"/>
          <p:cNvSpPr>
            <a:spLocks noGrp="1"/>
          </p:cNvSpPr>
          <p:nvPr>
            <p:ph idx="1"/>
          </p:nvPr>
        </p:nvSpPr>
        <p:spPr>
          <a:xfrm>
            <a:off x="35496" y="1484784"/>
            <a:ext cx="6192688" cy="3672408"/>
          </a:xfrm>
          <a:ln>
            <a:noFill/>
          </a:ln>
        </p:spPr>
        <p:txBody>
          <a:bodyPr>
            <a:noAutofit/>
          </a:bodyPr>
          <a:lstStyle/>
          <a:p>
            <a:pPr fontAlgn="base">
              <a:spcBef>
                <a:spcPts val="750"/>
              </a:spcBef>
              <a:spcAft>
                <a:spcPct val="0"/>
              </a:spcAft>
            </a:pPr>
            <a:r>
              <a:rPr lang="x-none" altLang="ja-JP" sz="2200" dirty="0" smtClean="0">
                <a:solidFill>
                  <a:srgbClr val="000000"/>
                </a:solidFill>
                <a:ea typeface="ＭＳ Ｐゴシック" charset="0"/>
                <a:cs typeface="Tahoma" charset="0"/>
                <a:sym typeface="Tahoma" charset="0"/>
              </a:rPr>
              <a:t>Users on site in steady state requiring access, training, controls and sample</a:t>
            </a:r>
            <a:r>
              <a:rPr lang="en-US" altLang="ja-JP" sz="2200" dirty="0" smtClean="0">
                <a:solidFill>
                  <a:srgbClr val="000000"/>
                </a:solidFill>
                <a:ea typeface="ＭＳ Ｐゴシック" charset="0"/>
                <a:cs typeface="Tahoma" charset="0"/>
                <a:sym typeface="Tahoma" charset="0"/>
              </a:rPr>
              <a:t> handling labs</a:t>
            </a:r>
            <a:r>
              <a:rPr lang="x-none" altLang="ja-JP" sz="2200" dirty="0" smtClean="0">
                <a:solidFill>
                  <a:srgbClr val="000000"/>
                </a:solidFill>
                <a:ea typeface="ＭＳ Ｐゴシック" charset="0"/>
                <a:cs typeface="Tahoma" charset="0"/>
                <a:sym typeface="Tahoma" charset="0"/>
              </a:rPr>
              <a:t>.                                      Users: ~60 non-local, ~30 local, ~30 long term</a:t>
            </a:r>
            <a:r>
              <a:rPr lang="en-US" altLang="ja-JP" sz="2200" dirty="0" smtClean="0">
                <a:solidFill>
                  <a:srgbClr val="000000"/>
                </a:solidFill>
                <a:ea typeface="ＭＳ Ｐゴシック" charset="0"/>
                <a:cs typeface="Tahoma" charset="0"/>
                <a:sym typeface="Tahoma" charset="0"/>
              </a:rPr>
              <a:t>;    </a:t>
            </a:r>
            <a:r>
              <a:rPr lang="en-US" altLang="ja-JP" sz="2200" b="1" dirty="0" smtClean="0">
                <a:solidFill>
                  <a:srgbClr val="000000"/>
                </a:solidFill>
                <a:ea typeface="ＭＳ Ｐゴシック" charset="0"/>
                <a:cs typeface="Tahoma" charset="0"/>
                <a:sym typeface="Tahoma" charset="0"/>
              </a:rPr>
              <a:t>Access</a:t>
            </a:r>
            <a:r>
              <a:rPr lang="en-US" altLang="ja-JP" sz="2200" dirty="0" smtClean="0">
                <a:solidFill>
                  <a:srgbClr val="000000"/>
                </a:solidFill>
                <a:ea typeface="ＭＳ Ｐゴシック" charset="0"/>
                <a:cs typeface="Tahoma" charset="0"/>
                <a:sym typeface="Tahoma" charset="0"/>
              </a:rPr>
              <a:t> </a:t>
            </a:r>
            <a:r>
              <a:rPr lang="en-US" altLang="ja-JP" sz="2200" b="1" dirty="0" smtClean="0">
                <a:solidFill>
                  <a:srgbClr val="000000"/>
                </a:solidFill>
                <a:ea typeface="ＭＳ Ｐゴシック" charset="0"/>
                <a:cs typeface="Tahoma" charset="0"/>
                <a:sym typeface="Tahoma" charset="0"/>
              </a:rPr>
              <a:t>Experimental hall: ~50 </a:t>
            </a:r>
            <a:r>
              <a:rPr lang="en-US" altLang="ja-JP" sz="2200" b="1" dirty="0" err="1" smtClean="0">
                <a:solidFill>
                  <a:srgbClr val="000000"/>
                </a:solidFill>
                <a:ea typeface="ＭＳ Ｐゴシック" charset="0"/>
                <a:cs typeface="Tahoma" charset="0"/>
                <a:sym typeface="Tahoma" charset="0"/>
              </a:rPr>
              <a:t>indiv</a:t>
            </a:r>
            <a:r>
              <a:rPr lang="en-US" altLang="ja-JP" sz="2200" b="1" dirty="0" smtClean="0">
                <a:solidFill>
                  <a:srgbClr val="000000"/>
                </a:solidFill>
                <a:ea typeface="ＭＳ Ｐゴシック" charset="0"/>
                <a:cs typeface="Tahoma" charset="0"/>
                <a:sym typeface="Tahoma" charset="0"/>
              </a:rPr>
              <a:t>. users/day</a:t>
            </a:r>
          </a:p>
          <a:p>
            <a:pPr fontAlgn="base">
              <a:spcBef>
                <a:spcPts val="750"/>
              </a:spcBef>
              <a:spcAft>
                <a:spcPct val="0"/>
              </a:spcAft>
            </a:pPr>
            <a:r>
              <a:rPr lang="en-US" altLang="ja-JP" sz="2200" b="1" dirty="0">
                <a:solidFill>
                  <a:srgbClr val="000000"/>
                </a:solidFill>
                <a:ea typeface="ＭＳ Ｐゴシック" charset="0"/>
                <a:cs typeface="Tahoma" charset="0"/>
                <a:sym typeface="Tahoma" charset="0"/>
              </a:rPr>
              <a:t>Radiological Materials Lab, </a:t>
            </a:r>
            <a:r>
              <a:rPr lang="en-US" altLang="ja-JP" sz="2200" b="1" dirty="0" smtClean="0">
                <a:solidFill>
                  <a:srgbClr val="000000"/>
                </a:solidFill>
                <a:ea typeface="ＭＳ Ｐゴシック" charset="0"/>
                <a:cs typeface="Tahoma" charset="0"/>
                <a:sym typeface="Tahoma" charset="0"/>
              </a:rPr>
              <a:t>two user labs, work-shops </a:t>
            </a:r>
            <a:r>
              <a:rPr lang="en-US" altLang="ja-JP" sz="2200" dirty="0" smtClean="0">
                <a:solidFill>
                  <a:srgbClr val="000000"/>
                </a:solidFill>
                <a:ea typeface="ＭＳ Ｐゴシック" charset="0"/>
                <a:cs typeface="Tahoma" charset="0"/>
                <a:sym typeface="Tahoma" charset="0"/>
              </a:rPr>
              <a:t>ready incl. lab readiness review </a:t>
            </a:r>
            <a:r>
              <a:rPr lang="en-US" altLang="ja-JP" sz="2200" b="1" dirty="0" smtClean="0">
                <a:solidFill>
                  <a:srgbClr val="000000"/>
                </a:solidFill>
                <a:ea typeface="ＭＳ Ｐゴシック" charset="0"/>
                <a:cs typeface="Tahoma" charset="0"/>
                <a:sym typeface="Tahoma" charset="0"/>
              </a:rPr>
              <a:t>in 2019. </a:t>
            </a:r>
          </a:p>
          <a:p>
            <a:pPr fontAlgn="base">
              <a:spcBef>
                <a:spcPts val="750"/>
              </a:spcBef>
              <a:spcAft>
                <a:spcPct val="0"/>
              </a:spcAft>
            </a:pPr>
            <a:r>
              <a:rPr lang="en-US" altLang="ja-JP" sz="2200" b="1" dirty="0" smtClean="0">
                <a:solidFill>
                  <a:srgbClr val="000000"/>
                </a:solidFill>
                <a:ea typeface="ＭＳ Ｐゴシック" charset="0"/>
                <a:cs typeface="Tahoma" charset="0"/>
                <a:sym typeface="Tahoma" charset="0"/>
              </a:rPr>
              <a:t>User Office</a:t>
            </a:r>
            <a:r>
              <a:rPr lang="en-US" altLang="ja-JP" sz="2200" dirty="0" smtClean="0">
                <a:solidFill>
                  <a:srgbClr val="000000"/>
                </a:solidFill>
                <a:ea typeface="ＭＳ Ｐゴシック" charset="0"/>
                <a:cs typeface="Tahoma" charset="0"/>
                <a:sym typeface="Tahoma" charset="0"/>
              </a:rPr>
              <a:t> </a:t>
            </a:r>
            <a:r>
              <a:rPr lang="en-US" altLang="ja-JP" sz="2200" dirty="0">
                <a:solidFill>
                  <a:srgbClr val="000000"/>
                </a:solidFill>
                <a:ea typeface="ＭＳ Ｐゴシック" charset="0"/>
                <a:cs typeface="Tahoma" charset="0"/>
                <a:sym typeface="Tahoma" charset="0"/>
              </a:rPr>
              <a:t>will interface with ESH, </a:t>
            </a:r>
            <a:r>
              <a:rPr lang="en-US" altLang="ja-JP" sz="2200" dirty="0" smtClean="0">
                <a:solidFill>
                  <a:srgbClr val="000000"/>
                </a:solidFill>
                <a:ea typeface="ＭＳ Ｐゴシック" charset="0"/>
                <a:cs typeface="Tahoma" charset="0"/>
                <a:sym typeface="Tahoma" charset="0"/>
              </a:rPr>
              <a:t>user </a:t>
            </a:r>
            <a:r>
              <a:rPr lang="en-US" altLang="ja-JP" sz="2200" dirty="0">
                <a:solidFill>
                  <a:srgbClr val="000000"/>
                </a:solidFill>
                <a:ea typeface="ＭＳ Ｐゴシック" charset="0"/>
                <a:cs typeface="Tahoma" charset="0"/>
                <a:sym typeface="Tahoma" charset="0"/>
              </a:rPr>
              <a:t>training, dosimetry, access to supervised </a:t>
            </a:r>
            <a:r>
              <a:rPr lang="en-US" altLang="ja-JP" sz="2200" dirty="0" smtClean="0">
                <a:solidFill>
                  <a:srgbClr val="000000"/>
                </a:solidFill>
                <a:ea typeface="ＭＳ Ｐゴシック" charset="0"/>
                <a:cs typeface="Tahoma" charset="0"/>
                <a:sym typeface="Tahoma" charset="0"/>
              </a:rPr>
              <a:t>areas</a:t>
            </a:r>
            <a:endParaRPr lang="en-US" altLang="ja-JP" sz="2200" dirty="0">
              <a:solidFill>
                <a:srgbClr val="000000"/>
              </a:solidFill>
              <a:ea typeface="ＭＳ Ｐゴシック" charset="0"/>
              <a:cs typeface="Tahoma" charset="0"/>
              <a:sym typeface="Tahoma" charset="0"/>
            </a:endParaRPr>
          </a:p>
          <a:p>
            <a:pPr fontAlgn="base">
              <a:spcBef>
                <a:spcPts val="750"/>
              </a:spcBef>
              <a:spcAft>
                <a:spcPct val="0"/>
              </a:spcAft>
            </a:pPr>
            <a:r>
              <a:rPr lang="en-US" altLang="ja-JP" sz="2200" b="1" dirty="0">
                <a:solidFill>
                  <a:srgbClr val="000000"/>
                </a:solidFill>
                <a:ea typeface="ＭＳ Ｐゴシック" charset="0"/>
                <a:cs typeface="Tahoma" charset="0"/>
                <a:sym typeface="Tahoma" charset="0"/>
              </a:rPr>
              <a:t>Experimental Review System</a:t>
            </a:r>
            <a:r>
              <a:rPr lang="en-US" altLang="ja-JP" sz="2200" dirty="0">
                <a:solidFill>
                  <a:srgbClr val="000000"/>
                </a:solidFill>
                <a:ea typeface="ＭＳ Ｐゴシック" charset="0"/>
                <a:cs typeface="Tahoma" charset="0"/>
                <a:sym typeface="Tahoma" charset="0"/>
              </a:rPr>
              <a:t>: </a:t>
            </a:r>
            <a:r>
              <a:rPr lang="en-US" altLang="ja-JP" sz="2200" dirty="0" smtClean="0">
                <a:solidFill>
                  <a:srgbClr val="000000"/>
                </a:solidFill>
                <a:ea typeface="ＭＳ Ｐゴシック" charset="0"/>
                <a:cs typeface="Tahoma" charset="0"/>
                <a:sym typeface="Tahoma" charset="0"/>
              </a:rPr>
              <a:t>Procedures have been developed.</a:t>
            </a:r>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30</a:t>
            </a:fld>
            <a:endParaRPr lang="en-GB" dirty="0">
              <a:solidFill>
                <a:prstClr val="black">
                  <a:tint val="75000"/>
                </a:prstClr>
              </a:solidFill>
              <a:latin typeface="Calibri"/>
            </a:endParaRPr>
          </a:p>
        </p:txBody>
      </p:sp>
      <p:graphicFrame>
        <p:nvGraphicFramePr>
          <p:cNvPr id="5" name="Chart 4"/>
          <p:cNvGraphicFramePr>
            <a:graphicFrameLocks/>
          </p:cNvGraphicFramePr>
          <p:nvPr>
            <p:extLst>
              <p:ext uri="{D42A27DB-BD31-4B8C-83A1-F6EECF244321}">
                <p14:modId xmlns:p14="http://schemas.microsoft.com/office/powerpoint/2010/main" val="3794434932"/>
              </p:ext>
            </p:extLst>
          </p:nvPr>
        </p:nvGraphicFramePr>
        <p:xfrm>
          <a:off x="6246366" y="1628800"/>
          <a:ext cx="2897634" cy="39604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Diagram 7"/>
          <p:cNvGraphicFramePr/>
          <p:nvPr>
            <p:extLst>
              <p:ext uri="{D42A27DB-BD31-4B8C-83A1-F6EECF244321}">
                <p14:modId xmlns:p14="http://schemas.microsoft.com/office/powerpoint/2010/main" val="3159231692"/>
              </p:ext>
            </p:extLst>
          </p:nvPr>
        </p:nvGraphicFramePr>
        <p:xfrm>
          <a:off x="0" y="6131632"/>
          <a:ext cx="9144000" cy="654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3877826066"/>
              </p:ext>
            </p:extLst>
          </p:nvPr>
        </p:nvGraphicFramePr>
        <p:xfrm>
          <a:off x="1043608" y="5301208"/>
          <a:ext cx="7056784" cy="7200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247128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D37BB07-EDFC-D243-BB7C-1FD40E044A92}" type="slidenum">
              <a:rPr lang="en-US">
                <a:latin typeface="Calibri"/>
              </a:rPr>
              <a:pPr/>
              <a:t>31</a:t>
            </a:fld>
            <a:endParaRPr lang="en-US">
              <a:latin typeface="Calibri"/>
            </a:endParaRPr>
          </a:p>
        </p:txBody>
      </p:sp>
      <p:sp>
        <p:nvSpPr>
          <p:cNvPr id="45057"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45059"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5061" name="Rectangle 5"/>
          <p:cNvSpPr>
            <a:spLocks noGrp="1" noChangeArrowheads="1"/>
          </p:cNvSpPr>
          <p:nvPr>
            <p:ph type="title"/>
          </p:nvPr>
        </p:nvSpPr>
        <p:spPr>
          <a:xfrm>
            <a:off x="457200" y="186414"/>
            <a:ext cx="8229600" cy="1106833"/>
          </a:xfrm>
          <a:ln/>
        </p:spPr>
        <p:txBody>
          <a:bodyPr lIns="38100" tIns="38100" rIns="38100" bIns="38100"/>
          <a:lstStyle/>
          <a:p>
            <a:r>
              <a:rPr lang="en-US" sz="3000" dirty="0" smtClean="0"/>
              <a:t>Summary</a:t>
            </a:r>
            <a:endParaRPr lang="en-US" sz="3000" dirty="0"/>
          </a:p>
        </p:txBody>
      </p:sp>
      <p:sp>
        <p:nvSpPr>
          <p:cNvPr id="45062" name="Rectangle 6"/>
          <p:cNvSpPr>
            <a:spLocks noGrp="1" noChangeArrowheads="1"/>
          </p:cNvSpPr>
          <p:nvPr>
            <p:ph type="body" idx="1"/>
          </p:nvPr>
        </p:nvSpPr>
        <p:spPr>
          <a:xfrm>
            <a:off x="-1" y="1593421"/>
            <a:ext cx="9144001" cy="5128054"/>
          </a:xfrm>
          <a:ln/>
        </p:spPr>
        <p:txBody>
          <a:bodyPr lIns="38100" tIns="38100" rIns="38100" bIns="38100"/>
          <a:lstStyle/>
          <a:p>
            <a:pPr marL="304800" indent="-306000">
              <a:lnSpc>
                <a:spcPct val="130000"/>
              </a:lnSpc>
              <a:spcBef>
                <a:spcPts val="0"/>
              </a:spcBef>
              <a:spcAft>
                <a:spcPts val="1200"/>
              </a:spcAft>
              <a:buFont typeface="Arial" charset="0"/>
              <a:buChar char="•"/>
            </a:pPr>
            <a:r>
              <a:rPr lang="en-US" sz="2200" dirty="0" smtClean="0">
                <a:solidFill>
                  <a:srgbClr val="000000"/>
                </a:solidFill>
              </a:rPr>
              <a:t>Core team to help instrument teams, cover ESS interfaces, manage in-kind.</a:t>
            </a:r>
          </a:p>
          <a:p>
            <a:pPr marL="304800" indent="-306000">
              <a:lnSpc>
                <a:spcPct val="130000"/>
              </a:lnSpc>
              <a:spcBef>
                <a:spcPts val="0"/>
              </a:spcBef>
              <a:spcAft>
                <a:spcPts val="1200"/>
              </a:spcAft>
              <a:buFont typeface="Arial" charset="0"/>
              <a:buChar char="•"/>
            </a:pPr>
            <a:r>
              <a:rPr lang="en-US" sz="2200" dirty="0" smtClean="0">
                <a:solidFill>
                  <a:srgbClr val="000000"/>
                </a:solidFill>
              </a:rPr>
              <a:t>Developmental </a:t>
            </a:r>
            <a:r>
              <a:rPr lang="en-US" sz="2200" dirty="0">
                <a:solidFill>
                  <a:srgbClr val="000000"/>
                </a:solidFill>
              </a:rPr>
              <a:t>A</a:t>
            </a:r>
            <a:r>
              <a:rPr lang="en-US" sz="2200" dirty="0" smtClean="0">
                <a:solidFill>
                  <a:srgbClr val="000000"/>
                </a:solidFill>
              </a:rPr>
              <a:t>ctivities aligned </a:t>
            </a:r>
            <a:r>
              <a:rPr lang="en-US" sz="2200" dirty="0">
                <a:solidFill>
                  <a:srgbClr val="000000"/>
                </a:solidFill>
              </a:rPr>
              <a:t>with </a:t>
            </a:r>
            <a:r>
              <a:rPr lang="en-US" sz="2200" dirty="0" smtClean="0">
                <a:solidFill>
                  <a:srgbClr val="000000"/>
                </a:solidFill>
              </a:rPr>
              <a:t>challenges</a:t>
            </a:r>
            <a:r>
              <a:rPr lang="en-US" sz="2200" dirty="0">
                <a:solidFill>
                  <a:srgbClr val="000000"/>
                </a:solidFill>
              </a:rPr>
              <a:t> </a:t>
            </a:r>
            <a:r>
              <a:rPr lang="en-US" sz="2200" dirty="0" smtClean="0">
                <a:solidFill>
                  <a:srgbClr val="000000"/>
                </a:solidFill>
              </a:rPr>
              <a:t>and now starting. </a:t>
            </a:r>
          </a:p>
          <a:p>
            <a:pPr marL="304800" indent="-306000">
              <a:lnSpc>
                <a:spcPct val="130000"/>
              </a:lnSpc>
              <a:spcBef>
                <a:spcPts val="0"/>
              </a:spcBef>
              <a:spcAft>
                <a:spcPts val="1200"/>
              </a:spcAft>
              <a:buFont typeface="Arial" charset="0"/>
              <a:buChar char="•"/>
            </a:pPr>
            <a:r>
              <a:rPr lang="en-US" sz="2200" dirty="0" smtClean="0">
                <a:solidFill>
                  <a:srgbClr val="000000"/>
                </a:solidFill>
              </a:rPr>
              <a:t>Initial ‘Pool’ </a:t>
            </a:r>
            <a:r>
              <a:rPr lang="en-US" sz="2200" dirty="0">
                <a:solidFill>
                  <a:srgbClr val="000000"/>
                </a:solidFill>
              </a:rPr>
              <a:t>S</a:t>
            </a:r>
            <a:r>
              <a:rPr lang="en-US" sz="2200" dirty="0" smtClean="0">
                <a:solidFill>
                  <a:srgbClr val="000000"/>
                </a:solidFill>
              </a:rPr>
              <a:t>ample </a:t>
            </a:r>
            <a:r>
              <a:rPr lang="en-US" sz="2200" dirty="0">
                <a:solidFill>
                  <a:srgbClr val="000000"/>
                </a:solidFill>
              </a:rPr>
              <a:t>E</a:t>
            </a:r>
            <a:r>
              <a:rPr lang="en-US" sz="2200" dirty="0" smtClean="0">
                <a:solidFill>
                  <a:srgbClr val="000000"/>
                </a:solidFill>
              </a:rPr>
              <a:t>nvironment for first 8 instr. </a:t>
            </a:r>
            <a:r>
              <a:rPr lang="en-US" sz="2200" dirty="0">
                <a:solidFill>
                  <a:srgbClr val="000000"/>
                </a:solidFill>
              </a:rPr>
              <a:t>d</a:t>
            </a:r>
            <a:r>
              <a:rPr lang="en-US" sz="2200" dirty="0" smtClean="0">
                <a:solidFill>
                  <a:srgbClr val="000000"/>
                </a:solidFill>
              </a:rPr>
              <a:t>efined but remains agile. </a:t>
            </a:r>
          </a:p>
          <a:p>
            <a:pPr marL="304800" indent="-306000">
              <a:lnSpc>
                <a:spcPct val="130000"/>
              </a:lnSpc>
              <a:spcBef>
                <a:spcPts val="0"/>
              </a:spcBef>
              <a:spcAft>
                <a:spcPts val="1200"/>
              </a:spcAft>
              <a:buFont typeface="Arial" charset="0"/>
              <a:buChar char="•"/>
            </a:pPr>
            <a:r>
              <a:rPr lang="en-US" sz="2200" dirty="0" smtClean="0">
                <a:solidFill>
                  <a:srgbClr val="000000"/>
                </a:solidFill>
              </a:rPr>
              <a:t>Laboratories and </a:t>
            </a:r>
            <a:r>
              <a:rPr lang="en-US" sz="2200" dirty="0">
                <a:solidFill>
                  <a:srgbClr val="000000"/>
                </a:solidFill>
              </a:rPr>
              <a:t>w</a:t>
            </a:r>
            <a:r>
              <a:rPr lang="en-US" sz="2200" dirty="0" smtClean="0">
                <a:solidFill>
                  <a:srgbClr val="000000"/>
                </a:solidFill>
              </a:rPr>
              <a:t>orkshops set-up for Integration and Testing.</a:t>
            </a:r>
          </a:p>
          <a:p>
            <a:pPr marL="304800" indent="-306000">
              <a:lnSpc>
                <a:spcPct val="130000"/>
              </a:lnSpc>
              <a:spcBef>
                <a:spcPts val="0"/>
              </a:spcBef>
              <a:spcAft>
                <a:spcPts val="1200"/>
              </a:spcAft>
              <a:buFont typeface="Arial" charset="0"/>
              <a:buChar char="•"/>
            </a:pPr>
            <a:r>
              <a:rPr lang="en-US" sz="2200" dirty="0" smtClean="0">
                <a:solidFill>
                  <a:srgbClr val="000000"/>
                </a:solidFill>
              </a:rPr>
              <a:t>Reference docs on mech. interfaces, supplies, controls, safety provided; Equipment currently designed and will be built such as panels, mounts. </a:t>
            </a:r>
          </a:p>
          <a:p>
            <a:pPr marL="304800" indent="-306000">
              <a:lnSpc>
                <a:spcPct val="130000"/>
              </a:lnSpc>
              <a:spcBef>
                <a:spcPts val="0"/>
              </a:spcBef>
              <a:spcAft>
                <a:spcPts val="1200"/>
              </a:spcAft>
              <a:buFont typeface="Arial" charset="0"/>
              <a:buChar char="•"/>
            </a:pPr>
            <a:r>
              <a:rPr lang="en-US" sz="2200" dirty="0" smtClean="0">
                <a:solidFill>
                  <a:srgbClr val="000000"/>
                </a:solidFill>
              </a:rPr>
              <a:t>CF and ESH interface on zoning of exp. hall &amp; labs for smooth operation.</a:t>
            </a:r>
          </a:p>
          <a:p>
            <a:pPr marL="304800" indent="-306000">
              <a:lnSpc>
                <a:spcPct val="130000"/>
              </a:lnSpc>
              <a:spcBef>
                <a:spcPts val="0"/>
              </a:spcBef>
              <a:spcAft>
                <a:spcPts val="1200"/>
              </a:spcAft>
              <a:buFont typeface="Arial" charset="0"/>
              <a:buChar char="•"/>
            </a:pPr>
            <a:r>
              <a:rPr lang="en-US" sz="2200" dirty="0" smtClean="0">
                <a:solidFill>
                  <a:srgbClr val="000000"/>
                </a:solidFill>
              </a:rPr>
              <a:t>Individual work plans for all (potential) in-kind contributions SEE written.</a:t>
            </a:r>
          </a:p>
          <a:p>
            <a:pPr marL="304800" indent="-306000">
              <a:lnSpc>
                <a:spcPct val="130000"/>
              </a:lnSpc>
              <a:spcBef>
                <a:spcPts val="0"/>
              </a:spcBef>
              <a:spcAft>
                <a:spcPts val="1200"/>
              </a:spcAft>
              <a:buFont typeface="Arial" charset="0"/>
              <a:buChar char="•"/>
            </a:pPr>
            <a:r>
              <a:rPr lang="en-US" sz="2200" dirty="0">
                <a:solidFill>
                  <a:srgbClr val="000000"/>
                </a:solidFill>
              </a:rPr>
              <a:t>S</a:t>
            </a:r>
            <a:r>
              <a:rPr lang="en-US" sz="2200" dirty="0" smtClean="0">
                <a:solidFill>
                  <a:srgbClr val="000000"/>
                </a:solidFill>
              </a:rPr>
              <a:t>chedule aligned with instrument construction and user program.</a:t>
            </a:r>
          </a:p>
        </p:txBody>
      </p:sp>
      <p:sp>
        <p:nvSpPr>
          <p:cNvPr id="45063" name="Text Box 7"/>
          <p:cNvSpPr txBox="1">
            <a:spLocks noChangeArrowheads="1"/>
          </p:cNvSpPr>
          <p:nvPr/>
        </p:nvSpPr>
        <p:spPr bwMode="auto">
          <a:xfrm>
            <a:off x="8442325" y="6467475"/>
            <a:ext cx="2444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E508549B-6E10-144D-9C5B-9548277C694D}" type="slidenum">
              <a:rPr lang="en-US">
                <a:solidFill>
                  <a:srgbClr val="0094CA"/>
                </a:solidFill>
                <a:latin typeface="Calibri" charset="0"/>
                <a:cs typeface="Calibri" charset="0"/>
                <a:sym typeface="Calibri" charset="0"/>
              </a:rPr>
              <a:pPr algn="r"/>
              <a:t>31</a:t>
            </a:fld>
            <a:endParaRPr lang="en-US">
              <a:solidFill>
                <a:srgbClr val="0094CA"/>
              </a:solidFill>
              <a:latin typeface="Calibri" charset="0"/>
              <a:cs typeface="Calibri" charset="0"/>
              <a:sym typeface="Calibri" charset="0"/>
            </a:endParaRPr>
          </a:p>
        </p:txBody>
      </p:sp>
    </p:spTree>
    <p:extLst>
      <p:ext uri="{BB962C8B-B14F-4D97-AF65-F5344CB8AC3E}">
        <p14:creationId xmlns:p14="http://schemas.microsoft.com/office/powerpoint/2010/main" val="4358471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D37BB07-EDFC-D243-BB7C-1FD40E044A92}" type="slidenum">
              <a:rPr lang="en-US">
                <a:latin typeface="Calibri"/>
              </a:rPr>
              <a:pPr/>
              <a:t>32</a:t>
            </a:fld>
            <a:endParaRPr lang="en-US">
              <a:latin typeface="Calibri"/>
            </a:endParaRPr>
          </a:p>
        </p:txBody>
      </p:sp>
      <p:sp>
        <p:nvSpPr>
          <p:cNvPr id="45057"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45059"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5061" name="Rectangle 5"/>
          <p:cNvSpPr>
            <a:spLocks noGrp="1" noChangeArrowheads="1"/>
          </p:cNvSpPr>
          <p:nvPr>
            <p:ph type="title"/>
          </p:nvPr>
        </p:nvSpPr>
        <p:spPr>
          <a:xfrm>
            <a:off x="457200" y="186414"/>
            <a:ext cx="8229600" cy="1106833"/>
          </a:xfrm>
          <a:ln/>
        </p:spPr>
        <p:txBody>
          <a:bodyPr lIns="38100" tIns="38100" rIns="38100" bIns="38100"/>
          <a:lstStyle/>
          <a:p>
            <a:r>
              <a:rPr lang="en-US" sz="3000" dirty="0" smtClean="0"/>
              <a:t>THANK YOU</a:t>
            </a:r>
            <a:endParaRPr lang="en-US" sz="3000" dirty="0"/>
          </a:p>
        </p:txBody>
      </p:sp>
      <p:sp>
        <p:nvSpPr>
          <p:cNvPr id="45063" name="Text Box 7"/>
          <p:cNvSpPr txBox="1">
            <a:spLocks noChangeArrowheads="1"/>
          </p:cNvSpPr>
          <p:nvPr/>
        </p:nvSpPr>
        <p:spPr bwMode="auto">
          <a:xfrm>
            <a:off x="8442325" y="6467475"/>
            <a:ext cx="2444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E508549B-6E10-144D-9C5B-9548277C694D}" type="slidenum">
              <a:rPr lang="en-US">
                <a:solidFill>
                  <a:srgbClr val="0094CA"/>
                </a:solidFill>
                <a:latin typeface="Calibri" charset="0"/>
                <a:cs typeface="Calibri" charset="0"/>
                <a:sym typeface="Calibri" charset="0"/>
              </a:rPr>
              <a:pPr algn="r"/>
              <a:t>32</a:t>
            </a:fld>
            <a:endParaRPr lang="en-US">
              <a:solidFill>
                <a:srgbClr val="0094CA"/>
              </a:solidFill>
              <a:latin typeface="Calibri" charset="0"/>
              <a:cs typeface="Calibri" charset="0"/>
              <a:sym typeface="Calibri" charset="0"/>
            </a:endParaRPr>
          </a:p>
        </p:txBody>
      </p:sp>
    </p:spTree>
    <p:extLst>
      <p:ext uri="{BB962C8B-B14F-4D97-AF65-F5344CB8AC3E}">
        <p14:creationId xmlns:p14="http://schemas.microsoft.com/office/powerpoint/2010/main" val="6798057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74"/>
            <a:ext cx="8229600" cy="1143000"/>
          </a:xfrm>
        </p:spPr>
        <p:txBody>
          <a:bodyPr>
            <a:normAutofit/>
          </a:bodyPr>
          <a:lstStyle/>
          <a:p>
            <a:r>
              <a:rPr lang="en-US" sz="3200" dirty="0" smtClean="0"/>
              <a:t>Background info and assumptions for </a:t>
            </a:r>
            <a:br>
              <a:rPr lang="en-US" sz="3200" dirty="0" smtClean="0"/>
            </a:br>
            <a:r>
              <a:rPr lang="en-US" sz="3200" dirty="0" smtClean="0"/>
              <a:t>current, consolidated and reduced scope</a:t>
            </a:r>
            <a:endParaRPr lang="en-US" sz="3200" i="1" dirty="0"/>
          </a:p>
        </p:txBody>
      </p:sp>
      <p:sp>
        <p:nvSpPr>
          <p:cNvPr id="5" name="TextBox 4"/>
          <p:cNvSpPr txBox="1"/>
          <p:nvPr/>
        </p:nvSpPr>
        <p:spPr>
          <a:xfrm>
            <a:off x="75045" y="1459547"/>
            <a:ext cx="8988137" cy="5083444"/>
          </a:xfrm>
          <a:prstGeom prst="rect">
            <a:avLst/>
          </a:prstGeom>
          <a:noFill/>
        </p:spPr>
        <p:txBody>
          <a:bodyPr wrap="square" rtlCol="0">
            <a:spAutoFit/>
          </a:bodyPr>
          <a:lstStyle/>
          <a:p>
            <a:pPr>
              <a:lnSpc>
                <a:spcPct val="90000"/>
              </a:lnSpc>
            </a:pPr>
            <a:r>
              <a:rPr lang="en-US" sz="2000" u="sng" dirty="0" smtClean="0">
                <a:solidFill>
                  <a:prstClr val="black"/>
                </a:solidFill>
                <a:latin typeface="Calibri"/>
              </a:rPr>
              <a:t>Current Scope</a:t>
            </a:r>
            <a:r>
              <a:rPr lang="en-US" sz="2000" dirty="0" smtClean="0">
                <a:solidFill>
                  <a:prstClr val="black"/>
                </a:solidFill>
                <a:latin typeface="Calibri"/>
              </a:rPr>
              <a:t> (total budget 22.8 M€ but 3.9 M€ spent in </a:t>
            </a:r>
            <a:r>
              <a:rPr lang="fr-FR" sz="2000" dirty="0" smtClean="0">
                <a:solidFill>
                  <a:prstClr val="black"/>
                </a:solidFill>
                <a:latin typeface="Calibri"/>
              </a:rPr>
              <a:t>’</a:t>
            </a:r>
            <a:r>
              <a:rPr lang="en-US" sz="2000" dirty="0" smtClean="0">
                <a:solidFill>
                  <a:prstClr val="black"/>
                </a:solidFill>
                <a:latin typeface="Calibri"/>
              </a:rPr>
              <a:t>13 - ‘15)</a:t>
            </a:r>
            <a:endParaRPr lang="en-US" sz="2000" u="sng" dirty="0" smtClean="0">
              <a:solidFill>
                <a:prstClr val="black"/>
              </a:solidFill>
              <a:latin typeface="Calibri"/>
            </a:endParaRPr>
          </a:p>
          <a:p>
            <a:pPr marL="342900" indent="-342900">
              <a:lnSpc>
                <a:spcPct val="90000"/>
              </a:lnSpc>
              <a:buFont typeface="Courier New"/>
              <a:buChar char="o"/>
            </a:pPr>
            <a:r>
              <a:rPr lang="en-US" sz="2000" dirty="0" smtClean="0">
                <a:solidFill>
                  <a:prstClr val="black"/>
                </a:solidFill>
                <a:latin typeface="Calibri"/>
              </a:rPr>
              <a:t>Interactions with instrument teams to ease integration.</a:t>
            </a:r>
          </a:p>
          <a:p>
            <a:pPr marL="342900" indent="-342900">
              <a:lnSpc>
                <a:spcPct val="90000"/>
              </a:lnSpc>
              <a:buFont typeface="Courier New"/>
              <a:buChar char="o"/>
            </a:pPr>
            <a:r>
              <a:rPr lang="en-US" sz="2000" dirty="0">
                <a:solidFill>
                  <a:prstClr val="black"/>
                </a:solidFill>
              </a:rPr>
              <a:t>Infrastructure investments early </a:t>
            </a:r>
            <a:r>
              <a:rPr lang="en-US" sz="2000" dirty="0" smtClean="0">
                <a:solidFill>
                  <a:prstClr val="black"/>
                </a:solidFill>
              </a:rPr>
              <a:t>on and until </a:t>
            </a:r>
            <a:r>
              <a:rPr lang="en-US" sz="2000" i="1" dirty="0" smtClean="0">
                <a:solidFill>
                  <a:prstClr val="black"/>
                </a:solidFill>
              </a:rPr>
              <a:t>MS hot commissioning</a:t>
            </a:r>
            <a:r>
              <a:rPr lang="en-US" sz="2000" dirty="0" smtClean="0">
                <a:solidFill>
                  <a:prstClr val="black"/>
                </a:solidFill>
              </a:rPr>
              <a:t>.</a:t>
            </a:r>
            <a:endParaRPr lang="en-US" sz="2000" dirty="0">
              <a:solidFill>
                <a:prstClr val="black"/>
              </a:solidFill>
            </a:endParaRPr>
          </a:p>
          <a:p>
            <a:pPr marL="342900" indent="-342900">
              <a:lnSpc>
                <a:spcPct val="90000"/>
              </a:lnSpc>
              <a:buFont typeface="Courier New"/>
              <a:buChar char="o"/>
            </a:pPr>
            <a:r>
              <a:rPr lang="en-US" sz="2000" dirty="0" smtClean="0">
                <a:solidFill>
                  <a:prstClr val="black"/>
                </a:solidFill>
                <a:latin typeface="Calibri"/>
              </a:rPr>
              <a:t>Some developmental activities to meet ESS challenges.</a:t>
            </a:r>
          </a:p>
          <a:p>
            <a:pPr marL="342900" indent="-342900">
              <a:lnSpc>
                <a:spcPct val="90000"/>
              </a:lnSpc>
              <a:buFont typeface="Courier New"/>
              <a:buChar char="o"/>
            </a:pPr>
            <a:r>
              <a:rPr lang="en-US" sz="2000" dirty="0" smtClean="0">
                <a:solidFill>
                  <a:prstClr val="black"/>
                </a:solidFill>
                <a:latin typeface="Calibri"/>
              </a:rPr>
              <a:t>Common Pool Sample Environment Equipment for first 8 instruments.</a:t>
            </a:r>
          </a:p>
          <a:p>
            <a:pPr marL="342900" indent="-342900">
              <a:lnSpc>
                <a:spcPct val="90000"/>
              </a:lnSpc>
              <a:buFont typeface="Courier New"/>
              <a:buChar char="o"/>
            </a:pPr>
            <a:r>
              <a:rPr lang="en-US" sz="2000" dirty="0" smtClean="0">
                <a:solidFill>
                  <a:prstClr val="black"/>
                </a:solidFill>
                <a:latin typeface="Calibri"/>
              </a:rPr>
              <a:t>Initial support available for </a:t>
            </a:r>
            <a:r>
              <a:rPr lang="en-US" sz="2000" i="1" dirty="0" smtClean="0">
                <a:solidFill>
                  <a:prstClr val="black"/>
                </a:solidFill>
                <a:latin typeface="Calibri"/>
              </a:rPr>
              <a:t>MS instrument hot commissioning</a:t>
            </a:r>
            <a:r>
              <a:rPr lang="en-US" sz="2000" dirty="0" smtClean="0">
                <a:solidFill>
                  <a:prstClr val="black"/>
                </a:solidFill>
                <a:latin typeface="Calibri"/>
              </a:rPr>
              <a:t>. </a:t>
            </a:r>
          </a:p>
          <a:p>
            <a:pPr marL="342900" indent="-342900">
              <a:lnSpc>
                <a:spcPct val="90000"/>
              </a:lnSpc>
              <a:buFont typeface="Courier New"/>
              <a:buChar char="o"/>
            </a:pPr>
            <a:endParaRPr lang="en-US" sz="2000" dirty="0" smtClean="0">
              <a:solidFill>
                <a:prstClr val="black"/>
              </a:solidFill>
              <a:latin typeface="Calibri"/>
            </a:endParaRPr>
          </a:p>
          <a:p>
            <a:pPr>
              <a:lnSpc>
                <a:spcPct val="90000"/>
              </a:lnSpc>
            </a:pPr>
            <a:r>
              <a:rPr lang="en-US" sz="2000" u="sng" dirty="0" smtClean="0">
                <a:solidFill>
                  <a:prstClr val="black"/>
                </a:solidFill>
                <a:latin typeface="Calibri"/>
              </a:rPr>
              <a:t>Consolidated Scope </a:t>
            </a:r>
            <a:r>
              <a:rPr lang="en-US" sz="2000" dirty="0" smtClean="0">
                <a:solidFill>
                  <a:prstClr val="black"/>
                </a:solidFill>
                <a:latin typeface="Calibri"/>
              </a:rPr>
              <a:t>(total budget 20.6 M€; net saving 550k€, shift 5yOPS 1650k€)</a:t>
            </a:r>
            <a:endParaRPr lang="en-US" sz="2000" dirty="0">
              <a:solidFill>
                <a:prstClr val="black"/>
              </a:solidFill>
              <a:latin typeface="Calibri"/>
            </a:endParaRPr>
          </a:p>
          <a:p>
            <a:pPr marL="342900" indent="-342900">
              <a:lnSpc>
                <a:spcPct val="90000"/>
              </a:lnSpc>
              <a:buFont typeface="Courier New"/>
              <a:buChar char="o"/>
            </a:pPr>
            <a:r>
              <a:rPr lang="en-US" sz="2000" dirty="0" smtClean="0">
                <a:solidFill>
                  <a:prstClr val="black"/>
                </a:solidFill>
                <a:latin typeface="Calibri"/>
              </a:rPr>
              <a:t>User </a:t>
            </a:r>
            <a:r>
              <a:rPr lang="en-US" sz="2000" dirty="0">
                <a:solidFill>
                  <a:prstClr val="black"/>
                </a:solidFill>
                <a:latin typeface="Calibri"/>
              </a:rPr>
              <a:t>O</a:t>
            </a:r>
            <a:r>
              <a:rPr lang="en-US" sz="2000" dirty="0" smtClean="0">
                <a:solidFill>
                  <a:prstClr val="black"/>
                </a:solidFill>
                <a:latin typeface="Calibri"/>
              </a:rPr>
              <a:t>ffice (SCUO) activities postponed until operational funds are available.</a:t>
            </a:r>
          </a:p>
          <a:p>
            <a:pPr marL="342900" indent="-342900">
              <a:lnSpc>
                <a:spcPct val="90000"/>
              </a:lnSpc>
              <a:buFont typeface="Courier New"/>
              <a:buChar char="o"/>
            </a:pPr>
            <a:r>
              <a:rPr lang="en-US" sz="2000" dirty="0">
                <a:solidFill>
                  <a:prstClr val="black"/>
                </a:solidFill>
                <a:latin typeface="Calibri"/>
              </a:rPr>
              <a:t>U</a:t>
            </a:r>
            <a:r>
              <a:rPr lang="en-US" sz="2000" dirty="0" smtClean="0">
                <a:solidFill>
                  <a:prstClr val="black"/>
                </a:solidFill>
                <a:latin typeface="Calibri"/>
              </a:rPr>
              <a:t>ser Labs and </a:t>
            </a:r>
            <a:r>
              <a:rPr lang="en-US" sz="2000" dirty="0" err="1" smtClean="0">
                <a:solidFill>
                  <a:prstClr val="black"/>
                </a:solidFill>
                <a:latin typeface="Calibri"/>
              </a:rPr>
              <a:t>Deuteration</a:t>
            </a:r>
            <a:r>
              <a:rPr lang="en-US" sz="2000" dirty="0" smtClean="0">
                <a:solidFill>
                  <a:prstClr val="black"/>
                </a:solidFill>
                <a:latin typeface="Calibri"/>
              </a:rPr>
              <a:t> Platform moved to operation after </a:t>
            </a:r>
            <a:r>
              <a:rPr lang="en-US" sz="2000" i="1" dirty="0" smtClean="0">
                <a:solidFill>
                  <a:prstClr val="black"/>
                </a:solidFill>
                <a:latin typeface="Calibri"/>
              </a:rPr>
              <a:t>MS first neutrons</a:t>
            </a:r>
            <a:r>
              <a:rPr lang="en-US" sz="2000" dirty="0" smtClean="0">
                <a:solidFill>
                  <a:prstClr val="black"/>
                </a:solidFill>
                <a:latin typeface="Calibri"/>
              </a:rPr>
              <a:t>.</a:t>
            </a:r>
          </a:p>
          <a:p>
            <a:pPr marL="342900" indent="-342900">
              <a:lnSpc>
                <a:spcPct val="90000"/>
              </a:lnSpc>
              <a:buFont typeface="Courier New"/>
              <a:buChar char="o"/>
            </a:pPr>
            <a:r>
              <a:rPr lang="en-US" sz="2000" dirty="0" smtClean="0">
                <a:solidFill>
                  <a:prstClr val="black"/>
                </a:solidFill>
                <a:latin typeface="Calibri"/>
              </a:rPr>
              <a:t>Assuming certain scope is covered </a:t>
            </a:r>
            <a:r>
              <a:rPr lang="en-US" sz="2000" smtClean="0">
                <a:solidFill>
                  <a:prstClr val="black"/>
                </a:solidFill>
                <a:latin typeface="Calibri"/>
              </a:rPr>
              <a:t>by agreements: </a:t>
            </a:r>
            <a:r>
              <a:rPr lang="en-US" sz="2000" dirty="0" smtClean="0">
                <a:solidFill>
                  <a:prstClr val="black"/>
                </a:solidFill>
                <a:latin typeface="Calibri"/>
              </a:rPr>
              <a:t>vacuum, cryogenics, admin …</a:t>
            </a:r>
          </a:p>
          <a:p>
            <a:pPr marL="342900" indent="-342900">
              <a:lnSpc>
                <a:spcPct val="90000"/>
              </a:lnSpc>
              <a:buFont typeface="Courier New"/>
              <a:buChar char="o"/>
            </a:pPr>
            <a:endParaRPr lang="en-US" sz="2000" dirty="0" smtClean="0">
              <a:solidFill>
                <a:prstClr val="black"/>
              </a:solidFill>
              <a:latin typeface="Calibri"/>
            </a:endParaRPr>
          </a:p>
          <a:p>
            <a:pPr>
              <a:lnSpc>
                <a:spcPct val="90000"/>
              </a:lnSpc>
            </a:pPr>
            <a:r>
              <a:rPr lang="en-US" sz="2000" u="sng" dirty="0" smtClean="0">
                <a:solidFill>
                  <a:prstClr val="black"/>
                </a:solidFill>
                <a:latin typeface="Calibri"/>
              </a:rPr>
              <a:t>Reduced Scope</a:t>
            </a:r>
            <a:r>
              <a:rPr lang="en-US" sz="2000" dirty="0">
                <a:solidFill>
                  <a:prstClr val="black"/>
                </a:solidFill>
                <a:latin typeface="Calibri"/>
              </a:rPr>
              <a:t> </a:t>
            </a:r>
            <a:r>
              <a:rPr lang="en-US" sz="2000" dirty="0" smtClean="0">
                <a:solidFill>
                  <a:prstClr val="black"/>
                </a:solidFill>
                <a:latin typeface="Calibri"/>
              </a:rPr>
              <a:t>(total budget 18.1 M€; net saving 3100k€, shift 5yOPS 1650k€) </a:t>
            </a:r>
          </a:p>
          <a:p>
            <a:pPr marL="342900" indent="-342900">
              <a:lnSpc>
                <a:spcPct val="90000"/>
              </a:lnSpc>
              <a:buFont typeface="Courier New"/>
              <a:buChar char="o"/>
            </a:pPr>
            <a:r>
              <a:rPr lang="en-US" sz="2000" dirty="0" smtClean="0">
                <a:solidFill>
                  <a:prstClr val="black"/>
                </a:solidFill>
              </a:rPr>
              <a:t>(Almost) all </a:t>
            </a:r>
            <a:r>
              <a:rPr lang="en-US" sz="2000" dirty="0">
                <a:solidFill>
                  <a:prstClr val="black"/>
                </a:solidFill>
              </a:rPr>
              <a:t>SCUO activities </a:t>
            </a:r>
            <a:r>
              <a:rPr lang="en-US" sz="2000" dirty="0" smtClean="0">
                <a:solidFill>
                  <a:prstClr val="black"/>
                </a:solidFill>
              </a:rPr>
              <a:t>stopped </a:t>
            </a:r>
            <a:r>
              <a:rPr lang="en-US" sz="2000" dirty="0">
                <a:solidFill>
                  <a:prstClr val="black"/>
                </a:solidFill>
              </a:rPr>
              <a:t>(SFTs, symposia, seminars).</a:t>
            </a:r>
          </a:p>
          <a:p>
            <a:pPr marL="342900" indent="-342900">
              <a:lnSpc>
                <a:spcPct val="90000"/>
              </a:lnSpc>
              <a:buFont typeface="Courier New"/>
              <a:buChar char="o"/>
            </a:pPr>
            <a:r>
              <a:rPr lang="en-US" sz="2000" dirty="0" smtClean="0">
                <a:solidFill>
                  <a:prstClr val="black"/>
                </a:solidFill>
              </a:rPr>
              <a:t>Developmental activities further reduced and many sample </a:t>
            </a:r>
            <a:r>
              <a:rPr lang="en-US" sz="2000" dirty="0">
                <a:solidFill>
                  <a:prstClr val="black"/>
                </a:solidFill>
              </a:rPr>
              <a:t>environment </a:t>
            </a:r>
            <a:r>
              <a:rPr lang="en-US" sz="2000" dirty="0" smtClean="0">
                <a:solidFill>
                  <a:prstClr val="black"/>
                </a:solidFill>
              </a:rPr>
              <a:t>systems postponed using operational funds initially foreseen for instruments #9 - #15.</a:t>
            </a:r>
          </a:p>
          <a:p>
            <a:pPr marL="342900" indent="-342900">
              <a:lnSpc>
                <a:spcPct val="90000"/>
              </a:lnSpc>
              <a:buFont typeface="Courier New"/>
              <a:buChar char="o"/>
            </a:pPr>
            <a:r>
              <a:rPr lang="en-US" sz="2000" dirty="0" smtClean="0">
                <a:solidFill>
                  <a:prstClr val="black"/>
                </a:solidFill>
              </a:rPr>
              <a:t>Very limited support for </a:t>
            </a:r>
            <a:r>
              <a:rPr lang="en-US" sz="2000" i="1" dirty="0" smtClean="0">
                <a:solidFill>
                  <a:prstClr val="black"/>
                </a:solidFill>
              </a:rPr>
              <a:t>MS hot commissioning</a:t>
            </a:r>
            <a:r>
              <a:rPr lang="en-US" sz="2000" dirty="0" smtClean="0">
                <a:solidFill>
                  <a:prstClr val="black"/>
                </a:solidFill>
              </a:rPr>
              <a:t>; reduced pool for </a:t>
            </a:r>
            <a:r>
              <a:rPr lang="en-US" sz="2000" i="1" dirty="0" smtClean="0">
                <a:solidFill>
                  <a:prstClr val="black"/>
                </a:solidFill>
              </a:rPr>
              <a:t>MS user </a:t>
            </a:r>
            <a:r>
              <a:rPr lang="en-US" sz="2000" i="1" dirty="0" err="1" smtClean="0">
                <a:solidFill>
                  <a:prstClr val="black"/>
                </a:solidFill>
              </a:rPr>
              <a:t>prg</a:t>
            </a:r>
            <a:r>
              <a:rPr lang="en-US" sz="2000" i="1" dirty="0">
                <a:solidFill>
                  <a:prstClr val="black"/>
                </a:solidFill>
              </a:rPr>
              <a:t> </a:t>
            </a:r>
            <a:r>
              <a:rPr lang="en-US" sz="2000" dirty="0" smtClean="0">
                <a:solidFill>
                  <a:prstClr val="black"/>
                </a:solidFill>
              </a:rPr>
              <a:t>hampering science case (parameters) and efficient neutron use (integration).</a:t>
            </a:r>
            <a:endParaRPr lang="en-US" sz="2000" dirty="0">
              <a:solidFill>
                <a:prstClr val="black"/>
              </a:solidFill>
              <a:latin typeface="Calibri"/>
            </a:endParaRPr>
          </a:p>
        </p:txBody>
      </p:sp>
      <p:sp>
        <p:nvSpPr>
          <p:cNvPr id="7" name="Slide Number Placeholder 3"/>
          <p:cNvSpPr>
            <a:spLocks noGrp="1"/>
          </p:cNvSpPr>
          <p:nvPr>
            <p:ph type="sldNum" sz="quarter" idx="12"/>
          </p:nvPr>
        </p:nvSpPr>
        <p:spPr>
          <a:xfrm>
            <a:off x="6640003" y="6395539"/>
            <a:ext cx="2133600" cy="365125"/>
          </a:xfrm>
        </p:spPr>
        <p:txBody>
          <a:bodyPr/>
          <a:lstStyle/>
          <a:p>
            <a:fld id="{038C62C7-F79B-CD4A-A5DF-5683BBEC4A65}" type="slidenum">
              <a:rPr lang="sv-SE" smtClean="0">
                <a:latin typeface="Calibri"/>
              </a:rPr>
              <a:pPr/>
              <a:t>33</a:t>
            </a:fld>
            <a:endParaRPr lang="sv-SE" dirty="0">
              <a:latin typeface="Calibri"/>
            </a:endParaRPr>
          </a:p>
        </p:txBody>
      </p:sp>
    </p:spTree>
    <p:extLst>
      <p:ext uri="{BB962C8B-B14F-4D97-AF65-F5344CB8AC3E}">
        <p14:creationId xmlns:p14="http://schemas.microsoft.com/office/powerpoint/2010/main" val="37955856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Temperature and Fields –                  </a:t>
            </a:r>
            <a:r>
              <a:rPr lang="en-US" dirty="0" smtClean="0">
                <a:solidFill>
                  <a:srgbClr val="FF0000"/>
                </a:solidFill>
              </a:rPr>
              <a:t>reduced scope</a:t>
            </a:r>
            <a:endParaRPr lang="en-US" dirty="0">
              <a:solidFill>
                <a:srgbClr val="FF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44738238"/>
              </p:ext>
            </p:extLst>
          </p:nvPr>
        </p:nvGraphicFramePr>
        <p:xfrm>
          <a:off x="0" y="1467095"/>
          <a:ext cx="9144002" cy="5390904"/>
        </p:xfrm>
        <a:graphic>
          <a:graphicData uri="http://schemas.openxmlformats.org/drawingml/2006/table">
            <a:tbl>
              <a:tblPr firstRow="1" bandRow="1">
                <a:tableStyleId>{5C22544A-7EE6-4342-B048-85BDC9FD1C3A}</a:tableStyleId>
              </a:tblPr>
              <a:tblGrid>
                <a:gridCol w="2727158"/>
                <a:gridCol w="1069474"/>
                <a:gridCol w="1069474"/>
                <a:gridCol w="1069474"/>
                <a:gridCol w="1069474"/>
                <a:gridCol w="1069474"/>
                <a:gridCol w="1069474"/>
              </a:tblGrid>
              <a:tr h="449242">
                <a:tc>
                  <a:txBody>
                    <a:bodyPr/>
                    <a:lstStyle/>
                    <a:p>
                      <a:pPr algn="l" fontAlgn="b"/>
                      <a:r>
                        <a:rPr lang="sk-SK" sz="1800" b="0" i="0" u="none" strike="noStrike" dirty="0">
                          <a:solidFill>
                            <a:srgbClr val="000000"/>
                          </a:solidFill>
                          <a:effectLst/>
                          <a:latin typeface="Calibri"/>
                        </a:rPr>
                        <a:t> </a:t>
                      </a:r>
                    </a:p>
                  </a:txBody>
                  <a:tcPr marL="12700" marR="12700" marT="12700" marB="0" anchor="b"/>
                </a:tc>
                <a:tc>
                  <a:txBody>
                    <a:bodyPr/>
                    <a:lstStyle/>
                    <a:p>
                      <a:pPr>
                        <a:lnSpc>
                          <a:spcPct val="50000"/>
                        </a:lnSpc>
                      </a:pPr>
                      <a:r>
                        <a:rPr lang="en-US" sz="1800" dirty="0" smtClean="0">
                          <a:latin typeface="Calibri"/>
                          <a:cs typeface="Calibri"/>
                        </a:rPr>
                        <a:t>Need 17</a:t>
                      </a:r>
                      <a:endParaRPr lang="en-US" sz="1800" dirty="0">
                        <a:latin typeface="Calibri"/>
                        <a:cs typeface="Calibri"/>
                      </a:endParaRPr>
                    </a:p>
                  </a:txBody>
                  <a:tcPr anchor="b"/>
                </a:tc>
                <a:tc>
                  <a:txBody>
                    <a:bodyPr/>
                    <a:lstStyle/>
                    <a:p>
                      <a:pPr>
                        <a:lnSpc>
                          <a:spcPct val="50000"/>
                        </a:lnSpc>
                      </a:pPr>
                      <a:r>
                        <a:rPr lang="en-US" sz="1800" dirty="0" err="1" smtClean="0">
                          <a:latin typeface="Calibri"/>
                          <a:cs typeface="Calibri"/>
                        </a:rPr>
                        <a:t>Poss</a:t>
                      </a:r>
                      <a:r>
                        <a:rPr lang="en-US" sz="1800" dirty="0" smtClean="0">
                          <a:latin typeface="Calibri"/>
                          <a:cs typeface="Calibri"/>
                        </a:rPr>
                        <a:t> 17</a:t>
                      </a:r>
                      <a:endParaRPr lang="en-US" sz="1800" dirty="0">
                        <a:latin typeface="Calibri"/>
                        <a:cs typeface="Calibri"/>
                      </a:endParaRPr>
                    </a:p>
                  </a:txBody>
                  <a:tcPr anchor="b"/>
                </a:tc>
                <a:tc>
                  <a:txBody>
                    <a:bodyPr/>
                    <a:lstStyle/>
                    <a:p>
                      <a:pPr>
                        <a:lnSpc>
                          <a:spcPct val="50000"/>
                        </a:lnSpc>
                      </a:pPr>
                      <a:r>
                        <a:rPr lang="en-US" sz="1800" dirty="0" smtClean="0">
                          <a:latin typeface="Calibri"/>
                          <a:cs typeface="Calibri"/>
                        </a:rPr>
                        <a:t>Need 8</a:t>
                      </a:r>
                      <a:endParaRPr lang="en-US" sz="1800" dirty="0">
                        <a:latin typeface="Calibri"/>
                        <a:cs typeface="Calibri"/>
                      </a:endParaRPr>
                    </a:p>
                  </a:txBody>
                  <a:tcPr anchor="b"/>
                </a:tc>
                <a:tc>
                  <a:txBody>
                    <a:bodyPr/>
                    <a:lstStyle/>
                    <a:p>
                      <a:pPr>
                        <a:lnSpc>
                          <a:spcPct val="50000"/>
                        </a:lnSpc>
                      </a:pPr>
                      <a:r>
                        <a:rPr lang="en-US" sz="1800" dirty="0" smtClean="0">
                          <a:latin typeface="Calibri"/>
                          <a:cs typeface="Calibri"/>
                        </a:rPr>
                        <a:t>In scope</a:t>
                      </a:r>
                      <a:endParaRPr lang="en-US" sz="1800" dirty="0">
                        <a:latin typeface="Calibri"/>
                        <a:cs typeface="Calibri"/>
                      </a:endParaRPr>
                    </a:p>
                  </a:txBody>
                  <a:tcPr anchor="b"/>
                </a:tc>
                <a:tc>
                  <a:txBody>
                    <a:bodyPr/>
                    <a:lstStyle/>
                    <a:p>
                      <a:pPr>
                        <a:lnSpc>
                          <a:spcPct val="50000"/>
                        </a:lnSpc>
                      </a:pPr>
                      <a:r>
                        <a:rPr lang="en-US" sz="1800" dirty="0" smtClean="0">
                          <a:latin typeface="Calibri"/>
                          <a:cs typeface="Calibri"/>
                        </a:rPr>
                        <a:t>Cost (k€)</a:t>
                      </a:r>
                      <a:endParaRPr lang="en-US" sz="1800" dirty="0">
                        <a:latin typeface="Calibri"/>
                        <a:cs typeface="Calibri"/>
                      </a:endParaRPr>
                    </a:p>
                  </a:txBody>
                  <a:tcPr anchor="b"/>
                </a:tc>
                <a:tc>
                  <a:txBody>
                    <a:bodyPr/>
                    <a:lstStyle/>
                    <a:p>
                      <a:pPr>
                        <a:lnSpc>
                          <a:spcPct val="50000"/>
                        </a:lnSpc>
                      </a:pPr>
                      <a:r>
                        <a:rPr lang="en-US" sz="1800" dirty="0" smtClean="0">
                          <a:latin typeface="Calibri"/>
                          <a:cs typeface="Calibri"/>
                        </a:rPr>
                        <a:t>Mitigate</a:t>
                      </a:r>
                      <a:endParaRPr lang="en-US" sz="1800" dirty="0">
                        <a:latin typeface="Calibri"/>
                        <a:cs typeface="Calibri"/>
                      </a:endParaRPr>
                    </a:p>
                  </a:txBody>
                  <a:tcPr anchor="b"/>
                </a:tc>
              </a:tr>
              <a:tr h="449242">
                <a:tc>
                  <a:txBody>
                    <a:bodyPr/>
                    <a:lstStyle/>
                    <a:p>
                      <a:pPr algn="l" fontAlgn="b"/>
                      <a:r>
                        <a:rPr lang="en-US" sz="2000" b="0" i="0" u="none" strike="noStrike" dirty="0">
                          <a:solidFill>
                            <a:srgbClr val="000000"/>
                          </a:solidFill>
                          <a:effectLst/>
                          <a:latin typeface="+mn-lt"/>
                        </a:rPr>
                        <a:t>Horizontal </a:t>
                      </a:r>
                      <a:r>
                        <a:rPr lang="en-US" sz="2000" b="0" i="0" u="none" strike="noStrike" dirty="0" err="1">
                          <a:solidFill>
                            <a:srgbClr val="000000"/>
                          </a:solidFill>
                          <a:effectLst/>
                          <a:latin typeface="+mn-lt"/>
                        </a:rPr>
                        <a:t>cryomag</a:t>
                      </a:r>
                      <a:r>
                        <a:rPr lang="en-US" sz="2000" b="0" i="0" u="none" strike="noStrike" dirty="0">
                          <a:solidFill>
                            <a:srgbClr val="000000"/>
                          </a:solidFill>
                          <a:effectLst/>
                          <a:latin typeface="+mn-lt"/>
                        </a:rPr>
                        <a:t> 11T</a:t>
                      </a:r>
                    </a:p>
                  </a:txBody>
                  <a:tcPr marL="12700" marR="12700" marT="12700" marB="0" anchor="ctr"/>
                </a:tc>
                <a:tc>
                  <a:txBody>
                    <a:bodyPr/>
                    <a:lstStyle/>
                    <a:p>
                      <a:pPr algn="r" fontAlgn="b"/>
                      <a:r>
                        <a:rPr lang="en-US" sz="2000" b="0" i="0" u="none" strike="noStrike" dirty="0">
                          <a:solidFill>
                            <a:srgbClr val="000000"/>
                          </a:solidFill>
                          <a:effectLst/>
                          <a:latin typeface="+mn-lt"/>
                        </a:rPr>
                        <a:t>4</a:t>
                      </a:r>
                    </a:p>
                  </a:txBody>
                  <a:tcPr marL="12700" marR="12700" marT="12700" marB="0" anchor="ctr"/>
                </a:tc>
                <a:tc>
                  <a:txBody>
                    <a:bodyPr/>
                    <a:lstStyle/>
                    <a:p>
                      <a:pPr algn="r" fontAlgn="b"/>
                      <a:r>
                        <a:rPr lang="en-US" sz="2000" b="0" i="0" u="none" strike="noStrike" dirty="0">
                          <a:solidFill>
                            <a:srgbClr val="000000"/>
                          </a:solidFill>
                          <a:effectLst/>
                          <a:latin typeface="+mn-lt"/>
                        </a:rPr>
                        <a:t>8</a:t>
                      </a:r>
                    </a:p>
                  </a:txBody>
                  <a:tcPr marL="12700" marR="12700" marT="12700" marB="0" anchor="ctr"/>
                </a:tc>
                <a:tc>
                  <a:txBody>
                    <a:bodyPr/>
                    <a:lstStyle/>
                    <a:p>
                      <a:pPr algn="r" fontAlgn="b"/>
                      <a:r>
                        <a:rPr lang="en-US" sz="2000" b="0" i="0" u="none" strike="noStrike" dirty="0">
                          <a:solidFill>
                            <a:srgbClr val="000000"/>
                          </a:solidFill>
                          <a:effectLst/>
                          <a:latin typeface="+mn-lt"/>
                        </a:rPr>
                        <a:t>3</a:t>
                      </a:r>
                    </a:p>
                  </a:txBody>
                  <a:tcPr marL="12700" marR="12700" marT="12700" marB="0" anchor="ctr"/>
                </a:tc>
                <a:tc>
                  <a:txBody>
                    <a:bodyPr/>
                    <a:lstStyle/>
                    <a:p>
                      <a:pPr algn="r" fontAlgn="b"/>
                      <a:r>
                        <a:rPr lang="en-US" sz="2000" b="1" i="0" u="none" strike="noStrike" dirty="0" smtClean="0">
                          <a:solidFill>
                            <a:srgbClr val="FF0000"/>
                          </a:solidFill>
                          <a:effectLst/>
                          <a:latin typeface="+mn-lt"/>
                        </a:rPr>
                        <a:t>0</a:t>
                      </a:r>
                      <a:endParaRPr lang="en-US" sz="2000" b="1" i="0" u="none" strike="noStrike" dirty="0">
                        <a:solidFill>
                          <a:srgbClr val="FF0000"/>
                        </a:solidFill>
                        <a:effectLst/>
                        <a:latin typeface="+mn-lt"/>
                      </a:endParaRPr>
                    </a:p>
                  </a:txBody>
                  <a:tcPr marL="12700" marR="12700" marT="12700" marB="0" anchor="ctr"/>
                </a:tc>
                <a:tc>
                  <a:txBody>
                    <a:bodyPr/>
                    <a:lstStyle/>
                    <a:p>
                      <a:pPr algn="r" fontAlgn="b"/>
                      <a:r>
                        <a:rPr lang="en-US" sz="2000" b="0" i="0" u="none" strike="noStrike" dirty="0" smtClean="0">
                          <a:solidFill>
                            <a:srgbClr val="000000"/>
                          </a:solidFill>
                          <a:effectLst/>
                          <a:latin typeface="+mn-lt"/>
                        </a:rPr>
                        <a:t>500</a:t>
                      </a:r>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0" i="0" u="none" strike="noStrike" dirty="0" smtClean="0">
                          <a:solidFill>
                            <a:srgbClr val="000000"/>
                          </a:solidFill>
                          <a:effectLst/>
                          <a:latin typeface="+mn-lt"/>
                        </a:rPr>
                        <a:t>share</a:t>
                      </a:r>
                      <a:endParaRPr lang="en-US" sz="2000" b="0" i="0"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dirty="0">
                          <a:solidFill>
                            <a:srgbClr val="000000"/>
                          </a:solidFill>
                          <a:effectLst/>
                          <a:latin typeface="+mn-lt"/>
                        </a:rPr>
                        <a:t>Vertical </a:t>
                      </a:r>
                      <a:r>
                        <a:rPr lang="en-US" sz="2000" b="0" i="0" u="none" strike="noStrike" dirty="0" err="1">
                          <a:solidFill>
                            <a:srgbClr val="000000"/>
                          </a:solidFill>
                          <a:effectLst/>
                          <a:latin typeface="+mn-lt"/>
                        </a:rPr>
                        <a:t>cryomag</a:t>
                      </a:r>
                      <a:r>
                        <a:rPr lang="en-US" sz="2000" b="0" i="0" u="none" strike="noStrike" dirty="0">
                          <a:solidFill>
                            <a:srgbClr val="000000"/>
                          </a:solidFill>
                          <a:effectLst/>
                          <a:latin typeface="+mn-lt"/>
                        </a:rPr>
                        <a:t> 9T</a:t>
                      </a:r>
                    </a:p>
                  </a:txBody>
                  <a:tcPr marL="12700" marR="12700" marT="12700" marB="0" anchor="ctr"/>
                </a:tc>
                <a:tc>
                  <a:txBody>
                    <a:bodyPr/>
                    <a:lstStyle/>
                    <a:p>
                      <a:pPr algn="r" fontAlgn="b"/>
                      <a:r>
                        <a:rPr lang="en-US" sz="2000" b="0" i="0" u="none" strike="noStrike" dirty="0">
                          <a:solidFill>
                            <a:srgbClr val="000000"/>
                          </a:solidFill>
                          <a:effectLst/>
                          <a:latin typeface="+mn-lt"/>
                        </a:rPr>
                        <a:t>8</a:t>
                      </a:r>
                    </a:p>
                  </a:txBody>
                  <a:tcPr marL="12700" marR="12700" marT="12700" marB="0" anchor="ctr"/>
                </a:tc>
                <a:tc>
                  <a:txBody>
                    <a:bodyPr/>
                    <a:lstStyle/>
                    <a:p>
                      <a:pPr algn="r" fontAlgn="b"/>
                      <a:r>
                        <a:rPr lang="cs-CZ" sz="2000" b="0" i="0" u="none" strike="noStrike">
                          <a:solidFill>
                            <a:srgbClr val="000000"/>
                          </a:solidFill>
                          <a:effectLst/>
                          <a:latin typeface="+mn-lt"/>
                        </a:rPr>
                        <a:t>11</a:t>
                      </a:r>
                    </a:p>
                  </a:txBody>
                  <a:tcPr marL="12700" marR="12700" marT="12700" marB="0" anchor="ctr"/>
                </a:tc>
                <a:tc>
                  <a:txBody>
                    <a:bodyPr/>
                    <a:lstStyle/>
                    <a:p>
                      <a:pPr algn="r" fontAlgn="b"/>
                      <a:r>
                        <a:rPr lang="en-US" sz="2000" b="0" i="0" u="none" strike="noStrike" dirty="0">
                          <a:solidFill>
                            <a:srgbClr val="000000"/>
                          </a:solidFill>
                          <a:effectLst/>
                          <a:latin typeface="+mn-lt"/>
                        </a:rPr>
                        <a:t>5</a:t>
                      </a:r>
                    </a:p>
                  </a:txBody>
                  <a:tcPr marL="12700" marR="12700" marT="12700" marB="0" anchor="ctr"/>
                </a:tc>
                <a:tc>
                  <a:txBody>
                    <a:bodyPr/>
                    <a:lstStyle/>
                    <a:p>
                      <a:pPr algn="r" fontAlgn="b"/>
                      <a:r>
                        <a:rPr lang="en-US" sz="2000" b="1" i="0" u="none" strike="noStrike" dirty="0" smtClean="0">
                          <a:solidFill>
                            <a:srgbClr val="FF0000"/>
                          </a:solidFill>
                          <a:effectLst/>
                          <a:latin typeface="+mn-lt"/>
                        </a:rPr>
                        <a:t>0</a:t>
                      </a:r>
                      <a:endParaRPr lang="en-US" sz="2000" b="1" i="0" u="none" strike="noStrike" dirty="0">
                        <a:solidFill>
                          <a:srgbClr val="FF0000"/>
                        </a:solidFill>
                        <a:effectLst/>
                        <a:latin typeface="+mn-lt"/>
                      </a:endParaRPr>
                    </a:p>
                  </a:txBody>
                  <a:tcPr marL="12700" marR="12700" marT="12700" marB="0" anchor="ctr"/>
                </a:tc>
                <a:tc>
                  <a:txBody>
                    <a:bodyPr/>
                    <a:lstStyle/>
                    <a:p>
                      <a:pPr algn="r" fontAlgn="b"/>
                      <a:r>
                        <a:rPr lang="en-US" sz="2000" b="0" i="0" u="none" strike="noStrike" dirty="0" smtClean="0">
                          <a:solidFill>
                            <a:srgbClr val="000000"/>
                          </a:solidFill>
                          <a:effectLst/>
                          <a:latin typeface="+mn-lt"/>
                        </a:rPr>
                        <a:t>400</a:t>
                      </a:r>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0" i="0" u="none" strike="noStrike" dirty="0" smtClean="0">
                          <a:solidFill>
                            <a:srgbClr val="000000"/>
                          </a:solidFill>
                          <a:effectLst/>
                          <a:latin typeface="+mn-lt"/>
                        </a:rPr>
                        <a:t>share</a:t>
                      </a:r>
                      <a:endParaRPr lang="en-US" sz="2000" b="0" i="0"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a:solidFill>
                            <a:srgbClr val="000000"/>
                          </a:solidFill>
                          <a:effectLst/>
                          <a:latin typeface="+mn-lt"/>
                        </a:rPr>
                        <a:t>Electromag</a:t>
                      </a:r>
                    </a:p>
                  </a:txBody>
                  <a:tcPr marL="12700" marR="12700" marT="12700" marB="0" anchor="ctr"/>
                </a:tc>
                <a:tc>
                  <a:txBody>
                    <a:bodyPr/>
                    <a:lstStyle/>
                    <a:p>
                      <a:pPr algn="r" fontAlgn="b"/>
                      <a:r>
                        <a:rPr lang="en-US" sz="2000" b="0" i="0" u="none" strike="noStrike" dirty="0">
                          <a:solidFill>
                            <a:srgbClr val="000000"/>
                          </a:solidFill>
                          <a:effectLst/>
                          <a:latin typeface="+mn-lt"/>
                        </a:rPr>
                        <a:t>7</a:t>
                      </a:r>
                    </a:p>
                  </a:txBody>
                  <a:tcPr marL="12700" marR="12700" marT="12700" marB="0" anchor="ctr"/>
                </a:tc>
                <a:tc>
                  <a:txBody>
                    <a:bodyPr/>
                    <a:lstStyle/>
                    <a:p>
                      <a:pPr algn="r" fontAlgn="b"/>
                      <a:r>
                        <a:rPr lang="cs-CZ" sz="2000" b="0" i="0" u="none" strike="noStrike">
                          <a:solidFill>
                            <a:srgbClr val="000000"/>
                          </a:solidFill>
                          <a:effectLst/>
                          <a:latin typeface="+mn-lt"/>
                        </a:rPr>
                        <a:t>11</a:t>
                      </a:r>
                    </a:p>
                  </a:txBody>
                  <a:tcPr marL="12700" marR="12700" marT="12700" marB="0" anchor="ctr"/>
                </a:tc>
                <a:tc>
                  <a:txBody>
                    <a:bodyPr/>
                    <a:lstStyle/>
                    <a:p>
                      <a:pPr algn="r" fontAlgn="b"/>
                      <a:r>
                        <a:rPr lang="en-US" sz="2000" b="0" i="0" u="none" strike="noStrike">
                          <a:solidFill>
                            <a:srgbClr val="000000"/>
                          </a:solidFill>
                          <a:effectLst/>
                          <a:latin typeface="+mn-lt"/>
                        </a:rPr>
                        <a:t>4</a:t>
                      </a:r>
                    </a:p>
                  </a:txBody>
                  <a:tcPr marL="12700" marR="12700" marT="12700" marB="0" anchor="ctr"/>
                </a:tc>
                <a:tc>
                  <a:txBody>
                    <a:bodyPr/>
                    <a:lstStyle/>
                    <a:p>
                      <a:pPr algn="r" fontAlgn="b"/>
                      <a:r>
                        <a:rPr lang="en-US" sz="2000" b="1" i="0" u="none" strike="noStrike" dirty="0">
                          <a:solidFill>
                            <a:srgbClr val="000000"/>
                          </a:solidFill>
                          <a:effectLst/>
                          <a:latin typeface="+mn-lt"/>
                        </a:rPr>
                        <a:t>1</a:t>
                      </a:r>
                    </a:p>
                  </a:txBody>
                  <a:tcPr marL="12700" marR="12700" marT="12700" marB="0" anchor="ctr"/>
                </a:tc>
                <a:tc>
                  <a:txBody>
                    <a:bodyPr/>
                    <a:lstStyle/>
                    <a:p>
                      <a:pPr algn="r" fontAlgn="b"/>
                      <a:r>
                        <a:rPr lang="en-US" sz="2000" b="0" i="0" u="none" strike="noStrike" dirty="0" smtClean="0">
                          <a:solidFill>
                            <a:srgbClr val="000000"/>
                          </a:solidFill>
                          <a:effectLst/>
                          <a:latin typeface="+mn-lt"/>
                        </a:rPr>
                        <a:t>50</a:t>
                      </a:r>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0" i="0" u="none" strike="noStrike" dirty="0" smtClean="0">
                          <a:solidFill>
                            <a:srgbClr val="000000"/>
                          </a:solidFill>
                          <a:effectLst/>
                          <a:latin typeface="+mn-lt"/>
                        </a:rPr>
                        <a:t>share</a:t>
                      </a:r>
                      <a:endParaRPr lang="en-US" sz="2000" b="0" i="0"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dirty="0" smtClean="0">
                          <a:solidFill>
                            <a:srgbClr val="000000"/>
                          </a:solidFill>
                          <a:effectLst/>
                          <a:latin typeface="+mn-lt"/>
                        </a:rPr>
                        <a:t>Pulsed Tube Refrigerator</a:t>
                      </a:r>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0" i="0" u="none" strike="noStrike" dirty="0">
                          <a:solidFill>
                            <a:srgbClr val="000000"/>
                          </a:solidFill>
                          <a:effectLst/>
                          <a:latin typeface="+mn-lt"/>
                        </a:rPr>
                        <a:t>14</a:t>
                      </a:r>
                    </a:p>
                  </a:txBody>
                  <a:tcPr marL="12700" marR="12700" marT="12700" marB="0" anchor="ctr"/>
                </a:tc>
                <a:tc>
                  <a:txBody>
                    <a:bodyPr/>
                    <a:lstStyle/>
                    <a:p>
                      <a:pPr algn="r" fontAlgn="b"/>
                      <a:r>
                        <a:rPr lang="en-US" sz="2000" b="0" i="0" u="none" strike="noStrike">
                          <a:solidFill>
                            <a:srgbClr val="000000"/>
                          </a:solidFill>
                          <a:effectLst/>
                          <a:latin typeface="+mn-lt"/>
                        </a:rPr>
                        <a:t>16</a:t>
                      </a:r>
                    </a:p>
                  </a:txBody>
                  <a:tcPr marL="12700" marR="12700" marT="12700" marB="0" anchor="ctr"/>
                </a:tc>
                <a:tc>
                  <a:txBody>
                    <a:bodyPr/>
                    <a:lstStyle/>
                    <a:p>
                      <a:pPr algn="r" fontAlgn="b"/>
                      <a:r>
                        <a:rPr lang="en-US" sz="2000" b="0" i="0" u="none" strike="noStrike">
                          <a:solidFill>
                            <a:srgbClr val="000000"/>
                          </a:solidFill>
                          <a:effectLst/>
                          <a:latin typeface="+mn-lt"/>
                        </a:rPr>
                        <a:t>7</a:t>
                      </a:r>
                    </a:p>
                  </a:txBody>
                  <a:tcPr marL="12700" marR="12700" marT="12700" marB="0" anchor="ctr"/>
                </a:tc>
                <a:tc>
                  <a:txBody>
                    <a:bodyPr/>
                    <a:lstStyle/>
                    <a:p>
                      <a:pPr algn="r" fontAlgn="b"/>
                      <a:r>
                        <a:rPr lang="is-IS" sz="2000" b="1" i="0" u="none" strike="noStrike" dirty="0">
                          <a:solidFill>
                            <a:srgbClr val="000000"/>
                          </a:solidFill>
                          <a:effectLst/>
                          <a:latin typeface="+mn-lt"/>
                        </a:rPr>
                        <a:t>2</a:t>
                      </a:r>
                    </a:p>
                  </a:txBody>
                  <a:tcPr marL="12700" marR="12700" marT="12700" marB="0" anchor="ctr"/>
                </a:tc>
                <a:tc>
                  <a:txBody>
                    <a:bodyPr/>
                    <a:lstStyle/>
                    <a:p>
                      <a:pPr algn="r" fontAlgn="b"/>
                      <a:r>
                        <a:rPr lang="is-IS" sz="2000" b="0" i="0" u="none" strike="noStrike" dirty="0" smtClean="0">
                          <a:solidFill>
                            <a:srgbClr val="000000"/>
                          </a:solidFill>
                          <a:effectLst/>
                          <a:latin typeface="+mn-lt"/>
                        </a:rPr>
                        <a:t>100</a:t>
                      </a:r>
                      <a:endParaRPr lang="is-IS" sz="2000" b="0" i="0" u="none" strike="noStrike" dirty="0">
                        <a:solidFill>
                          <a:srgbClr val="000000"/>
                        </a:solidFill>
                        <a:effectLst/>
                        <a:latin typeface="+mn-lt"/>
                      </a:endParaRPr>
                    </a:p>
                  </a:txBody>
                  <a:tcPr marL="12700" marR="12700" marT="12700" marB="0" anchor="ctr"/>
                </a:tc>
                <a:tc>
                  <a:txBody>
                    <a:bodyPr/>
                    <a:lstStyle/>
                    <a:p>
                      <a:pPr algn="r" fontAlgn="b"/>
                      <a:r>
                        <a:rPr lang="x-none" sz="2000" b="0" i="0" u="none" strike="noStrike" dirty="0" smtClean="0">
                          <a:solidFill>
                            <a:srgbClr val="000000"/>
                          </a:solidFill>
                          <a:effectLst/>
                          <a:latin typeface="+mn-lt"/>
                        </a:rPr>
                        <a:t>ops</a:t>
                      </a:r>
                      <a:endParaRPr lang="is-IS" sz="2000" b="0" i="0"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a:solidFill>
                            <a:srgbClr val="000000"/>
                          </a:solidFill>
                          <a:effectLst/>
                          <a:latin typeface="+mn-lt"/>
                        </a:rPr>
                        <a:t>Orange CryoFurnace</a:t>
                      </a:r>
                    </a:p>
                  </a:txBody>
                  <a:tcPr marL="12700" marR="12700" marT="12700" marB="0" anchor="ctr"/>
                </a:tc>
                <a:tc>
                  <a:txBody>
                    <a:bodyPr/>
                    <a:lstStyle/>
                    <a:p>
                      <a:pPr algn="r" fontAlgn="b"/>
                      <a:r>
                        <a:rPr lang="is-IS" sz="2000" b="0" i="0" u="none" strike="noStrike" dirty="0">
                          <a:solidFill>
                            <a:srgbClr val="000000"/>
                          </a:solidFill>
                          <a:effectLst/>
                          <a:latin typeface="+mn-lt"/>
                        </a:rPr>
                        <a:t>13</a:t>
                      </a:r>
                    </a:p>
                  </a:txBody>
                  <a:tcPr marL="12700" marR="12700" marT="12700" marB="0" anchor="ctr"/>
                </a:tc>
                <a:tc>
                  <a:txBody>
                    <a:bodyPr/>
                    <a:lstStyle/>
                    <a:p>
                      <a:pPr algn="r" fontAlgn="b"/>
                      <a:r>
                        <a:rPr lang="en-US" sz="2000" b="0" i="0" u="none" strike="noStrike" dirty="0">
                          <a:solidFill>
                            <a:srgbClr val="000000"/>
                          </a:solidFill>
                          <a:effectLst/>
                          <a:latin typeface="+mn-lt"/>
                        </a:rPr>
                        <a:t>16</a:t>
                      </a:r>
                    </a:p>
                  </a:txBody>
                  <a:tcPr marL="12700" marR="12700" marT="12700" marB="0" anchor="ctr"/>
                </a:tc>
                <a:tc>
                  <a:txBody>
                    <a:bodyPr/>
                    <a:lstStyle/>
                    <a:p>
                      <a:pPr algn="r" fontAlgn="b"/>
                      <a:r>
                        <a:rPr lang="en-US" sz="2000" b="0" i="0" u="none" strike="noStrike">
                          <a:solidFill>
                            <a:srgbClr val="000000"/>
                          </a:solidFill>
                          <a:effectLst/>
                          <a:latin typeface="+mn-lt"/>
                        </a:rPr>
                        <a:t>7</a:t>
                      </a:r>
                    </a:p>
                  </a:txBody>
                  <a:tcPr marL="12700" marR="12700" marT="12700" marB="0" anchor="ctr"/>
                </a:tc>
                <a:tc>
                  <a:txBody>
                    <a:bodyPr/>
                    <a:lstStyle/>
                    <a:p>
                      <a:pPr algn="r" fontAlgn="b"/>
                      <a:r>
                        <a:rPr lang="en-US" sz="2000" b="1" i="0" u="none" strike="noStrike" dirty="0">
                          <a:solidFill>
                            <a:srgbClr val="000000"/>
                          </a:solidFill>
                          <a:effectLst/>
                          <a:latin typeface="+mn-lt"/>
                        </a:rPr>
                        <a:t>1</a:t>
                      </a:r>
                    </a:p>
                  </a:txBody>
                  <a:tcPr marL="12700" marR="12700" marT="12700" marB="0" anchor="ctr"/>
                </a:tc>
                <a:tc>
                  <a:txBody>
                    <a:bodyPr/>
                    <a:lstStyle/>
                    <a:p>
                      <a:pPr algn="r" fontAlgn="b"/>
                      <a:r>
                        <a:rPr lang="en-US" sz="2000" b="0" i="0" u="none" strike="noStrike" dirty="0" smtClean="0">
                          <a:solidFill>
                            <a:srgbClr val="000000"/>
                          </a:solidFill>
                          <a:effectLst/>
                          <a:latin typeface="+mn-lt"/>
                        </a:rPr>
                        <a:t>50</a:t>
                      </a:r>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0" i="0" u="none" strike="noStrike" dirty="0" smtClean="0">
                          <a:solidFill>
                            <a:srgbClr val="000000"/>
                          </a:solidFill>
                          <a:effectLst/>
                          <a:latin typeface="+mn-lt"/>
                        </a:rPr>
                        <a:t>ops</a:t>
                      </a:r>
                      <a:endParaRPr lang="en-US" sz="2000" b="0" i="0"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a:solidFill>
                            <a:srgbClr val="000000"/>
                          </a:solidFill>
                          <a:effectLst/>
                          <a:latin typeface="+mn-lt"/>
                        </a:rPr>
                        <a:t>Dilution</a:t>
                      </a:r>
                    </a:p>
                  </a:txBody>
                  <a:tcPr marL="12700" marR="12700" marT="12700" marB="0" anchor="ctr"/>
                </a:tc>
                <a:tc>
                  <a:txBody>
                    <a:bodyPr/>
                    <a:lstStyle/>
                    <a:p>
                      <a:pPr algn="r" fontAlgn="b"/>
                      <a:r>
                        <a:rPr lang="en-US" sz="2000" b="0" i="0" u="none" strike="noStrike" dirty="0">
                          <a:solidFill>
                            <a:srgbClr val="000000"/>
                          </a:solidFill>
                          <a:effectLst/>
                          <a:latin typeface="+mn-lt"/>
                        </a:rPr>
                        <a:t>8</a:t>
                      </a:r>
                    </a:p>
                  </a:txBody>
                  <a:tcPr marL="12700" marR="12700" marT="12700" marB="0" anchor="ctr"/>
                </a:tc>
                <a:tc>
                  <a:txBody>
                    <a:bodyPr/>
                    <a:lstStyle/>
                    <a:p>
                      <a:pPr algn="r" fontAlgn="b"/>
                      <a:r>
                        <a:rPr lang="en-US" sz="2000" b="0" i="0" u="none" strike="noStrike" dirty="0">
                          <a:solidFill>
                            <a:srgbClr val="000000"/>
                          </a:solidFill>
                          <a:effectLst/>
                          <a:latin typeface="+mn-lt"/>
                        </a:rPr>
                        <a:t>15</a:t>
                      </a:r>
                    </a:p>
                  </a:txBody>
                  <a:tcPr marL="12700" marR="12700" marT="12700" marB="0" anchor="ctr"/>
                </a:tc>
                <a:tc>
                  <a:txBody>
                    <a:bodyPr/>
                    <a:lstStyle/>
                    <a:p>
                      <a:pPr algn="r" fontAlgn="b"/>
                      <a:r>
                        <a:rPr lang="en-US" sz="2000" b="0" i="0" u="none" strike="noStrike">
                          <a:solidFill>
                            <a:srgbClr val="000000"/>
                          </a:solidFill>
                          <a:effectLst/>
                          <a:latin typeface="+mn-lt"/>
                        </a:rPr>
                        <a:t>4</a:t>
                      </a:r>
                    </a:p>
                  </a:txBody>
                  <a:tcPr marL="12700" marR="12700" marT="12700" marB="0" anchor="ctr"/>
                </a:tc>
                <a:tc>
                  <a:txBody>
                    <a:bodyPr/>
                    <a:lstStyle/>
                    <a:p>
                      <a:pPr algn="r" fontAlgn="b"/>
                      <a:r>
                        <a:rPr lang="en-US" sz="2000" b="1" i="0" u="none" strike="noStrike" dirty="0" smtClean="0">
                          <a:solidFill>
                            <a:srgbClr val="0000FF"/>
                          </a:solidFill>
                          <a:effectLst/>
                          <a:latin typeface="+mn-lt"/>
                        </a:rPr>
                        <a:t>0</a:t>
                      </a:r>
                      <a:endParaRPr lang="en-US" sz="2000" b="1" i="0" u="none" strike="noStrike" dirty="0">
                        <a:solidFill>
                          <a:srgbClr val="0000FF"/>
                        </a:solidFill>
                        <a:effectLst/>
                        <a:latin typeface="+mn-lt"/>
                      </a:endParaRPr>
                    </a:p>
                  </a:txBody>
                  <a:tcPr marL="12700" marR="12700" marT="12700" marB="0" anchor="ctr"/>
                </a:tc>
                <a:tc>
                  <a:txBody>
                    <a:bodyPr/>
                    <a:lstStyle/>
                    <a:p>
                      <a:pPr algn="r" fontAlgn="b"/>
                      <a:r>
                        <a:rPr lang="en-US" sz="2000" b="0" i="0" u="none" strike="noStrike" dirty="0" smtClean="0">
                          <a:solidFill>
                            <a:srgbClr val="000000"/>
                          </a:solidFill>
                          <a:effectLst/>
                          <a:latin typeface="+mn-lt"/>
                        </a:rPr>
                        <a:t>250</a:t>
                      </a:r>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0" i="0" u="none" strike="noStrike" dirty="0" smtClean="0">
                          <a:solidFill>
                            <a:srgbClr val="000000"/>
                          </a:solidFill>
                          <a:effectLst/>
                          <a:latin typeface="+mn-lt"/>
                        </a:rPr>
                        <a:t>ops</a:t>
                      </a:r>
                      <a:endParaRPr lang="en-US" sz="2000" b="0" i="0"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a:solidFill>
                            <a:srgbClr val="000000"/>
                          </a:solidFill>
                          <a:effectLst/>
                          <a:latin typeface="+mn-lt"/>
                        </a:rPr>
                        <a:t>HT Furnace</a:t>
                      </a:r>
                    </a:p>
                  </a:txBody>
                  <a:tcPr marL="12700" marR="12700" marT="12700" marB="0" anchor="ctr"/>
                </a:tc>
                <a:tc>
                  <a:txBody>
                    <a:bodyPr/>
                    <a:lstStyle/>
                    <a:p>
                      <a:pPr algn="r" fontAlgn="b"/>
                      <a:r>
                        <a:rPr lang="en-US" sz="2000" b="0" i="0" u="none" strike="noStrike">
                          <a:solidFill>
                            <a:srgbClr val="000000"/>
                          </a:solidFill>
                          <a:effectLst/>
                          <a:latin typeface="+mn-lt"/>
                        </a:rPr>
                        <a:t>14</a:t>
                      </a:r>
                    </a:p>
                  </a:txBody>
                  <a:tcPr marL="12700" marR="12700" marT="12700" marB="0" anchor="ctr"/>
                </a:tc>
                <a:tc>
                  <a:txBody>
                    <a:bodyPr/>
                    <a:lstStyle/>
                    <a:p>
                      <a:pPr algn="r" fontAlgn="b"/>
                      <a:r>
                        <a:rPr lang="en-US" sz="2000" b="0" i="0" u="none" strike="noStrike" dirty="0">
                          <a:solidFill>
                            <a:srgbClr val="000000"/>
                          </a:solidFill>
                          <a:effectLst/>
                          <a:latin typeface="+mn-lt"/>
                        </a:rPr>
                        <a:t>16</a:t>
                      </a:r>
                    </a:p>
                  </a:txBody>
                  <a:tcPr marL="12700" marR="12700" marT="12700" marB="0" anchor="ctr"/>
                </a:tc>
                <a:tc>
                  <a:txBody>
                    <a:bodyPr/>
                    <a:lstStyle/>
                    <a:p>
                      <a:pPr algn="r" fontAlgn="b"/>
                      <a:r>
                        <a:rPr lang="en-US" sz="2000" b="0" i="0" u="none" strike="noStrike" dirty="0">
                          <a:solidFill>
                            <a:srgbClr val="000000"/>
                          </a:solidFill>
                          <a:effectLst/>
                          <a:latin typeface="+mn-lt"/>
                        </a:rPr>
                        <a:t>8</a:t>
                      </a:r>
                    </a:p>
                  </a:txBody>
                  <a:tcPr marL="12700" marR="12700" marT="12700" marB="0" anchor="ctr"/>
                </a:tc>
                <a:tc>
                  <a:txBody>
                    <a:bodyPr/>
                    <a:lstStyle/>
                    <a:p>
                      <a:pPr algn="r" fontAlgn="b"/>
                      <a:r>
                        <a:rPr lang="is-IS" sz="2000" b="1" i="0" u="none" strike="noStrike">
                          <a:solidFill>
                            <a:srgbClr val="000000"/>
                          </a:solidFill>
                          <a:effectLst/>
                          <a:latin typeface="+mn-lt"/>
                        </a:rPr>
                        <a:t>2</a:t>
                      </a:r>
                    </a:p>
                  </a:txBody>
                  <a:tcPr marL="12700" marR="12700" marT="12700" marB="0" anchor="ctr"/>
                </a:tc>
                <a:tc>
                  <a:txBody>
                    <a:bodyPr/>
                    <a:lstStyle/>
                    <a:p>
                      <a:pPr algn="r" fontAlgn="b"/>
                      <a:r>
                        <a:rPr lang="is-IS" sz="2000" b="0" i="0" u="none" strike="noStrike" dirty="0" smtClean="0">
                          <a:solidFill>
                            <a:srgbClr val="000000"/>
                          </a:solidFill>
                          <a:effectLst/>
                          <a:latin typeface="+mn-lt"/>
                        </a:rPr>
                        <a:t>75</a:t>
                      </a:r>
                      <a:endParaRPr lang="is-IS" sz="2000" b="0" i="0" u="none" strike="noStrike" dirty="0">
                        <a:solidFill>
                          <a:srgbClr val="000000"/>
                        </a:solidFill>
                        <a:effectLst/>
                        <a:latin typeface="+mn-lt"/>
                      </a:endParaRPr>
                    </a:p>
                  </a:txBody>
                  <a:tcPr marL="12700" marR="12700" marT="12700" marB="0" anchor="ctr"/>
                </a:tc>
                <a:tc>
                  <a:txBody>
                    <a:bodyPr/>
                    <a:lstStyle/>
                    <a:p>
                      <a:pPr algn="r" fontAlgn="b"/>
                      <a:r>
                        <a:rPr lang="is-IS" sz="2000" b="0" i="0" u="none" strike="noStrike" dirty="0" smtClean="0">
                          <a:solidFill>
                            <a:srgbClr val="000000"/>
                          </a:solidFill>
                          <a:effectLst/>
                          <a:latin typeface="+mn-lt"/>
                        </a:rPr>
                        <a:t>share</a:t>
                      </a:r>
                      <a:endParaRPr lang="is-IS" sz="2000" b="0" i="0"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a:solidFill>
                            <a:srgbClr val="000000"/>
                          </a:solidFill>
                          <a:effectLst/>
                          <a:latin typeface="+mn-lt"/>
                        </a:rPr>
                        <a:t>IR Furnace</a:t>
                      </a:r>
                    </a:p>
                  </a:txBody>
                  <a:tcPr marL="12700" marR="12700" marT="12700" marB="0" anchor="ctr"/>
                </a:tc>
                <a:tc>
                  <a:txBody>
                    <a:bodyPr/>
                    <a:lstStyle/>
                    <a:p>
                      <a:pPr algn="r" fontAlgn="b"/>
                      <a:r>
                        <a:rPr lang="en-US" sz="2000" b="0" i="0" u="none" strike="noStrike">
                          <a:solidFill>
                            <a:srgbClr val="000000"/>
                          </a:solidFill>
                          <a:effectLst/>
                          <a:latin typeface="+mn-lt"/>
                        </a:rPr>
                        <a:t>9</a:t>
                      </a:r>
                    </a:p>
                  </a:txBody>
                  <a:tcPr marL="12700" marR="12700" marT="12700" marB="0" anchor="ctr"/>
                </a:tc>
                <a:tc>
                  <a:txBody>
                    <a:bodyPr/>
                    <a:lstStyle/>
                    <a:p>
                      <a:pPr algn="r" fontAlgn="b"/>
                      <a:r>
                        <a:rPr lang="en-US" sz="2000" b="0" i="0" u="none" strike="noStrike" dirty="0">
                          <a:solidFill>
                            <a:srgbClr val="000000"/>
                          </a:solidFill>
                          <a:effectLst/>
                          <a:latin typeface="+mn-lt"/>
                        </a:rPr>
                        <a:t>15</a:t>
                      </a:r>
                    </a:p>
                  </a:txBody>
                  <a:tcPr marL="12700" marR="12700" marT="12700" marB="0" anchor="ctr"/>
                </a:tc>
                <a:tc>
                  <a:txBody>
                    <a:bodyPr/>
                    <a:lstStyle/>
                    <a:p>
                      <a:pPr algn="r" fontAlgn="b"/>
                      <a:r>
                        <a:rPr lang="en-US" sz="2000" b="0" i="0" u="none" strike="noStrike" dirty="0">
                          <a:solidFill>
                            <a:srgbClr val="000000"/>
                          </a:solidFill>
                          <a:effectLst/>
                          <a:latin typeface="+mn-lt"/>
                        </a:rPr>
                        <a:t>5</a:t>
                      </a:r>
                    </a:p>
                  </a:txBody>
                  <a:tcPr marL="12700" marR="12700" marT="12700" marB="0" anchor="ctr"/>
                </a:tc>
                <a:tc>
                  <a:txBody>
                    <a:bodyPr/>
                    <a:lstStyle/>
                    <a:p>
                      <a:pPr algn="r" fontAlgn="b"/>
                      <a:r>
                        <a:rPr lang="en-US" sz="2000" b="1" i="0" u="none" strike="noStrike" dirty="0">
                          <a:solidFill>
                            <a:srgbClr val="000000"/>
                          </a:solidFill>
                          <a:effectLst/>
                          <a:latin typeface="+mn-lt"/>
                        </a:rPr>
                        <a:t>1</a:t>
                      </a:r>
                    </a:p>
                  </a:txBody>
                  <a:tcPr marL="12700" marR="12700" marT="12700" marB="0" anchor="ctr"/>
                </a:tc>
                <a:tc>
                  <a:txBody>
                    <a:bodyPr/>
                    <a:lstStyle/>
                    <a:p>
                      <a:pPr algn="r" fontAlgn="b"/>
                      <a:r>
                        <a:rPr lang="en-US" sz="2000" b="0" i="0" u="none" strike="noStrike" dirty="0" smtClean="0">
                          <a:solidFill>
                            <a:srgbClr val="000000"/>
                          </a:solidFill>
                          <a:effectLst/>
                          <a:latin typeface="+mn-lt"/>
                        </a:rPr>
                        <a:t>50</a:t>
                      </a:r>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0" i="0" u="none" strike="noStrike" dirty="0" smtClean="0">
                          <a:solidFill>
                            <a:srgbClr val="000000"/>
                          </a:solidFill>
                          <a:effectLst/>
                          <a:latin typeface="+mn-lt"/>
                        </a:rPr>
                        <a:t>share</a:t>
                      </a:r>
                      <a:endParaRPr lang="en-US" sz="2000" b="0" i="0"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dirty="0">
                          <a:solidFill>
                            <a:srgbClr val="000000"/>
                          </a:solidFill>
                          <a:effectLst/>
                          <a:latin typeface="+mn-lt"/>
                        </a:rPr>
                        <a:t>Sorption stick</a:t>
                      </a:r>
                    </a:p>
                  </a:txBody>
                  <a:tcPr marL="12700" marR="12700" marT="12700" marB="0" anchor="ctr"/>
                </a:tc>
                <a:tc>
                  <a:txBody>
                    <a:bodyPr/>
                    <a:lstStyle/>
                    <a:p>
                      <a:pPr algn="r" fontAlgn="b"/>
                      <a:r>
                        <a:rPr lang="en-US" sz="2000" b="0" i="0" u="none" strike="noStrike">
                          <a:solidFill>
                            <a:srgbClr val="000000"/>
                          </a:solidFill>
                          <a:effectLst/>
                          <a:latin typeface="+mn-lt"/>
                        </a:rPr>
                        <a:t>8</a:t>
                      </a:r>
                    </a:p>
                  </a:txBody>
                  <a:tcPr marL="12700" marR="12700" marT="12700" marB="0" anchor="ctr"/>
                </a:tc>
                <a:tc>
                  <a:txBody>
                    <a:bodyPr/>
                    <a:lstStyle/>
                    <a:p>
                      <a:pPr algn="r" fontAlgn="b"/>
                      <a:r>
                        <a:rPr lang="en-US" sz="2000" b="0" i="0" u="none" strike="noStrike" dirty="0">
                          <a:solidFill>
                            <a:srgbClr val="000000"/>
                          </a:solidFill>
                          <a:effectLst/>
                          <a:latin typeface="+mn-lt"/>
                        </a:rPr>
                        <a:t>15</a:t>
                      </a:r>
                    </a:p>
                  </a:txBody>
                  <a:tcPr marL="12700" marR="12700" marT="12700" marB="0" anchor="ctr"/>
                </a:tc>
                <a:tc>
                  <a:txBody>
                    <a:bodyPr/>
                    <a:lstStyle/>
                    <a:p>
                      <a:pPr algn="r" fontAlgn="b"/>
                      <a:r>
                        <a:rPr lang="en-US" sz="2000" b="0" i="0" u="none" strike="noStrike" dirty="0">
                          <a:solidFill>
                            <a:srgbClr val="000000"/>
                          </a:solidFill>
                          <a:effectLst/>
                          <a:latin typeface="+mn-lt"/>
                        </a:rPr>
                        <a:t>4</a:t>
                      </a:r>
                    </a:p>
                  </a:txBody>
                  <a:tcPr marL="12700" marR="12700" marT="12700" marB="0" anchor="ctr"/>
                </a:tc>
                <a:tc>
                  <a:txBody>
                    <a:bodyPr/>
                    <a:lstStyle/>
                    <a:p>
                      <a:pPr algn="r" fontAlgn="b"/>
                      <a:r>
                        <a:rPr lang="en-US" sz="2000" b="1" i="0" u="none" strike="noStrike" dirty="0" smtClean="0">
                          <a:solidFill>
                            <a:srgbClr val="000000"/>
                          </a:solidFill>
                          <a:effectLst/>
                          <a:latin typeface="+mn-lt"/>
                        </a:rPr>
                        <a:t>1</a:t>
                      </a:r>
                      <a:endParaRPr lang="en-US" sz="2000" b="1" i="0" u="none" strike="noStrike" dirty="0">
                        <a:solidFill>
                          <a:srgbClr val="000000"/>
                        </a:solidFill>
                        <a:effectLst/>
                        <a:latin typeface="+mn-lt"/>
                      </a:endParaRPr>
                    </a:p>
                  </a:txBody>
                  <a:tcPr marL="12700" marR="12700" marT="12700" marB="0" anchor="ctr"/>
                </a:tc>
                <a:tc>
                  <a:txBody>
                    <a:bodyPr/>
                    <a:lstStyle/>
                    <a:p>
                      <a:pPr algn="r" fontAlgn="b"/>
                      <a:r>
                        <a:rPr lang="en-US" sz="2000" b="0" i="0" u="none" strike="noStrike" dirty="0" smtClean="0">
                          <a:solidFill>
                            <a:srgbClr val="000000"/>
                          </a:solidFill>
                          <a:effectLst/>
                          <a:latin typeface="+mn-lt"/>
                        </a:rPr>
                        <a:t>150</a:t>
                      </a:r>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0" i="0" u="none" strike="noStrike" dirty="0" smtClean="0">
                          <a:solidFill>
                            <a:srgbClr val="000000"/>
                          </a:solidFill>
                          <a:effectLst/>
                          <a:latin typeface="+mn-lt"/>
                        </a:rPr>
                        <a:t>ops</a:t>
                      </a:r>
                      <a:endParaRPr lang="en-US" sz="2000" b="0" i="0"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a:solidFill>
                            <a:srgbClr val="000000"/>
                          </a:solidFill>
                          <a:effectLst/>
                          <a:latin typeface="+mn-lt"/>
                        </a:rPr>
                        <a:t>6kV HV supply</a:t>
                      </a:r>
                    </a:p>
                  </a:txBody>
                  <a:tcPr marL="12700" marR="12700" marT="12700" marB="0" anchor="ctr"/>
                </a:tc>
                <a:tc>
                  <a:txBody>
                    <a:bodyPr/>
                    <a:lstStyle/>
                    <a:p>
                      <a:pPr algn="r" fontAlgn="b"/>
                      <a:r>
                        <a:rPr lang="en-US" sz="2000" b="0" i="0" u="none" strike="noStrike">
                          <a:solidFill>
                            <a:srgbClr val="000000"/>
                          </a:solidFill>
                          <a:effectLst/>
                          <a:latin typeface="+mn-lt"/>
                        </a:rPr>
                        <a:t>6</a:t>
                      </a:r>
                    </a:p>
                  </a:txBody>
                  <a:tcPr marL="12700" marR="12700" marT="12700" marB="0" anchor="ctr"/>
                </a:tc>
                <a:tc>
                  <a:txBody>
                    <a:bodyPr/>
                    <a:lstStyle/>
                    <a:p>
                      <a:pPr algn="r" fontAlgn="b"/>
                      <a:r>
                        <a:rPr lang="en-US" sz="2000" b="0" i="0" u="none" strike="noStrike">
                          <a:solidFill>
                            <a:srgbClr val="000000"/>
                          </a:solidFill>
                          <a:effectLst/>
                          <a:latin typeface="+mn-lt"/>
                        </a:rPr>
                        <a:t>16</a:t>
                      </a:r>
                    </a:p>
                  </a:txBody>
                  <a:tcPr marL="12700" marR="12700" marT="12700" marB="0" anchor="ctr"/>
                </a:tc>
                <a:tc>
                  <a:txBody>
                    <a:bodyPr/>
                    <a:lstStyle/>
                    <a:p>
                      <a:pPr algn="r" fontAlgn="b"/>
                      <a:r>
                        <a:rPr lang="is-IS" sz="2000" b="0" i="0" u="none" strike="noStrike" dirty="0">
                          <a:solidFill>
                            <a:srgbClr val="000000"/>
                          </a:solidFill>
                          <a:effectLst/>
                          <a:latin typeface="+mn-lt"/>
                        </a:rPr>
                        <a:t>2</a:t>
                      </a:r>
                    </a:p>
                  </a:txBody>
                  <a:tcPr marL="12700" marR="12700" marT="12700" marB="0" anchor="ctr"/>
                </a:tc>
                <a:tc>
                  <a:txBody>
                    <a:bodyPr/>
                    <a:lstStyle/>
                    <a:p>
                      <a:pPr algn="r" fontAlgn="b"/>
                      <a:r>
                        <a:rPr lang="en-US" sz="2000" b="1" i="0" u="none" strike="noStrike" dirty="0">
                          <a:solidFill>
                            <a:srgbClr val="0000FF"/>
                          </a:solidFill>
                          <a:effectLst/>
                          <a:latin typeface="+mn-lt"/>
                        </a:rPr>
                        <a:t>0</a:t>
                      </a:r>
                    </a:p>
                  </a:txBody>
                  <a:tcPr marL="12700" marR="12700" marT="12700" marB="0" anchor="ctr"/>
                </a:tc>
                <a:tc>
                  <a:txBody>
                    <a:bodyPr/>
                    <a:lstStyle/>
                    <a:p>
                      <a:pPr algn="r" fontAlgn="b"/>
                      <a:r>
                        <a:rPr lang="en-US" sz="2000" b="0" i="0" u="none" strike="noStrike" dirty="0" smtClean="0">
                          <a:solidFill>
                            <a:srgbClr val="000000"/>
                          </a:solidFill>
                          <a:effectLst/>
                          <a:latin typeface="+mn-lt"/>
                        </a:rPr>
                        <a:t>50</a:t>
                      </a:r>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0" i="0" u="none" strike="noStrike" dirty="0" smtClean="0">
                          <a:solidFill>
                            <a:srgbClr val="000000"/>
                          </a:solidFill>
                          <a:effectLst/>
                          <a:latin typeface="+mn-lt"/>
                        </a:rPr>
                        <a:t>ops</a:t>
                      </a:r>
                      <a:endParaRPr lang="en-US" sz="2000" b="0" i="0" u="none" strike="noStrike" dirty="0">
                        <a:solidFill>
                          <a:srgbClr val="000000"/>
                        </a:solidFill>
                        <a:effectLst/>
                        <a:latin typeface="+mn-lt"/>
                      </a:endParaRPr>
                    </a:p>
                  </a:txBody>
                  <a:tcPr marL="12700" marR="12700" marT="12700" marB="0" anchor="ctr"/>
                </a:tc>
              </a:tr>
              <a:tr h="449242">
                <a:tc>
                  <a:txBody>
                    <a:bodyPr/>
                    <a:lstStyle/>
                    <a:p>
                      <a:pPr algn="l" fontAlgn="b"/>
                      <a:r>
                        <a:rPr lang="en-US" sz="2000" b="0" i="0" u="none" strike="noStrike" dirty="0">
                          <a:solidFill>
                            <a:srgbClr val="000000"/>
                          </a:solidFill>
                          <a:effectLst/>
                          <a:latin typeface="+mn-lt"/>
                        </a:rPr>
                        <a:t>Pulsed magnet</a:t>
                      </a:r>
                    </a:p>
                  </a:txBody>
                  <a:tcPr marL="12700" marR="12700" marT="12700" marB="0" anchor="ctr"/>
                </a:tc>
                <a:tc>
                  <a:txBody>
                    <a:bodyPr/>
                    <a:lstStyle/>
                    <a:p>
                      <a:pPr algn="r" fontAlgn="b"/>
                      <a:r>
                        <a:rPr lang="en-US" sz="2000" b="0" i="0" u="none" strike="noStrike">
                          <a:solidFill>
                            <a:srgbClr val="000000"/>
                          </a:solidFill>
                          <a:effectLst/>
                          <a:latin typeface="+mn-lt"/>
                        </a:rPr>
                        <a:t>5</a:t>
                      </a:r>
                    </a:p>
                  </a:txBody>
                  <a:tcPr marL="12700" marR="12700" marT="12700" marB="0" anchor="ctr"/>
                </a:tc>
                <a:tc>
                  <a:txBody>
                    <a:bodyPr/>
                    <a:lstStyle/>
                    <a:p>
                      <a:pPr algn="r" fontAlgn="b"/>
                      <a:r>
                        <a:rPr lang="en-US" sz="2000" b="0" i="0" u="none" strike="noStrike">
                          <a:solidFill>
                            <a:srgbClr val="000000"/>
                          </a:solidFill>
                          <a:effectLst/>
                          <a:latin typeface="+mn-lt"/>
                        </a:rPr>
                        <a:t>9</a:t>
                      </a:r>
                    </a:p>
                  </a:txBody>
                  <a:tcPr marL="12700" marR="12700" marT="12700" marB="0" anchor="ctr"/>
                </a:tc>
                <a:tc>
                  <a:txBody>
                    <a:bodyPr/>
                    <a:lstStyle/>
                    <a:p>
                      <a:pPr algn="r" fontAlgn="b"/>
                      <a:r>
                        <a:rPr lang="en-US" sz="2000" b="0" i="0" u="none" strike="noStrike">
                          <a:solidFill>
                            <a:srgbClr val="000000"/>
                          </a:solidFill>
                          <a:effectLst/>
                          <a:latin typeface="+mn-lt"/>
                        </a:rPr>
                        <a:t>3</a:t>
                      </a:r>
                    </a:p>
                  </a:txBody>
                  <a:tcPr marL="12700" marR="12700" marT="12700" marB="0" anchor="ctr"/>
                </a:tc>
                <a:tc>
                  <a:txBody>
                    <a:bodyPr/>
                    <a:lstStyle/>
                    <a:p>
                      <a:pPr algn="r" fontAlgn="b"/>
                      <a:r>
                        <a:rPr lang="en-US" sz="2000" b="1" i="0" u="none" strike="noStrike" dirty="0">
                          <a:solidFill>
                            <a:srgbClr val="0000FF"/>
                          </a:solidFill>
                          <a:effectLst/>
                          <a:latin typeface="+mn-lt"/>
                        </a:rPr>
                        <a:t>0</a:t>
                      </a:r>
                    </a:p>
                  </a:txBody>
                  <a:tcPr marL="12700" marR="12700" marT="12700" marB="0" anchor="ctr"/>
                </a:tc>
                <a:tc>
                  <a:txBody>
                    <a:bodyPr/>
                    <a:lstStyle/>
                    <a:p>
                      <a:pPr algn="r" fontAlgn="b"/>
                      <a:endParaRPr lang="en-US" sz="2000" b="0" i="0" u="none" strike="noStrike" dirty="0">
                        <a:solidFill>
                          <a:srgbClr val="000000"/>
                        </a:solidFill>
                        <a:effectLst/>
                        <a:latin typeface="+mn-lt"/>
                      </a:endParaRPr>
                    </a:p>
                  </a:txBody>
                  <a:tcPr marL="12700" marR="12700" marT="12700" marB="0" anchor="ctr"/>
                </a:tc>
                <a:tc>
                  <a:txBody>
                    <a:bodyPr/>
                    <a:lstStyle/>
                    <a:p>
                      <a:pPr algn="r" fontAlgn="b"/>
                      <a:r>
                        <a:rPr lang="en-US" sz="2000" b="0" i="0" u="none" strike="noStrike" dirty="0" smtClean="0">
                          <a:solidFill>
                            <a:srgbClr val="000000"/>
                          </a:solidFill>
                          <a:effectLst/>
                          <a:latin typeface="+mn-lt"/>
                        </a:rPr>
                        <a:t>external</a:t>
                      </a:r>
                      <a:endParaRPr lang="en-US" sz="2000" b="0" i="0" u="none" strike="noStrike" dirty="0">
                        <a:solidFill>
                          <a:srgbClr val="000000"/>
                        </a:solidFill>
                        <a:effectLst/>
                        <a:latin typeface="+mn-lt"/>
                      </a:endParaRPr>
                    </a:p>
                  </a:txBody>
                  <a:tcPr marL="12700" marR="12700" marT="12700" marB="0" anchor="ctr"/>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34</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22629819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Pressure and Mechanical Processing – </a:t>
            </a:r>
            <a:r>
              <a:rPr lang="en-US" dirty="0" smtClean="0">
                <a:solidFill>
                  <a:srgbClr val="FF0000"/>
                </a:solidFill>
              </a:rPr>
              <a:t>reduced scope</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35</a:t>
            </a:fld>
            <a:endParaRPr lang="sv-SE" dirty="0">
              <a:solidFill>
                <a:prstClr val="black">
                  <a:tint val="75000"/>
                </a:prstClr>
              </a:solidFill>
              <a:latin typeface="Calibri"/>
            </a:endParaRPr>
          </a:p>
        </p:txBody>
      </p:sp>
      <p:graphicFrame>
        <p:nvGraphicFramePr>
          <p:cNvPr id="6" name="Content Placeholder 4"/>
          <p:cNvGraphicFramePr>
            <a:graphicFrameLocks/>
          </p:cNvGraphicFramePr>
          <p:nvPr>
            <p:extLst>
              <p:ext uri="{D42A27DB-BD31-4B8C-83A1-F6EECF244321}">
                <p14:modId xmlns:p14="http://schemas.microsoft.com/office/powerpoint/2010/main" val="3126661892"/>
              </p:ext>
            </p:extLst>
          </p:nvPr>
        </p:nvGraphicFramePr>
        <p:xfrm>
          <a:off x="0" y="1467093"/>
          <a:ext cx="9144002" cy="5390902"/>
        </p:xfrm>
        <a:graphic>
          <a:graphicData uri="http://schemas.openxmlformats.org/drawingml/2006/table">
            <a:tbl>
              <a:tblPr firstRow="1" bandRow="1">
                <a:tableStyleId>{5C22544A-7EE6-4342-B048-85BDC9FD1C3A}</a:tableStyleId>
              </a:tblPr>
              <a:tblGrid>
                <a:gridCol w="2727158"/>
                <a:gridCol w="1069474"/>
                <a:gridCol w="1069474"/>
                <a:gridCol w="1069474"/>
                <a:gridCol w="1069474"/>
                <a:gridCol w="1069474"/>
                <a:gridCol w="1069474"/>
              </a:tblGrid>
              <a:tr h="519094">
                <a:tc>
                  <a:txBody>
                    <a:bodyPr/>
                    <a:lstStyle/>
                    <a:p>
                      <a:pPr algn="l" fontAlgn="b"/>
                      <a:r>
                        <a:rPr lang="sk-SK" sz="1800" b="0" i="0" u="none" strike="noStrike" dirty="0">
                          <a:solidFill>
                            <a:srgbClr val="000000"/>
                          </a:solidFill>
                          <a:effectLst/>
                          <a:latin typeface="Calibri"/>
                        </a:rPr>
                        <a:t> </a:t>
                      </a:r>
                    </a:p>
                  </a:txBody>
                  <a:tcPr marL="12700" marR="12700" marT="12700" marB="0" anchor="b"/>
                </a:tc>
                <a:tc>
                  <a:txBody>
                    <a:bodyPr/>
                    <a:lstStyle/>
                    <a:p>
                      <a:pPr>
                        <a:lnSpc>
                          <a:spcPct val="50000"/>
                        </a:lnSpc>
                      </a:pPr>
                      <a:r>
                        <a:rPr lang="en-US" sz="1800" dirty="0" smtClean="0">
                          <a:latin typeface="Calibri"/>
                          <a:cs typeface="Calibri"/>
                        </a:rPr>
                        <a:t>Need 17</a:t>
                      </a:r>
                      <a:endParaRPr lang="en-US" sz="1800" dirty="0">
                        <a:latin typeface="Calibri"/>
                        <a:cs typeface="Calibri"/>
                      </a:endParaRPr>
                    </a:p>
                  </a:txBody>
                  <a:tcPr anchor="b"/>
                </a:tc>
                <a:tc>
                  <a:txBody>
                    <a:bodyPr/>
                    <a:lstStyle/>
                    <a:p>
                      <a:pPr>
                        <a:lnSpc>
                          <a:spcPct val="50000"/>
                        </a:lnSpc>
                      </a:pPr>
                      <a:r>
                        <a:rPr lang="en-US" sz="1800" dirty="0" err="1" smtClean="0">
                          <a:latin typeface="Calibri"/>
                          <a:cs typeface="Calibri"/>
                        </a:rPr>
                        <a:t>Poss</a:t>
                      </a:r>
                      <a:r>
                        <a:rPr lang="en-US" sz="1800" dirty="0" smtClean="0">
                          <a:latin typeface="Calibri"/>
                          <a:cs typeface="Calibri"/>
                        </a:rPr>
                        <a:t> 17</a:t>
                      </a:r>
                      <a:endParaRPr lang="en-US" sz="1800" dirty="0">
                        <a:latin typeface="Calibri"/>
                        <a:cs typeface="Calibri"/>
                      </a:endParaRPr>
                    </a:p>
                  </a:txBody>
                  <a:tcPr anchor="b"/>
                </a:tc>
                <a:tc>
                  <a:txBody>
                    <a:bodyPr/>
                    <a:lstStyle/>
                    <a:p>
                      <a:pPr>
                        <a:lnSpc>
                          <a:spcPct val="50000"/>
                        </a:lnSpc>
                      </a:pPr>
                      <a:r>
                        <a:rPr lang="en-US" sz="1800" dirty="0" smtClean="0">
                          <a:latin typeface="Calibri"/>
                          <a:cs typeface="Calibri"/>
                        </a:rPr>
                        <a:t>Need 8</a:t>
                      </a:r>
                      <a:endParaRPr lang="en-US" sz="1800" dirty="0">
                        <a:latin typeface="Calibri"/>
                        <a:cs typeface="Calibri"/>
                      </a:endParaRPr>
                    </a:p>
                  </a:txBody>
                  <a:tcPr anchor="b"/>
                </a:tc>
                <a:tc>
                  <a:txBody>
                    <a:bodyPr/>
                    <a:lstStyle/>
                    <a:p>
                      <a:pPr>
                        <a:lnSpc>
                          <a:spcPct val="50000"/>
                        </a:lnSpc>
                      </a:pPr>
                      <a:r>
                        <a:rPr lang="en-US" sz="1800" dirty="0" smtClean="0">
                          <a:latin typeface="Calibri"/>
                          <a:cs typeface="Calibri"/>
                        </a:rPr>
                        <a:t>In scope</a:t>
                      </a:r>
                      <a:endParaRPr lang="en-US" sz="1800" dirty="0">
                        <a:latin typeface="Calibri"/>
                        <a:cs typeface="Calibri"/>
                      </a:endParaRPr>
                    </a:p>
                  </a:txBody>
                  <a:tcPr anchor="b"/>
                </a:tc>
                <a:tc>
                  <a:txBody>
                    <a:bodyPr/>
                    <a:lstStyle/>
                    <a:p>
                      <a:pPr>
                        <a:lnSpc>
                          <a:spcPct val="50000"/>
                        </a:lnSpc>
                      </a:pPr>
                      <a:r>
                        <a:rPr lang="en-US" sz="1800" dirty="0" smtClean="0">
                          <a:latin typeface="Calibri"/>
                          <a:cs typeface="Calibri"/>
                        </a:rPr>
                        <a:t>Cost (k€)</a:t>
                      </a:r>
                      <a:endParaRPr lang="en-US" sz="1800" dirty="0">
                        <a:latin typeface="Calibri"/>
                        <a:cs typeface="Calibri"/>
                      </a:endParaRPr>
                    </a:p>
                  </a:txBody>
                  <a:tcPr anchor="b"/>
                </a:tc>
                <a:tc>
                  <a:txBody>
                    <a:bodyPr/>
                    <a:lstStyle/>
                    <a:p>
                      <a:pPr>
                        <a:lnSpc>
                          <a:spcPct val="50000"/>
                        </a:lnSpc>
                      </a:pPr>
                      <a:r>
                        <a:rPr lang="en-US" sz="1800" dirty="0" smtClean="0">
                          <a:latin typeface="Calibri"/>
                          <a:cs typeface="Calibri"/>
                        </a:rPr>
                        <a:t>Mitigate</a:t>
                      </a:r>
                      <a:endParaRPr lang="en-US" sz="1800" dirty="0">
                        <a:latin typeface="Calibri"/>
                        <a:cs typeface="Calibri"/>
                      </a:endParaRPr>
                    </a:p>
                  </a:txBody>
                  <a:tcPr anchor="b"/>
                </a:tc>
              </a:tr>
              <a:tr h="541312">
                <a:tc>
                  <a:txBody>
                    <a:bodyPr/>
                    <a:lstStyle/>
                    <a:p>
                      <a:pPr algn="l" fontAlgn="b">
                        <a:lnSpc>
                          <a:spcPct val="100000"/>
                        </a:lnSpc>
                      </a:pPr>
                      <a:r>
                        <a:rPr lang="en-US" sz="2000" b="0" i="0" u="none" strike="noStrike" dirty="0" smtClean="0">
                          <a:solidFill>
                            <a:srgbClr val="000000"/>
                          </a:solidFill>
                          <a:effectLst/>
                          <a:latin typeface="+mn-lt"/>
                        </a:rPr>
                        <a:t>Diamond Anvil Cells</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0" i="0" u="none" strike="noStrike">
                          <a:solidFill>
                            <a:srgbClr val="000000"/>
                          </a:solidFill>
                          <a:effectLst/>
                          <a:latin typeface="+mn-lt"/>
                        </a:rPr>
                        <a:t>7</a:t>
                      </a:r>
                    </a:p>
                  </a:txBody>
                  <a:tcPr marL="12700" marR="12700" marT="12700" marB="0" anchor="ctr"/>
                </a:tc>
                <a:tc>
                  <a:txBody>
                    <a:bodyPr/>
                    <a:lstStyle/>
                    <a:p>
                      <a:pPr algn="r" fontAlgn="b">
                        <a:lnSpc>
                          <a:spcPct val="100000"/>
                        </a:lnSpc>
                      </a:pPr>
                      <a:r>
                        <a:rPr lang="cs-CZ" sz="2000" b="0" i="0" u="none" strike="noStrike">
                          <a:solidFill>
                            <a:srgbClr val="000000"/>
                          </a:solidFill>
                          <a:effectLst/>
                          <a:latin typeface="+mn-lt"/>
                        </a:rPr>
                        <a:t>11</a:t>
                      </a:r>
                    </a:p>
                  </a:txBody>
                  <a:tcPr marL="12700" marR="12700" marT="12700" marB="0" anchor="ctr"/>
                </a:tc>
                <a:tc>
                  <a:txBody>
                    <a:bodyPr/>
                    <a:lstStyle/>
                    <a:p>
                      <a:pPr algn="r" fontAlgn="b">
                        <a:lnSpc>
                          <a:spcPct val="100000"/>
                        </a:lnSpc>
                      </a:pPr>
                      <a:r>
                        <a:rPr lang="en-US" sz="2000" b="0" i="0" u="none" strike="noStrike">
                          <a:solidFill>
                            <a:srgbClr val="000000"/>
                          </a:solidFill>
                          <a:effectLst/>
                          <a:latin typeface="+mn-lt"/>
                        </a:rPr>
                        <a:t>4</a:t>
                      </a:r>
                    </a:p>
                  </a:txBody>
                  <a:tcPr marL="12700" marR="12700" marT="12700" marB="0" anchor="ctr"/>
                </a:tc>
                <a:tc>
                  <a:txBody>
                    <a:bodyPr/>
                    <a:lstStyle/>
                    <a:p>
                      <a:pPr algn="r" fontAlgn="b">
                        <a:lnSpc>
                          <a:spcPct val="100000"/>
                        </a:lnSpc>
                      </a:pPr>
                      <a:r>
                        <a:rPr lang="en-US" sz="2000" b="1" i="0" u="none" strike="noStrike" dirty="0">
                          <a:solidFill>
                            <a:srgbClr val="000000"/>
                          </a:solidFill>
                          <a:effectLst/>
                          <a:latin typeface="+mn-lt"/>
                        </a:rPr>
                        <a:t>1</a:t>
                      </a: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150</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external</a:t>
                      </a:r>
                      <a:endParaRPr lang="en-US" sz="2000" b="0" i="0" u="none" strike="noStrike" dirty="0">
                        <a:solidFill>
                          <a:srgbClr val="000000"/>
                        </a:solidFill>
                        <a:effectLst/>
                        <a:latin typeface="+mn-lt"/>
                      </a:endParaRPr>
                    </a:p>
                  </a:txBody>
                  <a:tcPr marL="12700" marR="12700" marT="12700" marB="0" anchor="ctr"/>
                </a:tc>
              </a:tr>
              <a:tr h="541312">
                <a:tc>
                  <a:txBody>
                    <a:bodyPr/>
                    <a:lstStyle/>
                    <a:p>
                      <a:pPr algn="l" fontAlgn="b">
                        <a:lnSpc>
                          <a:spcPct val="100000"/>
                        </a:lnSpc>
                      </a:pPr>
                      <a:r>
                        <a:rPr lang="en-US" sz="2000" b="0" i="0" u="none" strike="noStrike" dirty="0">
                          <a:solidFill>
                            <a:srgbClr val="000000"/>
                          </a:solidFill>
                          <a:effectLst/>
                          <a:latin typeface="+mn-lt"/>
                        </a:rPr>
                        <a:t>Paris-</a:t>
                      </a:r>
                      <a:r>
                        <a:rPr lang="en-US" sz="2000" b="0" i="0" u="none" strike="noStrike" dirty="0" smtClean="0">
                          <a:solidFill>
                            <a:srgbClr val="000000"/>
                          </a:solidFill>
                          <a:effectLst/>
                          <a:latin typeface="+mn-lt"/>
                        </a:rPr>
                        <a:t>Edinburgh</a:t>
                      </a:r>
                      <a:r>
                        <a:rPr lang="en-US" sz="2000" b="0" i="0" u="none" strike="noStrike" baseline="0" dirty="0" smtClean="0">
                          <a:solidFill>
                            <a:srgbClr val="000000"/>
                          </a:solidFill>
                          <a:effectLst/>
                          <a:latin typeface="+mn-lt"/>
                        </a:rPr>
                        <a:t> Cells</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0" i="0" u="none" strike="noStrike" dirty="0">
                          <a:solidFill>
                            <a:srgbClr val="000000"/>
                          </a:solidFill>
                          <a:effectLst/>
                          <a:latin typeface="+mn-lt"/>
                        </a:rPr>
                        <a:t>6</a:t>
                      </a:r>
                    </a:p>
                  </a:txBody>
                  <a:tcPr marL="12700" marR="12700" marT="12700" marB="0" anchor="ctr"/>
                </a:tc>
                <a:tc>
                  <a:txBody>
                    <a:bodyPr/>
                    <a:lstStyle/>
                    <a:p>
                      <a:pPr algn="r" fontAlgn="b">
                        <a:lnSpc>
                          <a:spcPct val="100000"/>
                        </a:lnSpc>
                      </a:pPr>
                      <a:r>
                        <a:rPr lang="cs-CZ" sz="2000" b="0" i="0" u="none" strike="noStrike">
                          <a:solidFill>
                            <a:srgbClr val="000000"/>
                          </a:solidFill>
                          <a:effectLst/>
                          <a:latin typeface="+mn-lt"/>
                        </a:rPr>
                        <a:t>11</a:t>
                      </a:r>
                    </a:p>
                  </a:txBody>
                  <a:tcPr marL="12700" marR="12700" marT="12700" marB="0" anchor="ctr"/>
                </a:tc>
                <a:tc>
                  <a:txBody>
                    <a:bodyPr/>
                    <a:lstStyle/>
                    <a:p>
                      <a:pPr algn="r" fontAlgn="b">
                        <a:lnSpc>
                          <a:spcPct val="100000"/>
                        </a:lnSpc>
                      </a:pPr>
                      <a:r>
                        <a:rPr lang="en-US" sz="2000" b="0" i="0" u="none" strike="noStrike">
                          <a:solidFill>
                            <a:srgbClr val="000000"/>
                          </a:solidFill>
                          <a:effectLst/>
                          <a:latin typeface="+mn-lt"/>
                        </a:rPr>
                        <a:t>3</a:t>
                      </a:r>
                    </a:p>
                  </a:txBody>
                  <a:tcPr marL="12700" marR="12700" marT="12700" marB="0" anchor="ctr"/>
                </a:tc>
                <a:tc>
                  <a:txBody>
                    <a:bodyPr/>
                    <a:lstStyle/>
                    <a:p>
                      <a:pPr algn="r" fontAlgn="b">
                        <a:lnSpc>
                          <a:spcPct val="100000"/>
                        </a:lnSpc>
                      </a:pPr>
                      <a:r>
                        <a:rPr lang="en-US" sz="2000" b="1" i="0" u="none" strike="noStrike" dirty="0" smtClean="0">
                          <a:solidFill>
                            <a:srgbClr val="FF0000"/>
                          </a:solidFill>
                          <a:effectLst/>
                          <a:latin typeface="+mn-lt"/>
                        </a:rPr>
                        <a:t>0</a:t>
                      </a:r>
                      <a:endParaRPr lang="en-US" sz="2000" b="1" i="0" u="none" strike="noStrike" dirty="0">
                        <a:solidFill>
                          <a:srgbClr val="FF0000"/>
                        </a:solidFill>
                        <a:effectLst/>
                        <a:latin typeface="+mn-lt"/>
                      </a:endParaRP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200</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ops</a:t>
                      </a:r>
                      <a:endParaRPr lang="en-US" sz="2000" b="0" i="0" u="none" strike="noStrike" dirty="0">
                        <a:solidFill>
                          <a:srgbClr val="000000"/>
                        </a:solidFill>
                        <a:effectLst/>
                        <a:latin typeface="+mn-lt"/>
                      </a:endParaRPr>
                    </a:p>
                  </a:txBody>
                  <a:tcPr marL="12700" marR="12700" marT="12700" marB="0" anchor="ctr"/>
                </a:tc>
              </a:tr>
              <a:tr h="541312">
                <a:tc>
                  <a:txBody>
                    <a:bodyPr/>
                    <a:lstStyle/>
                    <a:p>
                      <a:pPr algn="l" fontAlgn="b">
                        <a:lnSpc>
                          <a:spcPct val="100000"/>
                        </a:lnSpc>
                      </a:pPr>
                      <a:r>
                        <a:rPr lang="en-US" sz="2000" b="0" i="0" u="none" strike="noStrike" dirty="0">
                          <a:solidFill>
                            <a:srgbClr val="000000"/>
                          </a:solidFill>
                          <a:effectLst/>
                          <a:latin typeface="+mn-lt"/>
                        </a:rPr>
                        <a:t>Clamp cells </a:t>
                      </a:r>
                      <a:r>
                        <a:rPr lang="en-US" sz="2000" b="0" i="0" u="none" strike="noStrike" dirty="0" smtClean="0">
                          <a:solidFill>
                            <a:srgbClr val="000000"/>
                          </a:solidFill>
                          <a:effectLst/>
                          <a:latin typeface="+mn-lt"/>
                        </a:rPr>
                        <a:t>&lt; 3GPa</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0" i="0" u="none" strike="noStrike" dirty="0">
                          <a:solidFill>
                            <a:srgbClr val="000000"/>
                          </a:solidFill>
                          <a:effectLst/>
                          <a:latin typeface="+mn-lt"/>
                        </a:rPr>
                        <a:t>7</a:t>
                      </a:r>
                    </a:p>
                  </a:txBody>
                  <a:tcPr marL="12700" marR="12700" marT="12700" marB="0" anchor="ctr"/>
                </a:tc>
                <a:tc>
                  <a:txBody>
                    <a:bodyPr/>
                    <a:lstStyle/>
                    <a:p>
                      <a:pPr algn="r" fontAlgn="b">
                        <a:lnSpc>
                          <a:spcPct val="100000"/>
                        </a:lnSpc>
                      </a:pPr>
                      <a:r>
                        <a:rPr lang="is-IS" sz="2000" b="0" i="0" u="none" strike="noStrike" dirty="0">
                          <a:solidFill>
                            <a:srgbClr val="000000"/>
                          </a:solidFill>
                          <a:effectLst/>
                          <a:latin typeface="+mn-lt"/>
                        </a:rPr>
                        <a:t>12</a:t>
                      </a:r>
                    </a:p>
                  </a:txBody>
                  <a:tcPr marL="12700" marR="12700" marT="12700" marB="0" anchor="ctr"/>
                </a:tc>
                <a:tc>
                  <a:txBody>
                    <a:bodyPr/>
                    <a:lstStyle/>
                    <a:p>
                      <a:pPr algn="r" fontAlgn="b">
                        <a:lnSpc>
                          <a:spcPct val="100000"/>
                        </a:lnSpc>
                      </a:pPr>
                      <a:r>
                        <a:rPr lang="en-US" sz="2000" b="0" i="0" u="none" strike="noStrike" dirty="0">
                          <a:solidFill>
                            <a:srgbClr val="000000"/>
                          </a:solidFill>
                          <a:effectLst/>
                          <a:latin typeface="+mn-lt"/>
                        </a:rPr>
                        <a:t>4</a:t>
                      </a:r>
                    </a:p>
                  </a:txBody>
                  <a:tcPr marL="12700" marR="12700" marT="12700" marB="0" anchor="ctr"/>
                </a:tc>
                <a:tc>
                  <a:txBody>
                    <a:bodyPr/>
                    <a:lstStyle/>
                    <a:p>
                      <a:pPr algn="r" fontAlgn="b">
                        <a:lnSpc>
                          <a:spcPct val="100000"/>
                        </a:lnSpc>
                      </a:pPr>
                      <a:r>
                        <a:rPr lang="is-IS" sz="2000" b="1" i="0" u="none" strike="noStrike" dirty="0" smtClean="0">
                          <a:solidFill>
                            <a:srgbClr val="FF0000"/>
                          </a:solidFill>
                          <a:effectLst/>
                          <a:latin typeface="+mn-lt"/>
                        </a:rPr>
                        <a:t>0</a:t>
                      </a:r>
                      <a:endParaRPr lang="is-IS" sz="2000" b="1" i="0" u="none" strike="noStrike" dirty="0">
                        <a:solidFill>
                          <a:srgbClr val="FF0000"/>
                        </a:solidFill>
                        <a:effectLst/>
                        <a:latin typeface="+mn-lt"/>
                      </a:endParaRP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50</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ops</a:t>
                      </a:r>
                      <a:endParaRPr lang="en-US" sz="2000" b="0" i="0" u="none" strike="noStrike" dirty="0">
                        <a:solidFill>
                          <a:srgbClr val="000000"/>
                        </a:solidFill>
                        <a:effectLst/>
                        <a:latin typeface="+mn-lt"/>
                      </a:endParaRPr>
                    </a:p>
                  </a:txBody>
                  <a:tcPr marL="12700" marR="12700" marT="12700" marB="0" anchor="ctr"/>
                </a:tc>
              </a:tr>
              <a:tr h="541312">
                <a:tc>
                  <a:txBody>
                    <a:bodyPr/>
                    <a:lstStyle/>
                    <a:p>
                      <a:pPr algn="l" fontAlgn="b">
                        <a:lnSpc>
                          <a:spcPct val="100000"/>
                        </a:lnSpc>
                      </a:pPr>
                      <a:r>
                        <a:rPr lang="en-US" sz="2000" b="0" i="0" u="none" strike="noStrike" dirty="0">
                          <a:solidFill>
                            <a:srgbClr val="000000"/>
                          </a:solidFill>
                          <a:effectLst/>
                          <a:latin typeface="+mn-lt"/>
                        </a:rPr>
                        <a:t>Gas cells &lt; 1GPa</a:t>
                      </a:r>
                    </a:p>
                  </a:txBody>
                  <a:tcPr marL="12700" marR="12700" marT="12700" marB="0" anchor="ctr"/>
                </a:tc>
                <a:tc>
                  <a:txBody>
                    <a:bodyPr/>
                    <a:lstStyle/>
                    <a:p>
                      <a:pPr algn="r" fontAlgn="b">
                        <a:lnSpc>
                          <a:spcPct val="100000"/>
                        </a:lnSpc>
                      </a:pPr>
                      <a:r>
                        <a:rPr lang="en-US" sz="2000" b="0" i="0" u="none" strike="noStrike">
                          <a:solidFill>
                            <a:srgbClr val="000000"/>
                          </a:solidFill>
                          <a:effectLst/>
                          <a:latin typeface="+mn-lt"/>
                        </a:rPr>
                        <a:t>8</a:t>
                      </a:r>
                    </a:p>
                  </a:txBody>
                  <a:tcPr marL="12700" marR="12700" marT="12700" marB="0" anchor="ctr"/>
                </a:tc>
                <a:tc>
                  <a:txBody>
                    <a:bodyPr/>
                    <a:lstStyle/>
                    <a:p>
                      <a:pPr algn="r" fontAlgn="b">
                        <a:lnSpc>
                          <a:spcPct val="100000"/>
                        </a:lnSpc>
                      </a:pPr>
                      <a:r>
                        <a:rPr lang="is-IS" sz="2000" b="0" i="0" u="none" strike="noStrike" dirty="0">
                          <a:solidFill>
                            <a:srgbClr val="000000"/>
                          </a:solidFill>
                          <a:effectLst/>
                          <a:latin typeface="+mn-lt"/>
                        </a:rPr>
                        <a:t>13</a:t>
                      </a:r>
                    </a:p>
                  </a:txBody>
                  <a:tcPr marL="12700" marR="12700" marT="12700" marB="0" anchor="ctr"/>
                </a:tc>
                <a:tc>
                  <a:txBody>
                    <a:bodyPr/>
                    <a:lstStyle/>
                    <a:p>
                      <a:pPr algn="r" fontAlgn="b">
                        <a:lnSpc>
                          <a:spcPct val="100000"/>
                        </a:lnSpc>
                      </a:pPr>
                      <a:r>
                        <a:rPr lang="en-US" sz="2000" b="0" i="0" u="none" strike="noStrike" dirty="0">
                          <a:solidFill>
                            <a:srgbClr val="000000"/>
                          </a:solidFill>
                          <a:effectLst/>
                          <a:latin typeface="+mn-lt"/>
                        </a:rPr>
                        <a:t>4</a:t>
                      </a:r>
                    </a:p>
                  </a:txBody>
                  <a:tcPr marL="12700" marR="12700" marT="12700" marB="0" anchor="ctr"/>
                </a:tc>
                <a:tc>
                  <a:txBody>
                    <a:bodyPr/>
                    <a:lstStyle/>
                    <a:p>
                      <a:pPr algn="r" fontAlgn="b">
                        <a:lnSpc>
                          <a:spcPct val="100000"/>
                        </a:lnSpc>
                      </a:pPr>
                      <a:r>
                        <a:rPr lang="is-IS" sz="2000" b="1" i="0" u="none" strike="noStrike" dirty="0" smtClean="0">
                          <a:solidFill>
                            <a:srgbClr val="FF0000"/>
                          </a:solidFill>
                          <a:effectLst/>
                          <a:latin typeface="+mn-lt"/>
                        </a:rPr>
                        <a:t>0</a:t>
                      </a:r>
                      <a:endParaRPr lang="is-IS" sz="2000" b="1" i="0" u="none" strike="noStrike" dirty="0">
                        <a:solidFill>
                          <a:srgbClr val="FF0000"/>
                        </a:solidFill>
                        <a:effectLst/>
                        <a:latin typeface="+mn-lt"/>
                      </a:endParaRPr>
                    </a:p>
                  </a:txBody>
                  <a:tcPr marL="12700" marR="12700" marT="12700" marB="0" anchor="ctr"/>
                </a:tc>
                <a:tc>
                  <a:txBody>
                    <a:bodyPr/>
                    <a:lstStyle/>
                    <a:p>
                      <a:pPr algn="r" fontAlgn="b">
                        <a:lnSpc>
                          <a:spcPct val="100000"/>
                        </a:lnSpc>
                      </a:pPr>
                      <a:r>
                        <a:rPr lang="is-IS" sz="2000" b="0" i="0" u="none" strike="noStrike" dirty="0" smtClean="0">
                          <a:solidFill>
                            <a:srgbClr val="000000"/>
                          </a:solidFill>
                          <a:effectLst/>
                          <a:latin typeface="+mn-lt"/>
                        </a:rPr>
                        <a:t>50</a:t>
                      </a:r>
                      <a:endParaRPr lang="is-I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ops</a:t>
                      </a:r>
                      <a:endParaRPr lang="en-US" sz="2000" b="0" i="0" u="none" strike="noStrike" dirty="0">
                        <a:solidFill>
                          <a:srgbClr val="000000"/>
                        </a:solidFill>
                        <a:effectLst/>
                        <a:latin typeface="+mn-lt"/>
                      </a:endParaRPr>
                    </a:p>
                  </a:txBody>
                  <a:tcPr marL="12700" marR="12700" marT="12700" marB="0" anchor="ctr"/>
                </a:tc>
              </a:tr>
              <a:tr h="541312">
                <a:tc>
                  <a:txBody>
                    <a:bodyPr/>
                    <a:lstStyle/>
                    <a:p>
                      <a:pPr algn="l" fontAlgn="b">
                        <a:lnSpc>
                          <a:spcPct val="100000"/>
                        </a:lnSpc>
                      </a:pPr>
                      <a:r>
                        <a:rPr lang="en-US" sz="2000" b="0" i="0" u="none" strike="noStrike" dirty="0">
                          <a:solidFill>
                            <a:srgbClr val="000000"/>
                          </a:solidFill>
                          <a:effectLst/>
                          <a:latin typeface="+mn-lt"/>
                        </a:rPr>
                        <a:t>stress/strain rig (generic)</a:t>
                      </a:r>
                    </a:p>
                  </a:txBody>
                  <a:tcPr marL="12700" marR="12700" marT="12700" marB="0" anchor="ctr"/>
                </a:tc>
                <a:tc>
                  <a:txBody>
                    <a:bodyPr/>
                    <a:lstStyle/>
                    <a:p>
                      <a:pPr algn="r" fontAlgn="b">
                        <a:lnSpc>
                          <a:spcPct val="100000"/>
                        </a:lnSpc>
                      </a:pPr>
                      <a:r>
                        <a:rPr lang="en-US" sz="2000" b="0" i="0" u="none" strike="noStrike">
                          <a:solidFill>
                            <a:srgbClr val="000000"/>
                          </a:solidFill>
                          <a:effectLst/>
                          <a:latin typeface="+mn-lt"/>
                        </a:rPr>
                        <a:t>4</a:t>
                      </a:r>
                    </a:p>
                  </a:txBody>
                  <a:tcPr marL="12700" marR="12700" marT="12700" marB="0" anchor="ctr"/>
                </a:tc>
                <a:tc>
                  <a:txBody>
                    <a:bodyPr/>
                    <a:lstStyle/>
                    <a:p>
                      <a:pPr algn="r" fontAlgn="b">
                        <a:lnSpc>
                          <a:spcPct val="100000"/>
                        </a:lnSpc>
                      </a:pPr>
                      <a:r>
                        <a:rPr lang="en-US" sz="2000" b="0" i="0" u="none" strike="noStrike" dirty="0">
                          <a:solidFill>
                            <a:srgbClr val="000000"/>
                          </a:solidFill>
                          <a:effectLst/>
                          <a:latin typeface="+mn-lt"/>
                        </a:rPr>
                        <a:t>4</a:t>
                      </a:r>
                    </a:p>
                  </a:txBody>
                  <a:tcPr marL="12700" marR="12700" marT="12700" marB="0" anchor="ctr"/>
                </a:tc>
                <a:tc>
                  <a:txBody>
                    <a:bodyPr/>
                    <a:lstStyle/>
                    <a:p>
                      <a:pPr algn="r" fontAlgn="b">
                        <a:lnSpc>
                          <a:spcPct val="100000"/>
                        </a:lnSpc>
                      </a:pPr>
                      <a:r>
                        <a:rPr lang="en-US" sz="2000" b="0" i="0" u="none" strike="noStrike" dirty="0">
                          <a:solidFill>
                            <a:srgbClr val="000000"/>
                          </a:solidFill>
                          <a:effectLst/>
                          <a:latin typeface="+mn-lt"/>
                        </a:rPr>
                        <a:t>3</a:t>
                      </a:r>
                    </a:p>
                  </a:txBody>
                  <a:tcPr marL="12700" marR="12700" marT="12700" marB="0" anchor="ctr"/>
                </a:tc>
                <a:tc>
                  <a:txBody>
                    <a:bodyPr/>
                    <a:lstStyle/>
                    <a:p>
                      <a:pPr algn="r" fontAlgn="b">
                        <a:lnSpc>
                          <a:spcPct val="100000"/>
                        </a:lnSpc>
                      </a:pPr>
                      <a:r>
                        <a:rPr lang="en-US" sz="2000" b="1" i="0" u="none" strike="noStrike" dirty="0">
                          <a:solidFill>
                            <a:srgbClr val="000000"/>
                          </a:solidFill>
                          <a:effectLst/>
                          <a:latin typeface="+mn-lt"/>
                        </a:rPr>
                        <a:t>1</a:t>
                      </a: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50</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share</a:t>
                      </a:r>
                      <a:endParaRPr lang="en-US" sz="2000" b="0" i="0" u="none" strike="noStrike" dirty="0">
                        <a:solidFill>
                          <a:srgbClr val="000000"/>
                        </a:solidFill>
                        <a:effectLst/>
                        <a:latin typeface="+mn-lt"/>
                      </a:endParaRPr>
                    </a:p>
                  </a:txBody>
                  <a:tcPr marL="12700" marR="12700" marT="12700" marB="0" anchor="ctr"/>
                </a:tc>
              </a:tr>
              <a:tr h="541312">
                <a:tc>
                  <a:txBody>
                    <a:bodyPr/>
                    <a:lstStyle/>
                    <a:p>
                      <a:pPr algn="l" fontAlgn="b">
                        <a:lnSpc>
                          <a:spcPct val="100000"/>
                        </a:lnSpc>
                      </a:pPr>
                      <a:r>
                        <a:rPr lang="en-US" sz="2000" b="0" i="0" u="none" strike="noStrike" dirty="0">
                          <a:solidFill>
                            <a:srgbClr val="000000"/>
                          </a:solidFill>
                          <a:effectLst/>
                          <a:latin typeface="+mn-lt"/>
                        </a:rPr>
                        <a:t>Raman system</a:t>
                      </a:r>
                    </a:p>
                  </a:txBody>
                  <a:tcPr marL="12700" marR="12700" marT="12700" marB="0" anchor="ctr"/>
                </a:tc>
                <a:tc>
                  <a:txBody>
                    <a:bodyPr/>
                    <a:lstStyle/>
                    <a:p>
                      <a:pPr algn="r" fontAlgn="b">
                        <a:lnSpc>
                          <a:spcPct val="100000"/>
                        </a:lnSpc>
                      </a:pPr>
                      <a:r>
                        <a:rPr lang="en-US" sz="2000" b="0" i="0" u="none" strike="noStrike">
                          <a:solidFill>
                            <a:srgbClr val="000000"/>
                          </a:solidFill>
                          <a:effectLst/>
                          <a:latin typeface="+mn-lt"/>
                        </a:rPr>
                        <a:t>9</a:t>
                      </a:r>
                    </a:p>
                  </a:txBody>
                  <a:tcPr marL="12700" marR="12700" marT="12700" marB="0" anchor="ctr"/>
                </a:tc>
                <a:tc>
                  <a:txBody>
                    <a:bodyPr/>
                    <a:lstStyle/>
                    <a:p>
                      <a:pPr algn="r" fontAlgn="b">
                        <a:lnSpc>
                          <a:spcPct val="100000"/>
                        </a:lnSpc>
                      </a:pPr>
                      <a:r>
                        <a:rPr lang="en-US" sz="2000" b="0" i="0" u="none" strike="noStrike">
                          <a:solidFill>
                            <a:srgbClr val="000000"/>
                          </a:solidFill>
                          <a:effectLst/>
                          <a:latin typeface="+mn-lt"/>
                        </a:rPr>
                        <a:t>14</a:t>
                      </a:r>
                    </a:p>
                  </a:txBody>
                  <a:tcPr marL="12700" marR="12700" marT="12700" marB="0" anchor="ctr"/>
                </a:tc>
                <a:tc>
                  <a:txBody>
                    <a:bodyPr/>
                    <a:lstStyle/>
                    <a:p>
                      <a:pPr algn="r" fontAlgn="b">
                        <a:lnSpc>
                          <a:spcPct val="100000"/>
                        </a:lnSpc>
                      </a:pPr>
                      <a:r>
                        <a:rPr lang="en-US" sz="2000" b="0" i="0" u="none" strike="noStrike">
                          <a:solidFill>
                            <a:srgbClr val="000000"/>
                          </a:solidFill>
                          <a:effectLst/>
                          <a:latin typeface="+mn-lt"/>
                        </a:rPr>
                        <a:t>6</a:t>
                      </a:r>
                    </a:p>
                  </a:txBody>
                  <a:tcPr marL="12700" marR="12700" marT="12700" marB="0" anchor="ctr"/>
                </a:tc>
                <a:tc>
                  <a:txBody>
                    <a:bodyPr/>
                    <a:lstStyle/>
                    <a:p>
                      <a:pPr algn="r" fontAlgn="b">
                        <a:lnSpc>
                          <a:spcPct val="100000"/>
                        </a:lnSpc>
                      </a:pPr>
                      <a:r>
                        <a:rPr lang="en-US" sz="2000" b="1" i="0" u="none" strike="noStrike" dirty="0">
                          <a:solidFill>
                            <a:srgbClr val="000000"/>
                          </a:solidFill>
                          <a:effectLst/>
                          <a:latin typeface="+mn-lt"/>
                        </a:rPr>
                        <a:t>1</a:t>
                      </a: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50</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share</a:t>
                      </a:r>
                      <a:endParaRPr lang="en-US" sz="2000" b="0" i="0" u="none" strike="noStrike" dirty="0">
                        <a:solidFill>
                          <a:srgbClr val="000000"/>
                        </a:solidFill>
                        <a:effectLst/>
                        <a:latin typeface="+mn-lt"/>
                      </a:endParaRPr>
                    </a:p>
                  </a:txBody>
                  <a:tcPr marL="12700" marR="12700" marT="12700" marB="0" anchor="ctr"/>
                </a:tc>
              </a:tr>
              <a:tr h="541312">
                <a:tc>
                  <a:txBody>
                    <a:bodyPr/>
                    <a:lstStyle/>
                    <a:p>
                      <a:pPr algn="l" fontAlgn="b">
                        <a:lnSpc>
                          <a:spcPct val="100000"/>
                        </a:lnSpc>
                      </a:pPr>
                      <a:r>
                        <a:rPr lang="en-US" sz="2000" b="0" i="0" u="none" strike="noStrike" dirty="0" err="1" smtClean="0">
                          <a:solidFill>
                            <a:srgbClr val="000000"/>
                          </a:solidFill>
                          <a:effectLst/>
                          <a:latin typeface="+mn-lt"/>
                        </a:rPr>
                        <a:t>Gleeble</a:t>
                      </a:r>
                      <a:r>
                        <a:rPr lang="en-US" sz="2000" b="0" i="0" u="none" strike="noStrike" dirty="0" smtClean="0">
                          <a:solidFill>
                            <a:srgbClr val="000000"/>
                          </a:solidFill>
                          <a:effectLst/>
                          <a:latin typeface="+mn-lt"/>
                        </a:rPr>
                        <a:t> mech.</a:t>
                      </a:r>
                      <a:r>
                        <a:rPr lang="en-US" sz="2000" b="0" i="0" u="none" strike="noStrike" baseline="0" dirty="0" smtClean="0">
                          <a:solidFill>
                            <a:srgbClr val="000000"/>
                          </a:solidFill>
                          <a:effectLst/>
                          <a:latin typeface="+mn-lt"/>
                        </a:rPr>
                        <a:t> processing</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0" i="0" u="none" strike="noStrike">
                          <a:solidFill>
                            <a:srgbClr val="000000"/>
                          </a:solidFill>
                          <a:effectLst/>
                          <a:latin typeface="+mn-lt"/>
                        </a:rPr>
                        <a:t>1</a:t>
                      </a:r>
                    </a:p>
                  </a:txBody>
                  <a:tcPr marL="12700" marR="12700" marT="12700" marB="0" anchor="ctr"/>
                </a:tc>
                <a:tc>
                  <a:txBody>
                    <a:bodyPr/>
                    <a:lstStyle/>
                    <a:p>
                      <a:pPr algn="r" fontAlgn="b">
                        <a:lnSpc>
                          <a:spcPct val="100000"/>
                        </a:lnSpc>
                      </a:pPr>
                      <a:r>
                        <a:rPr lang="en-US" sz="2000" b="0" i="0" u="none" strike="noStrike">
                          <a:solidFill>
                            <a:srgbClr val="000000"/>
                          </a:solidFill>
                          <a:effectLst/>
                          <a:latin typeface="+mn-lt"/>
                        </a:rPr>
                        <a:t>1</a:t>
                      </a:r>
                    </a:p>
                  </a:txBody>
                  <a:tcPr marL="12700" marR="12700" marT="12700" marB="0" anchor="ctr"/>
                </a:tc>
                <a:tc>
                  <a:txBody>
                    <a:bodyPr/>
                    <a:lstStyle/>
                    <a:p>
                      <a:pPr algn="r" fontAlgn="b">
                        <a:lnSpc>
                          <a:spcPct val="100000"/>
                        </a:lnSpc>
                      </a:pPr>
                      <a:r>
                        <a:rPr lang="en-US" sz="2000" b="0" i="0" u="none" strike="noStrike" dirty="0">
                          <a:solidFill>
                            <a:srgbClr val="000000"/>
                          </a:solidFill>
                          <a:effectLst/>
                          <a:latin typeface="+mn-lt"/>
                        </a:rPr>
                        <a:t>1</a:t>
                      </a:r>
                    </a:p>
                  </a:txBody>
                  <a:tcPr marL="12700" marR="12700" marT="12700" marB="0" anchor="ctr"/>
                </a:tc>
                <a:tc>
                  <a:txBody>
                    <a:bodyPr/>
                    <a:lstStyle/>
                    <a:p>
                      <a:pPr algn="r" fontAlgn="b">
                        <a:lnSpc>
                          <a:spcPct val="100000"/>
                        </a:lnSpc>
                      </a:pPr>
                      <a:r>
                        <a:rPr lang="en-US" sz="2000" b="1" i="0" u="none" strike="noStrike" dirty="0">
                          <a:solidFill>
                            <a:srgbClr val="0000FF"/>
                          </a:solidFill>
                          <a:effectLst/>
                          <a:latin typeface="+mn-lt"/>
                        </a:rPr>
                        <a:t>0</a:t>
                      </a:r>
                    </a:p>
                  </a:txBody>
                  <a:tcPr marL="12700" marR="12700" marT="12700" marB="0" anchor="ctr"/>
                </a:tc>
                <a:tc>
                  <a:txBody>
                    <a:bodyPr/>
                    <a:lstStyle/>
                    <a:p>
                      <a:pPr algn="r" fontAlgn="b">
                        <a:lnSpc>
                          <a:spcPct val="100000"/>
                        </a:lnSpc>
                      </a:pPr>
                      <a:r>
                        <a:rPr lang="is-IS" sz="2000" b="0" i="0" u="none" strike="noStrike" dirty="0" smtClean="0">
                          <a:solidFill>
                            <a:srgbClr val="000000"/>
                          </a:solidFill>
                          <a:effectLst/>
                          <a:latin typeface="+mn-lt"/>
                        </a:rPr>
                        <a:t>1000</a:t>
                      </a:r>
                      <a:endParaRPr lang="is-I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I</a:t>
                      </a:r>
                      <a:r>
                        <a:rPr lang="is-IS" sz="2000" b="0" i="0" u="none" strike="noStrike" dirty="0" smtClean="0">
                          <a:solidFill>
                            <a:srgbClr val="000000"/>
                          </a:solidFill>
                          <a:effectLst/>
                          <a:latin typeface="+mn-lt"/>
                        </a:rPr>
                        <a:t>nstr.</a:t>
                      </a:r>
                      <a:endParaRPr lang="is-IS" sz="2000" b="0" i="0" u="none" strike="noStrike" dirty="0">
                        <a:solidFill>
                          <a:srgbClr val="000000"/>
                        </a:solidFill>
                        <a:effectLst/>
                        <a:latin typeface="+mn-lt"/>
                      </a:endParaRPr>
                    </a:p>
                  </a:txBody>
                  <a:tcPr marL="12700" marR="12700" marT="12700" marB="0" anchor="ctr"/>
                </a:tc>
              </a:tr>
              <a:tr h="541312">
                <a:tc>
                  <a:txBody>
                    <a:bodyPr/>
                    <a:lstStyle/>
                    <a:p>
                      <a:pPr algn="l" fontAlgn="b">
                        <a:lnSpc>
                          <a:spcPct val="100000"/>
                        </a:lnSpc>
                      </a:pPr>
                      <a:r>
                        <a:rPr lang="en-US" sz="2000" b="0" i="0" u="none" strike="noStrike" dirty="0">
                          <a:solidFill>
                            <a:srgbClr val="000000"/>
                          </a:solidFill>
                          <a:effectLst/>
                          <a:latin typeface="+mn-lt"/>
                        </a:rPr>
                        <a:t>Portable laser </a:t>
                      </a:r>
                      <a:r>
                        <a:rPr lang="en-US" sz="2000" b="0" i="0" u="none" strike="noStrike" dirty="0" smtClean="0">
                          <a:solidFill>
                            <a:srgbClr val="000000"/>
                          </a:solidFill>
                          <a:effectLst/>
                          <a:latin typeface="+mn-lt"/>
                        </a:rPr>
                        <a:t>heating</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0" i="0" u="none" strike="noStrike">
                          <a:solidFill>
                            <a:srgbClr val="000000"/>
                          </a:solidFill>
                          <a:effectLst/>
                          <a:latin typeface="+mn-lt"/>
                        </a:rPr>
                        <a:t>4</a:t>
                      </a:r>
                    </a:p>
                  </a:txBody>
                  <a:tcPr marL="12700" marR="12700" marT="12700" marB="0" anchor="ctr"/>
                </a:tc>
                <a:tc>
                  <a:txBody>
                    <a:bodyPr/>
                    <a:lstStyle/>
                    <a:p>
                      <a:pPr algn="r" fontAlgn="b">
                        <a:lnSpc>
                          <a:spcPct val="100000"/>
                        </a:lnSpc>
                      </a:pPr>
                      <a:r>
                        <a:rPr lang="en-US" sz="2000" b="0" i="0" u="none" strike="noStrike">
                          <a:solidFill>
                            <a:srgbClr val="000000"/>
                          </a:solidFill>
                          <a:effectLst/>
                          <a:latin typeface="+mn-lt"/>
                        </a:rPr>
                        <a:t>5</a:t>
                      </a:r>
                    </a:p>
                  </a:txBody>
                  <a:tcPr marL="12700" marR="12700" marT="12700" marB="0" anchor="ctr"/>
                </a:tc>
                <a:tc>
                  <a:txBody>
                    <a:bodyPr/>
                    <a:lstStyle/>
                    <a:p>
                      <a:pPr algn="r" fontAlgn="b">
                        <a:lnSpc>
                          <a:spcPct val="100000"/>
                        </a:lnSpc>
                      </a:pPr>
                      <a:r>
                        <a:rPr lang="is-IS" sz="2000" b="0" i="0" u="none" strike="noStrike" dirty="0">
                          <a:solidFill>
                            <a:srgbClr val="000000"/>
                          </a:solidFill>
                          <a:effectLst/>
                          <a:latin typeface="+mn-lt"/>
                        </a:rPr>
                        <a:t>2</a:t>
                      </a:r>
                    </a:p>
                  </a:txBody>
                  <a:tcPr marL="12700" marR="12700" marT="12700" marB="0" anchor="ctr"/>
                </a:tc>
                <a:tc>
                  <a:txBody>
                    <a:bodyPr/>
                    <a:lstStyle/>
                    <a:p>
                      <a:pPr algn="r" fontAlgn="b">
                        <a:lnSpc>
                          <a:spcPct val="100000"/>
                        </a:lnSpc>
                      </a:pPr>
                      <a:r>
                        <a:rPr lang="en-US" sz="2000" b="1" i="0" u="none" strike="noStrike" dirty="0">
                          <a:solidFill>
                            <a:srgbClr val="0000FF"/>
                          </a:solidFill>
                          <a:effectLst/>
                          <a:latin typeface="+mn-lt"/>
                        </a:rPr>
                        <a:t>0</a:t>
                      </a: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150</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ops</a:t>
                      </a:r>
                      <a:endParaRPr lang="en-US" sz="2000" b="0" i="0" u="none" strike="noStrike" dirty="0">
                        <a:solidFill>
                          <a:srgbClr val="000000"/>
                        </a:solidFill>
                        <a:effectLst/>
                        <a:latin typeface="+mn-lt"/>
                      </a:endParaRPr>
                    </a:p>
                  </a:txBody>
                  <a:tcPr marL="12700" marR="12700" marT="12700" marB="0" anchor="ctr"/>
                </a:tc>
              </a:tr>
              <a:tr h="541312">
                <a:tc>
                  <a:txBody>
                    <a:bodyPr/>
                    <a:lstStyle/>
                    <a:p>
                      <a:pPr algn="l" fontAlgn="b">
                        <a:lnSpc>
                          <a:spcPct val="100000"/>
                        </a:lnSpc>
                      </a:pPr>
                      <a:r>
                        <a:rPr lang="en-US" sz="2000" b="0" i="0" u="none" strike="noStrike" dirty="0">
                          <a:solidFill>
                            <a:srgbClr val="000000"/>
                          </a:solidFill>
                          <a:effectLst/>
                          <a:latin typeface="+mn-lt"/>
                        </a:rPr>
                        <a:t>Corrosive gas manifold</a:t>
                      </a:r>
                    </a:p>
                  </a:txBody>
                  <a:tcPr marL="12700" marR="12700" marT="12700" marB="0" anchor="ctr"/>
                </a:tc>
                <a:tc>
                  <a:txBody>
                    <a:bodyPr/>
                    <a:lstStyle/>
                    <a:p>
                      <a:pPr algn="r" fontAlgn="b">
                        <a:lnSpc>
                          <a:spcPct val="100000"/>
                        </a:lnSpc>
                      </a:pPr>
                      <a:r>
                        <a:rPr lang="en-US" sz="2000" b="0" i="0" u="none" strike="noStrike">
                          <a:solidFill>
                            <a:srgbClr val="000000"/>
                          </a:solidFill>
                          <a:effectLst/>
                          <a:latin typeface="+mn-lt"/>
                        </a:rPr>
                        <a:t>3</a:t>
                      </a:r>
                    </a:p>
                  </a:txBody>
                  <a:tcPr marL="12700" marR="12700" marT="12700" marB="0" anchor="ctr"/>
                </a:tc>
                <a:tc>
                  <a:txBody>
                    <a:bodyPr/>
                    <a:lstStyle/>
                    <a:p>
                      <a:pPr algn="r" fontAlgn="b">
                        <a:lnSpc>
                          <a:spcPct val="100000"/>
                        </a:lnSpc>
                      </a:pPr>
                      <a:r>
                        <a:rPr lang="en-US" sz="2000" b="0" i="0" u="none" strike="noStrike">
                          <a:solidFill>
                            <a:srgbClr val="000000"/>
                          </a:solidFill>
                          <a:effectLst/>
                          <a:latin typeface="+mn-lt"/>
                        </a:rPr>
                        <a:t>3</a:t>
                      </a:r>
                    </a:p>
                  </a:txBody>
                  <a:tcPr marL="12700" marR="12700" marT="12700" marB="0" anchor="ctr"/>
                </a:tc>
                <a:tc>
                  <a:txBody>
                    <a:bodyPr/>
                    <a:lstStyle/>
                    <a:p>
                      <a:pPr algn="r" fontAlgn="b">
                        <a:lnSpc>
                          <a:spcPct val="100000"/>
                        </a:lnSpc>
                      </a:pPr>
                      <a:r>
                        <a:rPr lang="is-IS" sz="2000" b="0" i="0" u="none" strike="noStrike" dirty="0">
                          <a:solidFill>
                            <a:srgbClr val="000000"/>
                          </a:solidFill>
                          <a:effectLst/>
                          <a:latin typeface="+mn-lt"/>
                        </a:rPr>
                        <a:t>2</a:t>
                      </a:r>
                    </a:p>
                  </a:txBody>
                  <a:tcPr marL="12700" marR="12700" marT="12700" marB="0" anchor="ctr"/>
                </a:tc>
                <a:tc>
                  <a:txBody>
                    <a:bodyPr/>
                    <a:lstStyle/>
                    <a:p>
                      <a:pPr algn="r" fontAlgn="b">
                        <a:lnSpc>
                          <a:spcPct val="100000"/>
                        </a:lnSpc>
                      </a:pPr>
                      <a:r>
                        <a:rPr lang="en-US" sz="2000" b="1" i="0" u="none" strike="noStrike" dirty="0">
                          <a:solidFill>
                            <a:srgbClr val="0000FF"/>
                          </a:solidFill>
                          <a:effectLst/>
                          <a:latin typeface="+mn-lt"/>
                        </a:rPr>
                        <a:t>0</a:t>
                      </a: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50</a:t>
                      </a:r>
                      <a:endParaRPr lang="en-US" sz="2000" b="0" i="0" u="none" strike="noStrike" dirty="0">
                        <a:solidFill>
                          <a:srgbClr val="000000"/>
                        </a:solidFill>
                        <a:effectLst/>
                        <a:latin typeface="+mn-lt"/>
                      </a:endParaRPr>
                    </a:p>
                  </a:txBody>
                  <a:tcPr marL="12700" marR="12700" marT="12700" marB="0" anchor="ctr"/>
                </a:tc>
                <a:tc>
                  <a:txBody>
                    <a:bodyPr/>
                    <a:lstStyle/>
                    <a:p>
                      <a:pPr algn="r" fontAlgn="b">
                        <a:lnSpc>
                          <a:spcPct val="100000"/>
                        </a:lnSpc>
                      </a:pPr>
                      <a:r>
                        <a:rPr lang="en-US" sz="2000" b="0" i="0" u="none" strike="noStrike" dirty="0" smtClean="0">
                          <a:solidFill>
                            <a:srgbClr val="000000"/>
                          </a:solidFill>
                          <a:effectLst/>
                          <a:latin typeface="+mn-lt"/>
                        </a:rPr>
                        <a:t>ops</a:t>
                      </a:r>
                      <a:endParaRPr lang="en-US" sz="2000" b="0" i="0" u="none" strike="noStrike" dirty="0">
                        <a:solidFill>
                          <a:srgbClr val="000000"/>
                        </a:solidFill>
                        <a:effectLst/>
                        <a:latin typeface="+mn-lt"/>
                      </a:endParaRPr>
                    </a:p>
                  </a:txBody>
                  <a:tcPr marL="12700" marR="12700" marT="12700" marB="0" anchor="ctr"/>
                </a:tc>
              </a:tr>
            </a:tbl>
          </a:graphicData>
        </a:graphic>
      </p:graphicFrame>
    </p:spTree>
    <p:extLst>
      <p:ext uri="{BB962C8B-B14F-4D97-AF65-F5344CB8AC3E}">
        <p14:creationId xmlns:p14="http://schemas.microsoft.com/office/powerpoint/2010/main" val="240882175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 y="274638"/>
            <a:ext cx="7408691" cy="942602"/>
          </a:xfrm>
        </p:spPr>
        <p:txBody>
          <a:bodyPr>
            <a:normAutofit fontScale="90000"/>
          </a:bodyPr>
          <a:lstStyle/>
          <a:p>
            <a:r>
              <a:rPr lang="en-US" dirty="0" smtClean="0"/>
              <a:t>Fluids incl. Gases, Vapor and Complex Fluids – </a:t>
            </a:r>
            <a:r>
              <a:rPr lang="en-US" dirty="0" smtClean="0">
                <a:solidFill>
                  <a:srgbClr val="FF0000"/>
                </a:solidFill>
              </a:rPr>
              <a:t>reduced scope</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36</a:t>
            </a:fld>
            <a:endParaRPr lang="sv-SE" dirty="0">
              <a:solidFill>
                <a:prstClr val="black">
                  <a:tint val="75000"/>
                </a:prstClr>
              </a:solidFill>
              <a:latin typeface="Calibri"/>
            </a:endParaRPr>
          </a:p>
        </p:txBody>
      </p:sp>
      <p:graphicFrame>
        <p:nvGraphicFramePr>
          <p:cNvPr id="5" name="Content Placeholder 4"/>
          <p:cNvGraphicFramePr>
            <a:graphicFrameLocks/>
          </p:cNvGraphicFramePr>
          <p:nvPr>
            <p:extLst>
              <p:ext uri="{D42A27DB-BD31-4B8C-83A1-F6EECF244321}">
                <p14:modId xmlns:p14="http://schemas.microsoft.com/office/powerpoint/2010/main" val="3689574216"/>
              </p:ext>
            </p:extLst>
          </p:nvPr>
        </p:nvGraphicFramePr>
        <p:xfrm>
          <a:off x="0" y="1392054"/>
          <a:ext cx="9144002" cy="5465942"/>
        </p:xfrm>
        <a:graphic>
          <a:graphicData uri="http://schemas.openxmlformats.org/drawingml/2006/table">
            <a:tbl>
              <a:tblPr firstRow="1" bandRow="1">
                <a:tableStyleId>{5C22544A-7EE6-4342-B048-85BDC9FD1C3A}</a:tableStyleId>
              </a:tblPr>
              <a:tblGrid>
                <a:gridCol w="2727158"/>
                <a:gridCol w="1069474"/>
                <a:gridCol w="1069474"/>
                <a:gridCol w="1069474"/>
                <a:gridCol w="1069474"/>
                <a:gridCol w="1069474"/>
                <a:gridCol w="1069474"/>
              </a:tblGrid>
              <a:tr h="374786">
                <a:tc>
                  <a:txBody>
                    <a:bodyPr/>
                    <a:lstStyle/>
                    <a:p>
                      <a:pPr algn="l" fontAlgn="b">
                        <a:lnSpc>
                          <a:spcPct val="90000"/>
                        </a:lnSpc>
                      </a:pPr>
                      <a:r>
                        <a:rPr lang="sk-SK" sz="1800" b="0" i="0" u="none" strike="noStrike" dirty="0">
                          <a:solidFill>
                            <a:srgbClr val="000000"/>
                          </a:solidFill>
                          <a:effectLst/>
                          <a:latin typeface="Calibri"/>
                        </a:rPr>
                        <a:t> </a:t>
                      </a:r>
                    </a:p>
                  </a:txBody>
                  <a:tcPr marL="12700" marR="12700" marT="12700" marB="0" anchor="ctr"/>
                </a:tc>
                <a:tc>
                  <a:txBody>
                    <a:bodyPr/>
                    <a:lstStyle/>
                    <a:p>
                      <a:pPr>
                        <a:lnSpc>
                          <a:spcPct val="90000"/>
                        </a:lnSpc>
                      </a:pPr>
                      <a:r>
                        <a:rPr lang="en-US" sz="1800" dirty="0" smtClean="0">
                          <a:latin typeface="Calibri"/>
                          <a:cs typeface="Calibri"/>
                        </a:rPr>
                        <a:t>Need 17</a:t>
                      </a:r>
                      <a:endParaRPr lang="en-US" sz="1800" dirty="0">
                        <a:latin typeface="Calibri"/>
                        <a:cs typeface="Calibri"/>
                      </a:endParaRPr>
                    </a:p>
                  </a:txBody>
                  <a:tcPr anchor="ctr"/>
                </a:tc>
                <a:tc>
                  <a:txBody>
                    <a:bodyPr/>
                    <a:lstStyle/>
                    <a:p>
                      <a:pPr>
                        <a:lnSpc>
                          <a:spcPct val="90000"/>
                        </a:lnSpc>
                      </a:pPr>
                      <a:r>
                        <a:rPr lang="en-US" sz="1800" dirty="0" err="1" smtClean="0">
                          <a:latin typeface="Calibri"/>
                          <a:cs typeface="Calibri"/>
                        </a:rPr>
                        <a:t>Poss</a:t>
                      </a:r>
                      <a:r>
                        <a:rPr lang="en-US" sz="1800" dirty="0" smtClean="0">
                          <a:latin typeface="Calibri"/>
                          <a:cs typeface="Calibri"/>
                        </a:rPr>
                        <a:t> 17</a:t>
                      </a:r>
                      <a:endParaRPr lang="en-US" sz="1800" dirty="0">
                        <a:latin typeface="Calibri"/>
                        <a:cs typeface="Calibri"/>
                      </a:endParaRPr>
                    </a:p>
                  </a:txBody>
                  <a:tcPr anchor="ctr"/>
                </a:tc>
                <a:tc>
                  <a:txBody>
                    <a:bodyPr/>
                    <a:lstStyle/>
                    <a:p>
                      <a:pPr>
                        <a:lnSpc>
                          <a:spcPct val="90000"/>
                        </a:lnSpc>
                      </a:pPr>
                      <a:r>
                        <a:rPr lang="en-US" sz="1800" dirty="0" smtClean="0">
                          <a:latin typeface="Calibri"/>
                          <a:cs typeface="Calibri"/>
                        </a:rPr>
                        <a:t>Need 8</a:t>
                      </a:r>
                      <a:endParaRPr lang="en-US" sz="1800" dirty="0">
                        <a:latin typeface="Calibri"/>
                        <a:cs typeface="Calibri"/>
                      </a:endParaRPr>
                    </a:p>
                  </a:txBody>
                  <a:tcPr anchor="ctr"/>
                </a:tc>
                <a:tc>
                  <a:txBody>
                    <a:bodyPr/>
                    <a:lstStyle/>
                    <a:p>
                      <a:pPr>
                        <a:lnSpc>
                          <a:spcPct val="90000"/>
                        </a:lnSpc>
                      </a:pPr>
                      <a:r>
                        <a:rPr lang="en-US" sz="1800" dirty="0" smtClean="0">
                          <a:latin typeface="Calibri"/>
                          <a:cs typeface="Calibri"/>
                        </a:rPr>
                        <a:t>In scope</a:t>
                      </a:r>
                      <a:endParaRPr lang="en-US" sz="1800" dirty="0">
                        <a:latin typeface="Calibri"/>
                        <a:cs typeface="Calibri"/>
                      </a:endParaRPr>
                    </a:p>
                  </a:txBody>
                  <a:tcPr anchor="ctr"/>
                </a:tc>
                <a:tc>
                  <a:txBody>
                    <a:bodyPr/>
                    <a:lstStyle/>
                    <a:p>
                      <a:pPr>
                        <a:lnSpc>
                          <a:spcPct val="90000"/>
                        </a:lnSpc>
                      </a:pPr>
                      <a:r>
                        <a:rPr lang="en-US" sz="1800" dirty="0" smtClean="0">
                          <a:latin typeface="Calibri"/>
                          <a:cs typeface="Calibri"/>
                        </a:rPr>
                        <a:t>Cost (k€)</a:t>
                      </a:r>
                      <a:endParaRPr lang="en-US" sz="1800" dirty="0">
                        <a:latin typeface="Calibri"/>
                        <a:cs typeface="Calibri"/>
                      </a:endParaRPr>
                    </a:p>
                  </a:txBody>
                  <a:tcPr anchor="ctr"/>
                </a:tc>
                <a:tc>
                  <a:txBody>
                    <a:bodyPr/>
                    <a:lstStyle/>
                    <a:p>
                      <a:pPr>
                        <a:lnSpc>
                          <a:spcPct val="90000"/>
                        </a:lnSpc>
                      </a:pPr>
                      <a:r>
                        <a:rPr lang="en-US" sz="1800" dirty="0" smtClean="0">
                          <a:latin typeface="Calibri"/>
                          <a:cs typeface="Calibri"/>
                        </a:rPr>
                        <a:t>Mitigate</a:t>
                      </a:r>
                      <a:endParaRPr lang="en-US" sz="1800" dirty="0">
                        <a:latin typeface="Calibri"/>
                        <a:cs typeface="Calibri"/>
                      </a:endParaRPr>
                    </a:p>
                  </a:txBody>
                  <a:tcPr anchor="ctr"/>
                </a:tc>
              </a:tr>
              <a:tr h="363654">
                <a:tc>
                  <a:txBody>
                    <a:bodyPr/>
                    <a:lstStyle/>
                    <a:p>
                      <a:pPr algn="l" fontAlgn="b">
                        <a:lnSpc>
                          <a:spcPct val="80000"/>
                        </a:lnSpc>
                      </a:pPr>
                      <a:r>
                        <a:rPr lang="en-US" sz="1800" b="0" i="0" u="none" strike="noStrike" dirty="0">
                          <a:solidFill>
                            <a:srgbClr val="000000"/>
                          </a:solidFill>
                          <a:effectLst/>
                          <a:latin typeface="Calibri"/>
                        </a:rPr>
                        <a:t>Humidity chamber</a:t>
                      </a: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Calibri"/>
                        </a:rPr>
                        <a:t>8</a:t>
                      </a:r>
                    </a:p>
                  </a:txBody>
                  <a:tcPr marL="11444" marR="11444" marT="12700" marB="0" anchor="ctr"/>
                </a:tc>
                <a:tc>
                  <a:txBody>
                    <a:bodyPr/>
                    <a:lstStyle/>
                    <a:p>
                      <a:pPr algn="r" fontAlgn="b">
                        <a:lnSpc>
                          <a:spcPct val="80000"/>
                        </a:lnSpc>
                      </a:pPr>
                      <a:r>
                        <a:rPr lang="en-US" sz="1800" b="0" i="0" u="none" strike="noStrike">
                          <a:solidFill>
                            <a:srgbClr val="000000"/>
                          </a:solidFill>
                          <a:effectLst/>
                          <a:latin typeface="Calibri"/>
                        </a:rPr>
                        <a:t>14</a:t>
                      </a:r>
                    </a:p>
                  </a:txBody>
                  <a:tcPr marL="11444" marR="11444" marT="12700" marB="0" anchor="ctr"/>
                </a:tc>
                <a:tc>
                  <a:txBody>
                    <a:bodyPr/>
                    <a:lstStyle/>
                    <a:p>
                      <a:pPr algn="r" fontAlgn="b">
                        <a:lnSpc>
                          <a:spcPct val="80000"/>
                        </a:lnSpc>
                      </a:pPr>
                      <a:r>
                        <a:rPr lang="en-US" sz="1800" b="0" i="0" u="none" strike="noStrike">
                          <a:solidFill>
                            <a:srgbClr val="000000"/>
                          </a:solidFill>
                          <a:effectLst/>
                          <a:latin typeface="Arial"/>
                        </a:rPr>
                        <a:t>4</a:t>
                      </a:r>
                    </a:p>
                  </a:txBody>
                  <a:tcPr marL="11444" marR="11444" marT="12700" marB="0" anchor="ctr"/>
                </a:tc>
                <a:tc>
                  <a:txBody>
                    <a:bodyPr/>
                    <a:lstStyle/>
                    <a:p>
                      <a:pPr algn="r" fontAlgn="b">
                        <a:lnSpc>
                          <a:spcPct val="80000"/>
                        </a:lnSpc>
                      </a:pPr>
                      <a:r>
                        <a:rPr lang="en-US" sz="1800" b="1" i="0" u="none" strike="noStrike" dirty="0">
                          <a:solidFill>
                            <a:srgbClr val="000000"/>
                          </a:solidFill>
                          <a:effectLst/>
                          <a:latin typeface="Arial"/>
                        </a:rPr>
                        <a:t>1</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100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share</a:t>
                      </a:r>
                      <a:endParaRPr lang="en-US" sz="1800" b="0" i="0"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a:solidFill>
                            <a:srgbClr val="000000"/>
                          </a:solidFill>
                          <a:effectLst/>
                          <a:latin typeface="Calibri"/>
                        </a:rPr>
                        <a:t>Stopped </a:t>
                      </a:r>
                      <a:r>
                        <a:rPr lang="en-US" sz="1800" b="0" i="0" u="none" strike="noStrike" dirty="0" smtClean="0">
                          <a:solidFill>
                            <a:srgbClr val="000000"/>
                          </a:solidFill>
                          <a:effectLst/>
                          <a:latin typeface="Calibri"/>
                        </a:rPr>
                        <a:t>flow systems</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a:solidFill>
                            <a:srgbClr val="000000"/>
                          </a:solidFill>
                          <a:effectLst/>
                          <a:latin typeface="Calibri"/>
                        </a:rPr>
                        <a:t>5</a:t>
                      </a:r>
                    </a:p>
                  </a:txBody>
                  <a:tcPr marL="11444" marR="11444" marT="12700" marB="0" anchor="ctr"/>
                </a:tc>
                <a:tc>
                  <a:txBody>
                    <a:bodyPr/>
                    <a:lstStyle/>
                    <a:p>
                      <a:pPr algn="r" fontAlgn="b">
                        <a:lnSpc>
                          <a:spcPct val="80000"/>
                        </a:lnSpc>
                      </a:pPr>
                      <a:r>
                        <a:rPr lang="en-US" sz="1800" b="0" i="0" u="none" strike="noStrike">
                          <a:solidFill>
                            <a:srgbClr val="000000"/>
                          </a:solidFill>
                          <a:effectLst/>
                          <a:latin typeface="Calibri"/>
                        </a:rPr>
                        <a:t>5</a:t>
                      </a:r>
                    </a:p>
                  </a:txBody>
                  <a:tcPr marL="11444" marR="11444" marT="12700" marB="0" anchor="ctr"/>
                </a:tc>
                <a:tc>
                  <a:txBody>
                    <a:bodyPr/>
                    <a:lstStyle/>
                    <a:p>
                      <a:pPr algn="r" fontAlgn="b">
                        <a:lnSpc>
                          <a:spcPct val="80000"/>
                        </a:lnSpc>
                      </a:pPr>
                      <a:r>
                        <a:rPr lang="is-IS" sz="1800" b="0" i="0" u="none" strike="noStrike">
                          <a:solidFill>
                            <a:srgbClr val="000000"/>
                          </a:solidFill>
                          <a:effectLst/>
                          <a:latin typeface="Arial"/>
                        </a:rPr>
                        <a:t>2</a:t>
                      </a:r>
                    </a:p>
                  </a:txBody>
                  <a:tcPr marL="11444" marR="11444" marT="12700" marB="0" anchor="ctr"/>
                </a:tc>
                <a:tc>
                  <a:txBody>
                    <a:bodyPr/>
                    <a:lstStyle/>
                    <a:p>
                      <a:pPr algn="r" fontAlgn="b">
                        <a:lnSpc>
                          <a:spcPct val="80000"/>
                        </a:lnSpc>
                      </a:pPr>
                      <a:r>
                        <a:rPr lang="en-US" sz="1800" b="1" i="0" u="none" strike="noStrike" dirty="0" smtClean="0">
                          <a:solidFill>
                            <a:srgbClr val="FF0000"/>
                          </a:solidFill>
                          <a:effectLst/>
                          <a:latin typeface="Arial"/>
                        </a:rPr>
                        <a:t>0</a:t>
                      </a:r>
                      <a:endParaRPr lang="en-US" sz="1800" b="1" i="0" u="none" strike="noStrike" dirty="0">
                        <a:solidFill>
                          <a:srgbClr val="FF0000"/>
                        </a:solidFill>
                        <a:effectLst/>
                        <a:latin typeface="Arial"/>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100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share</a:t>
                      </a:r>
                      <a:endParaRPr lang="en-US" sz="1800" b="0" i="0"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a:solidFill>
                            <a:srgbClr val="000000"/>
                          </a:solidFill>
                          <a:effectLst/>
                          <a:latin typeface="Calibri"/>
                        </a:rPr>
                        <a:t>Pump </a:t>
                      </a:r>
                      <a:r>
                        <a:rPr lang="en-US" sz="1800" b="0" i="0" u="none" strike="noStrike" dirty="0" smtClean="0">
                          <a:solidFill>
                            <a:srgbClr val="000000"/>
                          </a:solidFill>
                          <a:effectLst/>
                          <a:latin typeface="Calibri"/>
                        </a:rPr>
                        <a:t>probe laser system</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a:solidFill>
                            <a:srgbClr val="000000"/>
                          </a:solidFill>
                          <a:effectLst/>
                          <a:latin typeface="Calibri"/>
                        </a:rPr>
                        <a:t>7</a:t>
                      </a:r>
                    </a:p>
                  </a:txBody>
                  <a:tcPr marL="11444" marR="11444" marT="12700" marB="0" anchor="ctr"/>
                </a:tc>
                <a:tc>
                  <a:txBody>
                    <a:bodyPr/>
                    <a:lstStyle/>
                    <a:p>
                      <a:pPr algn="r" fontAlgn="b">
                        <a:lnSpc>
                          <a:spcPct val="80000"/>
                        </a:lnSpc>
                      </a:pPr>
                      <a:r>
                        <a:rPr lang="cs-CZ" sz="1800" b="0" i="0" u="none" strike="noStrike">
                          <a:solidFill>
                            <a:srgbClr val="000000"/>
                          </a:solidFill>
                          <a:effectLst/>
                          <a:latin typeface="Calibri"/>
                        </a:rPr>
                        <a:t>11</a:t>
                      </a:r>
                    </a:p>
                  </a:txBody>
                  <a:tcPr marL="11444" marR="11444" marT="12700" marB="0" anchor="ctr"/>
                </a:tc>
                <a:tc>
                  <a:txBody>
                    <a:bodyPr/>
                    <a:lstStyle/>
                    <a:p>
                      <a:pPr algn="r" fontAlgn="b">
                        <a:lnSpc>
                          <a:spcPct val="80000"/>
                        </a:lnSpc>
                      </a:pPr>
                      <a:r>
                        <a:rPr lang="is-IS" sz="1800" b="0" i="0" u="none" strike="noStrike">
                          <a:solidFill>
                            <a:srgbClr val="000000"/>
                          </a:solidFill>
                          <a:effectLst/>
                          <a:latin typeface="Arial"/>
                        </a:rPr>
                        <a:t>2</a:t>
                      </a:r>
                    </a:p>
                  </a:txBody>
                  <a:tcPr marL="11444" marR="11444" marT="12700" marB="0" anchor="ctr"/>
                </a:tc>
                <a:tc>
                  <a:txBody>
                    <a:bodyPr/>
                    <a:lstStyle/>
                    <a:p>
                      <a:pPr algn="r" fontAlgn="b">
                        <a:lnSpc>
                          <a:spcPct val="80000"/>
                        </a:lnSpc>
                      </a:pPr>
                      <a:r>
                        <a:rPr lang="en-US" sz="1800" b="1" i="0" u="none" strike="noStrike" dirty="0">
                          <a:solidFill>
                            <a:srgbClr val="000000"/>
                          </a:solidFill>
                          <a:effectLst/>
                          <a:latin typeface="Arial"/>
                        </a:rPr>
                        <a:t>1</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200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share</a:t>
                      </a:r>
                      <a:endParaRPr lang="en-US" sz="1800" b="0" i="0"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a:solidFill>
                            <a:srgbClr val="000000"/>
                          </a:solidFill>
                          <a:effectLst/>
                          <a:latin typeface="Calibri"/>
                        </a:rPr>
                        <a:t>In-situ light scattering</a:t>
                      </a:r>
                    </a:p>
                  </a:txBody>
                  <a:tcPr marL="11444" marR="11444" marT="12700" marB="0" anchor="ctr"/>
                </a:tc>
                <a:tc>
                  <a:txBody>
                    <a:bodyPr/>
                    <a:lstStyle/>
                    <a:p>
                      <a:pPr algn="r" fontAlgn="b">
                        <a:lnSpc>
                          <a:spcPct val="80000"/>
                        </a:lnSpc>
                      </a:pPr>
                      <a:r>
                        <a:rPr lang="en-US" sz="1800" b="0" i="0" u="none" strike="noStrike">
                          <a:solidFill>
                            <a:srgbClr val="000000"/>
                          </a:solidFill>
                          <a:effectLst/>
                          <a:latin typeface="Calibri"/>
                        </a:rPr>
                        <a:t>6</a:t>
                      </a: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Calibri"/>
                        </a:rPr>
                        <a:t>16</a:t>
                      </a:r>
                    </a:p>
                  </a:txBody>
                  <a:tcPr marL="11444" marR="11444" marT="12700" marB="0" anchor="ctr"/>
                </a:tc>
                <a:tc>
                  <a:txBody>
                    <a:bodyPr/>
                    <a:lstStyle/>
                    <a:p>
                      <a:pPr algn="r" fontAlgn="b">
                        <a:lnSpc>
                          <a:spcPct val="80000"/>
                        </a:lnSpc>
                      </a:pPr>
                      <a:r>
                        <a:rPr lang="en-US" sz="1800" b="0" i="0" u="none" strike="noStrike">
                          <a:solidFill>
                            <a:srgbClr val="000000"/>
                          </a:solidFill>
                          <a:effectLst/>
                          <a:latin typeface="Arial"/>
                        </a:rPr>
                        <a:t>3</a:t>
                      </a:r>
                    </a:p>
                  </a:txBody>
                  <a:tcPr marL="11444" marR="11444" marT="12700" marB="0" anchor="ctr"/>
                </a:tc>
                <a:tc>
                  <a:txBody>
                    <a:bodyPr/>
                    <a:lstStyle/>
                    <a:p>
                      <a:pPr algn="r" fontAlgn="b">
                        <a:lnSpc>
                          <a:spcPct val="80000"/>
                        </a:lnSpc>
                      </a:pPr>
                      <a:r>
                        <a:rPr lang="en-US" sz="1800" b="1" i="0" u="none" strike="noStrike" dirty="0" smtClean="0">
                          <a:solidFill>
                            <a:srgbClr val="0000FF"/>
                          </a:solidFill>
                          <a:effectLst/>
                          <a:latin typeface="Arial"/>
                        </a:rPr>
                        <a:t>0</a:t>
                      </a:r>
                    </a:p>
                  </a:txBody>
                  <a:tcPr marL="11444" marR="11444" marT="12700" marB="0" anchor="ctr"/>
                </a:tc>
                <a:tc>
                  <a:txBody>
                    <a:bodyPr/>
                    <a:lstStyle/>
                    <a:p>
                      <a:pPr algn="r" fontAlgn="b">
                        <a:lnSpc>
                          <a:spcPct val="80000"/>
                        </a:lnSpc>
                      </a:pPr>
                      <a:r>
                        <a:rPr lang="is-IS" sz="1800" b="0" i="0" u="none" strike="noStrike" dirty="0" smtClean="0">
                          <a:solidFill>
                            <a:srgbClr val="000000"/>
                          </a:solidFill>
                          <a:effectLst/>
                          <a:latin typeface="+mn-lt"/>
                        </a:rPr>
                        <a:t>120</a:t>
                      </a:r>
                      <a:endParaRPr lang="is-I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ops</a:t>
                      </a:r>
                      <a:endParaRPr lang="is-IS" sz="1800" b="0" i="0"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a:solidFill>
                            <a:srgbClr val="000000"/>
                          </a:solidFill>
                          <a:effectLst/>
                          <a:latin typeface="Calibri"/>
                        </a:rPr>
                        <a:t>Shear cells</a:t>
                      </a: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Calibri"/>
                        </a:rPr>
                        <a:t>6</a:t>
                      </a:r>
                    </a:p>
                  </a:txBody>
                  <a:tcPr marL="11444" marR="11444" marT="12700" marB="0" anchor="ctr"/>
                </a:tc>
                <a:tc>
                  <a:txBody>
                    <a:bodyPr/>
                    <a:lstStyle/>
                    <a:p>
                      <a:pPr algn="r" fontAlgn="b">
                        <a:lnSpc>
                          <a:spcPct val="80000"/>
                        </a:lnSpc>
                      </a:pPr>
                      <a:r>
                        <a:rPr lang="en-US" sz="1800" b="0" i="0" u="none" strike="noStrike">
                          <a:solidFill>
                            <a:srgbClr val="000000"/>
                          </a:solidFill>
                          <a:effectLst/>
                          <a:latin typeface="Calibri"/>
                        </a:rPr>
                        <a:t>8</a:t>
                      </a:r>
                    </a:p>
                  </a:txBody>
                  <a:tcPr marL="11444" marR="11444" marT="12700" marB="0" anchor="ctr"/>
                </a:tc>
                <a:tc>
                  <a:txBody>
                    <a:bodyPr/>
                    <a:lstStyle/>
                    <a:p>
                      <a:pPr algn="r" fontAlgn="b">
                        <a:lnSpc>
                          <a:spcPct val="80000"/>
                        </a:lnSpc>
                      </a:pPr>
                      <a:r>
                        <a:rPr lang="en-US" sz="1800" b="0" i="0" u="none" strike="noStrike">
                          <a:solidFill>
                            <a:srgbClr val="000000"/>
                          </a:solidFill>
                          <a:effectLst/>
                          <a:latin typeface="Arial"/>
                        </a:rPr>
                        <a:t>3</a:t>
                      </a:r>
                    </a:p>
                  </a:txBody>
                  <a:tcPr marL="11444" marR="11444" marT="12700" marB="0" anchor="ctr"/>
                </a:tc>
                <a:tc>
                  <a:txBody>
                    <a:bodyPr/>
                    <a:lstStyle/>
                    <a:p>
                      <a:pPr algn="r" fontAlgn="b">
                        <a:lnSpc>
                          <a:spcPct val="80000"/>
                        </a:lnSpc>
                      </a:pPr>
                      <a:r>
                        <a:rPr lang="en-US" sz="1800" b="1" i="0" u="none" strike="noStrike" dirty="0" smtClean="0">
                          <a:solidFill>
                            <a:srgbClr val="0000FF"/>
                          </a:solidFill>
                          <a:effectLst/>
                          <a:latin typeface="Arial"/>
                        </a:rPr>
                        <a:t>0</a:t>
                      </a:r>
                      <a:endParaRPr lang="en-US" sz="1800" b="1" i="0" u="none" strike="noStrike" dirty="0">
                        <a:solidFill>
                          <a:srgbClr val="0000FF"/>
                        </a:solidFill>
                        <a:effectLst/>
                        <a:latin typeface="Arial"/>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20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ops</a:t>
                      </a:r>
                      <a:endParaRPr lang="en-US" sz="1800" b="0" i="0"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a:solidFill>
                            <a:srgbClr val="000000"/>
                          </a:solidFill>
                          <a:effectLst/>
                          <a:latin typeface="Calibri"/>
                        </a:rPr>
                        <a:t>Gas processing</a:t>
                      </a:r>
                    </a:p>
                  </a:txBody>
                  <a:tcPr marL="11444" marR="11444" marT="12700" marB="0" anchor="ctr"/>
                </a:tc>
                <a:tc>
                  <a:txBody>
                    <a:bodyPr/>
                    <a:lstStyle/>
                    <a:p>
                      <a:pPr algn="r" fontAlgn="b">
                        <a:lnSpc>
                          <a:spcPct val="80000"/>
                        </a:lnSpc>
                      </a:pPr>
                      <a:r>
                        <a:rPr lang="en-US" sz="1800" b="0" i="0" u="none" strike="noStrike">
                          <a:solidFill>
                            <a:srgbClr val="000000"/>
                          </a:solidFill>
                          <a:effectLst/>
                          <a:latin typeface="Calibri"/>
                        </a:rPr>
                        <a:t>17</a:t>
                      </a: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Calibri"/>
                        </a:rPr>
                        <a:t>17</a:t>
                      </a: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Arial"/>
                        </a:rPr>
                        <a:t>9</a:t>
                      </a:r>
                    </a:p>
                  </a:txBody>
                  <a:tcPr marL="11444" marR="11444" marT="12700" marB="0" anchor="ctr"/>
                </a:tc>
                <a:tc>
                  <a:txBody>
                    <a:bodyPr/>
                    <a:lstStyle/>
                    <a:p>
                      <a:pPr algn="r" fontAlgn="b">
                        <a:lnSpc>
                          <a:spcPct val="80000"/>
                        </a:lnSpc>
                      </a:pPr>
                      <a:r>
                        <a:rPr lang="is-IS" sz="1800" b="1" i="0" u="none" strike="noStrike" dirty="0">
                          <a:solidFill>
                            <a:srgbClr val="000000"/>
                          </a:solidFill>
                          <a:effectLst/>
                          <a:latin typeface="Arial"/>
                        </a:rPr>
                        <a:t>2</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200</a:t>
                      </a: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share</a:t>
                      </a:r>
                      <a:endParaRPr lang="en-US" sz="1800" b="0" i="0"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err="1" smtClean="0">
                          <a:solidFill>
                            <a:srgbClr val="000000"/>
                          </a:solidFill>
                          <a:effectLst/>
                          <a:latin typeface="Calibri"/>
                        </a:rPr>
                        <a:t>Rheometer</a:t>
                      </a:r>
                      <a:r>
                        <a:rPr lang="en-US" sz="1800" b="0" i="0" u="none" strike="noStrike" dirty="0" smtClean="0">
                          <a:solidFill>
                            <a:srgbClr val="000000"/>
                          </a:solidFill>
                          <a:effectLst/>
                          <a:latin typeface="Calibri"/>
                        </a:rPr>
                        <a:t> in-situ</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0" u="none" strike="noStrike">
                          <a:solidFill>
                            <a:srgbClr val="000000"/>
                          </a:solidFill>
                          <a:effectLst/>
                          <a:latin typeface="Calibri"/>
                        </a:rPr>
                        <a:t>3</a:t>
                      </a: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Calibri"/>
                        </a:rPr>
                        <a:t>8</a:t>
                      </a:r>
                    </a:p>
                  </a:txBody>
                  <a:tcPr marL="11444" marR="11444" marT="12700" marB="0" anchor="ctr"/>
                </a:tc>
                <a:tc>
                  <a:txBody>
                    <a:bodyPr/>
                    <a:lstStyle/>
                    <a:p>
                      <a:pPr algn="r" fontAlgn="b">
                        <a:lnSpc>
                          <a:spcPct val="80000"/>
                        </a:lnSpc>
                      </a:pPr>
                      <a:r>
                        <a:rPr lang="en-US" sz="1800" b="0" i="0" u="none" strike="noStrike">
                          <a:solidFill>
                            <a:srgbClr val="000000"/>
                          </a:solidFill>
                          <a:effectLst/>
                          <a:latin typeface="Arial"/>
                        </a:rPr>
                        <a:t>1</a:t>
                      </a:r>
                    </a:p>
                  </a:txBody>
                  <a:tcPr marL="11444" marR="11444" marT="12700" marB="0" anchor="ctr"/>
                </a:tc>
                <a:tc>
                  <a:txBody>
                    <a:bodyPr/>
                    <a:lstStyle/>
                    <a:p>
                      <a:pPr algn="r" fontAlgn="b">
                        <a:lnSpc>
                          <a:spcPct val="80000"/>
                        </a:lnSpc>
                      </a:pPr>
                      <a:r>
                        <a:rPr lang="en-US" sz="1800" b="1" i="0" u="none" strike="noStrike" dirty="0" smtClean="0">
                          <a:solidFill>
                            <a:srgbClr val="FF0000"/>
                          </a:solidFill>
                          <a:effectLst/>
                          <a:latin typeface="Arial"/>
                        </a:rPr>
                        <a:t>0</a:t>
                      </a:r>
                      <a:endParaRPr lang="en-US" sz="1800" b="1" i="0" u="none" strike="noStrike" dirty="0">
                        <a:solidFill>
                          <a:srgbClr val="FF0000"/>
                        </a:solidFill>
                        <a:effectLst/>
                        <a:latin typeface="Arial"/>
                      </a:endParaRPr>
                    </a:p>
                  </a:txBody>
                  <a:tcPr marL="11444" marR="11444" marT="12700" marB="0" anchor="ctr"/>
                </a:tc>
                <a:tc>
                  <a:txBody>
                    <a:bodyPr/>
                    <a:lstStyle/>
                    <a:p>
                      <a:pPr algn="r" fontAlgn="b">
                        <a:lnSpc>
                          <a:spcPct val="80000"/>
                        </a:lnSpc>
                      </a:pPr>
                      <a:r>
                        <a:rPr lang="is-IS" sz="1800" b="0" i="0" u="none" strike="noStrike" dirty="0" smtClean="0">
                          <a:solidFill>
                            <a:srgbClr val="000000"/>
                          </a:solidFill>
                          <a:effectLst/>
                          <a:latin typeface="+mn-lt"/>
                        </a:rPr>
                        <a:t>250</a:t>
                      </a: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share</a:t>
                      </a:r>
                      <a:endParaRPr lang="is-IS" sz="1800" b="0" i="0"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err="1">
                          <a:solidFill>
                            <a:srgbClr val="000000"/>
                          </a:solidFill>
                          <a:effectLst/>
                          <a:latin typeface="Calibri"/>
                        </a:rPr>
                        <a:t>Julabo</a:t>
                      </a:r>
                      <a:r>
                        <a:rPr lang="en-US" sz="1800" b="0" i="0" u="none" strike="noStrike" dirty="0">
                          <a:solidFill>
                            <a:srgbClr val="000000"/>
                          </a:solidFill>
                          <a:effectLst/>
                          <a:latin typeface="Calibri"/>
                        </a:rPr>
                        <a:t>-type </a:t>
                      </a:r>
                      <a:r>
                        <a:rPr lang="en-US" sz="1800" b="0" i="0" u="none" strike="noStrike" dirty="0" smtClean="0">
                          <a:solidFill>
                            <a:srgbClr val="000000"/>
                          </a:solidFill>
                          <a:effectLst/>
                          <a:latin typeface="Calibri"/>
                        </a:rPr>
                        <a:t>chiller</a:t>
                      </a:r>
                      <a:r>
                        <a:rPr lang="en-US" sz="1800" b="0" i="0" u="none" strike="noStrike" dirty="0">
                          <a:solidFill>
                            <a:srgbClr val="000000"/>
                          </a:solidFill>
                          <a:effectLst/>
                          <a:latin typeface="Calibri"/>
                        </a:rPr>
                        <a:t>/heater</a:t>
                      </a: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Arial"/>
                        </a:rPr>
                        <a:t>7</a:t>
                      </a: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Arial"/>
                        </a:rPr>
                        <a:t>17</a:t>
                      </a:r>
                    </a:p>
                  </a:txBody>
                  <a:tcPr marL="11444" marR="11444" marT="12700" marB="0" anchor="ctr"/>
                </a:tc>
                <a:tc>
                  <a:txBody>
                    <a:bodyPr/>
                    <a:lstStyle/>
                    <a:p>
                      <a:pPr algn="r" fontAlgn="b">
                        <a:lnSpc>
                          <a:spcPct val="80000"/>
                        </a:lnSpc>
                      </a:pPr>
                      <a:r>
                        <a:rPr lang="en-US" sz="1800" b="0" i="0" u="none" strike="noStrike">
                          <a:solidFill>
                            <a:srgbClr val="000000"/>
                          </a:solidFill>
                          <a:effectLst/>
                          <a:latin typeface="Arial"/>
                        </a:rPr>
                        <a:t>3</a:t>
                      </a:r>
                    </a:p>
                  </a:txBody>
                  <a:tcPr marL="11444" marR="11444" marT="12700" marB="0" anchor="ctr"/>
                </a:tc>
                <a:tc>
                  <a:txBody>
                    <a:bodyPr/>
                    <a:lstStyle/>
                    <a:p>
                      <a:pPr algn="r" fontAlgn="b">
                        <a:lnSpc>
                          <a:spcPct val="80000"/>
                        </a:lnSpc>
                      </a:pPr>
                      <a:r>
                        <a:rPr lang="en-US" sz="1800" b="1" i="0" u="none" strike="noStrike" dirty="0">
                          <a:solidFill>
                            <a:srgbClr val="000000"/>
                          </a:solidFill>
                          <a:effectLst/>
                          <a:latin typeface="Arial"/>
                        </a:rPr>
                        <a:t>3</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7</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ops</a:t>
                      </a:r>
                      <a:endParaRPr lang="en-US" sz="1800" b="0" i="0"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a:solidFill>
                            <a:srgbClr val="000000"/>
                          </a:solidFill>
                          <a:effectLst/>
                          <a:latin typeface="Calibri"/>
                        </a:rPr>
                        <a:t>Liquid surface troughs</a:t>
                      </a:r>
                    </a:p>
                  </a:txBody>
                  <a:tcPr marL="11444" marR="11444" marT="12700" marB="0" anchor="ctr"/>
                </a:tc>
                <a:tc>
                  <a:txBody>
                    <a:bodyPr/>
                    <a:lstStyle/>
                    <a:p>
                      <a:pPr algn="r" fontAlgn="b">
                        <a:lnSpc>
                          <a:spcPct val="80000"/>
                        </a:lnSpc>
                      </a:pPr>
                      <a:r>
                        <a:rPr lang="is-IS" sz="1800" b="0" i="0" u="none" strike="noStrike">
                          <a:solidFill>
                            <a:srgbClr val="000000"/>
                          </a:solidFill>
                          <a:effectLst/>
                          <a:latin typeface="Arial"/>
                        </a:rPr>
                        <a:t>2</a:t>
                      </a:r>
                    </a:p>
                  </a:txBody>
                  <a:tcPr marL="11444" marR="11444" marT="12700" marB="0" anchor="ctr"/>
                </a:tc>
                <a:tc>
                  <a:txBody>
                    <a:bodyPr/>
                    <a:lstStyle/>
                    <a:p>
                      <a:pPr algn="r" fontAlgn="b">
                        <a:lnSpc>
                          <a:spcPct val="80000"/>
                        </a:lnSpc>
                      </a:pPr>
                      <a:r>
                        <a:rPr lang="is-IS" sz="1800" b="0" i="0" u="none" strike="noStrike">
                          <a:solidFill>
                            <a:srgbClr val="000000"/>
                          </a:solidFill>
                          <a:effectLst/>
                          <a:latin typeface="Arial"/>
                        </a:rPr>
                        <a:t>2</a:t>
                      </a: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Arial"/>
                        </a:rPr>
                        <a:t>1</a:t>
                      </a:r>
                    </a:p>
                  </a:txBody>
                  <a:tcPr marL="11444" marR="11444" marT="12700" marB="0" anchor="ctr"/>
                </a:tc>
                <a:tc>
                  <a:txBody>
                    <a:bodyPr/>
                    <a:lstStyle/>
                    <a:p>
                      <a:pPr algn="r" fontAlgn="b">
                        <a:lnSpc>
                          <a:spcPct val="80000"/>
                        </a:lnSpc>
                      </a:pPr>
                      <a:r>
                        <a:rPr lang="en-US" sz="1800" b="1" i="0" u="none" strike="noStrike" dirty="0" smtClean="0">
                          <a:solidFill>
                            <a:srgbClr val="0000FF"/>
                          </a:solidFill>
                          <a:effectLst/>
                          <a:latin typeface="Arial"/>
                        </a:rPr>
                        <a:t>0</a:t>
                      </a:r>
                      <a:endParaRPr lang="en-US" sz="1800" b="1" i="0" u="none" strike="noStrike" dirty="0">
                        <a:solidFill>
                          <a:srgbClr val="0000FF"/>
                        </a:solidFill>
                        <a:effectLst/>
                        <a:latin typeface="Arial"/>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20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Instr.</a:t>
                      </a:r>
                      <a:endParaRPr lang="en-US" sz="1800" b="0" i="0"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a:solidFill>
                            <a:srgbClr val="000000"/>
                          </a:solidFill>
                          <a:effectLst/>
                          <a:latin typeface="Calibri"/>
                        </a:rPr>
                        <a:t>in-situ gas adsorption meas.</a:t>
                      </a:r>
                    </a:p>
                  </a:txBody>
                  <a:tcPr marL="11444" marR="11444" marT="12700" marB="0" anchor="ctr"/>
                </a:tc>
                <a:tc>
                  <a:txBody>
                    <a:bodyPr/>
                    <a:lstStyle/>
                    <a:p>
                      <a:pPr algn="r" fontAlgn="b">
                        <a:lnSpc>
                          <a:spcPct val="80000"/>
                        </a:lnSpc>
                      </a:pPr>
                      <a:r>
                        <a:rPr lang="en-US" sz="1800" b="0" i="0" u="none" strike="noStrike">
                          <a:solidFill>
                            <a:srgbClr val="000000"/>
                          </a:solidFill>
                          <a:effectLst/>
                          <a:latin typeface="Arial"/>
                        </a:rPr>
                        <a:t>6</a:t>
                      </a:r>
                    </a:p>
                  </a:txBody>
                  <a:tcPr marL="11444" marR="11444" marT="12700" marB="0" anchor="ctr"/>
                </a:tc>
                <a:tc>
                  <a:txBody>
                    <a:bodyPr/>
                    <a:lstStyle/>
                    <a:p>
                      <a:pPr algn="r" fontAlgn="b">
                        <a:lnSpc>
                          <a:spcPct val="80000"/>
                        </a:lnSpc>
                      </a:pPr>
                      <a:r>
                        <a:rPr lang="is-IS" sz="1800" b="0" i="0" u="none" strike="noStrike">
                          <a:solidFill>
                            <a:srgbClr val="000000"/>
                          </a:solidFill>
                          <a:effectLst/>
                          <a:latin typeface="Arial"/>
                        </a:rPr>
                        <a:t>12</a:t>
                      </a: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Arial"/>
                        </a:rPr>
                        <a:t>3</a:t>
                      </a:r>
                    </a:p>
                  </a:txBody>
                  <a:tcPr marL="11444" marR="11444" marT="12700" marB="0" anchor="ctr"/>
                </a:tc>
                <a:tc>
                  <a:txBody>
                    <a:bodyPr/>
                    <a:lstStyle/>
                    <a:p>
                      <a:pPr algn="r" fontAlgn="b">
                        <a:lnSpc>
                          <a:spcPct val="80000"/>
                        </a:lnSpc>
                      </a:pPr>
                      <a:r>
                        <a:rPr lang="en-US" sz="1800" b="1" i="0" u="none" strike="noStrike" dirty="0">
                          <a:solidFill>
                            <a:srgbClr val="0000FF"/>
                          </a:solidFill>
                          <a:effectLst/>
                          <a:latin typeface="Arial"/>
                        </a:rPr>
                        <a:t>0</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250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external</a:t>
                      </a:r>
                      <a:endParaRPr lang="en-US" sz="1800" b="0" i="0"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smtClean="0">
                          <a:solidFill>
                            <a:srgbClr val="000000"/>
                          </a:solidFill>
                          <a:effectLst/>
                          <a:latin typeface="Calibri"/>
                        </a:rPr>
                        <a:t>Gas blower</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en-US" sz="1800" b="0" i="1" u="none" strike="noStrike" dirty="0" smtClean="0">
                          <a:solidFill>
                            <a:srgbClr val="000000"/>
                          </a:solidFill>
                          <a:effectLst/>
                          <a:latin typeface="Arial"/>
                        </a:rPr>
                        <a:t>7</a:t>
                      </a:r>
                      <a:endParaRPr lang="en-US" sz="1800" b="0" i="1" u="none" strike="noStrike" dirty="0">
                        <a:solidFill>
                          <a:srgbClr val="000000"/>
                        </a:solidFill>
                        <a:effectLst/>
                        <a:latin typeface="Arial"/>
                      </a:endParaRPr>
                    </a:p>
                  </a:txBody>
                  <a:tcPr marL="11444" marR="11444" marT="12700" marB="0" anchor="ctr"/>
                </a:tc>
                <a:tc>
                  <a:txBody>
                    <a:bodyPr/>
                    <a:lstStyle/>
                    <a:p>
                      <a:pPr algn="r" fontAlgn="b">
                        <a:lnSpc>
                          <a:spcPct val="80000"/>
                        </a:lnSpc>
                      </a:pPr>
                      <a:r>
                        <a:rPr lang="is-IS" sz="1800" b="0" i="1" u="none" strike="noStrike" dirty="0" smtClean="0">
                          <a:solidFill>
                            <a:srgbClr val="000000"/>
                          </a:solidFill>
                          <a:effectLst/>
                          <a:latin typeface="Arial"/>
                        </a:rPr>
                        <a:t>17</a:t>
                      </a:r>
                      <a:endParaRPr lang="is-IS" sz="1800" b="0" i="1" u="none" strike="noStrike" dirty="0">
                        <a:solidFill>
                          <a:srgbClr val="000000"/>
                        </a:solidFill>
                        <a:effectLst/>
                        <a:latin typeface="Arial"/>
                      </a:endParaRPr>
                    </a:p>
                  </a:txBody>
                  <a:tcPr marL="11444" marR="11444" marT="12700" marB="0" anchor="ctr"/>
                </a:tc>
                <a:tc>
                  <a:txBody>
                    <a:bodyPr/>
                    <a:lstStyle/>
                    <a:p>
                      <a:pPr algn="r" fontAlgn="b">
                        <a:lnSpc>
                          <a:spcPct val="80000"/>
                        </a:lnSpc>
                      </a:pPr>
                      <a:r>
                        <a:rPr lang="en-US" sz="1800" b="0" i="1" u="none" strike="noStrike" dirty="0" smtClean="0">
                          <a:solidFill>
                            <a:srgbClr val="000000"/>
                          </a:solidFill>
                          <a:effectLst/>
                          <a:latin typeface="Arial"/>
                        </a:rPr>
                        <a:t>3</a:t>
                      </a:r>
                      <a:endParaRPr lang="en-US" sz="1800" b="0" i="1" u="none" strike="noStrike" dirty="0">
                        <a:solidFill>
                          <a:srgbClr val="000000"/>
                        </a:solidFill>
                        <a:effectLst/>
                        <a:latin typeface="Arial"/>
                      </a:endParaRPr>
                    </a:p>
                  </a:txBody>
                  <a:tcPr marL="11444" marR="11444" marT="12700" marB="0" anchor="ctr"/>
                </a:tc>
                <a:tc>
                  <a:txBody>
                    <a:bodyPr/>
                    <a:lstStyle/>
                    <a:p>
                      <a:pPr algn="r" fontAlgn="b">
                        <a:lnSpc>
                          <a:spcPct val="80000"/>
                        </a:lnSpc>
                      </a:pPr>
                      <a:r>
                        <a:rPr lang="en-US" sz="1800" b="1" i="0" u="none" strike="noStrike" dirty="0" smtClean="0">
                          <a:solidFill>
                            <a:srgbClr val="FF0000"/>
                          </a:solidFill>
                          <a:effectLst/>
                          <a:latin typeface="Arial"/>
                        </a:rPr>
                        <a:t>0</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150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share</a:t>
                      </a:r>
                    </a:p>
                  </a:txBody>
                  <a:tcPr marL="12700" marR="12700" marT="12700" marB="0" anchor="ctr"/>
                </a:tc>
              </a:tr>
              <a:tr h="363654">
                <a:tc>
                  <a:txBody>
                    <a:bodyPr/>
                    <a:lstStyle/>
                    <a:p>
                      <a:pPr algn="l" fontAlgn="b">
                        <a:lnSpc>
                          <a:spcPct val="80000"/>
                        </a:lnSpc>
                      </a:pPr>
                      <a:r>
                        <a:rPr lang="en-US" sz="1800" b="0" i="0" u="none" strike="noStrike" dirty="0" smtClean="0">
                          <a:solidFill>
                            <a:srgbClr val="000000"/>
                          </a:solidFill>
                          <a:effectLst/>
                          <a:latin typeface="Calibri"/>
                        </a:rPr>
                        <a:t>injection </a:t>
                      </a:r>
                      <a:r>
                        <a:rPr lang="en-US" sz="1800" b="0" i="0" u="none" strike="noStrike" dirty="0" err="1" smtClean="0">
                          <a:solidFill>
                            <a:srgbClr val="000000"/>
                          </a:solidFill>
                          <a:effectLst/>
                          <a:latin typeface="Calibri"/>
                        </a:rPr>
                        <a:t>syst</a:t>
                      </a:r>
                      <a:r>
                        <a:rPr lang="en-US" sz="1800" b="0" i="0" u="none" strike="noStrike" dirty="0" smtClean="0">
                          <a:solidFill>
                            <a:srgbClr val="000000"/>
                          </a:solidFill>
                          <a:effectLst/>
                          <a:latin typeface="Calibri"/>
                        </a:rPr>
                        <a:t>, </a:t>
                      </a:r>
                      <a:r>
                        <a:rPr lang="en-US" sz="1800" b="0" i="0" u="none" strike="noStrike" dirty="0">
                          <a:solidFill>
                            <a:srgbClr val="000000"/>
                          </a:solidFill>
                          <a:effectLst/>
                          <a:latin typeface="Calibri"/>
                        </a:rPr>
                        <a:t>syringe pump</a:t>
                      </a:r>
                    </a:p>
                  </a:txBody>
                  <a:tcPr marL="11444" marR="11444" marT="12700" marB="0" anchor="ctr"/>
                </a:tc>
                <a:tc>
                  <a:txBody>
                    <a:bodyPr/>
                    <a:lstStyle/>
                    <a:p>
                      <a:pPr algn="r" fontAlgn="b">
                        <a:lnSpc>
                          <a:spcPct val="80000"/>
                        </a:lnSpc>
                      </a:pPr>
                      <a:r>
                        <a:rPr lang="en-US" sz="1800" b="0" i="0" u="none" strike="noStrike">
                          <a:solidFill>
                            <a:srgbClr val="000000"/>
                          </a:solidFill>
                          <a:effectLst/>
                          <a:latin typeface="Arial"/>
                        </a:rPr>
                        <a:t>7</a:t>
                      </a:r>
                    </a:p>
                  </a:txBody>
                  <a:tcPr marL="11444" marR="11444" marT="12700" marB="0" anchor="ctr"/>
                </a:tc>
                <a:tc>
                  <a:txBody>
                    <a:bodyPr/>
                    <a:lstStyle/>
                    <a:p>
                      <a:pPr algn="r" fontAlgn="b">
                        <a:lnSpc>
                          <a:spcPct val="80000"/>
                        </a:lnSpc>
                      </a:pPr>
                      <a:r>
                        <a:rPr lang="is-IS" sz="1800" b="0" i="0" u="none" strike="noStrike">
                          <a:solidFill>
                            <a:srgbClr val="000000"/>
                          </a:solidFill>
                          <a:effectLst/>
                          <a:latin typeface="Arial"/>
                        </a:rPr>
                        <a:t>13</a:t>
                      </a: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Arial"/>
                        </a:rPr>
                        <a:t>3</a:t>
                      </a:r>
                    </a:p>
                  </a:txBody>
                  <a:tcPr marL="11444" marR="11444" marT="12700" marB="0" anchor="ctr"/>
                </a:tc>
                <a:tc>
                  <a:txBody>
                    <a:bodyPr/>
                    <a:lstStyle/>
                    <a:p>
                      <a:pPr algn="r" fontAlgn="b">
                        <a:lnSpc>
                          <a:spcPct val="80000"/>
                        </a:lnSpc>
                      </a:pPr>
                      <a:r>
                        <a:rPr lang="en-US" sz="1800" b="1" i="0" u="none" strike="noStrike" dirty="0" smtClean="0">
                          <a:solidFill>
                            <a:srgbClr val="0000FF"/>
                          </a:solidFill>
                          <a:effectLst/>
                          <a:latin typeface="Arial"/>
                        </a:rPr>
                        <a:t>0</a:t>
                      </a:r>
                      <a:endParaRPr lang="en-US" sz="1800" b="1" i="0" u="none" strike="noStrike" dirty="0">
                        <a:solidFill>
                          <a:srgbClr val="0000FF"/>
                        </a:solidFill>
                        <a:effectLst/>
                        <a:latin typeface="Arial"/>
                      </a:endParaRP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20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ops</a:t>
                      </a:r>
                      <a:endParaRPr lang="en-US" sz="1800" b="0" i="0"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a:solidFill>
                            <a:srgbClr val="000000"/>
                          </a:solidFill>
                          <a:effectLst/>
                          <a:latin typeface="Calibri"/>
                        </a:rPr>
                        <a:t>SANS magazine 5*10</a:t>
                      </a:r>
                    </a:p>
                  </a:txBody>
                  <a:tcPr marL="11444" marR="11444" marT="12700" marB="0" anchor="ctr"/>
                </a:tc>
                <a:tc>
                  <a:txBody>
                    <a:bodyPr/>
                    <a:lstStyle/>
                    <a:p>
                      <a:pPr algn="r" fontAlgn="b">
                        <a:lnSpc>
                          <a:spcPct val="80000"/>
                        </a:lnSpc>
                      </a:pPr>
                      <a:r>
                        <a:rPr lang="is-IS" sz="1800" b="0" i="0" u="none" strike="noStrike">
                          <a:solidFill>
                            <a:srgbClr val="000000"/>
                          </a:solidFill>
                          <a:effectLst/>
                          <a:latin typeface="Arial"/>
                        </a:rPr>
                        <a:t>2</a:t>
                      </a:r>
                    </a:p>
                  </a:txBody>
                  <a:tcPr marL="11444" marR="11444" marT="12700" marB="0" anchor="ctr"/>
                </a:tc>
                <a:tc>
                  <a:txBody>
                    <a:bodyPr/>
                    <a:lstStyle/>
                    <a:p>
                      <a:pPr algn="r" fontAlgn="b">
                        <a:lnSpc>
                          <a:spcPct val="80000"/>
                        </a:lnSpc>
                      </a:pPr>
                      <a:r>
                        <a:rPr lang="is-IS" sz="1800" b="0" i="0" u="none" strike="noStrike">
                          <a:solidFill>
                            <a:srgbClr val="000000"/>
                          </a:solidFill>
                          <a:effectLst/>
                          <a:latin typeface="Arial"/>
                        </a:rPr>
                        <a:t>2</a:t>
                      </a:r>
                    </a:p>
                  </a:txBody>
                  <a:tcPr marL="11444" marR="11444" marT="12700" marB="0" anchor="ctr"/>
                </a:tc>
                <a:tc>
                  <a:txBody>
                    <a:bodyPr/>
                    <a:lstStyle/>
                    <a:p>
                      <a:pPr algn="r" fontAlgn="b">
                        <a:lnSpc>
                          <a:spcPct val="80000"/>
                        </a:lnSpc>
                      </a:pPr>
                      <a:r>
                        <a:rPr lang="en-US" sz="1800" b="0" i="0" u="none" strike="noStrike" dirty="0">
                          <a:solidFill>
                            <a:srgbClr val="000000"/>
                          </a:solidFill>
                          <a:effectLst/>
                          <a:latin typeface="Arial"/>
                        </a:rPr>
                        <a:t>1</a:t>
                      </a:r>
                    </a:p>
                  </a:txBody>
                  <a:tcPr marL="11444" marR="11444" marT="12700" marB="0" anchor="ctr"/>
                </a:tc>
                <a:tc>
                  <a:txBody>
                    <a:bodyPr/>
                    <a:lstStyle/>
                    <a:p>
                      <a:pPr algn="r" fontAlgn="b">
                        <a:lnSpc>
                          <a:spcPct val="80000"/>
                        </a:lnSpc>
                      </a:pPr>
                      <a:r>
                        <a:rPr lang="en-US" sz="1800" b="1" i="0" u="none" strike="noStrike" dirty="0">
                          <a:solidFill>
                            <a:srgbClr val="0000FF"/>
                          </a:solidFill>
                          <a:effectLst/>
                          <a:latin typeface="Arial"/>
                        </a:rPr>
                        <a:t>0</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50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Mini-pool</a:t>
                      </a:r>
                      <a:endParaRPr lang="en-US" sz="1800" b="0" i="0" u="none" strike="noStrike" dirty="0">
                        <a:solidFill>
                          <a:srgbClr val="000000"/>
                        </a:solidFill>
                        <a:effectLst/>
                        <a:latin typeface="+mn-lt"/>
                      </a:endParaRPr>
                    </a:p>
                  </a:txBody>
                  <a:tcPr marL="12700" marR="12700" marT="12700" marB="0" anchor="ctr"/>
                </a:tc>
              </a:tr>
              <a:tr h="363654">
                <a:tc>
                  <a:txBody>
                    <a:bodyPr/>
                    <a:lstStyle/>
                    <a:p>
                      <a:pPr algn="l" fontAlgn="b">
                        <a:lnSpc>
                          <a:spcPct val="80000"/>
                        </a:lnSpc>
                      </a:pPr>
                      <a:r>
                        <a:rPr lang="en-US" sz="1800" b="0" i="0" u="none" strike="noStrike" dirty="0">
                          <a:solidFill>
                            <a:srgbClr val="000000"/>
                          </a:solidFill>
                          <a:effectLst/>
                          <a:latin typeface="Calibri"/>
                        </a:rPr>
                        <a:t>SANS magazine 5*10 </a:t>
                      </a:r>
                      <a:r>
                        <a:rPr lang="en-US" sz="1800" b="0" i="0" u="none" strike="noStrike" dirty="0" smtClean="0">
                          <a:solidFill>
                            <a:srgbClr val="000000"/>
                          </a:solidFill>
                          <a:effectLst/>
                          <a:latin typeface="Calibri"/>
                        </a:rPr>
                        <a:t>Ind. T</a:t>
                      </a:r>
                      <a:endParaRPr lang="en-US" sz="1800" b="0" i="0" u="none" strike="noStrike" dirty="0">
                        <a:solidFill>
                          <a:srgbClr val="000000"/>
                        </a:solidFill>
                        <a:effectLst/>
                        <a:latin typeface="Calibri"/>
                      </a:endParaRPr>
                    </a:p>
                  </a:txBody>
                  <a:tcPr marL="11444" marR="11444" marT="12700" marB="0" anchor="ctr"/>
                </a:tc>
                <a:tc>
                  <a:txBody>
                    <a:bodyPr/>
                    <a:lstStyle/>
                    <a:p>
                      <a:pPr algn="r" fontAlgn="b">
                        <a:lnSpc>
                          <a:spcPct val="80000"/>
                        </a:lnSpc>
                      </a:pPr>
                      <a:r>
                        <a:rPr lang="is-IS" sz="1800" b="0" i="0" u="none" strike="noStrike">
                          <a:solidFill>
                            <a:srgbClr val="000000"/>
                          </a:solidFill>
                          <a:effectLst/>
                          <a:latin typeface="Arial"/>
                        </a:rPr>
                        <a:t>2</a:t>
                      </a:r>
                    </a:p>
                  </a:txBody>
                  <a:tcPr marL="11444" marR="11444" marT="12700" marB="0" anchor="ctr"/>
                </a:tc>
                <a:tc>
                  <a:txBody>
                    <a:bodyPr/>
                    <a:lstStyle/>
                    <a:p>
                      <a:pPr algn="r" fontAlgn="b">
                        <a:lnSpc>
                          <a:spcPct val="80000"/>
                        </a:lnSpc>
                      </a:pPr>
                      <a:r>
                        <a:rPr lang="is-IS" sz="1800" b="0" i="0" u="none" strike="noStrike">
                          <a:solidFill>
                            <a:srgbClr val="000000"/>
                          </a:solidFill>
                          <a:effectLst/>
                          <a:latin typeface="Arial"/>
                        </a:rPr>
                        <a:t>2</a:t>
                      </a:r>
                    </a:p>
                  </a:txBody>
                  <a:tcPr marL="11444" marR="11444" marT="12700" marB="0" anchor="ctr"/>
                </a:tc>
                <a:tc>
                  <a:txBody>
                    <a:bodyPr/>
                    <a:lstStyle/>
                    <a:p>
                      <a:pPr algn="r" fontAlgn="b">
                        <a:lnSpc>
                          <a:spcPct val="80000"/>
                        </a:lnSpc>
                      </a:pPr>
                      <a:r>
                        <a:rPr lang="en-US" sz="1800" b="0" i="0" u="none" strike="noStrike">
                          <a:solidFill>
                            <a:srgbClr val="000000"/>
                          </a:solidFill>
                          <a:effectLst/>
                          <a:latin typeface="Arial"/>
                        </a:rPr>
                        <a:t>1</a:t>
                      </a:r>
                    </a:p>
                  </a:txBody>
                  <a:tcPr marL="11444" marR="11444" marT="12700" marB="0" anchor="ctr"/>
                </a:tc>
                <a:tc>
                  <a:txBody>
                    <a:bodyPr/>
                    <a:lstStyle/>
                    <a:p>
                      <a:pPr algn="r" fontAlgn="b">
                        <a:lnSpc>
                          <a:spcPct val="80000"/>
                        </a:lnSpc>
                      </a:pPr>
                      <a:r>
                        <a:rPr lang="en-US" sz="1800" b="1" i="0" u="none" strike="noStrike" dirty="0">
                          <a:solidFill>
                            <a:srgbClr val="0000FF"/>
                          </a:solidFill>
                          <a:effectLst/>
                          <a:latin typeface="Arial"/>
                        </a:rPr>
                        <a:t>0</a:t>
                      </a:r>
                    </a:p>
                  </a:txBody>
                  <a:tcPr marL="11444" marR="11444" marT="12700" marB="0" anchor="ctr"/>
                </a:tc>
                <a:tc>
                  <a:txBody>
                    <a:bodyPr/>
                    <a:lstStyle/>
                    <a:p>
                      <a:pPr algn="r" fontAlgn="b">
                        <a:lnSpc>
                          <a:spcPct val="80000"/>
                        </a:lnSpc>
                      </a:pPr>
                      <a:r>
                        <a:rPr lang="en-US" sz="1800" b="0" i="0" u="none" strike="noStrike" dirty="0" smtClean="0">
                          <a:solidFill>
                            <a:srgbClr val="000000"/>
                          </a:solidFill>
                          <a:effectLst/>
                          <a:latin typeface="+mn-lt"/>
                        </a:rPr>
                        <a:t>50</a:t>
                      </a:r>
                      <a:endParaRPr lang="en-US" sz="1800" b="0" i="0" u="none" strike="noStrike" dirty="0">
                        <a:solidFill>
                          <a:srgbClr val="000000"/>
                        </a:solidFill>
                        <a:effectLst/>
                        <a:latin typeface="+mn-lt"/>
                      </a:endParaRPr>
                    </a:p>
                  </a:txBody>
                  <a:tcPr marL="12700" marR="12700" marT="12700" marB="0" anchor="ctr"/>
                </a:tc>
                <a:tc>
                  <a:txBody>
                    <a:bodyPr/>
                    <a:lstStyle/>
                    <a:p>
                      <a:pPr algn="r" fontAlgn="b">
                        <a:lnSpc>
                          <a:spcPct val="80000"/>
                        </a:lnSpc>
                      </a:pPr>
                      <a:r>
                        <a:rPr lang="en-US" sz="1800" b="0" i="0" u="none" strike="noStrike" dirty="0" smtClean="0">
                          <a:solidFill>
                            <a:srgbClr val="000000"/>
                          </a:solidFill>
                          <a:effectLst/>
                          <a:latin typeface="+mn-lt"/>
                        </a:rPr>
                        <a:t>Mini-pool</a:t>
                      </a:r>
                      <a:endParaRPr lang="en-US" sz="1800" b="0" i="0" u="none" strike="noStrike" dirty="0">
                        <a:solidFill>
                          <a:srgbClr val="000000"/>
                        </a:solidFill>
                        <a:effectLst/>
                        <a:latin typeface="+mn-lt"/>
                      </a:endParaRPr>
                    </a:p>
                  </a:txBody>
                  <a:tcPr marL="12700" marR="12700" marT="12700" marB="0" anchor="ctr"/>
                </a:tc>
              </a:tr>
            </a:tbl>
          </a:graphicData>
        </a:graphic>
      </p:graphicFrame>
    </p:spTree>
    <p:extLst>
      <p:ext uri="{BB962C8B-B14F-4D97-AF65-F5344CB8AC3E}">
        <p14:creationId xmlns:p14="http://schemas.microsoft.com/office/powerpoint/2010/main" val="16150340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D37BB07-EDFC-D243-BB7C-1FD40E044A92}" type="slidenum">
              <a:rPr lang="en-US">
                <a:latin typeface="Calibri"/>
              </a:rPr>
              <a:pPr/>
              <a:t>37</a:t>
            </a:fld>
            <a:endParaRPr lang="en-US">
              <a:latin typeface="Calibri"/>
            </a:endParaRPr>
          </a:p>
        </p:txBody>
      </p:sp>
      <p:sp>
        <p:nvSpPr>
          <p:cNvPr id="45057"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45059"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5061" name="Rectangle 5"/>
          <p:cNvSpPr>
            <a:spLocks noGrp="1" noChangeArrowheads="1"/>
          </p:cNvSpPr>
          <p:nvPr>
            <p:ph type="title"/>
          </p:nvPr>
        </p:nvSpPr>
        <p:spPr>
          <a:xfrm>
            <a:off x="280559" y="222916"/>
            <a:ext cx="6790393" cy="984250"/>
          </a:xfrm>
          <a:ln/>
        </p:spPr>
        <p:txBody>
          <a:bodyPr lIns="38100" tIns="38100" rIns="38100" bIns="38100"/>
          <a:lstStyle/>
          <a:p>
            <a:r>
              <a:rPr lang="en-US" sz="3000" dirty="0" smtClean="0"/>
              <a:t>Sample Environment - Budget and Staffing</a:t>
            </a:r>
            <a:br>
              <a:rPr lang="en-US" sz="3000" dirty="0" smtClean="0"/>
            </a:br>
            <a:r>
              <a:rPr lang="en-US" sz="3000" dirty="0" smtClean="0">
                <a:solidFill>
                  <a:srgbClr val="FF0000"/>
                </a:solidFill>
              </a:rPr>
              <a:t>reduced scope</a:t>
            </a:r>
            <a:endParaRPr lang="en-US" sz="3000" dirty="0">
              <a:solidFill>
                <a:srgbClr val="FF0000"/>
              </a:solidFill>
            </a:endParaRPr>
          </a:p>
        </p:txBody>
      </p:sp>
      <p:sp>
        <p:nvSpPr>
          <p:cNvPr id="45063" name="Text Box 7"/>
          <p:cNvSpPr txBox="1">
            <a:spLocks noChangeArrowheads="1"/>
          </p:cNvSpPr>
          <p:nvPr/>
        </p:nvSpPr>
        <p:spPr bwMode="auto">
          <a:xfrm>
            <a:off x="8442325" y="6467475"/>
            <a:ext cx="2444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E508549B-6E10-144D-9C5B-9548277C694D}" type="slidenum">
              <a:rPr lang="en-US">
                <a:solidFill>
                  <a:srgbClr val="0094CA"/>
                </a:solidFill>
                <a:latin typeface="Calibri" charset="0"/>
                <a:cs typeface="Calibri" charset="0"/>
                <a:sym typeface="Calibri" charset="0"/>
              </a:rPr>
              <a:pPr algn="r"/>
              <a:t>37</a:t>
            </a:fld>
            <a:endParaRPr lang="en-US">
              <a:solidFill>
                <a:srgbClr val="0094CA"/>
              </a:solidFill>
              <a:latin typeface="Calibri" charset="0"/>
              <a:cs typeface="Calibri" charset="0"/>
              <a:sym typeface="Calibri"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941598542"/>
              </p:ext>
            </p:extLst>
          </p:nvPr>
        </p:nvGraphicFramePr>
        <p:xfrm>
          <a:off x="-12704" y="1486513"/>
          <a:ext cx="9169403" cy="2211960"/>
        </p:xfrm>
        <a:graphic>
          <a:graphicData uri="http://schemas.openxmlformats.org/drawingml/2006/table">
            <a:tbl>
              <a:tblPr firstRow="1" bandRow="1">
                <a:tableStyleId>{5C22544A-7EE6-4342-B048-85BDC9FD1C3A}</a:tableStyleId>
              </a:tblPr>
              <a:tblGrid>
                <a:gridCol w="2848263"/>
                <a:gridCol w="1004883"/>
                <a:gridCol w="423602"/>
                <a:gridCol w="1630885"/>
                <a:gridCol w="1630885"/>
                <a:gridCol w="1630885"/>
              </a:tblGrid>
              <a:tr h="540199">
                <a:tc>
                  <a:txBody>
                    <a:bodyPr/>
                    <a:lstStyle/>
                    <a:p>
                      <a:r>
                        <a:rPr lang="en-US" dirty="0" smtClean="0"/>
                        <a:t>9.2 M€ (8.7 M€)</a:t>
                      </a:r>
                    </a:p>
                    <a:p>
                      <a:r>
                        <a:rPr lang="en-US" dirty="0" smtClean="0"/>
                        <a:t>Spent ‘13-’15:</a:t>
                      </a:r>
                      <a:r>
                        <a:rPr lang="en-US" baseline="0" dirty="0" smtClean="0"/>
                        <a:t> 0.5 M€</a:t>
                      </a:r>
                      <a:endParaRPr lang="en-US" dirty="0"/>
                    </a:p>
                  </a:txBody>
                  <a:tcPr/>
                </a:tc>
                <a:tc>
                  <a:txBody>
                    <a:bodyPr/>
                    <a:lstStyle/>
                    <a:p>
                      <a:r>
                        <a:rPr lang="en-US" dirty="0" smtClean="0"/>
                        <a:t>TOTAL</a:t>
                      </a:r>
                      <a:endParaRPr lang="en-US" dirty="0"/>
                    </a:p>
                  </a:txBody>
                  <a:tcPr/>
                </a:tc>
                <a:tc>
                  <a:txBody>
                    <a:bodyPr/>
                    <a:lstStyle/>
                    <a:p>
                      <a:r>
                        <a:rPr lang="en-US" dirty="0" smtClean="0"/>
                        <a:t>IK </a:t>
                      </a:r>
                    </a:p>
                    <a:p>
                      <a:r>
                        <a:rPr lang="en-US" dirty="0" smtClean="0"/>
                        <a:t>%</a:t>
                      </a:r>
                      <a:endParaRPr lang="en-US" dirty="0"/>
                    </a:p>
                  </a:txBody>
                  <a:tcPr/>
                </a:tc>
                <a:tc>
                  <a:txBody>
                    <a:bodyPr/>
                    <a:lstStyle/>
                    <a:p>
                      <a:r>
                        <a:rPr lang="en-US" dirty="0" smtClean="0"/>
                        <a:t>Coordination</a:t>
                      </a:r>
                    </a:p>
                    <a:p>
                      <a:r>
                        <a:rPr lang="en-US" dirty="0" smtClean="0"/>
                        <a:t>Interaction</a:t>
                      </a:r>
                      <a:endParaRPr lang="en-US" dirty="0"/>
                    </a:p>
                  </a:txBody>
                  <a:tcPr/>
                </a:tc>
                <a:tc>
                  <a:txBody>
                    <a:bodyPr/>
                    <a:lstStyle/>
                    <a:p>
                      <a:r>
                        <a:rPr lang="en-US" dirty="0" smtClean="0"/>
                        <a:t>Labs,</a:t>
                      </a:r>
                      <a:r>
                        <a:rPr lang="en-US" baseline="0" dirty="0" smtClean="0"/>
                        <a:t> </a:t>
                      </a:r>
                      <a:r>
                        <a:rPr lang="en-US" baseline="0" dirty="0" err="1" smtClean="0"/>
                        <a:t>Infrastr</a:t>
                      </a:r>
                      <a:r>
                        <a:rPr lang="en-US" baseline="0" dirty="0" smtClean="0"/>
                        <a:t> W</a:t>
                      </a:r>
                      <a:r>
                        <a:rPr lang="en-US" dirty="0" smtClean="0"/>
                        <a:t>orkshops</a:t>
                      </a:r>
                      <a:endParaRPr lang="en-US" dirty="0"/>
                    </a:p>
                  </a:txBody>
                  <a:tcPr/>
                </a:tc>
                <a:tc>
                  <a:txBody>
                    <a:bodyPr/>
                    <a:lstStyle/>
                    <a:p>
                      <a:r>
                        <a:rPr lang="en-US" dirty="0" smtClean="0"/>
                        <a:t>Equipment</a:t>
                      </a:r>
                      <a:endParaRPr lang="en-US" dirty="0"/>
                    </a:p>
                  </a:txBody>
                  <a:tcPr/>
                </a:tc>
              </a:tr>
              <a:tr h="392970">
                <a:tc>
                  <a:txBody>
                    <a:bodyPr/>
                    <a:lstStyle/>
                    <a:p>
                      <a:r>
                        <a:rPr lang="en-US" dirty="0" smtClean="0"/>
                        <a:t>Mechatronic &amp;</a:t>
                      </a:r>
                      <a:r>
                        <a:rPr lang="en-US" baseline="0" dirty="0" smtClean="0"/>
                        <a:t> S</a:t>
                      </a:r>
                      <a:r>
                        <a:rPr lang="en-US" dirty="0" smtClean="0"/>
                        <a:t>oftware Int.</a:t>
                      </a:r>
                      <a:endParaRPr lang="en-US" dirty="0"/>
                    </a:p>
                  </a:txBody>
                  <a:tcPr/>
                </a:tc>
                <a:tc>
                  <a:txBody>
                    <a:bodyPr/>
                    <a:lstStyle/>
                    <a:p>
                      <a:r>
                        <a:rPr lang="en-US" dirty="0" smtClean="0"/>
                        <a:t>1665 k€</a:t>
                      </a:r>
                      <a:endParaRPr lang="en-US" dirty="0"/>
                    </a:p>
                  </a:txBody>
                  <a:tcPr/>
                </a:tc>
                <a:tc>
                  <a:txBody>
                    <a:bodyPr/>
                    <a:lstStyle/>
                    <a:p>
                      <a:r>
                        <a:rPr lang="en-US" dirty="0" smtClean="0"/>
                        <a:t>?</a:t>
                      </a:r>
                      <a:endParaRPr lang="en-US" dirty="0"/>
                    </a:p>
                  </a:txBody>
                  <a:tcPr/>
                </a:tc>
                <a:tc>
                  <a:txBody>
                    <a:bodyPr/>
                    <a:lstStyle/>
                    <a:p>
                      <a:r>
                        <a:rPr lang="en-US" dirty="0" smtClean="0"/>
                        <a:t>1030 k€</a:t>
                      </a:r>
                      <a:endParaRPr lang="en-US" dirty="0"/>
                    </a:p>
                  </a:txBody>
                  <a:tcPr/>
                </a:tc>
                <a:tc>
                  <a:txBody>
                    <a:bodyPr/>
                    <a:lstStyle/>
                    <a:p>
                      <a:r>
                        <a:rPr lang="en-US" dirty="0" smtClean="0"/>
                        <a:t>400 k€</a:t>
                      </a:r>
                      <a:endParaRPr lang="en-US" dirty="0"/>
                    </a:p>
                  </a:txBody>
                  <a:tcPr/>
                </a:tc>
                <a:tc>
                  <a:txBody>
                    <a:bodyPr/>
                    <a:lstStyle/>
                    <a:p>
                      <a:r>
                        <a:rPr lang="en-US" dirty="0" smtClean="0"/>
                        <a:t>235 k€</a:t>
                      </a:r>
                    </a:p>
                  </a:txBody>
                  <a:tcPr/>
                </a:tc>
              </a:tr>
              <a:tr h="392970">
                <a:tc>
                  <a:txBody>
                    <a:bodyPr/>
                    <a:lstStyle/>
                    <a:p>
                      <a:r>
                        <a:rPr lang="en-US" dirty="0" smtClean="0"/>
                        <a:t>Fluids </a:t>
                      </a:r>
                      <a:r>
                        <a:rPr lang="en-US" baseline="0" dirty="0" err="1" smtClean="0"/>
                        <a:t>incl</a:t>
                      </a:r>
                      <a:r>
                        <a:rPr lang="en-US" baseline="0" dirty="0" smtClean="0"/>
                        <a:t> Gases Liquids … </a:t>
                      </a:r>
                      <a:endParaRPr lang="en-US" dirty="0"/>
                    </a:p>
                  </a:txBody>
                  <a:tcPr/>
                </a:tc>
                <a:tc>
                  <a:txBody>
                    <a:bodyPr/>
                    <a:lstStyle/>
                    <a:p>
                      <a:r>
                        <a:rPr lang="en-US" dirty="0" smtClean="0"/>
                        <a:t>2055 k€</a:t>
                      </a:r>
                      <a:endParaRPr lang="en-US" dirty="0"/>
                    </a:p>
                  </a:txBody>
                  <a:tcPr/>
                </a:tc>
                <a:tc>
                  <a:txBody>
                    <a:bodyPr/>
                    <a:lstStyle/>
                    <a:p>
                      <a:r>
                        <a:rPr lang="en-US" dirty="0" smtClean="0"/>
                        <a:t>?</a:t>
                      </a:r>
                      <a:endParaRPr lang="en-US" dirty="0"/>
                    </a:p>
                  </a:txBody>
                  <a:tcPr/>
                </a:tc>
                <a:tc>
                  <a:txBody>
                    <a:bodyPr/>
                    <a:lstStyle/>
                    <a:p>
                      <a:r>
                        <a:rPr lang="en-US" dirty="0" smtClean="0"/>
                        <a:t>1040 k€</a:t>
                      </a:r>
                      <a:endParaRPr lang="en-US" dirty="0"/>
                    </a:p>
                  </a:txBody>
                  <a:tcPr/>
                </a:tc>
                <a:tc>
                  <a:txBody>
                    <a:bodyPr/>
                    <a:lstStyle/>
                    <a:p>
                      <a:r>
                        <a:rPr lang="en-US" dirty="0" smtClean="0"/>
                        <a:t>230 k€</a:t>
                      </a:r>
                    </a:p>
                  </a:txBody>
                  <a:tcPr/>
                </a:tc>
                <a:tc>
                  <a:txBody>
                    <a:bodyPr/>
                    <a:lstStyle/>
                    <a:p>
                      <a:r>
                        <a:rPr lang="en-US" dirty="0" smtClean="0"/>
                        <a:t>785 k€</a:t>
                      </a:r>
                      <a:endParaRPr lang="en-US" dirty="0"/>
                    </a:p>
                  </a:txBody>
                  <a:tcPr/>
                </a:tc>
              </a:tr>
              <a:tr h="392970">
                <a:tc>
                  <a:txBody>
                    <a:bodyPr/>
                    <a:lstStyle/>
                    <a:p>
                      <a:r>
                        <a:rPr lang="en-US" dirty="0" smtClean="0"/>
                        <a:t>Pressure &amp; </a:t>
                      </a:r>
                      <a:r>
                        <a:rPr lang="en-US" dirty="0" err="1" smtClean="0"/>
                        <a:t>Mech</a:t>
                      </a:r>
                      <a:r>
                        <a:rPr lang="en-US" dirty="0" smtClean="0"/>
                        <a:t> Process</a:t>
                      </a:r>
                      <a:endParaRPr lang="en-US" dirty="0"/>
                    </a:p>
                  </a:txBody>
                  <a:tcPr/>
                </a:tc>
                <a:tc>
                  <a:txBody>
                    <a:bodyPr/>
                    <a:lstStyle/>
                    <a:p>
                      <a:r>
                        <a:rPr lang="en-US" dirty="0" smtClean="0"/>
                        <a:t>2730 k€</a:t>
                      </a:r>
                      <a:endParaRPr lang="en-US" dirty="0"/>
                    </a:p>
                  </a:txBody>
                  <a:tcPr/>
                </a:tc>
                <a:tc>
                  <a:txBody>
                    <a:bodyPr/>
                    <a:lstStyle/>
                    <a:p>
                      <a:r>
                        <a:rPr lang="en-US" dirty="0" smtClean="0"/>
                        <a:t>?</a:t>
                      </a:r>
                      <a:endParaRPr lang="en-US" dirty="0"/>
                    </a:p>
                  </a:txBody>
                  <a:tcPr/>
                </a:tc>
                <a:tc>
                  <a:txBody>
                    <a:bodyPr/>
                    <a:lstStyle/>
                    <a:p>
                      <a:r>
                        <a:rPr lang="en-US" dirty="0" smtClean="0"/>
                        <a:t>1110 k€</a:t>
                      </a:r>
                      <a:endParaRPr lang="en-US" dirty="0"/>
                    </a:p>
                  </a:txBody>
                  <a:tcPr/>
                </a:tc>
                <a:tc>
                  <a:txBody>
                    <a:bodyPr/>
                    <a:lstStyle/>
                    <a:p>
                      <a:r>
                        <a:rPr lang="en-US" dirty="0" smtClean="0"/>
                        <a:t>1120 k€</a:t>
                      </a:r>
                      <a:endParaRPr lang="en-US" dirty="0"/>
                    </a:p>
                  </a:txBody>
                  <a:tcPr/>
                </a:tc>
                <a:tc>
                  <a:txBody>
                    <a:bodyPr/>
                    <a:lstStyle/>
                    <a:p>
                      <a:r>
                        <a:rPr lang="en-US" dirty="0" smtClean="0"/>
                        <a:t>500 k€</a:t>
                      </a:r>
                      <a:endParaRPr lang="en-US" dirty="0"/>
                    </a:p>
                  </a:txBody>
                  <a:tcPr/>
                </a:tc>
              </a:tr>
              <a:tr h="392970">
                <a:tc>
                  <a:txBody>
                    <a:bodyPr/>
                    <a:lstStyle/>
                    <a:p>
                      <a:r>
                        <a:rPr lang="en-US" dirty="0" smtClean="0"/>
                        <a:t>Temperature &amp;</a:t>
                      </a:r>
                      <a:r>
                        <a:rPr lang="en-US" baseline="0" dirty="0" smtClean="0"/>
                        <a:t> Fields</a:t>
                      </a:r>
                      <a:endParaRPr lang="en-US" dirty="0"/>
                    </a:p>
                  </a:txBody>
                  <a:tcPr/>
                </a:tc>
                <a:tc>
                  <a:txBody>
                    <a:bodyPr/>
                    <a:lstStyle/>
                    <a:p>
                      <a:r>
                        <a:rPr lang="en-US" dirty="0" smtClean="0"/>
                        <a:t>2780 k€</a:t>
                      </a:r>
                      <a:endParaRPr lang="en-US" dirty="0"/>
                    </a:p>
                  </a:txBody>
                  <a:tcPr/>
                </a:tc>
                <a:tc>
                  <a:txBody>
                    <a:bodyPr/>
                    <a:lstStyle/>
                    <a:p>
                      <a:r>
                        <a:rPr lang="en-US" dirty="0" smtClean="0"/>
                        <a:t>?</a:t>
                      </a:r>
                      <a:endParaRPr lang="en-US" dirty="0"/>
                    </a:p>
                  </a:txBody>
                  <a:tcPr/>
                </a:tc>
                <a:tc>
                  <a:txBody>
                    <a:bodyPr/>
                    <a:lstStyle/>
                    <a:p>
                      <a:r>
                        <a:rPr lang="en-US" dirty="0" smtClean="0"/>
                        <a:t>1040 k€</a:t>
                      </a:r>
                      <a:endParaRPr lang="en-US" dirty="0"/>
                    </a:p>
                  </a:txBody>
                  <a:tcPr/>
                </a:tc>
                <a:tc>
                  <a:txBody>
                    <a:bodyPr/>
                    <a:lstStyle/>
                    <a:p>
                      <a:r>
                        <a:rPr lang="en-US" dirty="0" smtClean="0"/>
                        <a:t>790 k€</a:t>
                      </a:r>
                      <a:endParaRPr lang="en-US" dirty="0"/>
                    </a:p>
                  </a:txBody>
                  <a:tcPr/>
                </a:tc>
                <a:tc>
                  <a:txBody>
                    <a:bodyPr/>
                    <a:lstStyle/>
                    <a:p>
                      <a:r>
                        <a:rPr lang="en-US" dirty="0" smtClean="0"/>
                        <a:t>950 k€</a:t>
                      </a:r>
                      <a:endParaRPr lang="en-US" dirty="0"/>
                    </a:p>
                  </a:txBody>
                  <a:tcPr/>
                </a:tc>
              </a:tr>
            </a:tbl>
          </a:graphicData>
        </a:graphic>
      </p:graphicFrame>
      <p:sp>
        <p:nvSpPr>
          <p:cNvPr id="2" name="Rectangle 1"/>
          <p:cNvSpPr/>
          <p:nvPr/>
        </p:nvSpPr>
        <p:spPr>
          <a:xfrm>
            <a:off x="19399" y="3630761"/>
            <a:ext cx="9063541" cy="3139321"/>
          </a:xfrm>
          <a:prstGeom prst="rect">
            <a:avLst/>
          </a:prstGeom>
        </p:spPr>
        <p:txBody>
          <a:bodyPr wrap="square">
            <a:spAutoFit/>
          </a:bodyPr>
          <a:lstStyle/>
          <a:p>
            <a:pPr marL="304800" indent="-306000">
              <a:lnSpc>
                <a:spcPct val="100000"/>
              </a:lnSpc>
              <a:spcBef>
                <a:spcPts val="0"/>
              </a:spcBef>
              <a:buFont typeface="Arial" charset="0"/>
              <a:buChar char="•"/>
            </a:pPr>
            <a:r>
              <a:rPr lang="en-US" sz="2200" dirty="0"/>
              <a:t>Workshops set-up in </a:t>
            </a:r>
            <a:r>
              <a:rPr lang="en-US" sz="2200" dirty="0" err="1"/>
              <a:t>Medicon</a:t>
            </a:r>
            <a:r>
              <a:rPr lang="en-US" sz="2200" dirty="0"/>
              <a:t> Village &amp; </a:t>
            </a:r>
            <a:r>
              <a:rPr lang="en-US" sz="2200" dirty="0" err="1"/>
              <a:t>Utgård</a:t>
            </a:r>
            <a:r>
              <a:rPr lang="en-US" sz="2200" dirty="0"/>
              <a:t> for testing / </a:t>
            </a:r>
            <a:r>
              <a:rPr lang="en-US" sz="2200" dirty="0" smtClean="0"/>
              <a:t>commissioning.</a:t>
            </a:r>
          </a:p>
          <a:p>
            <a:pPr marL="304800" indent="-306000">
              <a:lnSpc>
                <a:spcPct val="100000"/>
              </a:lnSpc>
              <a:spcBef>
                <a:spcPts val="0"/>
              </a:spcBef>
              <a:buFont typeface="Arial" charset="0"/>
              <a:buChar char="•"/>
            </a:pPr>
            <a:r>
              <a:rPr lang="en-US" sz="2200" dirty="0" smtClean="0"/>
              <a:t>Used equipment obtained from partners for training purposes.</a:t>
            </a:r>
          </a:p>
          <a:p>
            <a:pPr marL="304800" indent="-306000">
              <a:lnSpc>
                <a:spcPct val="100000"/>
              </a:lnSpc>
              <a:spcBef>
                <a:spcPts val="0"/>
              </a:spcBef>
              <a:buFont typeface="Arial" charset="0"/>
              <a:buChar char="•"/>
            </a:pPr>
            <a:r>
              <a:rPr lang="en-US" sz="2200" dirty="0" smtClean="0"/>
              <a:t>Currently prototyping standard supply panels, kinematic mounts, controls.</a:t>
            </a:r>
            <a:endParaRPr lang="en-US" sz="2200" dirty="0"/>
          </a:p>
          <a:p>
            <a:pPr marL="304800" indent="-306000">
              <a:lnSpc>
                <a:spcPct val="100000"/>
              </a:lnSpc>
              <a:spcBef>
                <a:spcPts val="0"/>
              </a:spcBef>
              <a:buFont typeface="Arial" charset="0"/>
              <a:buChar char="•"/>
            </a:pPr>
            <a:r>
              <a:rPr lang="en-US" sz="2200" dirty="0"/>
              <a:t>Participation in ESS instrument integration project incl.  also ICS.</a:t>
            </a:r>
          </a:p>
          <a:p>
            <a:pPr marL="304800" indent="-306000">
              <a:lnSpc>
                <a:spcPct val="100000"/>
              </a:lnSpc>
              <a:spcBef>
                <a:spcPts val="0"/>
              </a:spcBef>
              <a:buFont typeface="Arial" charset="0"/>
              <a:buChar char="•"/>
            </a:pPr>
            <a:r>
              <a:rPr lang="en-US" sz="2200" dirty="0"/>
              <a:t>Synergies on helium management with cryogenics team at accelerator. </a:t>
            </a:r>
            <a:endParaRPr lang="en-US" sz="2200" dirty="0" smtClean="0">
              <a:solidFill>
                <a:srgbClr val="FF6600"/>
              </a:solidFill>
            </a:endParaRPr>
          </a:p>
          <a:p>
            <a:pPr marL="304800" indent="-306000">
              <a:lnSpc>
                <a:spcPct val="100000"/>
              </a:lnSpc>
              <a:spcBef>
                <a:spcPts val="0"/>
              </a:spcBef>
              <a:buFont typeface="Arial" charset="0"/>
              <a:buChar char="•"/>
            </a:pPr>
            <a:r>
              <a:rPr lang="en-US" sz="2200" dirty="0" smtClean="0">
                <a:solidFill>
                  <a:srgbClr val="FF6600"/>
                </a:solidFill>
              </a:rPr>
              <a:t>INKIND:  Framework agreements preferred (leverage, flexibility) but individual work plans </a:t>
            </a:r>
            <a:r>
              <a:rPr lang="en-US" sz="2200" b="1" dirty="0" smtClean="0">
                <a:solidFill>
                  <a:srgbClr val="FF0000"/>
                </a:solidFill>
              </a:rPr>
              <a:t>REVISED</a:t>
            </a:r>
            <a:r>
              <a:rPr lang="en-US" sz="2200" dirty="0" smtClean="0">
                <a:solidFill>
                  <a:srgbClr val="FF6600"/>
                </a:solidFill>
              </a:rPr>
              <a:t>; staff in-kind contributions in addition.</a:t>
            </a:r>
            <a:endParaRPr lang="en-US" sz="2200" dirty="0" smtClean="0"/>
          </a:p>
          <a:p>
            <a:pPr marL="304800" lvl="0" indent="-306000" defTabSz="914400" fontAlgn="base">
              <a:spcAft>
                <a:spcPct val="0"/>
              </a:spcAft>
              <a:buFont typeface="Arial" charset="0"/>
              <a:buChar char="•"/>
            </a:pPr>
            <a:r>
              <a:rPr lang="en-US" sz="2200" b="1" kern="0" dirty="0" smtClean="0">
                <a:solidFill>
                  <a:srgbClr val="0094CA"/>
                </a:solidFill>
                <a:sym typeface="Calibri" charset="0"/>
              </a:rPr>
              <a:t>2016 staffing 	</a:t>
            </a:r>
            <a:r>
              <a:rPr lang="en-US" sz="2200" b="1" dirty="0" smtClean="0">
                <a:solidFill>
                  <a:srgbClr val="0094CA"/>
                </a:solidFill>
                <a:sym typeface="Calibri" charset="0"/>
              </a:rPr>
              <a:t>NSS ~ </a:t>
            </a:r>
            <a:r>
              <a:rPr lang="en-US" sz="2200" b="1" dirty="0">
                <a:solidFill>
                  <a:srgbClr val="0094CA"/>
                </a:solidFill>
                <a:sym typeface="Calibri" charset="0"/>
              </a:rPr>
              <a:t>2</a:t>
            </a:r>
            <a:r>
              <a:rPr lang="en-US" sz="2200" b="1" dirty="0" smtClean="0">
                <a:solidFill>
                  <a:srgbClr val="0094CA"/>
                </a:solidFill>
                <a:sym typeface="Calibri" charset="0"/>
              </a:rPr>
              <a:t>.5 FTE</a:t>
            </a:r>
            <a:r>
              <a:rPr lang="en-US" sz="2200" kern="0" dirty="0" smtClean="0">
                <a:solidFill>
                  <a:srgbClr val="0094CA"/>
                </a:solidFill>
                <a:sym typeface="Calibri" charset="0"/>
              </a:rPr>
              <a:t>                                                                            			TOTAL ~ </a:t>
            </a:r>
            <a:r>
              <a:rPr lang="en-US" sz="2200" kern="0" dirty="0">
                <a:solidFill>
                  <a:srgbClr val="0094CA"/>
                </a:solidFill>
                <a:sym typeface="Calibri" charset="0"/>
              </a:rPr>
              <a:t>3</a:t>
            </a:r>
            <a:r>
              <a:rPr lang="en-US" sz="2200" kern="0" dirty="0" smtClean="0">
                <a:solidFill>
                  <a:srgbClr val="0094CA"/>
                </a:solidFill>
                <a:sym typeface="Calibri" charset="0"/>
              </a:rPr>
              <a:t>.5 </a:t>
            </a:r>
            <a:r>
              <a:rPr lang="en-US" sz="2200" kern="0" dirty="0">
                <a:solidFill>
                  <a:srgbClr val="0094CA"/>
                </a:solidFill>
                <a:sym typeface="Calibri" charset="0"/>
              </a:rPr>
              <a:t>FTE </a:t>
            </a:r>
            <a:r>
              <a:rPr lang="en-US" sz="2200" kern="0" dirty="0" smtClean="0">
                <a:solidFill>
                  <a:srgbClr val="0094CA"/>
                </a:solidFill>
                <a:sym typeface="Calibri" charset="0"/>
              </a:rPr>
              <a:t>(grants, shared ICS, Instr. </a:t>
            </a:r>
            <a:r>
              <a:rPr lang="en-US" sz="2200" kern="0" dirty="0" err="1" smtClean="0">
                <a:solidFill>
                  <a:srgbClr val="0094CA"/>
                </a:solidFill>
                <a:sym typeface="Calibri" charset="0"/>
              </a:rPr>
              <a:t>Int</a:t>
            </a:r>
            <a:r>
              <a:rPr lang="en-US" sz="2200" kern="0" dirty="0" smtClean="0">
                <a:solidFill>
                  <a:srgbClr val="0094CA"/>
                </a:solidFill>
                <a:sym typeface="Calibri" charset="0"/>
              </a:rPr>
              <a:t>)</a:t>
            </a:r>
            <a:endParaRPr lang="en-US" sz="2200" dirty="0" smtClean="0"/>
          </a:p>
        </p:txBody>
      </p:sp>
      <p:pic>
        <p:nvPicPr>
          <p:cNvPr id="4" name="Picture 3"/>
          <p:cNvPicPr>
            <a:picLocks noChangeAspect="1"/>
          </p:cNvPicPr>
          <p:nvPr/>
        </p:nvPicPr>
        <p:blipFill>
          <a:blip r:embed="rId4"/>
          <a:stretch>
            <a:fillRect/>
          </a:stretch>
        </p:blipFill>
        <p:spPr>
          <a:xfrm>
            <a:off x="8433062" y="6415145"/>
            <a:ext cx="481538" cy="391965"/>
          </a:xfrm>
          <a:prstGeom prst="rect">
            <a:avLst/>
          </a:prstGeom>
        </p:spPr>
      </p:pic>
      <p:pic>
        <p:nvPicPr>
          <p:cNvPr id="5" name="Picture 4"/>
          <p:cNvPicPr>
            <a:picLocks noChangeAspect="1"/>
          </p:cNvPicPr>
          <p:nvPr/>
        </p:nvPicPr>
        <p:blipFill>
          <a:blip r:embed="rId5"/>
          <a:stretch>
            <a:fillRect/>
          </a:stretch>
        </p:blipFill>
        <p:spPr>
          <a:xfrm>
            <a:off x="8221503" y="6010404"/>
            <a:ext cx="897244" cy="371236"/>
          </a:xfrm>
          <a:prstGeom prst="rect">
            <a:avLst/>
          </a:prstGeom>
        </p:spPr>
      </p:pic>
      <p:pic>
        <p:nvPicPr>
          <p:cNvPr id="7" name="Picture 6" descr="IMG_258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5383" y="-6487"/>
            <a:ext cx="1920000" cy="1440000"/>
          </a:xfrm>
          <a:prstGeom prst="rect">
            <a:avLst/>
          </a:prstGeom>
        </p:spPr>
      </p:pic>
    </p:spTree>
    <p:extLst>
      <p:ext uri="{BB962C8B-B14F-4D97-AF65-F5344CB8AC3E}">
        <p14:creationId xmlns:p14="http://schemas.microsoft.com/office/powerpoint/2010/main" val="38662723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9042" y="147516"/>
            <a:ext cx="6464158" cy="1143000"/>
          </a:xfrm>
        </p:spPr>
        <p:txBody>
          <a:bodyPr>
            <a:normAutofit fontScale="90000"/>
          </a:bodyPr>
          <a:lstStyle/>
          <a:p>
            <a:r>
              <a:rPr lang="en-US" dirty="0" smtClean="0"/>
              <a:t>Sample &amp; User Laboratories and </a:t>
            </a:r>
            <a:r>
              <a:rPr lang="en-US" dirty="0" err="1" smtClean="0"/>
              <a:t>Deuteration</a:t>
            </a:r>
            <a:r>
              <a:rPr lang="en-US" dirty="0" smtClean="0"/>
              <a:t> &amp; </a:t>
            </a:r>
            <a:r>
              <a:rPr lang="en-US" dirty="0" err="1" smtClean="0"/>
              <a:t>Crystallisation</a:t>
            </a:r>
            <a:r>
              <a:rPr lang="en-US" dirty="0" smtClean="0"/>
              <a:t> Facilities – </a:t>
            </a:r>
            <a:r>
              <a:rPr lang="en-US" dirty="0" smtClean="0">
                <a:solidFill>
                  <a:srgbClr val="FF0000"/>
                </a:solidFill>
              </a:rPr>
              <a:t>reduced scope – ops funds from 2020</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t>38</a:t>
            </a:fld>
            <a:endParaRPr lang="sv-SE" dirty="0"/>
          </a:p>
        </p:txBody>
      </p:sp>
      <p:sp>
        <p:nvSpPr>
          <p:cNvPr id="5" name="Title 1"/>
          <p:cNvSpPr>
            <a:spLocks noGrp="1"/>
          </p:cNvSpPr>
          <p:nvPr>
            <p:ph idx="1"/>
          </p:nvPr>
        </p:nvSpPr>
        <p:spPr>
          <a:xfrm>
            <a:off x="0" y="2763525"/>
            <a:ext cx="9143999" cy="5019335"/>
          </a:xfrm>
        </p:spPr>
        <p:txBody>
          <a:bodyPr>
            <a:noAutofit/>
          </a:bodyPr>
          <a:lstStyle/>
          <a:p>
            <a:r>
              <a:rPr lang="en-US" sz="2200" dirty="0" smtClean="0"/>
              <a:t>Deliver and (later) operate </a:t>
            </a:r>
            <a:r>
              <a:rPr lang="en-US" sz="2200" b="1" dirty="0" smtClean="0"/>
              <a:t>user laboratories </a:t>
            </a:r>
            <a:r>
              <a:rPr lang="en-US" sz="2200" dirty="0" smtClean="0"/>
              <a:t>in exp. </a:t>
            </a:r>
            <a:r>
              <a:rPr lang="en-US" sz="2200" dirty="0"/>
              <a:t>h</a:t>
            </a:r>
            <a:r>
              <a:rPr lang="en-US" sz="2200" dirty="0" smtClean="0"/>
              <a:t>alls  incl. rad. </a:t>
            </a:r>
            <a:r>
              <a:rPr lang="en-US" sz="2200" dirty="0"/>
              <a:t>m</a:t>
            </a:r>
            <a:r>
              <a:rPr lang="en-US" sz="2200" dirty="0" smtClean="0"/>
              <a:t>at. </a:t>
            </a:r>
            <a:r>
              <a:rPr lang="en-US" sz="2200" dirty="0"/>
              <a:t>l</a:t>
            </a:r>
            <a:r>
              <a:rPr lang="en-US" sz="2200" dirty="0" smtClean="0"/>
              <a:t>ab.</a:t>
            </a:r>
            <a:endParaRPr lang="en-US" sz="2200" dirty="0"/>
          </a:p>
          <a:p>
            <a:r>
              <a:rPr lang="en-US" sz="2200" dirty="0" smtClean="0"/>
              <a:t>Implement </a:t>
            </a:r>
            <a:r>
              <a:rPr lang="en-US" sz="2200" b="1" dirty="0" smtClean="0"/>
              <a:t>sample management procedure</a:t>
            </a:r>
            <a:r>
              <a:rPr lang="en-US" sz="2200" dirty="0" smtClean="0"/>
              <a:t> </a:t>
            </a:r>
            <a:r>
              <a:rPr lang="en-US" sz="2200" b="1" dirty="0" smtClean="0"/>
              <a:t>incl. safety</a:t>
            </a:r>
            <a:r>
              <a:rPr lang="en-US" sz="2200" dirty="0" smtClean="0"/>
              <a:t>. </a:t>
            </a:r>
          </a:p>
          <a:p>
            <a:r>
              <a:rPr lang="en-US" sz="2200" b="1" dirty="0" err="1" smtClean="0">
                <a:solidFill>
                  <a:prstClr val="black"/>
                </a:solidFill>
              </a:rPr>
              <a:t>Deuteration</a:t>
            </a:r>
            <a:r>
              <a:rPr lang="en-US" sz="2200" b="1" dirty="0" smtClean="0">
                <a:solidFill>
                  <a:prstClr val="black"/>
                </a:solidFill>
              </a:rPr>
              <a:t> </a:t>
            </a:r>
            <a:r>
              <a:rPr lang="en-US" sz="2200" b="1" dirty="0">
                <a:solidFill>
                  <a:prstClr val="black"/>
                </a:solidFill>
              </a:rPr>
              <a:t>and protein </a:t>
            </a:r>
            <a:r>
              <a:rPr lang="en-US" sz="2200" b="1" dirty="0" smtClean="0">
                <a:solidFill>
                  <a:prstClr val="black"/>
                </a:solidFill>
              </a:rPr>
              <a:t>crystallization </a:t>
            </a:r>
            <a:r>
              <a:rPr lang="en-US" sz="2200" dirty="0" smtClean="0">
                <a:solidFill>
                  <a:prstClr val="black"/>
                </a:solidFill>
              </a:rPr>
              <a:t>as a collaborative scalable</a:t>
            </a:r>
            <a:r>
              <a:rPr lang="en-US" sz="2200" b="1" dirty="0" smtClean="0">
                <a:solidFill>
                  <a:srgbClr val="FF0000"/>
                </a:solidFill>
              </a:rPr>
              <a:t> cost</a:t>
            </a:r>
            <a:r>
              <a:rPr lang="en-US" sz="2200" b="1" dirty="0">
                <a:solidFill>
                  <a:srgbClr val="FF0000"/>
                </a:solidFill>
              </a:rPr>
              <a:t>-</a:t>
            </a:r>
            <a:r>
              <a:rPr lang="en-US" sz="2200" b="1" dirty="0" smtClean="0">
                <a:solidFill>
                  <a:srgbClr val="FF0000"/>
                </a:solidFill>
              </a:rPr>
              <a:t>efficient </a:t>
            </a:r>
            <a:r>
              <a:rPr lang="en-US" sz="2200" dirty="0" smtClean="0">
                <a:solidFill>
                  <a:prstClr val="black"/>
                </a:solidFill>
              </a:rPr>
              <a:t>LU-MAX IV-ESS partnership to support users by access / expertise.</a:t>
            </a:r>
            <a:endParaRPr lang="en-US" sz="2200" dirty="0">
              <a:solidFill>
                <a:prstClr val="black"/>
              </a:solidFill>
            </a:endParaRPr>
          </a:p>
          <a:p>
            <a:pPr lvl="0" defTabSz="457200">
              <a:buFont typeface="Arial"/>
              <a:buChar char="•"/>
            </a:pPr>
            <a:r>
              <a:rPr lang="en-US" sz="2200" dirty="0">
                <a:solidFill>
                  <a:srgbClr val="008000"/>
                </a:solidFill>
              </a:rPr>
              <a:t>IK: Lab fit-out (1000k€ UK) and RML glove boxes (70k€ EE) active.</a:t>
            </a:r>
          </a:p>
          <a:p>
            <a:pPr defTabSz="457200">
              <a:buFont typeface="Arial"/>
              <a:buChar char="•"/>
            </a:pPr>
            <a:r>
              <a:rPr lang="en-US" sz="2200" dirty="0">
                <a:solidFill>
                  <a:srgbClr val="FF6600"/>
                </a:solidFill>
              </a:rPr>
              <a:t>IK: Framework incl. </a:t>
            </a:r>
            <a:r>
              <a:rPr lang="en-US" sz="2200" dirty="0" err="1">
                <a:solidFill>
                  <a:srgbClr val="FF6600"/>
                </a:solidFill>
              </a:rPr>
              <a:t>xtal</a:t>
            </a:r>
            <a:r>
              <a:rPr lang="en-US" sz="2200" dirty="0">
                <a:solidFill>
                  <a:srgbClr val="FF6600"/>
                </a:solidFill>
              </a:rPr>
              <a:t> robots (400k€) discussed with partners (NO). </a:t>
            </a:r>
            <a:endParaRPr lang="en-US" sz="2200" dirty="0" smtClean="0">
              <a:solidFill>
                <a:srgbClr val="FF6600"/>
              </a:solidFill>
            </a:endParaRPr>
          </a:p>
          <a:p>
            <a:pPr defTabSz="457200">
              <a:buFont typeface="Arial"/>
              <a:buChar char="•"/>
            </a:pPr>
            <a:r>
              <a:rPr lang="en-US" sz="2200" dirty="0" smtClean="0">
                <a:solidFill>
                  <a:srgbClr val="FF0000"/>
                </a:solidFill>
              </a:rPr>
              <a:t>IK</a:t>
            </a:r>
            <a:r>
              <a:rPr lang="en-US" sz="2200" dirty="0">
                <a:solidFill>
                  <a:srgbClr val="FF0000"/>
                </a:solidFill>
              </a:rPr>
              <a:t>: RML/Eng. fit-out (250k€), equipment (200k€), </a:t>
            </a:r>
            <a:r>
              <a:rPr lang="en-US" sz="2200" dirty="0" err="1">
                <a:solidFill>
                  <a:srgbClr val="FF0000"/>
                </a:solidFill>
              </a:rPr>
              <a:t>techn</a:t>
            </a:r>
            <a:r>
              <a:rPr lang="en-US" sz="2200" dirty="0">
                <a:solidFill>
                  <a:srgbClr val="FF0000"/>
                </a:solidFill>
              </a:rPr>
              <a:t>. staff (400k€) avail.</a:t>
            </a:r>
          </a:p>
          <a:p>
            <a:pPr marL="0" indent="0" defTabSz="457200">
              <a:buNone/>
            </a:pPr>
            <a:endParaRPr lang="en-US" sz="2200" b="1" dirty="0" smtClean="0">
              <a:solidFill>
                <a:srgbClr val="0094CA"/>
              </a:solidFill>
            </a:endParaRPr>
          </a:p>
          <a:p>
            <a:pPr defTabSz="457200">
              <a:buFont typeface="Arial"/>
              <a:buChar char="•"/>
            </a:pPr>
            <a:r>
              <a:rPr lang="en-US" sz="2200" b="1" dirty="0" smtClean="0">
                <a:solidFill>
                  <a:srgbClr val="0094CA"/>
                </a:solidFill>
              </a:rPr>
              <a:t>2016 </a:t>
            </a:r>
            <a:r>
              <a:rPr lang="en-US" sz="2200" b="1" dirty="0">
                <a:solidFill>
                  <a:srgbClr val="0094CA"/>
                </a:solidFill>
              </a:rPr>
              <a:t>staffing NSS ~ </a:t>
            </a:r>
            <a:r>
              <a:rPr lang="en-US" sz="2200" b="1" dirty="0" smtClean="0">
                <a:solidFill>
                  <a:srgbClr val="0094CA"/>
                </a:solidFill>
              </a:rPr>
              <a:t>1.5 FTE; </a:t>
            </a:r>
            <a:r>
              <a:rPr lang="en-US" sz="2200" dirty="0" smtClean="0">
                <a:solidFill>
                  <a:srgbClr val="0094CA"/>
                </a:solidFill>
              </a:rPr>
              <a:t>TOTAL ˜3.3 FTE mainly by grants.</a:t>
            </a:r>
            <a:endParaRPr lang="en-US" sz="2200" dirty="0">
              <a:solidFill>
                <a:srgbClr val="0094CA"/>
              </a:solidFill>
            </a:endParaRPr>
          </a:p>
        </p:txBody>
      </p:sp>
      <p:graphicFrame>
        <p:nvGraphicFramePr>
          <p:cNvPr id="8" name="Content Placeholder 2"/>
          <p:cNvGraphicFramePr>
            <a:graphicFrameLocks/>
          </p:cNvGraphicFramePr>
          <p:nvPr>
            <p:extLst>
              <p:ext uri="{D42A27DB-BD31-4B8C-83A1-F6EECF244321}">
                <p14:modId xmlns:p14="http://schemas.microsoft.com/office/powerpoint/2010/main" val="2008458247"/>
              </p:ext>
            </p:extLst>
          </p:nvPr>
        </p:nvGraphicFramePr>
        <p:xfrm>
          <a:off x="0" y="1539424"/>
          <a:ext cx="9144002" cy="1097280"/>
        </p:xfrm>
        <a:graphic>
          <a:graphicData uri="http://schemas.openxmlformats.org/drawingml/2006/table">
            <a:tbl>
              <a:tblPr firstRow="1" bandRow="1"/>
              <a:tblGrid>
                <a:gridCol w="3114859"/>
                <a:gridCol w="1098353"/>
                <a:gridCol w="746537"/>
                <a:gridCol w="1518815"/>
                <a:gridCol w="1424426"/>
                <a:gridCol w="1241012"/>
              </a:tblGrid>
              <a:tr h="365760">
                <a:tc>
                  <a:txBody>
                    <a:bodyPr/>
                    <a:lstStyle>
                      <a:lvl1pPr marL="0" algn="l" defTabSz="914400" rtl="0" eaLnBrk="1" latinLnBrk="0" hangingPunct="1">
                        <a:defRPr sz="1800" b="1" kern="1200">
                          <a:solidFill>
                            <a:schemeClr val="lt1"/>
                          </a:solidFill>
                          <a:latin typeface="Calibri"/>
                          <a:ea typeface="ヒラギノ角ゴ ProN W3"/>
                          <a:cs typeface="ヒラギノ角ゴ ProN W3"/>
                        </a:defRPr>
                      </a:lvl1pPr>
                      <a:lvl2pPr marL="457200" algn="l" defTabSz="914400" rtl="0" eaLnBrk="1" latinLnBrk="0" hangingPunct="1">
                        <a:defRPr sz="1800" b="1" kern="1200">
                          <a:solidFill>
                            <a:schemeClr val="lt1"/>
                          </a:solidFill>
                          <a:latin typeface="Calibri"/>
                          <a:ea typeface="ヒラギノ角ゴ ProN W3"/>
                          <a:cs typeface="ヒラギノ角ゴ ProN W3"/>
                        </a:defRPr>
                      </a:lvl2pPr>
                      <a:lvl3pPr marL="914400" algn="l" defTabSz="914400" rtl="0" eaLnBrk="1" latinLnBrk="0" hangingPunct="1">
                        <a:defRPr sz="1800" b="1" kern="1200">
                          <a:solidFill>
                            <a:schemeClr val="lt1"/>
                          </a:solidFill>
                          <a:latin typeface="Calibri"/>
                          <a:ea typeface="ヒラギノ角ゴ ProN W3"/>
                          <a:cs typeface="ヒラギノ角ゴ ProN W3"/>
                        </a:defRPr>
                      </a:lvl3pPr>
                      <a:lvl4pPr marL="1371600" algn="l" defTabSz="914400" rtl="0" eaLnBrk="1" latinLnBrk="0" hangingPunct="1">
                        <a:defRPr sz="1800" b="1" kern="1200">
                          <a:solidFill>
                            <a:schemeClr val="lt1"/>
                          </a:solidFill>
                          <a:latin typeface="Calibri"/>
                          <a:ea typeface="ヒラギノ角ゴ ProN W3"/>
                          <a:cs typeface="ヒラギノ角ゴ ProN W3"/>
                        </a:defRPr>
                      </a:lvl4pPr>
                      <a:lvl5pPr marL="1828800" algn="l" defTabSz="914400" rtl="0" eaLnBrk="1" latinLnBrk="0" hangingPunct="1">
                        <a:defRPr sz="1800" b="1" kern="1200">
                          <a:solidFill>
                            <a:schemeClr val="lt1"/>
                          </a:solidFill>
                          <a:latin typeface="Calibri"/>
                          <a:ea typeface="ヒラギノ角ゴ ProN W3"/>
                          <a:cs typeface="ヒラギノ角ゴ ProN W3"/>
                        </a:defRPr>
                      </a:lvl5pPr>
                      <a:lvl6pPr marL="2286000" algn="l" defTabSz="914400" rtl="0" eaLnBrk="1" latinLnBrk="0" hangingPunct="1">
                        <a:defRPr sz="1800" b="1" kern="1200">
                          <a:solidFill>
                            <a:schemeClr val="lt1"/>
                          </a:solidFill>
                          <a:latin typeface="Calibri"/>
                          <a:ea typeface="ヒラギノ角ゴ ProN W3"/>
                          <a:cs typeface="ヒラギノ角ゴ ProN W3"/>
                        </a:defRPr>
                      </a:lvl6pPr>
                      <a:lvl7pPr marL="2743200" algn="l" defTabSz="914400" rtl="0" eaLnBrk="1" latinLnBrk="0" hangingPunct="1">
                        <a:defRPr sz="1800" b="1" kern="1200">
                          <a:solidFill>
                            <a:schemeClr val="lt1"/>
                          </a:solidFill>
                          <a:latin typeface="Calibri"/>
                          <a:ea typeface="ヒラギノ角ゴ ProN W3"/>
                          <a:cs typeface="ヒラギノ角ゴ ProN W3"/>
                        </a:defRPr>
                      </a:lvl7pPr>
                      <a:lvl8pPr marL="3200400" algn="l" defTabSz="914400" rtl="0" eaLnBrk="1" latinLnBrk="0" hangingPunct="1">
                        <a:defRPr sz="1800" b="1" kern="1200">
                          <a:solidFill>
                            <a:schemeClr val="lt1"/>
                          </a:solidFill>
                          <a:latin typeface="Calibri"/>
                          <a:ea typeface="ヒラギノ角ゴ ProN W3"/>
                          <a:cs typeface="ヒラギノ角ゴ ProN W3"/>
                        </a:defRPr>
                      </a:lvl8pPr>
                      <a:lvl9pPr marL="3657600" algn="l" defTabSz="914400" rtl="0" eaLnBrk="1" latinLnBrk="0" hangingPunct="1">
                        <a:defRPr sz="1800" b="1" kern="1200">
                          <a:solidFill>
                            <a:schemeClr val="lt1"/>
                          </a:solidFill>
                          <a:latin typeface="Calibri"/>
                          <a:ea typeface="ヒラギノ角ゴ ProN W3"/>
                          <a:cs typeface="ヒラギノ角ゴ ProN W3"/>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3.3 M€ (2.9 M€);</a:t>
                      </a:r>
                      <a:r>
                        <a:rPr kumimoji="0" lang="en-US" sz="1800" b="1" i="0" u="none" strike="noStrike" kern="1200" cap="none" spc="0" normalizeH="0" baseline="0" noProof="0" dirty="0" smtClean="0">
                          <a:ln>
                            <a:noFill/>
                          </a:ln>
                          <a:solidFill>
                            <a:srgbClr val="FFFFFF"/>
                          </a:solidFill>
                          <a:effectLst/>
                          <a:uLnTx/>
                          <a:uFillTx/>
                          <a:latin typeface="+mn-lt"/>
                          <a:ea typeface="ヒラギノ角ゴ ProN W3"/>
                          <a:cs typeface="ヒラギノ角ゴ ProN W3"/>
                        </a:rPr>
                        <a:t> spent: 0.4 M€</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94CA"/>
                    </a:solidFill>
                  </a:tcPr>
                </a:tc>
                <a:tc>
                  <a:txBody>
                    <a:bodyPr/>
                    <a:lstStyle>
                      <a:lvl1pPr marL="0" algn="l" defTabSz="914400" rtl="0" eaLnBrk="1" latinLnBrk="0" hangingPunct="1">
                        <a:defRPr sz="1800" b="1" kern="1200">
                          <a:solidFill>
                            <a:schemeClr val="lt1"/>
                          </a:solidFill>
                          <a:latin typeface="Calibri"/>
                          <a:ea typeface="ヒラギノ角ゴ ProN W3"/>
                          <a:cs typeface="ヒラギノ角ゴ ProN W3"/>
                        </a:defRPr>
                      </a:lvl1pPr>
                      <a:lvl2pPr marL="457200" algn="l" defTabSz="914400" rtl="0" eaLnBrk="1" latinLnBrk="0" hangingPunct="1">
                        <a:defRPr sz="1800" b="1" kern="1200">
                          <a:solidFill>
                            <a:schemeClr val="lt1"/>
                          </a:solidFill>
                          <a:latin typeface="Calibri"/>
                          <a:ea typeface="ヒラギノ角ゴ ProN W3"/>
                          <a:cs typeface="ヒラギノ角ゴ ProN W3"/>
                        </a:defRPr>
                      </a:lvl2pPr>
                      <a:lvl3pPr marL="914400" algn="l" defTabSz="914400" rtl="0" eaLnBrk="1" latinLnBrk="0" hangingPunct="1">
                        <a:defRPr sz="1800" b="1" kern="1200">
                          <a:solidFill>
                            <a:schemeClr val="lt1"/>
                          </a:solidFill>
                          <a:latin typeface="Calibri"/>
                          <a:ea typeface="ヒラギノ角ゴ ProN W3"/>
                          <a:cs typeface="ヒラギノ角ゴ ProN W3"/>
                        </a:defRPr>
                      </a:lvl3pPr>
                      <a:lvl4pPr marL="1371600" algn="l" defTabSz="914400" rtl="0" eaLnBrk="1" latinLnBrk="0" hangingPunct="1">
                        <a:defRPr sz="1800" b="1" kern="1200">
                          <a:solidFill>
                            <a:schemeClr val="lt1"/>
                          </a:solidFill>
                          <a:latin typeface="Calibri"/>
                          <a:ea typeface="ヒラギノ角ゴ ProN W3"/>
                          <a:cs typeface="ヒラギノ角ゴ ProN W3"/>
                        </a:defRPr>
                      </a:lvl4pPr>
                      <a:lvl5pPr marL="1828800" algn="l" defTabSz="914400" rtl="0" eaLnBrk="1" latinLnBrk="0" hangingPunct="1">
                        <a:defRPr sz="1800" b="1" kern="1200">
                          <a:solidFill>
                            <a:schemeClr val="lt1"/>
                          </a:solidFill>
                          <a:latin typeface="Calibri"/>
                          <a:ea typeface="ヒラギノ角ゴ ProN W3"/>
                          <a:cs typeface="ヒラギノ角ゴ ProN W3"/>
                        </a:defRPr>
                      </a:lvl5pPr>
                      <a:lvl6pPr marL="2286000" algn="l" defTabSz="914400" rtl="0" eaLnBrk="1" latinLnBrk="0" hangingPunct="1">
                        <a:defRPr sz="1800" b="1" kern="1200">
                          <a:solidFill>
                            <a:schemeClr val="lt1"/>
                          </a:solidFill>
                          <a:latin typeface="Calibri"/>
                          <a:ea typeface="ヒラギノ角ゴ ProN W3"/>
                          <a:cs typeface="ヒラギノ角ゴ ProN W3"/>
                        </a:defRPr>
                      </a:lvl6pPr>
                      <a:lvl7pPr marL="2743200" algn="l" defTabSz="914400" rtl="0" eaLnBrk="1" latinLnBrk="0" hangingPunct="1">
                        <a:defRPr sz="1800" b="1" kern="1200">
                          <a:solidFill>
                            <a:schemeClr val="lt1"/>
                          </a:solidFill>
                          <a:latin typeface="Calibri"/>
                          <a:ea typeface="ヒラギノ角ゴ ProN W3"/>
                          <a:cs typeface="ヒラギノ角ゴ ProN W3"/>
                        </a:defRPr>
                      </a:lvl7pPr>
                      <a:lvl8pPr marL="3200400" algn="l" defTabSz="914400" rtl="0" eaLnBrk="1" latinLnBrk="0" hangingPunct="1">
                        <a:defRPr sz="1800" b="1" kern="1200">
                          <a:solidFill>
                            <a:schemeClr val="lt1"/>
                          </a:solidFill>
                          <a:latin typeface="Calibri"/>
                          <a:ea typeface="ヒラギノ角ゴ ProN W3"/>
                          <a:cs typeface="ヒラギノ角ゴ ProN W3"/>
                        </a:defRPr>
                      </a:lvl8pPr>
                      <a:lvl9pPr marL="3657600" algn="l" defTabSz="914400" rtl="0" eaLnBrk="1" latinLnBrk="0" hangingPunct="1">
                        <a:defRPr sz="1800" b="1" kern="1200">
                          <a:solidFill>
                            <a:schemeClr val="lt1"/>
                          </a:solidFill>
                          <a:latin typeface="Calibri"/>
                          <a:ea typeface="ヒラギノ角ゴ ProN W3"/>
                          <a:cs typeface="ヒラギノ角ゴ ProN W3"/>
                        </a:defRPr>
                      </a:lvl9pPr>
                    </a:lstStyle>
                    <a:p>
                      <a:r>
                        <a:rPr lang="en-US" dirty="0" smtClean="0">
                          <a:solidFill>
                            <a:schemeClr val="bg1"/>
                          </a:solidFill>
                        </a:rPr>
                        <a:t>TOTAL</a:t>
                      </a:r>
                      <a:endParaRPr lang="en-US" dirty="0">
                        <a:solidFill>
                          <a:schemeClr val="bg1"/>
                        </a:solidFill>
                      </a:endParaRP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4CA"/>
                    </a:solidFill>
                  </a:tcPr>
                </a:tc>
                <a:tc>
                  <a:txBody>
                    <a:bodyPr/>
                    <a:lstStyle>
                      <a:lvl1pPr marL="0" algn="l" defTabSz="914400" rtl="0" eaLnBrk="1" latinLnBrk="0" hangingPunct="1">
                        <a:defRPr sz="1800" b="1" kern="1200">
                          <a:solidFill>
                            <a:schemeClr val="lt1"/>
                          </a:solidFill>
                          <a:latin typeface="Calibri"/>
                          <a:ea typeface="ヒラギノ角ゴ ProN W3"/>
                          <a:cs typeface="ヒラギノ角ゴ ProN W3"/>
                        </a:defRPr>
                      </a:lvl1pPr>
                      <a:lvl2pPr marL="457200" algn="l" defTabSz="914400" rtl="0" eaLnBrk="1" latinLnBrk="0" hangingPunct="1">
                        <a:defRPr sz="1800" b="1" kern="1200">
                          <a:solidFill>
                            <a:schemeClr val="lt1"/>
                          </a:solidFill>
                          <a:latin typeface="Calibri"/>
                          <a:ea typeface="ヒラギノ角ゴ ProN W3"/>
                          <a:cs typeface="ヒラギノ角ゴ ProN W3"/>
                        </a:defRPr>
                      </a:lvl2pPr>
                      <a:lvl3pPr marL="914400" algn="l" defTabSz="914400" rtl="0" eaLnBrk="1" latinLnBrk="0" hangingPunct="1">
                        <a:defRPr sz="1800" b="1" kern="1200">
                          <a:solidFill>
                            <a:schemeClr val="lt1"/>
                          </a:solidFill>
                          <a:latin typeface="Calibri"/>
                          <a:ea typeface="ヒラギノ角ゴ ProN W3"/>
                          <a:cs typeface="ヒラギノ角ゴ ProN W3"/>
                        </a:defRPr>
                      </a:lvl3pPr>
                      <a:lvl4pPr marL="1371600" algn="l" defTabSz="914400" rtl="0" eaLnBrk="1" latinLnBrk="0" hangingPunct="1">
                        <a:defRPr sz="1800" b="1" kern="1200">
                          <a:solidFill>
                            <a:schemeClr val="lt1"/>
                          </a:solidFill>
                          <a:latin typeface="Calibri"/>
                          <a:ea typeface="ヒラギノ角ゴ ProN W3"/>
                          <a:cs typeface="ヒラギノ角ゴ ProN W3"/>
                        </a:defRPr>
                      </a:lvl4pPr>
                      <a:lvl5pPr marL="1828800" algn="l" defTabSz="914400" rtl="0" eaLnBrk="1" latinLnBrk="0" hangingPunct="1">
                        <a:defRPr sz="1800" b="1" kern="1200">
                          <a:solidFill>
                            <a:schemeClr val="lt1"/>
                          </a:solidFill>
                          <a:latin typeface="Calibri"/>
                          <a:ea typeface="ヒラギノ角ゴ ProN W3"/>
                          <a:cs typeface="ヒラギノ角ゴ ProN W3"/>
                        </a:defRPr>
                      </a:lvl5pPr>
                      <a:lvl6pPr marL="2286000" algn="l" defTabSz="914400" rtl="0" eaLnBrk="1" latinLnBrk="0" hangingPunct="1">
                        <a:defRPr sz="1800" b="1" kern="1200">
                          <a:solidFill>
                            <a:schemeClr val="lt1"/>
                          </a:solidFill>
                          <a:latin typeface="Calibri"/>
                          <a:ea typeface="ヒラギノ角ゴ ProN W3"/>
                          <a:cs typeface="ヒラギノ角ゴ ProN W3"/>
                        </a:defRPr>
                      </a:lvl6pPr>
                      <a:lvl7pPr marL="2743200" algn="l" defTabSz="914400" rtl="0" eaLnBrk="1" latinLnBrk="0" hangingPunct="1">
                        <a:defRPr sz="1800" b="1" kern="1200">
                          <a:solidFill>
                            <a:schemeClr val="lt1"/>
                          </a:solidFill>
                          <a:latin typeface="Calibri"/>
                          <a:ea typeface="ヒラギノ角ゴ ProN W3"/>
                          <a:cs typeface="ヒラギノ角ゴ ProN W3"/>
                        </a:defRPr>
                      </a:lvl7pPr>
                      <a:lvl8pPr marL="3200400" algn="l" defTabSz="914400" rtl="0" eaLnBrk="1" latinLnBrk="0" hangingPunct="1">
                        <a:defRPr sz="1800" b="1" kern="1200">
                          <a:solidFill>
                            <a:schemeClr val="lt1"/>
                          </a:solidFill>
                          <a:latin typeface="Calibri"/>
                          <a:ea typeface="ヒラギノ角ゴ ProN W3"/>
                          <a:cs typeface="ヒラギノ角ゴ ProN W3"/>
                        </a:defRPr>
                      </a:lvl8pPr>
                      <a:lvl9pPr marL="3657600" algn="l" defTabSz="914400" rtl="0" eaLnBrk="1" latinLnBrk="0" hangingPunct="1">
                        <a:defRPr sz="1800" b="1" kern="1200">
                          <a:solidFill>
                            <a:schemeClr val="lt1"/>
                          </a:solidFill>
                          <a:latin typeface="Calibri"/>
                          <a:ea typeface="ヒラギノ角ゴ ProN W3"/>
                          <a:cs typeface="ヒラギノ角ゴ ProN W3"/>
                        </a:defRPr>
                      </a:lvl9pPr>
                    </a:lstStyle>
                    <a:p>
                      <a:r>
                        <a:rPr lang="en-US" dirty="0" smtClean="0">
                          <a:solidFill>
                            <a:schemeClr val="bg1"/>
                          </a:solidFill>
                        </a:rPr>
                        <a:t>IK %</a:t>
                      </a:r>
                      <a:endParaRPr lang="en-US" dirty="0">
                        <a:solidFill>
                          <a:schemeClr val="bg1"/>
                        </a:solidFill>
                      </a:endParaRP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4CA"/>
                    </a:solidFill>
                  </a:tcPr>
                </a:tc>
                <a:tc>
                  <a:txBody>
                    <a:bodyPr/>
                    <a:lstStyle>
                      <a:lvl1pPr marL="0" algn="l" defTabSz="914400" rtl="0" eaLnBrk="1" latinLnBrk="0" hangingPunct="1">
                        <a:defRPr sz="1800" b="1" kern="1200">
                          <a:solidFill>
                            <a:schemeClr val="lt1"/>
                          </a:solidFill>
                          <a:latin typeface="Calibri"/>
                          <a:ea typeface="ヒラギノ角ゴ ProN W3"/>
                          <a:cs typeface="ヒラギノ角ゴ ProN W3"/>
                        </a:defRPr>
                      </a:lvl1pPr>
                      <a:lvl2pPr marL="457200" algn="l" defTabSz="914400" rtl="0" eaLnBrk="1" latinLnBrk="0" hangingPunct="1">
                        <a:defRPr sz="1800" b="1" kern="1200">
                          <a:solidFill>
                            <a:schemeClr val="lt1"/>
                          </a:solidFill>
                          <a:latin typeface="Calibri"/>
                          <a:ea typeface="ヒラギノ角ゴ ProN W3"/>
                          <a:cs typeface="ヒラギノ角ゴ ProN W3"/>
                        </a:defRPr>
                      </a:lvl2pPr>
                      <a:lvl3pPr marL="914400" algn="l" defTabSz="914400" rtl="0" eaLnBrk="1" latinLnBrk="0" hangingPunct="1">
                        <a:defRPr sz="1800" b="1" kern="1200">
                          <a:solidFill>
                            <a:schemeClr val="lt1"/>
                          </a:solidFill>
                          <a:latin typeface="Calibri"/>
                          <a:ea typeface="ヒラギノ角ゴ ProN W3"/>
                          <a:cs typeface="ヒラギノ角ゴ ProN W3"/>
                        </a:defRPr>
                      </a:lvl3pPr>
                      <a:lvl4pPr marL="1371600" algn="l" defTabSz="914400" rtl="0" eaLnBrk="1" latinLnBrk="0" hangingPunct="1">
                        <a:defRPr sz="1800" b="1" kern="1200">
                          <a:solidFill>
                            <a:schemeClr val="lt1"/>
                          </a:solidFill>
                          <a:latin typeface="Calibri"/>
                          <a:ea typeface="ヒラギノ角ゴ ProN W3"/>
                          <a:cs typeface="ヒラギノ角ゴ ProN W3"/>
                        </a:defRPr>
                      </a:lvl4pPr>
                      <a:lvl5pPr marL="1828800" algn="l" defTabSz="914400" rtl="0" eaLnBrk="1" latinLnBrk="0" hangingPunct="1">
                        <a:defRPr sz="1800" b="1" kern="1200">
                          <a:solidFill>
                            <a:schemeClr val="lt1"/>
                          </a:solidFill>
                          <a:latin typeface="Calibri"/>
                          <a:ea typeface="ヒラギノ角ゴ ProN W3"/>
                          <a:cs typeface="ヒラギノ角ゴ ProN W3"/>
                        </a:defRPr>
                      </a:lvl5pPr>
                      <a:lvl6pPr marL="2286000" algn="l" defTabSz="914400" rtl="0" eaLnBrk="1" latinLnBrk="0" hangingPunct="1">
                        <a:defRPr sz="1800" b="1" kern="1200">
                          <a:solidFill>
                            <a:schemeClr val="lt1"/>
                          </a:solidFill>
                          <a:latin typeface="Calibri"/>
                          <a:ea typeface="ヒラギノ角ゴ ProN W3"/>
                          <a:cs typeface="ヒラギノ角ゴ ProN W3"/>
                        </a:defRPr>
                      </a:lvl6pPr>
                      <a:lvl7pPr marL="2743200" algn="l" defTabSz="914400" rtl="0" eaLnBrk="1" latinLnBrk="0" hangingPunct="1">
                        <a:defRPr sz="1800" b="1" kern="1200">
                          <a:solidFill>
                            <a:schemeClr val="lt1"/>
                          </a:solidFill>
                          <a:latin typeface="Calibri"/>
                          <a:ea typeface="ヒラギノ角ゴ ProN W3"/>
                          <a:cs typeface="ヒラギノ角ゴ ProN W3"/>
                        </a:defRPr>
                      </a:lvl7pPr>
                      <a:lvl8pPr marL="3200400" algn="l" defTabSz="914400" rtl="0" eaLnBrk="1" latinLnBrk="0" hangingPunct="1">
                        <a:defRPr sz="1800" b="1" kern="1200">
                          <a:solidFill>
                            <a:schemeClr val="lt1"/>
                          </a:solidFill>
                          <a:latin typeface="Calibri"/>
                          <a:ea typeface="ヒラギノ角ゴ ProN W3"/>
                          <a:cs typeface="ヒラギノ角ゴ ProN W3"/>
                        </a:defRPr>
                      </a:lvl8pPr>
                      <a:lvl9pPr marL="3657600" algn="l" defTabSz="914400" rtl="0" eaLnBrk="1" latinLnBrk="0" hangingPunct="1">
                        <a:defRPr sz="1800" b="1" kern="1200">
                          <a:solidFill>
                            <a:schemeClr val="lt1"/>
                          </a:solidFill>
                          <a:latin typeface="Calibri"/>
                          <a:ea typeface="ヒラギノ角ゴ ProN W3"/>
                          <a:cs typeface="ヒラギノ角ゴ ProN W3"/>
                        </a:defRPr>
                      </a:lvl9pPr>
                    </a:lstStyle>
                    <a:p>
                      <a:r>
                        <a:rPr lang="en-US" dirty="0" smtClean="0">
                          <a:solidFill>
                            <a:schemeClr val="bg1"/>
                          </a:solidFill>
                        </a:rPr>
                        <a:t>Coordination</a:t>
                      </a: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4CA"/>
                    </a:solidFill>
                  </a:tcPr>
                </a:tc>
                <a:tc>
                  <a:txBody>
                    <a:bodyPr/>
                    <a:lstStyle>
                      <a:lvl1pPr marL="0" algn="l" defTabSz="914400" rtl="0" eaLnBrk="1" latinLnBrk="0" hangingPunct="1">
                        <a:defRPr sz="1800" b="1" kern="1200">
                          <a:solidFill>
                            <a:schemeClr val="lt1"/>
                          </a:solidFill>
                          <a:latin typeface="Calibri"/>
                          <a:ea typeface="ヒラギノ角ゴ ProN W3"/>
                          <a:cs typeface="ヒラギノ角ゴ ProN W3"/>
                        </a:defRPr>
                      </a:lvl1pPr>
                      <a:lvl2pPr marL="457200" algn="l" defTabSz="914400" rtl="0" eaLnBrk="1" latinLnBrk="0" hangingPunct="1">
                        <a:defRPr sz="1800" b="1" kern="1200">
                          <a:solidFill>
                            <a:schemeClr val="lt1"/>
                          </a:solidFill>
                          <a:latin typeface="Calibri"/>
                          <a:ea typeface="ヒラギノ角ゴ ProN W3"/>
                          <a:cs typeface="ヒラギノ角ゴ ProN W3"/>
                        </a:defRPr>
                      </a:lvl2pPr>
                      <a:lvl3pPr marL="914400" algn="l" defTabSz="914400" rtl="0" eaLnBrk="1" latinLnBrk="0" hangingPunct="1">
                        <a:defRPr sz="1800" b="1" kern="1200">
                          <a:solidFill>
                            <a:schemeClr val="lt1"/>
                          </a:solidFill>
                          <a:latin typeface="Calibri"/>
                          <a:ea typeface="ヒラギノ角ゴ ProN W3"/>
                          <a:cs typeface="ヒラギノ角ゴ ProN W3"/>
                        </a:defRPr>
                      </a:lvl3pPr>
                      <a:lvl4pPr marL="1371600" algn="l" defTabSz="914400" rtl="0" eaLnBrk="1" latinLnBrk="0" hangingPunct="1">
                        <a:defRPr sz="1800" b="1" kern="1200">
                          <a:solidFill>
                            <a:schemeClr val="lt1"/>
                          </a:solidFill>
                          <a:latin typeface="Calibri"/>
                          <a:ea typeface="ヒラギノ角ゴ ProN W3"/>
                          <a:cs typeface="ヒラギノ角ゴ ProN W3"/>
                        </a:defRPr>
                      </a:lvl4pPr>
                      <a:lvl5pPr marL="1828800" algn="l" defTabSz="914400" rtl="0" eaLnBrk="1" latinLnBrk="0" hangingPunct="1">
                        <a:defRPr sz="1800" b="1" kern="1200">
                          <a:solidFill>
                            <a:schemeClr val="lt1"/>
                          </a:solidFill>
                          <a:latin typeface="Calibri"/>
                          <a:ea typeface="ヒラギノ角ゴ ProN W3"/>
                          <a:cs typeface="ヒラギノ角ゴ ProN W3"/>
                        </a:defRPr>
                      </a:lvl5pPr>
                      <a:lvl6pPr marL="2286000" algn="l" defTabSz="914400" rtl="0" eaLnBrk="1" latinLnBrk="0" hangingPunct="1">
                        <a:defRPr sz="1800" b="1" kern="1200">
                          <a:solidFill>
                            <a:schemeClr val="lt1"/>
                          </a:solidFill>
                          <a:latin typeface="Calibri"/>
                          <a:ea typeface="ヒラギノ角ゴ ProN W3"/>
                          <a:cs typeface="ヒラギノ角ゴ ProN W3"/>
                        </a:defRPr>
                      </a:lvl6pPr>
                      <a:lvl7pPr marL="2743200" algn="l" defTabSz="914400" rtl="0" eaLnBrk="1" latinLnBrk="0" hangingPunct="1">
                        <a:defRPr sz="1800" b="1" kern="1200">
                          <a:solidFill>
                            <a:schemeClr val="lt1"/>
                          </a:solidFill>
                          <a:latin typeface="Calibri"/>
                          <a:ea typeface="ヒラギノ角ゴ ProN W3"/>
                          <a:cs typeface="ヒラギノ角ゴ ProN W3"/>
                        </a:defRPr>
                      </a:lvl7pPr>
                      <a:lvl8pPr marL="3200400" algn="l" defTabSz="914400" rtl="0" eaLnBrk="1" latinLnBrk="0" hangingPunct="1">
                        <a:defRPr sz="1800" b="1" kern="1200">
                          <a:solidFill>
                            <a:schemeClr val="lt1"/>
                          </a:solidFill>
                          <a:latin typeface="Calibri"/>
                          <a:ea typeface="ヒラギノ角ゴ ProN W3"/>
                          <a:cs typeface="ヒラギノ角ゴ ProN W3"/>
                        </a:defRPr>
                      </a:lvl8pPr>
                      <a:lvl9pPr marL="3657600" algn="l" defTabSz="914400" rtl="0" eaLnBrk="1" latinLnBrk="0" hangingPunct="1">
                        <a:defRPr sz="1800" b="1" kern="1200">
                          <a:solidFill>
                            <a:schemeClr val="lt1"/>
                          </a:solidFill>
                          <a:latin typeface="Calibri"/>
                          <a:ea typeface="ヒラギノ角ゴ ProN W3"/>
                          <a:cs typeface="ヒラギノ角ゴ ProN W3"/>
                        </a:defRPr>
                      </a:lvl9pPr>
                    </a:lstStyle>
                    <a:p>
                      <a:r>
                        <a:rPr lang="en-US" dirty="0" smtClean="0">
                          <a:solidFill>
                            <a:schemeClr val="bg1"/>
                          </a:solidFill>
                        </a:rPr>
                        <a:t>Lab</a:t>
                      </a:r>
                      <a:r>
                        <a:rPr lang="en-US" baseline="0" dirty="0" smtClean="0">
                          <a:solidFill>
                            <a:schemeClr val="bg1"/>
                          </a:solidFill>
                        </a:rPr>
                        <a:t>oratories</a:t>
                      </a:r>
                      <a:endParaRPr lang="en-US" dirty="0">
                        <a:solidFill>
                          <a:schemeClr val="bg1"/>
                        </a:solidFill>
                      </a:endParaRP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4CA"/>
                    </a:solidFill>
                  </a:tcPr>
                </a:tc>
                <a:tc>
                  <a:txBody>
                    <a:bodyPr/>
                    <a:lstStyle>
                      <a:lvl1pPr marL="0" algn="l" defTabSz="914400" rtl="0" eaLnBrk="1" latinLnBrk="0" hangingPunct="1">
                        <a:defRPr sz="1800" b="1" kern="1200">
                          <a:solidFill>
                            <a:schemeClr val="lt1"/>
                          </a:solidFill>
                          <a:latin typeface="Calibri"/>
                          <a:ea typeface="ヒラギノ角ゴ ProN W3"/>
                          <a:cs typeface="ヒラギノ角ゴ ProN W3"/>
                        </a:defRPr>
                      </a:lvl1pPr>
                      <a:lvl2pPr marL="457200" algn="l" defTabSz="914400" rtl="0" eaLnBrk="1" latinLnBrk="0" hangingPunct="1">
                        <a:defRPr sz="1800" b="1" kern="1200">
                          <a:solidFill>
                            <a:schemeClr val="lt1"/>
                          </a:solidFill>
                          <a:latin typeface="Calibri"/>
                          <a:ea typeface="ヒラギノ角ゴ ProN W3"/>
                          <a:cs typeface="ヒラギノ角ゴ ProN W3"/>
                        </a:defRPr>
                      </a:lvl2pPr>
                      <a:lvl3pPr marL="914400" algn="l" defTabSz="914400" rtl="0" eaLnBrk="1" latinLnBrk="0" hangingPunct="1">
                        <a:defRPr sz="1800" b="1" kern="1200">
                          <a:solidFill>
                            <a:schemeClr val="lt1"/>
                          </a:solidFill>
                          <a:latin typeface="Calibri"/>
                          <a:ea typeface="ヒラギノ角ゴ ProN W3"/>
                          <a:cs typeface="ヒラギノ角ゴ ProN W3"/>
                        </a:defRPr>
                      </a:lvl3pPr>
                      <a:lvl4pPr marL="1371600" algn="l" defTabSz="914400" rtl="0" eaLnBrk="1" latinLnBrk="0" hangingPunct="1">
                        <a:defRPr sz="1800" b="1" kern="1200">
                          <a:solidFill>
                            <a:schemeClr val="lt1"/>
                          </a:solidFill>
                          <a:latin typeface="Calibri"/>
                          <a:ea typeface="ヒラギノ角ゴ ProN W3"/>
                          <a:cs typeface="ヒラギノ角ゴ ProN W3"/>
                        </a:defRPr>
                      </a:lvl4pPr>
                      <a:lvl5pPr marL="1828800" algn="l" defTabSz="914400" rtl="0" eaLnBrk="1" latinLnBrk="0" hangingPunct="1">
                        <a:defRPr sz="1800" b="1" kern="1200">
                          <a:solidFill>
                            <a:schemeClr val="lt1"/>
                          </a:solidFill>
                          <a:latin typeface="Calibri"/>
                          <a:ea typeface="ヒラギノ角ゴ ProN W3"/>
                          <a:cs typeface="ヒラギノ角ゴ ProN W3"/>
                        </a:defRPr>
                      </a:lvl5pPr>
                      <a:lvl6pPr marL="2286000" algn="l" defTabSz="914400" rtl="0" eaLnBrk="1" latinLnBrk="0" hangingPunct="1">
                        <a:defRPr sz="1800" b="1" kern="1200">
                          <a:solidFill>
                            <a:schemeClr val="lt1"/>
                          </a:solidFill>
                          <a:latin typeface="Calibri"/>
                          <a:ea typeface="ヒラギノ角ゴ ProN W3"/>
                          <a:cs typeface="ヒラギノ角ゴ ProN W3"/>
                        </a:defRPr>
                      </a:lvl6pPr>
                      <a:lvl7pPr marL="2743200" algn="l" defTabSz="914400" rtl="0" eaLnBrk="1" latinLnBrk="0" hangingPunct="1">
                        <a:defRPr sz="1800" b="1" kern="1200">
                          <a:solidFill>
                            <a:schemeClr val="lt1"/>
                          </a:solidFill>
                          <a:latin typeface="Calibri"/>
                          <a:ea typeface="ヒラギノ角ゴ ProN W3"/>
                          <a:cs typeface="ヒラギノ角ゴ ProN W3"/>
                        </a:defRPr>
                      </a:lvl7pPr>
                      <a:lvl8pPr marL="3200400" algn="l" defTabSz="914400" rtl="0" eaLnBrk="1" latinLnBrk="0" hangingPunct="1">
                        <a:defRPr sz="1800" b="1" kern="1200">
                          <a:solidFill>
                            <a:schemeClr val="lt1"/>
                          </a:solidFill>
                          <a:latin typeface="Calibri"/>
                          <a:ea typeface="ヒラギノ角ゴ ProN W3"/>
                          <a:cs typeface="ヒラギノ角ゴ ProN W3"/>
                        </a:defRPr>
                      </a:lvl8pPr>
                      <a:lvl9pPr marL="3657600" algn="l" defTabSz="914400" rtl="0" eaLnBrk="1" latinLnBrk="0" hangingPunct="1">
                        <a:defRPr sz="1800" b="1" kern="1200">
                          <a:solidFill>
                            <a:schemeClr val="lt1"/>
                          </a:solidFill>
                          <a:latin typeface="Calibri"/>
                          <a:ea typeface="ヒラギノ角ゴ ProN W3"/>
                          <a:cs typeface="ヒラギノ角ゴ ProN W3"/>
                        </a:defRPr>
                      </a:lvl9pPr>
                    </a:lstStyle>
                    <a:p>
                      <a:r>
                        <a:rPr lang="en-US" dirty="0" smtClean="0">
                          <a:solidFill>
                            <a:schemeClr val="bg1"/>
                          </a:solidFill>
                        </a:rPr>
                        <a:t>Equipment</a:t>
                      </a:r>
                      <a:endParaRPr lang="en-US" dirty="0">
                        <a:solidFill>
                          <a:schemeClr val="bg1"/>
                        </a:solidFill>
                      </a:endParaRPr>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4CA"/>
                    </a:solidFill>
                  </a:tcPr>
                </a:tc>
              </a:tr>
              <a:tr h="365760">
                <a:tc>
                  <a:txBody>
                    <a:bodyPr/>
                    <a:lstStyle>
                      <a:lvl1pPr marL="0" algn="l" defTabSz="914400" rtl="0" eaLnBrk="1" latinLnBrk="0" hangingPunct="1">
                        <a:defRPr sz="1800" kern="1200">
                          <a:solidFill>
                            <a:schemeClr val="dk1"/>
                          </a:solidFill>
                          <a:latin typeface="Calibri"/>
                          <a:ea typeface="ヒラギノ角ゴ ProN W3"/>
                          <a:cs typeface="ヒラギノ角ゴ ProN W3"/>
                        </a:defRPr>
                      </a:lvl1pPr>
                      <a:lvl2pPr marL="457200" algn="l" defTabSz="914400" rtl="0" eaLnBrk="1" latinLnBrk="0" hangingPunct="1">
                        <a:defRPr sz="1800" kern="1200">
                          <a:solidFill>
                            <a:schemeClr val="dk1"/>
                          </a:solidFill>
                          <a:latin typeface="Calibri"/>
                          <a:ea typeface="ヒラギノ角ゴ ProN W3"/>
                          <a:cs typeface="ヒラギノ角ゴ ProN W3"/>
                        </a:defRPr>
                      </a:lvl2pPr>
                      <a:lvl3pPr marL="914400" algn="l" defTabSz="914400" rtl="0" eaLnBrk="1" latinLnBrk="0" hangingPunct="1">
                        <a:defRPr sz="1800" kern="1200">
                          <a:solidFill>
                            <a:schemeClr val="dk1"/>
                          </a:solidFill>
                          <a:latin typeface="Calibri"/>
                          <a:ea typeface="ヒラギノ角ゴ ProN W3"/>
                          <a:cs typeface="ヒラギノ角ゴ ProN W3"/>
                        </a:defRPr>
                      </a:lvl3pPr>
                      <a:lvl4pPr marL="1371600" algn="l" defTabSz="914400" rtl="0" eaLnBrk="1" latinLnBrk="0" hangingPunct="1">
                        <a:defRPr sz="1800" kern="1200">
                          <a:solidFill>
                            <a:schemeClr val="dk1"/>
                          </a:solidFill>
                          <a:latin typeface="Calibri"/>
                          <a:ea typeface="ヒラギノ角ゴ ProN W3"/>
                          <a:cs typeface="ヒラギノ角ゴ ProN W3"/>
                        </a:defRPr>
                      </a:lvl4pPr>
                      <a:lvl5pPr marL="1828800" algn="l" defTabSz="914400" rtl="0" eaLnBrk="1" latinLnBrk="0" hangingPunct="1">
                        <a:defRPr sz="1800" kern="1200">
                          <a:solidFill>
                            <a:schemeClr val="dk1"/>
                          </a:solidFill>
                          <a:latin typeface="Calibri"/>
                          <a:ea typeface="ヒラギノ角ゴ ProN W3"/>
                          <a:cs typeface="ヒラギノ角ゴ ProN W3"/>
                        </a:defRPr>
                      </a:lvl5pPr>
                      <a:lvl6pPr marL="2286000" algn="l" defTabSz="914400" rtl="0" eaLnBrk="1" latinLnBrk="0" hangingPunct="1">
                        <a:defRPr sz="1800" kern="1200">
                          <a:solidFill>
                            <a:schemeClr val="dk1"/>
                          </a:solidFill>
                          <a:latin typeface="Calibri"/>
                          <a:ea typeface="ヒラギノ角ゴ ProN W3"/>
                          <a:cs typeface="ヒラギノ角ゴ ProN W3"/>
                        </a:defRPr>
                      </a:lvl6pPr>
                      <a:lvl7pPr marL="2743200" algn="l" defTabSz="914400" rtl="0" eaLnBrk="1" latinLnBrk="0" hangingPunct="1">
                        <a:defRPr sz="1800" kern="1200">
                          <a:solidFill>
                            <a:schemeClr val="dk1"/>
                          </a:solidFill>
                          <a:latin typeface="Calibri"/>
                          <a:ea typeface="ヒラギノ角ゴ ProN W3"/>
                          <a:cs typeface="ヒラギノ角ゴ ProN W3"/>
                        </a:defRPr>
                      </a:lvl7pPr>
                      <a:lvl8pPr marL="3200400" algn="l" defTabSz="914400" rtl="0" eaLnBrk="1" latinLnBrk="0" hangingPunct="1">
                        <a:defRPr sz="1800" kern="1200">
                          <a:solidFill>
                            <a:schemeClr val="dk1"/>
                          </a:solidFill>
                          <a:latin typeface="Calibri"/>
                          <a:ea typeface="ヒラギノ角ゴ ProN W3"/>
                          <a:cs typeface="ヒラギノ角ゴ ProN W3"/>
                        </a:defRPr>
                      </a:lvl8pPr>
                      <a:lvl9pPr marL="3657600" algn="l" defTabSz="914400" rtl="0" eaLnBrk="1" latinLnBrk="0" hangingPunct="1">
                        <a:defRPr sz="1800" kern="1200">
                          <a:solidFill>
                            <a:schemeClr val="dk1"/>
                          </a:solidFill>
                          <a:latin typeface="Calibri"/>
                          <a:ea typeface="ヒラギノ角ゴ ProN W3"/>
                          <a:cs typeface="ヒラギノ角ゴ ProN W3"/>
                        </a:defRPr>
                      </a:lvl9pPr>
                    </a:lstStyle>
                    <a:p>
                      <a:r>
                        <a:rPr lang="en-US" dirty="0" smtClean="0"/>
                        <a:t>Sample and user labs fac.</a:t>
                      </a:r>
                      <a:endParaRPr lang="en-US" dirty="0"/>
                    </a:p>
                  </a:txBody>
                  <a:tcP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40000"/>
                      </a:srgbClr>
                    </a:solidFill>
                  </a:tcPr>
                </a:tc>
                <a:tc>
                  <a:txBody>
                    <a:bodyPr/>
                    <a:lstStyle/>
                    <a:p>
                      <a:r>
                        <a:rPr lang="en-US" dirty="0" smtClean="0"/>
                        <a:t>2170 k€</a:t>
                      </a:r>
                      <a:endParaRPr lang="en-US"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40000"/>
                      </a:srgbClr>
                    </a:solidFill>
                  </a:tcPr>
                </a:tc>
                <a:tc>
                  <a:txBody>
                    <a:bodyPr/>
                    <a:lstStyle/>
                    <a:p>
                      <a:r>
                        <a:rPr lang="en-US" dirty="0" smtClean="0"/>
                        <a:t>?</a:t>
                      </a:r>
                      <a:endParaRPr lang="en-US"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40000"/>
                      </a:srgbClr>
                    </a:solidFill>
                  </a:tcPr>
                </a:tc>
                <a:tc>
                  <a:txBody>
                    <a:bodyPr/>
                    <a:lstStyle/>
                    <a:p>
                      <a:r>
                        <a:rPr lang="en-US" dirty="0" smtClean="0"/>
                        <a:t>320 k€</a:t>
                      </a:r>
                      <a:endParaRPr lang="en-US"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40000"/>
                      </a:srgbClr>
                    </a:solidFill>
                  </a:tcPr>
                </a:tc>
                <a:tc>
                  <a:txBody>
                    <a:bodyPr/>
                    <a:lstStyle/>
                    <a:p>
                      <a:r>
                        <a:rPr lang="en-US" dirty="0" smtClean="0"/>
                        <a:t>1650 k€</a:t>
                      </a:r>
                      <a:endParaRPr lang="en-US"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40000"/>
                      </a:srgbClr>
                    </a:solidFill>
                  </a:tcPr>
                </a:tc>
                <a:tc>
                  <a:txBody>
                    <a:bodyPr/>
                    <a:lstStyle/>
                    <a:p>
                      <a:r>
                        <a:rPr lang="en-US" dirty="0" smtClean="0"/>
                        <a:t>200 k€</a:t>
                      </a:r>
                      <a:endParaRPr lang="en-US"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40000"/>
                      </a:srgbClr>
                    </a:solidFill>
                  </a:tcPr>
                </a:tc>
              </a:tr>
              <a:tr h="365760">
                <a:tc>
                  <a:txBody>
                    <a:bodyPr/>
                    <a:lstStyle>
                      <a:lvl1pPr marL="0" algn="l" defTabSz="914400" rtl="0" eaLnBrk="1" latinLnBrk="0" hangingPunct="1">
                        <a:defRPr sz="1800" kern="1200">
                          <a:solidFill>
                            <a:schemeClr val="dk1"/>
                          </a:solidFill>
                          <a:latin typeface="Calibri"/>
                          <a:ea typeface="ヒラギノ角ゴ ProN W3"/>
                          <a:cs typeface="ヒラギノ角ゴ ProN W3"/>
                        </a:defRPr>
                      </a:lvl1pPr>
                      <a:lvl2pPr marL="457200" algn="l" defTabSz="914400" rtl="0" eaLnBrk="1" latinLnBrk="0" hangingPunct="1">
                        <a:defRPr sz="1800" kern="1200">
                          <a:solidFill>
                            <a:schemeClr val="dk1"/>
                          </a:solidFill>
                          <a:latin typeface="Calibri"/>
                          <a:ea typeface="ヒラギノ角ゴ ProN W3"/>
                          <a:cs typeface="ヒラギノ角ゴ ProN W3"/>
                        </a:defRPr>
                      </a:lvl2pPr>
                      <a:lvl3pPr marL="914400" algn="l" defTabSz="914400" rtl="0" eaLnBrk="1" latinLnBrk="0" hangingPunct="1">
                        <a:defRPr sz="1800" kern="1200">
                          <a:solidFill>
                            <a:schemeClr val="dk1"/>
                          </a:solidFill>
                          <a:latin typeface="Calibri"/>
                          <a:ea typeface="ヒラギノ角ゴ ProN W3"/>
                          <a:cs typeface="ヒラギノ角ゴ ProN W3"/>
                        </a:defRPr>
                      </a:lvl3pPr>
                      <a:lvl4pPr marL="1371600" algn="l" defTabSz="914400" rtl="0" eaLnBrk="1" latinLnBrk="0" hangingPunct="1">
                        <a:defRPr sz="1800" kern="1200">
                          <a:solidFill>
                            <a:schemeClr val="dk1"/>
                          </a:solidFill>
                          <a:latin typeface="Calibri"/>
                          <a:ea typeface="ヒラギノ角ゴ ProN W3"/>
                          <a:cs typeface="ヒラギノ角ゴ ProN W3"/>
                        </a:defRPr>
                      </a:lvl4pPr>
                      <a:lvl5pPr marL="1828800" algn="l" defTabSz="914400" rtl="0" eaLnBrk="1" latinLnBrk="0" hangingPunct="1">
                        <a:defRPr sz="1800" kern="1200">
                          <a:solidFill>
                            <a:schemeClr val="dk1"/>
                          </a:solidFill>
                          <a:latin typeface="Calibri"/>
                          <a:ea typeface="ヒラギノ角ゴ ProN W3"/>
                          <a:cs typeface="ヒラギノ角ゴ ProN W3"/>
                        </a:defRPr>
                      </a:lvl5pPr>
                      <a:lvl6pPr marL="2286000" algn="l" defTabSz="914400" rtl="0" eaLnBrk="1" latinLnBrk="0" hangingPunct="1">
                        <a:defRPr sz="1800" kern="1200">
                          <a:solidFill>
                            <a:schemeClr val="dk1"/>
                          </a:solidFill>
                          <a:latin typeface="Calibri"/>
                          <a:ea typeface="ヒラギノ角ゴ ProN W3"/>
                          <a:cs typeface="ヒラギノ角ゴ ProN W3"/>
                        </a:defRPr>
                      </a:lvl6pPr>
                      <a:lvl7pPr marL="2743200" algn="l" defTabSz="914400" rtl="0" eaLnBrk="1" latinLnBrk="0" hangingPunct="1">
                        <a:defRPr sz="1800" kern="1200">
                          <a:solidFill>
                            <a:schemeClr val="dk1"/>
                          </a:solidFill>
                          <a:latin typeface="Calibri"/>
                          <a:ea typeface="ヒラギノ角ゴ ProN W3"/>
                          <a:cs typeface="ヒラギノ角ゴ ProN W3"/>
                        </a:defRPr>
                      </a:lvl7pPr>
                      <a:lvl8pPr marL="3200400" algn="l" defTabSz="914400" rtl="0" eaLnBrk="1" latinLnBrk="0" hangingPunct="1">
                        <a:defRPr sz="1800" kern="1200">
                          <a:solidFill>
                            <a:schemeClr val="dk1"/>
                          </a:solidFill>
                          <a:latin typeface="Calibri"/>
                          <a:ea typeface="ヒラギノ角ゴ ProN W3"/>
                          <a:cs typeface="ヒラギノ角ゴ ProN W3"/>
                        </a:defRPr>
                      </a:lvl8pPr>
                      <a:lvl9pPr marL="3657600" algn="l" defTabSz="914400" rtl="0" eaLnBrk="1" latinLnBrk="0" hangingPunct="1">
                        <a:defRPr sz="1800" kern="1200">
                          <a:solidFill>
                            <a:schemeClr val="dk1"/>
                          </a:solidFill>
                          <a:latin typeface="Calibri"/>
                          <a:ea typeface="ヒラギノ角ゴ ProN W3"/>
                          <a:cs typeface="ヒラギノ角ゴ ProN W3"/>
                        </a:defRPr>
                      </a:lvl9pPr>
                    </a:lstStyle>
                    <a:p>
                      <a:r>
                        <a:rPr lang="en-US" dirty="0" err="1" smtClean="0"/>
                        <a:t>Deuteration</a:t>
                      </a:r>
                      <a:r>
                        <a:rPr lang="en-US" dirty="0" smtClean="0"/>
                        <a:t> &amp; crystallization</a:t>
                      </a:r>
                      <a:endParaRPr lang="en-US" dirty="0"/>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20000"/>
                      </a:srgbClr>
                    </a:solidFill>
                  </a:tcPr>
                </a:tc>
                <a:tc>
                  <a:txBody>
                    <a:bodyPr/>
                    <a:lstStyle/>
                    <a:p>
                      <a:r>
                        <a:rPr lang="en-US" dirty="0" smtClean="0"/>
                        <a:t>1125 k€</a:t>
                      </a: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20000"/>
                      </a:srgbClr>
                    </a:solidFill>
                  </a:tcPr>
                </a:tc>
                <a:tc>
                  <a:txBody>
                    <a:bodyPr/>
                    <a:lstStyle/>
                    <a:p>
                      <a:r>
                        <a:rPr lang="en-US" dirty="0" smtClean="0"/>
                        <a:t>?</a:t>
                      </a: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20000"/>
                      </a:srgbClr>
                    </a:solidFill>
                  </a:tcPr>
                </a:tc>
                <a:tc>
                  <a:txBody>
                    <a:bodyPr/>
                    <a:lstStyle/>
                    <a:p>
                      <a:r>
                        <a:rPr lang="en-US" dirty="0" smtClean="0"/>
                        <a:t>435 k€</a:t>
                      </a: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20000"/>
                      </a:srgbClr>
                    </a:solidFill>
                  </a:tcPr>
                </a:tc>
                <a:tc>
                  <a:txBody>
                    <a:bodyPr/>
                    <a:lstStyle/>
                    <a:p>
                      <a:r>
                        <a:rPr lang="en-US" dirty="0" smtClean="0"/>
                        <a:t>80 k€</a:t>
                      </a: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20000"/>
                      </a:srgbClr>
                    </a:solidFill>
                  </a:tcPr>
                </a:tc>
                <a:tc>
                  <a:txBody>
                    <a:bodyPr/>
                    <a:lstStyle/>
                    <a:p>
                      <a:r>
                        <a:rPr lang="en-US" dirty="0" smtClean="0"/>
                        <a:t>610 k€</a:t>
                      </a:r>
                      <a:endParaRPr lang="en-US"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94CA">
                        <a:tint val="20000"/>
                      </a:srgbClr>
                    </a:solidFill>
                  </a:tcPr>
                </a:tc>
              </a:tr>
            </a:tbl>
          </a:graphicData>
        </a:graphic>
      </p:graphicFrame>
      <p:pic>
        <p:nvPicPr>
          <p:cNvPr id="6" name="Picture 5" descr="xtals.tiff"/>
          <p:cNvPicPr>
            <a:picLocks noChangeAspect="1"/>
          </p:cNvPicPr>
          <p:nvPr/>
        </p:nvPicPr>
        <p:blipFill rotWithShape="1">
          <a:blip r:embed="rId3">
            <a:extLst>
              <a:ext uri="{28A0092B-C50C-407E-A947-70E740481C1C}">
                <a14:useLocalDpi xmlns:a14="http://schemas.microsoft.com/office/drawing/2010/main" val="0"/>
              </a:ext>
            </a:extLst>
          </a:blip>
          <a:srcRect t="27494" b="14698"/>
          <a:stretch/>
        </p:blipFill>
        <p:spPr>
          <a:xfrm>
            <a:off x="5945951" y="-12211"/>
            <a:ext cx="3411161" cy="1466925"/>
          </a:xfrm>
          <a:prstGeom prst="rect">
            <a:avLst/>
          </a:prstGeom>
        </p:spPr>
      </p:pic>
      <p:pic>
        <p:nvPicPr>
          <p:cNvPr id="3" name="Picture 2"/>
          <p:cNvPicPr>
            <a:picLocks noChangeAspect="1"/>
          </p:cNvPicPr>
          <p:nvPr/>
        </p:nvPicPr>
        <p:blipFill>
          <a:blip r:embed="rId4"/>
          <a:stretch>
            <a:fillRect/>
          </a:stretch>
        </p:blipFill>
        <p:spPr>
          <a:xfrm>
            <a:off x="8008628" y="6011078"/>
            <a:ext cx="997091" cy="370848"/>
          </a:xfrm>
          <a:prstGeom prst="rect">
            <a:avLst/>
          </a:prstGeom>
        </p:spPr>
      </p:pic>
      <p:pic>
        <p:nvPicPr>
          <p:cNvPr id="9" name="Picture 8"/>
          <p:cNvPicPr>
            <a:picLocks noChangeAspect="1"/>
          </p:cNvPicPr>
          <p:nvPr/>
        </p:nvPicPr>
        <p:blipFill>
          <a:blip r:embed="rId5"/>
          <a:stretch>
            <a:fillRect/>
          </a:stretch>
        </p:blipFill>
        <p:spPr>
          <a:xfrm>
            <a:off x="8433062" y="6415145"/>
            <a:ext cx="481538" cy="391965"/>
          </a:xfrm>
          <a:prstGeom prst="rect">
            <a:avLst/>
          </a:prstGeom>
        </p:spPr>
      </p:pic>
    </p:spTree>
    <p:extLst>
      <p:ext uri="{BB962C8B-B14F-4D97-AF65-F5344CB8AC3E}">
        <p14:creationId xmlns:p14="http://schemas.microsoft.com/office/powerpoint/2010/main" val="13675162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D37BB07-EDFC-D243-BB7C-1FD40E044A92}" type="slidenum">
              <a:rPr lang="en-US">
                <a:latin typeface="Calibri"/>
              </a:rPr>
              <a:pPr/>
              <a:t>39</a:t>
            </a:fld>
            <a:endParaRPr lang="en-US">
              <a:latin typeface="Calibri"/>
            </a:endParaRPr>
          </a:p>
        </p:txBody>
      </p:sp>
      <p:sp>
        <p:nvSpPr>
          <p:cNvPr id="45057"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45059"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5061" name="Rectangle 5"/>
          <p:cNvSpPr>
            <a:spLocks noGrp="1" noChangeArrowheads="1"/>
          </p:cNvSpPr>
          <p:nvPr>
            <p:ph type="title"/>
          </p:nvPr>
        </p:nvSpPr>
        <p:spPr>
          <a:xfrm>
            <a:off x="4452464" y="222916"/>
            <a:ext cx="3147058" cy="984250"/>
          </a:xfrm>
          <a:ln/>
        </p:spPr>
        <p:txBody>
          <a:bodyPr lIns="38100" tIns="38100" rIns="38100" bIns="38100"/>
          <a:lstStyle/>
          <a:p>
            <a:r>
              <a:rPr lang="en-US" sz="3000" dirty="0" smtClean="0"/>
              <a:t>Science Support Systems – budget </a:t>
            </a:r>
            <a:r>
              <a:rPr lang="en-US" sz="3000" dirty="0" smtClean="0">
                <a:solidFill>
                  <a:srgbClr val="FF0000"/>
                </a:solidFill>
              </a:rPr>
              <a:t>reduced scope</a:t>
            </a:r>
            <a:endParaRPr lang="en-US" sz="3000" dirty="0">
              <a:solidFill>
                <a:srgbClr val="FF0000"/>
              </a:solidFill>
            </a:endParaRPr>
          </a:p>
        </p:txBody>
      </p:sp>
      <p:sp>
        <p:nvSpPr>
          <p:cNvPr id="45063" name="Text Box 7"/>
          <p:cNvSpPr txBox="1">
            <a:spLocks noChangeArrowheads="1"/>
          </p:cNvSpPr>
          <p:nvPr/>
        </p:nvSpPr>
        <p:spPr bwMode="auto">
          <a:xfrm>
            <a:off x="8442325" y="6467475"/>
            <a:ext cx="2444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E508549B-6E10-144D-9C5B-9548277C694D}" type="slidenum">
              <a:rPr lang="en-US">
                <a:solidFill>
                  <a:srgbClr val="0094CA"/>
                </a:solidFill>
                <a:latin typeface="Calibri" charset="0"/>
                <a:cs typeface="Calibri" charset="0"/>
                <a:sym typeface="Calibri" charset="0"/>
              </a:rPr>
              <a:pPr algn="r"/>
              <a:t>39</a:t>
            </a:fld>
            <a:endParaRPr lang="en-US">
              <a:solidFill>
                <a:srgbClr val="0094CA"/>
              </a:solidFill>
              <a:latin typeface="Calibri" charset="0"/>
              <a:cs typeface="Calibri" charset="0"/>
              <a:sym typeface="Calibri"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41350064"/>
              </p:ext>
            </p:extLst>
          </p:nvPr>
        </p:nvGraphicFramePr>
        <p:xfrm>
          <a:off x="129861" y="3646825"/>
          <a:ext cx="9014138" cy="3200400"/>
        </p:xfrm>
        <a:graphic>
          <a:graphicData uri="http://schemas.openxmlformats.org/drawingml/2006/table">
            <a:tbl>
              <a:tblPr firstRow="1" bandRow="1">
                <a:tableStyleId>{5C22544A-7EE6-4342-B048-85BDC9FD1C3A}</a:tableStyleId>
              </a:tblPr>
              <a:tblGrid>
                <a:gridCol w="1699497"/>
                <a:gridCol w="969414"/>
                <a:gridCol w="430971"/>
                <a:gridCol w="1478564"/>
                <a:gridCol w="1478564"/>
                <a:gridCol w="1478564"/>
                <a:gridCol w="1478564"/>
              </a:tblGrid>
              <a:tr h="585611">
                <a:tc>
                  <a:txBody>
                    <a:bodyPr/>
                    <a:lstStyle/>
                    <a:p>
                      <a:r>
                        <a:rPr lang="en-US" dirty="0" smtClean="0"/>
                        <a:t>9.2 M€ </a:t>
                      </a:r>
                    </a:p>
                    <a:p>
                      <a:r>
                        <a:rPr lang="en-US" dirty="0" smtClean="0"/>
                        <a:t>(8.7 M€)</a:t>
                      </a:r>
                      <a:endParaRPr lang="en-US" dirty="0"/>
                    </a:p>
                  </a:txBody>
                  <a:tcPr/>
                </a:tc>
                <a:tc>
                  <a:txBody>
                    <a:bodyPr/>
                    <a:lstStyle/>
                    <a:p>
                      <a:r>
                        <a:rPr lang="en-US" dirty="0" smtClean="0"/>
                        <a:t>TOTAL</a:t>
                      </a:r>
                      <a:endParaRPr lang="en-US" dirty="0"/>
                    </a:p>
                  </a:txBody>
                  <a:tcPr/>
                </a:tc>
                <a:tc>
                  <a:txBody>
                    <a:bodyPr/>
                    <a:lstStyle/>
                    <a:p>
                      <a:r>
                        <a:rPr lang="en-US" dirty="0" smtClean="0"/>
                        <a:t>IK </a:t>
                      </a:r>
                    </a:p>
                    <a:p>
                      <a:r>
                        <a:rPr lang="en-US" dirty="0" smtClean="0"/>
                        <a:t>%</a:t>
                      </a:r>
                      <a:endParaRPr lang="en-US" dirty="0"/>
                    </a:p>
                  </a:txBody>
                  <a:tcPr/>
                </a:tc>
                <a:tc>
                  <a:txBody>
                    <a:bodyPr/>
                    <a:lstStyle/>
                    <a:p>
                      <a:r>
                        <a:rPr lang="en-US" dirty="0" smtClean="0"/>
                        <a:t>Coordination</a:t>
                      </a:r>
                    </a:p>
                    <a:p>
                      <a:r>
                        <a:rPr lang="en-US" dirty="0" smtClean="0"/>
                        <a:t>Interaction</a:t>
                      </a:r>
                      <a:endParaRPr lang="en-US" dirty="0"/>
                    </a:p>
                  </a:txBody>
                  <a:tcPr/>
                </a:tc>
                <a:tc>
                  <a:txBody>
                    <a:bodyPr/>
                    <a:lstStyle/>
                    <a:p>
                      <a:r>
                        <a:rPr lang="en-US" dirty="0" smtClean="0"/>
                        <a:t>Labs,</a:t>
                      </a:r>
                      <a:r>
                        <a:rPr lang="en-US" baseline="0" dirty="0" smtClean="0"/>
                        <a:t> </a:t>
                      </a:r>
                      <a:r>
                        <a:rPr lang="en-US" baseline="0" dirty="0" err="1" smtClean="0"/>
                        <a:t>Infrastr</a:t>
                      </a:r>
                      <a:r>
                        <a:rPr lang="en-US" baseline="0" dirty="0" smtClean="0"/>
                        <a:t> W</a:t>
                      </a:r>
                      <a:r>
                        <a:rPr lang="en-US" dirty="0" smtClean="0"/>
                        <a:t>orkshops</a:t>
                      </a:r>
                      <a:endParaRPr lang="en-US" dirty="0"/>
                    </a:p>
                  </a:txBody>
                  <a:tcPr/>
                </a:tc>
                <a:tc>
                  <a:txBody>
                    <a:bodyPr/>
                    <a:lstStyle/>
                    <a:p>
                      <a:r>
                        <a:rPr lang="en-US" dirty="0" smtClean="0"/>
                        <a:t>Equipment</a:t>
                      </a:r>
                      <a:endParaRPr lang="en-US" dirty="0"/>
                    </a:p>
                  </a:txBody>
                  <a:tcPr/>
                </a:tc>
                <a:tc>
                  <a:txBody>
                    <a:bodyPr/>
                    <a:lstStyle/>
                    <a:p>
                      <a:r>
                        <a:rPr lang="en-US" dirty="0" smtClean="0"/>
                        <a:t>Spent ‘13-15</a:t>
                      </a:r>
                      <a:endParaRPr lang="en-US" dirty="0"/>
                    </a:p>
                  </a:txBody>
                  <a:tcPr/>
                </a:tc>
              </a:tr>
              <a:tr h="585611">
                <a:tc>
                  <a:txBody>
                    <a:bodyPr/>
                    <a:lstStyle/>
                    <a:p>
                      <a:r>
                        <a:rPr lang="en-US" dirty="0" smtClean="0"/>
                        <a:t>Mechatronic &amp;</a:t>
                      </a:r>
                      <a:r>
                        <a:rPr lang="en-US" baseline="0" dirty="0" smtClean="0"/>
                        <a:t> S</a:t>
                      </a:r>
                      <a:r>
                        <a:rPr lang="en-US" dirty="0" smtClean="0"/>
                        <a:t>oftware </a:t>
                      </a:r>
                      <a:r>
                        <a:rPr lang="en-US" dirty="0" err="1" smtClean="0"/>
                        <a:t>integr</a:t>
                      </a:r>
                      <a:r>
                        <a:rPr lang="en-US" dirty="0" smtClean="0"/>
                        <a:t>.</a:t>
                      </a:r>
                      <a:endParaRPr lang="en-US" dirty="0"/>
                    </a:p>
                  </a:txBody>
                  <a:tcPr/>
                </a:tc>
                <a:tc>
                  <a:txBody>
                    <a:bodyPr/>
                    <a:lstStyle/>
                    <a:p>
                      <a:r>
                        <a:rPr lang="en-US" dirty="0" smtClean="0">
                          <a:solidFill>
                            <a:srgbClr val="7F7F7F"/>
                          </a:solidFill>
                        </a:rPr>
                        <a:t>1960 k€ </a:t>
                      </a:r>
                      <a:r>
                        <a:rPr lang="en-US" dirty="0" smtClean="0">
                          <a:solidFill>
                            <a:srgbClr val="FF0000"/>
                          </a:solidFill>
                        </a:rPr>
                        <a:t>1665 k€</a:t>
                      </a:r>
                      <a:endParaRPr lang="en-US" dirty="0">
                        <a:solidFill>
                          <a:srgbClr val="FF0000"/>
                        </a:solidFill>
                      </a:endParaRPr>
                    </a:p>
                  </a:txBody>
                  <a:tcPr/>
                </a:tc>
                <a:tc>
                  <a:txBody>
                    <a:bodyPr/>
                    <a:lstStyle/>
                    <a:p>
                      <a:r>
                        <a:rPr lang="en-US" dirty="0" smtClean="0">
                          <a:solidFill>
                            <a:srgbClr val="7F7F7F"/>
                          </a:solidFill>
                        </a:rPr>
                        <a:t>37</a:t>
                      </a:r>
                      <a:r>
                        <a:rPr lang="en-US" b="1" dirty="0" smtClean="0">
                          <a:solidFill>
                            <a:srgbClr val="FF0000"/>
                          </a:solidFill>
                        </a:rPr>
                        <a:t>?</a:t>
                      </a:r>
                      <a:endParaRPr lang="en-US" b="1" dirty="0">
                        <a:solidFill>
                          <a:srgbClr val="FF0000"/>
                        </a:solidFill>
                      </a:endParaRPr>
                    </a:p>
                  </a:txBody>
                  <a:tcPr/>
                </a:tc>
                <a:tc>
                  <a:txBody>
                    <a:bodyPr/>
                    <a:lstStyle/>
                    <a:p>
                      <a:r>
                        <a:rPr lang="en-US" dirty="0" smtClean="0">
                          <a:solidFill>
                            <a:srgbClr val="7F7F7F"/>
                          </a:solidFill>
                        </a:rPr>
                        <a:t>1115 k€</a:t>
                      </a:r>
                    </a:p>
                    <a:p>
                      <a:r>
                        <a:rPr lang="en-US" dirty="0" smtClean="0"/>
                        <a:t>1030 k€</a:t>
                      </a:r>
                      <a:endParaRPr lang="en-US" dirty="0"/>
                    </a:p>
                  </a:txBody>
                  <a:tcPr/>
                </a:tc>
                <a:tc>
                  <a:txBody>
                    <a:bodyPr/>
                    <a:lstStyle/>
                    <a:p>
                      <a:r>
                        <a:rPr lang="en-US" dirty="0" smtClean="0">
                          <a:solidFill>
                            <a:srgbClr val="7F7F7F"/>
                          </a:solidFill>
                        </a:rPr>
                        <a:t>553 k€</a:t>
                      </a:r>
                    </a:p>
                    <a:p>
                      <a:r>
                        <a:rPr lang="en-US" dirty="0" smtClean="0">
                          <a:solidFill>
                            <a:srgbClr val="FF0000"/>
                          </a:solidFill>
                        </a:rPr>
                        <a:t>400 k€</a:t>
                      </a:r>
                      <a:endParaRPr lang="en-US" dirty="0">
                        <a:solidFill>
                          <a:srgbClr val="FF0000"/>
                        </a:solidFill>
                      </a:endParaRPr>
                    </a:p>
                  </a:txBody>
                  <a:tcPr/>
                </a:tc>
                <a:tc>
                  <a:txBody>
                    <a:bodyPr/>
                    <a:lstStyle/>
                    <a:p>
                      <a:r>
                        <a:rPr lang="en-US" dirty="0" smtClean="0">
                          <a:solidFill>
                            <a:srgbClr val="7F7F7F"/>
                          </a:solidFill>
                        </a:rPr>
                        <a:t>292 k€</a:t>
                      </a:r>
                    </a:p>
                    <a:p>
                      <a:r>
                        <a:rPr lang="en-US" dirty="0" smtClean="0"/>
                        <a:t>235 k€</a:t>
                      </a:r>
                    </a:p>
                  </a:txBody>
                  <a:tcPr/>
                </a:tc>
                <a:tc>
                  <a:txBody>
                    <a:bodyPr/>
                    <a:lstStyle/>
                    <a:p>
                      <a:endParaRPr lang="en-US" dirty="0" smtClean="0"/>
                    </a:p>
                    <a:p>
                      <a:r>
                        <a:rPr lang="en-US" dirty="0" smtClean="0"/>
                        <a:t>102 k€</a:t>
                      </a:r>
                      <a:endParaRPr lang="en-US" dirty="0"/>
                    </a:p>
                  </a:txBody>
                  <a:tcPr/>
                </a:tc>
              </a:tr>
              <a:tr h="585611">
                <a:tc>
                  <a:txBody>
                    <a:bodyPr/>
                    <a:lstStyle/>
                    <a:p>
                      <a:r>
                        <a:rPr lang="en-US" dirty="0" smtClean="0"/>
                        <a:t>Fluids </a:t>
                      </a:r>
                      <a:r>
                        <a:rPr lang="en-US" baseline="0" dirty="0" err="1" smtClean="0"/>
                        <a:t>incl</a:t>
                      </a:r>
                      <a:r>
                        <a:rPr lang="en-US" baseline="0" dirty="0" smtClean="0"/>
                        <a:t> Gases Liquids … </a:t>
                      </a:r>
                      <a:endParaRPr lang="en-US" dirty="0"/>
                    </a:p>
                  </a:txBody>
                  <a:tcPr/>
                </a:tc>
                <a:tc>
                  <a:txBody>
                    <a:bodyPr/>
                    <a:lstStyle/>
                    <a:p>
                      <a:r>
                        <a:rPr lang="en-US" dirty="0" smtClean="0">
                          <a:solidFill>
                            <a:srgbClr val="7F7F7F"/>
                          </a:solidFill>
                        </a:rPr>
                        <a:t>2572 k€</a:t>
                      </a:r>
                    </a:p>
                    <a:p>
                      <a:r>
                        <a:rPr lang="en-US" dirty="0" smtClean="0">
                          <a:solidFill>
                            <a:srgbClr val="FF0000"/>
                          </a:solidFill>
                        </a:rPr>
                        <a:t>2055 k€</a:t>
                      </a:r>
                      <a:endParaRPr lang="en-US" dirty="0">
                        <a:solidFill>
                          <a:srgbClr val="FF0000"/>
                        </a:solidFill>
                      </a:endParaRPr>
                    </a:p>
                  </a:txBody>
                  <a:tcPr/>
                </a:tc>
                <a:tc>
                  <a:txBody>
                    <a:bodyPr/>
                    <a:lstStyle/>
                    <a:p>
                      <a:r>
                        <a:rPr lang="en-US" dirty="0" smtClean="0">
                          <a:solidFill>
                            <a:srgbClr val="7F7F7F"/>
                          </a:solidFill>
                        </a:rPr>
                        <a:t>55</a:t>
                      </a:r>
                      <a:r>
                        <a:rPr lang="en-US" b="1" dirty="0" smtClean="0">
                          <a:solidFill>
                            <a:srgbClr val="FF0000"/>
                          </a:solidFill>
                        </a:rPr>
                        <a:t>?</a:t>
                      </a:r>
                      <a:endParaRPr lang="en-US" b="1" dirty="0">
                        <a:solidFill>
                          <a:srgbClr val="FF0000"/>
                        </a:solidFill>
                      </a:endParaRPr>
                    </a:p>
                  </a:txBody>
                  <a:tcPr/>
                </a:tc>
                <a:tc>
                  <a:txBody>
                    <a:bodyPr/>
                    <a:lstStyle/>
                    <a:p>
                      <a:r>
                        <a:rPr lang="en-US" dirty="0" smtClean="0">
                          <a:solidFill>
                            <a:srgbClr val="7F7F7F"/>
                          </a:solidFill>
                        </a:rPr>
                        <a:t>1111 k€</a:t>
                      </a:r>
                    </a:p>
                    <a:p>
                      <a:r>
                        <a:rPr lang="en-US" dirty="0" smtClean="0"/>
                        <a:t>1040 k€</a:t>
                      </a:r>
                      <a:endParaRPr lang="en-US" dirty="0"/>
                    </a:p>
                  </a:txBody>
                  <a:tcPr/>
                </a:tc>
                <a:tc>
                  <a:txBody>
                    <a:bodyPr/>
                    <a:lstStyle/>
                    <a:p>
                      <a:r>
                        <a:rPr lang="en-US" dirty="0" smtClean="0">
                          <a:solidFill>
                            <a:srgbClr val="7F7F7F"/>
                          </a:solidFill>
                        </a:rPr>
                        <a:t>231 k€</a:t>
                      </a:r>
                    </a:p>
                    <a:p>
                      <a:r>
                        <a:rPr lang="en-US" dirty="0" smtClean="0"/>
                        <a:t>230 k€</a:t>
                      </a:r>
                    </a:p>
                  </a:txBody>
                  <a:tcPr/>
                </a:tc>
                <a:tc>
                  <a:txBody>
                    <a:bodyPr/>
                    <a:lstStyle/>
                    <a:p>
                      <a:r>
                        <a:rPr lang="en-US" dirty="0" smtClean="0">
                          <a:solidFill>
                            <a:srgbClr val="7F7F7F"/>
                          </a:solidFill>
                        </a:rPr>
                        <a:t>1230 k€</a:t>
                      </a:r>
                    </a:p>
                    <a:p>
                      <a:r>
                        <a:rPr lang="en-US" dirty="0" smtClean="0">
                          <a:solidFill>
                            <a:srgbClr val="FF0000"/>
                          </a:solidFill>
                        </a:rPr>
                        <a:t>785 k€</a:t>
                      </a:r>
                      <a:endParaRPr lang="en-US" dirty="0">
                        <a:solidFill>
                          <a:srgbClr val="FF0000"/>
                        </a:solidFill>
                      </a:endParaRPr>
                    </a:p>
                  </a:txBody>
                  <a:tcPr/>
                </a:tc>
                <a:tc>
                  <a:txBody>
                    <a:bodyPr/>
                    <a:lstStyle/>
                    <a:p>
                      <a:endParaRPr lang="en-US" dirty="0" smtClean="0"/>
                    </a:p>
                    <a:p>
                      <a:r>
                        <a:rPr lang="en-US" dirty="0" smtClean="0"/>
                        <a:t>252 k€</a:t>
                      </a:r>
                      <a:endParaRPr lang="en-US" dirty="0"/>
                    </a:p>
                  </a:txBody>
                  <a:tcPr/>
                </a:tc>
              </a:tr>
              <a:tr h="585611">
                <a:tc>
                  <a:txBody>
                    <a:bodyPr/>
                    <a:lstStyle/>
                    <a:p>
                      <a:r>
                        <a:rPr lang="en-US" dirty="0" smtClean="0"/>
                        <a:t>Pressure &amp; </a:t>
                      </a:r>
                      <a:r>
                        <a:rPr lang="en-US" dirty="0" err="1" smtClean="0"/>
                        <a:t>Mech</a:t>
                      </a:r>
                      <a:r>
                        <a:rPr lang="en-US" dirty="0" smtClean="0"/>
                        <a:t> Process</a:t>
                      </a:r>
                      <a:endParaRPr lang="en-US" dirty="0"/>
                    </a:p>
                  </a:txBody>
                  <a:tcPr/>
                </a:tc>
                <a:tc>
                  <a:txBody>
                    <a:bodyPr/>
                    <a:lstStyle/>
                    <a:p>
                      <a:r>
                        <a:rPr lang="en-US" dirty="0" smtClean="0">
                          <a:solidFill>
                            <a:srgbClr val="7F7F7F"/>
                          </a:solidFill>
                        </a:rPr>
                        <a:t>3060 k€ </a:t>
                      </a:r>
                      <a:r>
                        <a:rPr lang="en-US" dirty="0" smtClean="0">
                          <a:solidFill>
                            <a:srgbClr val="FF0000"/>
                          </a:solidFill>
                        </a:rPr>
                        <a:t>2730 k€</a:t>
                      </a:r>
                      <a:endParaRPr lang="en-US" dirty="0">
                        <a:solidFill>
                          <a:srgbClr val="FF0000"/>
                        </a:solidFill>
                      </a:endParaRPr>
                    </a:p>
                  </a:txBody>
                  <a:tcPr/>
                </a:tc>
                <a:tc>
                  <a:txBody>
                    <a:bodyPr/>
                    <a:lstStyle/>
                    <a:p>
                      <a:r>
                        <a:rPr lang="en-US" dirty="0" smtClean="0">
                          <a:solidFill>
                            <a:srgbClr val="7F7F7F"/>
                          </a:solidFill>
                        </a:rPr>
                        <a:t>64</a:t>
                      </a:r>
                      <a:r>
                        <a:rPr lang="en-US" b="1" dirty="0" smtClean="0">
                          <a:solidFill>
                            <a:srgbClr val="FF0000"/>
                          </a:solidFill>
                        </a:rPr>
                        <a:t>?</a:t>
                      </a:r>
                      <a:endParaRPr lang="en-US" b="1" dirty="0">
                        <a:solidFill>
                          <a:srgbClr val="FF0000"/>
                        </a:solidFill>
                      </a:endParaRPr>
                    </a:p>
                  </a:txBody>
                  <a:tcPr/>
                </a:tc>
                <a:tc>
                  <a:txBody>
                    <a:bodyPr/>
                    <a:lstStyle/>
                    <a:p>
                      <a:r>
                        <a:rPr lang="en-US" dirty="0" smtClean="0">
                          <a:solidFill>
                            <a:srgbClr val="7F7F7F"/>
                          </a:solidFill>
                        </a:rPr>
                        <a:t>1110 k€</a:t>
                      </a:r>
                    </a:p>
                    <a:p>
                      <a:r>
                        <a:rPr lang="en-US" dirty="0" smtClean="0"/>
                        <a:t>1110 k€</a:t>
                      </a:r>
                      <a:endParaRPr lang="en-US" dirty="0"/>
                    </a:p>
                  </a:txBody>
                  <a:tcPr/>
                </a:tc>
                <a:tc>
                  <a:txBody>
                    <a:bodyPr/>
                    <a:lstStyle/>
                    <a:p>
                      <a:r>
                        <a:rPr lang="en-US" dirty="0" smtClean="0">
                          <a:solidFill>
                            <a:srgbClr val="7F7F7F"/>
                          </a:solidFill>
                        </a:rPr>
                        <a:t>1122 k€</a:t>
                      </a:r>
                    </a:p>
                    <a:p>
                      <a:r>
                        <a:rPr lang="en-US" dirty="0" smtClean="0"/>
                        <a:t>1120 k€</a:t>
                      </a:r>
                      <a:endParaRPr lang="en-US" dirty="0"/>
                    </a:p>
                  </a:txBody>
                  <a:tcPr/>
                </a:tc>
                <a:tc>
                  <a:txBody>
                    <a:bodyPr/>
                    <a:lstStyle/>
                    <a:p>
                      <a:r>
                        <a:rPr lang="en-US" dirty="0" smtClean="0">
                          <a:solidFill>
                            <a:srgbClr val="7F7F7F"/>
                          </a:solidFill>
                        </a:rPr>
                        <a:t>828 k€</a:t>
                      </a:r>
                    </a:p>
                    <a:p>
                      <a:r>
                        <a:rPr lang="en-US" dirty="0" smtClean="0">
                          <a:solidFill>
                            <a:srgbClr val="FF0000"/>
                          </a:solidFill>
                        </a:rPr>
                        <a:t>500 k€</a:t>
                      </a:r>
                      <a:endParaRPr lang="en-US" dirty="0">
                        <a:solidFill>
                          <a:srgbClr val="FF0000"/>
                        </a:solidFill>
                      </a:endParaRPr>
                    </a:p>
                  </a:txBody>
                  <a:tcPr/>
                </a:tc>
                <a:tc>
                  <a:txBody>
                    <a:bodyPr/>
                    <a:lstStyle/>
                    <a:p>
                      <a:endParaRPr lang="en-US" dirty="0" smtClean="0"/>
                    </a:p>
                    <a:p>
                      <a:r>
                        <a:rPr lang="en-US" dirty="0" smtClean="0"/>
                        <a:t>122 k€</a:t>
                      </a:r>
                      <a:endParaRPr lang="en-US" dirty="0"/>
                    </a:p>
                  </a:txBody>
                  <a:tcPr/>
                </a:tc>
              </a:tr>
              <a:tr h="585611">
                <a:tc>
                  <a:txBody>
                    <a:bodyPr/>
                    <a:lstStyle/>
                    <a:p>
                      <a:r>
                        <a:rPr lang="en-US" dirty="0" smtClean="0"/>
                        <a:t>Temperature &amp;</a:t>
                      </a:r>
                      <a:r>
                        <a:rPr lang="en-US" baseline="0" dirty="0" smtClean="0"/>
                        <a:t> Fields</a:t>
                      </a:r>
                      <a:endParaRPr lang="en-US" dirty="0"/>
                    </a:p>
                  </a:txBody>
                  <a:tcPr/>
                </a:tc>
                <a:tc>
                  <a:txBody>
                    <a:bodyPr/>
                    <a:lstStyle/>
                    <a:p>
                      <a:r>
                        <a:rPr lang="en-US" dirty="0" smtClean="0">
                          <a:solidFill>
                            <a:srgbClr val="7F7F7F"/>
                          </a:solidFill>
                        </a:rPr>
                        <a:t>3844 k€</a:t>
                      </a:r>
                      <a:r>
                        <a:rPr lang="en-US" dirty="0" smtClean="0"/>
                        <a:t> </a:t>
                      </a:r>
                      <a:r>
                        <a:rPr lang="en-US" dirty="0" smtClean="0">
                          <a:solidFill>
                            <a:srgbClr val="FF0000"/>
                          </a:solidFill>
                        </a:rPr>
                        <a:t>2780 k€</a:t>
                      </a:r>
                      <a:endParaRPr lang="en-US" dirty="0">
                        <a:solidFill>
                          <a:srgbClr val="FF0000"/>
                        </a:solidFill>
                      </a:endParaRPr>
                    </a:p>
                  </a:txBody>
                  <a:tcPr/>
                </a:tc>
                <a:tc>
                  <a:txBody>
                    <a:bodyPr/>
                    <a:lstStyle/>
                    <a:p>
                      <a:r>
                        <a:rPr lang="en-US" dirty="0" smtClean="0">
                          <a:solidFill>
                            <a:srgbClr val="7F7F7F"/>
                          </a:solidFill>
                        </a:rPr>
                        <a:t>62</a:t>
                      </a:r>
                      <a:r>
                        <a:rPr lang="en-US" b="1" dirty="0" smtClean="0">
                          <a:solidFill>
                            <a:srgbClr val="FF0000"/>
                          </a:solidFill>
                        </a:rPr>
                        <a:t>?</a:t>
                      </a:r>
                      <a:endParaRPr lang="en-US" b="1" dirty="0">
                        <a:solidFill>
                          <a:srgbClr val="FF0000"/>
                        </a:solidFill>
                      </a:endParaRPr>
                    </a:p>
                  </a:txBody>
                  <a:tcPr/>
                </a:tc>
                <a:tc>
                  <a:txBody>
                    <a:bodyPr/>
                    <a:lstStyle/>
                    <a:p>
                      <a:r>
                        <a:rPr lang="en-US" dirty="0" smtClean="0">
                          <a:solidFill>
                            <a:srgbClr val="7F7F7F"/>
                          </a:solidFill>
                        </a:rPr>
                        <a:t>1079 k€</a:t>
                      </a:r>
                    </a:p>
                    <a:p>
                      <a:r>
                        <a:rPr lang="en-US" dirty="0" smtClean="0"/>
                        <a:t>1040 k€</a:t>
                      </a:r>
                      <a:endParaRPr lang="en-US" dirty="0"/>
                    </a:p>
                  </a:txBody>
                  <a:tcPr/>
                </a:tc>
                <a:tc>
                  <a:txBody>
                    <a:bodyPr/>
                    <a:lstStyle/>
                    <a:p>
                      <a:r>
                        <a:rPr lang="en-US" dirty="0" smtClean="0">
                          <a:solidFill>
                            <a:srgbClr val="7F7F7F"/>
                          </a:solidFill>
                        </a:rPr>
                        <a:t>895 k€</a:t>
                      </a:r>
                    </a:p>
                    <a:p>
                      <a:r>
                        <a:rPr lang="en-US" dirty="0" smtClean="0"/>
                        <a:t>790 k€</a:t>
                      </a:r>
                      <a:endParaRPr lang="en-US" dirty="0"/>
                    </a:p>
                  </a:txBody>
                  <a:tcPr/>
                </a:tc>
                <a:tc>
                  <a:txBody>
                    <a:bodyPr/>
                    <a:lstStyle/>
                    <a:p>
                      <a:r>
                        <a:rPr lang="en-US" dirty="0" smtClean="0">
                          <a:solidFill>
                            <a:srgbClr val="7F7F7F"/>
                          </a:solidFill>
                        </a:rPr>
                        <a:t>1870 k€</a:t>
                      </a:r>
                    </a:p>
                    <a:p>
                      <a:r>
                        <a:rPr lang="en-US" dirty="0" smtClean="0">
                          <a:solidFill>
                            <a:srgbClr val="FF0000"/>
                          </a:solidFill>
                        </a:rPr>
                        <a:t>950 k€</a:t>
                      </a:r>
                      <a:endParaRPr lang="en-US" dirty="0">
                        <a:solidFill>
                          <a:srgbClr val="FF0000"/>
                        </a:solidFill>
                      </a:endParaRPr>
                    </a:p>
                  </a:txBody>
                  <a:tcPr/>
                </a:tc>
                <a:tc>
                  <a:txBody>
                    <a:bodyPr/>
                    <a:lstStyle/>
                    <a:p>
                      <a:endParaRPr lang="en-US" dirty="0" smtClean="0"/>
                    </a:p>
                    <a:p>
                      <a:r>
                        <a:rPr lang="en-US" dirty="0" smtClean="0"/>
                        <a:t>75 k€</a:t>
                      </a:r>
                      <a:endParaRPr lang="en-US" dirty="0"/>
                    </a:p>
                  </a:txBody>
                  <a:tcPr/>
                </a:tc>
              </a:tr>
            </a:tbl>
          </a:graphicData>
        </a:graphic>
      </p:graphicFrame>
      <p:graphicFrame>
        <p:nvGraphicFramePr>
          <p:cNvPr id="10" name="Content Placeholder 2"/>
          <p:cNvGraphicFramePr>
            <a:graphicFrameLocks/>
          </p:cNvGraphicFramePr>
          <p:nvPr>
            <p:extLst>
              <p:ext uri="{D42A27DB-BD31-4B8C-83A1-F6EECF244321}">
                <p14:modId xmlns:p14="http://schemas.microsoft.com/office/powerpoint/2010/main" val="3200613781"/>
              </p:ext>
            </p:extLst>
          </p:nvPr>
        </p:nvGraphicFramePr>
        <p:xfrm>
          <a:off x="129860" y="1668761"/>
          <a:ext cx="9014139" cy="1920240"/>
        </p:xfrm>
        <a:graphic>
          <a:graphicData uri="http://schemas.openxmlformats.org/drawingml/2006/table">
            <a:tbl>
              <a:tblPr firstRow="1" bandRow="1">
                <a:tableStyleId>{5C22544A-7EE6-4342-B048-85BDC9FD1C3A}</a:tableStyleId>
              </a:tblPr>
              <a:tblGrid>
                <a:gridCol w="1699497"/>
                <a:gridCol w="940045"/>
                <a:gridCol w="460341"/>
                <a:gridCol w="1478564"/>
                <a:gridCol w="1478564"/>
                <a:gridCol w="1478564"/>
                <a:gridCol w="1478564"/>
              </a:tblGrid>
              <a:tr h="585611">
                <a:tc>
                  <a:txBody>
                    <a:bodyPr/>
                    <a:lstStyle/>
                    <a:p>
                      <a:r>
                        <a:rPr lang="en-US" dirty="0" smtClean="0"/>
                        <a:t>3.3 M€ </a:t>
                      </a:r>
                    </a:p>
                    <a:p>
                      <a:r>
                        <a:rPr lang="en-US" dirty="0" smtClean="0"/>
                        <a:t>(2.9 M€)</a:t>
                      </a:r>
                      <a:endParaRPr lang="en-US" dirty="0"/>
                    </a:p>
                  </a:txBody>
                  <a:tcPr/>
                </a:tc>
                <a:tc>
                  <a:txBody>
                    <a:bodyPr/>
                    <a:lstStyle/>
                    <a:p>
                      <a:r>
                        <a:rPr lang="en-US" dirty="0" smtClean="0"/>
                        <a:t>TOTAL</a:t>
                      </a:r>
                      <a:endParaRPr lang="en-US" dirty="0"/>
                    </a:p>
                  </a:txBody>
                  <a:tcPr/>
                </a:tc>
                <a:tc>
                  <a:txBody>
                    <a:bodyPr/>
                    <a:lstStyle/>
                    <a:p>
                      <a:r>
                        <a:rPr lang="en-US" dirty="0" smtClean="0"/>
                        <a:t>IK </a:t>
                      </a:r>
                    </a:p>
                    <a:p>
                      <a:r>
                        <a:rPr lang="en-US" dirty="0" smtClean="0"/>
                        <a:t>%</a:t>
                      </a:r>
                      <a:endParaRPr lang="en-US" dirty="0"/>
                    </a:p>
                  </a:txBody>
                  <a:tcPr/>
                </a:tc>
                <a:tc>
                  <a:txBody>
                    <a:bodyPr/>
                    <a:lstStyle/>
                    <a:p>
                      <a:r>
                        <a:rPr lang="en-US" dirty="0" smtClean="0"/>
                        <a:t>Coordination</a:t>
                      </a:r>
                    </a:p>
                    <a:p>
                      <a:r>
                        <a:rPr lang="en-US" dirty="0" smtClean="0"/>
                        <a:t>Interaction</a:t>
                      </a:r>
                      <a:endParaRPr lang="en-US" dirty="0"/>
                    </a:p>
                  </a:txBody>
                  <a:tcPr/>
                </a:tc>
                <a:tc>
                  <a:txBody>
                    <a:bodyPr/>
                    <a:lstStyle/>
                    <a:p>
                      <a:r>
                        <a:rPr lang="en-US" dirty="0" smtClean="0"/>
                        <a:t>Lab</a:t>
                      </a:r>
                      <a:r>
                        <a:rPr lang="en-US" baseline="0" dirty="0" smtClean="0"/>
                        <a:t>s and </a:t>
                      </a:r>
                      <a:r>
                        <a:rPr lang="en-US" baseline="0" dirty="0" err="1" smtClean="0"/>
                        <a:t>Infrastruct</a:t>
                      </a:r>
                      <a:r>
                        <a:rPr lang="en-US" baseline="0" dirty="0" smtClean="0"/>
                        <a:t>.</a:t>
                      </a:r>
                      <a:endParaRPr lang="en-US" dirty="0"/>
                    </a:p>
                  </a:txBody>
                  <a:tcPr/>
                </a:tc>
                <a:tc>
                  <a:txBody>
                    <a:bodyPr/>
                    <a:lstStyle/>
                    <a:p>
                      <a:r>
                        <a:rPr lang="en-US" dirty="0" smtClean="0"/>
                        <a:t>Equipment</a:t>
                      </a:r>
                      <a:endParaRPr lang="en-US" dirty="0"/>
                    </a:p>
                  </a:txBody>
                  <a:tcPr/>
                </a:tc>
                <a:tc>
                  <a:txBody>
                    <a:bodyPr/>
                    <a:lstStyle/>
                    <a:p>
                      <a:r>
                        <a:rPr lang="en-US" dirty="0" smtClean="0"/>
                        <a:t>Spent</a:t>
                      </a:r>
                      <a:r>
                        <a:rPr lang="en-US" baseline="0" dirty="0" smtClean="0"/>
                        <a:t> '13-15</a:t>
                      </a:r>
                      <a:endParaRPr lang="en-US" dirty="0"/>
                    </a:p>
                  </a:txBody>
                  <a:tcPr/>
                </a:tc>
              </a:tr>
              <a:tr h="585611">
                <a:tc>
                  <a:txBody>
                    <a:bodyPr/>
                    <a:lstStyle/>
                    <a:p>
                      <a:r>
                        <a:rPr lang="en-US" dirty="0" smtClean="0"/>
                        <a:t>Sample and user labs fac.</a:t>
                      </a:r>
                      <a:endParaRPr lang="en-US" dirty="0"/>
                    </a:p>
                  </a:txBody>
                  <a:tcPr/>
                </a:tc>
                <a:tc>
                  <a:txBody>
                    <a:bodyPr/>
                    <a:lstStyle/>
                    <a:p>
                      <a:r>
                        <a:rPr lang="en-US" dirty="0" smtClean="0">
                          <a:solidFill>
                            <a:srgbClr val="7F7F7F"/>
                          </a:solidFill>
                        </a:rPr>
                        <a:t>3085 k€</a:t>
                      </a:r>
                    </a:p>
                    <a:p>
                      <a:r>
                        <a:rPr lang="en-US" dirty="0" smtClean="0">
                          <a:solidFill>
                            <a:srgbClr val="FF0000"/>
                          </a:solidFill>
                        </a:rPr>
                        <a:t>2170 k€</a:t>
                      </a:r>
                      <a:endParaRPr lang="en-US" dirty="0">
                        <a:solidFill>
                          <a:srgbClr val="FF0000"/>
                        </a:solidFill>
                      </a:endParaRPr>
                    </a:p>
                  </a:txBody>
                  <a:tcPr/>
                </a:tc>
                <a:tc>
                  <a:txBody>
                    <a:bodyPr/>
                    <a:lstStyle/>
                    <a:p>
                      <a:r>
                        <a:rPr lang="en-US" dirty="0" smtClean="0">
                          <a:solidFill>
                            <a:srgbClr val="7F7F7F"/>
                          </a:solidFill>
                        </a:rPr>
                        <a:t>62</a:t>
                      </a:r>
                      <a:r>
                        <a:rPr lang="en-US" b="1" dirty="0" smtClean="0">
                          <a:solidFill>
                            <a:srgbClr val="FF0000"/>
                          </a:solidFill>
                        </a:rPr>
                        <a:t>?</a:t>
                      </a:r>
                      <a:endParaRPr lang="en-US" b="1" dirty="0">
                        <a:solidFill>
                          <a:srgbClr val="FF0000"/>
                        </a:solidFill>
                      </a:endParaRPr>
                    </a:p>
                  </a:txBody>
                  <a:tcPr/>
                </a:tc>
                <a:tc>
                  <a:txBody>
                    <a:bodyPr/>
                    <a:lstStyle/>
                    <a:p>
                      <a:r>
                        <a:rPr lang="en-US" dirty="0" smtClean="0">
                          <a:solidFill>
                            <a:srgbClr val="7F7F7F"/>
                          </a:solidFill>
                        </a:rPr>
                        <a:t>1134</a:t>
                      </a:r>
                      <a:r>
                        <a:rPr lang="en-US" baseline="0" dirty="0" smtClean="0">
                          <a:solidFill>
                            <a:srgbClr val="7F7F7F"/>
                          </a:solidFill>
                        </a:rPr>
                        <a:t> k€</a:t>
                      </a:r>
                    </a:p>
                    <a:p>
                      <a:r>
                        <a:rPr lang="en-US" dirty="0" smtClean="0">
                          <a:solidFill>
                            <a:srgbClr val="FF0000"/>
                          </a:solidFill>
                        </a:rPr>
                        <a:t>320</a:t>
                      </a:r>
                      <a:r>
                        <a:rPr lang="en-US" dirty="0" smtClean="0"/>
                        <a:t> </a:t>
                      </a:r>
                      <a:r>
                        <a:rPr lang="en-US" dirty="0" smtClean="0">
                          <a:solidFill>
                            <a:srgbClr val="FF0000"/>
                          </a:solidFill>
                        </a:rPr>
                        <a:t>k€</a:t>
                      </a:r>
                      <a:endParaRPr lang="en-US" dirty="0">
                        <a:solidFill>
                          <a:srgbClr val="FF0000"/>
                        </a:solidFill>
                      </a:endParaRPr>
                    </a:p>
                  </a:txBody>
                  <a:tcPr/>
                </a:tc>
                <a:tc>
                  <a:txBody>
                    <a:bodyPr/>
                    <a:lstStyle/>
                    <a:p>
                      <a:r>
                        <a:rPr lang="en-US" dirty="0" smtClean="0">
                          <a:solidFill>
                            <a:srgbClr val="7F7F7F"/>
                          </a:solidFill>
                        </a:rPr>
                        <a:t>1748 k€</a:t>
                      </a:r>
                    </a:p>
                    <a:p>
                      <a:r>
                        <a:rPr lang="en-US" dirty="0" smtClean="0"/>
                        <a:t>1650 k€</a:t>
                      </a:r>
                      <a:endParaRPr lang="en-US" dirty="0"/>
                    </a:p>
                  </a:txBody>
                  <a:tcPr/>
                </a:tc>
                <a:tc>
                  <a:txBody>
                    <a:bodyPr/>
                    <a:lstStyle/>
                    <a:p>
                      <a:r>
                        <a:rPr lang="en-US" dirty="0" smtClean="0">
                          <a:solidFill>
                            <a:srgbClr val="7F7F7F"/>
                          </a:solidFill>
                        </a:rPr>
                        <a:t>203 k€</a:t>
                      </a:r>
                    </a:p>
                    <a:p>
                      <a:r>
                        <a:rPr lang="en-US" dirty="0" smtClean="0"/>
                        <a:t>200 k€</a:t>
                      </a:r>
                      <a:endParaRPr lang="en-US" dirty="0"/>
                    </a:p>
                  </a:txBody>
                  <a:tcPr/>
                </a:tc>
                <a:tc>
                  <a:txBody>
                    <a:bodyPr/>
                    <a:lstStyle/>
                    <a:p>
                      <a:endParaRPr lang="en-US" dirty="0" smtClean="0"/>
                    </a:p>
                    <a:p>
                      <a:r>
                        <a:rPr lang="en-US" dirty="0" smtClean="0"/>
                        <a:t>126k€</a:t>
                      </a:r>
                      <a:endParaRPr lang="en-US" dirty="0"/>
                    </a:p>
                  </a:txBody>
                  <a:tcPr/>
                </a:tc>
              </a:tr>
              <a:tr h="585611">
                <a:tc>
                  <a:txBody>
                    <a:bodyPr/>
                    <a:lstStyle/>
                    <a:p>
                      <a:r>
                        <a:rPr lang="en-US" dirty="0" err="1" smtClean="0"/>
                        <a:t>Deuteration</a:t>
                      </a:r>
                      <a:r>
                        <a:rPr lang="en-US" dirty="0" smtClean="0"/>
                        <a:t> &amp; </a:t>
                      </a:r>
                      <a:r>
                        <a:rPr lang="en-US" dirty="0" err="1" smtClean="0"/>
                        <a:t>crystallisation</a:t>
                      </a:r>
                      <a:endParaRPr lang="en-US" dirty="0"/>
                    </a:p>
                  </a:txBody>
                  <a:tcPr/>
                </a:tc>
                <a:tc>
                  <a:txBody>
                    <a:bodyPr/>
                    <a:lstStyle/>
                    <a:p>
                      <a:r>
                        <a:rPr lang="en-US" dirty="0" smtClean="0">
                          <a:solidFill>
                            <a:srgbClr val="7F7F7F"/>
                          </a:solidFill>
                        </a:rPr>
                        <a:t>1931 k€</a:t>
                      </a:r>
                      <a:r>
                        <a:rPr lang="en-US" dirty="0" smtClean="0"/>
                        <a:t> </a:t>
                      </a:r>
                      <a:r>
                        <a:rPr lang="en-US" dirty="0" smtClean="0">
                          <a:solidFill>
                            <a:srgbClr val="FF0000"/>
                          </a:solidFill>
                        </a:rPr>
                        <a:t>1125 k€</a:t>
                      </a:r>
                      <a:endParaRPr lang="en-US" dirty="0">
                        <a:solidFill>
                          <a:srgbClr val="FF0000"/>
                        </a:solidFill>
                      </a:endParaRPr>
                    </a:p>
                  </a:txBody>
                  <a:tcPr/>
                </a:tc>
                <a:tc>
                  <a:txBody>
                    <a:bodyPr/>
                    <a:lstStyle/>
                    <a:p>
                      <a:r>
                        <a:rPr lang="en-US" dirty="0" smtClean="0">
                          <a:solidFill>
                            <a:srgbClr val="7F7F7F"/>
                          </a:solidFill>
                        </a:rPr>
                        <a:t>21</a:t>
                      </a:r>
                      <a:r>
                        <a:rPr lang="en-US" b="1" dirty="0" smtClean="0">
                          <a:solidFill>
                            <a:srgbClr val="FF0000"/>
                          </a:solidFill>
                        </a:rPr>
                        <a:t>?</a:t>
                      </a:r>
                      <a:endParaRPr lang="en-US" b="1" dirty="0">
                        <a:solidFill>
                          <a:srgbClr val="FF0000"/>
                        </a:solidFill>
                      </a:endParaRPr>
                    </a:p>
                  </a:txBody>
                  <a:tcPr/>
                </a:tc>
                <a:tc>
                  <a:txBody>
                    <a:bodyPr/>
                    <a:lstStyle/>
                    <a:p>
                      <a:r>
                        <a:rPr lang="en-US" dirty="0" smtClean="0">
                          <a:solidFill>
                            <a:srgbClr val="7F7F7F"/>
                          </a:solidFill>
                        </a:rPr>
                        <a:t>921 k€</a:t>
                      </a:r>
                    </a:p>
                    <a:p>
                      <a:r>
                        <a:rPr lang="en-US" dirty="0" smtClean="0">
                          <a:solidFill>
                            <a:srgbClr val="FF0000"/>
                          </a:solidFill>
                        </a:rPr>
                        <a:t>435 k€</a:t>
                      </a:r>
                      <a:endParaRPr lang="en-US" dirty="0">
                        <a:solidFill>
                          <a:srgbClr val="FF0000"/>
                        </a:solidFill>
                      </a:endParaRPr>
                    </a:p>
                  </a:txBody>
                  <a:tcPr/>
                </a:tc>
                <a:tc>
                  <a:txBody>
                    <a:bodyPr/>
                    <a:lstStyle/>
                    <a:p>
                      <a:r>
                        <a:rPr lang="en-US" dirty="0" smtClean="0">
                          <a:solidFill>
                            <a:srgbClr val="7F7F7F"/>
                          </a:solidFill>
                        </a:rPr>
                        <a:t>400 k€</a:t>
                      </a:r>
                    </a:p>
                    <a:p>
                      <a:r>
                        <a:rPr lang="en-US" dirty="0" smtClean="0"/>
                        <a:t>80 k€</a:t>
                      </a:r>
                      <a:endParaRPr lang="en-US" dirty="0"/>
                    </a:p>
                  </a:txBody>
                  <a:tcPr/>
                </a:tc>
                <a:tc>
                  <a:txBody>
                    <a:bodyPr/>
                    <a:lstStyle/>
                    <a:p>
                      <a:r>
                        <a:rPr lang="en-US" dirty="0" smtClean="0">
                          <a:solidFill>
                            <a:srgbClr val="7F7F7F"/>
                          </a:solidFill>
                        </a:rPr>
                        <a:t>610 k€</a:t>
                      </a:r>
                    </a:p>
                    <a:p>
                      <a:r>
                        <a:rPr lang="en-US" dirty="0" smtClean="0"/>
                        <a:t>610 k€</a:t>
                      </a:r>
                      <a:endParaRPr lang="en-US" dirty="0"/>
                    </a:p>
                  </a:txBody>
                  <a:tcPr/>
                </a:tc>
                <a:tc>
                  <a:txBody>
                    <a:bodyPr/>
                    <a:lstStyle/>
                    <a:p>
                      <a:endParaRPr lang="en-US" dirty="0" smtClean="0"/>
                    </a:p>
                    <a:p>
                      <a:r>
                        <a:rPr lang="en-US" dirty="0" smtClean="0"/>
                        <a:t>199 k€</a:t>
                      </a:r>
                      <a:endParaRPr lang="en-US" dirty="0"/>
                    </a:p>
                  </a:txBody>
                  <a:tcPr/>
                </a:tc>
              </a:tr>
            </a:tbl>
          </a:graphicData>
        </a:graphic>
      </p:graphicFrame>
      <p:graphicFrame>
        <p:nvGraphicFramePr>
          <p:cNvPr id="11" name="Content Placeholder 2"/>
          <p:cNvGraphicFramePr>
            <a:graphicFrameLocks/>
          </p:cNvGraphicFramePr>
          <p:nvPr>
            <p:extLst>
              <p:ext uri="{D42A27DB-BD31-4B8C-83A1-F6EECF244321}">
                <p14:modId xmlns:p14="http://schemas.microsoft.com/office/powerpoint/2010/main" val="4137432360"/>
              </p:ext>
            </p:extLst>
          </p:nvPr>
        </p:nvGraphicFramePr>
        <p:xfrm>
          <a:off x="129860" y="-9992"/>
          <a:ext cx="4138997" cy="1645920"/>
        </p:xfrm>
        <a:graphic>
          <a:graphicData uri="http://schemas.openxmlformats.org/drawingml/2006/table">
            <a:tbl>
              <a:tblPr firstRow="1" bandRow="1">
                <a:tableStyleId>{5C22544A-7EE6-4342-B048-85BDC9FD1C3A}</a:tableStyleId>
              </a:tblPr>
              <a:tblGrid>
                <a:gridCol w="1744807"/>
                <a:gridCol w="987813"/>
                <a:gridCol w="1406377"/>
              </a:tblGrid>
              <a:tr h="241990">
                <a:tc>
                  <a:txBody>
                    <a:bodyPr/>
                    <a:lstStyle/>
                    <a:p>
                      <a:r>
                        <a:rPr lang="en-US" dirty="0" smtClean="0"/>
                        <a:t>5.6 M€ (2.6 M€)</a:t>
                      </a:r>
                      <a:endParaRPr lang="en-US" dirty="0"/>
                    </a:p>
                  </a:txBody>
                  <a:tcPr/>
                </a:tc>
                <a:tc>
                  <a:txBody>
                    <a:bodyPr/>
                    <a:lstStyle/>
                    <a:p>
                      <a:r>
                        <a:rPr lang="en-US" dirty="0" smtClean="0"/>
                        <a:t>TOTAL</a:t>
                      </a:r>
                      <a:endParaRPr lang="en-US" dirty="0"/>
                    </a:p>
                  </a:txBody>
                  <a:tcPr/>
                </a:tc>
                <a:tc>
                  <a:txBody>
                    <a:bodyPr/>
                    <a:lstStyle/>
                    <a:p>
                      <a:r>
                        <a:rPr lang="en-US" dirty="0" smtClean="0"/>
                        <a:t>Spent ‘13-15</a:t>
                      </a:r>
                      <a:endParaRPr lang="en-US" dirty="0"/>
                    </a:p>
                  </a:txBody>
                  <a:tcPr/>
                </a:tc>
              </a:tr>
              <a:tr h="423483">
                <a:tc>
                  <a:txBody>
                    <a:bodyPr/>
                    <a:lstStyle/>
                    <a:p>
                      <a:r>
                        <a:rPr lang="en-US" dirty="0" smtClean="0"/>
                        <a:t>Management</a:t>
                      </a:r>
                    </a:p>
                    <a:p>
                      <a:r>
                        <a:rPr lang="en-US" dirty="0" smtClean="0"/>
                        <a:t>Inst.</a:t>
                      </a:r>
                      <a:r>
                        <a:rPr lang="en-US" baseline="0" dirty="0" smtClean="0"/>
                        <a:t> Interaction</a:t>
                      </a:r>
                      <a:endParaRPr lang="en-US" dirty="0"/>
                    </a:p>
                  </a:txBody>
                  <a:tcPr/>
                </a:tc>
                <a:tc>
                  <a:txBody>
                    <a:bodyPr/>
                    <a:lstStyle/>
                    <a:p>
                      <a:r>
                        <a:rPr lang="en-US" dirty="0" smtClean="0">
                          <a:solidFill>
                            <a:schemeClr val="bg1">
                              <a:lumMod val="50000"/>
                            </a:schemeClr>
                          </a:solidFill>
                        </a:rPr>
                        <a:t>4552 k€ </a:t>
                      </a:r>
                      <a:r>
                        <a:rPr lang="en-US" dirty="0" smtClean="0"/>
                        <a:t>4390 k€</a:t>
                      </a:r>
                      <a:endParaRPr lang="en-US" dirty="0"/>
                    </a:p>
                  </a:txBody>
                  <a:tcPr/>
                </a:tc>
                <a:tc>
                  <a:txBody>
                    <a:bodyPr/>
                    <a:lstStyle/>
                    <a:p>
                      <a:endParaRPr lang="en-US" dirty="0" smtClean="0"/>
                    </a:p>
                    <a:p>
                      <a:r>
                        <a:rPr lang="en-US" dirty="0" smtClean="0"/>
                        <a:t>2632 k€</a:t>
                      </a:r>
                      <a:endParaRPr lang="en-US" dirty="0"/>
                    </a:p>
                  </a:txBody>
                  <a:tcPr/>
                </a:tc>
              </a:tr>
              <a:tr h="423483">
                <a:tc>
                  <a:txBody>
                    <a:bodyPr/>
                    <a:lstStyle/>
                    <a:p>
                      <a:r>
                        <a:rPr lang="en-US" dirty="0" smtClean="0"/>
                        <a:t>Scientific </a:t>
                      </a:r>
                      <a:r>
                        <a:rPr lang="en-US" dirty="0" err="1" smtClean="0"/>
                        <a:t>Coord</a:t>
                      </a:r>
                      <a:r>
                        <a:rPr lang="en-US" dirty="0" smtClean="0"/>
                        <a:t> User Office</a:t>
                      </a:r>
                      <a:endParaRPr lang="en-US" dirty="0"/>
                    </a:p>
                  </a:txBody>
                  <a:tcPr/>
                </a:tc>
                <a:tc>
                  <a:txBody>
                    <a:bodyPr/>
                    <a:lstStyle/>
                    <a:p>
                      <a:r>
                        <a:rPr lang="en-US" dirty="0" smtClean="0">
                          <a:solidFill>
                            <a:srgbClr val="7F7F7F"/>
                          </a:solidFill>
                        </a:rPr>
                        <a:t>1793 k€</a:t>
                      </a:r>
                      <a:r>
                        <a:rPr lang="en-US" dirty="0" smtClean="0"/>
                        <a:t> </a:t>
                      </a:r>
                      <a:r>
                        <a:rPr lang="en-US" dirty="0" smtClean="0">
                          <a:solidFill>
                            <a:srgbClr val="FF0000"/>
                          </a:solidFill>
                        </a:rPr>
                        <a:t>1185 k€</a:t>
                      </a:r>
                      <a:endParaRPr lang="en-US" dirty="0">
                        <a:solidFill>
                          <a:srgbClr val="FF0000"/>
                        </a:solidFill>
                      </a:endParaRPr>
                    </a:p>
                  </a:txBody>
                  <a:tcPr/>
                </a:tc>
                <a:tc>
                  <a:txBody>
                    <a:bodyPr/>
                    <a:lstStyle/>
                    <a:p>
                      <a:endParaRPr lang="en-US" dirty="0" smtClean="0"/>
                    </a:p>
                    <a:p>
                      <a:r>
                        <a:rPr lang="en-US" dirty="0" smtClean="0"/>
                        <a:t>336 k€</a:t>
                      </a:r>
                      <a:endParaRPr lang="en-US" dirty="0"/>
                    </a:p>
                  </a:txBody>
                  <a:tcPr/>
                </a:tc>
              </a:tr>
            </a:tbl>
          </a:graphicData>
        </a:graphic>
      </p:graphicFrame>
    </p:spTree>
    <p:extLst>
      <p:ext uri="{BB962C8B-B14F-4D97-AF65-F5344CB8AC3E}">
        <p14:creationId xmlns:p14="http://schemas.microsoft.com/office/powerpoint/2010/main" val="41972915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3006" y="388281"/>
            <a:ext cx="7114763" cy="603264"/>
          </a:xfrm>
        </p:spPr>
        <p:txBody>
          <a:bodyPr lIns="85699" tIns="42850" rIns="85699" bIns="42850">
            <a:normAutofit fontScale="90000"/>
          </a:bodyPr>
          <a:lstStyle/>
          <a:p>
            <a:r>
              <a:rPr lang="en-US" sz="3200" dirty="0" smtClean="0"/>
              <a:t>Recommendations from Annual Review 2016</a:t>
            </a:r>
            <a:endParaRPr lang="en-US" sz="32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4</a:t>
            </a:fld>
            <a:endParaRPr lang="sv-SE">
              <a:latin typeface="Calibri"/>
            </a:endParaRPr>
          </a:p>
        </p:txBody>
      </p:sp>
      <p:sp>
        <p:nvSpPr>
          <p:cNvPr id="6" name="TextBox 5"/>
          <p:cNvSpPr txBox="1"/>
          <p:nvPr/>
        </p:nvSpPr>
        <p:spPr>
          <a:xfrm>
            <a:off x="316949" y="2236628"/>
            <a:ext cx="8557379" cy="2862323"/>
          </a:xfrm>
          <a:prstGeom prst="rect">
            <a:avLst/>
          </a:prstGeom>
          <a:noFill/>
        </p:spPr>
        <p:txBody>
          <a:bodyPr wrap="square" rtlCol="0">
            <a:spAutoFit/>
          </a:bodyPr>
          <a:lstStyle/>
          <a:p>
            <a:pPr marL="30541">
              <a:buFont typeface="Courier New" pitchFamily="49" charset="0"/>
              <a:buChar char="o"/>
            </a:pPr>
            <a:r>
              <a:rPr lang="en-US" dirty="0" smtClean="0">
                <a:solidFill>
                  <a:prstClr val="black"/>
                </a:solidFill>
                <a:latin typeface="Calibri"/>
              </a:rPr>
              <a:t> </a:t>
            </a:r>
            <a:r>
              <a:rPr lang="x-none" dirty="0" smtClean="0">
                <a:latin typeface="Calibri"/>
              </a:rPr>
              <a:t>Need for coherent, project-wide, integrated approach to establish a safety culture.</a:t>
            </a:r>
          </a:p>
          <a:p>
            <a:pPr marL="30541">
              <a:buFont typeface="Courier New" pitchFamily="49" charset="0"/>
              <a:buChar char="o"/>
            </a:pPr>
            <a:endParaRPr lang="x-none" dirty="0" smtClean="0">
              <a:latin typeface="Calibri"/>
            </a:endParaRPr>
          </a:p>
          <a:p>
            <a:pPr marL="30541">
              <a:buFont typeface="Courier New" pitchFamily="49" charset="0"/>
              <a:buChar char="o"/>
            </a:pPr>
            <a:r>
              <a:rPr lang="en-US" dirty="0" smtClean="0"/>
              <a:t> De-scope instruments and scientific support w/o affecting initial scientific capabilities.</a:t>
            </a:r>
          </a:p>
          <a:p>
            <a:pPr marL="30541">
              <a:buFont typeface="Courier New" pitchFamily="49" charset="0"/>
              <a:buChar char="o"/>
            </a:pPr>
            <a:endParaRPr lang="en-US" dirty="0" smtClean="0"/>
          </a:p>
          <a:p>
            <a:pPr marL="30541">
              <a:buFont typeface="Courier New" pitchFamily="49" charset="0"/>
              <a:buChar char="o"/>
            </a:pPr>
            <a:r>
              <a:rPr lang="en-US" dirty="0" smtClean="0"/>
              <a:t> Clarify scope ownership including standards documents.</a:t>
            </a:r>
          </a:p>
          <a:p>
            <a:pPr marL="30541"/>
            <a:r>
              <a:rPr lang="en-US" dirty="0" smtClean="0"/>
              <a:t> </a:t>
            </a:r>
          </a:p>
          <a:p>
            <a:pPr marL="30541">
              <a:buFont typeface="Courier New" pitchFamily="49" charset="0"/>
              <a:buChar char="o"/>
            </a:pPr>
            <a:r>
              <a:rPr lang="en-US" dirty="0" smtClean="0"/>
              <a:t> Refine operational plan to deliver science early on: </a:t>
            </a:r>
          </a:p>
          <a:p>
            <a:pPr marL="487741" lvl="1">
              <a:buFont typeface="Courier New" pitchFamily="49" charset="0"/>
              <a:buChar char="o"/>
            </a:pPr>
            <a:r>
              <a:rPr lang="en-US" dirty="0" smtClean="0"/>
              <a:t> Ensuring sufficient staff with right skills </a:t>
            </a:r>
            <a:endParaRPr lang="en-US" dirty="0"/>
          </a:p>
          <a:p>
            <a:pPr marL="487741" lvl="1">
              <a:buFont typeface="Courier New" pitchFamily="49" charset="0"/>
              <a:buChar char="o"/>
            </a:pPr>
            <a:r>
              <a:rPr lang="en-US" dirty="0" smtClean="0"/>
              <a:t> Including funds to procure sample environments and to complete instruments. </a:t>
            </a:r>
          </a:p>
          <a:p>
            <a:pPr marL="30541">
              <a:buFont typeface="Courier New" pitchFamily="49" charset="0"/>
              <a:buChar char="o"/>
            </a:pPr>
            <a:endParaRPr lang="en-US" dirty="0"/>
          </a:p>
        </p:txBody>
      </p:sp>
    </p:spTree>
    <p:extLst>
      <p:ext uri="{BB962C8B-B14F-4D97-AF65-F5344CB8AC3E}">
        <p14:creationId xmlns:p14="http://schemas.microsoft.com/office/powerpoint/2010/main" val="236686089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43011"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3013" name="Rectangle 5"/>
          <p:cNvSpPr>
            <a:spLocks noGrp="1" noChangeArrowheads="1"/>
          </p:cNvSpPr>
          <p:nvPr>
            <p:ph type="title"/>
          </p:nvPr>
        </p:nvSpPr>
        <p:spPr>
          <a:xfrm>
            <a:off x="457200" y="325876"/>
            <a:ext cx="8229600" cy="826049"/>
          </a:xfrm>
          <a:ln/>
        </p:spPr>
        <p:txBody>
          <a:bodyPr lIns="38100" tIns="38100" rIns="38100" bIns="38100"/>
          <a:lstStyle/>
          <a:p>
            <a:r>
              <a:rPr lang="en-US" sz="3000" dirty="0" smtClean="0"/>
              <a:t>Science Support Systems – </a:t>
            </a:r>
            <a:br>
              <a:rPr lang="en-US" sz="3000" dirty="0" smtClean="0"/>
            </a:br>
            <a:r>
              <a:rPr lang="en-US" sz="3000" dirty="0" smtClean="0"/>
              <a:t>Breakdown for NSS construction budget</a:t>
            </a:r>
            <a:endParaRPr lang="en-US" sz="30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795903789"/>
              </p:ext>
            </p:extLst>
          </p:nvPr>
        </p:nvGraphicFramePr>
        <p:xfrm>
          <a:off x="-99612" y="1106489"/>
          <a:ext cx="9611804" cy="62029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731293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43011"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3013" name="Rectangle 5"/>
          <p:cNvSpPr>
            <a:spLocks noGrp="1" noChangeArrowheads="1"/>
          </p:cNvSpPr>
          <p:nvPr>
            <p:ph type="title"/>
          </p:nvPr>
        </p:nvSpPr>
        <p:spPr>
          <a:xfrm>
            <a:off x="457200" y="325876"/>
            <a:ext cx="8229600" cy="826049"/>
          </a:xfrm>
          <a:ln/>
        </p:spPr>
        <p:txBody>
          <a:bodyPr lIns="38100" tIns="38100" rIns="38100" bIns="38100"/>
          <a:lstStyle/>
          <a:p>
            <a:r>
              <a:rPr lang="en-US" sz="3000" dirty="0" smtClean="0"/>
              <a:t>Science Support Systems – </a:t>
            </a:r>
            <a:r>
              <a:rPr lang="en-US" sz="3000" dirty="0" smtClean="0">
                <a:solidFill>
                  <a:srgbClr val="FF0000"/>
                </a:solidFill>
              </a:rPr>
              <a:t>reduced scope </a:t>
            </a:r>
            <a:r>
              <a:rPr lang="en-US" sz="3000" dirty="0" smtClean="0"/>
              <a:t>Breakdown for NSS construction budget</a:t>
            </a:r>
            <a:endParaRPr lang="en-US" sz="30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55097672"/>
              </p:ext>
            </p:extLst>
          </p:nvPr>
        </p:nvGraphicFramePr>
        <p:xfrm>
          <a:off x="-99612" y="1106489"/>
          <a:ext cx="9611804" cy="62029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094167" y="6535234"/>
            <a:ext cx="5104395" cy="369332"/>
          </a:xfrm>
          <a:prstGeom prst="rect">
            <a:avLst/>
          </a:prstGeom>
          <a:noFill/>
        </p:spPr>
        <p:txBody>
          <a:bodyPr wrap="none" rtlCol="0">
            <a:spAutoFit/>
          </a:bodyPr>
          <a:lstStyle/>
          <a:p>
            <a:r>
              <a:rPr lang="en-US" dirty="0" smtClean="0"/>
              <a:t>* Assumes increased OPS budget and postponed MS</a:t>
            </a:r>
            <a:endParaRPr lang="en-US" dirty="0"/>
          </a:p>
        </p:txBody>
      </p:sp>
      <p:sp>
        <p:nvSpPr>
          <p:cNvPr id="9" name="TextBox 8"/>
          <p:cNvSpPr txBox="1"/>
          <p:nvPr/>
        </p:nvSpPr>
        <p:spPr>
          <a:xfrm>
            <a:off x="857836" y="4633226"/>
            <a:ext cx="1432604" cy="369332"/>
          </a:xfrm>
          <a:prstGeom prst="rect">
            <a:avLst/>
          </a:prstGeom>
          <a:noFill/>
        </p:spPr>
        <p:txBody>
          <a:bodyPr wrap="none" rtlCol="0">
            <a:spAutoFit/>
          </a:bodyPr>
          <a:lstStyle/>
          <a:p>
            <a:r>
              <a:rPr lang="en-US" dirty="0" smtClean="0"/>
              <a:t>SPENT ‘13-15</a:t>
            </a:r>
            <a:endParaRPr lang="en-US" dirty="0"/>
          </a:p>
        </p:txBody>
      </p:sp>
      <p:sp>
        <p:nvSpPr>
          <p:cNvPr id="10" name="TextBox 9"/>
          <p:cNvSpPr txBox="1"/>
          <p:nvPr/>
        </p:nvSpPr>
        <p:spPr>
          <a:xfrm>
            <a:off x="1598774" y="3044802"/>
            <a:ext cx="1223412" cy="369332"/>
          </a:xfrm>
          <a:prstGeom prst="rect">
            <a:avLst/>
          </a:prstGeom>
          <a:noFill/>
        </p:spPr>
        <p:txBody>
          <a:bodyPr wrap="none" rtlCol="0">
            <a:spAutoFit/>
          </a:bodyPr>
          <a:lstStyle/>
          <a:p>
            <a:r>
              <a:rPr lang="en-US" b="1" dirty="0" smtClean="0">
                <a:solidFill>
                  <a:srgbClr val="FF0000"/>
                </a:solidFill>
              </a:rPr>
              <a:t>REDUCED*</a:t>
            </a:r>
            <a:endParaRPr lang="en-US" b="1" dirty="0">
              <a:solidFill>
                <a:srgbClr val="FF0000"/>
              </a:solidFill>
            </a:endParaRPr>
          </a:p>
        </p:txBody>
      </p:sp>
      <p:sp>
        <p:nvSpPr>
          <p:cNvPr id="3" name="Rectangle 2"/>
          <p:cNvSpPr/>
          <p:nvPr/>
        </p:nvSpPr>
        <p:spPr bwMode="auto">
          <a:xfrm>
            <a:off x="5795468" y="5992322"/>
            <a:ext cx="133310" cy="126302"/>
          </a:xfrm>
          <a:prstGeom prst="rect">
            <a:avLst/>
          </a:prstGeom>
          <a:noFill/>
          <a:ln w="635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3069287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Key Milestones - </a:t>
            </a:r>
            <a:r>
              <a:rPr lang="en-US" sz="3200" b="1" dirty="0" smtClean="0">
                <a:solidFill>
                  <a:srgbClr val="FF0000"/>
                </a:solidFill>
              </a:rPr>
              <a:t>REVISED</a:t>
            </a:r>
            <a:endParaRPr lang="en-US" sz="3200" b="1" i="1"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42</a:t>
            </a:fld>
            <a:endParaRPr lang="sv-SE">
              <a:latin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3290139943"/>
              </p:ext>
            </p:extLst>
          </p:nvPr>
        </p:nvGraphicFramePr>
        <p:xfrm>
          <a:off x="116008" y="1617884"/>
          <a:ext cx="8954162" cy="4729480"/>
        </p:xfrm>
        <a:graphic>
          <a:graphicData uri="http://schemas.openxmlformats.org/drawingml/2006/table">
            <a:tbl>
              <a:tblPr firstRow="1" bandRow="1">
                <a:tableStyleId>{7DF18680-E054-41AD-8BC1-D1AEF772440D}</a:tableStyleId>
              </a:tblPr>
              <a:tblGrid>
                <a:gridCol w="2843644"/>
                <a:gridCol w="2683565"/>
                <a:gridCol w="3426953"/>
              </a:tblGrid>
              <a:tr h="370840">
                <a:tc>
                  <a:txBody>
                    <a:bodyPr/>
                    <a:lstStyle/>
                    <a:p>
                      <a:pPr algn="ctr"/>
                      <a:r>
                        <a:rPr lang="en-US" sz="1600" dirty="0" smtClean="0">
                          <a:solidFill>
                            <a:schemeClr val="bg1"/>
                          </a:solidFill>
                          <a:latin typeface="+mj-lt"/>
                        </a:rPr>
                        <a:t>Milestone</a:t>
                      </a:r>
                      <a:endParaRPr lang="en-US" sz="1600" dirty="0">
                        <a:solidFill>
                          <a:schemeClr val="bg1"/>
                        </a:solidFill>
                        <a:latin typeface="+mj-lt"/>
                      </a:endParaRPr>
                    </a:p>
                  </a:txBody>
                  <a:tcPr>
                    <a:solidFill>
                      <a:srgbClr val="0A7FC6"/>
                    </a:solidFill>
                  </a:tcPr>
                </a:tc>
                <a:tc>
                  <a:txBody>
                    <a:bodyPr/>
                    <a:lstStyle/>
                    <a:p>
                      <a:pPr algn="ctr"/>
                      <a:r>
                        <a:rPr lang="en-US" sz="1600" dirty="0" smtClean="0">
                          <a:solidFill>
                            <a:schemeClr val="bg1"/>
                          </a:solidFill>
                          <a:latin typeface="+mj-lt"/>
                        </a:rPr>
                        <a:t>Date</a:t>
                      </a:r>
                      <a:endParaRPr lang="en-US" sz="1600" dirty="0">
                        <a:solidFill>
                          <a:schemeClr val="bg1"/>
                        </a:solidFill>
                        <a:latin typeface="+mj-lt"/>
                      </a:endParaRPr>
                    </a:p>
                  </a:txBody>
                  <a:tcPr>
                    <a:solidFill>
                      <a:srgbClr val="0A7FC6"/>
                    </a:solidFill>
                  </a:tcPr>
                </a:tc>
                <a:tc>
                  <a:txBody>
                    <a:bodyPr/>
                    <a:lstStyle/>
                    <a:p>
                      <a:pPr algn="ctr"/>
                      <a:r>
                        <a:rPr lang="en-US" sz="1600" dirty="0" smtClean="0">
                          <a:solidFill>
                            <a:schemeClr val="bg1"/>
                          </a:solidFill>
                          <a:latin typeface="+mj-lt"/>
                        </a:rPr>
                        <a:t>Description</a:t>
                      </a:r>
                      <a:endParaRPr lang="en-US" sz="1600" dirty="0">
                        <a:solidFill>
                          <a:schemeClr val="bg1"/>
                        </a:solidFill>
                        <a:latin typeface="+mj-lt"/>
                      </a:endParaRPr>
                    </a:p>
                  </a:txBody>
                  <a:tcPr>
                    <a:solidFill>
                      <a:srgbClr val="0A7FC6"/>
                    </a:solidFill>
                  </a:tcPr>
                </a:tc>
              </a:tr>
              <a:tr h="370840">
                <a:tc>
                  <a:txBody>
                    <a:bodyPr/>
                    <a:lstStyle/>
                    <a:p>
                      <a:r>
                        <a:rPr lang="en-US" sz="1600" dirty="0" smtClean="0"/>
                        <a:t>Rad. Materials Lab. ready</a:t>
                      </a:r>
                      <a:endParaRPr lang="en-US" sz="1600" dirty="0"/>
                    </a:p>
                  </a:txBody>
                  <a:tcPr/>
                </a:tc>
                <a:tc>
                  <a:txBody>
                    <a:bodyPr/>
                    <a:lstStyle/>
                    <a:p>
                      <a:r>
                        <a:rPr lang="en-US" sz="1600" dirty="0" smtClean="0"/>
                        <a:t>End 2019 (first spectrum)</a:t>
                      </a:r>
                    </a:p>
                  </a:txBody>
                  <a:tcPr/>
                </a:tc>
                <a:tc>
                  <a:txBody>
                    <a:bodyPr/>
                    <a:lstStyle/>
                    <a:p>
                      <a:r>
                        <a:rPr lang="en-US" sz="1600" dirty="0" smtClean="0"/>
                        <a:t>Rad. Materials Lab. needed for activated samples and equipment.</a:t>
                      </a:r>
                    </a:p>
                    <a:p>
                      <a:endParaRPr lang="en-US" sz="1600" dirty="0"/>
                    </a:p>
                  </a:txBody>
                  <a:tcPr/>
                </a:tc>
              </a:tr>
              <a:tr h="370840">
                <a:tc>
                  <a:txBody>
                    <a:bodyPr/>
                    <a:lstStyle/>
                    <a:p>
                      <a:r>
                        <a:rPr lang="en-US" sz="1600" dirty="0" smtClean="0"/>
                        <a:t>First laboratories and</a:t>
                      </a:r>
                      <a:r>
                        <a:rPr lang="en-US" sz="1600" baseline="0" dirty="0" smtClean="0"/>
                        <a:t> sample environ. workshops</a:t>
                      </a:r>
                      <a:r>
                        <a:rPr lang="en-US" sz="1600" dirty="0" smtClean="0"/>
                        <a:t> in exp. hall</a:t>
                      </a:r>
                      <a:endParaRPr lang="en-US" sz="1600" dirty="0"/>
                    </a:p>
                  </a:txBody>
                  <a:tcPr/>
                </a:tc>
                <a:tc>
                  <a:txBody>
                    <a:bodyPr/>
                    <a:lstStyle/>
                    <a:p>
                      <a:r>
                        <a:rPr lang="en-US" sz="1600" dirty="0" smtClean="0"/>
                        <a:t>Early 2021 (first instruments</a:t>
                      </a:r>
                      <a:r>
                        <a:rPr lang="en-US" sz="1600" baseline="0" dirty="0" smtClean="0"/>
                        <a:t> start </a:t>
                      </a:r>
                      <a:r>
                        <a:rPr lang="en-US" sz="1600" dirty="0" smtClean="0"/>
                        <a:t>hot commissioning) </a:t>
                      </a:r>
                      <a:r>
                        <a:rPr lang="en-US" sz="1600" b="1" dirty="0" smtClean="0">
                          <a:solidFill>
                            <a:srgbClr val="FF0000"/>
                          </a:solidFill>
                        </a:rPr>
                        <a:t>requires OPS budget</a:t>
                      </a:r>
                      <a:endParaRPr lang="en-US" sz="1600" b="1" dirty="0">
                        <a:solidFill>
                          <a:srgbClr val="FF0000"/>
                        </a:solidFill>
                      </a:endParaRPr>
                    </a:p>
                  </a:txBody>
                  <a:tcPr/>
                </a:tc>
                <a:tc>
                  <a:txBody>
                    <a:bodyPr/>
                    <a:lstStyle/>
                    <a:p>
                      <a:r>
                        <a:rPr lang="en-US" sz="1600" dirty="0" smtClean="0"/>
                        <a:t>Labs</a:t>
                      </a:r>
                      <a:r>
                        <a:rPr lang="en-US" sz="1600" baseline="0" dirty="0" smtClean="0"/>
                        <a:t> needed for sample handling as defined in sample </a:t>
                      </a:r>
                      <a:r>
                        <a:rPr lang="en-US" sz="1600" baseline="0" dirty="0" err="1" smtClean="0"/>
                        <a:t>managm</a:t>
                      </a:r>
                      <a:r>
                        <a:rPr lang="en-US" sz="1600" baseline="0" dirty="0" smtClean="0"/>
                        <a:t>. procedure</a:t>
                      </a:r>
                    </a:p>
                    <a:p>
                      <a:endParaRPr lang="en-US" sz="1600" dirty="0"/>
                    </a:p>
                  </a:txBody>
                  <a:tcPr/>
                </a:tc>
              </a:tr>
              <a:tr h="370840">
                <a:tc>
                  <a:txBody>
                    <a:bodyPr/>
                    <a:lstStyle/>
                    <a:p>
                      <a:r>
                        <a:rPr lang="en-US" sz="1600" b="1" dirty="0" smtClean="0">
                          <a:solidFill>
                            <a:srgbClr val="FF0000"/>
                          </a:solidFill>
                        </a:rPr>
                        <a:t>Very</a:t>
                      </a:r>
                      <a:r>
                        <a:rPr lang="en-US" sz="1600" b="1" baseline="0" dirty="0" smtClean="0">
                          <a:solidFill>
                            <a:srgbClr val="FF0000"/>
                          </a:solidFill>
                        </a:rPr>
                        <a:t> few</a:t>
                      </a:r>
                      <a:r>
                        <a:rPr lang="en-US" sz="1600" baseline="0" dirty="0" smtClean="0"/>
                        <a:t> </a:t>
                      </a:r>
                      <a:r>
                        <a:rPr lang="en-US" sz="1600" dirty="0" smtClean="0"/>
                        <a:t>sample environment equipment</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Early 2021 (first instruments</a:t>
                      </a:r>
                      <a:r>
                        <a:rPr lang="en-US" sz="1600" baseline="0" dirty="0" smtClean="0"/>
                        <a:t> start </a:t>
                      </a:r>
                      <a:r>
                        <a:rPr lang="en-US" sz="1600" dirty="0" smtClean="0"/>
                        <a:t>hot commissioning)</a:t>
                      </a:r>
                    </a:p>
                  </a:txBody>
                  <a:tcPr/>
                </a:tc>
                <a:tc>
                  <a:txBody>
                    <a:bodyPr/>
                    <a:lstStyle/>
                    <a:p>
                      <a:r>
                        <a:rPr lang="en-US" sz="1600" dirty="0" smtClean="0"/>
                        <a:t>SEE </a:t>
                      </a:r>
                      <a:r>
                        <a:rPr lang="en-US" sz="1600" b="1" dirty="0" smtClean="0">
                          <a:solidFill>
                            <a:srgbClr val="FF0000"/>
                          </a:solidFill>
                        </a:rPr>
                        <a:t>not available </a:t>
                      </a:r>
                      <a:r>
                        <a:rPr lang="en-US" sz="1600" dirty="0" smtClean="0"/>
                        <a:t>for demonstrating instrument performance</a:t>
                      </a:r>
                    </a:p>
                    <a:p>
                      <a:endParaRPr lang="en-US" sz="1600" dirty="0"/>
                    </a:p>
                  </a:txBody>
                  <a:tcPr/>
                </a:tc>
              </a:tr>
              <a:tr h="370840">
                <a:tc>
                  <a:txBody>
                    <a:bodyPr/>
                    <a:lstStyle/>
                    <a:p>
                      <a:r>
                        <a:rPr lang="en-US" sz="1600" dirty="0" smtClean="0"/>
                        <a:t>Initial suite of laboratories and sample environment workshops</a:t>
                      </a:r>
                      <a:endParaRPr lang="en-US" sz="1600" dirty="0"/>
                    </a:p>
                  </a:txBody>
                  <a:tcPr/>
                </a:tc>
                <a:tc>
                  <a:txBody>
                    <a:bodyPr/>
                    <a:lstStyle/>
                    <a:p>
                      <a:r>
                        <a:rPr lang="en-US" sz="1600" dirty="0" smtClean="0"/>
                        <a:t>Mid 2023</a:t>
                      </a:r>
                      <a:r>
                        <a:rPr lang="en-US" sz="1600" baseline="0" dirty="0" smtClean="0"/>
                        <a:t> (start user program) </a:t>
                      </a:r>
                      <a:r>
                        <a:rPr lang="en-US" sz="1600" b="1" dirty="0" smtClean="0">
                          <a:solidFill>
                            <a:srgbClr val="FF0000"/>
                          </a:solidFill>
                        </a:rPr>
                        <a:t>requires increase</a:t>
                      </a:r>
                      <a:r>
                        <a:rPr lang="en-US" sz="1600" b="1" baseline="0" dirty="0" smtClean="0">
                          <a:solidFill>
                            <a:srgbClr val="FF0000"/>
                          </a:solidFill>
                        </a:rPr>
                        <a:t> </a:t>
                      </a:r>
                      <a:r>
                        <a:rPr lang="en-US" sz="1600" b="1" dirty="0" smtClean="0">
                          <a:solidFill>
                            <a:srgbClr val="FF0000"/>
                          </a:solidFill>
                        </a:rPr>
                        <a:t>OPS budget</a:t>
                      </a:r>
                      <a:endParaRPr lang="en-US" sz="1600" dirty="0"/>
                    </a:p>
                  </a:txBody>
                  <a:tcPr/>
                </a:tc>
                <a:tc>
                  <a:txBody>
                    <a:bodyPr/>
                    <a:lstStyle/>
                    <a:p>
                      <a:r>
                        <a:rPr lang="en-US" sz="1600" dirty="0" smtClean="0"/>
                        <a:t>Labs needed for sample preparation during emerging user program</a:t>
                      </a:r>
                      <a:r>
                        <a:rPr lang="en-US" sz="1600" baseline="0" dirty="0" smtClean="0"/>
                        <a:t> </a:t>
                      </a:r>
                    </a:p>
                    <a:p>
                      <a:endParaRPr lang="en-US" sz="1600" dirty="0"/>
                    </a:p>
                  </a:txBody>
                  <a:tcPr/>
                </a:tc>
              </a:tr>
              <a:tr h="370840">
                <a:tc>
                  <a:txBody>
                    <a:bodyPr/>
                    <a:lstStyle/>
                    <a:p>
                      <a:r>
                        <a:rPr lang="en-US" sz="1600" dirty="0" smtClean="0"/>
                        <a:t>Initial suite of sample environment equipment</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Mid</a:t>
                      </a:r>
                      <a:r>
                        <a:rPr lang="en-US" sz="1600" baseline="0" dirty="0" smtClean="0"/>
                        <a:t> 2023 (start user program)</a:t>
                      </a:r>
                      <a:r>
                        <a:rPr lang="en-US" sz="1600" b="1" dirty="0" smtClean="0">
                          <a:solidFill>
                            <a:srgbClr val="FF0000"/>
                          </a:solidFill>
                        </a:rPr>
                        <a:t> uses OPS budget intended for Instruments #9 - #15.</a:t>
                      </a:r>
                      <a:endParaRPr lang="en-US" sz="1600" dirty="0" smtClean="0"/>
                    </a:p>
                  </a:txBody>
                  <a:tcPr/>
                </a:tc>
                <a:tc>
                  <a:txBody>
                    <a:bodyPr/>
                    <a:lstStyle/>
                    <a:p>
                      <a:r>
                        <a:rPr lang="en-US" sz="1600" dirty="0" smtClean="0"/>
                        <a:t>SEE needed for more </a:t>
                      </a:r>
                      <a:r>
                        <a:rPr lang="en-US" sz="1600" b="1" dirty="0" smtClean="0">
                          <a:solidFill>
                            <a:srgbClr val="FF0000"/>
                          </a:solidFill>
                        </a:rPr>
                        <a:t>basic conditions (reduced science capabilities) but less integration (inefficient</a:t>
                      </a:r>
                      <a:r>
                        <a:rPr lang="en-US" sz="1600" b="1" baseline="0" dirty="0" smtClean="0">
                          <a:solidFill>
                            <a:srgbClr val="FF0000"/>
                          </a:solidFill>
                        </a:rPr>
                        <a:t> beam use) </a:t>
                      </a:r>
                      <a:r>
                        <a:rPr lang="en-US" sz="1600" dirty="0" smtClean="0"/>
                        <a:t>for emerging user</a:t>
                      </a:r>
                      <a:r>
                        <a:rPr lang="en-US" sz="1600" baseline="0" dirty="0" smtClean="0"/>
                        <a:t> program</a:t>
                      </a:r>
                    </a:p>
                  </a:txBody>
                  <a:tcPr/>
                </a:tc>
              </a:tr>
            </a:tbl>
          </a:graphicData>
        </a:graphic>
      </p:graphicFrame>
    </p:spTree>
    <p:extLst>
      <p:ext uri="{BB962C8B-B14F-4D97-AF65-F5344CB8AC3E}">
        <p14:creationId xmlns:p14="http://schemas.microsoft.com/office/powerpoint/2010/main" val="93416372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Risks - </a:t>
            </a:r>
            <a:r>
              <a:rPr lang="en-US" sz="3200" b="1" dirty="0" smtClean="0">
                <a:solidFill>
                  <a:srgbClr val="FF0000"/>
                </a:solidFill>
              </a:rPr>
              <a:t>REVISED</a:t>
            </a:r>
            <a:endParaRPr lang="en-US" sz="3200" b="1" i="1"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43</a:t>
            </a:fld>
            <a:endParaRPr lang="sv-SE">
              <a:latin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1488699518"/>
              </p:ext>
            </p:extLst>
          </p:nvPr>
        </p:nvGraphicFramePr>
        <p:xfrm>
          <a:off x="56984" y="1514313"/>
          <a:ext cx="9065967" cy="5272023"/>
        </p:xfrm>
        <a:graphic>
          <a:graphicData uri="http://schemas.openxmlformats.org/drawingml/2006/table">
            <a:tbl>
              <a:tblPr firstRow="1" bandRow="1">
                <a:tableStyleId>{7DF18680-E054-41AD-8BC1-D1AEF772440D}</a:tableStyleId>
              </a:tblPr>
              <a:tblGrid>
                <a:gridCol w="1708526"/>
                <a:gridCol w="1802125"/>
                <a:gridCol w="3058683"/>
                <a:gridCol w="2496633"/>
              </a:tblGrid>
              <a:tr h="370840">
                <a:tc>
                  <a:txBody>
                    <a:bodyPr/>
                    <a:lstStyle/>
                    <a:p>
                      <a:pPr algn="ctr"/>
                      <a:r>
                        <a:rPr lang="en-US" sz="1600" dirty="0" smtClean="0">
                          <a:solidFill>
                            <a:schemeClr val="bg1"/>
                          </a:solidFill>
                          <a:latin typeface="+mj-lt"/>
                        </a:rPr>
                        <a:t>Risk</a:t>
                      </a:r>
                      <a:endParaRPr lang="en-US" sz="1600" dirty="0">
                        <a:solidFill>
                          <a:schemeClr val="bg1"/>
                        </a:solidFill>
                        <a:latin typeface="+mj-lt"/>
                      </a:endParaRPr>
                    </a:p>
                  </a:txBody>
                  <a:tcPr>
                    <a:solidFill>
                      <a:srgbClr val="0A7FC6"/>
                    </a:solidFill>
                  </a:tcPr>
                </a:tc>
                <a:tc>
                  <a:txBody>
                    <a:bodyPr/>
                    <a:lstStyle/>
                    <a:p>
                      <a:pPr algn="ctr"/>
                      <a:r>
                        <a:rPr lang="en-US" sz="1600" dirty="0" smtClean="0">
                          <a:solidFill>
                            <a:schemeClr val="bg1"/>
                          </a:solidFill>
                          <a:latin typeface="+mj-lt"/>
                        </a:rPr>
                        <a:t>Affects</a:t>
                      </a:r>
                      <a:endParaRPr lang="en-US" sz="1600" dirty="0">
                        <a:solidFill>
                          <a:schemeClr val="bg1"/>
                        </a:solidFill>
                        <a:latin typeface="+mj-lt"/>
                      </a:endParaRPr>
                    </a:p>
                  </a:txBody>
                  <a:tcPr>
                    <a:solidFill>
                      <a:srgbClr val="0A7FC6"/>
                    </a:solidFill>
                  </a:tcPr>
                </a:tc>
                <a:tc>
                  <a:txBody>
                    <a:bodyPr/>
                    <a:lstStyle/>
                    <a:p>
                      <a:pPr algn="ctr"/>
                      <a:r>
                        <a:rPr lang="en-US" sz="1600" dirty="0" smtClean="0">
                          <a:solidFill>
                            <a:schemeClr val="bg1"/>
                          </a:solidFill>
                          <a:latin typeface="+mj-lt"/>
                        </a:rPr>
                        <a:t>Description</a:t>
                      </a:r>
                      <a:endParaRPr lang="en-US" sz="1600" dirty="0">
                        <a:solidFill>
                          <a:schemeClr val="bg1"/>
                        </a:solidFill>
                        <a:latin typeface="+mj-lt"/>
                      </a:endParaRPr>
                    </a:p>
                  </a:txBody>
                  <a:tcPr>
                    <a:solidFill>
                      <a:srgbClr val="0A7FC6"/>
                    </a:solidFill>
                  </a:tcPr>
                </a:tc>
                <a:tc>
                  <a:txBody>
                    <a:bodyPr/>
                    <a:lstStyle/>
                    <a:p>
                      <a:pPr algn="ctr"/>
                      <a:r>
                        <a:rPr lang="en-US" sz="1600" dirty="0" smtClean="0">
                          <a:solidFill>
                            <a:schemeClr val="bg1"/>
                          </a:solidFill>
                          <a:latin typeface="+mj-lt"/>
                        </a:rPr>
                        <a:t>Mitigation</a:t>
                      </a:r>
                      <a:endParaRPr lang="en-US" sz="1600" dirty="0">
                        <a:solidFill>
                          <a:schemeClr val="bg1"/>
                        </a:solidFill>
                        <a:latin typeface="+mj-lt"/>
                      </a:endParaRPr>
                    </a:p>
                  </a:txBody>
                  <a:tcPr>
                    <a:solidFill>
                      <a:srgbClr val="0A7FC6"/>
                    </a:solidFill>
                  </a:tcPr>
                </a:tc>
              </a:tr>
              <a:tr h="370840">
                <a:tc>
                  <a:txBody>
                    <a:bodyPr/>
                    <a:lstStyle/>
                    <a:p>
                      <a:pPr>
                        <a:lnSpc>
                          <a:spcPct val="90000"/>
                        </a:lnSpc>
                      </a:pPr>
                      <a:r>
                        <a:rPr lang="en-US" sz="1600" b="1" dirty="0" smtClean="0">
                          <a:solidFill>
                            <a:srgbClr val="FF0000"/>
                          </a:solidFill>
                        </a:rPr>
                        <a:t>Scope Reduction within NSS/SSS</a:t>
                      </a:r>
                      <a:endParaRPr lang="en-US" sz="1600" b="1" dirty="0">
                        <a:solidFill>
                          <a:srgbClr val="FF0000"/>
                        </a:solidFill>
                      </a:endParaRPr>
                    </a:p>
                  </a:txBody>
                  <a:tcPr/>
                </a:tc>
                <a:tc>
                  <a: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en-US" sz="1600" b="1" dirty="0" smtClean="0">
                          <a:solidFill>
                            <a:srgbClr val="FF0000"/>
                          </a:solidFill>
                        </a:rPr>
                        <a:t>USR PRG </a:t>
                      </a:r>
                      <a:r>
                        <a:rPr lang="en-US" sz="1600" b="1" baseline="0" dirty="0" smtClean="0">
                          <a:solidFill>
                            <a:srgbClr val="FF0000"/>
                          </a:solidFill>
                        </a:rPr>
                        <a:t>(science)</a:t>
                      </a:r>
                      <a:endParaRPr lang="en-US" sz="1600" b="1" dirty="0" smtClean="0">
                        <a:solidFill>
                          <a:srgbClr val="FF0000"/>
                        </a:solidFill>
                      </a:endParaRPr>
                    </a:p>
                    <a:p>
                      <a:pPr>
                        <a:lnSpc>
                          <a:spcPct val="90000"/>
                        </a:lnSpc>
                      </a:pPr>
                      <a:r>
                        <a:rPr lang="en-US" sz="1600" b="1" dirty="0" smtClean="0">
                          <a:solidFill>
                            <a:srgbClr val="FF0000"/>
                          </a:solidFill>
                        </a:rPr>
                        <a:t>OPS (integration)</a:t>
                      </a:r>
                    </a:p>
                  </a:txBody>
                  <a:tcPr/>
                </a:tc>
                <a:tc>
                  <a:txBody>
                    <a:bodyPr/>
                    <a:lstStyle/>
                    <a:p>
                      <a:pPr>
                        <a:lnSpc>
                          <a:spcPct val="90000"/>
                        </a:lnSpc>
                      </a:pPr>
                      <a:r>
                        <a:rPr lang="en-US" sz="1600" dirty="0" smtClean="0"/>
                        <a:t>Reduced scope due to budget constraints: postponed equipment</a:t>
                      </a:r>
                      <a:endParaRPr lang="en-US" sz="1600" dirty="0"/>
                    </a:p>
                  </a:txBody>
                  <a:tcPr/>
                </a:tc>
                <a:tc>
                  <a:txBody>
                    <a:bodyPr/>
                    <a:lstStyle/>
                    <a:p>
                      <a:pPr>
                        <a:lnSpc>
                          <a:spcPct val="90000"/>
                        </a:lnSpc>
                      </a:pPr>
                      <a:r>
                        <a:rPr lang="en-US" sz="1600" b="1" dirty="0" smtClean="0">
                          <a:solidFill>
                            <a:srgbClr val="FF0000"/>
                          </a:solidFill>
                        </a:rPr>
                        <a:t>Await </a:t>
                      </a:r>
                      <a:r>
                        <a:rPr lang="en-US" sz="1600" b="1" baseline="0" dirty="0" smtClean="0">
                          <a:solidFill>
                            <a:srgbClr val="FF0000"/>
                          </a:solidFill>
                        </a:rPr>
                        <a:t>and use ops funds initially for instr. #9 - #15</a:t>
                      </a:r>
                      <a:endParaRPr lang="en-US" sz="1600" b="1" dirty="0">
                        <a:solidFill>
                          <a:srgbClr val="FF0000"/>
                        </a:solidFill>
                      </a:endParaRPr>
                    </a:p>
                  </a:txBody>
                  <a:tcPr/>
                </a:tc>
              </a:tr>
              <a:tr h="370840">
                <a:tc>
                  <a:txBody>
                    <a:bodyPr/>
                    <a:lstStyle/>
                    <a:p>
                      <a:pPr>
                        <a:lnSpc>
                          <a:spcPct val="90000"/>
                        </a:lnSpc>
                      </a:pPr>
                      <a:r>
                        <a:rPr lang="en-US" sz="1600" b="1" dirty="0" smtClean="0"/>
                        <a:t>Licenses </a:t>
                      </a:r>
                    </a:p>
                    <a:p>
                      <a:pPr>
                        <a:lnSpc>
                          <a:spcPct val="90000"/>
                        </a:lnSpc>
                      </a:pPr>
                      <a:r>
                        <a:rPr lang="en-US" sz="1600" dirty="0" smtClean="0"/>
                        <a:t>(NSS-22 /</a:t>
                      </a:r>
                      <a:r>
                        <a:rPr lang="en-US" sz="1600" baseline="0" dirty="0" smtClean="0"/>
                        <a:t> 37)</a:t>
                      </a:r>
                      <a:endParaRPr lang="en-US" sz="1600" dirty="0"/>
                    </a:p>
                  </a:txBody>
                  <a:tcPr/>
                </a:tc>
                <a:tc>
                  <a:txBody>
                    <a:bodyPr/>
                    <a:lstStyle/>
                    <a:p>
                      <a:pPr>
                        <a:lnSpc>
                          <a:spcPct val="90000"/>
                        </a:lnSpc>
                      </a:pPr>
                      <a:r>
                        <a:rPr lang="en-US" sz="1600" dirty="0" smtClean="0"/>
                        <a:t>Commissioning</a:t>
                      </a:r>
                      <a:r>
                        <a:rPr lang="en-US" sz="1600" baseline="0" dirty="0" smtClean="0"/>
                        <a:t> and </a:t>
                      </a:r>
                      <a:r>
                        <a:rPr lang="en-US" sz="1600" dirty="0" smtClean="0"/>
                        <a:t>Operation</a:t>
                      </a:r>
                    </a:p>
                  </a:txBody>
                  <a:tcPr/>
                </a:tc>
                <a:tc>
                  <a:txBody>
                    <a:bodyPr/>
                    <a:lstStyle/>
                    <a:p>
                      <a:pPr>
                        <a:lnSpc>
                          <a:spcPct val="90000"/>
                        </a:lnSpc>
                      </a:pPr>
                      <a:r>
                        <a:rPr lang="en-US" sz="1600" dirty="0" smtClean="0"/>
                        <a:t>Inability to obtain licenses from authorities</a:t>
                      </a:r>
                      <a:endParaRPr lang="en-US" sz="1600" dirty="0"/>
                    </a:p>
                  </a:txBody>
                  <a:tcPr/>
                </a:tc>
                <a:tc>
                  <a:txBody>
                    <a:bodyPr/>
                    <a:lstStyle/>
                    <a:p>
                      <a:pPr>
                        <a:lnSpc>
                          <a:spcPct val="90000"/>
                        </a:lnSpc>
                      </a:pPr>
                      <a:r>
                        <a:rPr lang="en-US" sz="1600" dirty="0" smtClean="0"/>
                        <a:t>ESH competence at NSS; ensure communication</a:t>
                      </a:r>
                      <a:r>
                        <a:rPr lang="en-US" sz="1600" baseline="0" dirty="0" smtClean="0"/>
                        <a:t>.</a:t>
                      </a:r>
                      <a:endParaRPr lang="en-US" sz="1600" dirty="0"/>
                    </a:p>
                  </a:txBody>
                  <a:tcPr/>
                </a:tc>
              </a:tr>
              <a:tr h="370840">
                <a:tc>
                  <a:txBody>
                    <a:bodyPr/>
                    <a:lstStyle/>
                    <a:p>
                      <a:pPr>
                        <a:lnSpc>
                          <a:spcPct val="90000"/>
                        </a:lnSpc>
                      </a:pPr>
                      <a:r>
                        <a:rPr lang="en-US" sz="1600" b="1" dirty="0" smtClean="0"/>
                        <a:t>Orphan scope </a:t>
                      </a:r>
                      <a:r>
                        <a:rPr lang="en-US" sz="1600" dirty="0" smtClean="0"/>
                        <a:t>for infra-structure and exp.</a:t>
                      </a:r>
                      <a:r>
                        <a:rPr lang="en-US" sz="1600" baseline="0" dirty="0" smtClean="0"/>
                        <a:t> hall</a:t>
                      </a:r>
                      <a:endParaRPr lang="en-US" sz="1600" dirty="0"/>
                    </a:p>
                  </a:txBody>
                  <a:tcPr/>
                </a:tc>
                <a:tc>
                  <a:txBody>
                    <a:bodyPr/>
                    <a:lstStyle/>
                    <a:p>
                      <a:pPr>
                        <a:lnSpc>
                          <a:spcPct val="90000"/>
                        </a:lnSpc>
                      </a:pPr>
                      <a:r>
                        <a:rPr lang="en-US" sz="1600" dirty="0" smtClean="0"/>
                        <a:t>Cost for operation and construction</a:t>
                      </a:r>
                      <a:r>
                        <a:rPr lang="en-US" sz="1600" baseline="0" dirty="0" smtClean="0"/>
                        <a:t> </a:t>
                      </a:r>
                      <a:endParaRPr lang="en-US" sz="1600" dirty="0"/>
                    </a:p>
                  </a:txBody>
                  <a:tcPr/>
                </a:tc>
                <a:tc>
                  <a:txBody>
                    <a:bodyPr/>
                    <a:lstStyle/>
                    <a:p>
                      <a:pPr>
                        <a:lnSpc>
                          <a:spcPct val="90000"/>
                        </a:lnSpc>
                      </a:pPr>
                      <a:r>
                        <a:rPr lang="en-US" sz="1600" dirty="0" smtClean="0"/>
                        <a:t>Scope creep of central services helium infrastructure,</a:t>
                      </a:r>
                      <a:r>
                        <a:rPr lang="en-US" sz="1600" baseline="0" dirty="0" smtClean="0"/>
                        <a:t> vacuum, radiation monitors incl. staffing.</a:t>
                      </a:r>
                      <a:r>
                        <a:rPr lang="en-US" sz="1600" dirty="0" smtClean="0"/>
                        <a:t> </a:t>
                      </a:r>
                      <a:endParaRPr lang="en-US" sz="1600" dirty="0"/>
                    </a:p>
                  </a:txBody>
                  <a:tcPr/>
                </a:tc>
                <a:tc>
                  <a:txBody>
                    <a:bodyPr/>
                    <a:lstStyle/>
                    <a:p>
                      <a:pPr>
                        <a:lnSpc>
                          <a:spcPct val="90000"/>
                        </a:lnSpc>
                      </a:pPr>
                      <a:r>
                        <a:rPr lang="en-US" sz="1600" dirty="0" smtClean="0"/>
                        <a:t>Ensure signature of service level agreements to previously agreed terms. </a:t>
                      </a:r>
                      <a:endParaRPr lang="en-US" sz="1600" dirty="0"/>
                    </a:p>
                  </a:txBody>
                  <a:tcPr/>
                </a:tc>
              </a:tr>
              <a:tr h="370840">
                <a:tc>
                  <a:txBody>
                    <a:bodyPr/>
                    <a:lstStyle/>
                    <a:p>
                      <a:pPr>
                        <a:lnSpc>
                          <a:spcPct val="90000"/>
                        </a:lnSpc>
                      </a:pPr>
                      <a:r>
                        <a:rPr lang="en-US" sz="1600" b="0" dirty="0" smtClean="0">
                          <a:solidFill>
                            <a:srgbClr val="FF0000"/>
                          </a:solidFill>
                        </a:rPr>
                        <a:t>Insufficiently </a:t>
                      </a:r>
                      <a:r>
                        <a:rPr lang="en-US" sz="1600" b="1" dirty="0" smtClean="0">
                          <a:solidFill>
                            <a:srgbClr val="FF0000"/>
                          </a:solidFill>
                        </a:rPr>
                        <a:t>trained technical</a:t>
                      </a:r>
                      <a:r>
                        <a:rPr lang="en-US" sz="1600" b="1" baseline="0" dirty="0" smtClean="0">
                          <a:solidFill>
                            <a:srgbClr val="FF0000"/>
                          </a:solidFill>
                        </a:rPr>
                        <a:t> operation staff</a:t>
                      </a:r>
                      <a:endParaRPr lang="en-US" sz="1600" b="1" dirty="0">
                        <a:solidFill>
                          <a:srgbClr val="FF0000"/>
                        </a:solidFill>
                      </a:endParaRPr>
                    </a:p>
                  </a:txBody>
                  <a:tcPr/>
                </a:tc>
                <a:tc>
                  <a:txBody>
                    <a:bodyPr/>
                    <a:lstStyle/>
                    <a:p>
                      <a:pPr>
                        <a:lnSpc>
                          <a:spcPct val="90000"/>
                        </a:lnSpc>
                      </a:pPr>
                      <a:r>
                        <a:rPr lang="en-US" sz="1600" dirty="0" smtClean="0"/>
                        <a:t>Operation and USR PRG</a:t>
                      </a:r>
                      <a:r>
                        <a:rPr lang="en-US" sz="1600" baseline="0" dirty="0" smtClean="0"/>
                        <a:t> (</a:t>
                      </a:r>
                      <a:r>
                        <a:rPr lang="en-US" sz="1600" dirty="0" smtClean="0"/>
                        <a:t>reputation)</a:t>
                      </a:r>
                      <a:endParaRPr lang="en-US" sz="1600" dirty="0"/>
                    </a:p>
                  </a:txBody>
                  <a:tcPr/>
                </a:tc>
                <a:tc>
                  <a:txBody>
                    <a:bodyPr/>
                    <a:lstStyle/>
                    <a:p>
                      <a:pPr>
                        <a:lnSpc>
                          <a:spcPct val="90000"/>
                        </a:lnSpc>
                      </a:pPr>
                      <a:r>
                        <a:rPr lang="en-US" sz="1600" dirty="0" smtClean="0"/>
                        <a:t>Technical</a:t>
                      </a:r>
                      <a:r>
                        <a:rPr lang="en-US" sz="1600" baseline="0" dirty="0" smtClean="0"/>
                        <a:t> staff for reliable ops of labs and sample environment on instruments during user </a:t>
                      </a:r>
                      <a:r>
                        <a:rPr lang="en-US" sz="1600" baseline="0" dirty="0" err="1" smtClean="0"/>
                        <a:t>prg</a:t>
                      </a:r>
                      <a:r>
                        <a:rPr lang="en-US" sz="1600" baseline="0" dirty="0" smtClean="0"/>
                        <a:t>.</a:t>
                      </a:r>
                      <a:endParaRPr lang="en-US" sz="1600" dirty="0"/>
                    </a:p>
                  </a:txBody>
                  <a:tcPr/>
                </a:tc>
                <a:tc>
                  <a:txBody>
                    <a:bodyPr/>
                    <a:lstStyle/>
                    <a:p>
                      <a:pPr>
                        <a:lnSpc>
                          <a:spcPct val="90000"/>
                        </a:lnSpc>
                      </a:pPr>
                      <a:r>
                        <a:rPr lang="en-US" sz="1600" b="1" dirty="0" smtClean="0">
                          <a:solidFill>
                            <a:srgbClr val="FF0000"/>
                          </a:solidFill>
                        </a:rPr>
                        <a:t>Earlier </a:t>
                      </a:r>
                      <a:r>
                        <a:rPr lang="en-US" sz="1600" dirty="0" smtClean="0"/>
                        <a:t>recruitment</a:t>
                      </a:r>
                      <a:r>
                        <a:rPr lang="en-US" sz="1600" baseline="0" dirty="0" smtClean="0"/>
                        <a:t> of technical staff and training at (IK) partners in projects.</a:t>
                      </a:r>
                    </a:p>
                  </a:txBody>
                  <a:tcPr/>
                </a:tc>
              </a:tr>
              <a:tr h="370840">
                <a:tc>
                  <a:txBody>
                    <a:bodyPr/>
                    <a:lstStyle/>
                    <a:p>
                      <a:pPr>
                        <a:lnSpc>
                          <a:spcPct val="90000"/>
                        </a:lnSpc>
                      </a:pPr>
                      <a:r>
                        <a:rPr lang="en-US" sz="1600" dirty="0" smtClean="0"/>
                        <a:t>Inability to </a:t>
                      </a:r>
                      <a:r>
                        <a:rPr lang="en-US" sz="1600" b="1" dirty="0" smtClean="0"/>
                        <a:t>access in-kind funds</a:t>
                      </a:r>
                      <a:endParaRPr lang="en-US" sz="1600" b="1" dirty="0"/>
                    </a:p>
                  </a:txBody>
                  <a:tcPr/>
                </a:tc>
                <a:tc>
                  <a:txBody>
                    <a:bodyPr/>
                    <a:lstStyle/>
                    <a:p>
                      <a:pPr>
                        <a:lnSpc>
                          <a:spcPct val="90000"/>
                        </a:lnSpc>
                      </a:pPr>
                      <a:r>
                        <a:rPr lang="en-US" sz="1600" dirty="0" smtClean="0"/>
                        <a:t>Cash</a:t>
                      </a:r>
                      <a:r>
                        <a:rPr lang="en-US" sz="1600" baseline="0" dirty="0" smtClean="0"/>
                        <a:t> budget, schedule slip</a:t>
                      </a:r>
                      <a:endParaRPr lang="en-US" sz="1600" dirty="0"/>
                    </a:p>
                  </a:txBody>
                  <a:tcPr/>
                </a:tc>
                <a:tc>
                  <a:txBody>
                    <a:bodyPr/>
                    <a:lstStyle/>
                    <a:p>
                      <a:pPr>
                        <a:lnSpc>
                          <a:spcPct val="90000"/>
                        </a:lnSpc>
                      </a:pPr>
                      <a:r>
                        <a:rPr lang="en-US" sz="1600" dirty="0" smtClean="0"/>
                        <a:t>De-prioritization of SSS</a:t>
                      </a:r>
                      <a:r>
                        <a:rPr lang="en-US" sz="1600" baseline="0" dirty="0" smtClean="0"/>
                        <a:t> increases cash exposure on time critical installations</a:t>
                      </a:r>
                      <a:endParaRPr lang="en-US" sz="1600" dirty="0"/>
                    </a:p>
                  </a:txBody>
                  <a:tcPr/>
                </a:tc>
                <a:tc>
                  <a:txBody>
                    <a:bodyPr/>
                    <a:lstStyle/>
                    <a:p>
                      <a:pPr>
                        <a:lnSpc>
                          <a:spcPct val="90000"/>
                        </a:lnSpc>
                      </a:pPr>
                      <a:r>
                        <a:rPr lang="en-US" sz="1600" dirty="0" smtClean="0"/>
                        <a:t>Ensure framework agreements incl. less attractive but critical parts</a:t>
                      </a:r>
                      <a:endParaRPr lang="en-US" sz="1600" dirty="0"/>
                    </a:p>
                  </a:txBody>
                  <a:tcPr/>
                </a:tc>
              </a:tr>
              <a:tr h="370840">
                <a:tc>
                  <a:txBody>
                    <a:bodyPr/>
                    <a:lstStyle/>
                    <a:p>
                      <a:pPr>
                        <a:lnSpc>
                          <a:spcPct val="90000"/>
                        </a:lnSpc>
                      </a:pPr>
                      <a:r>
                        <a:rPr lang="en-US" sz="1600" dirty="0" smtClean="0"/>
                        <a:t>Inability to </a:t>
                      </a:r>
                      <a:r>
                        <a:rPr lang="en-US" sz="1600" b="1" dirty="0" smtClean="0"/>
                        <a:t>attract external funding</a:t>
                      </a:r>
                      <a:endParaRPr lang="en-US" sz="1600" b="1" dirty="0"/>
                    </a:p>
                  </a:txBody>
                  <a:tcPr/>
                </a:tc>
                <a:tc>
                  <a:txBody>
                    <a:bodyPr/>
                    <a:lstStyle/>
                    <a:p>
                      <a:pPr>
                        <a:lnSpc>
                          <a:spcPct val="90000"/>
                        </a:lnSpc>
                      </a:pPr>
                      <a:r>
                        <a:rPr lang="en-US" sz="1600" dirty="0" smtClean="0"/>
                        <a:t>State-of-the-art</a:t>
                      </a:r>
                      <a:r>
                        <a:rPr lang="en-US" sz="1600" baseline="0" dirty="0" smtClean="0"/>
                        <a:t> sample environ.</a:t>
                      </a:r>
                      <a:endParaRPr lang="en-US" sz="1600" dirty="0"/>
                    </a:p>
                  </a:txBody>
                  <a:tcPr/>
                </a:tc>
                <a:tc>
                  <a:txBody>
                    <a:bodyPr/>
                    <a:lstStyle/>
                    <a:p>
                      <a:pPr>
                        <a:lnSpc>
                          <a:spcPct val="90000"/>
                        </a:lnSpc>
                      </a:pPr>
                      <a:r>
                        <a:rPr lang="en-US" sz="1600" dirty="0" smtClean="0"/>
                        <a:t>Additional developmental activities </a:t>
                      </a:r>
                      <a:r>
                        <a:rPr lang="en-US" sz="1600" baseline="0" dirty="0" smtClean="0"/>
                        <a:t>rely on ext. funds</a:t>
                      </a:r>
                      <a:endParaRPr lang="en-US" sz="1600" dirty="0"/>
                    </a:p>
                  </a:txBody>
                  <a:tcPr/>
                </a:tc>
                <a:tc>
                  <a:txBody>
                    <a:bodyPr/>
                    <a:lstStyle/>
                    <a:p>
                      <a:pPr>
                        <a:lnSpc>
                          <a:spcPct val="90000"/>
                        </a:lnSpc>
                      </a:pPr>
                      <a:r>
                        <a:rPr lang="en-US" sz="1600" dirty="0" smtClean="0"/>
                        <a:t>Ensure sufficient staffing for</a:t>
                      </a:r>
                      <a:r>
                        <a:rPr lang="en-US" sz="1600" baseline="0" dirty="0" smtClean="0"/>
                        <a:t> credible applications</a:t>
                      </a:r>
                      <a:endParaRPr lang="en-US" sz="1600" dirty="0"/>
                    </a:p>
                  </a:txBody>
                  <a:tcPr/>
                </a:tc>
              </a:tr>
              <a:tr h="370840">
                <a:tc>
                  <a:txBody>
                    <a:bodyPr/>
                    <a:lstStyle/>
                    <a:p>
                      <a:pPr>
                        <a:lnSpc>
                          <a:spcPct val="90000"/>
                        </a:lnSpc>
                      </a:pPr>
                      <a:r>
                        <a:rPr lang="en-US" sz="1600" dirty="0" smtClean="0"/>
                        <a:t>Insufficient </a:t>
                      </a:r>
                      <a:r>
                        <a:rPr lang="en-US" sz="1600" b="1" dirty="0" smtClean="0"/>
                        <a:t>instr. Integration </a:t>
                      </a:r>
                      <a:endParaRPr lang="en-US" sz="1600" b="1" dirty="0"/>
                    </a:p>
                  </a:txBody>
                  <a:tcPr/>
                </a:tc>
                <a:tc>
                  <a:txBody>
                    <a:bodyPr/>
                    <a:lstStyle/>
                    <a:p>
                      <a:pPr>
                        <a:lnSpc>
                          <a:spcPct val="90000"/>
                        </a:lnSpc>
                      </a:pPr>
                      <a:r>
                        <a:rPr lang="en-US" sz="1600" dirty="0" smtClean="0"/>
                        <a:t>Efficiency and Operability </a:t>
                      </a:r>
                      <a:endParaRPr lang="en-US" sz="1600" dirty="0"/>
                    </a:p>
                  </a:txBody>
                  <a:tcPr/>
                </a:tc>
                <a:tc>
                  <a:txBody>
                    <a:bodyPr/>
                    <a:lstStyle/>
                    <a:p>
                      <a:pPr>
                        <a:lnSpc>
                          <a:spcPct val="90000"/>
                        </a:lnSpc>
                      </a:pPr>
                      <a:r>
                        <a:rPr lang="en-US" sz="1600" dirty="0" smtClean="0"/>
                        <a:t>Insufficient infrastructure at instruments for</a:t>
                      </a:r>
                      <a:r>
                        <a:rPr lang="en-US" sz="1600" baseline="0" dirty="0" smtClean="0"/>
                        <a:t> ops demands</a:t>
                      </a:r>
                      <a:endParaRPr lang="en-US" sz="1600" dirty="0"/>
                    </a:p>
                  </a:txBody>
                  <a:tcPr/>
                </a:tc>
                <a:tc>
                  <a:txBody>
                    <a:bodyPr/>
                    <a:lstStyle/>
                    <a:p>
                      <a:pPr>
                        <a:lnSpc>
                          <a:spcPct val="90000"/>
                        </a:lnSpc>
                      </a:pPr>
                      <a:r>
                        <a:rPr lang="en-US" sz="1600" dirty="0" smtClean="0"/>
                        <a:t>Standards reference docs; TG decisions</a:t>
                      </a:r>
                      <a:endParaRPr lang="en-US" sz="1600" dirty="0"/>
                    </a:p>
                  </a:txBody>
                  <a:tcPr/>
                </a:tc>
              </a:tr>
              <a:tr h="370840">
                <a:tc>
                  <a:txBody>
                    <a:bodyPr/>
                    <a:lstStyle/>
                    <a:p>
                      <a:pPr>
                        <a:lnSpc>
                          <a:spcPct val="90000"/>
                        </a:lnSpc>
                      </a:pPr>
                      <a:r>
                        <a:rPr lang="en-US" sz="1600" dirty="0" smtClean="0"/>
                        <a:t>Change </a:t>
                      </a:r>
                      <a:r>
                        <a:rPr lang="en-US" sz="1600" b="1" dirty="0" err="1" smtClean="0"/>
                        <a:t>instr</a:t>
                      </a:r>
                      <a:r>
                        <a:rPr lang="en-US" sz="1600" b="1" dirty="0" smtClean="0"/>
                        <a:t> suite priorities</a:t>
                      </a:r>
                      <a:endParaRPr lang="en-US" sz="1600" b="1" dirty="0"/>
                    </a:p>
                  </a:txBody>
                  <a:tcPr/>
                </a:tc>
                <a:tc>
                  <a:txBody>
                    <a:bodyPr/>
                    <a:lstStyle/>
                    <a:p>
                      <a:pPr>
                        <a:lnSpc>
                          <a:spcPct val="90000"/>
                        </a:lnSpc>
                      </a:pPr>
                      <a:r>
                        <a:rPr lang="en-US" sz="1600" dirty="0" smtClean="0"/>
                        <a:t>schedule</a:t>
                      </a:r>
                      <a:endParaRPr lang="en-US" sz="1600" dirty="0"/>
                    </a:p>
                  </a:txBody>
                  <a:tcPr/>
                </a:tc>
                <a:tc>
                  <a:txBody>
                    <a:bodyPr/>
                    <a:lstStyle/>
                    <a:p>
                      <a:pPr>
                        <a:lnSpc>
                          <a:spcPct val="90000"/>
                        </a:lnSpc>
                      </a:pPr>
                      <a:r>
                        <a:rPr lang="en-US" sz="1600" dirty="0" smtClean="0"/>
                        <a:t>Changes in individual instr. Constr. Schedule &amp; unclear requirements</a:t>
                      </a:r>
                      <a:endParaRPr lang="en-US" sz="1600" dirty="0"/>
                    </a:p>
                  </a:txBody>
                  <a:tcPr/>
                </a:tc>
                <a:tc>
                  <a:txBody>
                    <a:bodyPr/>
                    <a:lstStyle/>
                    <a:p>
                      <a:pPr>
                        <a:lnSpc>
                          <a:spcPct val="90000"/>
                        </a:lnSpc>
                      </a:pPr>
                      <a:r>
                        <a:rPr lang="en-US" sz="1600" dirty="0" smtClean="0"/>
                        <a:t>Agile prioritization;</a:t>
                      </a:r>
                      <a:r>
                        <a:rPr lang="en-US" sz="1600" baseline="0" dirty="0" smtClean="0"/>
                        <a:t> modular </a:t>
                      </a:r>
                      <a:r>
                        <a:rPr lang="en-US" sz="1600" dirty="0" smtClean="0"/>
                        <a:t>SEE</a:t>
                      </a:r>
                      <a:endParaRPr lang="en-US" sz="1600" dirty="0"/>
                    </a:p>
                  </a:txBody>
                  <a:tcPr/>
                </a:tc>
              </a:tr>
            </a:tbl>
          </a:graphicData>
        </a:graphic>
      </p:graphicFrame>
    </p:spTree>
    <p:extLst>
      <p:ext uri="{BB962C8B-B14F-4D97-AF65-F5344CB8AC3E}">
        <p14:creationId xmlns:p14="http://schemas.microsoft.com/office/powerpoint/2010/main" val="130802350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1D37BB07-EDFC-D243-BB7C-1FD40E044A92}" type="slidenum">
              <a:rPr lang="en-US">
                <a:latin typeface="Calibri"/>
              </a:rPr>
              <a:pPr/>
              <a:t>44</a:t>
            </a:fld>
            <a:endParaRPr lang="en-US">
              <a:latin typeface="Calibri"/>
            </a:endParaRPr>
          </a:p>
        </p:txBody>
      </p:sp>
      <p:sp>
        <p:nvSpPr>
          <p:cNvPr id="45057"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a:solidFill>
                <a:srgbClr val="000000"/>
              </a:solidFill>
              <a:latin typeface="Calibri"/>
              <a:ea typeface="ヒラギノ角ゴ ProN W3"/>
              <a:cs typeface="ヒラギノ角ゴ ProN W3"/>
            </a:endParaRP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45059" name="Line 3"/>
          <p:cNvSpPr>
            <a:spLocks noChangeShapeType="1"/>
          </p:cNvSpPr>
          <p:nvPr/>
        </p:nvSpPr>
        <p:spPr bwMode="auto">
          <a:xfrm>
            <a:off x="-325438" y="1450975"/>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00"/>
              </a:solidFill>
              <a:latin typeface="Calibri"/>
              <a:ea typeface="ヒラギノ角ゴ ProN W3"/>
              <a:cs typeface="ヒラギノ角ゴ ProN W3"/>
            </a:endParaRPr>
          </a:p>
        </p:txBody>
      </p:sp>
      <p:sp>
        <p:nvSpPr>
          <p:cNvPr id="45061" name="Rectangle 5"/>
          <p:cNvSpPr>
            <a:spLocks noGrp="1" noChangeArrowheads="1"/>
          </p:cNvSpPr>
          <p:nvPr>
            <p:ph type="title"/>
          </p:nvPr>
        </p:nvSpPr>
        <p:spPr>
          <a:xfrm>
            <a:off x="457200" y="186414"/>
            <a:ext cx="8229600" cy="1106833"/>
          </a:xfrm>
          <a:ln/>
        </p:spPr>
        <p:txBody>
          <a:bodyPr lIns="38100" tIns="38100" rIns="38100" bIns="38100"/>
          <a:lstStyle/>
          <a:p>
            <a:r>
              <a:rPr lang="en-US" sz="3000" dirty="0" smtClean="0"/>
              <a:t>Summary – </a:t>
            </a:r>
            <a:br>
              <a:rPr lang="en-US" sz="3000" dirty="0" smtClean="0"/>
            </a:br>
            <a:r>
              <a:rPr lang="en-US" sz="3000" dirty="0" smtClean="0"/>
              <a:t>current, consolidated and reduced scope</a:t>
            </a:r>
            <a:endParaRPr lang="en-US" sz="3000" dirty="0"/>
          </a:p>
        </p:txBody>
      </p:sp>
      <p:sp>
        <p:nvSpPr>
          <p:cNvPr id="45062" name="Rectangle 6"/>
          <p:cNvSpPr>
            <a:spLocks noGrp="1" noChangeArrowheads="1"/>
          </p:cNvSpPr>
          <p:nvPr>
            <p:ph type="body" idx="1"/>
          </p:nvPr>
        </p:nvSpPr>
        <p:spPr>
          <a:xfrm>
            <a:off x="-1" y="1593421"/>
            <a:ext cx="9144001" cy="5128054"/>
          </a:xfrm>
          <a:ln/>
        </p:spPr>
        <p:txBody>
          <a:bodyPr lIns="38100" tIns="38100" rIns="38100" bIns="38100"/>
          <a:lstStyle/>
          <a:p>
            <a:pPr marL="304800" indent="-306000">
              <a:lnSpc>
                <a:spcPct val="130000"/>
              </a:lnSpc>
              <a:spcBef>
                <a:spcPts val="0"/>
              </a:spcBef>
              <a:spcAft>
                <a:spcPts val="1200"/>
              </a:spcAft>
              <a:buFont typeface="Arial" charset="0"/>
              <a:buChar char="•"/>
            </a:pPr>
            <a:r>
              <a:rPr lang="en-US" sz="2200" b="1" dirty="0" smtClean="0">
                <a:solidFill>
                  <a:srgbClr val="000000"/>
                </a:solidFill>
              </a:rPr>
              <a:t>Current SSS construction plus 5yOPS19-23 budget </a:t>
            </a:r>
            <a:r>
              <a:rPr lang="en-US" sz="2200" dirty="0" smtClean="0">
                <a:solidFill>
                  <a:srgbClr val="000000"/>
                </a:solidFill>
              </a:rPr>
              <a:t>required to </a:t>
            </a:r>
            <a:r>
              <a:rPr lang="en-US" sz="2200" b="1" i="1" dirty="0" smtClean="0">
                <a:solidFill>
                  <a:srgbClr val="000000"/>
                </a:solidFill>
              </a:rPr>
              <a:t>deliver initial NSS scope</a:t>
            </a:r>
            <a:r>
              <a:rPr lang="en-US" sz="2200" dirty="0" smtClean="0">
                <a:solidFill>
                  <a:srgbClr val="000000"/>
                </a:solidFill>
              </a:rPr>
              <a:t> e.g. Science Support Systems for instrument suite #1 - #16. </a:t>
            </a:r>
          </a:p>
          <a:p>
            <a:pPr marL="304800" indent="-306000">
              <a:lnSpc>
                <a:spcPct val="130000"/>
              </a:lnSpc>
              <a:spcBef>
                <a:spcPts val="0"/>
              </a:spcBef>
              <a:spcAft>
                <a:spcPts val="1200"/>
              </a:spcAft>
              <a:buFont typeface="Arial" charset="0"/>
              <a:buChar char="•"/>
            </a:pPr>
            <a:r>
              <a:rPr lang="en-US" sz="2200" b="1" dirty="0" smtClean="0">
                <a:solidFill>
                  <a:srgbClr val="0000FF"/>
                </a:solidFill>
              </a:rPr>
              <a:t>Consolidated SSS construction scope </a:t>
            </a:r>
            <a:r>
              <a:rPr lang="en-US" sz="2200" dirty="0" smtClean="0">
                <a:solidFill>
                  <a:srgbClr val="0000FF"/>
                </a:solidFill>
              </a:rPr>
              <a:t>is based on revised milestones for first neutrons / hot commissioning / user </a:t>
            </a:r>
            <a:r>
              <a:rPr lang="en-US" sz="2200" dirty="0" err="1" smtClean="0">
                <a:solidFill>
                  <a:srgbClr val="0000FF"/>
                </a:solidFill>
              </a:rPr>
              <a:t>programme</a:t>
            </a:r>
            <a:r>
              <a:rPr lang="en-US" sz="2200" dirty="0" smtClean="0">
                <a:solidFill>
                  <a:srgbClr val="0000FF"/>
                </a:solidFill>
              </a:rPr>
              <a:t>. Assumes all SLA are accepted. </a:t>
            </a:r>
            <a:r>
              <a:rPr lang="en-US" sz="2200" b="1" i="1" dirty="0">
                <a:solidFill>
                  <a:srgbClr val="0000FF"/>
                </a:solidFill>
              </a:rPr>
              <a:t>S</a:t>
            </a:r>
            <a:r>
              <a:rPr lang="en-US" sz="2200" b="1" i="1" dirty="0" smtClean="0">
                <a:solidFill>
                  <a:srgbClr val="0000FF"/>
                </a:solidFill>
              </a:rPr>
              <a:t>aves about 500k€ for NSS construction budget but transfers 1650k€ as operational tasks into 5yOPS19-23.</a:t>
            </a:r>
          </a:p>
          <a:p>
            <a:pPr marL="304800" indent="-306000">
              <a:lnSpc>
                <a:spcPct val="130000"/>
              </a:lnSpc>
              <a:spcBef>
                <a:spcPts val="0"/>
              </a:spcBef>
              <a:spcAft>
                <a:spcPts val="1200"/>
              </a:spcAft>
              <a:buFont typeface="Arial" charset="0"/>
              <a:buChar char="•"/>
            </a:pPr>
            <a:r>
              <a:rPr lang="en-US" sz="2200" dirty="0" smtClean="0">
                <a:solidFill>
                  <a:srgbClr val="000000"/>
                </a:solidFill>
              </a:rPr>
              <a:t> </a:t>
            </a:r>
            <a:r>
              <a:rPr lang="en-US" sz="2200" b="1" dirty="0" smtClean="0">
                <a:solidFill>
                  <a:srgbClr val="FF0000"/>
                </a:solidFill>
              </a:rPr>
              <a:t>Reducing scope </a:t>
            </a:r>
            <a:r>
              <a:rPr lang="en-US" sz="2200" dirty="0" smtClean="0">
                <a:solidFill>
                  <a:srgbClr val="FF0000"/>
                </a:solidFill>
              </a:rPr>
              <a:t>further results in about 2 year delay e.g. </a:t>
            </a:r>
            <a:r>
              <a:rPr lang="en-US" sz="2200" b="1" i="1" dirty="0" smtClean="0">
                <a:solidFill>
                  <a:srgbClr val="FF0000"/>
                </a:solidFill>
              </a:rPr>
              <a:t>no trained staff for hot commissioning</a:t>
            </a:r>
            <a:r>
              <a:rPr lang="en-US" sz="2200" dirty="0" smtClean="0">
                <a:solidFill>
                  <a:srgbClr val="FF0000"/>
                </a:solidFill>
              </a:rPr>
              <a:t> (inefficient neutron use), </a:t>
            </a:r>
            <a:r>
              <a:rPr lang="en-US" sz="2200" b="1" i="1" dirty="0" smtClean="0">
                <a:solidFill>
                  <a:srgbClr val="FF0000"/>
                </a:solidFill>
              </a:rPr>
              <a:t>reduced sample environment pool for user </a:t>
            </a:r>
            <a:r>
              <a:rPr lang="en-US" sz="2200" b="1" i="1" dirty="0" err="1" smtClean="0">
                <a:solidFill>
                  <a:srgbClr val="FF0000"/>
                </a:solidFill>
              </a:rPr>
              <a:t>programme</a:t>
            </a:r>
            <a:r>
              <a:rPr lang="en-US" sz="2200" dirty="0" smtClean="0">
                <a:solidFill>
                  <a:srgbClr val="FF0000"/>
                </a:solidFill>
              </a:rPr>
              <a:t> (hampered initial science case) and </a:t>
            </a:r>
            <a:r>
              <a:rPr lang="en-US" sz="2200" b="1" i="1" dirty="0" smtClean="0">
                <a:solidFill>
                  <a:srgbClr val="FF0000"/>
                </a:solidFill>
              </a:rPr>
              <a:t>insufficient funds to cater for instruments #9 - #16</a:t>
            </a:r>
            <a:r>
              <a:rPr lang="en-US" sz="2200" dirty="0" smtClean="0">
                <a:solidFill>
                  <a:srgbClr val="FF0000"/>
                </a:solidFill>
              </a:rPr>
              <a:t>.</a:t>
            </a:r>
          </a:p>
        </p:txBody>
      </p:sp>
      <p:sp>
        <p:nvSpPr>
          <p:cNvPr id="45063" name="Text Box 7"/>
          <p:cNvSpPr txBox="1">
            <a:spLocks noChangeArrowheads="1"/>
          </p:cNvSpPr>
          <p:nvPr/>
        </p:nvSpPr>
        <p:spPr bwMode="auto">
          <a:xfrm>
            <a:off x="8442325" y="6467475"/>
            <a:ext cx="2444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r"/>
            <a:fld id="{E508549B-6E10-144D-9C5B-9548277C694D}" type="slidenum">
              <a:rPr lang="en-US">
                <a:solidFill>
                  <a:srgbClr val="0094CA"/>
                </a:solidFill>
                <a:latin typeface="Calibri" charset="0"/>
                <a:cs typeface="Calibri" charset="0"/>
                <a:sym typeface="Calibri" charset="0"/>
              </a:rPr>
              <a:pPr algn="r"/>
              <a:t>44</a:t>
            </a:fld>
            <a:endParaRPr lang="en-US">
              <a:solidFill>
                <a:srgbClr val="0094CA"/>
              </a:solidFill>
              <a:latin typeface="Calibri" charset="0"/>
              <a:cs typeface="Calibri" charset="0"/>
              <a:sym typeface="Calibri" charset="0"/>
            </a:endParaRPr>
          </a:p>
        </p:txBody>
      </p:sp>
    </p:spTree>
    <p:extLst>
      <p:ext uri="{BB962C8B-B14F-4D97-AF65-F5344CB8AC3E}">
        <p14:creationId xmlns:p14="http://schemas.microsoft.com/office/powerpoint/2010/main" val="6316458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1520" y="221739"/>
            <a:ext cx="8856984" cy="1200328"/>
          </a:xfrm>
          <a:prstGeom prst="rect">
            <a:avLst/>
          </a:prstGeom>
          <a:noFill/>
        </p:spPr>
        <p:txBody>
          <a:bodyPr wrap="square" rtlCol="0">
            <a:spAutoFit/>
          </a:bodyPr>
          <a:lstStyle/>
          <a:p>
            <a:pPr algn="ctr" defTabSz="914400"/>
            <a:r>
              <a:rPr lang="en-GB" sz="2400" b="1" dirty="0" smtClean="0">
                <a:solidFill>
                  <a:prstClr val="black"/>
                </a:solidFill>
                <a:latin typeface="Calibri"/>
              </a:rPr>
              <a:t>Charge: to provide an overall critique of the sample environment considerations in the current project plan – </a:t>
            </a:r>
          </a:p>
          <a:p>
            <a:pPr algn="ctr" defTabSz="914400"/>
            <a:r>
              <a:rPr lang="en-GB" sz="2400" b="1" dirty="0" smtClean="0">
                <a:solidFill>
                  <a:srgbClr val="FF0000"/>
                </a:solidFill>
                <a:latin typeface="Calibri"/>
              </a:rPr>
              <a:t>Recommendations </a:t>
            </a:r>
            <a:r>
              <a:rPr lang="en-GB" sz="2400" b="1" dirty="0">
                <a:solidFill>
                  <a:srgbClr val="FF0000"/>
                </a:solidFill>
              </a:rPr>
              <a:t>STAP (April 2016</a:t>
            </a:r>
            <a:r>
              <a:rPr lang="en-GB" sz="2400" b="1" dirty="0" smtClean="0">
                <a:solidFill>
                  <a:srgbClr val="FF0000"/>
                </a:solidFill>
              </a:rPr>
              <a:t>) </a:t>
            </a:r>
            <a:r>
              <a:rPr lang="en-GB" sz="2400" b="1" dirty="0" smtClean="0">
                <a:solidFill>
                  <a:srgbClr val="FF0000"/>
                </a:solidFill>
                <a:latin typeface="Calibri"/>
              </a:rPr>
              <a:t>-</a:t>
            </a:r>
            <a:r>
              <a:rPr lang="en-GB" sz="2400" b="1" dirty="0" smtClean="0">
                <a:solidFill>
                  <a:prstClr val="black"/>
                </a:solidFill>
                <a:latin typeface="Calibri"/>
              </a:rPr>
              <a:t> </a:t>
            </a:r>
            <a:r>
              <a:rPr lang="en-GB" sz="2400" b="1" dirty="0" smtClean="0">
                <a:solidFill>
                  <a:srgbClr val="008000"/>
                </a:solidFill>
                <a:latin typeface="Calibri"/>
              </a:rPr>
              <a:t>comments AH 1/2</a:t>
            </a:r>
            <a:endParaRPr lang="en-GB" sz="2400" b="1" dirty="0">
              <a:solidFill>
                <a:prstClr val="black"/>
              </a:solidFill>
              <a:latin typeface="Calibri"/>
            </a:endParaRPr>
          </a:p>
        </p:txBody>
      </p:sp>
      <p:sp>
        <p:nvSpPr>
          <p:cNvPr id="5" name="TextBox 4"/>
          <p:cNvSpPr txBox="1"/>
          <p:nvPr/>
        </p:nvSpPr>
        <p:spPr>
          <a:xfrm>
            <a:off x="107504" y="1513244"/>
            <a:ext cx="8928992" cy="5355313"/>
          </a:xfrm>
          <a:prstGeom prst="rect">
            <a:avLst/>
          </a:prstGeom>
          <a:noFill/>
        </p:spPr>
        <p:txBody>
          <a:bodyPr wrap="square" rtlCol="0">
            <a:spAutoFit/>
          </a:bodyPr>
          <a:lstStyle/>
          <a:p>
            <a:pPr marL="457200" indent="-457200" defTabSz="914400">
              <a:buFont typeface="Arial" panose="020B0604020202020204" pitchFamily="34" charset="0"/>
              <a:buChar char="•"/>
            </a:pPr>
            <a:r>
              <a:rPr lang="en-GB" dirty="0" smtClean="0">
                <a:solidFill>
                  <a:prstClr val="black"/>
                </a:solidFill>
                <a:latin typeface="Calibri"/>
              </a:rPr>
              <a:t>Is the programme balanced across different user communities? </a:t>
            </a:r>
            <a:r>
              <a:rPr lang="en-GB" dirty="0" smtClean="0">
                <a:solidFill>
                  <a:srgbClr val="FF0000"/>
                </a:solidFill>
                <a:latin typeface="Calibri"/>
              </a:rPr>
              <a:t>– take a more organic view across the programme.  Conditions still too unknown to judge this.</a:t>
            </a:r>
            <a:r>
              <a:rPr lang="en-GB" dirty="0" smtClean="0">
                <a:solidFill>
                  <a:srgbClr val="008000"/>
                </a:solidFill>
                <a:latin typeface="Calibri"/>
              </a:rPr>
              <a:t> Keep agile in adjusting work plans to needs; don’t attribute budget in too much detail  on platforms.</a:t>
            </a:r>
          </a:p>
          <a:p>
            <a:pPr marL="457200" indent="-457200" defTabSz="914400">
              <a:buFont typeface="Arial" panose="020B0604020202020204" pitchFamily="34" charset="0"/>
              <a:buChar char="•"/>
            </a:pPr>
            <a:endParaRPr lang="en-GB" dirty="0" smtClean="0">
              <a:solidFill>
                <a:prstClr val="black"/>
              </a:solidFill>
              <a:latin typeface="Calibri"/>
            </a:endParaRPr>
          </a:p>
          <a:p>
            <a:pPr marL="457200" indent="-457200" defTabSz="914400">
              <a:buFont typeface="Arial" panose="020B0604020202020204" pitchFamily="34" charset="0"/>
              <a:buChar char="•"/>
            </a:pPr>
            <a:r>
              <a:rPr lang="en-GB" dirty="0" smtClean="0">
                <a:solidFill>
                  <a:prstClr val="black"/>
                </a:solidFill>
                <a:latin typeface="Calibri"/>
              </a:rPr>
              <a:t>Pool vs instrument-specific – which when? </a:t>
            </a:r>
            <a:r>
              <a:rPr lang="en-GB" dirty="0" smtClean="0">
                <a:solidFill>
                  <a:srgbClr val="FF0000"/>
                </a:solidFill>
                <a:latin typeface="Calibri"/>
              </a:rPr>
              <a:t>– A list should be set up indicating whether equipment is from the pool or from instruments, to ensure that any gaps are intentional. </a:t>
            </a:r>
            <a:r>
              <a:rPr lang="en-GB" dirty="0">
                <a:solidFill>
                  <a:srgbClr val="FF0000"/>
                </a:solidFill>
                <a:latin typeface="Calibri"/>
              </a:rPr>
              <a:t>Instrument teams must communicate with the SE </a:t>
            </a:r>
            <a:r>
              <a:rPr lang="en-GB" dirty="0" smtClean="0">
                <a:solidFill>
                  <a:srgbClr val="FF0000"/>
                </a:solidFill>
                <a:latin typeface="Calibri"/>
              </a:rPr>
              <a:t>team.  Who has ownership of the decision on who provides which equipment needs to be established. </a:t>
            </a:r>
            <a:r>
              <a:rPr lang="en-GB" dirty="0" smtClean="0">
                <a:solidFill>
                  <a:srgbClr val="008000"/>
                </a:solidFill>
                <a:latin typeface="Calibri"/>
              </a:rPr>
              <a:t>Start tracking equipment provided as instrument specific (or mini-pool). Ensure decisions have rational attached.  Identify if equipment can really be pooled. Transparent procedures </a:t>
            </a:r>
            <a:r>
              <a:rPr lang="en-GB" dirty="0">
                <a:solidFill>
                  <a:srgbClr val="008000"/>
                </a:solidFill>
                <a:latin typeface="Calibri"/>
              </a:rPr>
              <a:t>are </a:t>
            </a:r>
            <a:r>
              <a:rPr lang="en-GB" dirty="0" smtClean="0">
                <a:solidFill>
                  <a:srgbClr val="008000"/>
                </a:solidFill>
                <a:latin typeface="Calibri"/>
              </a:rPr>
              <a:t>needed and </a:t>
            </a:r>
            <a:r>
              <a:rPr lang="en-GB" dirty="0">
                <a:solidFill>
                  <a:srgbClr val="008000"/>
                </a:solidFill>
                <a:latin typeface="Calibri"/>
              </a:rPr>
              <a:t>decisions to be </a:t>
            </a:r>
            <a:r>
              <a:rPr lang="en-GB" dirty="0" smtClean="0">
                <a:solidFill>
                  <a:srgbClr val="008000"/>
                </a:solidFill>
                <a:latin typeface="Calibri"/>
              </a:rPr>
              <a:t>well-documented</a:t>
            </a:r>
            <a:r>
              <a:rPr lang="en-GB" dirty="0">
                <a:solidFill>
                  <a:srgbClr val="008000"/>
                </a:solidFill>
                <a:latin typeface="Calibri"/>
              </a:rPr>
              <a:t>. </a:t>
            </a:r>
            <a:endParaRPr lang="en-GB" dirty="0" smtClean="0">
              <a:solidFill>
                <a:srgbClr val="008000"/>
              </a:solidFill>
              <a:latin typeface="Calibri"/>
            </a:endParaRPr>
          </a:p>
          <a:p>
            <a:pPr marL="457200" indent="-457200" defTabSz="914400">
              <a:buFont typeface="Arial" panose="020B0604020202020204" pitchFamily="34" charset="0"/>
              <a:buChar char="•"/>
            </a:pPr>
            <a:endParaRPr lang="en-GB" dirty="0" smtClean="0">
              <a:solidFill>
                <a:srgbClr val="FF0000"/>
              </a:solidFill>
              <a:latin typeface="Calibri"/>
            </a:endParaRPr>
          </a:p>
          <a:p>
            <a:pPr marL="457200" indent="-457200" defTabSz="914400">
              <a:buFont typeface="Arial" panose="020B0604020202020204" pitchFamily="34" charset="0"/>
              <a:buChar char="•"/>
            </a:pPr>
            <a:r>
              <a:rPr lang="en-GB" dirty="0" smtClean="0">
                <a:solidFill>
                  <a:prstClr val="black"/>
                </a:solidFill>
                <a:latin typeface="Calibri"/>
              </a:rPr>
              <a:t>Match with construction schedule?</a:t>
            </a:r>
            <a:r>
              <a:rPr lang="en-GB" dirty="0" smtClean="0">
                <a:solidFill>
                  <a:srgbClr val="FF0000"/>
                </a:solidFill>
                <a:latin typeface="Calibri"/>
              </a:rPr>
              <a:t> – The potential achievements at the beginning of operation need to be realistically considered given constraints. </a:t>
            </a:r>
            <a:r>
              <a:rPr lang="en-GB" dirty="0" smtClean="0">
                <a:solidFill>
                  <a:srgbClr val="008000"/>
                </a:solidFill>
                <a:latin typeface="Calibri"/>
              </a:rPr>
              <a:t>Don’t spread too thin but focus on some equipment (parameters) provided reliably. Consider what is to be done during pre-operations e.g. next five year plan.</a:t>
            </a:r>
          </a:p>
          <a:p>
            <a:pPr marL="457200" indent="-457200" defTabSz="914400">
              <a:buFont typeface="Arial" panose="020B0604020202020204" pitchFamily="34" charset="0"/>
              <a:buChar char="•"/>
            </a:pPr>
            <a:endParaRPr lang="en-GB" dirty="0" smtClean="0">
              <a:solidFill>
                <a:prstClr val="black"/>
              </a:solidFill>
              <a:latin typeface="Calibri"/>
            </a:endParaRPr>
          </a:p>
          <a:p>
            <a:pPr marL="457200" indent="-457200" defTabSz="914400">
              <a:buFont typeface="Arial" panose="020B0604020202020204" pitchFamily="34" charset="0"/>
              <a:buChar char="•"/>
            </a:pPr>
            <a:r>
              <a:rPr lang="en-GB" dirty="0" smtClean="0">
                <a:solidFill>
                  <a:prstClr val="black"/>
                </a:solidFill>
                <a:latin typeface="Calibri"/>
              </a:rPr>
              <a:t>Meets needs of instruments?</a:t>
            </a:r>
            <a:r>
              <a:rPr lang="en-GB" dirty="0" smtClean="0">
                <a:solidFill>
                  <a:srgbClr val="FF0000"/>
                </a:solidFill>
                <a:latin typeface="Calibri"/>
              </a:rPr>
              <a:t> – concentrate on the first eight instruments to start with. </a:t>
            </a:r>
            <a:r>
              <a:rPr lang="en-GB" dirty="0" smtClean="0">
                <a:solidFill>
                  <a:srgbClr val="008000"/>
                </a:solidFill>
                <a:latin typeface="Calibri"/>
              </a:rPr>
              <a:t>OK</a:t>
            </a:r>
            <a:endParaRPr lang="en-GB" dirty="0" smtClean="0">
              <a:solidFill>
                <a:prstClr val="black"/>
              </a:solidFill>
              <a:latin typeface="Calibri"/>
            </a:endParaRPr>
          </a:p>
        </p:txBody>
      </p:sp>
    </p:spTree>
    <p:extLst>
      <p:ext uri="{BB962C8B-B14F-4D97-AF65-F5344CB8AC3E}">
        <p14:creationId xmlns:p14="http://schemas.microsoft.com/office/powerpoint/2010/main" val="25717711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07504" y="1511495"/>
            <a:ext cx="8928992" cy="5355313"/>
          </a:xfrm>
          <a:prstGeom prst="rect">
            <a:avLst/>
          </a:prstGeom>
        </p:spPr>
        <p:txBody>
          <a:bodyPr wrap="square">
            <a:spAutoFit/>
          </a:bodyPr>
          <a:lstStyle/>
          <a:p>
            <a:pPr marL="457200" indent="-457200" defTabSz="914400">
              <a:buFont typeface="Arial" panose="020B0604020202020204" pitchFamily="34" charset="0"/>
              <a:buChar char="•"/>
            </a:pPr>
            <a:r>
              <a:rPr lang="en-GB" dirty="0">
                <a:solidFill>
                  <a:prstClr val="black"/>
                </a:solidFill>
                <a:latin typeface="Calibri"/>
              </a:rPr>
              <a:t>Methodological requirements? </a:t>
            </a:r>
            <a:r>
              <a:rPr lang="en-GB" dirty="0">
                <a:solidFill>
                  <a:srgbClr val="FF0000"/>
                </a:solidFill>
                <a:latin typeface="Calibri"/>
              </a:rPr>
              <a:t>- the team clearly recognise need to train with equipment and to get it set up and integrated.  The plans proposed are clear, but there are serious manpower concerns, in all areas. </a:t>
            </a:r>
            <a:r>
              <a:rPr lang="en-GB" dirty="0">
                <a:solidFill>
                  <a:srgbClr val="008000"/>
                </a:solidFill>
                <a:latin typeface="Calibri"/>
              </a:rPr>
              <a:t>Technical resources should be trained and form integrated team early on. </a:t>
            </a:r>
            <a:r>
              <a:rPr lang="en-GB" dirty="0" smtClean="0">
                <a:solidFill>
                  <a:srgbClr val="008000"/>
                </a:solidFill>
                <a:latin typeface="Calibri"/>
              </a:rPr>
              <a:t>This should enhance credibility in respect to partners.</a:t>
            </a:r>
            <a:r>
              <a:rPr lang="en-GB" dirty="0" smtClean="0">
                <a:solidFill>
                  <a:srgbClr val="FF0000"/>
                </a:solidFill>
                <a:latin typeface="Calibri"/>
              </a:rPr>
              <a:t> </a:t>
            </a:r>
            <a:endParaRPr lang="en-GB" dirty="0">
              <a:solidFill>
                <a:srgbClr val="FF0000"/>
              </a:solidFill>
              <a:latin typeface="Calibri"/>
            </a:endParaRPr>
          </a:p>
          <a:p>
            <a:pPr marL="457200" indent="-457200" defTabSz="914400">
              <a:buFont typeface="Arial" panose="020B0604020202020204" pitchFamily="34" charset="0"/>
              <a:buChar char="•"/>
            </a:pPr>
            <a:endParaRPr lang="en-GB" dirty="0" smtClean="0">
              <a:solidFill>
                <a:prstClr val="black"/>
              </a:solidFill>
              <a:latin typeface="Calibri"/>
            </a:endParaRPr>
          </a:p>
          <a:p>
            <a:pPr marL="457200" indent="-457200" defTabSz="914400">
              <a:buFont typeface="Arial" panose="020B0604020202020204" pitchFamily="34" charset="0"/>
              <a:buChar char="•"/>
            </a:pPr>
            <a:r>
              <a:rPr lang="en-GB" dirty="0" smtClean="0">
                <a:solidFill>
                  <a:prstClr val="black"/>
                </a:solidFill>
                <a:latin typeface="Calibri"/>
              </a:rPr>
              <a:t>Instrumental </a:t>
            </a:r>
            <a:r>
              <a:rPr lang="en-GB" dirty="0">
                <a:solidFill>
                  <a:prstClr val="black"/>
                </a:solidFill>
                <a:latin typeface="Calibri"/>
              </a:rPr>
              <a:t>challenges and novelty </a:t>
            </a:r>
            <a:r>
              <a:rPr lang="en-GB" dirty="0">
                <a:solidFill>
                  <a:srgbClr val="FF0000"/>
                </a:solidFill>
                <a:latin typeface="Calibri"/>
              </a:rPr>
              <a:t>– the working environment is severely constrained financially.  Work on novel techniques should focus on ESS-specific issues (e.g. small samples, high flux).  Setting up the SE from scratch is already very challenging</a:t>
            </a:r>
            <a:r>
              <a:rPr lang="en-GB" dirty="0" smtClean="0">
                <a:solidFill>
                  <a:srgbClr val="FF0000"/>
                </a:solidFill>
                <a:latin typeface="Calibri"/>
              </a:rPr>
              <a:t>. </a:t>
            </a:r>
            <a:r>
              <a:rPr lang="en-GB" dirty="0" smtClean="0">
                <a:solidFill>
                  <a:srgbClr val="008000"/>
                </a:solidFill>
                <a:latin typeface="Calibri"/>
              </a:rPr>
              <a:t>Focus on the basic and SOME developmental activities required at the start e.g. relevant for safety and operability. </a:t>
            </a:r>
            <a:endParaRPr lang="en-GB" dirty="0">
              <a:solidFill>
                <a:srgbClr val="FF0000"/>
              </a:solidFill>
              <a:latin typeface="Calibri"/>
            </a:endParaRPr>
          </a:p>
          <a:p>
            <a:pPr marL="457200" indent="-457200" defTabSz="914400">
              <a:buFont typeface="Arial" panose="020B0604020202020204" pitchFamily="34" charset="0"/>
              <a:buChar char="•"/>
            </a:pPr>
            <a:endParaRPr lang="en-GB" dirty="0">
              <a:solidFill>
                <a:srgbClr val="FF0000"/>
              </a:solidFill>
              <a:latin typeface="Calibri"/>
            </a:endParaRPr>
          </a:p>
          <a:p>
            <a:pPr marL="457200" indent="-457200" defTabSz="914400">
              <a:buFont typeface="Arial" panose="020B0604020202020204" pitchFamily="34" charset="0"/>
              <a:buChar char="•"/>
            </a:pPr>
            <a:r>
              <a:rPr lang="en-GB" dirty="0">
                <a:solidFill>
                  <a:srgbClr val="FF0000"/>
                </a:solidFill>
                <a:latin typeface="Calibri"/>
              </a:rPr>
              <a:t>Money should be released now.  Technicians should start now, and then borrow from other facilities.  Could leverage additional support from other facilities.  Team is enthusiastic and motivated and can achieve with right support</a:t>
            </a:r>
            <a:r>
              <a:rPr lang="en-GB" dirty="0" smtClean="0">
                <a:solidFill>
                  <a:srgbClr val="FF0000"/>
                </a:solidFill>
                <a:latin typeface="Calibri"/>
              </a:rPr>
              <a:t>. </a:t>
            </a:r>
            <a:r>
              <a:rPr lang="en-GB" dirty="0" smtClean="0">
                <a:solidFill>
                  <a:srgbClr val="008000"/>
                </a:solidFill>
                <a:latin typeface="Calibri"/>
              </a:rPr>
              <a:t>BBS strategy and fixing broken equipment might be cost efficient and serve training purpose. </a:t>
            </a:r>
            <a:endParaRPr lang="en-GB" dirty="0">
              <a:solidFill>
                <a:srgbClr val="FF0000"/>
              </a:solidFill>
              <a:latin typeface="Calibri"/>
            </a:endParaRPr>
          </a:p>
          <a:p>
            <a:pPr marL="457200" indent="-457200" defTabSz="914400">
              <a:buFont typeface="Arial" panose="020B0604020202020204" pitchFamily="34" charset="0"/>
              <a:buChar char="•"/>
            </a:pPr>
            <a:endParaRPr lang="en-GB" dirty="0">
              <a:solidFill>
                <a:srgbClr val="FF0000"/>
              </a:solidFill>
              <a:latin typeface="Calibri"/>
            </a:endParaRPr>
          </a:p>
          <a:p>
            <a:pPr marL="457200" indent="-457200" defTabSz="914400">
              <a:buFont typeface="Arial" panose="020B0604020202020204" pitchFamily="34" charset="0"/>
              <a:buChar char="•"/>
            </a:pPr>
            <a:r>
              <a:rPr lang="en-GB" dirty="0">
                <a:solidFill>
                  <a:srgbClr val="FF0000"/>
                </a:solidFill>
                <a:latin typeface="Calibri"/>
              </a:rPr>
              <a:t>Will suggest that a separate pot be established for big-ticket potential scientific highlights</a:t>
            </a:r>
            <a:r>
              <a:rPr lang="en-GB" dirty="0" smtClean="0">
                <a:solidFill>
                  <a:srgbClr val="FF0000"/>
                </a:solidFill>
                <a:latin typeface="Calibri"/>
              </a:rPr>
              <a:t>.</a:t>
            </a:r>
            <a:r>
              <a:rPr lang="en-GB" dirty="0" smtClean="0">
                <a:solidFill>
                  <a:srgbClr val="008000"/>
                </a:solidFill>
                <a:latin typeface="Calibri"/>
              </a:rPr>
              <a:t> Ensure that spending on large budget items (e.g. magnets) is well motivated and that they fit to the needs.</a:t>
            </a:r>
            <a:endParaRPr lang="en-GB" dirty="0">
              <a:solidFill>
                <a:prstClr val="black"/>
              </a:solidFill>
              <a:latin typeface="Calibri"/>
            </a:endParaRPr>
          </a:p>
        </p:txBody>
      </p:sp>
      <p:sp>
        <p:nvSpPr>
          <p:cNvPr id="6" name="TextBox 5"/>
          <p:cNvSpPr txBox="1"/>
          <p:nvPr/>
        </p:nvSpPr>
        <p:spPr>
          <a:xfrm>
            <a:off x="251520" y="221739"/>
            <a:ext cx="8856984" cy="1200328"/>
          </a:xfrm>
          <a:prstGeom prst="rect">
            <a:avLst/>
          </a:prstGeom>
          <a:noFill/>
        </p:spPr>
        <p:txBody>
          <a:bodyPr wrap="square" rtlCol="0">
            <a:spAutoFit/>
          </a:bodyPr>
          <a:lstStyle/>
          <a:p>
            <a:pPr algn="ctr" defTabSz="914400"/>
            <a:r>
              <a:rPr lang="en-GB" sz="2400" b="1" dirty="0" smtClean="0">
                <a:solidFill>
                  <a:prstClr val="black"/>
                </a:solidFill>
                <a:latin typeface="Calibri"/>
              </a:rPr>
              <a:t>Charge: to provide an overall critique of the sample environment considerations in the current project plan – </a:t>
            </a:r>
          </a:p>
          <a:p>
            <a:pPr algn="ctr" defTabSz="914400"/>
            <a:r>
              <a:rPr lang="en-GB" sz="2400" b="1" dirty="0" smtClean="0">
                <a:solidFill>
                  <a:srgbClr val="FF0000"/>
                </a:solidFill>
                <a:latin typeface="Calibri"/>
              </a:rPr>
              <a:t>Recommendations STAP (April 2016) -</a:t>
            </a:r>
            <a:r>
              <a:rPr lang="en-GB" sz="2400" b="1" dirty="0" smtClean="0">
                <a:solidFill>
                  <a:prstClr val="black"/>
                </a:solidFill>
                <a:latin typeface="Calibri"/>
              </a:rPr>
              <a:t> </a:t>
            </a:r>
            <a:r>
              <a:rPr lang="en-GB" sz="2400" b="1" dirty="0" smtClean="0">
                <a:solidFill>
                  <a:srgbClr val="008000"/>
                </a:solidFill>
                <a:latin typeface="Calibri"/>
              </a:rPr>
              <a:t>comments AH 2/2</a:t>
            </a:r>
            <a:endParaRPr lang="en-GB" sz="2400" b="1" dirty="0">
              <a:solidFill>
                <a:prstClr val="black"/>
              </a:solidFill>
              <a:latin typeface="Calibri"/>
            </a:endParaRPr>
          </a:p>
        </p:txBody>
      </p:sp>
    </p:spTree>
    <p:extLst>
      <p:ext uri="{BB962C8B-B14F-4D97-AF65-F5344CB8AC3E}">
        <p14:creationId xmlns:p14="http://schemas.microsoft.com/office/powerpoint/2010/main" val="36182205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1520" y="221739"/>
            <a:ext cx="8856984" cy="830997"/>
          </a:xfrm>
          <a:prstGeom prst="rect">
            <a:avLst/>
          </a:prstGeom>
          <a:noFill/>
        </p:spPr>
        <p:txBody>
          <a:bodyPr wrap="square" rtlCol="0">
            <a:spAutoFit/>
          </a:bodyPr>
          <a:lstStyle/>
          <a:p>
            <a:pPr algn="ctr" defTabSz="914400"/>
            <a:r>
              <a:rPr lang="en-GB" sz="2400" b="1" dirty="0" smtClean="0">
                <a:solidFill>
                  <a:prstClr val="black"/>
                </a:solidFill>
                <a:latin typeface="Calibri"/>
              </a:rPr>
              <a:t>SAC comment and SAC recommendation on STAP report</a:t>
            </a:r>
          </a:p>
          <a:p>
            <a:pPr algn="ctr" defTabSz="914400"/>
            <a:r>
              <a:rPr lang="en-GB" sz="2400" b="1" dirty="0" smtClean="0">
                <a:solidFill>
                  <a:prstClr val="black"/>
                </a:solidFill>
                <a:latin typeface="Calibri"/>
              </a:rPr>
              <a:t>June 2016</a:t>
            </a:r>
            <a:endParaRPr lang="en-GB" sz="2400" b="1" dirty="0">
              <a:latin typeface="Calibri"/>
            </a:endParaRPr>
          </a:p>
        </p:txBody>
      </p:sp>
      <p:sp>
        <p:nvSpPr>
          <p:cNvPr id="5" name="TextBox 4"/>
          <p:cNvSpPr txBox="1"/>
          <p:nvPr/>
        </p:nvSpPr>
        <p:spPr>
          <a:xfrm>
            <a:off x="107504" y="1513244"/>
            <a:ext cx="8928992" cy="3139321"/>
          </a:xfrm>
          <a:prstGeom prst="rect">
            <a:avLst/>
          </a:prstGeom>
          <a:noFill/>
        </p:spPr>
        <p:txBody>
          <a:bodyPr wrap="square" rtlCol="0">
            <a:spAutoFit/>
          </a:bodyPr>
          <a:lstStyle/>
          <a:p>
            <a:pPr marL="457200" indent="-457200" defTabSz="914400">
              <a:buFont typeface="Arial" panose="020B0604020202020204" pitchFamily="34" charset="0"/>
              <a:buChar char="•"/>
            </a:pPr>
            <a:r>
              <a:rPr lang="en-GB" dirty="0" smtClean="0">
                <a:solidFill>
                  <a:srgbClr val="000000"/>
                </a:solidFill>
                <a:latin typeface="Calibri"/>
              </a:rPr>
              <a:t>Unclear how to identify and surmount ESS challenges for Sample Environment. Clear goals need to be identified and advised on upon by the STAP.</a:t>
            </a:r>
          </a:p>
          <a:p>
            <a:pPr marL="457200" indent="-457200" defTabSz="914400">
              <a:buFont typeface="Arial" panose="020B0604020202020204" pitchFamily="34" charset="0"/>
              <a:buChar char="•"/>
            </a:pPr>
            <a:endParaRPr lang="en-GB" dirty="0">
              <a:solidFill>
                <a:srgbClr val="000000"/>
              </a:solidFill>
              <a:latin typeface="Calibri"/>
            </a:endParaRPr>
          </a:p>
          <a:p>
            <a:pPr marL="457200" indent="-457200" defTabSz="914400">
              <a:buFont typeface="Arial" panose="020B0604020202020204" pitchFamily="34" charset="0"/>
              <a:buChar char="•"/>
            </a:pPr>
            <a:r>
              <a:rPr lang="en-GB" dirty="0" smtClean="0">
                <a:solidFill>
                  <a:srgbClr val="000000"/>
                </a:solidFill>
                <a:latin typeface="Calibri"/>
              </a:rPr>
              <a:t>Concerns about the SE strategy, how the work flow is organized and how R&amp;D will be implemented. Unclear of interfaces between SAD team and instrument design and user community will work on practical levels. </a:t>
            </a:r>
          </a:p>
          <a:p>
            <a:pPr marL="457200" indent="-457200" defTabSz="914400">
              <a:buFont typeface="Arial" panose="020B0604020202020204" pitchFamily="34" charset="0"/>
              <a:buChar char="•"/>
            </a:pPr>
            <a:endParaRPr lang="en-GB" dirty="0" smtClean="0">
              <a:solidFill>
                <a:srgbClr val="000000"/>
              </a:solidFill>
              <a:latin typeface="Calibri"/>
            </a:endParaRPr>
          </a:p>
          <a:p>
            <a:pPr marL="457200" indent="-457200" defTabSz="914400">
              <a:buFont typeface="Arial" panose="020B0604020202020204" pitchFamily="34" charset="0"/>
              <a:buChar char="•"/>
            </a:pPr>
            <a:r>
              <a:rPr lang="en-GB" dirty="0" smtClean="0">
                <a:solidFill>
                  <a:srgbClr val="000000"/>
                </a:solidFill>
                <a:latin typeface="Calibri"/>
              </a:rPr>
              <a:t>SAC requests clear mission statements and clear paths to success. Clear directions to the STAP are required. Milestones should be linked to overall construction schedule. </a:t>
            </a:r>
          </a:p>
          <a:p>
            <a:pPr marL="457200" indent="-457200" defTabSz="914400">
              <a:buFont typeface="Arial" panose="020B0604020202020204" pitchFamily="34" charset="0"/>
              <a:buChar char="•"/>
            </a:pPr>
            <a:endParaRPr lang="en-GB" dirty="0">
              <a:solidFill>
                <a:srgbClr val="000000"/>
              </a:solidFill>
              <a:latin typeface="Calibri"/>
            </a:endParaRPr>
          </a:p>
          <a:p>
            <a:pPr marL="457200" indent="-457200" defTabSz="914400">
              <a:buFont typeface="Arial" panose="020B0604020202020204" pitchFamily="34" charset="0"/>
              <a:buChar char="•"/>
            </a:pPr>
            <a:r>
              <a:rPr lang="en-GB" dirty="0" smtClean="0">
                <a:solidFill>
                  <a:srgbClr val="000000"/>
                </a:solidFill>
                <a:latin typeface="Calibri"/>
              </a:rPr>
              <a:t>SAC requests report and presentation by Nov SAC.</a:t>
            </a:r>
          </a:p>
        </p:txBody>
      </p:sp>
    </p:spTree>
    <p:extLst>
      <p:ext uri="{BB962C8B-B14F-4D97-AF65-F5344CB8AC3E}">
        <p14:creationId xmlns:p14="http://schemas.microsoft.com/office/powerpoint/2010/main" val="40497400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ln/>
        </p:spPr>
        <p:txBody>
          <a:bodyPr/>
          <a:lstStyle/>
          <a:p>
            <a:r>
              <a:rPr lang="en-US" sz="3000" dirty="0" smtClean="0"/>
              <a:t>Science Support Systems – Vision</a:t>
            </a:r>
            <a:endParaRPr lang="en-US" sz="3000" dirty="0"/>
          </a:p>
        </p:txBody>
      </p:sp>
      <p:sp>
        <p:nvSpPr>
          <p:cNvPr id="3" name="Rectangle 2"/>
          <p:cNvSpPr/>
          <p:nvPr/>
        </p:nvSpPr>
        <p:spPr>
          <a:xfrm>
            <a:off x="4677326" y="1509956"/>
            <a:ext cx="3956801" cy="4068806"/>
          </a:xfrm>
          <a:prstGeom prst="rect">
            <a:avLst/>
          </a:prstGeom>
        </p:spPr>
        <p:txBody>
          <a:bodyPr wrap="square">
            <a:spAutoFit/>
          </a:bodyPr>
          <a:lstStyle/>
          <a:p>
            <a:pPr>
              <a:lnSpc>
                <a:spcPct val="120000"/>
              </a:lnSpc>
            </a:pPr>
            <a:r>
              <a:rPr lang="en-GB" sz="2400" dirty="0">
                <a:solidFill>
                  <a:srgbClr val="000000"/>
                </a:solidFill>
                <a:latin typeface="Calibri"/>
                <a:ea typeface="ヒラギノ角ゴ ProN W3"/>
                <a:cs typeface="ヒラギノ角ゴ ProN W3"/>
              </a:rPr>
              <a:t>P</a:t>
            </a:r>
            <a:r>
              <a:rPr lang="en-GB" sz="2400" dirty="0" smtClean="0">
                <a:solidFill>
                  <a:srgbClr val="000000"/>
                </a:solidFill>
                <a:latin typeface="Calibri"/>
                <a:ea typeface="ヒラギノ角ゴ ProN W3"/>
                <a:cs typeface="ヒラギノ角ゴ ProN W3"/>
              </a:rPr>
              <a:t>rovide </a:t>
            </a:r>
            <a:r>
              <a:rPr lang="en-GB" sz="2400" dirty="0">
                <a:solidFill>
                  <a:srgbClr val="000000"/>
                </a:solidFill>
                <a:latin typeface="Calibri"/>
                <a:ea typeface="ヒラギノ角ゴ ProN W3"/>
                <a:cs typeface="ヒラギノ角ゴ ProN W3"/>
              </a:rPr>
              <a:t>a coherent scientific service and collaborative scientific environment that makes </a:t>
            </a:r>
            <a:r>
              <a:rPr lang="en-GB" sz="2400" b="1" dirty="0" smtClean="0">
                <a:solidFill>
                  <a:srgbClr val="FF0000"/>
                </a:solidFill>
                <a:latin typeface="Calibri"/>
                <a:ea typeface="ヒラギノ角ゴ ProN W3"/>
                <a:cs typeface="ヒラギノ角ゴ ProN W3"/>
              </a:rPr>
              <a:t>NEUTRONS </a:t>
            </a:r>
            <a:r>
              <a:rPr lang="en-GB" sz="2400" dirty="0" smtClean="0">
                <a:solidFill>
                  <a:srgbClr val="000000"/>
                </a:solidFill>
                <a:latin typeface="Calibri"/>
                <a:ea typeface="ヒラギノ角ゴ ProN W3"/>
                <a:cs typeface="ヒラギノ角ゴ ProN W3"/>
              </a:rPr>
              <a:t>more </a:t>
            </a:r>
            <a:r>
              <a:rPr lang="en-GB" sz="2400" dirty="0">
                <a:solidFill>
                  <a:srgbClr val="000000"/>
                </a:solidFill>
                <a:latin typeface="Calibri"/>
                <a:ea typeface="ヒラギノ角ゴ ProN W3"/>
                <a:cs typeface="ヒラギノ角ゴ ProN W3"/>
              </a:rPr>
              <a:t>accessible, powerful and efficient to </a:t>
            </a:r>
            <a:r>
              <a:rPr lang="en-GB" sz="2400" b="1" dirty="0" smtClean="0">
                <a:solidFill>
                  <a:srgbClr val="00FF00"/>
                </a:solidFill>
                <a:latin typeface="Calibri"/>
                <a:ea typeface="ヒラギノ角ゴ ProN W3"/>
                <a:cs typeface="ヒラギノ角ゴ ProN W3"/>
              </a:rPr>
              <a:t>USERS</a:t>
            </a:r>
            <a:r>
              <a:rPr lang="en-GB" sz="2400" dirty="0" smtClean="0">
                <a:solidFill>
                  <a:srgbClr val="00FF00"/>
                </a:solidFill>
                <a:latin typeface="Calibri"/>
                <a:ea typeface="ヒラギノ角ゴ ProN W3"/>
                <a:cs typeface="ヒラギノ角ゴ ProN W3"/>
              </a:rPr>
              <a:t> </a:t>
            </a:r>
            <a:r>
              <a:rPr lang="en-GB" sz="2400" dirty="0">
                <a:solidFill>
                  <a:srgbClr val="000000"/>
                </a:solidFill>
                <a:latin typeface="Calibri"/>
                <a:ea typeface="ヒラギノ角ゴ ProN W3"/>
                <a:cs typeface="ヒラギノ角ゴ ProN W3"/>
              </a:rPr>
              <a:t>from diverse </a:t>
            </a:r>
            <a:r>
              <a:rPr lang="en-GB" sz="2400" b="1" dirty="0" smtClean="0">
                <a:solidFill>
                  <a:srgbClr val="0000FF"/>
                </a:solidFill>
                <a:latin typeface="Calibri"/>
                <a:ea typeface="ヒラギノ角ゴ ProN W3"/>
                <a:cs typeface="ヒラギノ角ゴ ProN W3"/>
              </a:rPr>
              <a:t>SCIENTIFIC FIELDS </a:t>
            </a:r>
            <a:r>
              <a:rPr lang="en-GB" sz="2400" dirty="0" smtClean="0">
                <a:solidFill>
                  <a:srgbClr val="000000"/>
                </a:solidFill>
                <a:latin typeface="Calibri"/>
                <a:ea typeface="ヒラギノ角ゴ ProN W3"/>
                <a:cs typeface="ヒラギノ角ゴ ProN W3"/>
              </a:rPr>
              <a:t>and </a:t>
            </a:r>
            <a:r>
              <a:rPr lang="en-GB" sz="2400" dirty="0">
                <a:solidFill>
                  <a:srgbClr val="000000"/>
                </a:solidFill>
                <a:latin typeface="Calibri"/>
                <a:ea typeface="ヒラギノ角ゴ ProN W3"/>
                <a:cs typeface="ヒラギノ角ゴ ProN W3"/>
              </a:rPr>
              <a:t>to harness the full scientific potential of the </a:t>
            </a:r>
            <a:r>
              <a:rPr lang="en-GB" sz="2400" b="1" dirty="0">
                <a:solidFill>
                  <a:srgbClr val="0094CA"/>
                </a:solidFill>
                <a:latin typeface="Calibri"/>
                <a:ea typeface="ヒラギノ角ゴ ProN W3"/>
                <a:cs typeface="ヒラギノ角ゴ ProN W3"/>
              </a:rPr>
              <a:t>ESS </a:t>
            </a:r>
            <a:r>
              <a:rPr lang="en-GB" sz="2400" b="1" dirty="0" smtClean="0">
                <a:solidFill>
                  <a:srgbClr val="0094CA"/>
                </a:solidFill>
                <a:latin typeface="Calibri"/>
                <a:ea typeface="ヒラギノ角ゴ ProN W3"/>
                <a:cs typeface="ヒラギノ角ゴ ProN W3"/>
              </a:rPr>
              <a:t>facility</a:t>
            </a:r>
            <a:r>
              <a:rPr lang="en-GB" sz="2400" dirty="0" smtClean="0">
                <a:solidFill>
                  <a:srgbClr val="000000"/>
                </a:solidFill>
                <a:latin typeface="Calibri"/>
                <a:ea typeface="ヒラギノ角ゴ ProN W3"/>
                <a:cs typeface="ヒラギノ角ゴ ProN W3"/>
              </a:rPr>
              <a:t>.</a:t>
            </a:r>
            <a:endParaRPr lang="en-US" sz="2400" dirty="0">
              <a:solidFill>
                <a:srgbClr val="000000"/>
              </a:solidFill>
              <a:latin typeface="Calibri"/>
              <a:ea typeface="ヒラギノ角ゴ ProN W3"/>
              <a:cs typeface="ヒラギノ角ゴ ProN W3"/>
            </a:endParaRPr>
          </a:p>
        </p:txBody>
      </p:sp>
      <p:graphicFrame>
        <p:nvGraphicFramePr>
          <p:cNvPr id="2" name="Diagram 1"/>
          <p:cNvGraphicFramePr/>
          <p:nvPr>
            <p:extLst>
              <p:ext uri="{D42A27DB-BD31-4B8C-83A1-F6EECF244321}">
                <p14:modId xmlns:p14="http://schemas.microsoft.com/office/powerpoint/2010/main" val="3035202508"/>
              </p:ext>
            </p:extLst>
          </p:nvPr>
        </p:nvGraphicFramePr>
        <p:xfrm>
          <a:off x="32636" y="1435053"/>
          <a:ext cx="3702499" cy="29617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p:cNvGraphicFramePr/>
          <p:nvPr>
            <p:extLst>
              <p:ext uri="{D42A27DB-BD31-4B8C-83A1-F6EECF244321}">
                <p14:modId xmlns:p14="http://schemas.microsoft.com/office/powerpoint/2010/main" val="132340271"/>
              </p:ext>
            </p:extLst>
          </p:nvPr>
        </p:nvGraphicFramePr>
        <p:xfrm>
          <a:off x="0" y="6131632"/>
          <a:ext cx="9144000" cy="65421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1" name="Picture 10" descr="engineering_pos_ESS_science_icons_2015.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2760" y="5185628"/>
            <a:ext cx="720000" cy="720000"/>
          </a:xfrm>
          <a:prstGeom prst="rect">
            <a:avLst/>
          </a:prstGeom>
        </p:spPr>
      </p:pic>
      <p:pic>
        <p:nvPicPr>
          <p:cNvPr id="12" name="Picture 11" descr="lifescience_pos_ESS_science_icons_201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460" y="4499502"/>
            <a:ext cx="720000" cy="720000"/>
          </a:xfrm>
          <a:prstGeom prst="rect">
            <a:avLst/>
          </a:prstGeom>
        </p:spPr>
      </p:pic>
      <p:pic>
        <p:nvPicPr>
          <p:cNvPr id="13" name="Picture 12" descr="softmatter_pos_ESS_science_icons_2015.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2760" y="4499502"/>
            <a:ext cx="720000" cy="720000"/>
          </a:xfrm>
          <a:prstGeom prst="rect">
            <a:avLst/>
          </a:prstGeom>
        </p:spPr>
      </p:pic>
      <p:pic>
        <p:nvPicPr>
          <p:cNvPr id="14" name="Picture 13" descr="chemistry_pos_ESS_science_icons_2015.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60390" y="4499502"/>
            <a:ext cx="720000" cy="720000"/>
          </a:xfrm>
          <a:prstGeom prst="rect">
            <a:avLst/>
          </a:prstGeom>
        </p:spPr>
      </p:pic>
      <p:pic>
        <p:nvPicPr>
          <p:cNvPr id="15" name="Picture 14" descr="energy_pos_ESS_science_icons_2015.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063690" y="4499502"/>
            <a:ext cx="720000" cy="720000"/>
          </a:xfrm>
          <a:prstGeom prst="rect">
            <a:avLst/>
          </a:prstGeom>
        </p:spPr>
      </p:pic>
      <p:pic>
        <p:nvPicPr>
          <p:cNvPr id="16" name="Picture 15" descr="magnetism_pos_ESS_science_icons_2015.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9460" y="5178480"/>
            <a:ext cx="720000" cy="720000"/>
          </a:xfrm>
          <a:prstGeom prst="rect">
            <a:avLst/>
          </a:prstGeom>
        </p:spPr>
      </p:pic>
      <p:pic>
        <p:nvPicPr>
          <p:cNvPr id="17" name="Picture 16" descr="archeology_pos_ESS_science_icons_2015.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60390" y="5187005"/>
            <a:ext cx="720000" cy="720000"/>
          </a:xfrm>
          <a:prstGeom prst="rect">
            <a:avLst/>
          </a:prstGeom>
        </p:spPr>
      </p:pic>
      <p:pic>
        <p:nvPicPr>
          <p:cNvPr id="18" name="Picture 17" descr="physics_pos_ESS_science_icons_2015.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63690" y="5187005"/>
            <a:ext cx="720000" cy="720000"/>
          </a:xfrm>
          <a:prstGeom prst="rect">
            <a:avLst/>
          </a:prstGeom>
        </p:spPr>
      </p:pic>
    </p:spTree>
    <p:extLst>
      <p:ext uri="{BB962C8B-B14F-4D97-AF65-F5344CB8AC3E}">
        <p14:creationId xmlns:p14="http://schemas.microsoft.com/office/powerpoint/2010/main" val="27765349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0" y="0"/>
            <a:ext cx="9156700" cy="1433513"/>
          </a:xfrm>
          <a:prstGeom prst="rect">
            <a:avLst/>
          </a:prstGeom>
          <a:solidFill>
            <a:schemeClr val="accent1"/>
          </a:solidFill>
          <a:ln>
            <a:noFill/>
          </a:ln>
          <a:extLs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lstStyle/>
          <a:p>
            <a:endParaRPr lang="en-US" dirty="0">
              <a:solidFill>
                <a:srgbClr val="000000"/>
              </a:solidFill>
              <a:latin typeface="Calibri"/>
              <a:ea typeface="ヒラギノ角ゴ ProN W3"/>
              <a:cs typeface="ヒラギノ角ゴ ProN W3"/>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313" y="377825"/>
            <a:ext cx="13589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22531" name="Line 3"/>
          <p:cNvSpPr>
            <a:spLocks noChangeShapeType="1"/>
          </p:cNvSpPr>
          <p:nvPr/>
        </p:nvSpPr>
        <p:spPr bwMode="auto">
          <a:xfrm>
            <a:off x="-325438" y="2577251"/>
            <a:ext cx="9694863" cy="0"/>
          </a:xfrm>
          <a:prstGeom prst="line">
            <a:avLst/>
          </a:prstGeom>
          <a:noFill/>
          <a:ln w="635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dirty="0">
              <a:solidFill>
                <a:srgbClr val="000000"/>
              </a:solidFill>
              <a:latin typeface="Calibri"/>
              <a:ea typeface="ヒラギノ角ゴ ProN W3"/>
              <a:cs typeface="ヒラギノ角ゴ ProN W3"/>
            </a:endParaRPr>
          </a:p>
        </p:txBody>
      </p:sp>
      <p:sp>
        <p:nvSpPr>
          <p:cNvPr id="22533" name="Rectangle 5"/>
          <p:cNvSpPr>
            <a:spLocks noGrp="1" noChangeArrowheads="1"/>
          </p:cNvSpPr>
          <p:nvPr>
            <p:ph type="title"/>
          </p:nvPr>
        </p:nvSpPr>
        <p:spPr>
          <a:xfrm>
            <a:off x="577850" y="0"/>
            <a:ext cx="6748463" cy="1441450"/>
          </a:xfrm>
          <a:ln/>
        </p:spPr>
        <p:txBody>
          <a:bodyPr/>
          <a:lstStyle/>
          <a:p>
            <a:r>
              <a:rPr lang="en-US" sz="3000" dirty="0" smtClean="0"/>
              <a:t>Science Support Systems – </a:t>
            </a:r>
            <a:br>
              <a:rPr lang="en-US" sz="3000" dirty="0" smtClean="0"/>
            </a:br>
            <a:r>
              <a:rPr lang="en-US" sz="3000" dirty="0"/>
              <a:t>	</a:t>
            </a:r>
            <a:r>
              <a:rPr lang="en-US" sz="3000" dirty="0" smtClean="0"/>
              <a:t>		Scope and Priorities</a:t>
            </a:r>
            <a:endParaRPr lang="en-US" sz="3000" dirty="0"/>
          </a:p>
        </p:txBody>
      </p:sp>
      <p:sp>
        <p:nvSpPr>
          <p:cNvPr id="3" name="Rectangle 2"/>
          <p:cNvSpPr/>
          <p:nvPr/>
        </p:nvSpPr>
        <p:spPr>
          <a:xfrm>
            <a:off x="3588569" y="1511282"/>
            <a:ext cx="5509632" cy="5324534"/>
          </a:xfrm>
          <a:prstGeom prst="rect">
            <a:avLst/>
          </a:prstGeom>
        </p:spPr>
        <p:txBody>
          <a:bodyPr wrap="square">
            <a:spAutoFit/>
          </a:bodyPr>
          <a:lstStyle/>
          <a:p>
            <a:r>
              <a:rPr lang="en-US" sz="2200" dirty="0" smtClean="0">
                <a:solidFill>
                  <a:srgbClr val="000000"/>
                </a:solidFill>
                <a:latin typeface="Calibri"/>
                <a:ea typeface="ヒラギノ角ゴ ProN W3"/>
                <a:cs typeface="ヒラギノ角ゴ ProN W3"/>
              </a:rPr>
              <a:t>The NSS Work Package </a:t>
            </a:r>
            <a:r>
              <a:rPr lang="en-US" sz="2200" dirty="0" smtClean="0">
                <a:solidFill>
                  <a:srgbClr val="FF0000"/>
                </a:solidFill>
                <a:latin typeface="Calibri"/>
                <a:ea typeface="ヒラギノ角ゴ ProN W3"/>
                <a:cs typeface="ヒラギノ角ゴ ProN W3"/>
              </a:rPr>
              <a:t>‘</a:t>
            </a:r>
            <a:r>
              <a:rPr lang="en-US" sz="2200" b="1" dirty="0" smtClean="0">
                <a:solidFill>
                  <a:srgbClr val="FF0000"/>
                </a:solidFill>
                <a:latin typeface="Calibri"/>
                <a:ea typeface="ヒラギノ角ゴ ProN W3"/>
                <a:cs typeface="ヒラギノ角ゴ ProN W3"/>
              </a:rPr>
              <a:t>Scientific </a:t>
            </a:r>
            <a:r>
              <a:rPr lang="en-US" sz="2200" b="1" dirty="0">
                <a:solidFill>
                  <a:srgbClr val="FF0000"/>
                </a:solidFill>
                <a:latin typeface="Calibri"/>
                <a:ea typeface="ヒラギノ角ゴ ProN W3"/>
                <a:cs typeface="ヒラギノ角ゴ ProN W3"/>
              </a:rPr>
              <a:t>Support Systems</a:t>
            </a:r>
            <a:r>
              <a:rPr lang="en-US" sz="2200" dirty="0">
                <a:solidFill>
                  <a:srgbClr val="FF0000"/>
                </a:solidFill>
                <a:latin typeface="Calibri"/>
                <a:ea typeface="ヒラギノ角ゴ ProN W3"/>
                <a:cs typeface="ヒラギノ角ゴ ProN W3"/>
              </a:rPr>
              <a:t>’ </a:t>
            </a:r>
            <a:r>
              <a:rPr lang="en-US" sz="2200" b="1" dirty="0">
                <a:solidFill>
                  <a:srgbClr val="FF0000"/>
                </a:solidFill>
                <a:latin typeface="Calibri"/>
                <a:ea typeface="ヒラギノ角ゴ ProN W3"/>
                <a:cs typeface="ヒラギノ角ゴ ProN W3"/>
              </a:rPr>
              <a:t>(SSS)</a:t>
            </a:r>
            <a:r>
              <a:rPr lang="en-US" sz="2200" dirty="0">
                <a:solidFill>
                  <a:srgbClr val="FF0000"/>
                </a:solidFill>
                <a:latin typeface="Calibri"/>
                <a:ea typeface="ヒラギノ角ゴ ProN W3"/>
                <a:cs typeface="ヒラギノ角ゴ ProN W3"/>
              </a:rPr>
              <a:t>  delivers ‘pool’ sample environment equipment, scientific labs and user office</a:t>
            </a:r>
            <a:r>
              <a:rPr lang="en-US" sz="2200" dirty="0">
                <a:solidFill>
                  <a:srgbClr val="000000"/>
                </a:solidFill>
                <a:latin typeface="Calibri"/>
                <a:ea typeface="ヒラギノ角ゴ ProN W3"/>
                <a:cs typeface="ヒラギノ角ゴ ProN W3"/>
              </a:rPr>
              <a:t> by providing </a:t>
            </a:r>
            <a:r>
              <a:rPr lang="en-US" sz="2200" i="1" dirty="0">
                <a:solidFill>
                  <a:srgbClr val="000000"/>
                </a:solidFill>
                <a:latin typeface="Calibri"/>
                <a:ea typeface="ヒラギノ角ゴ ProN W3"/>
                <a:cs typeface="ヒラギノ角ゴ ProN W3"/>
              </a:rPr>
              <a:t>seven platforms</a:t>
            </a:r>
            <a:r>
              <a:rPr lang="en-US" sz="2200" dirty="0">
                <a:solidFill>
                  <a:srgbClr val="000000"/>
                </a:solidFill>
                <a:latin typeface="Calibri"/>
                <a:ea typeface="ヒラギノ角ゴ ProN W3"/>
                <a:cs typeface="ヒラギノ角ゴ ProN W3"/>
              </a:rPr>
              <a:t>.</a:t>
            </a:r>
          </a:p>
          <a:p>
            <a:endParaRPr lang="en-US" sz="1600" dirty="0">
              <a:solidFill>
                <a:srgbClr val="000000"/>
              </a:solidFill>
              <a:latin typeface="Calibri"/>
              <a:ea typeface="ヒラギノ角ゴ ProN W3"/>
              <a:cs typeface="ヒラギノ角ゴ ProN W3"/>
            </a:endParaRPr>
          </a:p>
          <a:p>
            <a:r>
              <a:rPr lang="en-US" sz="2200" dirty="0">
                <a:solidFill>
                  <a:srgbClr val="000000"/>
                </a:solidFill>
                <a:latin typeface="Calibri"/>
                <a:ea typeface="ヒラギノ角ゴ ProN W3"/>
                <a:cs typeface="ヒラギノ角ゴ ProN W3"/>
              </a:rPr>
              <a:t>This maximizes </a:t>
            </a:r>
            <a:r>
              <a:rPr lang="en-US" sz="2200" b="1" dirty="0">
                <a:solidFill>
                  <a:srgbClr val="000000"/>
                </a:solidFill>
                <a:latin typeface="Calibri"/>
                <a:ea typeface="ヒラギノ角ゴ ProN W3"/>
                <a:cs typeface="ヒラギノ角ゴ ProN W3"/>
              </a:rPr>
              <a:t>cross benefits</a:t>
            </a:r>
            <a:r>
              <a:rPr lang="en-US" sz="2200" dirty="0">
                <a:solidFill>
                  <a:srgbClr val="000000"/>
                </a:solidFill>
                <a:latin typeface="Calibri"/>
                <a:ea typeface="ヒラギノ角ゴ ProN W3"/>
                <a:cs typeface="ヒラギノ角ゴ ProN W3"/>
              </a:rPr>
              <a:t>, ensures </a:t>
            </a:r>
            <a:r>
              <a:rPr lang="en-US" sz="2200" b="1" dirty="0">
                <a:solidFill>
                  <a:srgbClr val="000000"/>
                </a:solidFill>
                <a:latin typeface="Calibri"/>
                <a:ea typeface="ヒラギノ角ゴ ProN W3"/>
                <a:cs typeface="ヒラギノ角ゴ ProN W3"/>
              </a:rPr>
              <a:t>topical balance</a:t>
            </a:r>
            <a:r>
              <a:rPr lang="en-US" sz="2200" dirty="0">
                <a:solidFill>
                  <a:srgbClr val="000000"/>
                </a:solidFill>
                <a:latin typeface="Calibri"/>
                <a:ea typeface="ヒラギノ角ゴ ProN W3"/>
                <a:cs typeface="ヒラギノ角ゴ ProN W3"/>
              </a:rPr>
              <a:t>, smoothens </a:t>
            </a:r>
            <a:r>
              <a:rPr lang="en-US" sz="2200" b="1" dirty="0" smtClean="0">
                <a:solidFill>
                  <a:srgbClr val="000000"/>
                </a:solidFill>
                <a:latin typeface="Calibri"/>
                <a:ea typeface="ヒラギノ角ゴ ProN W3"/>
                <a:cs typeface="ヒラギノ角ゴ ProN W3"/>
              </a:rPr>
              <a:t>instrument team interactions</a:t>
            </a:r>
            <a:r>
              <a:rPr lang="en-US" sz="2200" dirty="0" smtClean="0">
                <a:solidFill>
                  <a:srgbClr val="000000"/>
                </a:solidFill>
                <a:latin typeface="Calibri"/>
                <a:ea typeface="ヒラギノ角ゴ ProN W3"/>
                <a:cs typeface="ヒラギノ角ゴ ProN W3"/>
              </a:rPr>
              <a:t>, </a:t>
            </a:r>
            <a:r>
              <a:rPr lang="en-US" sz="2200" dirty="0">
                <a:solidFill>
                  <a:srgbClr val="000000"/>
                </a:solidFill>
                <a:latin typeface="Calibri"/>
                <a:ea typeface="ヒラギノ角ゴ ProN W3"/>
                <a:cs typeface="ヒラギノ角ゴ ProN W3"/>
              </a:rPr>
              <a:t>streamlines </a:t>
            </a:r>
            <a:r>
              <a:rPr lang="en-US" sz="2200" b="1" dirty="0">
                <a:solidFill>
                  <a:srgbClr val="000000"/>
                </a:solidFill>
                <a:latin typeface="Calibri"/>
                <a:ea typeface="ヒラギノ角ゴ ProN W3"/>
                <a:cs typeface="ヒラギノ角ゴ ProN W3"/>
              </a:rPr>
              <a:t>interfaces</a:t>
            </a:r>
            <a:r>
              <a:rPr lang="en-US" sz="2200" dirty="0">
                <a:solidFill>
                  <a:srgbClr val="000000"/>
                </a:solidFill>
                <a:latin typeface="Calibri"/>
                <a:ea typeface="ヒラギノ角ゴ ProN W3"/>
                <a:cs typeface="ヒラギノ角ゴ ProN W3"/>
              </a:rPr>
              <a:t>, increases </a:t>
            </a:r>
            <a:r>
              <a:rPr lang="en-US" sz="2200" b="1" dirty="0">
                <a:solidFill>
                  <a:srgbClr val="000000"/>
                </a:solidFill>
                <a:latin typeface="Calibri"/>
                <a:ea typeface="ヒラギノ角ゴ ProN W3"/>
                <a:cs typeface="ヒラギノ角ゴ ProN W3"/>
              </a:rPr>
              <a:t>partner involvement </a:t>
            </a:r>
            <a:r>
              <a:rPr lang="en-US" sz="2200" dirty="0">
                <a:solidFill>
                  <a:srgbClr val="000000"/>
                </a:solidFill>
                <a:latin typeface="Calibri"/>
                <a:ea typeface="ヒラギノ角ゴ ProN W3"/>
                <a:cs typeface="ヒラギノ角ゴ ProN W3"/>
              </a:rPr>
              <a:t>and support instrument specific sample environment as needed.</a:t>
            </a:r>
            <a:endParaRPr lang="en-US" sz="2200" b="1" dirty="0">
              <a:solidFill>
                <a:srgbClr val="000000"/>
              </a:solidFill>
              <a:latin typeface="Calibri"/>
              <a:ea typeface="ヒラギノ角ゴ ProN W3"/>
              <a:cs typeface="ヒラギノ角ゴ ProN W3"/>
            </a:endParaRPr>
          </a:p>
          <a:p>
            <a:endParaRPr lang="en-US" sz="1600" b="1" dirty="0">
              <a:solidFill>
                <a:srgbClr val="000000">
                  <a:lumMod val="50000"/>
                  <a:lumOff val="50000"/>
                </a:srgbClr>
              </a:solidFill>
              <a:latin typeface="Calibri"/>
              <a:ea typeface="ヒラギノ角ゴ ProN W3"/>
              <a:cs typeface="ヒラギノ角ゴ ProN W3"/>
            </a:endParaRPr>
          </a:p>
          <a:p>
            <a:r>
              <a:rPr lang="en-US" sz="2200" b="1" i="1" dirty="0" smtClean="0">
                <a:solidFill>
                  <a:srgbClr val="FF0000"/>
                </a:solidFill>
                <a:latin typeface="Calibri"/>
                <a:ea typeface="ヒラギノ角ゴ ProN W3"/>
                <a:cs typeface="ヒラギノ角ゴ ProN W3"/>
              </a:rPr>
              <a:t>Platform </a:t>
            </a:r>
            <a:r>
              <a:rPr lang="en-US" sz="2200" b="1" i="1" dirty="0">
                <a:solidFill>
                  <a:srgbClr val="FF0000"/>
                </a:solidFill>
                <a:latin typeface="Calibri"/>
                <a:ea typeface="ヒラギノ角ゴ ProN W3"/>
                <a:cs typeface="ヒラギノ角ゴ ProN W3"/>
              </a:rPr>
              <a:t>priorities </a:t>
            </a:r>
            <a:r>
              <a:rPr lang="en-US" sz="2200" b="1" i="1" dirty="0" smtClean="0">
                <a:solidFill>
                  <a:srgbClr val="FF0000"/>
                </a:solidFill>
                <a:latin typeface="Calibri"/>
                <a:ea typeface="ヒラギノ角ゴ ProN W3"/>
                <a:cs typeface="ヒラギノ角ゴ ProN W3"/>
              </a:rPr>
              <a:t>during construction</a:t>
            </a:r>
            <a:r>
              <a:rPr lang="en-US" sz="2200" dirty="0" smtClean="0">
                <a:solidFill>
                  <a:srgbClr val="FF0000"/>
                </a:solidFill>
                <a:latin typeface="Calibri"/>
                <a:ea typeface="ヒラギノ角ゴ ProN W3"/>
                <a:cs typeface="ヒラギノ角ゴ ProN W3"/>
              </a:rPr>
              <a:t>: </a:t>
            </a:r>
            <a:endParaRPr lang="en-US" sz="2200" dirty="0">
              <a:solidFill>
                <a:srgbClr val="FF0000"/>
              </a:solidFill>
              <a:latin typeface="Calibri"/>
              <a:ea typeface="ヒラギノ角ゴ ProN W3"/>
              <a:cs typeface="ヒラギノ角ゴ ProN W3"/>
            </a:endParaRPr>
          </a:p>
          <a:p>
            <a:pPr marL="800100" lvl="1" indent="-342900">
              <a:buFont typeface="Arial"/>
              <a:buChar char="•"/>
            </a:pPr>
            <a:r>
              <a:rPr lang="en-US" sz="2200" b="1" dirty="0">
                <a:solidFill>
                  <a:srgbClr val="FF0000"/>
                </a:solidFill>
                <a:latin typeface="Calibri"/>
                <a:ea typeface="ヒラギノ角ゴ ProN W3"/>
                <a:cs typeface="ヒラギノ角ゴ ProN W3"/>
              </a:rPr>
              <a:t>interactions</a:t>
            </a:r>
            <a:r>
              <a:rPr lang="en-US" sz="2200" dirty="0">
                <a:solidFill>
                  <a:srgbClr val="FF0000"/>
                </a:solidFill>
                <a:latin typeface="Calibri"/>
                <a:ea typeface="ヒラギノ角ゴ ProN W3"/>
                <a:cs typeface="ヒラギノ角ゴ ProN W3"/>
              </a:rPr>
              <a:t> to cover interfaces, </a:t>
            </a:r>
          </a:p>
          <a:p>
            <a:pPr marL="800100" lvl="1" indent="-342900">
              <a:buFont typeface="Arial"/>
              <a:buChar char="•"/>
            </a:pPr>
            <a:r>
              <a:rPr lang="en-US" sz="2200" dirty="0">
                <a:solidFill>
                  <a:srgbClr val="FF0000"/>
                </a:solidFill>
                <a:latin typeface="Calibri"/>
                <a:ea typeface="ヒラギノ角ゴ ProN W3"/>
                <a:cs typeface="ヒラギノ角ゴ ProN W3"/>
              </a:rPr>
              <a:t>set-up </a:t>
            </a:r>
            <a:r>
              <a:rPr lang="en-US" sz="2200" b="1" dirty="0">
                <a:solidFill>
                  <a:srgbClr val="FF0000"/>
                </a:solidFill>
                <a:latin typeface="Calibri"/>
                <a:ea typeface="ヒラギノ角ゴ ProN W3"/>
                <a:cs typeface="ヒラギノ角ゴ ProN W3"/>
              </a:rPr>
              <a:t>laboratories and workshops</a:t>
            </a:r>
            <a:r>
              <a:rPr lang="en-US" sz="2200" dirty="0">
                <a:solidFill>
                  <a:srgbClr val="FF0000"/>
                </a:solidFill>
                <a:latin typeface="Calibri"/>
                <a:ea typeface="ヒラギノ角ゴ ProN W3"/>
                <a:cs typeface="ヒラギノ角ゴ ProN W3"/>
              </a:rPr>
              <a:t>, </a:t>
            </a:r>
          </a:p>
          <a:p>
            <a:pPr marL="800100" lvl="1" indent="-342900">
              <a:buFont typeface="Arial"/>
              <a:buChar char="•"/>
            </a:pPr>
            <a:r>
              <a:rPr lang="en-US" sz="2200" b="1" dirty="0">
                <a:solidFill>
                  <a:srgbClr val="FF0000"/>
                </a:solidFill>
                <a:latin typeface="Calibri"/>
                <a:ea typeface="ヒラギノ角ゴ ProN W3"/>
                <a:cs typeface="ヒラギノ角ゴ ProN W3"/>
              </a:rPr>
              <a:t>new technologies </a:t>
            </a:r>
            <a:r>
              <a:rPr lang="en-US" sz="2200" dirty="0">
                <a:solidFill>
                  <a:srgbClr val="FF0000"/>
                </a:solidFill>
                <a:latin typeface="Calibri"/>
                <a:ea typeface="ヒラギノ角ゴ ProN W3"/>
                <a:cs typeface="ヒラギノ角ゴ ProN W3"/>
              </a:rPr>
              <a:t>to meet challenges</a:t>
            </a:r>
            <a:r>
              <a:rPr lang="en-US" sz="2200" dirty="0" smtClean="0">
                <a:solidFill>
                  <a:srgbClr val="FF0000"/>
                </a:solidFill>
                <a:latin typeface="Calibri"/>
                <a:ea typeface="ヒラギノ角ゴ ProN W3"/>
                <a:cs typeface="ヒラギノ角ゴ ProN W3"/>
              </a:rPr>
              <a:t>,</a:t>
            </a:r>
            <a:endParaRPr lang="en-US" sz="2200" dirty="0">
              <a:solidFill>
                <a:srgbClr val="FF0000"/>
              </a:solidFill>
              <a:latin typeface="Calibri"/>
              <a:ea typeface="ヒラギノ角ゴ ProN W3"/>
              <a:cs typeface="ヒラギノ角ゴ ProN W3"/>
            </a:endParaRPr>
          </a:p>
          <a:p>
            <a:pPr marL="800100" lvl="1" indent="-342900">
              <a:buFont typeface="Arial"/>
              <a:buChar char="•"/>
            </a:pPr>
            <a:r>
              <a:rPr lang="en-US" sz="2200" b="1" dirty="0">
                <a:solidFill>
                  <a:srgbClr val="FF0000"/>
                </a:solidFill>
                <a:latin typeface="Calibri"/>
                <a:ea typeface="ヒラギノ角ゴ ProN W3"/>
                <a:cs typeface="ヒラギノ角ゴ ProN W3"/>
              </a:rPr>
              <a:t>core technologies </a:t>
            </a:r>
            <a:r>
              <a:rPr lang="en-US" sz="2200" dirty="0">
                <a:solidFill>
                  <a:srgbClr val="FF0000"/>
                </a:solidFill>
                <a:latin typeface="Calibri"/>
                <a:ea typeface="ヒラギノ角ゴ ProN W3"/>
                <a:cs typeface="ヒラギノ角ゴ ProN W3"/>
              </a:rPr>
              <a:t>for bulk of ‘pool’. </a:t>
            </a:r>
            <a:endParaRPr lang="en-US" sz="2200" b="1" dirty="0">
              <a:solidFill>
                <a:srgbClr val="FF0000"/>
              </a:solidFill>
              <a:latin typeface="Calibri"/>
              <a:ea typeface="ヒラギノ角ゴ ProN W3"/>
              <a:cs typeface="ヒラギノ角ゴ ProN W3"/>
            </a:endParaRPr>
          </a:p>
        </p:txBody>
      </p:sp>
      <p:grpSp>
        <p:nvGrpSpPr>
          <p:cNvPr id="5" name="Group 4"/>
          <p:cNvGrpSpPr/>
          <p:nvPr/>
        </p:nvGrpSpPr>
        <p:grpSpPr>
          <a:xfrm>
            <a:off x="63144" y="1344984"/>
            <a:ext cx="2231711" cy="5431500"/>
            <a:chOff x="42727" y="1334122"/>
            <a:chExt cx="2231711" cy="5431500"/>
          </a:xfrm>
        </p:grpSpPr>
        <p:sp>
          <p:nvSpPr>
            <p:cNvPr id="2" name="Rectangle 1"/>
            <p:cNvSpPr/>
            <p:nvPr/>
          </p:nvSpPr>
          <p:spPr bwMode="auto">
            <a:xfrm>
              <a:off x="55499" y="1441450"/>
              <a:ext cx="2218939" cy="5324172"/>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4200">
                <a:solidFill>
                  <a:srgbClr val="000000"/>
                </a:solidFill>
                <a:latin typeface="Gill Sans" charset="0"/>
                <a:ea typeface="ヒラギノ角ゴ ProN W3" charset="0"/>
                <a:cs typeface="ヒラギノ角ゴ ProN W3" charset="0"/>
                <a:sym typeface="Gill Sans" charset="0"/>
              </a:endParaRPr>
            </a:p>
          </p:txBody>
        </p:sp>
        <p:graphicFrame>
          <p:nvGraphicFramePr>
            <p:cNvPr id="26" name="Diagram 25"/>
            <p:cNvGraphicFramePr/>
            <p:nvPr>
              <p:extLst>
                <p:ext uri="{D42A27DB-BD31-4B8C-83A1-F6EECF244321}">
                  <p14:modId xmlns:p14="http://schemas.microsoft.com/office/powerpoint/2010/main" val="57953607"/>
                </p:ext>
              </p:extLst>
            </p:nvPr>
          </p:nvGraphicFramePr>
          <p:xfrm>
            <a:off x="42727" y="1334122"/>
            <a:ext cx="2099556" cy="54244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pic>
        <p:nvPicPr>
          <p:cNvPr id="14" name="Picture 13"/>
          <p:cNvPicPr>
            <a:picLocks noChangeAspect="1"/>
          </p:cNvPicPr>
          <p:nvPr/>
        </p:nvPicPr>
        <p:blipFill>
          <a:blip r:embed="rId9"/>
          <a:stretch>
            <a:fillRect/>
          </a:stretch>
        </p:blipFill>
        <p:spPr>
          <a:xfrm>
            <a:off x="2149115" y="2709403"/>
            <a:ext cx="540000" cy="540000"/>
          </a:xfrm>
          <a:prstGeom prst="rect">
            <a:avLst/>
          </a:prstGeom>
        </p:spPr>
      </p:pic>
      <p:pic>
        <p:nvPicPr>
          <p:cNvPr id="15" name="Picture 14"/>
          <p:cNvPicPr>
            <a:picLocks noChangeAspect="1"/>
          </p:cNvPicPr>
          <p:nvPr/>
        </p:nvPicPr>
        <p:blipFill rotWithShape="1">
          <a:blip r:embed="rId10"/>
          <a:srcRect l="20886" t="671" r="23469" b="30997"/>
          <a:stretch/>
        </p:blipFill>
        <p:spPr>
          <a:xfrm>
            <a:off x="2242791" y="5468479"/>
            <a:ext cx="383875" cy="540000"/>
          </a:xfrm>
          <a:prstGeom prst="rect">
            <a:avLst/>
          </a:prstGeom>
        </p:spPr>
      </p:pic>
      <p:pic>
        <p:nvPicPr>
          <p:cNvPr id="16" name="Picture 15"/>
          <p:cNvPicPr>
            <a:picLocks noChangeAspect="1"/>
          </p:cNvPicPr>
          <p:nvPr/>
        </p:nvPicPr>
        <p:blipFill>
          <a:blip r:embed="rId11"/>
          <a:stretch>
            <a:fillRect/>
          </a:stretch>
        </p:blipFill>
        <p:spPr>
          <a:xfrm>
            <a:off x="1719091" y="1329865"/>
            <a:ext cx="498155" cy="540000"/>
          </a:xfrm>
          <a:prstGeom prst="rect">
            <a:avLst/>
          </a:prstGeom>
        </p:spPr>
      </p:pic>
      <p:pic>
        <p:nvPicPr>
          <p:cNvPr id="17" name="Picture 16"/>
          <p:cNvPicPr>
            <a:picLocks noChangeAspect="1"/>
          </p:cNvPicPr>
          <p:nvPr/>
        </p:nvPicPr>
        <p:blipFill rotWithShape="1">
          <a:blip r:embed="rId12"/>
          <a:srcRect l="32004" t="21505" r="32759" b="17466"/>
          <a:stretch/>
        </p:blipFill>
        <p:spPr>
          <a:xfrm>
            <a:off x="2222648" y="6158247"/>
            <a:ext cx="417447" cy="540000"/>
          </a:xfrm>
          <a:prstGeom prst="rect">
            <a:avLst/>
          </a:prstGeom>
        </p:spPr>
      </p:pic>
      <p:pic>
        <p:nvPicPr>
          <p:cNvPr id="18" name="Picture 1"/>
          <p:cNvPicPr>
            <a:picLocks noChangeAspect="1" noChangeArrowheads="1"/>
          </p:cNvPicPr>
          <p:nvPr/>
        </p:nvPicPr>
        <p:blipFill rotWithShape="1">
          <a:blip r:embed="rId13">
            <a:extLst>
              <a:ext uri="{28A0092B-C50C-407E-A947-70E740481C1C}">
                <a14:useLocalDpi xmlns:a14="http://schemas.microsoft.com/office/drawing/2010/main" val="0"/>
              </a:ext>
            </a:extLst>
          </a:blip>
          <a:srcRect t="10218" r="18325"/>
          <a:stretch/>
        </p:blipFill>
        <p:spPr bwMode="auto">
          <a:xfrm>
            <a:off x="2252577" y="3399172"/>
            <a:ext cx="367564" cy="540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4"/>
          <a:stretch>
            <a:fillRect/>
          </a:stretch>
        </p:blipFill>
        <p:spPr>
          <a:xfrm>
            <a:off x="2229006" y="2019634"/>
            <a:ext cx="406849" cy="540000"/>
          </a:xfrm>
          <a:prstGeom prst="rect">
            <a:avLst/>
          </a:prstGeom>
        </p:spPr>
      </p:pic>
      <p:pic>
        <p:nvPicPr>
          <p:cNvPr id="22" name="Picture 21"/>
          <p:cNvPicPr>
            <a:picLocks noChangeAspect="1"/>
          </p:cNvPicPr>
          <p:nvPr/>
        </p:nvPicPr>
        <p:blipFill rotWithShape="1">
          <a:blip r:embed="rId15">
            <a:extLst>
              <a:ext uri="{28A0092B-C50C-407E-A947-70E740481C1C}">
                <a14:useLocalDpi xmlns:a14="http://schemas.microsoft.com/office/drawing/2010/main" val="0"/>
              </a:ext>
            </a:extLst>
          </a:blip>
          <a:srcRect t="8398" b="9552"/>
          <a:stretch/>
        </p:blipFill>
        <p:spPr>
          <a:xfrm>
            <a:off x="2219078" y="4088941"/>
            <a:ext cx="423397" cy="540000"/>
          </a:xfrm>
          <a:prstGeom prst="rect">
            <a:avLst/>
          </a:prstGeom>
          <a:ln>
            <a:noFill/>
          </a:ln>
          <a:effectLst/>
        </p:spPr>
      </p:pic>
      <p:pic>
        <p:nvPicPr>
          <p:cNvPr id="20" name="Picture 19"/>
          <p:cNvPicPr>
            <a:picLocks noChangeAspect="1"/>
          </p:cNvPicPr>
          <p:nvPr/>
        </p:nvPicPr>
        <p:blipFill rotWithShape="1">
          <a:blip r:embed="rId16">
            <a:alphaModFix amt="67000"/>
          </a:blip>
          <a:srcRect l="14526" t="9833" r="14526" b="10426"/>
          <a:stretch/>
        </p:blipFill>
        <p:spPr>
          <a:xfrm>
            <a:off x="2172935" y="4778710"/>
            <a:ext cx="480463" cy="540000"/>
          </a:xfrm>
          <a:prstGeom prst="rect">
            <a:avLst/>
          </a:prstGeom>
        </p:spPr>
      </p:pic>
      <p:pic>
        <p:nvPicPr>
          <p:cNvPr id="21" name="Picture 20"/>
          <p:cNvPicPr>
            <a:picLocks noChangeAspect="1"/>
          </p:cNvPicPr>
          <p:nvPr/>
        </p:nvPicPr>
        <p:blipFill rotWithShape="1">
          <a:blip r:embed="rId17">
            <a:alphaModFix amt="67000"/>
          </a:blip>
          <a:srcRect l="5006" t="1845" r="49074" b="3192"/>
          <a:stretch/>
        </p:blipFill>
        <p:spPr>
          <a:xfrm>
            <a:off x="2669029" y="4778710"/>
            <a:ext cx="365448" cy="540000"/>
          </a:xfrm>
          <a:prstGeom prst="rect">
            <a:avLst/>
          </a:prstGeom>
        </p:spPr>
      </p:pic>
      <p:pic>
        <p:nvPicPr>
          <p:cNvPr id="23" name="Picture 22"/>
          <p:cNvPicPr>
            <a:picLocks noChangeAspect="1"/>
          </p:cNvPicPr>
          <p:nvPr/>
        </p:nvPicPr>
        <p:blipFill rotWithShape="1">
          <a:blip r:embed="rId18">
            <a:alphaModFix amt="67000"/>
          </a:blip>
          <a:srcRect l="19395" r="12930"/>
          <a:stretch/>
        </p:blipFill>
        <p:spPr>
          <a:xfrm>
            <a:off x="3064406" y="4088941"/>
            <a:ext cx="365448" cy="540000"/>
          </a:xfrm>
          <a:prstGeom prst="rect">
            <a:avLst/>
          </a:prstGeom>
        </p:spPr>
      </p:pic>
      <p:pic>
        <p:nvPicPr>
          <p:cNvPr id="1025" name="Picture 1" descr="lier058"/>
          <p:cNvPicPr>
            <a:picLocks noChangeAspect="1" noChangeArrowheads="1"/>
          </p:cNvPicPr>
          <p:nvPr/>
        </p:nvPicPr>
        <p:blipFill>
          <a:blip r:embed="rId19">
            <a:extLst>
              <a:ext uri="{28A0092B-C50C-407E-A947-70E740481C1C}">
                <a14:useLocalDpi xmlns:a14="http://schemas.microsoft.com/office/drawing/2010/main" val="0"/>
              </a:ext>
            </a:extLst>
          </a:blip>
          <a:srcRect l="27728" r="37814" b="31639"/>
          <a:stretch>
            <a:fillRect/>
          </a:stretch>
        </p:blipFill>
        <p:spPr bwMode="auto">
          <a:xfrm>
            <a:off x="2647703" y="5468479"/>
            <a:ext cx="406623"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20"/>
          <a:stretch>
            <a:fillRect/>
          </a:stretch>
        </p:blipFill>
        <p:spPr>
          <a:xfrm>
            <a:off x="3937000" y="2590800"/>
            <a:ext cx="1257300" cy="1676400"/>
          </a:xfrm>
          <a:prstGeom prst="rect">
            <a:avLst/>
          </a:prstGeom>
        </p:spPr>
      </p:pic>
      <p:pic>
        <p:nvPicPr>
          <p:cNvPr id="7" name="Picture 6"/>
          <p:cNvPicPr>
            <a:picLocks noChangeAspect="1"/>
          </p:cNvPicPr>
          <p:nvPr/>
        </p:nvPicPr>
        <p:blipFill>
          <a:blip r:embed="rId20"/>
          <a:stretch>
            <a:fillRect/>
          </a:stretch>
        </p:blipFill>
        <p:spPr>
          <a:xfrm>
            <a:off x="3937000" y="2590800"/>
            <a:ext cx="1257300" cy="1676400"/>
          </a:xfrm>
          <a:prstGeom prst="rect">
            <a:avLst/>
          </a:prstGeom>
        </p:spPr>
      </p:pic>
      <p:pic>
        <p:nvPicPr>
          <p:cNvPr id="8" name="Picture 7"/>
          <p:cNvPicPr>
            <a:picLocks noChangeAspect="1"/>
          </p:cNvPicPr>
          <p:nvPr/>
        </p:nvPicPr>
        <p:blipFill>
          <a:blip r:embed="rId20"/>
          <a:stretch>
            <a:fillRect/>
          </a:stretch>
        </p:blipFill>
        <p:spPr>
          <a:xfrm>
            <a:off x="3937000" y="2590800"/>
            <a:ext cx="1257300" cy="1676400"/>
          </a:xfrm>
          <a:prstGeom prst="rect">
            <a:avLst/>
          </a:prstGeom>
        </p:spPr>
      </p:pic>
      <p:pic>
        <p:nvPicPr>
          <p:cNvPr id="9" name="Picture 8"/>
          <p:cNvPicPr>
            <a:picLocks noChangeAspect="1"/>
          </p:cNvPicPr>
          <p:nvPr/>
        </p:nvPicPr>
        <p:blipFill>
          <a:blip r:embed="rId21"/>
          <a:stretch>
            <a:fillRect/>
          </a:stretch>
        </p:blipFill>
        <p:spPr>
          <a:xfrm>
            <a:off x="2683420" y="4088941"/>
            <a:ext cx="335172" cy="540000"/>
          </a:xfrm>
          <a:prstGeom prst="rect">
            <a:avLst/>
          </a:prstGeom>
        </p:spPr>
      </p:pic>
    </p:spTree>
    <p:extLst>
      <p:ext uri="{BB962C8B-B14F-4D97-AF65-F5344CB8AC3E}">
        <p14:creationId xmlns:p14="http://schemas.microsoft.com/office/powerpoint/2010/main" val="1821878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 Rubrikbild">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Default - Rubrikbild">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Rubrikbil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ESS Core Powerpoint" id="{F02C5803-D437-4A4B-B279-84472F47EB33}" vid="{77746F4A-52A9-724A-84EC-D1436FAAE3A0}"/>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 Rubrik och innehåll">
  <a:themeElements>
    <a:clrScheme name="">
      <a:dk1>
        <a:srgbClr val="000000"/>
      </a:dk1>
      <a:lt1>
        <a:srgbClr val="FFFFFF"/>
      </a:lt1>
      <a:dk2>
        <a:srgbClr val="000000"/>
      </a:dk2>
      <a:lt2>
        <a:srgbClr val="FFFFFF"/>
      </a:lt2>
      <a:accent1>
        <a:srgbClr val="0094CA"/>
      </a:accent1>
      <a:accent2>
        <a:srgbClr val="333399"/>
      </a:accent2>
      <a:accent3>
        <a:srgbClr val="FFFFFF"/>
      </a:accent3>
      <a:accent4>
        <a:srgbClr val="000000"/>
      </a:accent4>
      <a:accent5>
        <a:srgbClr val="AAC8E1"/>
      </a:accent5>
      <a:accent6>
        <a:srgbClr val="2D2D8A"/>
      </a:accent6>
      <a:hlink>
        <a:srgbClr val="009999"/>
      </a:hlink>
      <a:folHlink>
        <a:srgbClr val="99CC00"/>
      </a:folHlink>
    </a:clrScheme>
    <a:fontScheme name="Default - Rubrik och innehåll">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Rubrik och innehål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ESS Core Powerpoint" id="{F02C5803-D437-4A4B-B279-84472F47EB33}" vid="{77746F4A-52A9-724A-84EC-D1436FAAE3A0}"/>
    </a:ext>
  </a:extLst>
</a:theme>
</file>

<file path=ppt/theme/theme4.xml><?xml version="1.0" encoding="utf-8"?>
<a:theme xmlns:a="http://schemas.openxmlformats.org/drawingml/2006/main" name="8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ESS Core Powerpoint" id="{F02C5803-D437-4A4B-B279-84472F47EB33}" vid="{77746F4A-52A9-724A-84EC-D1436FAAE3A0}"/>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ESS Core Powerpoint" id="{F02C5803-D437-4A4B-B279-84472F47EB33}" vid="{77746F4A-52A9-724A-84EC-D1436FAAE3A0}"/>
    </a:ext>
  </a:extLst>
</a:theme>
</file>

<file path=ppt/theme/themeOverride1.xml><?xml version="1.0" encoding="utf-8"?>
<a:themeOverride xmlns:a="http://schemas.openxmlformats.org/drawingml/2006/main">
  <a:clrScheme name="">
    <a:dk1>
      <a:srgbClr val="000000"/>
    </a:dk1>
    <a:lt1>
      <a:srgbClr val="FFFFFF"/>
    </a:lt1>
    <a:dk2>
      <a:srgbClr val="000000"/>
    </a:dk2>
    <a:lt2>
      <a:srgbClr val="FFFFFF"/>
    </a:lt2>
    <a:accent1>
      <a:srgbClr val="0094CA"/>
    </a:accent1>
    <a:accent2>
      <a:srgbClr val="333399"/>
    </a:accent2>
    <a:accent3>
      <a:srgbClr val="FFFFFF"/>
    </a:accent3>
    <a:accent4>
      <a:srgbClr val="000000"/>
    </a:accent4>
    <a:accent5>
      <a:srgbClr val="AAC8E1"/>
    </a:accent5>
    <a:accent6>
      <a:srgbClr val="2D2D8A"/>
    </a:accent6>
    <a:hlink>
      <a:srgbClr val="009999"/>
    </a:hlink>
    <a:folHlink>
      <a:srgbClr val="99CC00"/>
    </a:folHlink>
  </a:clrScheme>
  <a:fontScheme name="Default - Rubrik och innehåll">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00"/>
    </a:dk1>
    <a:lt1>
      <a:srgbClr val="FFFFFF"/>
    </a:lt1>
    <a:dk2>
      <a:srgbClr val="000000"/>
    </a:dk2>
    <a:lt2>
      <a:srgbClr val="FFFFFF"/>
    </a:lt2>
    <a:accent1>
      <a:srgbClr val="0094CA"/>
    </a:accent1>
    <a:accent2>
      <a:srgbClr val="333399"/>
    </a:accent2>
    <a:accent3>
      <a:srgbClr val="FFFFFF"/>
    </a:accent3>
    <a:accent4>
      <a:srgbClr val="000000"/>
    </a:accent4>
    <a:accent5>
      <a:srgbClr val="AAC8E1"/>
    </a:accent5>
    <a:accent6>
      <a:srgbClr val="2D2D8A"/>
    </a:accent6>
    <a:hlink>
      <a:srgbClr val="009999"/>
    </a:hlink>
    <a:folHlink>
      <a:srgbClr val="99CC00"/>
    </a:folHlink>
  </a:clrScheme>
  <a:fontScheme name="Default - Rubrik och innehåll">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
    <a:dk1>
      <a:srgbClr val="000000"/>
    </a:dk1>
    <a:lt1>
      <a:srgbClr val="FFFFFF"/>
    </a:lt1>
    <a:dk2>
      <a:srgbClr val="000000"/>
    </a:dk2>
    <a:lt2>
      <a:srgbClr val="FFFFFF"/>
    </a:lt2>
    <a:accent1>
      <a:srgbClr val="0094CA"/>
    </a:accent1>
    <a:accent2>
      <a:srgbClr val="333399"/>
    </a:accent2>
    <a:accent3>
      <a:srgbClr val="FFFFFF"/>
    </a:accent3>
    <a:accent4>
      <a:srgbClr val="000000"/>
    </a:accent4>
    <a:accent5>
      <a:srgbClr val="AAC8E1"/>
    </a:accent5>
    <a:accent6>
      <a:srgbClr val="2D2D8A"/>
    </a:accent6>
    <a:hlink>
      <a:srgbClr val="009999"/>
    </a:hlink>
    <a:folHlink>
      <a:srgbClr val="99CC00"/>
    </a:folHlink>
  </a:clrScheme>
  <a:fontScheme name="Default - Rubrik och innehåll">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22903</TotalTime>
  <Words>7134</Words>
  <Application>Microsoft Macintosh PowerPoint</Application>
  <PresentationFormat>On-screen Show (4:3)</PresentationFormat>
  <Paragraphs>2059</Paragraphs>
  <Slides>44</Slides>
  <Notes>27</Notes>
  <HiddenSlides>13</HiddenSlides>
  <MMClips>0</MMClips>
  <ScaleCrop>false</ScaleCrop>
  <HeadingPairs>
    <vt:vector size="4" baseType="variant">
      <vt:variant>
        <vt:lpstr>Theme</vt:lpstr>
      </vt:variant>
      <vt:variant>
        <vt:i4>11</vt:i4>
      </vt:variant>
      <vt:variant>
        <vt:lpstr>Slide Titles</vt:lpstr>
      </vt:variant>
      <vt:variant>
        <vt:i4>44</vt:i4>
      </vt:variant>
    </vt:vector>
  </HeadingPairs>
  <TitlesOfParts>
    <vt:vector size="55" baseType="lpstr">
      <vt:lpstr>Default - Rubrikbild</vt:lpstr>
      <vt:lpstr>Default - Rubrik och innehåll</vt:lpstr>
      <vt:lpstr>ESS Core Powerpoint</vt:lpstr>
      <vt:lpstr>8_ESS Core Powerpoint</vt:lpstr>
      <vt:lpstr>3_ESS Core Powerpoint</vt:lpstr>
      <vt:lpstr>Office-tema</vt:lpstr>
      <vt:lpstr>1_Office-tema</vt:lpstr>
      <vt:lpstr>3_Office-tema</vt:lpstr>
      <vt:lpstr>4_ESS Core Powerpoint</vt:lpstr>
      <vt:lpstr>1_ESS Core Powerpoint</vt:lpstr>
      <vt:lpstr>1_Office Theme</vt:lpstr>
      <vt:lpstr>PowerPoint Presentation</vt:lpstr>
      <vt:lpstr>Outline</vt:lpstr>
      <vt:lpstr>Recommendations from Annual Review 2015</vt:lpstr>
      <vt:lpstr>Recommendations from Annual Review 2016</vt:lpstr>
      <vt:lpstr>PowerPoint Presentation</vt:lpstr>
      <vt:lpstr>PowerPoint Presentation</vt:lpstr>
      <vt:lpstr>PowerPoint Presentation</vt:lpstr>
      <vt:lpstr>Science Support Systems – Vision</vt:lpstr>
      <vt:lpstr>Science Support Systems –     Scope and Priorities</vt:lpstr>
      <vt:lpstr>Science Support Systems - Strategy</vt:lpstr>
      <vt:lpstr>Towards an integrated ESS:  Science Support Systems in Operations </vt:lpstr>
      <vt:lpstr>Towards an integrated ESS:  Science Support Systems and Instruments</vt:lpstr>
      <vt:lpstr>The ESS Neutron Instrument Suite</vt:lpstr>
      <vt:lpstr>User laboratory and workshop delivery plan in construction cf. instrument baseline layout</vt:lpstr>
      <vt:lpstr>Developmental Activities</vt:lpstr>
      <vt:lpstr>Instrument needs on  Sample Environment Equipment</vt:lpstr>
      <vt:lpstr>Temperature and Fields –                  current plans</vt:lpstr>
      <vt:lpstr>Pressure and Mechanical  Processing – current plans</vt:lpstr>
      <vt:lpstr>Fluids incl. Gases, Vapor and Complex Fluids – current plan</vt:lpstr>
      <vt:lpstr>Science Support Systems – time line</vt:lpstr>
      <vt:lpstr>Key Milestones</vt:lpstr>
      <vt:lpstr>Sample Environment - Budget and Staffing</vt:lpstr>
      <vt:lpstr>Sample &amp; User Laboratories and Deuteration &amp; Crystallisation Facilities</vt:lpstr>
      <vt:lpstr>Science Support Systems - budget</vt:lpstr>
      <vt:lpstr>Science Support Systems –  Breakdown for NSS construction budget</vt:lpstr>
      <vt:lpstr>Risks</vt:lpstr>
      <vt:lpstr>Science Support Systems – in operation</vt:lpstr>
      <vt:lpstr>PowerPoint Presentation</vt:lpstr>
      <vt:lpstr>PowerPoint Presentation</vt:lpstr>
      <vt:lpstr>Future user program</vt:lpstr>
      <vt:lpstr>Summary</vt:lpstr>
      <vt:lpstr>THANK YOU</vt:lpstr>
      <vt:lpstr>Background info and assumptions for  current, consolidated and reduced scope</vt:lpstr>
      <vt:lpstr>Temperature and Fields –                  reduced scope</vt:lpstr>
      <vt:lpstr>Pressure and Mechanical Processing – reduced scope</vt:lpstr>
      <vt:lpstr>Fluids incl. Gases, Vapor and Complex Fluids – reduced scope</vt:lpstr>
      <vt:lpstr>Sample Environment - Budget and Staffing reduced scope</vt:lpstr>
      <vt:lpstr>Sample &amp; User Laboratories and Deuteration &amp; Crystallisation Facilities – reduced scope – ops funds from 2020</vt:lpstr>
      <vt:lpstr>Science Support Systems – budget reduced scope</vt:lpstr>
      <vt:lpstr>Science Support Systems –  Breakdown for NSS construction budget</vt:lpstr>
      <vt:lpstr>Science Support Systems – reduced scope Breakdown for NSS construction budget</vt:lpstr>
      <vt:lpstr>Key Milestones - REVISED</vt:lpstr>
      <vt:lpstr>Risks - REVISED</vt:lpstr>
      <vt:lpstr>Summary –  current, consolidated and reduced scope</vt:lpstr>
    </vt:vector>
  </TitlesOfParts>
  <Company>European Spallation Source ESS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Arno Hiess</dc:creator>
  <cp:lastModifiedBy>Arno Hiess</cp:lastModifiedBy>
  <cp:revision>222</cp:revision>
  <dcterms:created xsi:type="dcterms:W3CDTF">2016-03-14T10:33:03Z</dcterms:created>
  <dcterms:modified xsi:type="dcterms:W3CDTF">2016-06-22T08:01:40Z</dcterms:modified>
</cp:coreProperties>
</file>