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144" r:id="rId2"/>
    <p:sldId id="1145" r:id="rId3"/>
    <p:sldId id="1148" r:id="rId4"/>
    <p:sldId id="1147" r:id="rId5"/>
  </p:sldIdLst>
  <p:sldSz cx="9144000" cy="6858000" type="screen4x3"/>
  <p:notesSz cx="6731000" cy="98679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ヒラギノ角ゴ Pro W3" pitchFamily="-1" charset="-128"/>
        <a:cs typeface="ヒラギノ角ゴ Pro W3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B5D8"/>
    <a:srgbClr val="DFEFFF"/>
    <a:srgbClr val="9999FF"/>
    <a:srgbClr val="FFFFCC"/>
    <a:srgbClr val="FF00FF"/>
    <a:srgbClr val="8DC3FF"/>
    <a:srgbClr val="60606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5" autoAdjust="0"/>
    <p:restoredTop sz="94660"/>
  </p:normalViewPr>
  <p:slideViewPr>
    <p:cSldViewPr>
      <p:cViewPr varScale="1">
        <p:scale>
          <a:sx n="74" d="100"/>
          <a:sy n="74" d="100"/>
        </p:scale>
        <p:origin x="-952" y="-104"/>
      </p:cViewPr>
      <p:guideLst>
        <p:guide orient="horz" pos="216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2A42BD7-8FAB-2541-B3C9-394E85D69C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756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41363"/>
            <a:ext cx="493395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39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D375E944-65C1-6247-A0BB-0F4F9578DC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55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08" charset="-128"/>
        <a:cs typeface="ヒラギノ角ゴ Pro W3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12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00FF"/>
          </a:solidFill>
          <a:ln w="0" cap="flat" cmpd="sng" algn="ctr">
            <a:solidFill>
              <a:srgbClr val="B3D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Bild 15" descr="Titelbild.jpg"/>
          <p:cNvPicPr>
            <a:picLocks noChangeAspect="1"/>
          </p:cNvPicPr>
          <p:nvPr/>
        </p:nvPicPr>
        <p:blipFill>
          <a:blip r:embed="rId2"/>
          <a:srcRect t="2800" b="2000"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7400" y="32004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de-DE" b="1">
                <a:solidFill>
                  <a:srgbClr val="606060"/>
                </a:solidFill>
                <a:latin typeface="Arial Narrow" charset="0"/>
                <a:ea typeface="Arial Narrow" charset="0"/>
                <a:cs typeface="Arial Narrow" charset="0"/>
              </a:rPr>
              <a:t>Wir schaffen Wissen – heute für morgen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676400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cxnSp>
        <p:nvCxnSpPr>
          <p:cNvPr id="14" name="Gerade Verbindung 25"/>
          <p:cNvCxnSpPr>
            <a:cxnSpLocks noChangeShapeType="1"/>
          </p:cNvCxnSpPr>
          <p:nvPr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Bild 24" descr="PSI-Logo_narrow_40k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638800"/>
            <a:ext cx="7010400" cy="609600"/>
          </a:xfrm>
          <a:noFill/>
        </p:spPr>
        <p:txBody>
          <a:bodyPr/>
          <a:lstStyle>
            <a:lvl1pPr marL="0" indent="0" algn="l">
              <a:defRPr sz="1500"/>
            </a:lvl1pPr>
          </a:lstStyle>
          <a:p>
            <a:r>
              <a:rPr lang="de-DE" dirty="0"/>
              <a:t>Master-</a:t>
            </a:r>
            <a:r>
              <a:rPr lang="de-DE" dirty="0" smtClean="0"/>
              <a:t>Untertitelformat </a:t>
            </a:r>
            <a:r>
              <a:rPr lang="de-DE" dirty="0"/>
              <a:t>bearbeiten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5029200"/>
            <a:ext cx="7010400" cy="685800"/>
          </a:xfrm>
        </p:spPr>
        <p:txBody>
          <a:bodyPr/>
          <a:lstStyle>
            <a:lvl1pPr algn="l">
              <a:defRPr sz="3500" b="1" i="0" spc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84CF-CC7C-5F4D-9AE7-B4C076186DFC}" type="datetime1">
              <a:rPr lang="de-DE"/>
              <a:pPr>
                <a:defRPr/>
              </a:pPr>
              <a:t>21/06/16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pic>
        <p:nvPicPr>
          <p:cNvPr id="6" name="Bild 16" descr="PSI-Logo_narrow_30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900000"/>
            <a:ext cx="8533200" cy="5653200"/>
          </a:xfrm>
          <a:noFill/>
        </p:spPr>
        <p:txBody>
          <a:bodyPr/>
          <a:lstStyle>
            <a:lvl1pPr marL="0" indent="0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1pPr>
            <a:lvl2pPr marL="179388" indent="-179388">
              <a:spcBef>
                <a:spcPts val="0"/>
              </a:spcBef>
              <a:buFont typeface="Lucida Grande"/>
              <a:buChar char="•"/>
              <a:tabLst/>
              <a:defRPr sz="1700" b="0" i="0">
                <a:latin typeface="Arial Narrow"/>
                <a:cs typeface="Arial Narrow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tabLst/>
              <a:defRPr sz="1700" b="0" i="0">
                <a:latin typeface="Arial Narrow"/>
                <a:cs typeface="Arial Narrow"/>
              </a:defRPr>
            </a:lvl3pPr>
            <a:lvl4pPr marL="627063" indent="-179388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4pPr>
            <a:lvl5pPr marL="1435100" indent="-182563">
              <a:buNone/>
              <a:tabLst/>
              <a:defRPr sz="15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1620000" y="144000"/>
            <a:ext cx="72192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345232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/>
                <a:ea typeface="ヒラギノ角ゴ Pro W3" charset="-128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Christian Rüegg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/>
                <a:ea typeface="ヒラギノ角ゴ Pro W3" charset="-128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Seite </a:t>
            </a:r>
            <a:fld id="{3B10D0FF-9C3A-E14D-B668-3CC7AED1C88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7" name="Picture 16" descr="LNSlogo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42953"/>
            <a:ext cx="264376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51915" y="116632"/>
            <a:ext cx="1365929" cy="4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pic>
        <p:nvPicPr>
          <p:cNvPr id="7" name="Bild 16" descr="PSI-Logo_narrow_30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6000" y="900000"/>
            <a:ext cx="3961200" cy="5653200"/>
          </a:xfrm>
        </p:spPr>
        <p:txBody>
          <a:bodyPr/>
          <a:lstStyle>
            <a:lvl1pPr marL="0" indent="0">
              <a:tabLst/>
              <a:defRPr sz="1700" b="0" i="0">
                <a:latin typeface="Arial Narrow"/>
                <a:cs typeface="Arial Narrow"/>
              </a:defRPr>
            </a:lvl1pPr>
            <a:lvl2pPr marL="182563" indent="-182563">
              <a:spcBef>
                <a:spcPts val="0"/>
              </a:spcBef>
              <a:spcAft>
                <a:spcPts val="0"/>
              </a:spcAft>
              <a:buFont typeface="Lucida Grande"/>
              <a:buChar char="•"/>
              <a:defRPr sz="1700" b="0" i="0">
                <a:latin typeface="Arial Narrow"/>
                <a:cs typeface="Arial Narrow"/>
              </a:defRPr>
            </a:lvl2pPr>
            <a:lvl3pPr marL="358775" indent="-179388">
              <a:buFont typeface="Lucida Grande"/>
              <a:buChar char="–"/>
              <a:tabLst/>
              <a:defRPr sz="1700" b="0" i="0">
                <a:latin typeface="Arial Narrow"/>
                <a:cs typeface="Arial Narrow"/>
              </a:defRPr>
            </a:lvl3pPr>
            <a:lvl4pPr marL="627063" indent="-179388">
              <a:defRPr sz="1700" b="0" i="0">
                <a:latin typeface="Arial Narrow"/>
                <a:cs typeface="Arial Narrow"/>
              </a:defRPr>
            </a:lvl4pPr>
            <a:lvl5pPr marL="182563" indent="-182563"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900001"/>
            <a:ext cx="4267200" cy="5653200"/>
          </a:xfrm>
        </p:spPr>
        <p:txBody>
          <a:bodyPr/>
          <a:lstStyle>
            <a:lvl1pPr marL="0" indent="0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1pPr>
            <a:lvl2pPr marL="182563" indent="-182563">
              <a:spcBef>
                <a:spcPts val="0"/>
              </a:spcBef>
              <a:buFont typeface="Lucida Grande"/>
              <a:buChar char="•"/>
              <a:defRPr sz="1700" b="0" i="0">
                <a:latin typeface="Arial Narrow"/>
                <a:cs typeface="Arial Narrow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defRPr sz="1700" b="0" i="0">
                <a:latin typeface="Arial Narrow"/>
                <a:cs typeface="Arial Narrow"/>
              </a:defRPr>
            </a:lvl3pPr>
            <a:lvl4pPr marL="627063" indent="-179388">
              <a:spcBef>
                <a:spcPts val="0"/>
              </a:spcBef>
              <a:defRPr sz="1700" b="0" i="0">
                <a:latin typeface="Arial Narrow"/>
                <a:cs typeface="Arial Narrow"/>
              </a:defRPr>
            </a:lvl4pPr>
            <a:lvl5pPr marL="1435100" indent="-182563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345232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/>
                <a:ea typeface="ヒラギノ角ゴ Pro W3" charset="-128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Christian Rüegg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/>
                <a:ea typeface="ヒラギノ角ゴ Pro W3" charset="-128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Seite </a:t>
            </a:r>
            <a:fld id="{3B10D0FF-9C3A-E14D-B668-3CC7AED1C88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8" name="Picture 17" descr="LNSlogo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42953"/>
            <a:ext cx="264376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51915" y="116632"/>
            <a:ext cx="1365929" cy="4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pic>
        <p:nvPicPr>
          <p:cNvPr id="6" name="Bild 16" descr="PSI-Logo_narrow_30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20000" y="144000"/>
            <a:ext cx="8534400" cy="533400"/>
          </a:xfrm>
        </p:spPr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45232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/>
                <a:ea typeface="ヒラギノ角ゴ Pro W3" charset="-128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Christian Rüegg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/>
                <a:ea typeface="ヒラギノ角ゴ Pro W3" charset="-128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Seite </a:t>
            </a:r>
            <a:fld id="{3B10D0FF-9C3A-E14D-B668-3CC7AED1C88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5" name="Picture 14" descr="LNSlogo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96" y="6642953"/>
            <a:ext cx="264376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51915" y="116632"/>
            <a:ext cx="1365929" cy="4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pic>
        <p:nvPicPr>
          <p:cNvPr id="4" name="Bild 13" descr="Schlussbild.jpg"/>
          <p:cNvPicPr>
            <a:picLocks noChangeAspect="1"/>
          </p:cNvPicPr>
          <p:nvPr/>
        </p:nvPicPr>
        <p:blipFill>
          <a:blip r:embed="rId2"/>
          <a:srcRect t="5399"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pic>
        <p:nvPicPr>
          <p:cNvPr id="6" name="Bild 18" descr="PSI-Logo_narrow_30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345232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/>
                <a:ea typeface="ヒラギノ角ゴ Pro W3" charset="-128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Christian Rüegg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/>
                <a:ea typeface="ヒラギノ角ゴ Pro W3" charset="-128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Seite </a:t>
            </a:r>
            <a:fld id="{3B10D0FF-9C3A-E14D-B668-3CC7AED1C88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8" name="Picture 17" descr="LNS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96" y="6642953"/>
            <a:ext cx="264376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51915" y="116632"/>
            <a:ext cx="1365929" cy="4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4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Times" charset="0"/>
              <a:ea typeface="+mn-ea"/>
              <a:cs typeface="+mn-cs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45232" y="6661150"/>
            <a:ext cx="192251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/>
                <a:ea typeface="ヒラギノ角ゴ Pro W3" charset="-128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Christian Rüegg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/>
                <a:ea typeface="ヒラギノ角ゴ Pro W3" charset="-128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Seite </a:t>
            </a:r>
            <a:fld id="{3B10D0FF-9C3A-E14D-B668-3CC7AED1C88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33" name="Bild 14" descr="PSI-Logo_narrow_30k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751915" y="116632"/>
            <a:ext cx="1365929" cy="4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LNSlogo.eps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5496" y="6642953"/>
            <a:ext cx="264376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/>
          <a:ea typeface="ヒラギノ角ゴ Pro W3" pitchFamily="-108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Arial Narrow"/>
          <a:ea typeface="ヒラギノ角ゴ Pro W3" pitchFamily="-108" charset="-128"/>
          <a:cs typeface="ヒラギノ角ゴ Pro W3" charset="-128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pitchFamily="-1" charset="0"/>
        <a:buChar char="•"/>
        <a:defRPr sz="1700">
          <a:solidFill>
            <a:schemeClr val="tx1"/>
          </a:solidFill>
          <a:latin typeface="Arial Narrow"/>
          <a:ea typeface="ヒラギノ角ゴ Pro W3" charset="-128"/>
          <a:cs typeface="ヒラギノ角ゴ Pro W3" charset="-128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-1" charset="0"/>
        <a:buChar char="–"/>
        <a:defRPr sz="17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pitchFamily="-1" charset="0"/>
        <a:buChar char="–"/>
        <a:defRPr sz="1700">
          <a:solidFill>
            <a:schemeClr val="tx1"/>
          </a:solidFill>
          <a:latin typeface="Arial Narrow"/>
          <a:ea typeface="ヒラギノ角ゴ Pro W3" charset="-128"/>
          <a:cs typeface="ヒラギノ角ゴ Pro W3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pitchFamily="-1" charset="0"/>
        <a:buChar char="–"/>
        <a:defRPr sz="1700">
          <a:solidFill>
            <a:schemeClr val="tx1"/>
          </a:solidFill>
          <a:latin typeface="Arial Narrow"/>
          <a:ea typeface="ヒラギノ角ゴ Pro W3" pitchFamily="-112" charset="-128"/>
          <a:cs typeface="ヒラギノ角ゴ Pro W3" charset="-128"/>
        </a:defRPr>
      </a:lvl5pPr>
      <a:lvl6pPr marL="19812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6pPr>
      <a:lvl7pPr marL="24384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7pPr>
      <a:lvl8pPr marL="28956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8pPr>
      <a:lvl9pPr marL="33528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oliennummernplatzhalter 4"/>
          <p:cNvSpPr txBox="1">
            <a:spLocks/>
          </p:cNvSpPr>
          <p:nvPr/>
        </p:nvSpPr>
        <p:spPr bwMode="auto">
          <a:xfrm>
            <a:off x="8676456" y="6669360"/>
            <a:ext cx="432048" cy="18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pPr algn="l"/>
            <a:r>
              <a:rPr lang="de-DE" dirty="0" smtClean="0">
                <a:ea typeface="ヒラギノ角ゴ Pro W3" pitchFamily="-84" charset="-128"/>
              </a:rPr>
              <a:t>Page  </a:t>
            </a:r>
            <a:fld id="{9216FDC1-3A9C-E24E-B92D-6C768041EF81}" type="slidenum">
              <a:rPr lang="de-DE" smtClean="0">
                <a:ea typeface="ヒラギノ角ゴ Pro W3" pitchFamily="-84" charset="-128"/>
              </a:rPr>
              <a:t>1</a:t>
            </a:fld>
            <a:endParaRPr lang="de-DE" dirty="0" smtClean="0">
              <a:ea typeface="ヒラギノ角ゴ Pro W3" pitchFamily="-84" charset="-128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619672" y="144463"/>
            <a:ext cx="6624736" cy="533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Status ESTIA</a:t>
            </a:r>
            <a:endParaRPr lang="en-GB" dirty="0">
              <a:solidFill>
                <a:srgbClr val="000000"/>
              </a:solidFill>
              <a:latin typeface="Arial Narrow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" name="Datumsplatzhalt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09600" y="6661150"/>
            <a:ext cx="14478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z="800">
                <a:latin typeface="Arial Narrow" charset="0"/>
              </a:rPr>
              <a:t>Ch. Rüegg, </a:t>
            </a:r>
            <a:fld id="{0C5DCE8E-62AE-9046-A611-165C747BB1C9}" type="datetime4">
              <a:rPr lang="de-DE" sz="800">
                <a:latin typeface="Arial Narrow" charset="0"/>
              </a:rPr>
              <a:pPr/>
              <a:t>June 21, 2016</a:t>
            </a:fld>
            <a:endParaRPr lang="de-DE" sz="800">
              <a:latin typeface="Arial Narrow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323528" y="908720"/>
            <a:ext cx="867645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tabLst/>
              <a:defRPr sz="1700" b="0" i="0">
                <a:solidFill>
                  <a:schemeClr val="tx1"/>
                </a:solidFill>
                <a:latin typeface="Arial Narrow"/>
                <a:ea typeface="ヒラギノ角ゴ Pro W3" pitchFamily="-108" charset="-128"/>
                <a:cs typeface="Arial Narrow"/>
              </a:defRPr>
            </a:lvl1pPr>
            <a:lvl2pPr marL="179388" indent="-179388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 Grande"/>
              <a:buChar char="•"/>
              <a:tabLst/>
              <a:defRPr sz="1700" b="0" i="0">
                <a:solidFill>
                  <a:schemeClr val="tx1"/>
                </a:solidFill>
                <a:latin typeface="Arial Narrow"/>
                <a:ea typeface="ヒラギノ角ゴ Pro W3" charset="-128"/>
                <a:cs typeface="Arial Narrow"/>
              </a:defRPr>
            </a:lvl2pPr>
            <a:lvl3pPr marL="358775" indent="-179388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Lucida Grande"/>
              <a:buChar char="–"/>
              <a:tabLst/>
              <a:defRPr sz="1700" b="0" i="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3pPr>
            <a:lvl4pPr marL="627063" indent="-179388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Lucida Grande" charset="0"/>
              <a:buChar char="–"/>
              <a:tabLst/>
              <a:defRPr sz="1700" b="0" i="0">
                <a:solidFill>
                  <a:schemeClr val="tx1"/>
                </a:solidFill>
                <a:latin typeface="Arial Narrow"/>
                <a:ea typeface="ヒラギノ角ゴ Pro W3" pitchFamily="-112" charset="-128"/>
                <a:cs typeface="Arial Narrow"/>
              </a:defRPr>
            </a:lvl4pPr>
            <a:lvl5pPr marL="1435100" indent="-182563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None/>
              <a:tabLst/>
              <a:defRPr sz="1500">
                <a:solidFill>
                  <a:schemeClr val="tx1"/>
                </a:solidFill>
                <a:latin typeface="Arial Narrow"/>
                <a:ea typeface="ヒラギノ角ゴ Pro W3" pitchFamily="-112" charset="-128"/>
                <a:cs typeface="ヒラギノ角ゴ Pro W3" pitchFamily="-112" charset="-128"/>
              </a:defRPr>
            </a:lvl5pPr>
            <a:lvl6pPr marL="1981200" indent="-1905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2438400" indent="-1905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2895600" indent="-1905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3352800" indent="-1905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r>
              <a:rPr lang="en-US" sz="2400" b="1" dirty="0">
                <a:latin typeface="Arial"/>
                <a:ea typeface="Arial" pitchFamily="-1" charset="0"/>
                <a:cs typeface="Arial"/>
              </a:rPr>
              <a:t>CH-DK: 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 pitchFamily="-1" charset="0"/>
                <a:cs typeface="Arial"/>
              </a:rPr>
              <a:t>ESTIA</a:t>
            </a:r>
            <a:r>
              <a:rPr lang="en-US" sz="2400" smtClean="0">
                <a:latin typeface="Arial"/>
                <a:ea typeface="Arial" pitchFamily="-1" charset="0"/>
                <a:cs typeface="Arial"/>
              </a:rPr>
              <a:t/>
            </a:r>
            <a:br>
              <a:rPr lang="en-US" sz="2400" smtClean="0">
                <a:latin typeface="Arial"/>
                <a:ea typeface="Arial" pitchFamily="-1" charset="0"/>
                <a:cs typeface="Arial"/>
              </a:rPr>
            </a:br>
            <a:r>
              <a:rPr lang="en-US" sz="1800" b="1" smtClean="0">
                <a:solidFill>
                  <a:srgbClr val="0000FF"/>
                </a:solidFill>
                <a:latin typeface="Arial"/>
                <a:ea typeface="Arial" pitchFamily="-1" charset="0"/>
                <a:cs typeface="Arial"/>
              </a:rPr>
              <a:t>P</a:t>
            </a:r>
            <a:r>
              <a:rPr lang="en-US" sz="1800" b="1" smtClean="0">
                <a:solidFill>
                  <a:srgbClr val="0000FF"/>
                </a:solidFill>
                <a:latin typeface="Arial"/>
                <a:ea typeface="Arial" pitchFamily="-1" charset="0"/>
                <a:cs typeface="Arial"/>
              </a:rPr>
              <a:t>HASE </a:t>
            </a:r>
            <a:r>
              <a:rPr lang="en-US" sz="1800" b="1" dirty="0" smtClean="0">
                <a:solidFill>
                  <a:srgbClr val="0000FF"/>
                </a:solidFill>
                <a:latin typeface="Arial"/>
                <a:ea typeface="Arial" pitchFamily="-1" charset="0"/>
                <a:cs typeface="Arial"/>
              </a:rPr>
              <a:t>1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ea typeface="Arial" pitchFamily="-1" charset="0"/>
                <a:cs typeface="Arial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Arial"/>
                <a:ea typeface="Arial" pitchFamily="-1" charset="0"/>
                <a:cs typeface="Arial"/>
              </a:rPr>
              <a:t>CH contribution 100%</a:t>
            </a:r>
            <a:endParaRPr lang="en-US" sz="1800" b="1" dirty="0">
              <a:solidFill>
                <a:srgbClr val="0000FF"/>
              </a:solidFill>
              <a:latin typeface="Arial"/>
              <a:ea typeface="Arial" pitchFamily="-1" charset="0"/>
              <a:cs typeface="Arial"/>
            </a:endParaRPr>
          </a:p>
          <a:p>
            <a:endParaRPr lang="en-US" sz="1000" dirty="0">
              <a:latin typeface="Arial"/>
              <a:ea typeface="Arial" pitchFamily="-1" charset="0"/>
              <a:cs typeface="Arial"/>
            </a:endParaRPr>
          </a:p>
          <a:p>
            <a:r>
              <a:rPr lang="en-US" sz="2400" b="1" dirty="0" smtClean="0">
                <a:latin typeface="Arial"/>
                <a:ea typeface="Arial" pitchFamily="-1" charset="0"/>
                <a:cs typeface="Arial"/>
              </a:rPr>
              <a:t>Instrument team:</a:t>
            </a:r>
          </a:p>
          <a:p>
            <a:r>
              <a:rPr lang="en-US" sz="1800" dirty="0" err="1" smtClean="0">
                <a:latin typeface="Arial"/>
                <a:ea typeface="Arial" pitchFamily="-1" charset="0"/>
                <a:cs typeface="Arial"/>
              </a:rPr>
              <a:t>Jochen</a:t>
            </a:r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 </a:t>
            </a:r>
            <a:r>
              <a:rPr lang="en-US" sz="1800" dirty="0" err="1" smtClean="0">
                <a:latin typeface="Arial"/>
                <a:ea typeface="Arial" pitchFamily="-1" charset="0"/>
                <a:cs typeface="Arial"/>
              </a:rPr>
              <a:t>Stahn</a:t>
            </a:r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, PSI,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Arial" pitchFamily="-1" charset="0"/>
                <a:cs typeface="Arial"/>
              </a:rPr>
              <a:t>ESTIA proposer</a:t>
            </a:r>
            <a:endParaRPr lang="en-US" sz="1800" b="1" dirty="0" smtClean="0">
              <a:solidFill>
                <a:srgbClr val="FF0000"/>
              </a:solidFill>
              <a:latin typeface="Arial"/>
              <a:ea typeface="Arial" pitchFamily="-1" charset="0"/>
              <a:cs typeface="Arial"/>
            </a:endParaRPr>
          </a:p>
          <a:p>
            <a:r>
              <a:rPr lang="en-US" sz="1800" dirty="0" err="1" smtClean="0">
                <a:latin typeface="Arial"/>
                <a:ea typeface="Arial" pitchFamily="-1" charset="0"/>
                <a:cs typeface="Arial"/>
              </a:rPr>
              <a:t>Artur</a:t>
            </a:r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 </a:t>
            </a:r>
            <a:r>
              <a:rPr lang="en-US" sz="1800" dirty="0" err="1" smtClean="0">
                <a:latin typeface="Arial"/>
                <a:ea typeface="Arial" pitchFamily="-1" charset="0"/>
                <a:cs typeface="Arial"/>
              </a:rPr>
              <a:t>Glavic</a:t>
            </a:r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, PSI,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Arial" pitchFamily="-1" charset="0"/>
                <a:cs typeface="Arial"/>
              </a:rPr>
              <a:t>Lead scientist</a:t>
            </a:r>
          </a:p>
          <a:p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Sven </a:t>
            </a:r>
            <a:r>
              <a:rPr lang="en-US" sz="1800" dirty="0" err="1" smtClean="0">
                <a:latin typeface="Arial"/>
                <a:ea typeface="Arial" pitchFamily="-1" charset="0"/>
                <a:cs typeface="Arial"/>
              </a:rPr>
              <a:t>Schütz</a:t>
            </a:r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, PSI</a:t>
            </a:r>
            <a:r>
              <a:rPr lang="en-US" sz="1800" b="1" dirty="0" smtClean="0">
                <a:latin typeface="Arial"/>
                <a:ea typeface="Arial" pitchFamily="-1" charset="0"/>
                <a:cs typeface="Arial"/>
              </a:rPr>
              <a:t>,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Arial" pitchFamily="-1" charset="0"/>
                <a:cs typeface="Arial"/>
              </a:rPr>
              <a:t> Lead engineer</a:t>
            </a:r>
          </a:p>
          <a:p>
            <a:endParaRPr lang="en-US" sz="1000" b="1" dirty="0" smtClean="0">
              <a:latin typeface="Arial"/>
              <a:ea typeface="Arial" pitchFamily="-1" charset="0"/>
              <a:cs typeface="Arial"/>
            </a:endParaRPr>
          </a:p>
          <a:p>
            <a:r>
              <a:rPr lang="en-US" sz="2400" b="1" dirty="0" smtClean="0">
                <a:latin typeface="Arial"/>
                <a:ea typeface="Arial" pitchFamily="-1" charset="0"/>
                <a:cs typeface="Arial"/>
              </a:rPr>
              <a:t>Schedule:</a:t>
            </a:r>
            <a:endParaRPr lang="en-US" sz="2400" b="1" dirty="0">
              <a:latin typeface="Arial"/>
              <a:ea typeface="Arial" pitchFamily="-1" charset="0"/>
              <a:cs typeface="Arial"/>
            </a:endParaRPr>
          </a:p>
          <a:p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July 2015	Start Phase 1 work</a:t>
            </a:r>
          </a:p>
          <a:p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15 June 2016	STAP Presentation</a:t>
            </a:r>
          </a:p>
          <a:p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20 </a:t>
            </a:r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July 2016</a:t>
            </a:r>
            <a:r>
              <a:rPr lang="en-US" sz="1800" dirty="0">
                <a:latin typeface="Arial"/>
                <a:ea typeface="Arial" pitchFamily="-1" charset="0"/>
                <a:cs typeface="Arial"/>
              </a:rPr>
              <a:t>	</a:t>
            </a:r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SCOPE Setting</a:t>
            </a:r>
            <a:endParaRPr lang="en-US" sz="1800" dirty="0">
              <a:latin typeface="Arial"/>
              <a:ea typeface="Arial" pitchFamily="-1" charset="0"/>
              <a:cs typeface="Arial"/>
            </a:endParaRPr>
          </a:p>
          <a:p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27 Sept 2016</a:t>
            </a:r>
            <a:r>
              <a:rPr lang="en-US" sz="1800" dirty="0">
                <a:latin typeface="Arial"/>
                <a:ea typeface="Arial" pitchFamily="-1" charset="0"/>
                <a:cs typeface="Arial"/>
              </a:rPr>
              <a:t>	TG2 Review</a:t>
            </a:r>
          </a:p>
          <a:p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2020</a:t>
            </a:r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		Commissioning</a:t>
            </a:r>
          </a:p>
          <a:p>
            <a:endParaRPr lang="en-US" sz="1000" dirty="0" smtClean="0">
              <a:latin typeface="Arial"/>
              <a:ea typeface="Arial" pitchFamily="-1" charset="0"/>
              <a:cs typeface="Arial"/>
            </a:endParaRPr>
          </a:p>
          <a:p>
            <a:r>
              <a:rPr lang="en-US" sz="2400" b="1" dirty="0" smtClean="0">
                <a:latin typeface="Arial"/>
                <a:ea typeface="Arial" pitchFamily="-1" charset="0"/>
                <a:cs typeface="Arial"/>
              </a:rPr>
              <a:t>Some lessons learned:</a:t>
            </a:r>
          </a:p>
          <a:p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- </a:t>
            </a:r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Costing: 10.7 MEUR for initial installation, 12.3 MEUR for full scope</a:t>
            </a:r>
          </a:p>
          <a:p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- Unclear costs for installation (work, delays) and interfaces with ESS (services, </a:t>
            </a:r>
            <a:r>
              <a:rPr lang="en-US" sz="1800" dirty="0" err="1" smtClean="0">
                <a:latin typeface="Arial"/>
                <a:ea typeface="Arial" pitchFamily="-1" charset="0"/>
                <a:cs typeface="Arial"/>
              </a:rPr>
              <a:t>etc</a:t>
            </a:r>
            <a:r>
              <a:rPr lang="en-US" sz="1800" dirty="0" smtClean="0">
                <a:latin typeface="Arial"/>
                <a:ea typeface="Arial" pitchFamily="-1" charset="0"/>
                <a:cs typeface="Arial"/>
              </a:rPr>
              <a:t>)</a:t>
            </a:r>
            <a:endParaRPr lang="en-US" sz="2400" b="1" dirty="0" smtClean="0">
              <a:latin typeface="Arial"/>
              <a:ea typeface="Arial" pitchFamily="-1" charset="0"/>
              <a:cs typeface="Arial"/>
            </a:endParaRPr>
          </a:p>
          <a:p>
            <a:endParaRPr lang="en-US" sz="1800" dirty="0">
              <a:solidFill>
                <a:srgbClr val="0000FF"/>
              </a:solidFill>
              <a:latin typeface="Arial"/>
              <a:ea typeface="Arial" pitchFamily="-1" charset="0"/>
              <a:cs typeface="Arial"/>
            </a:endParaRPr>
          </a:p>
        </p:txBody>
      </p:sp>
      <p:grpSp>
        <p:nvGrpSpPr>
          <p:cNvPr id="14" name="Group 20"/>
          <p:cNvGrpSpPr/>
          <p:nvPr/>
        </p:nvGrpSpPr>
        <p:grpSpPr>
          <a:xfrm>
            <a:off x="7721543" y="1016792"/>
            <a:ext cx="1222429" cy="540000"/>
            <a:chOff x="7772399" y="1988839"/>
            <a:chExt cx="1222429" cy="540000"/>
          </a:xfrm>
        </p:grpSpPr>
        <p:pic>
          <p:nvPicPr>
            <p:cNvPr id="15" name="Picture 14" descr="Logo_ESS_DK_CH.pdf"/>
            <p:cNvPicPr>
              <a:picLocks noChangeAspect="1"/>
            </p:cNvPicPr>
            <p:nvPr/>
          </p:nvPicPr>
          <p:blipFill rotWithShape="1">
            <a:blip r:embed="rId2"/>
            <a:srcRect l="40795" r="31489"/>
            <a:stretch/>
          </p:blipFill>
          <p:spPr bwMode="auto">
            <a:xfrm>
              <a:off x="7772399" y="1988839"/>
              <a:ext cx="588774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Logo_ESS_DK_CH.pdf"/>
            <p:cNvPicPr>
              <a:picLocks noChangeAspect="1"/>
            </p:cNvPicPr>
            <p:nvPr/>
          </p:nvPicPr>
          <p:blipFill rotWithShape="1">
            <a:blip r:embed="rId2"/>
            <a:srcRect l="70080" r="1"/>
            <a:stretch/>
          </p:blipFill>
          <p:spPr bwMode="auto">
            <a:xfrm>
              <a:off x="8372646" y="1988840"/>
              <a:ext cx="622182" cy="52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844824"/>
            <a:ext cx="4446240" cy="326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849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 txBox="1">
            <a:spLocks/>
          </p:cNvSpPr>
          <p:nvPr/>
        </p:nvSpPr>
        <p:spPr bwMode="auto">
          <a:xfrm>
            <a:off x="8676456" y="6669360"/>
            <a:ext cx="432048" cy="18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pPr algn="l"/>
            <a:r>
              <a:rPr lang="de-DE" dirty="0" smtClean="0">
                <a:ea typeface="ヒラギノ角ゴ Pro W3" pitchFamily="-84" charset="-128"/>
              </a:rPr>
              <a:t>Page  </a:t>
            </a:r>
            <a:fld id="{9216FDC1-3A9C-E24E-B92D-6C768041EF81}" type="slidenum">
              <a:rPr lang="de-DE" smtClean="0">
                <a:ea typeface="ヒラギノ角ゴ Pro W3" pitchFamily="-84" charset="-128"/>
              </a:rPr>
              <a:t>2</a:t>
            </a:fld>
            <a:endParaRPr lang="de-DE" dirty="0" smtClean="0">
              <a:ea typeface="ヒラギノ角ゴ Pro W3" pitchFamily="-84" charset="-128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619672" y="144463"/>
            <a:ext cx="6624736" cy="533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Status ESTIA</a:t>
            </a:r>
            <a:endParaRPr lang="en-GB" dirty="0">
              <a:solidFill>
                <a:srgbClr val="000000"/>
              </a:solidFill>
              <a:latin typeface="Arial Narrow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" name="Datumsplatzhalt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09600" y="6661150"/>
            <a:ext cx="14478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z="800">
                <a:latin typeface="Arial Narrow" charset="0"/>
              </a:rPr>
              <a:t>Ch. Rüegg, </a:t>
            </a:r>
            <a:fld id="{0C5DCE8E-62AE-9046-A611-165C747BB1C9}" type="datetime4">
              <a:rPr lang="de-DE" sz="800">
                <a:latin typeface="Arial Narrow" charset="0"/>
              </a:rPr>
              <a:pPr/>
              <a:t>June 21, 2016</a:t>
            </a:fld>
            <a:endParaRPr lang="de-DE" sz="800"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930"/>
          <a:stretch/>
        </p:blipFill>
        <p:spPr>
          <a:xfrm>
            <a:off x="0" y="2104222"/>
            <a:ext cx="9144000" cy="4493130"/>
          </a:xfrm>
          <a:prstGeom prst="rect">
            <a:avLst/>
          </a:prstGeom>
        </p:spPr>
      </p:pic>
      <p:sp>
        <p:nvSpPr>
          <p:cNvPr id="16387" name="Rectangle 10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30" t="49155"/>
          <a:stretch/>
        </p:blipFill>
        <p:spPr>
          <a:xfrm>
            <a:off x="3419872" y="764704"/>
            <a:ext cx="5688632" cy="27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1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4"/>
          <p:cNvSpPr txBox="1">
            <a:spLocks/>
          </p:cNvSpPr>
          <p:nvPr/>
        </p:nvSpPr>
        <p:spPr bwMode="auto">
          <a:xfrm>
            <a:off x="8676456" y="6669360"/>
            <a:ext cx="432048" cy="18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pPr algn="l"/>
            <a:r>
              <a:rPr lang="de-DE" dirty="0" smtClean="0">
                <a:ea typeface="ヒラギノ角ゴ Pro W3" pitchFamily="-84" charset="-128"/>
              </a:rPr>
              <a:t>Page  </a:t>
            </a:r>
            <a:fld id="{9216FDC1-3A9C-E24E-B92D-6C768041EF81}" type="slidenum">
              <a:rPr lang="de-DE" smtClean="0">
                <a:ea typeface="ヒラギノ角ゴ Pro W3" pitchFamily="-84" charset="-128"/>
              </a:rPr>
              <a:t>3</a:t>
            </a:fld>
            <a:endParaRPr lang="de-DE" dirty="0" smtClean="0">
              <a:ea typeface="ヒラギノ角ゴ Pro W3" pitchFamily="-84" charset="-128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619672" y="144463"/>
            <a:ext cx="6624736" cy="533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Status ESTIA</a:t>
            </a:r>
            <a:endParaRPr lang="en-GB" dirty="0">
              <a:solidFill>
                <a:srgbClr val="000000"/>
              </a:solidFill>
              <a:latin typeface="Arial Narrow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" name="Datumsplatzhalt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09600" y="6661150"/>
            <a:ext cx="14478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z="800">
                <a:latin typeface="Arial Narrow" charset="0"/>
              </a:rPr>
              <a:t>Ch. Rüegg, </a:t>
            </a:r>
            <a:fld id="{0C5DCE8E-62AE-9046-A611-165C747BB1C9}" type="datetime4">
              <a:rPr lang="de-DE" sz="800">
                <a:latin typeface="Arial Narrow" charset="0"/>
              </a:rPr>
              <a:pPr/>
              <a:t>June 21, 2016</a:t>
            </a:fld>
            <a:endParaRPr lang="de-DE" sz="800"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90"/>
          <a:stretch/>
        </p:blipFill>
        <p:spPr>
          <a:xfrm>
            <a:off x="0" y="2004432"/>
            <a:ext cx="9144000" cy="4592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046"/>
          <a:stretch/>
        </p:blipFill>
        <p:spPr>
          <a:xfrm>
            <a:off x="3131840" y="692696"/>
            <a:ext cx="5870716" cy="2801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094160" y="709857"/>
            <a:ext cx="576064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387" name="Rectangle 10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7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oliennummernplatzhalter 4"/>
          <p:cNvSpPr txBox="1">
            <a:spLocks/>
          </p:cNvSpPr>
          <p:nvPr/>
        </p:nvSpPr>
        <p:spPr bwMode="auto">
          <a:xfrm>
            <a:off x="8676456" y="6669360"/>
            <a:ext cx="432048" cy="1886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pPr algn="l"/>
            <a:r>
              <a:rPr lang="de-DE" dirty="0" smtClean="0">
                <a:ea typeface="ヒラギノ角ゴ Pro W3" pitchFamily="-84" charset="-128"/>
              </a:rPr>
              <a:t>Page  </a:t>
            </a:r>
            <a:fld id="{9216FDC1-3A9C-E24E-B92D-6C768041EF81}" type="slidenum">
              <a:rPr lang="de-DE" smtClean="0">
                <a:ea typeface="ヒラギノ角ゴ Pro W3" pitchFamily="-84" charset="-128"/>
              </a:rPr>
              <a:t>4</a:t>
            </a:fld>
            <a:endParaRPr lang="de-DE" dirty="0" smtClean="0">
              <a:ea typeface="ヒラギノ角ゴ Pro W3" pitchFamily="-84" charset="-128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619672" y="144463"/>
            <a:ext cx="6624736" cy="533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Status ESTIA</a:t>
            </a:r>
            <a:endParaRPr lang="en-GB" dirty="0">
              <a:solidFill>
                <a:srgbClr val="000000"/>
              </a:solidFill>
              <a:latin typeface="Arial Narrow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" name="Datumsplatzhalt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09600" y="6661150"/>
            <a:ext cx="14478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z="800">
                <a:latin typeface="Arial Narrow" charset="0"/>
              </a:rPr>
              <a:t>Ch. Rüegg, </a:t>
            </a:r>
            <a:fld id="{0C5DCE8E-62AE-9046-A611-165C747BB1C9}" type="datetime4">
              <a:rPr lang="de-DE" sz="800">
                <a:latin typeface="Arial Narrow" charset="0"/>
              </a:rPr>
              <a:pPr/>
              <a:t>June 21, 2016</a:t>
            </a:fld>
            <a:endParaRPr lang="de-DE" sz="800"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96" y="837345"/>
            <a:ext cx="7647008" cy="56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58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vorlage_quer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700" dirty="0" err="1">
            <a:latin typeface="Arial Narrow"/>
            <a:cs typeface="Arial Narrow"/>
          </a:defRPr>
        </a:defPPr>
      </a:lstStyle>
    </a:tx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ppt_vorlage_quer</Template>
  <TotalTime>8314</TotalTime>
  <Words>41</Words>
  <Application>Microsoft Macintosh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ppt_vorlage_quer</vt:lpstr>
      <vt:lpstr>Status ESTIA</vt:lpstr>
      <vt:lpstr>Status ESTIA</vt:lpstr>
      <vt:lpstr>Status ESTIA</vt:lpstr>
      <vt:lpstr>Status ESTIA</vt:lpstr>
    </vt:vector>
  </TitlesOfParts>
  <Manager/>
  <Company>Paul Scherrer Institut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Scherrer Institut</dc:title>
  <dc:subject/>
  <dc:creator>PSIUser</dc:creator>
  <cp:keywords/>
  <dc:description/>
  <cp:lastModifiedBy>Christian Ruegg</cp:lastModifiedBy>
  <cp:revision>1418</cp:revision>
  <cp:lastPrinted>2016-03-09T08:43:23Z</cp:lastPrinted>
  <dcterms:created xsi:type="dcterms:W3CDTF">2015-03-06T06:28:48Z</dcterms:created>
  <dcterms:modified xsi:type="dcterms:W3CDTF">2016-06-21T09:00:09Z</dcterms:modified>
  <cp:category/>
</cp:coreProperties>
</file>