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3" autoAdjust="0"/>
    <p:restoredTop sz="93251" autoAdjust="0"/>
  </p:normalViewPr>
  <p:slideViewPr>
    <p:cSldViewPr>
      <p:cViewPr>
        <p:scale>
          <a:sx n="99" d="100"/>
          <a:sy n="99" d="100"/>
        </p:scale>
        <p:origin x="-2178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2016-06-21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‹Nr.›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963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‹Nr.›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‹Nr.›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‹Nr.›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‹Nr.›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‹Nr.›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000" noProof="0" dirty="0" err="1" smtClean="0"/>
              <a:t>Technische</a:t>
            </a:r>
            <a:r>
              <a:rPr lang="en-GB" sz="4000" noProof="0" dirty="0" smtClean="0"/>
              <a:t> </a:t>
            </a:r>
            <a:r>
              <a:rPr lang="en-GB" sz="4000" noProof="0" dirty="0" err="1" smtClean="0"/>
              <a:t>Universität</a:t>
            </a:r>
            <a:r>
              <a:rPr lang="en-GB" sz="4000" noProof="0" dirty="0" smtClean="0"/>
              <a:t> </a:t>
            </a:r>
            <a:r>
              <a:rPr lang="en-GB" sz="4000" noProof="0" dirty="0" err="1" smtClean="0"/>
              <a:t>München</a:t>
            </a:r>
            <a:r>
              <a:rPr lang="en-GB" sz="4000" noProof="0" dirty="0" smtClean="0"/>
              <a:t/>
            </a:r>
            <a:br>
              <a:rPr lang="en-GB" sz="4000" noProof="0" dirty="0" smtClean="0"/>
            </a:br>
            <a:r>
              <a:rPr lang="en-GB" sz="4000" dirty="0" err="1" smtClean="0"/>
              <a:t>Forschungs-Neutronenquelle</a:t>
            </a:r>
            <a:r>
              <a:rPr lang="en-GB" sz="4000" dirty="0" smtClean="0"/>
              <a:t> </a:t>
            </a:r>
            <a:br>
              <a:rPr lang="en-GB" sz="4000" dirty="0" smtClean="0"/>
            </a:br>
            <a:r>
              <a:rPr lang="en-GB" sz="4000" dirty="0" smtClean="0"/>
              <a:t>Heinz Maier-Leibnitz (FRM II)</a:t>
            </a:r>
            <a:r>
              <a:rPr lang="en-GB" sz="4000" noProof="0" dirty="0" smtClean="0"/>
              <a:t>.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Jürgen </a:t>
            </a:r>
            <a:r>
              <a:rPr lang="en-GB" sz="2000" noProof="0" dirty="0" err="1" smtClean="0">
                <a:solidFill>
                  <a:schemeClr val="bg1"/>
                </a:solidFill>
              </a:rPr>
              <a:t>Neuhaus</a:t>
            </a:r>
            <a:endParaRPr lang="en-GB" sz="2000" noProof="0" dirty="0" smtClean="0">
              <a:solidFill>
                <a:schemeClr val="bg1"/>
              </a:solidFill>
            </a:endParaRPr>
          </a:p>
          <a:p>
            <a:r>
              <a:rPr lang="en-GB" sz="2000" noProof="0" dirty="0" smtClean="0">
                <a:solidFill>
                  <a:schemeClr val="bg1"/>
                </a:solidFill>
              </a:rPr>
              <a:t>Dept. sci. director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16-06-21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4" y="476672"/>
            <a:ext cx="3573551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C-SPEC</a:t>
            </a:r>
            <a:br>
              <a:rPr lang="en-US" dirty="0" smtClean="0"/>
            </a:br>
            <a:r>
              <a:rPr lang="en-US" dirty="0" smtClean="0"/>
              <a:t>TUM ; LLB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1520" y="1600200"/>
            <a:ext cx="4978896" cy="1036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CORE TEAM</a:t>
            </a:r>
          </a:p>
          <a:p>
            <a:r>
              <a:rPr lang="en-US" sz="1900" dirty="0" smtClean="0"/>
              <a:t>Lead scientist : Pascale </a:t>
            </a:r>
            <a:r>
              <a:rPr lang="en-US" sz="1900" dirty="0" err="1" smtClean="0"/>
              <a:t>Deen</a:t>
            </a:r>
            <a:r>
              <a:rPr lang="en-US" sz="1900" dirty="0" smtClean="0"/>
              <a:t> (ESS for TUM)</a:t>
            </a:r>
            <a:endParaRPr lang="en-US" sz="1300" dirty="0" smtClean="0"/>
          </a:p>
          <a:p>
            <a:r>
              <a:rPr lang="en-US" sz="1900" dirty="0" smtClean="0"/>
              <a:t>Lead engineer: Joseph </a:t>
            </a:r>
            <a:r>
              <a:rPr lang="en-US" sz="1900" dirty="0" err="1"/>
              <a:t>Guyon</a:t>
            </a:r>
            <a:r>
              <a:rPr lang="en-US" sz="1900" dirty="0"/>
              <a:t> Le </a:t>
            </a:r>
            <a:r>
              <a:rPr lang="en-US" sz="1900" dirty="0" err="1" smtClean="0"/>
              <a:t>Bouffy</a:t>
            </a:r>
            <a:r>
              <a:rPr lang="en-US" sz="1900" dirty="0" smtClean="0"/>
              <a:t>(LLB)</a:t>
            </a:r>
            <a:endParaRPr lang="en-US" sz="1300" dirty="0"/>
          </a:p>
          <a:p>
            <a:endParaRPr lang="en-US" sz="2400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251520" y="2708920"/>
            <a:ext cx="5472608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PROGRESS SINCE LAST ICB</a:t>
            </a:r>
          </a:p>
          <a:p>
            <a:r>
              <a:rPr lang="en-US" sz="1800" dirty="0" smtClean="0"/>
              <a:t>Start of Phase 1</a:t>
            </a:r>
          </a:p>
          <a:p>
            <a:r>
              <a:rPr lang="en-US" sz="1800" dirty="0" smtClean="0"/>
              <a:t>Guide &amp; Chopper system optimization</a:t>
            </a:r>
          </a:p>
          <a:p>
            <a:r>
              <a:rPr lang="en-US" sz="1800" dirty="0" smtClean="0"/>
              <a:t>Engineering design incl. shielding underway </a:t>
            </a:r>
          </a:p>
          <a:p>
            <a:endParaRPr lang="en-US" sz="1800" dirty="0" smtClean="0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1864" y="4437112"/>
            <a:ext cx="5102224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CURRENT ISSUES</a:t>
            </a:r>
          </a:p>
          <a:p>
            <a:r>
              <a:rPr lang="en-US" sz="1800" dirty="0" smtClean="0"/>
              <a:t>Budgetary quotes for detectors, chopper system and guide system  </a:t>
            </a:r>
          </a:p>
          <a:p>
            <a:endParaRPr lang="en-US" sz="2400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012160" y="5877272"/>
            <a:ext cx="288032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Scope-setting: 2016-10-07</a:t>
            </a:r>
          </a:p>
          <a:p>
            <a:pPr marL="0" indent="0">
              <a:buNone/>
            </a:pPr>
            <a:r>
              <a:rPr lang="en-US" sz="1600" dirty="0" smtClean="0"/>
              <a:t>Tollgate 2: 2017-01</a:t>
            </a:r>
          </a:p>
          <a:p>
            <a:endParaRPr lang="en-US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562" y="1813466"/>
            <a:ext cx="2160000" cy="173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274" y="3356992"/>
            <a:ext cx="3450288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20272" y="1657957"/>
            <a:ext cx="13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C00000"/>
                </a:solidFill>
              </a:rPr>
              <a:t>W3 : C-SPEC</a:t>
            </a:r>
            <a:endParaRPr lang="en-GB" b="1" dirty="0">
              <a:solidFill>
                <a:srgbClr val="C00000"/>
              </a:solidFill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160" y="1766329"/>
            <a:ext cx="1080000" cy="709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877" y="2420385"/>
            <a:ext cx="1800000" cy="57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2" t="20047" r="4064" b="25492"/>
          <a:stretch/>
        </p:blipFill>
        <p:spPr>
          <a:xfrm>
            <a:off x="4579506" y="1628800"/>
            <a:ext cx="4421329" cy="150484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ODIN</a:t>
            </a:r>
            <a:br>
              <a:rPr lang="en-US" dirty="0" smtClean="0"/>
            </a:br>
            <a:r>
              <a:rPr lang="en-US" sz="2400" dirty="0" smtClean="0"/>
              <a:t>TUM, PSI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1520" y="1600200"/>
            <a:ext cx="4978896" cy="1540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CORE TEAM</a:t>
            </a:r>
          </a:p>
          <a:p>
            <a:r>
              <a:rPr lang="en-US" sz="1900" dirty="0"/>
              <a:t>Lead scientist : Michael </a:t>
            </a:r>
            <a:r>
              <a:rPr lang="en-US" sz="1900" dirty="0" err="1" smtClean="0"/>
              <a:t>Lerche</a:t>
            </a:r>
            <a:r>
              <a:rPr lang="en-US" sz="1900" dirty="0" smtClean="0"/>
              <a:t> (TUM)</a:t>
            </a:r>
            <a:endParaRPr lang="en-US" sz="1300" dirty="0" smtClean="0"/>
          </a:p>
          <a:p>
            <a:r>
              <a:rPr lang="en-US" sz="1900" dirty="0"/>
              <a:t>Lead engineer: </a:t>
            </a:r>
            <a:r>
              <a:rPr lang="en-US" sz="1900" dirty="0" err="1"/>
              <a:t>Elbio</a:t>
            </a:r>
            <a:r>
              <a:rPr lang="en-US" sz="1900" dirty="0"/>
              <a:t> </a:t>
            </a:r>
            <a:r>
              <a:rPr lang="en-US" sz="1900" dirty="0" err="1" smtClean="0"/>
              <a:t>Calzada</a:t>
            </a:r>
            <a:endParaRPr lang="en-US" sz="1900" dirty="0" smtClean="0"/>
          </a:p>
          <a:p>
            <a:r>
              <a:rPr lang="en-US" sz="1900" dirty="0"/>
              <a:t>Instrument scientist </a:t>
            </a:r>
            <a:r>
              <a:rPr lang="en-US" sz="1900" dirty="0" smtClean="0"/>
              <a:t>: Manuel </a:t>
            </a:r>
            <a:r>
              <a:rPr lang="en-US" sz="1900" dirty="0" err="1" smtClean="0"/>
              <a:t>Morgano</a:t>
            </a:r>
            <a:r>
              <a:rPr lang="en-US" sz="1900" dirty="0" smtClean="0"/>
              <a:t> (PSI)</a:t>
            </a:r>
            <a:endParaRPr lang="en-US" sz="1300" dirty="0" smtClean="0"/>
          </a:p>
          <a:p>
            <a:endParaRPr lang="en-US" sz="2400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251520" y="3276600"/>
            <a:ext cx="8587680" cy="1808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PROGRESS SINCE LAST ICB</a:t>
            </a:r>
            <a:endParaRPr lang="en-US" sz="1800" dirty="0" smtClean="0"/>
          </a:p>
          <a:p>
            <a:r>
              <a:rPr lang="en-US" sz="1800" dirty="0" smtClean="0"/>
              <a:t>Team complete (June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2016)  </a:t>
            </a:r>
          </a:p>
          <a:p>
            <a:r>
              <a:rPr lang="en-US" sz="1800" dirty="0" smtClean="0"/>
              <a:t>Moderator design changes reset the guide design  </a:t>
            </a:r>
          </a:p>
          <a:p>
            <a:pPr lvl="1"/>
            <a:r>
              <a:rPr lang="en-US" sz="1400" dirty="0" smtClean="0"/>
              <a:t>Optional curved guide design in progress </a:t>
            </a:r>
          </a:p>
          <a:p>
            <a:pPr lvl="1"/>
            <a:r>
              <a:rPr lang="en-US" sz="1400" dirty="0" smtClean="0"/>
              <a:t>Straight bi-spectral neutron guide design near completion</a:t>
            </a:r>
            <a:r>
              <a:rPr lang="en-US" sz="1800" dirty="0" smtClean="0"/>
              <a:t> 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1864" y="5085184"/>
            <a:ext cx="5910336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CURRENT ISSUES</a:t>
            </a:r>
          </a:p>
          <a:p>
            <a:r>
              <a:rPr lang="en-US" sz="1800" dirty="0" smtClean="0"/>
              <a:t>Shielding in general, forward scattering of relativistic neutrons, streaming</a:t>
            </a:r>
          </a:p>
          <a:p>
            <a:pPr lvl="1"/>
            <a:r>
              <a:rPr lang="en-US" sz="1400" dirty="0" smtClean="0"/>
              <a:t>Massive shutter design: requirements  </a:t>
            </a:r>
            <a:r>
              <a:rPr lang="en-US" sz="1800" dirty="0" smtClean="0"/>
              <a:t>  </a:t>
            </a:r>
          </a:p>
          <a:p>
            <a:endParaRPr lang="en-US" sz="2400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012160" y="5877272"/>
            <a:ext cx="288032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Scope-setting: 2016-10-05</a:t>
            </a:r>
          </a:p>
          <a:p>
            <a:pPr marL="0" indent="0">
              <a:buNone/>
            </a:pPr>
            <a:r>
              <a:rPr lang="en-US" sz="1600" dirty="0" smtClean="0"/>
              <a:t>Tollgate 2: early 2017 </a:t>
            </a:r>
          </a:p>
          <a:p>
            <a:endParaRPr lang="en-US" sz="16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954" y="4180893"/>
            <a:ext cx="1671216" cy="58743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70" y="3429000"/>
            <a:ext cx="1800000" cy="57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4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CONSENSE (Spin Echo)</a:t>
            </a:r>
            <a:br>
              <a:rPr lang="en-US" dirty="0" smtClean="0"/>
            </a:br>
            <a:r>
              <a:rPr lang="en-US" sz="2400" dirty="0" smtClean="0"/>
              <a:t>FZ </a:t>
            </a:r>
            <a:r>
              <a:rPr lang="en-US" sz="2400" dirty="0" err="1" smtClean="0"/>
              <a:t>Jülich</a:t>
            </a:r>
            <a:r>
              <a:rPr lang="en-US" sz="2400" dirty="0" smtClean="0"/>
              <a:t>, TUM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1520" y="1600200"/>
            <a:ext cx="4978896" cy="10367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CORE TEAM</a:t>
            </a:r>
          </a:p>
          <a:p>
            <a:r>
              <a:rPr lang="en-US" sz="1900" dirty="0" smtClean="0"/>
              <a:t>Michael </a:t>
            </a:r>
            <a:r>
              <a:rPr lang="en-US" sz="1900" dirty="0" err="1" smtClean="0"/>
              <a:t>Monkenbush</a:t>
            </a:r>
            <a:r>
              <a:rPr lang="en-US" sz="1900" dirty="0" smtClean="0"/>
              <a:t> (FZJ), Robert </a:t>
            </a:r>
            <a:r>
              <a:rPr lang="en-US" sz="1900" dirty="0" err="1" smtClean="0"/>
              <a:t>Georgii</a:t>
            </a:r>
            <a:r>
              <a:rPr lang="en-US" sz="1900" dirty="0" smtClean="0"/>
              <a:t> (TUM)</a:t>
            </a:r>
            <a:endParaRPr lang="en-US" sz="1300" dirty="0" smtClean="0"/>
          </a:p>
          <a:p>
            <a:r>
              <a:rPr lang="en-US" sz="1900" dirty="0" smtClean="0"/>
              <a:t>Still in proposal phase</a:t>
            </a:r>
            <a:endParaRPr lang="en-US" sz="2400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251520" y="2708920"/>
            <a:ext cx="5472608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PROGRESS SINCE LAST ICB </a:t>
            </a:r>
          </a:p>
          <a:p>
            <a:r>
              <a:rPr lang="en-US" sz="1800" dirty="0" smtClean="0"/>
              <a:t>STAP meeting on September, 16  </a:t>
            </a:r>
          </a:p>
          <a:p>
            <a:r>
              <a:rPr lang="en-US" sz="1800" dirty="0" smtClean="0"/>
              <a:t>Basic design of a hybrid instrument (NSE + NRSE) under study</a:t>
            </a:r>
          </a:p>
          <a:p>
            <a:r>
              <a:rPr lang="en-US" sz="1800" dirty="0" smtClean="0"/>
              <a:t>Decision of acceptance 2017   </a:t>
            </a:r>
          </a:p>
          <a:p>
            <a:endParaRPr lang="en-US" sz="2400" dirty="0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1864" y="5085184"/>
            <a:ext cx="5534272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CURRENT ISSUES</a:t>
            </a:r>
          </a:p>
          <a:p>
            <a:r>
              <a:rPr lang="en-US" sz="1800" dirty="0" smtClean="0"/>
              <a:t>TUM  part of proposal phase pre-financed</a:t>
            </a:r>
          </a:p>
          <a:p>
            <a:r>
              <a:rPr lang="en-US" sz="1800" dirty="0" smtClean="0"/>
              <a:t>FZJ part of proposal phase  </a:t>
            </a:r>
            <a:r>
              <a:rPr lang="en-US" sz="1800" dirty="0"/>
              <a:t>pre-financed</a:t>
            </a:r>
          </a:p>
          <a:p>
            <a:endParaRPr lang="en-US" sz="2400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012160" y="5877272"/>
            <a:ext cx="2880320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Proposal acceptance: 2017-12-01</a:t>
            </a:r>
          </a:p>
          <a:p>
            <a:pPr marL="0" indent="0">
              <a:buNone/>
            </a:pPr>
            <a:r>
              <a:rPr lang="en-US" sz="1600" dirty="0" smtClean="0"/>
              <a:t>Scope-setting: 201x-xx-xx</a:t>
            </a:r>
          </a:p>
          <a:p>
            <a:pPr marL="0" indent="0">
              <a:buNone/>
            </a:pPr>
            <a:r>
              <a:rPr lang="en-US" sz="1600" dirty="0" smtClean="0"/>
              <a:t>Tollgate 2: 201x-xx-xxx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92542141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0</TotalTime>
  <Words>229</Words>
  <Application>Microsoft Office PowerPoint</Application>
  <PresentationFormat>Bildschirmpräsentation (4:3)</PresentationFormat>
  <Paragraphs>48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ESS Core Powerpoint</vt:lpstr>
      <vt:lpstr>Technische Universität München Forschungs-Neutronenquelle  Heinz Maier-Leibnitz (FRM II).</vt:lpstr>
      <vt:lpstr>C-SPEC TUM ; LLB</vt:lpstr>
      <vt:lpstr>ODIN TUM, PSI</vt:lpstr>
      <vt:lpstr>CONSENSE (Spin Echo) FZ Jülich, TUM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Juergen Neuhaus</cp:lastModifiedBy>
  <cp:revision>37</cp:revision>
  <dcterms:created xsi:type="dcterms:W3CDTF">2013-10-29T16:05:10Z</dcterms:created>
  <dcterms:modified xsi:type="dcterms:W3CDTF">2016-06-21T11:56:54Z</dcterms:modified>
</cp:coreProperties>
</file>