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73" autoAdjust="0"/>
    <p:restoredTop sz="93251" autoAdjust="0"/>
  </p:normalViewPr>
  <p:slideViewPr>
    <p:cSldViewPr>
      <p:cViewPr varScale="1">
        <p:scale>
          <a:sx n="82" d="100"/>
          <a:sy n="82" d="100"/>
        </p:scale>
        <p:origin x="-1661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2016-06-22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sv-SE" smtClean="0"/>
              <a:t>2016-06-22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sv-SE" smtClean="0"/>
              <a:t>2016-06-22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sv-SE" smtClean="0"/>
              <a:t>2016-06-22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sv-SE" smtClean="0"/>
              <a:t>2016-06-22</a:t>
            </a:fld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sv-SE" smtClean="0"/>
              <a:t>2016-06-22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noProof="0" dirty="0" smtClean="0"/>
              <a:t>Beamline for European materials Engineering </a:t>
            </a:r>
            <a:r>
              <a:rPr lang="cs-CZ" sz="4000" noProof="0" dirty="0" smtClean="0"/>
              <a:t>R</a:t>
            </a:r>
            <a:r>
              <a:rPr lang="en-GB" sz="4000" noProof="0" dirty="0" err="1" smtClean="0"/>
              <a:t>esearch</a:t>
            </a:r>
            <a:r>
              <a:rPr lang="cs-CZ" sz="4000" noProof="0" dirty="0" smtClean="0"/>
              <a:t>  /  BEER</a:t>
            </a:r>
            <a:endParaRPr lang="en-GB" sz="4000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49080"/>
            <a:ext cx="6400800" cy="1054968"/>
          </a:xfrm>
        </p:spPr>
        <p:txBody>
          <a:bodyPr>
            <a:noAutofit/>
          </a:bodyPr>
          <a:lstStyle/>
          <a:p>
            <a:r>
              <a:rPr lang="en-GB" sz="2000" noProof="0" dirty="0" err="1" smtClean="0">
                <a:solidFill>
                  <a:schemeClr val="bg1"/>
                </a:solidFill>
              </a:rPr>
              <a:t>Petr</a:t>
            </a:r>
            <a:r>
              <a:rPr lang="en-GB" sz="2000" noProof="0" dirty="0" smtClean="0">
                <a:solidFill>
                  <a:schemeClr val="bg1"/>
                </a:solidFill>
              </a:rPr>
              <a:t> </a:t>
            </a:r>
            <a:r>
              <a:rPr lang="en-GB" sz="2000" noProof="0" dirty="0" err="1" smtClean="0">
                <a:solidFill>
                  <a:schemeClr val="bg1"/>
                </a:solidFill>
              </a:rPr>
              <a:t>Luk</a:t>
            </a:r>
            <a:r>
              <a:rPr lang="cs-CZ" sz="2000" noProof="0" dirty="0" err="1" smtClean="0">
                <a:solidFill>
                  <a:schemeClr val="bg1"/>
                </a:solidFill>
              </a:rPr>
              <a:t>áš</a:t>
            </a:r>
            <a:r>
              <a:rPr lang="cs-CZ" sz="2000" noProof="0" dirty="0" smtClean="0">
                <a:solidFill>
                  <a:schemeClr val="bg1"/>
                </a:solidFill>
              </a:rPr>
              <a:t> (NPI) </a:t>
            </a:r>
            <a:r>
              <a:rPr lang="en-US" sz="2000" noProof="0" dirty="0" smtClean="0">
                <a:solidFill>
                  <a:schemeClr val="bg1"/>
                </a:solidFill>
              </a:rPr>
              <a:t>&amp;</a:t>
            </a:r>
            <a:r>
              <a:rPr lang="cs-CZ" sz="2000" noProof="0" dirty="0" smtClean="0">
                <a:solidFill>
                  <a:schemeClr val="bg1"/>
                </a:solidFill>
              </a:rPr>
              <a:t> Martin Müller (HZG)</a:t>
            </a:r>
            <a:endParaRPr lang="en-GB" sz="2000" noProof="0" dirty="0" smtClean="0">
              <a:solidFill>
                <a:schemeClr val="bg1"/>
              </a:solidFill>
            </a:endParaRPr>
          </a:p>
          <a:p>
            <a:r>
              <a:rPr lang="cs-CZ" sz="2000" noProof="0" dirty="0" smtClean="0">
                <a:solidFill>
                  <a:schemeClr val="bg1"/>
                </a:solidFill>
              </a:rPr>
              <a:t> </a:t>
            </a:r>
            <a:endParaRPr lang="en-GB" sz="2000" noProof="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dirty="0" err="1" smtClean="0">
                <a:solidFill>
                  <a:srgbClr val="FFFFFF"/>
                </a:solidFill>
              </a:rPr>
              <a:t>www.europeanspallationsource.se</a:t>
            </a:r>
            <a:endParaRPr lang="en-GB" sz="1600" dirty="0" smtClean="0">
              <a:solidFill>
                <a:srgbClr val="FFFFFF"/>
              </a:solidFill>
            </a:endParaRPr>
          </a:p>
          <a:p>
            <a:pPr algn="ctr"/>
            <a:fld id="{656E358F-28A8-D04A-99E6-206C49444CD4}" type="datetime3">
              <a:rPr lang="sv-SE" sz="1400" smtClean="0">
                <a:solidFill>
                  <a:srgbClr val="FFFFFF"/>
                </a:solidFill>
              </a:rPr>
              <a:t>16-06-22</a:t>
            </a:fld>
            <a:endParaRPr lang="en-GB" sz="14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BEER</a:t>
            </a:r>
            <a:br>
              <a:rPr lang="en-US" dirty="0" smtClean="0"/>
            </a:br>
            <a:r>
              <a:rPr lang="en-US" sz="2400" dirty="0" smtClean="0"/>
              <a:t>Helmholtz</a:t>
            </a:r>
            <a:r>
              <a:rPr lang="cs-CZ" sz="2400" dirty="0" smtClean="0"/>
              <a:t>-</a:t>
            </a:r>
            <a:r>
              <a:rPr lang="en-US" sz="2400" dirty="0" err="1" smtClean="0"/>
              <a:t>Zentrum</a:t>
            </a:r>
            <a:r>
              <a:rPr lang="en-US" sz="2400" dirty="0" smtClean="0"/>
              <a:t> </a:t>
            </a:r>
            <a:r>
              <a:rPr lang="cs-CZ" sz="2400" dirty="0" smtClean="0"/>
              <a:t>G</a:t>
            </a:r>
            <a:r>
              <a:rPr lang="en-US" sz="2400" dirty="0" err="1" smtClean="0"/>
              <a:t>eesthacht</a:t>
            </a:r>
            <a:r>
              <a:rPr lang="en-US" sz="2400" dirty="0" smtClean="0"/>
              <a:t>; Nuclear Physics Institute </a:t>
            </a:r>
            <a:r>
              <a:rPr lang="cs-CZ" sz="2400" dirty="0" smtClean="0"/>
              <a:t>Řež</a:t>
            </a:r>
            <a:endParaRPr lang="en-US" sz="2400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61864" y="1700808"/>
            <a:ext cx="6120681" cy="103671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CORE TEAM</a:t>
            </a:r>
          </a:p>
          <a:p>
            <a:r>
              <a:rPr lang="en-US" sz="1900" dirty="0" smtClean="0"/>
              <a:t>Lead scientist:    J. Fenske (HZG), P. </a:t>
            </a:r>
            <a:r>
              <a:rPr lang="en-US" sz="1900" dirty="0" err="1" smtClean="0"/>
              <a:t>Beran</a:t>
            </a:r>
            <a:r>
              <a:rPr lang="en-US" sz="1900" dirty="0" smtClean="0"/>
              <a:t> (NPI) </a:t>
            </a:r>
            <a:endParaRPr lang="en-US" sz="1300" dirty="0" smtClean="0"/>
          </a:p>
          <a:p>
            <a:r>
              <a:rPr lang="en-US" sz="1900" dirty="0" smtClean="0"/>
              <a:t>Lead engineer:   D. J. </a:t>
            </a:r>
            <a:r>
              <a:rPr lang="en-US" sz="1900" dirty="0" err="1" smtClean="0"/>
              <a:t>Siemers</a:t>
            </a:r>
            <a:r>
              <a:rPr lang="en-US" sz="1900" dirty="0" smtClean="0"/>
              <a:t> (HZG)</a:t>
            </a:r>
            <a:r>
              <a:rPr lang="cs-CZ" sz="1900" dirty="0" smtClean="0"/>
              <a:t> , NPI – </a:t>
            </a:r>
            <a:r>
              <a:rPr lang="en-US" sz="1900" dirty="0" smtClean="0"/>
              <a:t>recruitment in progress</a:t>
            </a:r>
            <a:endParaRPr lang="en-US" sz="2400" dirty="0"/>
          </a:p>
        </p:txBody>
      </p:sp>
      <p:sp>
        <p:nvSpPr>
          <p:cNvPr id="5" name="Content Placeholder 8"/>
          <p:cNvSpPr txBox="1">
            <a:spLocks/>
          </p:cNvSpPr>
          <p:nvPr/>
        </p:nvSpPr>
        <p:spPr>
          <a:xfrm>
            <a:off x="261864" y="2996952"/>
            <a:ext cx="5616624" cy="19442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PROGRESS SINCE LAST ICB </a:t>
            </a:r>
            <a:r>
              <a:rPr lang="en-US" sz="1400" dirty="0" smtClean="0"/>
              <a:t>(technical and project)</a:t>
            </a:r>
            <a:endParaRPr lang="en-US" sz="2400" dirty="0" smtClean="0"/>
          </a:p>
          <a:p>
            <a:r>
              <a:rPr lang="en-US" sz="1800" dirty="0" smtClean="0"/>
              <a:t>  phase 1 schedule</a:t>
            </a:r>
            <a:r>
              <a:rPr lang="cs-CZ" sz="1800" dirty="0" smtClean="0"/>
              <a:t> - NPI</a:t>
            </a:r>
            <a:r>
              <a:rPr lang="en-US" sz="1800" dirty="0" smtClean="0"/>
              <a:t> signed </a:t>
            </a:r>
            <a:r>
              <a:rPr lang="cs-CZ" sz="1800" dirty="0" smtClean="0"/>
              <a:t>on </a:t>
            </a:r>
            <a:r>
              <a:rPr lang="en-US" sz="1800" dirty="0" smtClean="0"/>
              <a:t>31/5/2016</a:t>
            </a:r>
          </a:p>
          <a:p>
            <a:r>
              <a:rPr lang="en-US" sz="1800" dirty="0" smtClean="0"/>
              <a:t>  </a:t>
            </a:r>
            <a:r>
              <a:rPr lang="en-US" sz="1800" dirty="0"/>
              <a:t>phase 1 docs in progress </a:t>
            </a:r>
            <a:r>
              <a:rPr lang="en-US" sz="1800" dirty="0" smtClean="0"/>
              <a:t>(draft </a:t>
            </a:r>
            <a:r>
              <a:rPr lang="en-US" sz="1800" dirty="0" err="1" smtClean="0"/>
              <a:t>SysReq</a:t>
            </a:r>
            <a:r>
              <a:rPr lang="en-US" sz="1800" dirty="0" smtClean="0"/>
              <a:t> and </a:t>
            </a:r>
            <a:r>
              <a:rPr lang="en-US" sz="1800" dirty="0" err="1" smtClean="0"/>
              <a:t>ConOps</a:t>
            </a:r>
            <a:r>
              <a:rPr lang="en-US" sz="1800" dirty="0" smtClean="0"/>
              <a:t>)</a:t>
            </a:r>
          </a:p>
          <a:p>
            <a:r>
              <a:rPr lang="en-US" sz="1800" dirty="0"/>
              <a:t> </a:t>
            </a:r>
            <a:r>
              <a:rPr lang="en-US" sz="1800" dirty="0" smtClean="0"/>
              <a:t> </a:t>
            </a:r>
            <a:r>
              <a:rPr lang="en-US" sz="1800" dirty="0"/>
              <a:t>STAP 17/6 – set priorities for scope </a:t>
            </a:r>
            <a:r>
              <a:rPr lang="en-US" sz="1800" dirty="0" smtClean="0"/>
              <a:t>setting</a:t>
            </a:r>
          </a:p>
          <a:p>
            <a:r>
              <a:rPr lang="en-US" sz="1800" dirty="0" smtClean="0"/>
              <a:t>  </a:t>
            </a:r>
            <a:r>
              <a:rPr lang="cs-CZ" sz="1800" dirty="0" smtClean="0"/>
              <a:t>open </a:t>
            </a:r>
            <a:r>
              <a:rPr lang="en-US" sz="1800" dirty="0" smtClean="0"/>
              <a:t>CZ </a:t>
            </a:r>
            <a:r>
              <a:rPr lang="cs-CZ" sz="1800" dirty="0" smtClean="0"/>
              <a:t>tender </a:t>
            </a:r>
            <a:r>
              <a:rPr lang="cs-CZ" sz="1800" dirty="0" err="1" smtClean="0"/>
              <a:t>for</a:t>
            </a:r>
            <a:r>
              <a:rPr lang="cs-CZ" sz="1800" dirty="0" smtClean="0"/>
              <a:t> </a:t>
            </a:r>
            <a:r>
              <a:rPr lang="cs-CZ" sz="1800" dirty="0" err="1" smtClean="0"/>
              <a:t>shielding</a:t>
            </a:r>
            <a:r>
              <a:rPr lang="cs-CZ" sz="1800" dirty="0" smtClean="0"/>
              <a:t> and </a:t>
            </a:r>
            <a:r>
              <a:rPr lang="cs-CZ" sz="1800" dirty="0" err="1" smtClean="0"/>
              <a:t>engineering</a:t>
            </a:r>
            <a:r>
              <a:rPr lang="cs-CZ" sz="1800" dirty="0" smtClean="0"/>
              <a:t> design</a:t>
            </a:r>
            <a:endParaRPr lang="en-US" sz="18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7" name="Content Placeholder 8"/>
          <p:cNvSpPr txBox="1">
            <a:spLocks/>
          </p:cNvSpPr>
          <p:nvPr/>
        </p:nvSpPr>
        <p:spPr>
          <a:xfrm>
            <a:off x="261864" y="5085184"/>
            <a:ext cx="5750296" cy="1728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CURRENT ISSUES</a:t>
            </a:r>
          </a:p>
          <a:p>
            <a:r>
              <a:rPr lang="en-US" sz="1800" dirty="0" smtClean="0"/>
              <a:t>shielding simulations – waiting for ESS bunker results</a:t>
            </a:r>
          </a:p>
          <a:p>
            <a:r>
              <a:rPr lang="en-US" sz="1800" dirty="0" smtClean="0"/>
              <a:t>changing choppers arrangement due to bunker pillars    </a:t>
            </a:r>
          </a:p>
          <a:p>
            <a:endParaRPr lang="en-US" sz="2400" dirty="0"/>
          </a:p>
        </p:txBody>
      </p:sp>
      <p:sp>
        <p:nvSpPr>
          <p:cNvPr id="10" name="Content Placeholder 8"/>
          <p:cNvSpPr txBox="1">
            <a:spLocks/>
          </p:cNvSpPr>
          <p:nvPr/>
        </p:nvSpPr>
        <p:spPr>
          <a:xfrm>
            <a:off x="6148805" y="5874251"/>
            <a:ext cx="2880320" cy="5760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 smtClean="0"/>
              <a:t>Scope-setting: 2016-10-14</a:t>
            </a:r>
          </a:p>
          <a:p>
            <a:pPr marL="0" indent="0">
              <a:buNone/>
            </a:pPr>
            <a:r>
              <a:rPr lang="en-US" sz="1600" dirty="0" smtClean="0"/>
              <a:t>Tollgate 2: 2017-01-xx </a:t>
            </a:r>
          </a:p>
          <a:p>
            <a:endParaRPr lang="en-US" sz="1600" dirty="0"/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6882" y="2350722"/>
            <a:ext cx="3487122" cy="2878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02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S Core 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ESS Core Powerpoint" id="{F02C5803-D437-4A4B-B279-84472F47EB33}" vid="{77746F4A-52A9-724A-84EC-D1436FAAE3A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 Core Powerpoint.potx</Template>
  <TotalTime>2531</TotalTime>
  <Words>131</Words>
  <Application>Microsoft Office PowerPoint</Application>
  <PresentationFormat>Předvádění na obrazovce (4:3)</PresentationFormat>
  <Paragraphs>19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ESS Core Powerpoint</vt:lpstr>
      <vt:lpstr>Beamline for European materials Engineering Research  /  BEER</vt:lpstr>
      <vt:lpstr>BEER Helmholtz-Zentrum Geesthacht; Nuclear Physics Institute Řež</vt:lpstr>
    </vt:vector>
  </TitlesOfParts>
  <Company>ESS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Heléne Björkman</dc:creator>
  <cp:lastModifiedBy>Petr Lukáš</cp:lastModifiedBy>
  <cp:revision>37</cp:revision>
  <dcterms:created xsi:type="dcterms:W3CDTF">2013-10-29T16:05:10Z</dcterms:created>
  <dcterms:modified xsi:type="dcterms:W3CDTF">2016-06-22T06:42:41Z</dcterms:modified>
</cp:coreProperties>
</file>